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Lst>
  <p:notesMasterIdLst>
    <p:notesMasterId r:id="rId30"/>
  </p:notesMasterIdLst>
  <p:sldIdLst>
    <p:sldId id="1882" r:id="rId4"/>
    <p:sldId id="1860" r:id="rId5"/>
    <p:sldId id="1877" r:id="rId6"/>
    <p:sldId id="1825" r:id="rId7"/>
    <p:sldId id="1861" r:id="rId8"/>
    <p:sldId id="1865" r:id="rId9"/>
    <p:sldId id="1864" r:id="rId10"/>
    <p:sldId id="1862" r:id="rId11"/>
    <p:sldId id="1866" r:id="rId12"/>
    <p:sldId id="1863" r:id="rId13"/>
    <p:sldId id="1878" r:id="rId14"/>
    <p:sldId id="1879" r:id="rId15"/>
    <p:sldId id="1868" r:id="rId16"/>
    <p:sldId id="1869" r:id="rId17"/>
    <p:sldId id="1880" r:id="rId18"/>
    <p:sldId id="1881" r:id="rId19"/>
    <p:sldId id="1870" r:id="rId20"/>
    <p:sldId id="1875" r:id="rId21"/>
    <p:sldId id="1871" r:id="rId22"/>
    <p:sldId id="1838" r:id="rId23"/>
    <p:sldId id="1876" r:id="rId24"/>
    <p:sldId id="1856" r:id="rId25"/>
    <p:sldId id="1872" r:id="rId26"/>
    <p:sldId id="1873" r:id="rId27"/>
    <p:sldId id="1874" r:id="rId28"/>
    <p:sldId id="153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75" autoAdjust="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388AF-4FDB-4A18-B0BA-5BBCBF9FB18C}"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AD289-21E0-4681-B855-CEDEFC825CE7}" type="slidenum">
              <a:rPr lang="en-US" smtClean="0"/>
              <a:t>‹#›</a:t>
            </a:fld>
            <a:endParaRPr lang="en-US"/>
          </a:p>
        </p:txBody>
      </p:sp>
    </p:spTree>
    <p:extLst>
      <p:ext uri="{BB962C8B-B14F-4D97-AF65-F5344CB8AC3E}">
        <p14:creationId xmlns:p14="http://schemas.microsoft.com/office/powerpoint/2010/main" val="412578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9473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8660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61246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244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3708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35442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47290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48282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4009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1957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58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360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44C3489-8257-4E60-994D-6A5CEE67ED7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2625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44C3489-8257-4E60-994D-6A5CEE67ED7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Footer Placeholder 3"/>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3600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51248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827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3741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45375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38097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0630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1366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1529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1890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960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2522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 5:06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1088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B2CB-67DB-4EB0-916F-069594CF0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945F5A-3EB9-461D-817D-80FB67A09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B83254-F983-4B5A-96DB-B968D8D9CA5F}"/>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5" name="Footer Placeholder 4">
            <a:extLst>
              <a:ext uri="{FF2B5EF4-FFF2-40B4-BE49-F238E27FC236}">
                <a16:creationId xmlns:a16="http://schemas.microsoft.com/office/drawing/2014/main" id="{5F7C9FF8-3637-48D9-8C3D-E217C61C4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71D5E-76A2-40EF-8C72-F99250DD4519}"/>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389803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D505-D970-4FA1-BCE1-CB3AF1621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E4BF0-D513-4091-BAAB-6F9ABB950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A8B26-95F3-4D74-B60D-71D9EA3D14E9}"/>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5" name="Footer Placeholder 4">
            <a:extLst>
              <a:ext uri="{FF2B5EF4-FFF2-40B4-BE49-F238E27FC236}">
                <a16:creationId xmlns:a16="http://schemas.microsoft.com/office/drawing/2014/main" id="{12D884B7-133C-4841-8C74-45B9B785A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0740A-7985-4AB1-B336-E9AFF9C84B61}"/>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260947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CF6B8-AB87-40A4-A154-5045C3F683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5004E8-24A5-410B-97AE-8D1658314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576F2-6603-4175-93B7-1AE1B4BA7C2D}"/>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5" name="Footer Placeholder 4">
            <a:extLst>
              <a:ext uri="{FF2B5EF4-FFF2-40B4-BE49-F238E27FC236}">
                <a16:creationId xmlns:a16="http://schemas.microsoft.com/office/drawing/2014/main" id="{F421CFD1-AE4D-498F-A038-C3F9F7170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0FF33-EAB6-48D9-A353-7AFC981B9BA7}"/>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419162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Walkin 3">
    <p:bg>
      <p:bgPr>
        <a:solidFill>
          <a:srgbClr val="0D0D0D"/>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35CDEF7-B288-C948-9DAB-96C2E5FAD09C}"/>
              </a:ext>
            </a:extLst>
          </p:cNvPr>
          <p:cNvPicPr>
            <a:picLocks noChangeAspect="1"/>
          </p:cNvPicPr>
          <p:nvPr userDrawn="1"/>
        </p:nvPicPr>
        <p:blipFill rotWithShape="1">
          <a:blip r:embed="rId2"/>
          <a:srcRect t="14436" b="-1966"/>
          <a:stretch/>
        </p:blipFill>
        <p:spPr>
          <a:xfrm>
            <a:off x="0" y="0"/>
            <a:ext cx="12192000" cy="3321050"/>
          </a:xfrm>
          <a:prstGeom prst="rect">
            <a:avLst/>
          </a:prstGeom>
        </p:spPr>
      </p:pic>
      <p:sp>
        <p:nvSpPr>
          <p:cNvPr id="9" name="Title 1"/>
          <p:cNvSpPr>
            <a:spLocks noGrp="1"/>
          </p:cNvSpPr>
          <p:nvPr>
            <p:ph type="title" hasCustomPrompt="1"/>
          </p:nvPr>
        </p:nvSpPr>
        <p:spPr>
          <a:xfrm>
            <a:off x="584200" y="3962400"/>
            <a:ext cx="11025188"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4698269"/>
            <a:ext cx="11025188"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4" name="Picture 13">
            <a:extLst>
              <a:ext uri="{FF2B5EF4-FFF2-40B4-BE49-F238E27FC236}">
                <a16:creationId xmlns:a16="http://schemas.microsoft.com/office/drawing/2014/main" id="{949A4569-B7EE-49F6-9D16-CC284B0F9F70}"/>
              </a:ext>
            </a:extLst>
          </p:cNvPr>
          <p:cNvPicPr>
            <a:picLocks noChangeAspect="1"/>
          </p:cNvPicPr>
          <p:nvPr userDrawn="1"/>
        </p:nvPicPr>
        <p:blipFill>
          <a:blip r:embed="rId3"/>
          <a:stretch>
            <a:fillRect/>
          </a:stretch>
        </p:blipFill>
        <p:spPr>
          <a:xfrm>
            <a:off x="9275233" y="146049"/>
            <a:ext cx="2776794" cy="2984501"/>
          </a:xfrm>
          <a:prstGeom prst="rect">
            <a:avLst/>
          </a:prstGeom>
        </p:spPr>
      </p:pic>
      <p:pic>
        <p:nvPicPr>
          <p:cNvPr id="15" name="Picture 14">
            <a:extLst>
              <a:ext uri="{FF2B5EF4-FFF2-40B4-BE49-F238E27FC236}">
                <a16:creationId xmlns:a16="http://schemas.microsoft.com/office/drawing/2014/main" id="{65880AA7-A479-4686-A7A8-9B2C840DB34F}"/>
              </a:ext>
            </a:extLst>
          </p:cNvPr>
          <p:cNvPicPr>
            <a:picLocks noChangeAspect="1"/>
          </p:cNvPicPr>
          <p:nvPr userDrawn="1"/>
        </p:nvPicPr>
        <p:blipFill>
          <a:blip r:embed="rId4"/>
          <a:stretch>
            <a:fillRect/>
          </a:stretch>
        </p:blipFill>
        <p:spPr>
          <a:xfrm>
            <a:off x="9576692" y="547688"/>
            <a:ext cx="2003244" cy="2256502"/>
          </a:xfrm>
          <a:prstGeom prst="rect">
            <a:avLst/>
          </a:prstGeom>
        </p:spPr>
      </p:pic>
      <p:pic>
        <p:nvPicPr>
          <p:cNvPr id="16" name="Picture 15">
            <a:extLst>
              <a:ext uri="{FF2B5EF4-FFF2-40B4-BE49-F238E27FC236}">
                <a16:creationId xmlns:a16="http://schemas.microsoft.com/office/drawing/2014/main" id="{62690A6B-C492-4F99-89FC-0BB981FA4CB2}"/>
              </a:ext>
            </a:extLst>
          </p:cNvPr>
          <p:cNvPicPr>
            <a:picLocks noChangeAspect="1"/>
          </p:cNvPicPr>
          <p:nvPr userDrawn="1"/>
        </p:nvPicPr>
        <p:blipFill>
          <a:blip r:embed="rId5"/>
          <a:stretch>
            <a:fillRect/>
          </a:stretch>
        </p:blipFill>
        <p:spPr>
          <a:xfrm>
            <a:off x="584211" y="6047831"/>
            <a:ext cx="2437837" cy="221207"/>
          </a:xfrm>
          <a:prstGeom prst="rect">
            <a:avLst/>
          </a:prstGeom>
        </p:spPr>
      </p:pic>
    </p:spTree>
    <p:extLst>
      <p:ext uri="{BB962C8B-B14F-4D97-AF65-F5344CB8AC3E}">
        <p14:creationId xmlns:p14="http://schemas.microsoft.com/office/powerpoint/2010/main" val="6919931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0B01B-3B16-40D4-B7D3-6BF7D9D8B46A}"/>
              </a:ext>
            </a:extLst>
          </p:cNvPr>
          <p:cNvPicPr>
            <a:picLocks noChangeAspect="1"/>
          </p:cNvPicPr>
          <p:nvPr userDrawn="1"/>
        </p:nvPicPr>
        <p:blipFill rotWithShape="1">
          <a:blip r:embed="rId2"/>
          <a:srcRect t="-9831" b="-1965"/>
          <a:stretch/>
        </p:blipFill>
        <p:spPr>
          <a:xfrm>
            <a:off x="0" y="1281657"/>
            <a:ext cx="12192000" cy="4241800"/>
          </a:xfrm>
          <a:prstGeom prst="rect">
            <a:avLst/>
          </a:prstGeom>
        </p:spPr>
      </p:pic>
      <p:pic>
        <p:nvPicPr>
          <p:cNvPr id="8" name="Picture 7">
            <a:extLst>
              <a:ext uri="{FF2B5EF4-FFF2-40B4-BE49-F238E27FC236}">
                <a16:creationId xmlns:a16="http://schemas.microsoft.com/office/drawing/2014/main" id="{FBDD459C-95D9-4D4D-846E-A12A255EF291}"/>
              </a:ext>
            </a:extLst>
          </p:cNvPr>
          <p:cNvPicPr>
            <a:picLocks noChangeAspect="1"/>
          </p:cNvPicPr>
          <p:nvPr userDrawn="1"/>
        </p:nvPicPr>
        <p:blipFill>
          <a:blip r:embed="rId3"/>
          <a:stretch>
            <a:fillRect/>
          </a:stretch>
        </p:blipFill>
        <p:spPr>
          <a:xfrm>
            <a:off x="9258300" y="2319866"/>
            <a:ext cx="2824746" cy="2827867"/>
          </a:xfrm>
          <a:prstGeom prst="rect">
            <a:avLst/>
          </a:prstGeom>
        </p:spPr>
      </p:pic>
      <p:pic>
        <p:nvPicPr>
          <p:cNvPr id="9" name="Picture 8">
            <a:extLst>
              <a:ext uri="{FF2B5EF4-FFF2-40B4-BE49-F238E27FC236}">
                <a16:creationId xmlns:a16="http://schemas.microsoft.com/office/drawing/2014/main" id="{6DC94B1E-6F15-4FA7-AD0B-EBDA71EC82F2}"/>
              </a:ext>
            </a:extLst>
          </p:cNvPr>
          <p:cNvPicPr>
            <a:picLocks noChangeAspect="1"/>
          </p:cNvPicPr>
          <p:nvPr userDrawn="1"/>
        </p:nvPicPr>
        <p:blipFill>
          <a:blip r:embed="rId4"/>
          <a:stretch>
            <a:fillRect/>
          </a:stretch>
        </p:blipFill>
        <p:spPr>
          <a:xfrm>
            <a:off x="9576692" y="2528888"/>
            <a:ext cx="2003244" cy="2256502"/>
          </a:xfrm>
          <a:prstGeom prst="rect">
            <a:avLst/>
          </a:prstGeom>
        </p:spPr>
      </p:pic>
      <p:pic>
        <p:nvPicPr>
          <p:cNvPr id="10" name="Picture 9">
            <a:extLst>
              <a:ext uri="{FF2B5EF4-FFF2-40B4-BE49-F238E27FC236}">
                <a16:creationId xmlns:a16="http://schemas.microsoft.com/office/drawing/2014/main" id="{974DF4B6-0357-41FD-A48C-C842353AEA10}"/>
              </a:ext>
            </a:extLst>
          </p:cNvPr>
          <p:cNvPicPr>
            <a:picLocks noChangeAspect="1"/>
          </p:cNvPicPr>
          <p:nvPr userDrawn="1"/>
        </p:nvPicPr>
        <p:blipFill>
          <a:blip r:embed="rId5"/>
          <a:stretch>
            <a:fillRect/>
          </a:stretch>
        </p:blipFill>
        <p:spPr>
          <a:xfrm>
            <a:off x="584211" y="585788"/>
            <a:ext cx="2437837" cy="221207"/>
          </a:xfrm>
          <a:prstGeom prst="rect">
            <a:avLst/>
          </a:prstGeom>
        </p:spPr>
      </p:pic>
    </p:spTree>
    <p:extLst>
      <p:ext uri="{BB962C8B-B14F-4D97-AF65-F5344CB8AC3E}">
        <p14:creationId xmlns:p14="http://schemas.microsoft.com/office/powerpoint/2010/main" val="1291701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17489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71878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3" name="Picture 2">
            <a:extLst>
              <a:ext uri="{FF2B5EF4-FFF2-40B4-BE49-F238E27FC236}">
                <a16:creationId xmlns:a16="http://schemas.microsoft.com/office/drawing/2014/main" id="{D529C836-D2B0-4625-B600-FA1BAF9EE395}"/>
              </a:ext>
            </a:extLst>
          </p:cNvPr>
          <p:cNvPicPr>
            <a:picLocks noChangeAspect="1"/>
          </p:cNvPicPr>
          <p:nvPr userDrawn="1"/>
        </p:nvPicPr>
        <p:blipFill rotWithShape="1">
          <a:blip r:embed="rId2"/>
          <a:srcRect t="-6609" b="26277"/>
          <a:stretch/>
        </p:blipFill>
        <p:spPr>
          <a:xfrm>
            <a:off x="0" y="3810000"/>
            <a:ext cx="12192000" cy="3048000"/>
          </a:xfrm>
          <a:prstGeom prst="rect">
            <a:avLst/>
          </a:prstGeom>
        </p:spPr>
      </p:pic>
    </p:spTree>
    <p:extLst>
      <p:ext uri="{BB962C8B-B14F-4D97-AF65-F5344CB8AC3E}">
        <p14:creationId xmlns:p14="http://schemas.microsoft.com/office/powerpoint/2010/main" val="177319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AC5B-071F-4997-958B-F220BF67F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F70B6-2BA0-472A-9FB0-7928B4804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455D6-77CC-451E-957C-0811A8D01DB6}"/>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5" name="Footer Placeholder 4">
            <a:extLst>
              <a:ext uri="{FF2B5EF4-FFF2-40B4-BE49-F238E27FC236}">
                <a16:creationId xmlns:a16="http://schemas.microsoft.com/office/drawing/2014/main" id="{B8349969-DD62-4BAC-8321-FED2197A1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82519-1690-43B6-91D1-406950C543A1}"/>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250899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A55E-A515-4D4A-98EB-7795835690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9A2D49-7C49-4A4E-A8A1-69F47B699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4C025-2900-4CD2-83D8-660B55D0C14B}"/>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5" name="Footer Placeholder 4">
            <a:extLst>
              <a:ext uri="{FF2B5EF4-FFF2-40B4-BE49-F238E27FC236}">
                <a16:creationId xmlns:a16="http://schemas.microsoft.com/office/drawing/2014/main" id="{CAC5D5FA-CFD7-4731-8D9A-C9BC10B2F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D9168-31DE-460D-A10E-9BF81DC22E0F}"/>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41104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36EF-1EB6-4955-AED5-6ABD0DBF6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7DB86-2F21-450F-8563-111EFF26C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FB7D81-5683-4C4B-870A-69BA8AA4F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A886C1-746D-468B-AE0E-C952DD669BB4}"/>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6" name="Footer Placeholder 5">
            <a:extLst>
              <a:ext uri="{FF2B5EF4-FFF2-40B4-BE49-F238E27FC236}">
                <a16:creationId xmlns:a16="http://schemas.microsoft.com/office/drawing/2014/main" id="{60FD4542-87E6-458D-A9FD-344B38539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A51EF-284D-4CC9-8C65-2F12C602EAAA}"/>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60160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3E3C-C4FC-4596-85C1-CA6D3B18CD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FF1DF-E374-4EF0-82A8-1B0216838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8FB9C8-1FAC-4E8E-BE70-2426B9D4C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814FF6-3135-4454-9954-C4280FF3E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7FB704-830A-44DB-859F-87B3DCA35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8A7F43-85FE-48D9-A5DD-B6E50CF49F7B}"/>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8" name="Footer Placeholder 7">
            <a:extLst>
              <a:ext uri="{FF2B5EF4-FFF2-40B4-BE49-F238E27FC236}">
                <a16:creationId xmlns:a16="http://schemas.microsoft.com/office/drawing/2014/main" id="{8CB52326-8591-4E35-9B69-FBB0700219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309F7A-503C-453C-BC81-A8CDFE55567D}"/>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49776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F02E-6A04-4D74-A716-46BA204C4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5E635-238A-4940-8A83-6D4976AD5C8E}"/>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4" name="Footer Placeholder 3">
            <a:extLst>
              <a:ext uri="{FF2B5EF4-FFF2-40B4-BE49-F238E27FC236}">
                <a16:creationId xmlns:a16="http://schemas.microsoft.com/office/drawing/2014/main" id="{BB2C1D3C-0D6B-4B93-9E86-4B842AA146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3E8A8E-3490-4D6E-8C14-CD112DEE806F}"/>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107422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19AE68-DB04-46A6-992A-8CD131B4299A}"/>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3" name="Footer Placeholder 2">
            <a:extLst>
              <a:ext uri="{FF2B5EF4-FFF2-40B4-BE49-F238E27FC236}">
                <a16:creationId xmlns:a16="http://schemas.microsoft.com/office/drawing/2014/main" id="{7B14ACB6-39DA-4170-8DC1-C28D659A82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8472D7-C97C-4FCC-A2EF-B6C7EA4E88B0}"/>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4222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B933-D52A-4C9E-A1B5-4EB42CF09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4B990-227B-4C11-8C1F-737954029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44378-BA23-4F09-BC91-21C8045FB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90B3E-A9D1-4E9B-B3AC-C71D41103503}"/>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6" name="Footer Placeholder 5">
            <a:extLst>
              <a:ext uri="{FF2B5EF4-FFF2-40B4-BE49-F238E27FC236}">
                <a16:creationId xmlns:a16="http://schemas.microsoft.com/office/drawing/2014/main" id="{B7B57076-5A15-417C-AF67-7C1A093F8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195D8-A8E8-43A1-BD50-BEA482A6D203}"/>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667889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9824-120E-4FB8-AB29-C0B1588FD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FEBC44-FE83-4392-B91D-7FE510F0AF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35258-6E35-4D2C-B1B8-E7DDC1C26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F89CB-25B0-4A7A-A300-2D0DE8DC6FB6}"/>
              </a:ext>
            </a:extLst>
          </p:cNvPr>
          <p:cNvSpPr>
            <a:spLocks noGrp="1"/>
          </p:cNvSpPr>
          <p:nvPr>
            <p:ph type="dt" sz="half" idx="10"/>
          </p:nvPr>
        </p:nvSpPr>
        <p:spPr/>
        <p:txBody>
          <a:bodyPr/>
          <a:lstStyle/>
          <a:p>
            <a:fld id="{458FCCE3-87A1-47A7-9B3A-C6C77C764888}" type="datetimeFigureOut">
              <a:rPr lang="en-US" smtClean="0"/>
              <a:t>4/23/2020</a:t>
            </a:fld>
            <a:endParaRPr lang="en-US"/>
          </a:p>
        </p:txBody>
      </p:sp>
      <p:sp>
        <p:nvSpPr>
          <p:cNvPr id="6" name="Footer Placeholder 5">
            <a:extLst>
              <a:ext uri="{FF2B5EF4-FFF2-40B4-BE49-F238E27FC236}">
                <a16:creationId xmlns:a16="http://schemas.microsoft.com/office/drawing/2014/main" id="{EAC72AFE-95F3-42DE-B37F-3823CFE2B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0DDFE-9A80-4C2D-9BE8-F46EB2B49FBF}"/>
              </a:ext>
            </a:extLst>
          </p:cNvPr>
          <p:cNvSpPr>
            <a:spLocks noGrp="1"/>
          </p:cNvSpPr>
          <p:nvPr>
            <p:ph type="sldNum" sz="quarter" idx="12"/>
          </p:nvPr>
        </p:nvSpPr>
        <p:spPr/>
        <p:txBody>
          <a:bodyPr/>
          <a:lstStyle/>
          <a:p>
            <a:fld id="{B037631A-9FB0-4DD2-869D-88950F32CDF4}" type="slidenum">
              <a:rPr lang="en-US" smtClean="0"/>
              <a:t>‹#›</a:t>
            </a:fld>
            <a:endParaRPr lang="en-US"/>
          </a:p>
        </p:txBody>
      </p:sp>
    </p:spTree>
    <p:extLst>
      <p:ext uri="{BB962C8B-B14F-4D97-AF65-F5344CB8AC3E}">
        <p14:creationId xmlns:p14="http://schemas.microsoft.com/office/powerpoint/2010/main" val="142909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emf"/><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102CB-8F33-4367-A7F8-1E4674AD5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C30510-573D-40DE-9C4C-266746452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ED410-93FA-4B5E-86C3-AD5E20C46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FCCE3-87A1-47A7-9B3A-C6C77C764888}" type="datetimeFigureOut">
              <a:rPr lang="en-US" smtClean="0"/>
              <a:t>4/23/2020</a:t>
            </a:fld>
            <a:endParaRPr lang="en-US"/>
          </a:p>
        </p:txBody>
      </p:sp>
      <p:sp>
        <p:nvSpPr>
          <p:cNvPr id="5" name="Footer Placeholder 4">
            <a:extLst>
              <a:ext uri="{FF2B5EF4-FFF2-40B4-BE49-F238E27FC236}">
                <a16:creationId xmlns:a16="http://schemas.microsoft.com/office/drawing/2014/main" id="{0B1F6981-CCBD-4695-B91B-F682321DB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655728-3DAB-46C9-AC15-9FAA71CEC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7631A-9FB0-4DD2-869D-88950F32CDF4}" type="slidenum">
              <a:rPr lang="en-US" smtClean="0"/>
              <a:t>‹#›</a:t>
            </a:fld>
            <a:endParaRPr lang="en-US"/>
          </a:p>
        </p:txBody>
      </p:sp>
    </p:spTree>
    <p:extLst>
      <p:ext uri="{BB962C8B-B14F-4D97-AF65-F5344CB8AC3E}">
        <p14:creationId xmlns:p14="http://schemas.microsoft.com/office/powerpoint/2010/main" val="2469772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26149993"/>
      </p:ext>
    </p:extLst>
  </p:cSld>
  <p:clrMap bg1="lt1" tx1="dk1" bg2="lt2" tx2="dk2" accent1="accent1" accent2="accent2" accent3="accent3" accent4="accent4" accent5="accent5" accent6="accent6" hlink="hlink" folHlink="folHlink"/>
  <p:sldLayoutIdLst>
    <p:sldLayoutId id="2147483662" r:id="rId1"/>
    <p:sldLayoutId id="2147483671" r:id="rId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6015180"/>
      </p:ext>
    </p:extLst>
  </p:cSld>
  <p:clrMap bg1="dk1" tx1="lt1" bg2="dk2" tx2="lt2" accent1="accent1" accent2="accent2" accent3="accent3" accent4="accent4" accent5="accent5" accent6="accent6" hlink="hlink" folHlink="folHlink"/>
  <p:sldLayoutIdLst>
    <p:sldLayoutId id="2147483664" r:id="rId1"/>
    <p:sldLayoutId id="2147483670" r:id="rId2"/>
    <p:sldLayoutId id="2147483672" r:id="rId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3B2A9A7-7A15-44F4-B83B-7B26BDDA6E10}"/>
              </a:ext>
            </a:extLst>
          </p:cNvPr>
          <p:cNvSpPr txBox="1">
            <a:spLocks/>
          </p:cNvSpPr>
          <p:nvPr/>
        </p:nvSpPr>
        <p:spPr>
          <a:xfrm>
            <a:off x="512762" y="866775"/>
            <a:ext cx="6175375"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IN" dirty="0">
                <a:latin typeface="Segoe UI Semilight" panose="020B0402040204020203" pitchFamily="34" charset="0"/>
                <a:cs typeface="Segoe UI Semilight" panose="020B0402040204020203" pitchFamily="34" charset="0"/>
              </a:rPr>
              <a:t>Session will </a:t>
            </a:r>
            <a:r>
              <a:rPr lang="en-IN" dirty="0">
                <a:solidFill>
                  <a:srgbClr val="0078D4"/>
                </a:solidFill>
                <a:latin typeface="Segoe UI Semilight" panose="020B0402040204020203" pitchFamily="34" charset="0"/>
                <a:cs typeface="Segoe UI Semilight" panose="020B0402040204020203" pitchFamily="34" charset="0"/>
              </a:rPr>
              <a:t>begin shortly…….</a:t>
            </a:r>
          </a:p>
        </p:txBody>
      </p:sp>
    </p:spTree>
    <p:extLst>
      <p:ext uri="{BB962C8B-B14F-4D97-AF65-F5344CB8AC3E}">
        <p14:creationId xmlns:p14="http://schemas.microsoft.com/office/powerpoint/2010/main" val="85289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Qubit </a:t>
            </a:r>
            <a:r>
              <a:rPr lang="en-US" dirty="0"/>
              <a:t>? contd.</a:t>
            </a:r>
          </a:p>
        </p:txBody>
      </p:sp>
      <p:sp>
        <p:nvSpPr>
          <p:cNvPr id="6" name="Text Placeholder 5"/>
          <p:cNvSpPr>
            <a:spLocks noGrp="1"/>
          </p:cNvSpPr>
          <p:nvPr>
            <p:ph type="body" sz="quarter" idx="10"/>
          </p:nvPr>
        </p:nvSpPr>
        <p:spPr>
          <a:xfrm>
            <a:off x="586390" y="1434370"/>
            <a:ext cx="11018520" cy="3533275"/>
          </a:xfrm>
        </p:spPr>
        <p:txBody>
          <a:bodyPr/>
          <a:lstStyle/>
          <a:p>
            <a:pPr marL="457200" indent="-457200" algn="just">
              <a:buFont typeface="Arial" panose="020B0604020202020204" pitchFamily="34" charset="0"/>
              <a:buChar char="•"/>
            </a:pPr>
            <a:r>
              <a:rPr lang="en-IN" dirty="0"/>
              <a:t>With measurement, the Qubit goes from being in superposition to one of the classical states. When we make a measurement of one entangled Qubit, our knowledge of the state of the other(s) is updated as well. (</a:t>
            </a:r>
            <a:r>
              <a:rPr lang="en-IN" dirty="0">
                <a:solidFill>
                  <a:srgbClr val="0078D4"/>
                </a:solidFill>
              </a:rPr>
              <a:t>Quantum Entanglement</a:t>
            </a:r>
            <a:r>
              <a:rPr lang="en-IN" dirty="0"/>
              <a:t>)</a:t>
            </a:r>
          </a:p>
          <a:p>
            <a:pPr marL="457200" indent="-457200" algn="just">
              <a:buFont typeface="Arial" panose="020B0604020202020204" pitchFamily="34" charset="0"/>
              <a:buChar char="•"/>
            </a:pPr>
            <a:r>
              <a:rPr lang="en-IN" dirty="0"/>
              <a:t>Harnessing these quantum attributes has been the pursuit of multiple decades of quantum algorithm research, and there are many innovative techniques that have been found that solve problems in a fraction of the time it takes to solve classically.</a:t>
            </a:r>
            <a:endParaRPr lang="en-US" dirty="0"/>
          </a:p>
        </p:txBody>
      </p:sp>
    </p:spTree>
    <p:extLst>
      <p:ext uri="{BB962C8B-B14F-4D97-AF65-F5344CB8AC3E}">
        <p14:creationId xmlns:p14="http://schemas.microsoft.com/office/powerpoint/2010/main" val="181165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Dirac Notation {</a:t>
            </a:r>
            <a:r>
              <a:rPr lang="en-US" dirty="0">
                <a:solidFill>
                  <a:schemeClr val="tx1"/>
                </a:solidFill>
                <a:latin typeface="Consolas" panose="020B0609020204030204" pitchFamily="49" charset="0"/>
              </a:rPr>
              <a:t>Bra-</a:t>
            </a:r>
            <a:r>
              <a:rPr lang="en-US" dirty="0" err="1">
                <a:solidFill>
                  <a:schemeClr val="tx1"/>
                </a:solidFill>
                <a:latin typeface="Consolas" panose="020B0609020204030204" pitchFamily="49" charset="0"/>
              </a:rPr>
              <a:t>Ket</a:t>
            </a:r>
            <a:r>
              <a:rPr lang="en-US" dirty="0">
                <a:solidFill>
                  <a:schemeClr val="tx1"/>
                </a:solidFill>
                <a:latin typeface="Consolas" panose="020B0609020204030204" pitchFamily="49" charset="0"/>
              </a:rPr>
              <a:t> notation</a:t>
            </a:r>
            <a:r>
              <a:rPr lang="en-US" dirty="0">
                <a:solidFill>
                  <a:srgbClr val="0078D4"/>
                </a:solidFill>
                <a:latin typeface="Consolas" panose="020B0609020204030204" pitchFamily="49" charset="0"/>
              </a:rPr>
              <a:t>}</a:t>
            </a:r>
            <a:r>
              <a:rPr lang="en-US" dirty="0">
                <a:solidFill>
                  <a:srgbClr val="0078D4"/>
                </a:solidFill>
              </a:rPr>
              <a:t> </a:t>
            </a:r>
            <a:r>
              <a:rPr lang="en-US" dirty="0"/>
              <a:t>?</a:t>
            </a: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0"/>
              </p:nvPr>
            </p:nvSpPr>
            <p:spPr>
              <a:xfrm>
                <a:off x="586390" y="1434370"/>
                <a:ext cx="11167460" cy="5512343"/>
              </a:xfrm>
            </p:spPr>
            <p:txBody>
              <a:bodyPr/>
              <a:lstStyle/>
              <a:p>
                <a:pPr marL="457200" indent="-457200">
                  <a:buFont typeface="Arial" panose="020B0604020202020204" pitchFamily="34" charset="0"/>
                  <a:buChar char="•"/>
                </a:pPr>
                <a:r>
                  <a:rPr lang="en-IN" dirty="0"/>
                  <a:t>Of course, evaluating the </a:t>
                </a:r>
                <a:r>
                  <a:rPr lang="en-IN" dirty="0">
                    <a:solidFill>
                      <a:srgbClr val="0078D4"/>
                    </a:solidFill>
                  </a:rPr>
                  <a:t>tensor product </a:t>
                </a:r>
                <a:r>
                  <a:rPr lang="en-IN" dirty="0"/>
                  <a:t>is impractical because the vector lies in an exponentially large space and so this notation is in fact the best description of the state that can be given using the previous notation.</a:t>
                </a:r>
              </a:p>
              <a:p>
                <a:pPr marL="457200" indent="-457200">
                  <a:buFont typeface="Arial" panose="020B0604020202020204" pitchFamily="34" charset="0"/>
                  <a:buChar char="•"/>
                </a:pPr>
                <a:r>
                  <a:rPr lang="en-IN" dirty="0">
                    <a:solidFill>
                      <a:srgbClr val="0078D4"/>
                    </a:solidFill>
                  </a:rPr>
                  <a:t>Dirac notation</a:t>
                </a:r>
                <a:r>
                  <a:rPr lang="en-IN" dirty="0"/>
                  <a:t> solves these issues by presenting a new language to fit the precise needs of quantum mechanics.</a:t>
                </a:r>
              </a:p>
              <a:p>
                <a:pPr marL="514350" indent="-514350">
                  <a:buFont typeface="Arial" panose="020B0604020202020204" pitchFamily="34" charset="0"/>
                  <a:buChar char="•"/>
                </a:pPr>
                <a:r>
                  <a:rPr lang="en-IN" dirty="0"/>
                  <a:t>As an example of Dirac notation, consider the </a:t>
                </a:r>
                <a:r>
                  <a:rPr lang="en-IN" dirty="0">
                    <a:solidFill>
                      <a:srgbClr val="0078D4"/>
                    </a:solidFill>
                  </a:rPr>
                  <a:t>Bra-Ket</a:t>
                </a:r>
                <a:r>
                  <a:rPr lang="en-IN" dirty="0"/>
                  <a:t> </a:t>
                </a:r>
                <a14:m>
                  <m:oMath xmlns:m="http://schemas.openxmlformats.org/officeDocument/2006/math">
                    <m:r>
                      <a:rPr lang="en-IN" i="1" dirty="0" smtClean="0">
                        <a:latin typeface="Cambria Math" panose="02040503050406030204" pitchFamily="18" charset="0"/>
                      </a:rPr>
                      <m:t>⟨0|1</m:t>
                    </m:r>
                    <m:r>
                      <a:rPr lang="en-IN" i="1" dirty="0">
                        <a:latin typeface="Cambria Math" panose="02040503050406030204" pitchFamily="18" charset="0"/>
                      </a:rPr>
                      <m:t>⟩</m:t>
                    </m:r>
                  </m:oMath>
                </a14:m>
                <a:r>
                  <a:rPr lang="en-IN" dirty="0"/>
                  <a:t>, which is the inner product between </a:t>
                </a:r>
                <a14:m>
                  <m:oMath xmlns:m="http://schemas.openxmlformats.org/officeDocument/2006/math">
                    <m:r>
                      <a:rPr lang="en-IN" i="1" dirty="0" smtClean="0">
                        <a:latin typeface="Cambria Math" panose="02040503050406030204" pitchFamily="18" charset="0"/>
                      </a:rPr>
                      <m:t>0</m:t>
                    </m:r>
                  </m:oMath>
                </a14:m>
                <a:r>
                  <a:rPr lang="en-IN" dirty="0"/>
                  <a:t> and </a:t>
                </a:r>
                <a14:m>
                  <m:oMath xmlns:m="http://schemas.openxmlformats.org/officeDocument/2006/math">
                    <m:r>
                      <a:rPr lang="en-IN" i="1" dirty="0" smtClean="0">
                        <a:latin typeface="Cambria Math" panose="02040503050406030204" pitchFamily="18" charset="0"/>
                      </a:rPr>
                      <m:t>1</m:t>
                    </m:r>
                  </m:oMath>
                </a14:m>
                <a:r>
                  <a:rPr lang="en-IN" dirty="0"/>
                  <a:t>. It can be written as,</a:t>
                </a:r>
              </a:p>
              <a:p>
                <a:r>
                  <a:rPr lang="en-IN" dirty="0"/>
                  <a:t>			</a:t>
                </a:r>
                <a14:m>
                  <m:oMath xmlns:m="http://schemas.openxmlformats.org/officeDocument/2006/math">
                    <m:r>
                      <a:rPr lang="en-IN" i="1" dirty="0" smtClean="0">
                        <a:latin typeface="Cambria Math" panose="02040503050406030204" pitchFamily="18" charset="0"/>
                      </a:rPr>
                      <m:t>⟨</m:t>
                    </m:r>
                    <m:r>
                      <a:rPr lang="en-IN" i="1" dirty="0">
                        <a:latin typeface="Cambria Math" panose="02040503050406030204" pitchFamily="18" charset="0"/>
                      </a:rPr>
                      <m:t>0|1⟩</m:t>
                    </m:r>
                    <m:r>
                      <a:rPr lang="en-IN" i="1" dirty="0" smtClean="0">
                        <a:latin typeface="Cambria Math" panose="02040503050406030204" pitchFamily="18" charset="0"/>
                      </a:rPr>
                      <m:t>=</m:t>
                    </m:r>
                    <m:d>
                      <m:dPr>
                        <m:begChr m:val="["/>
                        <m:endChr m:val="]"/>
                        <m:ctrlPr>
                          <a:rPr lang="en-IN" i="1" dirty="0">
                            <a:latin typeface="Cambria Math" panose="02040503050406030204" pitchFamily="18" charset="0"/>
                          </a:rPr>
                        </m:ctrlPr>
                      </m:dPr>
                      <m:e>
                        <m:r>
                          <a:rPr lang="en-US" b="0" i="1" dirty="0" smtClean="0">
                            <a:latin typeface="Cambria Math" panose="02040503050406030204" pitchFamily="18" charset="0"/>
                          </a:rPr>
                          <m:t>1</m:t>
                        </m:r>
                        <m:r>
                          <a:rPr lang="en-US" i="1" dirty="0">
                            <a:latin typeface="Cambria Math" panose="02040503050406030204" pitchFamily="18" charset="0"/>
                          </a:rPr>
                          <m:t>  </m:t>
                        </m:r>
                        <m:r>
                          <a:rPr lang="en-US" b="0" i="1" dirty="0" smtClean="0">
                            <a:latin typeface="Cambria Math" panose="02040503050406030204" pitchFamily="18" charset="0"/>
                          </a:rPr>
                          <m:t>0</m:t>
                        </m:r>
                      </m:e>
                    </m:d>
                    <m:r>
                      <a:rPr lang="en-US" i="1" dirty="0">
                        <a:latin typeface="Cambria Math" panose="02040503050406030204" pitchFamily="18" charset="0"/>
                      </a:rPr>
                      <m:t> </m:t>
                    </m:r>
                    <m:d>
                      <m:dPr>
                        <m:begChr m:val="["/>
                        <m:endChr m:val="]"/>
                        <m:ctrlPr>
                          <a:rPr lang="en-IN"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m:t>
                            </m:r>
                          </m:e>
                          <m:e>
                            <m:r>
                              <a:rPr lang="en-US" b="0" i="1" dirty="0" smtClean="0">
                                <a:latin typeface="Cambria Math" panose="02040503050406030204" pitchFamily="18" charset="0"/>
                              </a:rPr>
                              <m:t>1</m:t>
                            </m:r>
                          </m:e>
                        </m:eqArr>
                      </m:e>
                    </m:d>
                    <m:r>
                      <a:rPr lang="en-IN" i="1" dirty="0" smtClean="0">
                        <a:latin typeface="Cambria Math" panose="02040503050406030204" pitchFamily="18" charset="0"/>
                      </a:rPr>
                      <m:t>=0</m:t>
                    </m:r>
                  </m:oMath>
                </a14:m>
                <a:endParaRPr lang="en-IN" dirty="0"/>
              </a:p>
              <a:p>
                <a:pPr marL="457200" indent="-457200">
                  <a:buFont typeface="Arial" panose="020B0604020202020204" pitchFamily="34" charset="0"/>
                  <a:buChar char="•"/>
                </a:pPr>
                <a:endParaRPr lang="en-IN" dirty="0"/>
              </a:p>
              <a:p>
                <a:pPr marL="457200" indent="-457200" algn="just">
                  <a:buFont typeface="Arial" panose="020B0604020202020204" pitchFamily="34" charset="0"/>
                  <a:buChar char="•"/>
                </a:pPr>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0"/>
              </p:nvPr>
            </p:nvSpPr>
            <p:spPr>
              <a:xfrm>
                <a:off x="586390" y="1434370"/>
                <a:ext cx="11167460" cy="5512343"/>
              </a:xfrm>
              <a:blipFill>
                <a:blip r:embed="rId3"/>
                <a:stretch>
                  <a:fillRect l="-1638" t="-1989"/>
                </a:stretch>
              </a:blipFill>
            </p:spPr>
            <p:txBody>
              <a:bodyPr/>
              <a:lstStyle/>
              <a:p>
                <a:r>
                  <a:rPr lang="en-US">
                    <a:noFill/>
                  </a:rPr>
                  <a:t> </a:t>
                </a:r>
              </a:p>
            </p:txBody>
          </p:sp>
        </mc:Fallback>
      </mc:AlternateContent>
    </p:spTree>
    <p:extLst>
      <p:ext uri="{BB962C8B-B14F-4D97-AF65-F5344CB8AC3E}">
        <p14:creationId xmlns:p14="http://schemas.microsoft.com/office/powerpoint/2010/main" val="95418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Dirac Notation {</a:t>
            </a:r>
            <a:r>
              <a:rPr lang="en-US" dirty="0">
                <a:solidFill>
                  <a:schemeClr val="tx1"/>
                </a:solidFill>
                <a:latin typeface="Consolas" panose="020B0609020204030204" pitchFamily="49" charset="0"/>
              </a:rPr>
              <a:t>Bra-</a:t>
            </a:r>
            <a:r>
              <a:rPr lang="en-US" dirty="0" err="1">
                <a:solidFill>
                  <a:schemeClr val="tx1"/>
                </a:solidFill>
                <a:latin typeface="Consolas" panose="020B0609020204030204" pitchFamily="49" charset="0"/>
              </a:rPr>
              <a:t>Ket</a:t>
            </a:r>
            <a:r>
              <a:rPr lang="en-US" dirty="0">
                <a:solidFill>
                  <a:schemeClr val="tx1"/>
                </a:solidFill>
                <a:latin typeface="Consolas" panose="020B0609020204030204" pitchFamily="49" charset="0"/>
              </a:rPr>
              <a:t> notation</a:t>
            </a:r>
            <a:r>
              <a:rPr lang="en-US" dirty="0">
                <a:solidFill>
                  <a:srgbClr val="0078D4"/>
                </a:solidFill>
                <a:latin typeface="Consolas" panose="020B0609020204030204" pitchFamily="49" charset="0"/>
              </a:rPr>
              <a:t>}</a:t>
            </a:r>
            <a:r>
              <a:rPr lang="en-US" dirty="0">
                <a:solidFill>
                  <a:srgbClr val="0078D4"/>
                </a:solidFill>
              </a:rPr>
              <a:t> </a:t>
            </a:r>
            <a:r>
              <a:rPr lang="en-US" dirty="0"/>
              <a:t>?</a:t>
            </a: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0"/>
              </p:nvPr>
            </p:nvSpPr>
            <p:spPr>
              <a:xfrm>
                <a:off x="586390" y="1434370"/>
                <a:ext cx="11167460" cy="4108817"/>
              </a:xfrm>
            </p:spPr>
            <p:txBody>
              <a:bodyPr/>
              <a:lstStyle/>
              <a:p>
                <a:pPr marL="457200" indent="-457200">
                  <a:buFont typeface="Arial" panose="020B0604020202020204" pitchFamily="34" charset="0"/>
                  <a:buChar char="•"/>
                </a:pPr>
                <a:r>
                  <a:rPr lang="en-IN" dirty="0"/>
                  <a:t>If </a:t>
                </a:r>
                <a14:m>
                  <m:oMath xmlns:m="http://schemas.openxmlformats.org/officeDocument/2006/math">
                    <m:r>
                      <a:rPr lang="en-IN" i="1" dirty="0" smtClean="0">
                        <a:latin typeface="Cambria Math" panose="02040503050406030204" pitchFamily="18" charset="0"/>
                      </a:rPr>
                      <m:t>𝜓</m:t>
                    </m:r>
                  </m:oMath>
                </a14:m>
                <a:r>
                  <a:rPr lang="en-IN" dirty="0"/>
                  <a:t> and </a:t>
                </a:r>
                <a14:m>
                  <m:oMath xmlns:m="http://schemas.openxmlformats.org/officeDocument/2006/math">
                    <m:r>
                      <a:rPr lang="en-IN" i="1" dirty="0" smtClean="0">
                        <a:latin typeface="Cambria Math" panose="02040503050406030204" pitchFamily="18" charset="0"/>
                      </a:rPr>
                      <m:t>𝜙</m:t>
                    </m:r>
                  </m:oMath>
                </a14:m>
                <a:r>
                  <a:rPr lang="en-IN" dirty="0"/>
                  <a:t> are quantum state vectors their inner product is </a:t>
                </a:r>
                <a14:m>
                  <m:oMath xmlns:m="http://schemas.openxmlformats.org/officeDocument/2006/math">
                    <m:r>
                      <a:rPr lang="en-IN" i="1" dirty="0" smtClean="0">
                        <a:latin typeface="Cambria Math" panose="02040503050406030204" pitchFamily="18" charset="0"/>
                      </a:rPr>
                      <m:t>⟨</m:t>
                    </m:r>
                    <m:r>
                      <a:rPr lang="en-IN" i="1" dirty="0" err="1">
                        <a:latin typeface="Cambria Math" panose="02040503050406030204" pitchFamily="18" charset="0"/>
                      </a:rPr>
                      <m:t>𝜙</m:t>
                    </m:r>
                    <m:r>
                      <a:rPr lang="en-IN" i="1" dirty="0" err="1">
                        <a:latin typeface="Cambria Math" panose="02040503050406030204" pitchFamily="18" charset="0"/>
                      </a:rPr>
                      <m:t>|</m:t>
                    </m:r>
                    <m:r>
                      <a:rPr lang="en-IN" i="1" dirty="0" err="1">
                        <a:latin typeface="Cambria Math" panose="02040503050406030204" pitchFamily="18" charset="0"/>
                      </a:rPr>
                      <m:t>𝜓</m:t>
                    </m:r>
                    <m:r>
                      <a:rPr lang="en-IN" i="1" dirty="0" smtClean="0">
                        <a:latin typeface="Cambria Math" panose="02040503050406030204" pitchFamily="18" charset="0"/>
                      </a:rPr>
                      <m:t>⟩ </m:t>
                    </m:r>
                  </m:oMath>
                </a14:m>
                <a:r>
                  <a:rPr lang="en-IN" dirty="0"/>
                  <a:t>which implies that the probability of measuring the state </a:t>
                </a:r>
                <a14:m>
                  <m:oMath xmlns:m="http://schemas.openxmlformats.org/officeDocument/2006/math">
                    <m:r>
                      <a:rPr lang="en-IN" i="1" dirty="0" smtClean="0">
                        <a:latin typeface="Cambria Math" panose="02040503050406030204" pitchFamily="18" charset="0"/>
                      </a:rPr>
                      <m:t>|</m:t>
                    </m:r>
                    <m:r>
                      <a:rPr lang="en-IN" i="1" dirty="0" smtClean="0">
                        <a:latin typeface="Cambria Math" panose="02040503050406030204" pitchFamily="18" charset="0"/>
                      </a:rPr>
                      <m:t>𝜓</m:t>
                    </m:r>
                    <m:r>
                      <a:rPr lang="en-IN" i="1" dirty="0" smtClean="0">
                        <a:latin typeface="Cambria Math" panose="02040503050406030204" pitchFamily="18" charset="0"/>
                      </a:rPr>
                      <m:t>⟩</m:t>
                    </m:r>
                  </m:oMath>
                </a14:m>
                <a:r>
                  <a:rPr lang="en-IN" dirty="0"/>
                  <a:t> to be </a:t>
                </a:r>
                <a14:m>
                  <m:oMath xmlns:m="http://schemas.openxmlformats.org/officeDocument/2006/math">
                    <m:r>
                      <a:rPr lang="en-IN" i="1" dirty="0" smtClean="0">
                        <a:latin typeface="Cambria Math" panose="02040503050406030204" pitchFamily="18" charset="0"/>
                      </a:rPr>
                      <m:t>|</m:t>
                    </m:r>
                    <m:r>
                      <a:rPr lang="en-IN" i="1" dirty="0" smtClean="0">
                        <a:latin typeface="Cambria Math" panose="02040503050406030204" pitchFamily="18" charset="0"/>
                      </a:rPr>
                      <m:t>𝜙</m:t>
                    </m:r>
                    <m:r>
                      <a:rPr lang="en-IN" i="1" dirty="0" smtClean="0">
                        <a:latin typeface="Cambria Math" panose="02040503050406030204" pitchFamily="18" charset="0"/>
                      </a:rPr>
                      <m:t>⟩</m:t>
                    </m:r>
                  </m:oMath>
                </a14:m>
                <a:r>
                  <a:rPr lang="en-IN" dirty="0"/>
                  <a:t> is </a:t>
                </a:r>
                <a14:m>
                  <m:oMath xmlns:m="http://schemas.openxmlformats.org/officeDocument/2006/math">
                    <m:r>
                      <a:rPr lang="en-IN" i="1" dirty="0" smtClean="0">
                        <a:latin typeface="Cambria Math" panose="02040503050406030204" pitchFamily="18" charset="0"/>
                      </a:rPr>
                      <m:t>|⟨</m:t>
                    </m:r>
                    <m:r>
                      <a:rPr lang="en-IN" i="1" dirty="0" err="1">
                        <a:latin typeface="Cambria Math" panose="02040503050406030204" pitchFamily="18" charset="0"/>
                      </a:rPr>
                      <m:t>𝜙</m:t>
                    </m:r>
                    <m:r>
                      <a:rPr lang="en-IN" i="1" dirty="0" err="1">
                        <a:latin typeface="Cambria Math" panose="02040503050406030204" pitchFamily="18" charset="0"/>
                      </a:rPr>
                      <m:t>|</m:t>
                    </m:r>
                    <m:r>
                      <a:rPr lang="en-IN" i="1" dirty="0" err="1">
                        <a:latin typeface="Cambria Math" panose="02040503050406030204" pitchFamily="18" charset="0"/>
                      </a:rPr>
                      <m:t>𝜓</m:t>
                    </m:r>
                    <m:r>
                      <a:rPr lang="en-IN" i="1" dirty="0">
                        <a:latin typeface="Cambria Math" panose="02040503050406030204" pitchFamily="18" charset="0"/>
                      </a:rPr>
                      <m:t>⟩|</m:t>
                    </m:r>
                    <m:r>
                      <a:rPr lang="en-IN" i="1" baseline="30000" dirty="0" smtClean="0">
                        <a:latin typeface="Cambria Math" panose="02040503050406030204" pitchFamily="18" charset="0"/>
                      </a:rPr>
                      <m:t>2</m:t>
                    </m:r>
                  </m:oMath>
                </a14:m>
                <a:r>
                  <a:rPr lang="en-IN" dirty="0"/>
                  <a:t>.</a:t>
                </a:r>
              </a:p>
              <a:p>
                <a:pPr marL="457200" indent="-457200">
                  <a:buFont typeface="Arial" panose="020B0604020202020204" pitchFamily="34" charset="0"/>
                  <a:buChar char="•"/>
                </a:pPr>
                <a:r>
                  <a:rPr lang="en-IN" dirty="0"/>
                  <a:t>The following convention is used to describe the quantum states that encode the values of zero and one (the single-qubit computational basis states):</a:t>
                </a:r>
              </a:p>
              <a:p>
                <a:r>
                  <a:rPr lang="en-IN" dirty="0"/>
                  <a:t>			</a:t>
                </a:r>
                <a14:m>
                  <m:oMath xmlns:m="http://schemas.openxmlformats.org/officeDocument/2006/math">
                    <m:d>
                      <m:dPr>
                        <m:begChr m:val="["/>
                        <m:endChr m:val="]"/>
                        <m:ctrlPr>
                          <a:rPr lang="en-IN" i="1" smtClean="0">
                            <a:latin typeface="Cambria Math" panose="02040503050406030204" pitchFamily="18" charset="0"/>
                          </a:rPr>
                        </m:ctrlPr>
                      </m:dPr>
                      <m:e>
                        <m:eqArr>
                          <m:eqArrPr>
                            <m:ctrlPr>
                              <a:rPr lang="en-IN" i="1" smtClean="0">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rPr>
                              <m:t>0</m:t>
                            </m:r>
                          </m:e>
                        </m:eqArr>
                      </m:e>
                    </m:d>
                    <m:r>
                      <a:rPr lang="en-IN" i="1" dirty="0" smtClean="0">
                        <a:latin typeface="Cambria Math" panose="02040503050406030204" pitchFamily="18" charset="0"/>
                      </a:rPr>
                      <m:t>=|0⟩</m:t>
                    </m:r>
                  </m:oMath>
                </a14:m>
                <a:r>
                  <a:rPr lang="en-IN" dirty="0"/>
                  <a:t>, </a:t>
                </a:r>
                <a14:m>
                  <m:oMath xmlns:m="http://schemas.openxmlformats.org/officeDocument/2006/math">
                    <m:d>
                      <m:dPr>
                        <m:begChr m:val="["/>
                        <m:endChr m:val="]"/>
                        <m:ctrlPr>
                          <a:rPr lang="en-IN"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m:t>
                            </m:r>
                          </m:e>
                          <m:e>
                            <m:r>
                              <a:rPr lang="en-US" b="0" i="1" dirty="0" smtClean="0">
                                <a:latin typeface="Cambria Math" panose="02040503050406030204" pitchFamily="18" charset="0"/>
                              </a:rPr>
                              <m:t>1</m:t>
                            </m:r>
                          </m:e>
                        </m:eqArr>
                      </m:e>
                    </m:d>
                    <m:r>
                      <a:rPr lang="en-IN" i="1" dirty="0" smtClean="0">
                        <a:latin typeface="Cambria Math" panose="02040503050406030204" pitchFamily="18" charset="0"/>
                      </a:rPr>
                      <m:t>=|</m:t>
                    </m:r>
                    <m:r>
                      <a:rPr lang="en-IN" i="1" dirty="0">
                        <a:latin typeface="Cambria Math" panose="02040503050406030204" pitchFamily="18" charset="0"/>
                      </a:rPr>
                      <m:t>1</m:t>
                    </m:r>
                    <m:r>
                      <a:rPr lang="en-IN" i="1" dirty="0" smtClean="0">
                        <a:latin typeface="Cambria Math" panose="02040503050406030204" pitchFamily="18" charset="0"/>
                      </a:rPr>
                      <m:t>⟩</m:t>
                    </m:r>
                  </m:oMath>
                </a14:m>
                <a:endParaRPr lang="en-IN" dirty="0"/>
              </a:p>
              <a:p>
                <a:pPr marL="457200" indent="-457200" algn="just">
                  <a:buFont typeface="Arial" panose="020B0604020202020204" pitchFamily="34" charset="0"/>
                  <a:buChar char="•"/>
                </a:pPr>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0"/>
              </p:nvPr>
            </p:nvSpPr>
            <p:spPr>
              <a:xfrm>
                <a:off x="586390" y="1434370"/>
                <a:ext cx="11167460" cy="4108817"/>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3949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Pauli’s Measurement </a:t>
            </a:r>
            <a:r>
              <a:rPr lang="en-US" dirty="0"/>
              <a:t>?</a:t>
            </a:r>
          </a:p>
        </p:txBody>
      </p:sp>
      <p:sp>
        <p:nvSpPr>
          <p:cNvPr id="6" name="Text Placeholder 5"/>
          <p:cNvSpPr>
            <a:spLocks noGrp="1"/>
          </p:cNvSpPr>
          <p:nvPr>
            <p:ph type="body" sz="quarter" idx="10"/>
          </p:nvPr>
        </p:nvSpPr>
        <p:spPr>
          <a:xfrm>
            <a:off x="586390" y="1434370"/>
            <a:ext cx="11167460" cy="4481227"/>
          </a:xfrm>
        </p:spPr>
        <p:txBody>
          <a:bodyPr/>
          <a:lstStyle/>
          <a:p>
            <a:pPr marL="457200" indent="-457200" algn="just">
              <a:buFont typeface="Arial" panose="020B0604020202020204" pitchFamily="34" charset="0"/>
              <a:buChar char="•"/>
            </a:pPr>
            <a:r>
              <a:rPr lang="en-IN" dirty="0"/>
              <a:t>Measurement (sometimes called </a:t>
            </a:r>
            <a:r>
              <a:rPr lang="en-IN" i="1" dirty="0"/>
              <a:t>observation</a:t>
            </a:r>
            <a:r>
              <a:rPr lang="en-IN" dirty="0"/>
              <a:t>) is irreversible and therefore not a quantum gate, because it assigns the observed variable to a single value.</a:t>
            </a:r>
          </a:p>
          <a:p>
            <a:pPr marL="457200" indent="-457200" algn="just">
              <a:buFont typeface="Arial" panose="020B0604020202020204" pitchFamily="34" charset="0"/>
              <a:buChar char="•"/>
            </a:pPr>
            <a:r>
              <a:rPr lang="en-IN" dirty="0"/>
              <a:t>Measurement takes a quantum state and projects it to one of the </a:t>
            </a:r>
            <a:r>
              <a:rPr lang="en-IN" dirty="0">
                <a:solidFill>
                  <a:srgbClr val="0078D4"/>
                </a:solidFill>
              </a:rPr>
              <a:t>base vectors</a:t>
            </a:r>
            <a:r>
              <a:rPr lang="en-IN" dirty="0"/>
              <a:t>, with a likelihood equal to the square of the vector's depth (distance) along that base vector.</a:t>
            </a:r>
          </a:p>
          <a:p>
            <a:pPr marL="457200" indent="-457200" algn="just">
              <a:buFont typeface="Arial" panose="020B0604020202020204" pitchFamily="34" charset="0"/>
              <a:buChar char="•"/>
            </a:pPr>
            <a:r>
              <a:rPr lang="en-IN" dirty="0"/>
              <a:t>This is a </a:t>
            </a:r>
            <a:r>
              <a:rPr lang="en-IN" dirty="0">
                <a:solidFill>
                  <a:srgbClr val="0078D4"/>
                </a:solidFill>
              </a:rPr>
              <a:t>stochastic</a:t>
            </a:r>
            <a:r>
              <a:rPr lang="en-IN" dirty="0"/>
              <a:t> non-reversible operation as it sets the quantum state equal to the base vector that represents the measured state (the state "collapses" to a definite single value). Why and how, or even if this is so, is called the </a:t>
            </a:r>
            <a:r>
              <a:rPr lang="en-IN" dirty="0">
                <a:solidFill>
                  <a:srgbClr val="0078D4"/>
                </a:solidFill>
              </a:rPr>
              <a:t>measurement problem</a:t>
            </a:r>
            <a:r>
              <a:rPr lang="en-IN" dirty="0"/>
              <a:t>.</a:t>
            </a:r>
            <a:endParaRPr lang="en-US" dirty="0"/>
          </a:p>
        </p:txBody>
      </p:sp>
    </p:spTree>
    <p:extLst>
      <p:ext uri="{BB962C8B-B14F-4D97-AF65-F5344CB8AC3E}">
        <p14:creationId xmlns:p14="http://schemas.microsoft.com/office/powerpoint/2010/main" val="68987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Quantum logic gate </a:t>
            </a:r>
            <a:r>
              <a:rPr lang="en-US" dirty="0"/>
              <a:t>?</a:t>
            </a:r>
          </a:p>
        </p:txBody>
      </p:sp>
      <p:sp>
        <p:nvSpPr>
          <p:cNvPr id="6" name="Text Placeholder 5"/>
          <p:cNvSpPr>
            <a:spLocks noGrp="1"/>
          </p:cNvSpPr>
          <p:nvPr>
            <p:ph type="body" sz="quarter" idx="10"/>
          </p:nvPr>
        </p:nvSpPr>
        <p:spPr>
          <a:xfrm>
            <a:off x="586390" y="1434370"/>
            <a:ext cx="5271486" cy="4739759"/>
          </a:xfrm>
        </p:spPr>
        <p:txBody>
          <a:bodyPr/>
          <a:lstStyle/>
          <a:p>
            <a:r>
              <a:rPr lang="en-IN" dirty="0"/>
              <a:t>In </a:t>
            </a:r>
            <a:r>
              <a:rPr lang="en-IN" dirty="0">
                <a:solidFill>
                  <a:srgbClr val="0078D4"/>
                </a:solidFill>
              </a:rPr>
              <a:t>Quantum Computing </a:t>
            </a:r>
            <a:r>
              <a:rPr lang="en-IN" dirty="0"/>
              <a:t>and specifically the  </a:t>
            </a:r>
            <a:r>
              <a:rPr lang="en-IN" dirty="0">
                <a:solidFill>
                  <a:srgbClr val="0078D4"/>
                </a:solidFill>
              </a:rPr>
              <a:t>Quantum Circuit </a:t>
            </a:r>
            <a:r>
              <a:rPr lang="en-IN" dirty="0"/>
              <a:t>model of computation, a </a:t>
            </a:r>
            <a:r>
              <a:rPr lang="en-IN" b="1" dirty="0"/>
              <a:t>quantum logic gate</a:t>
            </a:r>
            <a:r>
              <a:rPr lang="en-IN" dirty="0"/>
              <a:t> (or simply </a:t>
            </a:r>
            <a:r>
              <a:rPr lang="en-IN" b="1" dirty="0"/>
              <a:t>quantum gate</a:t>
            </a:r>
            <a:r>
              <a:rPr lang="en-IN" dirty="0"/>
              <a:t>) is a basic </a:t>
            </a:r>
            <a:r>
              <a:rPr lang="en-IN" dirty="0">
                <a:solidFill>
                  <a:srgbClr val="0078D4"/>
                </a:solidFill>
              </a:rPr>
              <a:t>Quantum Circuit </a:t>
            </a:r>
            <a:r>
              <a:rPr lang="en-IN" dirty="0"/>
              <a:t>operating on a small number of </a:t>
            </a:r>
            <a:r>
              <a:rPr lang="en-IN" dirty="0">
                <a:solidFill>
                  <a:srgbClr val="0078D4"/>
                </a:solidFill>
              </a:rPr>
              <a:t>Qubits</a:t>
            </a:r>
            <a:r>
              <a:rPr lang="en-IN" dirty="0"/>
              <a:t>. They are the building blocks of quantum circuits, like classical logic gates are for conventional digital circuits.</a:t>
            </a:r>
            <a:endParaRPr lang="en-US" dirty="0"/>
          </a:p>
        </p:txBody>
      </p:sp>
      <p:pic>
        <p:nvPicPr>
          <p:cNvPr id="3" name="Picture 2">
            <a:extLst>
              <a:ext uri="{FF2B5EF4-FFF2-40B4-BE49-F238E27FC236}">
                <a16:creationId xmlns:a16="http://schemas.microsoft.com/office/drawing/2014/main" id="{9873F9FB-B93B-4204-BBF4-CDAADDE28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87" y="1011198"/>
            <a:ext cx="4427550" cy="5582962"/>
          </a:xfrm>
          <a:prstGeom prst="rect">
            <a:avLst/>
          </a:prstGeom>
        </p:spPr>
      </p:pic>
    </p:spTree>
    <p:extLst>
      <p:ext uri="{BB962C8B-B14F-4D97-AF65-F5344CB8AC3E}">
        <p14:creationId xmlns:p14="http://schemas.microsoft.com/office/powerpoint/2010/main" val="292806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Superdense Coding </a:t>
            </a:r>
            <a:r>
              <a:rPr lang="en-US" dirty="0"/>
              <a:t>?</a:t>
            </a:r>
          </a:p>
        </p:txBody>
      </p:sp>
      <p:sp>
        <p:nvSpPr>
          <p:cNvPr id="6" name="Text Placeholder 5"/>
          <p:cNvSpPr>
            <a:spLocks noGrp="1"/>
          </p:cNvSpPr>
          <p:nvPr>
            <p:ph type="body" sz="quarter" idx="10"/>
          </p:nvPr>
        </p:nvSpPr>
        <p:spPr>
          <a:xfrm>
            <a:off x="586389" y="1434370"/>
            <a:ext cx="11018519" cy="2154436"/>
          </a:xfrm>
        </p:spPr>
        <p:txBody>
          <a:bodyPr/>
          <a:lstStyle/>
          <a:p>
            <a:pPr algn="just"/>
            <a:r>
              <a:rPr lang="en-IN" dirty="0"/>
              <a:t>In </a:t>
            </a:r>
            <a:r>
              <a:rPr lang="en-IN" dirty="0">
                <a:solidFill>
                  <a:srgbClr val="0078D4"/>
                </a:solidFill>
              </a:rPr>
              <a:t>Quantum Information </a:t>
            </a:r>
            <a:r>
              <a:rPr lang="en-IN" dirty="0">
                <a:solidFill>
                  <a:schemeClr val="tx1"/>
                </a:solidFill>
              </a:rPr>
              <a:t>theory</a:t>
            </a:r>
            <a:r>
              <a:rPr lang="en-IN" dirty="0"/>
              <a:t>, </a:t>
            </a:r>
            <a:r>
              <a:rPr lang="en-IN" b="1" dirty="0" err="1">
                <a:solidFill>
                  <a:srgbClr val="0078D4"/>
                </a:solidFill>
              </a:rPr>
              <a:t>Superdense</a:t>
            </a:r>
            <a:r>
              <a:rPr lang="en-IN" b="1" dirty="0">
                <a:solidFill>
                  <a:srgbClr val="0078D4"/>
                </a:solidFill>
              </a:rPr>
              <a:t> Coding</a:t>
            </a:r>
            <a:r>
              <a:rPr lang="en-IN" dirty="0"/>
              <a:t> (or dense coding) is a </a:t>
            </a:r>
            <a:r>
              <a:rPr lang="en-IN" dirty="0">
                <a:solidFill>
                  <a:srgbClr val="0078D4"/>
                </a:solidFill>
              </a:rPr>
              <a:t>Quantum Communication </a:t>
            </a:r>
            <a:r>
              <a:rPr lang="en-IN" dirty="0"/>
              <a:t>protocol to transmit two classical bits of information (i.e., either 00, 01, 10 or 11) from a sender (Entity 1) to a receiver (Entity 2), by sending only one </a:t>
            </a:r>
            <a:r>
              <a:rPr lang="en-IN" dirty="0">
                <a:solidFill>
                  <a:srgbClr val="0078D4"/>
                </a:solidFill>
              </a:rPr>
              <a:t>Qubit</a:t>
            </a:r>
            <a:r>
              <a:rPr lang="en-IN" dirty="0"/>
              <a:t>, under the assumption that both entities have been already pre-sharing an entangled state.</a:t>
            </a:r>
            <a:endParaRPr lang="en-US" dirty="0"/>
          </a:p>
        </p:txBody>
      </p:sp>
      <p:pic>
        <p:nvPicPr>
          <p:cNvPr id="8" name="Picture 7">
            <a:extLst>
              <a:ext uri="{FF2B5EF4-FFF2-40B4-BE49-F238E27FC236}">
                <a16:creationId xmlns:a16="http://schemas.microsoft.com/office/drawing/2014/main" id="{CEE78FFA-4188-4875-A019-951453BF4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874" y="3724275"/>
            <a:ext cx="6058252" cy="2943225"/>
          </a:xfrm>
          <a:prstGeom prst="rect">
            <a:avLst/>
          </a:prstGeom>
        </p:spPr>
      </p:pic>
    </p:spTree>
    <p:extLst>
      <p:ext uri="{BB962C8B-B14F-4D97-AF65-F5344CB8AC3E}">
        <p14:creationId xmlns:p14="http://schemas.microsoft.com/office/powerpoint/2010/main" val="25719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Superdense Coding </a:t>
            </a:r>
            <a:r>
              <a:rPr lang="en-US" dirty="0"/>
              <a:t>? Contd.</a:t>
            </a:r>
          </a:p>
        </p:txBody>
      </p:sp>
      <p:sp>
        <p:nvSpPr>
          <p:cNvPr id="6" name="Text Placeholder 5"/>
          <p:cNvSpPr>
            <a:spLocks noGrp="1"/>
          </p:cNvSpPr>
          <p:nvPr>
            <p:ph type="body" sz="quarter" idx="10"/>
          </p:nvPr>
        </p:nvSpPr>
        <p:spPr>
          <a:xfrm>
            <a:off x="586389" y="1434370"/>
            <a:ext cx="11018519" cy="5170646"/>
          </a:xfrm>
        </p:spPr>
        <p:txBody>
          <a:bodyPr/>
          <a:lstStyle/>
          <a:p>
            <a:pPr algn="just"/>
            <a:r>
              <a:rPr lang="en-IN" dirty="0"/>
              <a:t>Suppose </a:t>
            </a:r>
            <a:r>
              <a:rPr lang="en-IN" i="1" dirty="0">
                <a:solidFill>
                  <a:srgbClr val="0078D4"/>
                </a:solidFill>
              </a:rPr>
              <a:t>Entity 1</a:t>
            </a:r>
            <a:r>
              <a:rPr lang="en-IN" dirty="0"/>
              <a:t> wants to send two classical bits of information (00, 01, 10, or 11) to </a:t>
            </a:r>
            <a:r>
              <a:rPr lang="en-IN" i="1" dirty="0">
                <a:solidFill>
                  <a:srgbClr val="0078D4"/>
                </a:solidFill>
              </a:rPr>
              <a:t>Entity 2</a:t>
            </a:r>
            <a:r>
              <a:rPr lang="en-IN" dirty="0"/>
              <a:t> using Qubits (instead of classical bits). To do this, an entangled state (e.g. a Bell state) is prepared using a Bell circuit or gate by </a:t>
            </a:r>
            <a:r>
              <a:rPr lang="en-IN" i="1" dirty="0">
                <a:solidFill>
                  <a:srgbClr val="0078D4"/>
                </a:solidFill>
              </a:rPr>
              <a:t>Jay</a:t>
            </a:r>
            <a:r>
              <a:rPr lang="en-IN" dirty="0"/>
              <a:t>, a third person. </a:t>
            </a:r>
            <a:r>
              <a:rPr lang="en-IN" i="1" dirty="0">
                <a:solidFill>
                  <a:srgbClr val="0078D4"/>
                </a:solidFill>
              </a:rPr>
              <a:t>Jay</a:t>
            </a:r>
            <a:r>
              <a:rPr lang="en-IN" dirty="0"/>
              <a:t> then sends one of these qubits (in the Bell state) to </a:t>
            </a:r>
            <a:r>
              <a:rPr lang="en-IN" i="1" dirty="0">
                <a:solidFill>
                  <a:srgbClr val="0078D4"/>
                </a:solidFill>
              </a:rPr>
              <a:t>Entity 1 </a:t>
            </a:r>
            <a:r>
              <a:rPr lang="en-IN" dirty="0"/>
              <a:t>and the other to </a:t>
            </a:r>
            <a:r>
              <a:rPr lang="en-IN" i="1" dirty="0">
                <a:solidFill>
                  <a:srgbClr val="0078D4"/>
                </a:solidFill>
              </a:rPr>
              <a:t>Entity 2</a:t>
            </a:r>
            <a:r>
              <a:rPr lang="en-IN" dirty="0"/>
              <a:t>. Once </a:t>
            </a:r>
            <a:r>
              <a:rPr lang="en-IN" i="1" dirty="0">
                <a:solidFill>
                  <a:srgbClr val="0078D4"/>
                </a:solidFill>
              </a:rPr>
              <a:t>Entity 1</a:t>
            </a:r>
            <a:r>
              <a:rPr lang="en-IN" dirty="0"/>
              <a:t> obtains a qubit in the entangled state, it applies a certain quantum gate to its own qubit depending on which two-bit message (00, 01, 10 or 11) it wants to send to </a:t>
            </a:r>
            <a:r>
              <a:rPr lang="en-IN" i="1" dirty="0">
                <a:solidFill>
                  <a:srgbClr val="0078D4"/>
                </a:solidFill>
              </a:rPr>
              <a:t>Entity 2</a:t>
            </a:r>
            <a:r>
              <a:rPr lang="en-IN" dirty="0"/>
              <a:t>. This entangled qubit is then sent to </a:t>
            </a:r>
            <a:r>
              <a:rPr lang="en-IN" i="1" dirty="0">
                <a:solidFill>
                  <a:srgbClr val="0078D4"/>
                </a:solidFill>
              </a:rPr>
              <a:t>Entity 2</a:t>
            </a:r>
            <a:r>
              <a:rPr lang="en-IN" dirty="0"/>
              <a:t> who, after applying the appropriate quantum gate and making a measurement, can retrieve the classical two-bit message. Observe that </a:t>
            </a:r>
            <a:r>
              <a:rPr lang="en-IN" i="1" dirty="0">
                <a:solidFill>
                  <a:srgbClr val="0078D4"/>
                </a:solidFill>
              </a:rPr>
              <a:t>Entity 1</a:t>
            </a:r>
            <a:r>
              <a:rPr lang="en-IN" dirty="0"/>
              <a:t> does not need to communicate to </a:t>
            </a:r>
            <a:r>
              <a:rPr lang="en-IN" i="1" dirty="0">
                <a:solidFill>
                  <a:srgbClr val="0078D4"/>
                </a:solidFill>
              </a:rPr>
              <a:t>Entity 2</a:t>
            </a:r>
            <a:r>
              <a:rPr lang="en-IN" dirty="0"/>
              <a:t> which gate to apply in order to obtain the correct classical bits from its projective measurement.</a:t>
            </a:r>
            <a:endParaRPr lang="en-US" dirty="0"/>
          </a:p>
        </p:txBody>
      </p:sp>
    </p:spTree>
    <p:extLst>
      <p:ext uri="{BB962C8B-B14F-4D97-AF65-F5344CB8AC3E}">
        <p14:creationId xmlns:p14="http://schemas.microsoft.com/office/powerpoint/2010/main" val="124802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2" y="457200"/>
            <a:ext cx="11138681" cy="1107996"/>
          </a:xfrm>
        </p:spPr>
        <p:txBody>
          <a:bodyPr/>
          <a:lstStyle/>
          <a:p>
            <a:r>
              <a:rPr lang="en-US" dirty="0"/>
              <a:t>What is </a:t>
            </a:r>
            <a:r>
              <a:rPr lang="en-US" dirty="0">
                <a:solidFill>
                  <a:srgbClr val="0078D4"/>
                </a:solidFill>
              </a:rPr>
              <a:t>Microsoft’s Quantum Development Kit (QDK) </a:t>
            </a:r>
            <a:r>
              <a:rPr lang="en-US" dirty="0"/>
              <a:t>?</a:t>
            </a:r>
          </a:p>
        </p:txBody>
      </p:sp>
      <p:sp>
        <p:nvSpPr>
          <p:cNvPr id="6" name="Text Placeholder 5"/>
          <p:cNvSpPr>
            <a:spLocks noGrp="1"/>
          </p:cNvSpPr>
          <p:nvPr>
            <p:ph type="body" sz="quarter" idx="10"/>
          </p:nvPr>
        </p:nvSpPr>
        <p:spPr>
          <a:xfrm>
            <a:off x="586390" y="1434370"/>
            <a:ext cx="11018520" cy="4456605"/>
          </a:xfrm>
        </p:spPr>
        <p:txBody>
          <a:bodyPr/>
          <a:lstStyle/>
          <a:p>
            <a:pPr algn="just"/>
            <a:r>
              <a:rPr lang="en-IN" dirty="0"/>
              <a:t>Microsoft's quantum program is unique in that they focus on scaling each and every component of the system to deliver real quantum impact. This comprehensive approach of building the hardware involves:</a:t>
            </a:r>
          </a:p>
          <a:p>
            <a:pPr marL="685800" lvl="1" indent="-457200" algn="just" fontAlgn="base">
              <a:buFont typeface="Arial" panose="020B0604020202020204" pitchFamily="34" charset="0"/>
              <a:buChar char="•"/>
            </a:pPr>
            <a:r>
              <a:rPr lang="en-IN" dirty="0"/>
              <a:t>Building a quantum computer using reliable, scalable, and fault-tolerant </a:t>
            </a:r>
            <a:r>
              <a:rPr lang="en-IN" dirty="0">
                <a:solidFill>
                  <a:srgbClr val="0078D4"/>
                </a:solidFill>
              </a:rPr>
              <a:t>topological qubits</a:t>
            </a:r>
            <a:r>
              <a:rPr lang="en-IN" dirty="0"/>
              <a:t>.</a:t>
            </a:r>
          </a:p>
          <a:p>
            <a:pPr marL="685800" lvl="1" indent="-457200" algn="just" fontAlgn="base">
              <a:buFont typeface="Arial" panose="020B0604020202020204" pitchFamily="34" charset="0"/>
              <a:buChar char="•"/>
            </a:pPr>
            <a:r>
              <a:rPr lang="en-IN" dirty="0"/>
              <a:t>Engineering a unique cryogenic control plane with low power and heat dissipation.</a:t>
            </a:r>
          </a:p>
          <a:p>
            <a:pPr marL="685800" lvl="1" indent="-457200" algn="just" fontAlgn="base">
              <a:buFont typeface="Arial" panose="020B0604020202020204" pitchFamily="34" charset="0"/>
              <a:buChar char="•"/>
            </a:pPr>
            <a:r>
              <a:rPr lang="en-IN" dirty="0"/>
              <a:t>Developing a complete software stack to enable programming the quantum computer and controlling the system at scale.</a:t>
            </a:r>
          </a:p>
          <a:p>
            <a:pPr lvl="1" algn="just" fontAlgn="base"/>
            <a:endParaRPr lang="en-IN" dirty="0"/>
          </a:p>
          <a:p>
            <a:pPr algn="just"/>
            <a:r>
              <a:rPr lang="en-IN" dirty="0"/>
              <a:t>The open-source </a:t>
            </a:r>
            <a:r>
              <a:rPr lang="en-IN" dirty="0">
                <a:solidFill>
                  <a:srgbClr val="0078D4"/>
                </a:solidFill>
              </a:rPr>
              <a:t>Quantum Development Kit (QDK) </a:t>
            </a:r>
            <a:r>
              <a:rPr lang="en-IN" dirty="0"/>
              <a:t>has been introduced to make quantum programming and algorithm development more accessible. </a:t>
            </a:r>
            <a:endParaRPr lang="en-US" dirty="0"/>
          </a:p>
        </p:txBody>
      </p:sp>
    </p:spTree>
    <p:extLst>
      <p:ext uri="{BB962C8B-B14F-4D97-AF65-F5344CB8AC3E}">
        <p14:creationId xmlns:p14="http://schemas.microsoft.com/office/powerpoint/2010/main" val="139404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Working of </a:t>
            </a:r>
            <a:r>
              <a:rPr lang="en-US" dirty="0">
                <a:solidFill>
                  <a:srgbClr val="0078D4"/>
                </a:solidFill>
              </a:rPr>
              <a:t>Quantum Development Kit </a:t>
            </a:r>
            <a:r>
              <a:rPr lang="en-US" dirty="0"/>
              <a:t>:</a:t>
            </a:r>
          </a:p>
        </p:txBody>
      </p:sp>
      <p:sp>
        <p:nvSpPr>
          <p:cNvPr id="6" name="Text Placeholder 5"/>
          <p:cNvSpPr>
            <a:spLocks noGrp="1"/>
          </p:cNvSpPr>
          <p:nvPr>
            <p:ph type="body" sz="quarter" idx="10"/>
          </p:nvPr>
        </p:nvSpPr>
        <p:spPr>
          <a:xfrm>
            <a:off x="586390" y="1434370"/>
            <a:ext cx="11018520" cy="3705630"/>
          </a:xfrm>
        </p:spPr>
        <p:txBody>
          <a:bodyPr/>
          <a:lstStyle/>
          <a:p>
            <a:pPr algn="just"/>
            <a:r>
              <a:rPr lang="en-IN" dirty="0"/>
              <a:t>Applications developed with </a:t>
            </a:r>
            <a:r>
              <a:rPr lang="en-IN" dirty="0">
                <a:solidFill>
                  <a:srgbClr val="0078D4"/>
                </a:solidFill>
              </a:rPr>
              <a:t>Microsoft's Quantum Development Kit </a:t>
            </a:r>
            <a:r>
              <a:rPr lang="en-IN" dirty="0"/>
              <a:t>consist of two parts:</a:t>
            </a:r>
          </a:p>
          <a:p>
            <a:pPr marL="457200" indent="-457200" algn="just">
              <a:buFont typeface="Arial" panose="020B0604020202020204" pitchFamily="34" charset="0"/>
              <a:buChar char="•"/>
            </a:pPr>
            <a:r>
              <a:rPr lang="en-IN" dirty="0"/>
              <a:t>One or more Quantum Algorithms, implemented using the </a:t>
            </a:r>
            <a:r>
              <a:rPr lang="en-IN" dirty="0">
                <a:solidFill>
                  <a:srgbClr val="0078D4"/>
                </a:solidFill>
              </a:rPr>
              <a:t>Q#</a:t>
            </a:r>
            <a:r>
              <a:rPr lang="en-IN" dirty="0"/>
              <a:t> quantum programming language.</a:t>
            </a:r>
          </a:p>
          <a:p>
            <a:pPr marL="457200" indent="-457200" algn="just">
              <a:buFont typeface="Arial" panose="020B0604020202020204" pitchFamily="34" charset="0"/>
              <a:buChar char="•"/>
            </a:pPr>
            <a:r>
              <a:rPr lang="en-IN" dirty="0"/>
              <a:t>A host program, implemented in a programming language like </a:t>
            </a:r>
            <a:r>
              <a:rPr lang="en-IN" dirty="0">
                <a:solidFill>
                  <a:srgbClr val="0078D4"/>
                </a:solidFill>
              </a:rPr>
              <a:t>Python</a:t>
            </a:r>
            <a:r>
              <a:rPr lang="en-IN" dirty="0"/>
              <a:t> or </a:t>
            </a:r>
            <a:r>
              <a:rPr lang="en-IN" dirty="0">
                <a:solidFill>
                  <a:srgbClr val="0078D4"/>
                </a:solidFill>
              </a:rPr>
              <a:t>C#</a:t>
            </a:r>
            <a:r>
              <a:rPr lang="en-IN" dirty="0"/>
              <a:t> that serves as the main entry point and invokes </a:t>
            </a:r>
            <a:r>
              <a:rPr lang="en-IN" dirty="0">
                <a:solidFill>
                  <a:srgbClr val="0078D4"/>
                </a:solidFill>
              </a:rPr>
              <a:t>Q#</a:t>
            </a:r>
            <a:r>
              <a:rPr lang="en-IN" dirty="0"/>
              <a:t> operations to execute a Quantum Algorithm.</a:t>
            </a:r>
          </a:p>
          <a:p>
            <a:pPr algn="just"/>
            <a:endParaRPr lang="en-US" dirty="0"/>
          </a:p>
        </p:txBody>
      </p:sp>
    </p:spTree>
    <p:extLst>
      <p:ext uri="{BB962C8B-B14F-4D97-AF65-F5344CB8AC3E}">
        <p14:creationId xmlns:p14="http://schemas.microsoft.com/office/powerpoint/2010/main" val="62846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Q# </a:t>
            </a:r>
            <a:r>
              <a:rPr lang="en-US" dirty="0"/>
              <a:t>?</a:t>
            </a:r>
          </a:p>
        </p:txBody>
      </p:sp>
      <p:sp>
        <p:nvSpPr>
          <p:cNvPr id="6" name="Text Placeholder 5"/>
          <p:cNvSpPr>
            <a:spLocks noGrp="1"/>
          </p:cNvSpPr>
          <p:nvPr>
            <p:ph type="body" sz="quarter" idx="10"/>
          </p:nvPr>
        </p:nvSpPr>
        <p:spPr>
          <a:xfrm>
            <a:off x="586390" y="1434370"/>
            <a:ext cx="11018520" cy="4136517"/>
          </a:xfrm>
        </p:spPr>
        <p:txBody>
          <a:bodyPr/>
          <a:lstStyle/>
          <a:p>
            <a:pPr marL="457200" indent="-457200" algn="just">
              <a:buFont typeface="Arial" panose="020B0604020202020204" pitchFamily="34" charset="0"/>
              <a:buChar char="•"/>
            </a:pPr>
            <a:r>
              <a:rPr lang="en-IN" dirty="0"/>
              <a:t>Microsoft’s high-level programming language, </a:t>
            </a:r>
            <a:r>
              <a:rPr lang="en-IN" dirty="0">
                <a:solidFill>
                  <a:srgbClr val="0078D4"/>
                </a:solidFill>
              </a:rPr>
              <a:t>Q#</a:t>
            </a:r>
            <a:r>
              <a:rPr lang="en-IN" dirty="0"/>
              <a:t>, addresses the challenges of quantum programming.</a:t>
            </a:r>
          </a:p>
          <a:p>
            <a:pPr marL="457200" indent="-457200" algn="just">
              <a:buFont typeface="Arial" panose="020B0604020202020204" pitchFamily="34" charset="0"/>
              <a:buChar char="•"/>
            </a:pPr>
            <a:r>
              <a:rPr lang="en-IN" dirty="0"/>
              <a:t>We designed </a:t>
            </a:r>
            <a:r>
              <a:rPr lang="en-IN" dirty="0">
                <a:solidFill>
                  <a:srgbClr val="0078D4"/>
                </a:solidFill>
              </a:rPr>
              <a:t>Q#</a:t>
            </a:r>
            <a:r>
              <a:rPr lang="en-IN" dirty="0"/>
              <a:t> as a high-level quantum-focused programming language focused on algorithm and application development.</a:t>
            </a:r>
          </a:p>
          <a:p>
            <a:pPr marL="457200" indent="-457200" algn="just">
              <a:buFont typeface="Arial" panose="020B0604020202020204" pitchFamily="34" charset="0"/>
              <a:buChar char="•"/>
            </a:pPr>
            <a:r>
              <a:rPr lang="en-IN" dirty="0"/>
              <a:t>The </a:t>
            </a:r>
            <a:r>
              <a:rPr lang="en-IN" dirty="0">
                <a:solidFill>
                  <a:srgbClr val="0078D4"/>
                </a:solidFill>
              </a:rPr>
              <a:t>Q#</a:t>
            </a:r>
            <a:r>
              <a:rPr lang="en-IN" dirty="0"/>
              <a:t> compiler is integrated into a software stack that enables a quantum algorithm to be compiled down to the primitive operations of a quantum computer.</a:t>
            </a:r>
          </a:p>
          <a:p>
            <a:pPr marL="457200" indent="-457200" algn="just">
              <a:buFont typeface="Arial" panose="020B0604020202020204" pitchFamily="34" charset="0"/>
              <a:buChar char="•"/>
            </a:pPr>
            <a:r>
              <a:rPr lang="en-IN" dirty="0"/>
              <a:t>Up to a certain scale (number of qubits), Quantum Computing can be simulated on a classical computer.</a:t>
            </a:r>
            <a:endParaRPr lang="en-US" dirty="0"/>
          </a:p>
        </p:txBody>
      </p:sp>
    </p:spTree>
    <p:extLst>
      <p:ext uri="{BB962C8B-B14F-4D97-AF65-F5344CB8AC3E}">
        <p14:creationId xmlns:p14="http://schemas.microsoft.com/office/powerpoint/2010/main" val="3415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Analogy of Quantum Computing and Q#</a:t>
            </a:r>
          </a:p>
        </p:txBody>
      </p:sp>
      <p:sp>
        <p:nvSpPr>
          <p:cNvPr id="5" name="Text Placeholder 4"/>
          <p:cNvSpPr>
            <a:spLocks noGrp="1"/>
          </p:cNvSpPr>
          <p:nvPr>
            <p:ph type="body" sz="quarter" idx="12"/>
          </p:nvPr>
        </p:nvSpPr>
        <p:spPr/>
        <p:txBody>
          <a:bodyPr/>
          <a:lstStyle/>
          <a:p>
            <a:r>
              <a:rPr lang="en-US" dirty="0"/>
              <a:t>Jay Rank, Microsoft Student Partner – Alpha 2</a:t>
            </a:r>
          </a:p>
        </p:txBody>
      </p:sp>
    </p:spTree>
    <p:extLst>
      <p:ext uri="{BB962C8B-B14F-4D97-AF65-F5344CB8AC3E}">
        <p14:creationId xmlns:p14="http://schemas.microsoft.com/office/powerpoint/2010/main" val="65286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t>
            </a:r>
            <a:r>
              <a:rPr lang="en-US" dirty="0">
                <a:solidFill>
                  <a:srgbClr val="0078D4"/>
                </a:solidFill>
              </a:rPr>
              <a:t>Q#</a:t>
            </a:r>
            <a:r>
              <a:rPr lang="en-US" dirty="0"/>
              <a:t> :</a:t>
            </a:r>
          </a:p>
        </p:txBody>
      </p:sp>
      <p:sp>
        <p:nvSpPr>
          <p:cNvPr id="10" name="TextBox 9">
            <a:extLst>
              <a:ext uri="{FF2B5EF4-FFF2-40B4-BE49-F238E27FC236}">
                <a16:creationId xmlns:a16="http://schemas.microsoft.com/office/drawing/2014/main" id="{851743EB-3B3E-4A5D-B34E-00BB17FE01CB}"/>
              </a:ext>
            </a:extLst>
          </p:cNvPr>
          <p:cNvSpPr txBox="1"/>
          <p:nvPr/>
        </p:nvSpPr>
        <p:spPr>
          <a:xfrm>
            <a:off x="588264" y="1206632"/>
            <a:ext cx="11355498" cy="2400657"/>
          </a:xfrm>
          <a:prstGeom prst="rect">
            <a:avLst/>
          </a:prstGeom>
          <a:noFill/>
        </p:spPr>
        <p:txBody>
          <a:bodyPr wrap="square" lIns="0" tIns="0" rIns="0" bIns="0" rtlCol="0">
            <a:spAutoFit/>
          </a:bodyPr>
          <a:lstStyle/>
          <a:p>
            <a:pPr marL="457200" indent="-457200" algn="just">
              <a:buFont typeface="Arial" panose="020B0604020202020204" pitchFamily="34" charset="0"/>
              <a:buChar char="•"/>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Follow this steps to setup your quantum application :</a:t>
            </a:r>
          </a:p>
          <a:p>
            <a:pPr algn="just"/>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914400" lvl="1" indent="-457200" algn="just">
              <a:buSzPct val="60000"/>
              <a:buFont typeface="Arial" panose="020B0604020202020204" pitchFamily="34" charset="0"/>
              <a:buChar char="•"/>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Choose a location (any appropriate directory) for your application.</a:t>
            </a:r>
          </a:p>
          <a:p>
            <a:pPr lvl="1" algn="just">
              <a:buSzPct val="60000"/>
            </a:pPr>
            <a:endPar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914400" lvl="1" indent="-457200" algn="just">
              <a:buSzPct val="60000"/>
              <a:buFont typeface="Arial" panose="020B0604020202020204" pitchFamily="34" charset="0"/>
              <a:buChar char="•"/>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Create a file called </a:t>
            </a:r>
            <a:r>
              <a:rPr lang="en-US" sz="2000" dirty="0">
                <a:solidFill>
                  <a:srgbClr val="0078D4"/>
                </a:solidFill>
                <a:latin typeface="Consolas" panose="020B0609020204030204" pitchFamily="49" charset="0"/>
                <a:cs typeface="Segoe UI Semilight" panose="020B0402040204020203" pitchFamily="34" charset="0"/>
              </a:rPr>
              <a:t>Bell.qs </a:t>
            </a: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 This file will contain your Q# code.</a:t>
            </a:r>
          </a:p>
          <a:p>
            <a:pPr lvl="1" algn="just">
              <a:buSzPct val="60000"/>
            </a:pPr>
            <a:endPar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914400" lvl="1" indent="-457200" algn="just">
              <a:buSzPct val="60000"/>
              <a:buFont typeface="Arial" panose="020B0604020202020204" pitchFamily="34" charset="0"/>
              <a:buChar char="•"/>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Create a file called </a:t>
            </a:r>
            <a:r>
              <a:rPr lang="en-US" sz="2000" dirty="0">
                <a:solidFill>
                  <a:srgbClr val="0078D4"/>
                </a:solidFill>
                <a:latin typeface="Consolas" panose="020B0609020204030204" pitchFamily="49" charset="0"/>
                <a:cs typeface="Segoe UI Semilight" panose="020B0402040204020203" pitchFamily="34" charset="0"/>
              </a:rPr>
              <a:t>Host.py </a:t>
            </a: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 This file will contain your Python host code.</a:t>
            </a:r>
          </a:p>
        </p:txBody>
      </p:sp>
    </p:spTree>
    <p:extLst>
      <p:ext uri="{BB962C8B-B14F-4D97-AF65-F5344CB8AC3E}">
        <p14:creationId xmlns:p14="http://schemas.microsoft.com/office/powerpoint/2010/main" val="40629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a:t>
            </a:r>
            <a:r>
              <a:rPr lang="en-US" dirty="0">
                <a:solidFill>
                  <a:srgbClr val="0078D4"/>
                </a:solidFill>
              </a:rPr>
              <a:t>Q#</a:t>
            </a:r>
            <a:r>
              <a:rPr lang="en-US" dirty="0"/>
              <a:t> :</a:t>
            </a:r>
          </a:p>
        </p:txBody>
      </p:sp>
      <p:sp>
        <p:nvSpPr>
          <p:cNvPr id="10" name="TextBox 9">
            <a:extLst>
              <a:ext uri="{FF2B5EF4-FFF2-40B4-BE49-F238E27FC236}">
                <a16:creationId xmlns:a16="http://schemas.microsoft.com/office/drawing/2014/main" id="{851743EB-3B3E-4A5D-B34E-00BB17FE01CB}"/>
              </a:ext>
            </a:extLst>
          </p:cNvPr>
          <p:cNvSpPr txBox="1"/>
          <p:nvPr/>
        </p:nvSpPr>
        <p:spPr>
          <a:xfrm>
            <a:off x="588264" y="1206632"/>
            <a:ext cx="11355498" cy="3631763"/>
          </a:xfrm>
          <a:prstGeom prst="rect">
            <a:avLst/>
          </a:prstGeom>
          <a:noFill/>
        </p:spPr>
        <p:txBody>
          <a:bodyPr wrap="square" lIns="0" tIns="0" rIns="0" bIns="0" rtlCol="0">
            <a:spAutoFit/>
          </a:bodyPr>
          <a:lstStyle/>
          <a:p>
            <a:pPr marL="457200" indent="-457200" algn="just">
              <a:buFont typeface="Arial" panose="020B0604020202020204" pitchFamily="34" charset="0"/>
              <a:buChar char="•"/>
            </a:pPr>
            <a:r>
              <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The Python host application has three parts :</a:t>
            </a:r>
          </a:p>
          <a:p>
            <a:pPr algn="just"/>
            <a:endParaRPr lang="en-US" sz="2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914400" lvl="1" indent="-457200" algn="just">
              <a:buSzPct val="60000"/>
              <a:buFont typeface="Arial" panose="020B0604020202020204" pitchFamily="34" charset="0"/>
              <a:buChar char="•"/>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Compute any arguments required for the quantum algorithm. In the illustration to be covered, </a:t>
            </a:r>
            <a:r>
              <a:rPr lang="en-US" sz="2000" dirty="0">
                <a:solidFill>
                  <a:srgbClr val="0078D4"/>
                </a:solidFill>
                <a:latin typeface="Consolas" panose="020B0609020204030204" pitchFamily="49" charset="0"/>
                <a:cs typeface="Segoe UI Semilight" panose="020B0402040204020203" pitchFamily="34" charset="0"/>
              </a:rPr>
              <a:t>count</a:t>
            </a: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 is fixed at a 1000 and </a:t>
            </a:r>
            <a:r>
              <a:rPr lang="en-US" sz="2000" dirty="0">
                <a:solidFill>
                  <a:srgbClr val="0078D4"/>
                </a:solidFill>
                <a:latin typeface="Consolas" panose="020B0609020204030204" pitchFamily="49" charset="0"/>
                <a:cs typeface="Segoe UI Semilight" panose="020B0402040204020203" pitchFamily="34" charset="0"/>
              </a:rPr>
              <a:t>initial</a:t>
            </a: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 is the initial value of the qubit.</a:t>
            </a:r>
          </a:p>
          <a:p>
            <a:pPr lvl="1" algn="just">
              <a:buSzPct val="60000"/>
            </a:pPr>
            <a:endPar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914400" lvl="1" indent="-457200" algn="just">
              <a:buSzPct val="60000"/>
              <a:buFont typeface="Arial" panose="020B0604020202020204" pitchFamily="34" charset="0"/>
              <a:buChar char="•"/>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Run the quantum algorithm by calling the </a:t>
            </a:r>
            <a:r>
              <a:rPr lang="en-US" sz="2000" dirty="0">
                <a:solidFill>
                  <a:srgbClr val="0078D4"/>
                </a:solidFill>
                <a:latin typeface="Consolas" panose="020B0609020204030204" pitchFamily="49" charset="0"/>
                <a:cs typeface="Segoe UI Semilight" panose="020B0402040204020203" pitchFamily="34" charset="0"/>
              </a:rPr>
              <a:t>simulate() </a:t>
            </a:r>
            <a:r>
              <a:rPr lang="en-US" sz="2000" dirty="0">
                <a:latin typeface="Segoe UI Semilight" panose="020B0402040204020203" pitchFamily="34" charset="0"/>
                <a:cs typeface="Segoe UI Semilight" panose="020B0402040204020203" pitchFamily="34" charset="0"/>
              </a:rPr>
              <a:t>method of the imported Q</a:t>
            </a:r>
            <a:r>
              <a:rPr lang="en-US" sz="2000" dirty="0"/>
              <a:t># </a:t>
            </a: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a:t>
            </a:r>
          </a:p>
          <a:p>
            <a:pPr lvl="1" algn="just">
              <a:buSzPct val="60000"/>
            </a:pPr>
            <a:endPar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a:p>
            <a:pPr marL="914400" lvl="1" indent="-457200" algn="just">
              <a:buSzPct val="60000"/>
              <a:buFont typeface="Arial" panose="020B0604020202020204" pitchFamily="34" charset="0"/>
              <a:buChar char="•"/>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Process the result of the operation. In the example, </a:t>
            </a:r>
            <a:r>
              <a:rPr lang="en-US" sz="2000" dirty="0">
                <a:solidFill>
                  <a:srgbClr val="0078D4"/>
                </a:solidFill>
                <a:latin typeface="Segoe UI Semilight" panose="020B0402040204020203" pitchFamily="34" charset="0"/>
                <a:cs typeface="Segoe UI Semilight" panose="020B0402040204020203" pitchFamily="34" charset="0"/>
              </a:rPr>
              <a:t>res </a:t>
            </a:r>
            <a:r>
              <a:rPr lang="en-US" sz="2000" dirty="0">
                <a:latin typeface="Segoe UI Semilight" panose="020B0402040204020203" pitchFamily="34" charset="0"/>
                <a:cs typeface="Segoe UI Semilight" panose="020B0402040204020203" pitchFamily="34" charset="0"/>
              </a:rPr>
              <a:t>receives the result of the operation. Here the result is the tuple of the number of zeroes (</a:t>
            </a:r>
            <a:r>
              <a:rPr lang="en-US" sz="2000" dirty="0" err="1">
                <a:solidFill>
                  <a:srgbClr val="0078D4"/>
                </a:solidFill>
                <a:latin typeface="Consolas" panose="020B0609020204030204" pitchFamily="49" charset="0"/>
                <a:cs typeface="Segoe UI Semilight" panose="020B0402040204020203" pitchFamily="34" charset="0"/>
              </a:rPr>
              <a:t>num_zeroes</a:t>
            </a:r>
            <a:r>
              <a:rPr lang="en-US" sz="2000" dirty="0">
                <a:latin typeface="Segoe UI Semilight" panose="020B0402040204020203" pitchFamily="34" charset="0"/>
                <a:cs typeface="Segoe UI Semilight" panose="020B0402040204020203" pitchFamily="34" charset="0"/>
              </a:rPr>
              <a:t>) and the number of ones (</a:t>
            </a:r>
            <a:r>
              <a:rPr lang="en-US" sz="2000" dirty="0" err="1">
                <a:solidFill>
                  <a:srgbClr val="0078D4"/>
                </a:solidFill>
                <a:latin typeface="Consolas" panose="020B0609020204030204" pitchFamily="49" charset="0"/>
                <a:cs typeface="Segoe UI Semilight" panose="020B0402040204020203" pitchFamily="34" charset="0"/>
              </a:rPr>
              <a:t>num_ones</a:t>
            </a:r>
            <a:r>
              <a:rPr lang="en-US" sz="2000" dirty="0">
                <a:latin typeface="Segoe UI Semilight" panose="020B0402040204020203" pitchFamily="34" charset="0"/>
                <a:cs typeface="Segoe UI Semilight" panose="020B0402040204020203" pitchFamily="34" charset="0"/>
              </a:rPr>
              <a:t>) measured by the simulator. We deconstruct the tuple to get the two fields, and print the results.</a:t>
            </a:r>
            <a:endParaRPr lang="en-US" sz="2000" dirty="0">
              <a:solidFill>
                <a:srgbClr val="0078D4"/>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0640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 the &lt;</a:t>
            </a:r>
            <a:r>
              <a:rPr lang="en-US" dirty="0">
                <a:solidFill>
                  <a:srgbClr val="0078D4"/>
                </a:solidFill>
                <a:latin typeface="Consolas" panose="020B0609020204030204" pitchFamily="49" charset="0"/>
              </a:rPr>
              <a:t>Encoding&gt;</a:t>
            </a:r>
          </a:p>
        </p:txBody>
      </p:sp>
    </p:spTree>
    <p:extLst>
      <p:ext uri="{BB962C8B-B14F-4D97-AF65-F5344CB8AC3E}">
        <p14:creationId xmlns:p14="http://schemas.microsoft.com/office/powerpoint/2010/main" val="142291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Applications of </a:t>
            </a:r>
            <a:r>
              <a:rPr lang="en-US" dirty="0">
                <a:solidFill>
                  <a:srgbClr val="0078D4"/>
                </a:solidFill>
              </a:rPr>
              <a:t>Quantum Computing </a:t>
            </a:r>
            <a:r>
              <a:rPr lang="en-US" dirty="0"/>
              <a:t>?</a:t>
            </a:r>
          </a:p>
        </p:txBody>
      </p:sp>
      <p:sp>
        <p:nvSpPr>
          <p:cNvPr id="6" name="Text Placeholder 5"/>
          <p:cNvSpPr>
            <a:spLocks noGrp="1"/>
          </p:cNvSpPr>
          <p:nvPr>
            <p:ph type="body" sz="quarter" idx="10"/>
          </p:nvPr>
        </p:nvSpPr>
        <p:spPr>
          <a:xfrm>
            <a:off x="586390" y="1434370"/>
            <a:ext cx="11018520" cy="3102388"/>
          </a:xfrm>
        </p:spPr>
        <p:txBody>
          <a:bodyPr/>
          <a:lstStyle/>
          <a:p>
            <a:pPr marL="457200" indent="-457200" algn="just" fontAlgn="base">
              <a:buFont typeface="Arial" panose="020B0604020202020204" pitchFamily="34" charset="0"/>
              <a:buChar char="•"/>
            </a:pPr>
            <a:r>
              <a:rPr lang="en-IN" b="1" dirty="0">
                <a:solidFill>
                  <a:srgbClr val="0078D4"/>
                </a:solidFill>
              </a:rPr>
              <a:t>Quantum Simulation </a:t>
            </a:r>
            <a:r>
              <a:rPr lang="en-IN" b="1" dirty="0"/>
              <a:t>:</a:t>
            </a:r>
            <a:r>
              <a:rPr lang="en-IN" dirty="0"/>
              <a:t> Photosynthesis, superconductors, and complex molecules are examples of quantum systems that can be simulated using quantum programs.</a:t>
            </a:r>
          </a:p>
          <a:p>
            <a:pPr marL="457200" indent="-457200" algn="just" fontAlgn="base">
              <a:buFont typeface="Arial" panose="020B0604020202020204" pitchFamily="34" charset="0"/>
              <a:buChar char="•"/>
            </a:pPr>
            <a:r>
              <a:rPr lang="en-IN" b="1" dirty="0">
                <a:solidFill>
                  <a:srgbClr val="0078D4"/>
                </a:solidFill>
              </a:rPr>
              <a:t>Cryptography </a:t>
            </a:r>
            <a:r>
              <a:rPr lang="en-IN" b="1" dirty="0"/>
              <a:t>:</a:t>
            </a:r>
            <a:r>
              <a:rPr lang="en-IN" dirty="0"/>
              <a:t> Classical cryptography relies on the intractability of operations on large numbers, such as the factorization of large numbers into two prime numbers. Quantum computing makes these operations theoretically tractable (via Shor's algorithm).</a:t>
            </a:r>
          </a:p>
        </p:txBody>
      </p:sp>
    </p:spTree>
    <p:extLst>
      <p:ext uri="{BB962C8B-B14F-4D97-AF65-F5344CB8AC3E}">
        <p14:creationId xmlns:p14="http://schemas.microsoft.com/office/powerpoint/2010/main" val="307231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Applications of </a:t>
            </a:r>
            <a:r>
              <a:rPr lang="en-US" dirty="0">
                <a:solidFill>
                  <a:srgbClr val="0078D4"/>
                </a:solidFill>
              </a:rPr>
              <a:t>Quantum Computing </a:t>
            </a:r>
            <a:r>
              <a:rPr lang="en-US" dirty="0"/>
              <a:t>? Contd.</a:t>
            </a:r>
          </a:p>
        </p:txBody>
      </p:sp>
      <p:sp>
        <p:nvSpPr>
          <p:cNvPr id="6" name="Text Placeholder 5"/>
          <p:cNvSpPr>
            <a:spLocks noGrp="1"/>
          </p:cNvSpPr>
          <p:nvPr>
            <p:ph type="body" sz="quarter" idx="10"/>
          </p:nvPr>
        </p:nvSpPr>
        <p:spPr>
          <a:xfrm>
            <a:off x="586390" y="1434370"/>
            <a:ext cx="11018520" cy="2240613"/>
          </a:xfrm>
        </p:spPr>
        <p:txBody>
          <a:bodyPr/>
          <a:lstStyle/>
          <a:p>
            <a:pPr marL="457200" indent="-457200" algn="just" fontAlgn="base">
              <a:buFont typeface="Arial" panose="020B0604020202020204" pitchFamily="34" charset="0"/>
              <a:buChar char="•"/>
            </a:pPr>
            <a:r>
              <a:rPr lang="en-IN" b="1" dirty="0">
                <a:solidFill>
                  <a:srgbClr val="0078D4"/>
                </a:solidFill>
              </a:rPr>
              <a:t>Optimization</a:t>
            </a:r>
            <a:r>
              <a:rPr lang="en-IN" b="1" dirty="0"/>
              <a:t> :</a:t>
            </a:r>
            <a:r>
              <a:rPr lang="en-IN" dirty="0"/>
              <a:t> On a quantum computer, we can speed up optimization algorithms, enabling finding solutions that otherwise were not possible. Applications range from transportation and logistics, healthcare, diagnostics, and material science.</a:t>
            </a:r>
          </a:p>
          <a:p>
            <a:pPr marL="457200" indent="-457200" algn="just" fontAlgn="base">
              <a:buFont typeface="Arial" panose="020B0604020202020204" pitchFamily="34" charset="0"/>
              <a:buChar char="•"/>
            </a:pPr>
            <a:endParaRPr lang="en-IN" dirty="0"/>
          </a:p>
        </p:txBody>
      </p:sp>
    </p:spTree>
    <p:extLst>
      <p:ext uri="{BB962C8B-B14F-4D97-AF65-F5344CB8AC3E}">
        <p14:creationId xmlns:p14="http://schemas.microsoft.com/office/powerpoint/2010/main" val="146035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Applications of </a:t>
            </a:r>
            <a:r>
              <a:rPr lang="en-US" dirty="0">
                <a:solidFill>
                  <a:srgbClr val="0078D4"/>
                </a:solidFill>
              </a:rPr>
              <a:t>Quantum Computing </a:t>
            </a:r>
            <a:r>
              <a:rPr lang="en-US" dirty="0"/>
              <a:t>? Contd.</a:t>
            </a:r>
          </a:p>
        </p:txBody>
      </p:sp>
      <p:sp>
        <p:nvSpPr>
          <p:cNvPr id="6" name="Text Placeholder 5"/>
          <p:cNvSpPr>
            <a:spLocks noGrp="1"/>
          </p:cNvSpPr>
          <p:nvPr>
            <p:ph type="body" sz="quarter" idx="10"/>
          </p:nvPr>
        </p:nvSpPr>
        <p:spPr>
          <a:xfrm>
            <a:off x="586390" y="1434370"/>
            <a:ext cx="11018520" cy="5773888"/>
          </a:xfrm>
        </p:spPr>
        <p:txBody>
          <a:bodyPr/>
          <a:lstStyle/>
          <a:p>
            <a:pPr marL="457200" indent="-457200" algn="just">
              <a:buFont typeface="Arial" panose="020B0604020202020204" pitchFamily="34" charset="0"/>
              <a:buChar char="•"/>
            </a:pPr>
            <a:r>
              <a:rPr lang="en-IN" b="1" dirty="0">
                <a:solidFill>
                  <a:srgbClr val="0078D4"/>
                </a:solidFill>
              </a:rPr>
              <a:t>Machine Learning </a:t>
            </a:r>
            <a:r>
              <a:rPr lang="en-IN" b="1" dirty="0"/>
              <a:t>:</a:t>
            </a:r>
            <a:r>
              <a:rPr lang="en-IN" dirty="0"/>
              <a:t> A great number of numerical calculations on classical computing consist mainly of solving linear systems of equations, especially true in the field of machine learning where most of the computation cost goes into calculating the inverse of huge matrices. Fortunately, there is a quantum algorithm that allows us to approximately solve the system exponentially faster than a classical computer. The algorithm opens the door to great speedups in every problem that needs the solution to linear systems of equations. Solutions to problems in these areas will help address the energy crisis, climate change, food scarcity, and personal and precise medical diagnosis.</a:t>
            </a:r>
            <a:endParaRPr lang="en-US" dirty="0"/>
          </a:p>
          <a:p>
            <a:pPr algn="just"/>
            <a:endParaRPr lang="en-US" dirty="0"/>
          </a:p>
          <a:p>
            <a:pPr marL="457200" indent="-457200" algn="just" fontAlgn="base">
              <a:buFont typeface="Arial" panose="020B0604020202020204" pitchFamily="34" charset="0"/>
              <a:buChar char="•"/>
            </a:pPr>
            <a:endParaRPr lang="en-IN" dirty="0"/>
          </a:p>
        </p:txBody>
      </p:sp>
    </p:spTree>
    <p:extLst>
      <p:ext uri="{BB962C8B-B14F-4D97-AF65-F5344CB8AC3E}">
        <p14:creationId xmlns:p14="http://schemas.microsoft.com/office/powerpoint/2010/main" val="4006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884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Contents to be </a:t>
            </a:r>
            <a:r>
              <a:rPr lang="en-US" dirty="0">
                <a:solidFill>
                  <a:srgbClr val="0078D4"/>
                </a:solidFill>
              </a:rPr>
              <a:t>covered </a:t>
            </a:r>
            <a:r>
              <a:rPr lang="en-US" dirty="0"/>
              <a:t>:</a:t>
            </a:r>
          </a:p>
        </p:txBody>
      </p:sp>
      <p:sp>
        <p:nvSpPr>
          <p:cNvPr id="6" name="Text Placeholder 5"/>
          <p:cNvSpPr>
            <a:spLocks noGrp="1"/>
          </p:cNvSpPr>
          <p:nvPr>
            <p:ph type="body" sz="quarter" idx="10"/>
          </p:nvPr>
        </p:nvSpPr>
        <p:spPr>
          <a:xfrm>
            <a:off x="605440" y="1443895"/>
            <a:ext cx="11018520" cy="4567404"/>
          </a:xfrm>
        </p:spPr>
        <p:txBody>
          <a:bodyPr/>
          <a:lstStyle/>
          <a:p>
            <a:pPr marL="457200" indent="-457200" algn="just">
              <a:buClr>
                <a:schemeClr val="tx1"/>
              </a:buClr>
              <a:buSzPct val="60000"/>
              <a:buFont typeface="Arial" panose="020B0604020202020204" pitchFamily="34" charset="0"/>
              <a:buChar char="•"/>
            </a:pPr>
            <a:r>
              <a:rPr lang="en-US" dirty="0"/>
              <a:t>What is Quantum Computing ?</a:t>
            </a:r>
          </a:p>
          <a:p>
            <a:pPr marL="457200" indent="-457200" algn="just">
              <a:buClr>
                <a:schemeClr val="tx1"/>
              </a:buClr>
              <a:buSzPct val="60000"/>
              <a:buFont typeface="Arial" panose="020B0604020202020204" pitchFamily="34" charset="0"/>
              <a:buChar char="•"/>
            </a:pPr>
            <a:r>
              <a:rPr lang="en-US" dirty="0"/>
              <a:t>What is Quantum Tunnelling ?</a:t>
            </a:r>
          </a:p>
          <a:p>
            <a:pPr marL="457200" indent="-457200" algn="just">
              <a:buClr>
                <a:schemeClr val="tx1"/>
              </a:buClr>
              <a:buSzPct val="60000"/>
              <a:buFont typeface="Arial" panose="020B0604020202020204" pitchFamily="34" charset="0"/>
              <a:buChar char="•"/>
            </a:pPr>
            <a:r>
              <a:rPr lang="en-US" dirty="0"/>
              <a:t>What is Quantum Entanglement ?</a:t>
            </a:r>
          </a:p>
          <a:p>
            <a:pPr marL="457200" indent="-457200" algn="just">
              <a:buClr>
                <a:schemeClr val="tx1"/>
              </a:buClr>
              <a:buSzPct val="60000"/>
              <a:buFont typeface="Arial" panose="020B0604020202020204" pitchFamily="34" charset="0"/>
              <a:buChar char="•"/>
            </a:pPr>
            <a:r>
              <a:rPr lang="en-US" dirty="0"/>
              <a:t>What is Qubit and how to measure it ?</a:t>
            </a:r>
          </a:p>
          <a:p>
            <a:pPr marL="457200" indent="-457200" algn="just">
              <a:buClr>
                <a:schemeClr val="tx1"/>
              </a:buClr>
              <a:buSzPct val="60000"/>
              <a:buFont typeface="Arial" panose="020B0604020202020204" pitchFamily="34" charset="0"/>
              <a:buChar char="•"/>
            </a:pPr>
            <a:r>
              <a:rPr lang="en-US" dirty="0"/>
              <a:t>What is Dirac’s notation / Pauli’s measurement ?</a:t>
            </a:r>
          </a:p>
          <a:p>
            <a:pPr marL="457200" indent="-457200" algn="just">
              <a:buClr>
                <a:schemeClr val="tx1"/>
              </a:buClr>
              <a:buSzPct val="60000"/>
              <a:buFont typeface="Arial" panose="020B0604020202020204" pitchFamily="34" charset="0"/>
              <a:buChar char="•"/>
            </a:pPr>
            <a:r>
              <a:rPr lang="en-US" dirty="0"/>
              <a:t>What is Superdense Coding / a quantum logic gate ?</a:t>
            </a:r>
          </a:p>
          <a:p>
            <a:pPr marL="457200" indent="-457200" algn="just">
              <a:buClr>
                <a:schemeClr val="tx1"/>
              </a:buClr>
              <a:buSzPct val="60000"/>
              <a:buFont typeface="Arial" panose="020B0604020202020204" pitchFamily="34" charset="0"/>
              <a:buChar char="•"/>
            </a:pPr>
            <a:r>
              <a:rPr lang="en-US" dirty="0"/>
              <a:t>What is Microsoft’s QDK and how it works ?</a:t>
            </a:r>
          </a:p>
          <a:p>
            <a:pPr marL="457200" indent="-457200" algn="just">
              <a:buClr>
                <a:schemeClr val="tx1"/>
              </a:buClr>
              <a:buSzPct val="60000"/>
              <a:buFont typeface="Arial" panose="020B0604020202020204" pitchFamily="34" charset="0"/>
              <a:buChar char="•"/>
            </a:pPr>
            <a:r>
              <a:rPr lang="en-US" dirty="0"/>
              <a:t>What is Q</a:t>
            </a:r>
            <a:r>
              <a:rPr lang="en-US" dirty="0">
                <a:gradFill>
                  <a:gsLst>
                    <a:gs pos="2917">
                      <a:schemeClr val="tx1"/>
                    </a:gs>
                    <a:gs pos="30000">
                      <a:schemeClr val="tx1"/>
                    </a:gs>
                  </a:gsLst>
                  <a:lin ang="5400000" scaled="0"/>
                </a:gradFill>
              </a:rPr>
              <a:t># ?</a:t>
            </a:r>
          </a:p>
          <a:p>
            <a:pPr marL="457200" indent="-457200" algn="just">
              <a:buClr>
                <a:schemeClr val="tx1"/>
              </a:buClr>
              <a:buSzPct val="60000"/>
              <a:buFont typeface="Arial" panose="020B0604020202020204" pitchFamily="34" charset="0"/>
              <a:buChar char="•"/>
            </a:pPr>
            <a:r>
              <a:rPr lang="en-US" dirty="0">
                <a:gradFill>
                  <a:gsLst>
                    <a:gs pos="2917">
                      <a:schemeClr val="tx1"/>
                    </a:gs>
                    <a:gs pos="30000">
                      <a:schemeClr val="tx1"/>
                    </a:gs>
                  </a:gsLst>
                  <a:lin ang="5400000" scaled="0"/>
                </a:gradFill>
              </a:rPr>
              <a:t>Applications of Quantum Computing</a:t>
            </a:r>
            <a:endParaRPr lang="en-US" dirty="0"/>
          </a:p>
        </p:txBody>
      </p:sp>
      <p:sp>
        <p:nvSpPr>
          <p:cNvPr id="4" name="Title 16">
            <a:extLst>
              <a:ext uri="{FF2B5EF4-FFF2-40B4-BE49-F238E27FC236}">
                <a16:creationId xmlns:a16="http://schemas.microsoft.com/office/drawing/2014/main" id="{11D84383-0667-41E5-8DAB-F2F57E80C5E6}"/>
              </a:ext>
            </a:extLst>
          </p:cNvPr>
          <p:cNvSpPr txBox="1">
            <a:spLocks/>
          </p:cNvSpPr>
          <p:nvPr/>
        </p:nvSpPr>
        <p:spPr>
          <a:xfrm>
            <a:off x="7665338" y="6011299"/>
            <a:ext cx="411708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Further </a:t>
            </a:r>
            <a:r>
              <a:rPr lang="en-US" dirty="0">
                <a:solidFill>
                  <a:srgbClr val="0078D4"/>
                </a:solidFill>
              </a:rPr>
              <a:t>sessions…</a:t>
            </a:r>
            <a:r>
              <a:rPr lang="en-US" dirty="0"/>
              <a:t>…</a:t>
            </a:r>
          </a:p>
        </p:txBody>
      </p:sp>
    </p:spTree>
    <p:extLst>
      <p:ext uri="{BB962C8B-B14F-4D97-AF65-F5344CB8AC3E}">
        <p14:creationId xmlns:p14="http://schemas.microsoft.com/office/powerpoint/2010/main" val="427467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Quantum Computing </a:t>
            </a:r>
            <a:r>
              <a:rPr lang="en-US" dirty="0"/>
              <a:t>?</a:t>
            </a:r>
          </a:p>
        </p:txBody>
      </p:sp>
      <p:sp>
        <p:nvSpPr>
          <p:cNvPr id="6" name="Text Placeholder 5"/>
          <p:cNvSpPr>
            <a:spLocks noGrp="1"/>
          </p:cNvSpPr>
          <p:nvPr>
            <p:ph type="body" sz="quarter" idx="10"/>
          </p:nvPr>
        </p:nvSpPr>
        <p:spPr>
          <a:xfrm>
            <a:off x="586390" y="1434370"/>
            <a:ext cx="11018520" cy="4825937"/>
          </a:xfrm>
        </p:spPr>
        <p:txBody>
          <a:bodyPr/>
          <a:lstStyle/>
          <a:p>
            <a:pPr algn="just"/>
            <a:r>
              <a:rPr lang="en-US" dirty="0"/>
              <a:t>In order to understand what is Quantum Computing, we first need to understand why we need Quantum Computing ?</a:t>
            </a:r>
          </a:p>
          <a:p>
            <a:pPr algn="just"/>
            <a:endParaRPr lang="en-US" dirty="0"/>
          </a:p>
          <a:p>
            <a:pPr marL="457200" indent="-457200" algn="just">
              <a:buClr>
                <a:schemeClr val="tx1"/>
              </a:buClr>
              <a:buSzPct val="60000"/>
              <a:buFont typeface="Arial" panose="020B0604020202020204" pitchFamily="34" charset="0"/>
              <a:buChar char="•"/>
            </a:pPr>
            <a:r>
              <a:rPr lang="en-US" dirty="0"/>
              <a:t>Factorization of large numbers (Shor’s Algorithm)</a:t>
            </a:r>
          </a:p>
          <a:p>
            <a:pPr marL="457200" indent="-457200" algn="just">
              <a:buClr>
                <a:schemeClr val="tx1"/>
              </a:buClr>
              <a:buSzPct val="60000"/>
              <a:buFont typeface="Arial" panose="020B0604020202020204" pitchFamily="34" charset="0"/>
              <a:buChar char="•"/>
            </a:pPr>
            <a:r>
              <a:rPr lang="en-US" dirty="0"/>
              <a:t>Searching through unstructured data (Grover’s Algorithm)</a:t>
            </a:r>
          </a:p>
          <a:p>
            <a:pPr marL="457200" indent="-457200" algn="just">
              <a:buClr>
                <a:schemeClr val="tx1"/>
              </a:buClr>
              <a:buSzPct val="60000"/>
              <a:buFont typeface="Arial" panose="020B0604020202020204" pitchFamily="34" charset="0"/>
              <a:buChar char="•"/>
            </a:pPr>
            <a:r>
              <a:rPr lang="en-US" dirty="0"/>
              <a:t>Breaking Hash Functions in Cryptography in rational time</a:t>
            </a:r>
          </a:p>
          <a:p>
            <a:pPr marL="457200" indent="-457200" algn="just">
              <a:buClr>
                <a:schemeClr val="tx1"/>
              </a:buClr>
              <a:buSzPct val="60000"/>
              <a:buFont typeface="Arial" panose="020B0604020202020204" pitchFamily="34" charset="0"/>
              <a:buChar char="•"/>
            </a:pPr>
            <a:r>
              <a:rPr lang="en-US" dirty="0"/>
              <a:t>Simulation of Quantum Systems (Photosynthesis, Complex molecules, Superconductors and much more…)</a:t>
            </a:r>
          </a:p>
          <a:p>
            <a:pPr marL="457200" indent="-457200" algn="just">
              <a:buClr>
                <a:schemeClr val="tx1"/>
              </a:buClr>
              <a:buSzPct val="60000"/>
              <a:buFont typeface="Arial" panose="020B0604020202020204" pitchFamily="34" charset="0"/>
              <a:buChar char="•"/>
            </a:pPr>
            <a:r>
              <a:rPr lang="en-US" dirty="0"/>
              <a:t>Statistical Optimization for Machine Learning models to compute and execute faster than classical models</a:t>
            </a:r>
          </a:p>
        </p:txBody>
      </p:sp>
    </p:spTree>
    <p:extLst>
      <p:ext uri="{BB962C8B-B14F-4D97-AF65-F5344CB8AC3E}">
        <p14:creationId xmlns:p14="http://schemas.microsoft.com/office/powerpoint/2010/main" val="366575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Quantum Computing </a:t>
            </a:r>
            <a:r>
              <a:rPr lang="en-US" dirty="0"/>
              <a:t>?</a:t>
            </a:r>
          </a:p>
        </p:txBody>
      </p:sp>
      <p:sp>
        <p:nvSpPr>
          <p:cNvPr id="6" name="Text Placeholder 5"/>
          <p:cNvSpPr>
            <a:spLocks noGrp="1"/>
          </p:cNvSpPr>
          <p:nvPr>
            <p:ph type="body" sz="quarter" idx="10"/>
          </p:nvPr>
        </p:nvSpPr>
        <p:spPr>
          <a:xfrm>
            <a:off x="586390" y="1434370"/>
            <a:ext cx="11018520" cy="4776692"/>
          </a:xfrm>
        </p:spPr>
        <p:txBody>
          <a:bodyPr/>
          <a:lstStyle/>
          <a:p>
            <a:pPr marL="457200" indent="-457200" algn="just">
              <a:buFont typeface="Arial" panose="020B0604020202020204" pitchFamily="34" charset="0"/>
              <a:buChar char="•"/>
            </a:pPr>
            <a:r>
              <a:rPr lang="en-IN" dirty="0">
                <a:solidFill>
                  <a:srgbClr val="0078D4"/>
                </a:solidFill>
              </a:rPr>
              <a:t>Quantum Computing</a:t>
            </a:r>
            <a:r>
              <a:rPr lang="en-IN" dirty="0"/>
              <a:t> harnesses the unique behaviour of Quantum Physics to provide a new and powerful model of computing.</a:t>
            </a:r>
          </a:p>
          <a:p>
            <a:pPr marL="457200" indent="-457200" algn="just">
              <a:buFont typeface="Arial" panose="020B0604020202020204" pitchFamily="34" charset="0"/>
              <a:buChar char="•"/>
            </a:pPr>
            <a:endParaRPr lang="en-US" dirty="0"/>
          </a:p>
          <a:p>
            <a:pPr marL="457200" indent="-457200" algn="just">
              <a:buFont typeface="Arial" panose="020B0604020202020204" pitchFamily="34" charset="0"/>
              <a:buChar char="•"/>
            </a:pPr>
            <a:r>
              <a:rPr lang="en-US" dirty="0"/>
              <a:t>Law of </a:t>
            </a:r>
            <a:r>
              <a:rPr lang="en-US" dirty="0">
                <a:solidFill>
                  <a:srgbClr val="0078D4"/>
                </a:solidFill>
              </a:rPr>
              <a:t>Quantum Physics</a:t>
            </a:r>
            <a:r>
              <a:rPr lang="en-US" dirty="0"/>
              <a:t> states that:</a:t>
            </a:r>
          </a:p>
          <a:p>
            <a:pPr marL="685800" lvl="1" indent="-457200" algn="just">
              <a:buFont typeface="Arial" panose="020B0604020202020204" pitchFamily="34" charset="0"/>
              <a:buChar char="•"/>
            </a:pPr>
            <a:r>
              <a:rPr lang="en-IN" dirty="0">
                <a:latin typeface="Segoe UI Semilight" panose="020B0402040204020203" pitchFamily="34" charset="0"/>
                <a:cs typeface="Segoe UI Semilight" panose="020B0402040204020203" pitchFamily="34" charset="0"/>
              </a:rPr>
              <a:t>Matter, at a quantum level can be in a </a:t>
            </a:r>
            <a:r>
              <a:rPr lang="en-IN" dirty="0">
                <a:solidFill>
                  <a:srgbClr val="0078D4"/>
                </a:solidFill>
                <a:latin typeface="Segoe UI Semilight" panose="020B0402040204020203" pitchFamily="34" charset="0"/>
                <a:cs typeface="Segoe UI Semilight" panose="020B0402040204020203" pitchFamily="34" charset="0"/>
              </a:rPr>
              <a:t>superposition</a:t>
            </a:r>
            <a:r>
              <a:rPr lang="en-IN" dirty="0">
                <a:latin typeface="Segoe UI Semilight" panose="020B0402040204020203" pitchFamily="34" charset="0"/>
                <a:cs typeface="Segoe UI Semilight" panose="020B0402040204020203" pitchFamily="34" charset="0"/>
              </a:rPr>
              <a:t> of </a:t>
            </a:r>
            <a:r>
              <a:rPr lang="en-IN" dirty="0">
                <a:solidFill>
                  <a:srgbClr val="0078D4"/>
                </a:solidFill>
                <a:latin typeface="Segoe UI Semilight" panose="020B0402040204020203" pitchFamily="34" charset="0"/>
                <a:cs typeface="Segoe UI Semilight" panose="020B0402040204020203" pitchFamily="34" charset="0"/>
              </a:rPr>
              <a:t>multiple classical states </a:t>
            </a:r>
            <a:r>
              <a:rPr lang="en-IN" dirty="0">
                <a:latin typeface="Segoe UI Semilight" panose="020B0402040204020203" pitchFamily="34" charset="0"/>
                <a:cs typeface="Segoe UI Semilight" panose="020B0402040204020203" pitchFamily="34" charset="0"/>
              </a:rPr>
              <a:t>And those many states interfere with each other like waves in a tide pool. The state of matter after a measurement "</a:t>
            </a:r>
            <a:r>
              <a:rPr lang="en-IN" dirty="0">
                <a:solidFill>
                  <a:srgbClr val="0078D4"/>
                </a:solidFill>
                <a:latin typeface="Segoe UI Semilight" panose="020B0402040204020203" pitchFamily="34" charset="0"/>
                <a:cs typeface="Segoe UI Semilight" panose="020B0402040204020203" pitchFamily="34" charset="0"/>
              </a:rPr>
              <a:t>collapses</a:t>
            </a:r>
            <a:r>
              <a:rPr lang="en-IN" dirty="0">
                <a:latin typeface="Segoe UI Semilight" panose="020B0402040204020203" pitchFamily="34" charset="0"/>
                <a:cs typeface="Segoe UI Semilight" panose="020B0402040204020203" pitchFamily="34" charset="0"/>
              </a:rPr>
              <a:t>" into one of the classical states.</a:t>
            </a:r>
          </a:p>
          <a:p>
            <a:pPr algn="just"/>
            <a:endParaRPr lang="en-IN" dirty="0">
              <a:latin typeface="Segoe UI Semilight" panose="020B0402040204020203" pitchFamily="34" charset="0"/>
              <a:cs typeface="Segoe UI Semilight" panose="020B0402040204020203" pitchFamily="34" charset="0"/>
            </a:endParaRPr>
          </a:p>
          <a:p>
            <a:pPr marL="457200" indent="-457200" algn="just">
              <a:buFont typeface="Arial" panose="020B0604020202020204" pitchFamily="34" charset="0"/>
              <a:buChar char="•"/>
            </a:pPr>
            <a:r>
              <a:rPr lang="en-IN" dirty="0">
                <a:solidFill>
                  <a:srgbClr val="0078D4"/>
                </a:solidFill>
              </a:rPr>
              <a:t>Quantum Entanglement </a:t>
            </a:r>
            <a:r>
              <a:rPr lang="en-IN" dirty="0"/>
              <a:t>occurs when particles interact in ways such that the quantum state of each cannot be described </a:t>
            </a:r>
            <a:r>
              <a:rPr lang="en-IN" dirty="0">
                <a:solidFill>
                  <a:srgbClr val="0078D4"/>
                </a:solidFill>
              </a:rPr>
              <a:t>independently </a:t>
            </a:r>
            <a:r>
              <a:rPr lang="en-IN" dirty="0"/>
              <a:t>of the others, even if the particles are physically far apart.</a:t>
            </a:r>
          </a:p>
        </p:txBody>
      </p:sp>
    </p:spTree>
    <p:extLst>
      <p:ext uri="{BB962C8B-B14F-4D97-AF65-F5344CB8AC3E}">
        <p14:creationId xmlns:p14="http://schemas.microsoft.com/office/powerpoint/2010/main" val="425795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1000"/>
                                        <p:tgtEl>
                                          <p:spTgt spid="6">
                                            <p:txEl>
                                              <p:pRg st="5" end="5"/>
                                            </p:txEl>
                                          </p:spTgt>
                                        </p:tgtEl>
                                      </p:cBhvr>
                                    </p:animEffect>
                                    <p:anim calcmode="lin" valueType="num">
                                      <p:cBhvr>
                                        <p:cTn id="2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Quantum Tunnelling </a:t>
            </a:r>
            <a:r>
              <a:rPr lang="en-US" dirty="0"/>
              <a:t>?</a:t>
            </a: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0"/>
              </p:nvPr>
            </p:nvSpPr>
            <p:spPr>
              <a:xfrm>
                <a:off x="586390" y="1434370"/>
                <a:ext cx="11018520" cy="1723549"/>
              </a:xfrm>
            </p:spPr>
            <p:txBody>
              <a:bodyPr/>
              <a:lstStyle/>
              <a:p>
                <a:pPr algn="just"/>
                <a:r>
                  <a:rPr lang="en-IN" dirty="0">
                    <a:solidFill>
                      <a:srgbClr val="0078D4"/>
                    </a:solidFill>
                  </a:rPr>
                  <a:t>Quantum Tunnelling </a:t>
                </a:r>
                <a:r>
                  <a:rPr lang="en-IN" dirty="0"/>
                  <a:t>is the quantum mechanical phenomenon where a subatomic particle’s existence disappears from one side of a potential barrier and appears on the other side without any transmitting medium through the well. </a:t>
                </a:r>
                <a14:m>
                  <m:oMath xmlns:m="http://schemas.openxmlformats.org/officeDocument/2006/math">
                    <m:r>
                      <a:rPr lang="en-IN" i="1" dirty="0" smtClean="0">
                        <a:latin typeface="Cambria Math" panose="02040503050406030204" pitchFamily="18" charset="0"/>
                      </a:rPr>
                      <m:t>𝑖</m:t>
                    </m:r>
                    <m:r>
                      <a:rPr lang="en-IN" i="1" dirty="0" smtClean="0">
                        <a:latin typeface="Cambria Math" panose="02040503050406030204" pitchFamily="18" charset="0"/>
                      </a:rPr>
                      <m:t>.</m:t>
                    </m:r>
                    <m:r>
                      <a:rPr lang="en-IN" i="1" dirty="0" smtClean="0">
                        <a:latin typeface="Cambria Math" panose="02040503050406030204" pitchFamily="18" charset="0"/>
                      </a:rPr>
                      <m:t>𝑒</m:t>
                    </m:r>
                    <m:r>
                      <a:rPr lang="en-IN" i="1" dirty="0" smtClean="0">
                        <a:latin typeface="Cambria Math" panose="02040503050406030204" pitchFamily="18" charset="0"/>
                      </a:rPr>
                      <m:t>.</m:t>
                    </m:r>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sz="quarter" idx="10"/>
              </p:nvPr>
            </p:nvSpPr>
            <p:spPr>
              <a:xfrm>
                <a:off x="586390" y="1434370"/>
                <a:ext cx="11018520" cy="1723549"/>
              </a:xfrm>
              <a:blipFill>
                <a:blip r:embed="rId3"/>
                <a:stretch>
                  <a:fillRect l="-1936" t="-636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0B3E41A-A6B3-4AE6-9B95-ECA7FAAD2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410" y="3852862"/>
            <a:ext cx="4762500" cy="2676525"/>
          </a:xfrm>
          <a:prstGeom prst="rect">
            <a:avLst/>
          </a:prstGeom>
        </p:spPr>
      </p:pic>
    </p:spTree>
    <p:extLst>
      <p:ext uri="{BB962C8B-B14F-4D97-AF65-F5344CB8AC3E}">
        <p14:creationId xmlns:p14="http://schemas.microsoft.com/office/powerpoint/2010/main" val="51813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Quantum Entanglement </a:t>
            </a:r>
            <a:r>
              <a:rPr lang="en-US" dirty="0"/>
              <a:t>?</a:t>
            </a: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0"/>
              </p:nvPr>
            </p:nvSpPr>
            <p:spPr>
              <a:xfrm>
                <a:off x="586390" y="1434370"/>
                <a:ext cx="11018520" cy="1723549"/>
              </a:xfrm>
            </p:spPr>
            <p:txBody>
              <a:bodyPr/>
              <a:lstStyle/>
              <a:p>
                <a:pPr algn="just"/>
                <a:r>
                  <a:rPr lang="en-IN" b="1" dirty="0">
                    <a:solidFill>
                      <a:srgbClr val="0078D4"/>
                    </a:solidFill>
                  </a:rPr>
                  <a:t>Quantum Entanglement</a:t>
                </a:r>
                <a:r>
                  <a:rPr lang="en-IN" dirty="0"/>
                  <a:t> occurs when particles interact in ways such that the </a:t>
                </a:r>
                <a:r>
                  <a:rPr lang="en-IN" b="1" dirty="0"/>
                  <a:t>Quantum</a:t>
                </a:r>
                <a:r>
                  <a:rPr lang="en-IN" dirty="0"/>
                  <a:t> state of each cannot be described independently of the others, even if the particles are physically far apart (even if they are separated by </a:t>
                </a:r>
                <a14:m>
                  <m:oMath xmlns:m="http://schemas.openxmlformats.org/officeDocument/2006/math">
                    <m:r>
                      <a:rPr lang="en-IN" i="1" dirty="0" smtClean="0">
                        <a:solidFill>
                          <a:srgbClr val="0078D4"/>
                        </a:solidFill>
                        <a:latin typeface="Cambria Math" panose="02040503050406030204" pitchFamily="18" charset="0"/>
                      </a:rPr>
                      <m:t>𝑖𝑛𝑓𝑖𝑛𝑖𝑡𝑦</m:t>
                    </m:r>
                  </m:oMath>
                </a14:m>
                <a:r>
                  <a:rPr lang="en-IN" dirty="0"/>
                  <a:t>).</a:t>
                </a:r>
              </a:p>
            </p:txBody>
          </p:sp>
        </mc:Choice>
        <mc:Fallback xmlns="">
          <p:sp>
            <p:nvSpPr>
              <p:cNvPr id="6" name="Text Placeholder 5"/>
              <p:cNvSpPr>
                <a:spLocks noGrp="1" noRot="1" noChangeAspect="1" noMove="1" noResize="1" noEditPoints="1" noAdjustHandles="1" noChangeArrowheads="1" noChangeShapeType="1" noTextEdit="1"/>
              </p:cNvSpPr>
              <p:nvPr>
                <p:ph type="body" sz="quarter" idx="10"/>
              </p:nvPr>
            </p:nvSpPr>
            <p:spPr>
              <a:xfrm>
                <a:off x="586390" y="1434370"/>
                <a:ext cx="11018520" cy="1723549"/>
              </a:xfrm>
              <a:blipFill>
                <a:blip r:embed="rId3"/>
                <a:stretch>
                  <a:fillRect l="-1936" t="-636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95E0EE4-0660-4821-9057-3D1EF1AE7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9707" y="3429000"/>
            <a:ext cx="6711885" cy="2943398"/>
          </a:xfrm>
          <a:prstGeom prst="rect">
            <a:avLst/>
          </a:prstGeom>
        </p:spPr>
      </p:pic>
    </p:spTree>
    <p:extLst>
      <p:ext uri="{BB962C8B-B14F-4D97-AF65-F5344CB8AC3E}">
        <p14:creationId xmlns:p14="http://schemas.microsoft.com/office/powerpoint/2010/main" val="192940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t>
            </a:r>
            <a:r>
              <a:rPr lang="en-US" dirty="0">
                <a:solidFill>
                  <a:srgbClr val="0078D4"/>
                </a:solidFill>
              </a:rPr>
              <a:t>Qubit </a:t>
            </a:r>
            <a:r>
              <a:rPr lang="en-US" dirty="0"/>
              <a:t>?</a:t>
            </a: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0"/>
              </p:nvPr>
            </p:nvSpPr>
            <p:spPr>
              <a:xfrm>
                <a:off x="586390" y="1434370"/>
                <a:ext cx="11018520" cy="3656386"/>
              </a:xfrm>
            </p:spPr>
            <p:txBody>
              <a:bodyPr/>
              <a:lstStyle/>
              <a:p>
                <a:pPr algn="just"/>
                <a:r>
                  <a:rPr lang="en-IN" dirty="0"/>
                  <a:t>Quantum Computing begins with the notion of a </a:t>
                </a:r>
                <a:r>
                  <a:rPr lang="en-IN" dirty="0">
                    <a:solidFill>
                      <a:srgbClr val="0078D4"/>
                    </a:solidFill>
                  </a:rPr>
                  <a:t>Qubit</a:t>
                </a:r>
                <a:r>
                  <a:rPr lang="en-IN" dirty="0"/>
                  <a:t>. In Quantum Computing, a Quantum bit - a Qubit - is a unit of quantum information, like a classical bit. Where classical bits hold a single binary value such as a 0 or 1, the state of a qubit can be in a superposition of 0 and 1 simultaneously </a:t>
                </a:r>
                <a14:m>
                  <m:oMath xmlns:m="http://schemas.openxmlformats.org/officeDocument/2006/math">
                    <m:r>
                      <a:rPr lang="en-IN" i="1" dirty="0" smtClean="0">
                        <a:latin typeface="Cambria Math" panose="02040503050406030204" pitchFamily="18" charset="0"/>
                      </a:rPr>
                      <m:t>𝑖</m:t>
                    </m:r>
                    <m:r>
                      <a:rPr lang="en-IN" i="1" dirty="0" smtClean="0">
                        <a:latin typeface="Cambria Math" panose="02040503050406030204" pitchFamily="18" charset="0"/>
                      </a:rPr>
                      <m:t>.</m:t>
                    </m:r>
                    <m:r>
                      <a:rPr lang="en-IN" i="1" dirty="0" smtClean="0">
                        <a:latin typeface="Cambria Math" panose="02040503050406030204" pitchFamily="18" charset="0"/>
                      </a:rPr>
                      <m:t>𝑒</m:t>
                    </m:r>
                    <m:r>
                      <a:rPr lang="en-IN" i="1" dirty="0" smtClean="0">
                        <a:latin typeface="Cambria Math" panose="02040503050406030204" pitchFamily="18" charset="0"/>
                      </a:rPr>
                      <m:t>.</m:t>
                    </m:r>
                  </m:oMath>
                </a14:m>
                <a:r>
                  <a:rPr lang="en-US" dirty="0"/>
                  <a:t> </a:t>
                </a:r>
              </a:p>
              <a:p>
                <a:pPr marL="685800" lvl="1" indent="-457200" algn="just">
                  <a:buFont typeface="Arial" panose="020B0604020202020204" pitchFamily="34" charset="0"/>
                  <a:buChar char="•"/>
                </a:pPr>
                <a:r>
                  <a:rPr lang="en-US" dirty="0"/>
                  <a:t>A classical bit at an instant can hold only one out of two values (0, 1) whereas a Qubit at an instant can hold both of two values (0, 1) in a ratio proportional to each other. This concept is also recognized as Superposition.</a:t>
                </a:r>
              </a:p>
              <a:p>
                <a:pPr algn="just"/>
                <a:r>
                  <a:rPr lang="en-US" dirty="0"/>
                  <a:t>A </a:t>
                </a:r>
                <a:r>
                  <a:rPr lang="en-US" dirty="0">
                    <a:solidFill>
                      <a:srgbClr val="0078D4"/>
                    </a:solidFill>
                  </a:rPr>
                  <a:t>Qubit</a:t>
                </a:r>
                <a:r>
                  <a:rPr lang="en-US" dirty="0"/>
                  <a:t> can be written as:</a:t>
                </a:r>
                <a:endParaRPr lang="en-US" dirty="0">
                  <a:solidFill>
                    <a:schemeClr val="tx1"/>
                  </a:solidFill>
                </a:endParaRPr>
              </a:p>
            </p:txBody>
          </p:sp>
        </mc:Choice>
        <mc:Fallback xmlns="">
          <p:sp>
            <p:nvSpPr>
              <p:cNvPr id="6" name="Text Placeholder 5"/>
              <p:cNvSpPr>
                <a:spLocks noGrp="1" noRot="1" noChangeAspect="1" noMove="1" noResize="1" noEditPoints="1" noAdjustHandles="1" noChangeArrowheads="1" noChangeShapeType="1" noTextEdit="1"/>
              </p:cNvSpPr>
              <p:nvPr>
                <p:ph type="body" sz="quarter" idx="10"/>
              </p:nvPr>
            </p:nvSpPr>
            <p:spPr>
              <a:xfrm>
                <a:off x="586390" y="1434370"/>
                <a:ext cx="11018520" cy="3656386"/>
              </a:xfrm>
              <a:blipFill>
                <a:blip r:embed="rId3"/>
                <a:stretch>
                  <a:fillRect t="-3000" b="-5000"/>
                </a:stretch>
              </a:blipFill>
            </p:spPr>
            <p:txBody>
              <a:bodyPr/>
              <a:lstStyle/>
              <a:p>
                <a:r>
                  <a:rPr lang="en-US">
                    <a:noFill/>
                  </a:rPr>
                  <a:t> </a:t>
                </a:r>
              </a:p>
            </p:txBody>
          </p:sp>
        </mc:Fallback>
      </mc:AlternateContent>
      <p:sp>
        <p:nvSpPr>
          <p:cNvPr id="2" name="AutoShape 2" descr="{\displaystyle |0\rangle ={\bigl [}{\begin{smallmatrix}1\\0\end{smallmatrix}}{\bigr ]}}">
            <a:extLst>
              <a:ext uri="{FF2B5EF4-FFF2-40B4-BE49-F238E27FC236}">
                <a16:creationId xmlns:a16="http://schemas.microsoft.com/office/drawing/2014/main" id="{A56DFFB8-F6B5-4FD2-B883-02474A670DC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Machine learning — what I've learned when experimenting with ...">
            <a:extLst>
              <a:ext uri="{FF2B5EF4-FFF2-40B4-BE49-F238E27FC236}">
                <a16:creationId xmlns:a16="http://schemas.microsoft.com/office/drawing/2014/main" id="{9E2D374F-AD43-425D-8C84-15BEC2C6AD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7804" y="4598507"/>
            <a:ext cx="4577106" cy="183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90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1000"/>
                                        <p:tgtEl>
                                          <p:spTgt spid="1028"/>
                                        </p:tgtEl>
                                      </p:cBhvr>
                                    </p:animEffect>
                                    <p:anim calcmode="lin" valueType="num">
                                      <p:cBhvr>
                                        <p:cTn id="27" dur="1000" fill="hold"/>
                                        <p:tgtEl>
                                          <p:spTgt spid="1028"/>
                                        </p:tgtEl>
                                        <p:attrNameLst>
                                          <p:attrName>ppt_x</p:attrName>
                                        </p:attrNameLst>
                                      </p:cBhvr>
                                      <p:tavLst>
                                        <p:tav tm="0">
                                          <p:val>
                                            <p:strVal val="#ppt_x"/>
                                          </p:val>
                                        </p:tav>
                                        <p:tav tm="100000">
                                          <p:val>
                                            <p:strVal val="#ppt_x"/>
                                          </p:val>
                                        </p:tav>
                                      </p:tavLst>
                                    </p:anim>
                                    <p:anim calcmode="lin" valueType="num">
                                      <p:cBhvr>
                                        <p:cTn id="28"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Measurement in </a:t>
            </a:r>
            <a:r>
              <a:rPr lang="en-US" dirty="0">
                <a:solidFill>
                  <a:srgbClr val="0078D4"/>
                </a:solidFill>
              </a:rPr>
              <a:t>Qubit </a:t>
            </a:r>
            <a:r>
              <a:rPr lang="en-US" dirty="0"/>
              <a:t>:</a:t>
            </a:r>
          </a:p>
        </p:txBody>
      </p:sp>
      <mc:AlternateContent xmlns:mc="http://schemas.openxmlformats.org/markup-compatibility/2006">
        <mc:Choice xmlns:a14="http://schemas.microsoft.com/office/drawing/2010/main" Requires="a14">
          <p:sp>
            <p:nvSpPr>
              <p:cNvPr id="6" name="Text Placeholder 5"/>
              <p:cNvSpPr>
                <a:spLocks noGrp="1"/>
              </p:cNvSpPr>
              <p:nvPr>
                <p:ph type="body" sz="quarter" idx="10"/>
              </p:nvPr>
            </p:nvSpPr>
            <p:spPr>
              <a:xfrm>
                <a:off x="586390" y="1434370"/>
                <a:ext cx="11018520" cy="2490425"/>
              </a:xfrm>
            </p:spPr>
            <p:txBody>
              <a:bodyPr/>
              <a:lstStyle/>
              <a:p>
                <a:pPr algn="just"/>
                <a:r>
                  <a:rPr lang="en-IN" dirty="0"/>
                  <a:t>A measurement corresponds to the informal idea of “looking” at a qubit, which immediately collapses the quantum state to one of the two classical states </a:t>
                </a:r>
                <a14:m>
                  <m:oMath xmlns:m="http://schemas.openxmlformats.org/officeDocument/2006/math">
                    <m:d>
                      <m:dPr>
                        <m:begChr m:val="["/>
                        <m:endChr m:val="]"/>
                        <m:ctrlPr>
                          <a:rPr lang="en-IN" i="1" dirty="0" smtClean="0">
                            <a:latin typeface="Cambria Math" panose="02040503050406030204" pitchFamily="18" charset="0"/>
                          </a:rPr>
                        </m:ctrlPr>
                      </m:dPr>
                      <m:e>
                        <m:eqArr>
                          <m:eqArrPr>
                            <m:ctrlPr>
                              <a:rPr lang="en-IN" i="1" dirty="0" smtClean="0">
                                <a:latin typeface="Cambria Math" panose="02040503050406030204" pitchFamily="18" charset="0"/>
                              </a:rPr>
                            </m:ctrlPr>
                          </m:eqArrPr>
                          <m:e>
                            <m:r>
                              <a:rPr lang="en-US" b="0" i="1" dirty="0" smtClean="0">
                                <a:latin typeface="Cambria Math" panose="02040503050406030204" pitchFamily="18" charset="0"/>
                              </a:rPr>
                              <m:t>0</m:t>
                            </m:r>
                          </m:e>
                          <m:e>
                            <m:r>
                              <a:rPr lang="en-US" b="0" i="1" smtClean="0">
                                <a:latin typeface="Cambria Math" panose="02040503050406030204" pitchFamily="18" charset="0"/>
                              </a:rPr>
                              <m:t>1</m:t>
                            </m:r>
                          </m:e>
                        </m:eqArr>
                      </m:e>
                    </m:d>
                  </m:oMath>
                </a14:m>
                <a:r>
                  <a:rPr lang="en-IN" dirty="0"/>
                  <a:t> or </a:t>
                </a:r>
                <a14:m>
                  <m:oMath xmlns:m="http://schemas.openxmlformats.org/officeDocument/2006/math">
                    <m:d>
                      <m:dPr>
                        <m:begChr m:val="["/>
                        <m:endChr m:val="]"/>
                        <m:ctrlPr>
                          <a:rPr lang="en-IN" i="1" dirty="0">
                            <a:latin typeface="Cambria Math" panose="02040503050406030204" pitchFamily="18" charset="0"/>
                          </a:rPr>
                        </m:ctrlPr>
                      </m:dPr>
                      <m:e>
                        <m:eqArr>
                          <m:eqArrPr>
                            <m:ctrlPr>
                              <a:rPr lang="en-IN" i="1" dirty="0">
                                <a:latin typeface="Cambria Math" panose="02040503050406030204" pitchFamily="18" charset="0"/>
                              </a:rPr>
                            </m:ctrlPr>
                          </m:eqArrPr>
                          <m:e>
                            <m:r>
                              <a:rPr lang="en-US" b="0" i="1" dirty="0" smtClean="0">
                                <a:latin typeface="Cambria Math" panose="02040503050406030204" pitchFamily="18" charset="0"/>
                              </a:rPr>
                              <m:t>1</m:t>
                            </m:r>
                          </m:e>
                          <m:e>
                            <m:r>
                              <a:rPr lang="en-US" b="0" i="1" smtClean="0">
                                <a:latin typeface="Cambria Math" panose="02040503050406030204" pitchFamily="18" charset="0"/>
                              </a:rPr>
                              <m:t>0</m:t>
                            </m:r>
                          </m:e>
                        </m:eqArr>
                      </m:e>
                    </m:d>
                  </m:oMath>
                </a14:m>
                <a:r>
                  <a:rPr lang="en-IN" dirty="0"/>
                  <a:t>. When a qubit given by the quantum state vector </a:t>
                </a:r>
                <a14:m>
                  <m:oMath xmlns:m="http://schemas.openxmlformats.org/officeDocument/2006/math">
                    <m:r>
                      <a:rPr lang="en-IN" i="1" dirty="0" smtClean="0">
                        <a:latin typeface="Cambria Math" panose="02040503050406030204" pitchFamily="18" charset="0"/>
                      </a:rPr>
                      <m:t>[</m:t>
                    </m:r>
                    <m:r>
                      <a:rPr lang="en-IN" i="1" dirty="0" smtClean="0">
                        <a:latin typeface="Cambria Math" panose="02040503050406030204" pitchFamily="18" charset="0"/>
                      </a:rPr>
                      <m:t>𝛼</m:t>
                    </m:r>
                    <m:r>
                      <a:rPr lang="en-IN" i="1" dirty="0" smtClean="0">
                        <a:latin typeface="Cambria Math" panose="02040503050406030204" pitchFamily="18" charset="0"/>
                      </a:rPr>
                      <m:t>, </m:t>
                    </m:r>
                    <m:r>
                      <a:rPr lang="en-IN" i="1" dirty="0" smtClean="0">
                        <a:latin typeface="Cambria Math" panose="02040503050406030204" pitchFamily="18" charset="0"/>
                      </a:rPr>
                      <m:t>𝛽</m:t>
                    </m:r>
                    <m:r>
                      <a:rPr lang="en-IN" i="1" dirty="0" smtClean="0">
                        <a:latin typeface="Cambria Math" panose="02040503050406030204" pitchFamily="18" charset="0"/>
                      </a:rPr>
                      <m:t>] </m:t>
                    </m:r>
                  </m:oMath>
                </a14:m>
                <a:r>
                  <a:rPr lang="en-IN" dirty="0"/>
                  <a:t>is measured, we obtain the outcome 0 with probability </a:t>
                </a:r>
                <a14:m>
                  <m:oMath xmlns:m="http://schemas.openxmlformats.org/officeDocument/2006/math">
                    <m:r>
                      <a:rPr lang="en-IN" i="1" dirty="0" smtClean="0">
                        <a:latin typeface="Cambria Math" panose="02040503050406030204" pitchFamily="18" charset="0"/>
                      </a:rPr>
                      <m:t>|</m:t>
                    </m:r>
                    <m:r>
                      <a:rPr lang="en-IN" i="1" dirty="0" smtClean="0">
                        <a:latin typeface="Cambria Math" panose="02040503050406030204" pitchFamily="18" charset="0"/>
                      </a:rPr>
                      <m:t>𝛼</m:t>
                    </m:r>
                    <m:r>
                      <a:rPr lang="en-IN" i="1" dirty="0" smtClean="0">
                        <a:latin typeface="Cambria Math" panose="02040503050406030204" pitchFamily="18" charset="0"/>
                      </a:rPr>
                      <m:t>|2</m:t>
                    </m:r>
                  </m:oMath>
                </a14:m>
                <a:r>
                  <a:rPr lang="en-IN" dirty="0"/>
                  <a:t> and the outcome 1 with probability </a:t>
                </a:r>
                <a14:m>
                  <m:oMath xmlns:m="http://schemas.openxmlformats.org/officeDocument/2006/math">
                    <m:r>
                      <a:rPr lang="en-IN" i="1" dirty="0" smtClean="0">
                        <a:latin typeface="Cambria Math" panose="02040503050406030204" pitchFamily="18" charset="0"/>
                      </a:rPr>
                      <m:t>|</m:t>
                    </m:r>
                    <m:r>
                      <a:rPr lang="en-IN" i="1" dirty="0" smtClean="0">
                        <a:latin typeface="Cambria Math" panose="02040503050406030204" pitchFamily="18" charset="0"/>
                      </a:rPr>
                      <m:t>𝛽</m:t>
                    </m:r>
                    <m:r>
                      <a:rPr lang="en-IN" i="1" dirty="0" smtClean="0">
                        <a:latin typeface="Cambria Math" panose="02040503050406030204" pitchFamily="18" charset="0"/>
                      </a:rPr>
                      <m:t>|2</m:t>
                    </m:r>
                  </m:oMath>
                </a14:m>
                <a:r>
                  <a:rPr lang="en-IN" dirty="0"/>
                  <a:t>.</a:t>
                </a:r>
                <a:endParaRPr lang="en-US" dirty="0"/>
              </a:p>
            </p:txBody>
          </p:sp>
        </mc:Choice>
        <mc:Fallback>
          <p:sp>
            <p:nvSpPr>
              <p:cNvPr id="6" name="Text Placeholder 5"/>
              <p:cNvSpPr>
                <a:spLocks noGrp="1" noRot="1" noChangeAspect="1" noMove="1" noResize="1" noEditPoints="1" noAdjustHandles="1" noChangeArrowheads="1" noChangeShapeType="1" noTextEdit="1"/>
              </p:cNvSpPr>
              <p:nvPr>
                <p:ph type="body" sz="quarter" idx="10"/>
              </p:nvPr>
            </p:nvSpPr>
            <p:spPr>
              <a:xfrm>
                <a:off x="586390" y="1434370"/>
                <a:ext cx="11018520" cy="2490425"/>
              </a:xfrm>
              <a:blipFill>
                <a:blip r:embed="rId3"/>
                <a:stretch>
                  <a:fillRect/>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00120D2-BB91-45BC-B030-0126130AE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18" y="4218932"/>
            <a:ext cx="4919663" cy="2181868"/>
          </a:xfrm>
          <a:prstGeom prst="rect">
            <a:avLst/>
          </a:prstGeom>
        </p:spPr>
      </p:pic>
    </p:spTree>
    <p:extLst>
      <p:ext uri="{BB962C8B-B14F-4D97-AF65-F5344CB8AC3E}">
        <p14:creationId xmlns:p14="http://schemas.microsoft.com/office/powerpoint/2010/main" val="414672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MSP">
      <a:dk1>
        <a:srgbClr val="1A1A1A"/>
      </a:dk1>
      <a:lt1>
        <a:srgbClr val="FFFFFF"/>
      </a:lt1>
      <a:dk2>
        <a:srgbClr val="0D0D0D"/>
      </a:dk2>
      <a:lt2>
        <a:srgbClr val="E6E6E6"/>
      </a:lt2>
      <a:accent1>
        <a:srgbClr val="0078D4"/>
      </a:accent1>
      <a:accent2>
        <a:srgbClr val="00BCF2"/>
      </a:accent2>
      <a:accent3>
        <a:srgbClr val="D2D2D2"/>
      </a:accent3>
      <a:accent4>
        <a:srgbClr val="737373"/>
      </a:accent4>
      <a:accent5>
        <a:srgbClr val="505050"/>
      </a:accent5>
      <a:accent6>
        <a:srgbClr val="FFFFFF"/>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3.xml><?xml version="1.0" encoding="utf-8"?>
<a:theme xmlns:a="http://schemas.openxmlformats.org/drawingml/2006/main" name="SOFT BLACK TEMPLATE">
  <a:themeElements>
    <a:clrScheme name="MSP">
      <a:dk1>
        <a:srgbClr val="1A1A1A"/>
      </a:dk1>
      <a:lt1>
        <a:srgbClr val="FFFFFF"/>
      </a:lt1>
      <a:dk2>
        <a:srgbClr val="0D0D0D"/>
      </a:dk2>
      <a:lt2>
        <a:srgbClr val="E6E6E6"/>
      </a:lt2>
      <a:accent1>
        <a:srgbClr val="0078D4"/>
      </a:accent1>
      <a:accent2>
        <a:srgbClr val="00BCF2"/>
      </a:accent2>
      <a:accent3>
        <a:srgbClr val="D2D2D2"/>
      </a:accent3>
      <a:accent4>
        <a:srgbClr val="737373"/>
      </a:accent4>
      <a:accent5>
        <a:srgbClr val="505050"/>
      </a:accent5>
      <a:accent6>
        <a:srgbClr val="FFFFFF"/>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2739</Words>
  <Application>Microsoft Office PowerPoint</Application>
  <PresentationFormat>Widescreen</PresentationFormat>
  <Paragraphs>179</Paragraphs>
  <Slides>26</Slides>
  <Notes>26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26</vt:i4>
      </vt:variant>
    </vt:vector>
  </HeadingPairs>
  <TitlesOfParts>
    <vt:vector size="38" baseType="lpstr">
      <vt:lpstr>Arial</vt:lpstr>
      <vt:lpstr>Calibri</vt:lpstr>
      <vt:lpstr>Calibri Light</vt:lpstr>
      <vt:lpstr>Cambria Math</vt:lpstr>
      <vt:lpstr>Consolas</vt:lpstr>
      <vt:lpstr>Segoe UI</vt:lpstr>
      <vt:lpstr>Segoe UI Semibold</vt:lpstr>
      <vt:lpstr>Segoe UI Semilight</vt:lpstr>
      <vt:lpstr>Wingdings</vt:lpstr>
      <vt:lpstr>Office Theme</vt:lpstr>
      <vt:lpstr>WHITE TEMPLATE</vt:lpstr>
      <vt:lpstr>SOFT BLACK TEMPLATE</vt:lpstr>
      <vt:lpstr>PowerPoint Presentation</vt:lpstr>
      <vt:lpstr>Analogy of Quantum Computing and Q#</vt:lpstr>
      <vt:lpstr>Contents to be covered :</vt:lpstr>
      <vt:lpstr>What is Quantum Computing ?</vt:lpstr>
      <vt:lpstr>What is Quantum Computing ?</vt:lpstr>
      <vt:lpstr>What is Quantum Tunnelling ?</vt:lpstr>
      <vt:lpstr>What is Quantum Entanglement ?</vt:lpstr>
      <vt:lpstr>What is Qubit ?</vt:lpstr>
      <vt:lpstr>Measurement in Qubit :</vt:lpstr>
      <vt:lpstr>What is Qubit ? contd.</vt:lpstr>
      <vt:lpstr>What is Dirac Notation {Bra-Ket notation} ?</vt:lpstr>
      <vt:lpstr>What is Dirac Notation {Bra-Ket notation} ?</vt:lpstr>
      <vt:lpstr>What is Pauli’s Measurement ?</vt:lpstr>
      <vt:lpstr>What is Quantum logic gate ?</vt:lpstr>
      <vt:lpstr>What is Superdense Coding ?</vt:lpstr>
      <vt:lpstr>What is Superdense Coding ? Contd.</vt:lpstr>
      <vt:lpstr>What is Microsoft’s Quantum Development Kit (QDK) ?</vt:lpstr>
      <vt:lpstr>Working of Quantum Development Kit :</vt:lpstr>
      <vt:lpstr>What is Q# ?</vt:lpstr>
      <vt:lpstr>Introduction to Q# :</vt:lpstr>
      <vt:lpstr>Introduction to Q# :</vt:lpstr>
      <vt:lpstr>Decode the &lt;Encoding&gt;</vt:lpstr>
      <vt:lpstr>Applications of Quantum Computing ?</vt:lpstr>
      <vt:lpstr>Applications of Quantum Computing ? Contd.</vt:lpstr>
      <vt:lpstr>Applications of Quantum Computing ?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creator>rank jay</dc:creator>
  <cp:lastModifiedBy>rank jay</cp:lastModifiedBy>
  <cp:revision>52</cp:revision>
  <dcterms:created xsi:type="dcterms:W3CDTF">2020-04-17T19:22:22Z</dcterms:created>
  <dcterms:modified xsi:type="dcterms:W3CDTF">2020-04-23T12:07:58Z</dcterms:modified>
</cp:coreProperties>
</file>