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7" r:id="rId5"/>
    <p:sldId id="314" r:id="rId6"/>
    <p:sldId id="315" r:id="rId7"/>
    <p:sldId id="316" r:id="rId8"/>
    <p:sldId id="317" r:id="rId9"/>
    <p:sldId id="258" r:id="rId10"/>
    <p:sldId id="259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288" r:id="rId30"/>
    <p:sldId id="266" r:id="rId31"/>
    <p:sldId id="284" r:id="rId32"/>
    <p:sldId id="301" r:id="rId33"/>
    <p:sldId id="300" r:id="rId34"/>
    <p:sldId id="302" r:id="rId35"/>
    <p:sldId id="256" r:id="rId36"/>
    <p:sldId id="310" r:id="rId37"/>
    <p:sldId id="311" r:id="rId38"/>
    <p:sldId id="291" r:id="rId39"/>
    <p:sldId id="303" r:id="rId40"/>
    <p:sldId id="292" r:id="rId41"/>
    <p:sldId id="285" r:id="rId42"/>
    <p:sldId id="278" r:id="rId43"/>
    <p:sldId id="290" r:id="rId44"/>
    <p:sldId id="312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0520-669E-43BC-A90A-3C416C7BD50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CBA3-6161-4F22-BE23-B09E9690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 provide point-to-point, two-way communication between two processes. Sockets are very versatile and are a basic component of interprocess and intersystem communication. A socket is an endpoint of communication to which a name can be bound. It has a type and one or more associated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parkCLR/blob/master/notes/linux-instructions.md" TargetMode="External"/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.slack.com/messages/sparkclrdiscussion" TargetMode="External"/><Relationship Id="rId3" Type="http://schemas.openxmlformats.org/officeDocument/2006/relationships/hyperlink" Target="https://github.com/Microsoft/SparkCLR/blob/master/LICENSE" TargetMode="External"/><Relationship Id="rId7" Type="http://schemas.openxmlformats.org/officeDocument/2006/relationships/hyperlink" Target="https://gitter.im/Microsoft/SparkCLR" TargetMode="External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parkclr-dev@googlegroups.com" TargetMode="External"/><Relationship Id="rId5" Type="http://schemas.openxmlformats.org/officeDocument/2006/relationships/hyperlink" Target="mailto:sparkclr-user@googlegroups.com" TargetMode="External"/><Relationship Id="rId4" Type="http://schemas.openxmlformats.org/officeDocument/2006/relationships/hyperlink" Target="http://stackoverflow.com/search?q=sparkcl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parkCLR/blob/master/examples" TargetMode="External"/><Relationship Id="rId2" Type="http://schemas.openxmlformats.org/officeDocument/2006/relationships/hyperlink" Target="https://github.com/Microsoft/SparkCLR/blob/master/csharp/Samples/Microsoft.Spark.CShar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parkCLR/blob/master/csharp/Adapter/documentation/SparkCLR_API_Documentation.md" TargetMode="External"/><Relationship Id="rId5" Type="http://schemas.openxmlformats.org/officeDocument/2006/relationships/hyperlink" Target="https://github.com/Microsoft/SparkCLR/blob/master/csharp/Perf/Microsoft.Spark.CSharp" TargetMode="External"/><Relationship Id="rId4" Type="http://schemas.openxmlformats.org/officeDocument/2006/relationships/hyperlink" Target="https://github.com/Microsoft/SparkCLR/blob/master/scala/per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language binding and extensions to Apache </a:t>
            </a:r>
            <a:r>
              <a:rPr lang="en-US" dirty="0" smtClean="0"/>
              <a:t>Spark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66" y="1429702"/>
            <a:ext cx="5024741" cy="18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interop uses Netty server as a proxy to JVM – similar to SparkR</a:t>
            </a:r>
          </a:p>
          <a:p>
            <a:r>
              <a:rPr lang="en-US" dirty="0" smtClean="0"/>
              <a:t>Worker-side interop reuses PySpark implementation</a:t>
            </a:r>
          </a:p>
          <a:p>
            <a:pPr lvl="1"/>
            <a:r>
              <a:rPr lang="en-US" dirty="0" smtClean="0"/>
              <a:t>CSharpRDD inherits from PythonRDD reusing the implementation to launch external process, pipe in/out serialized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CSharpRDD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operations use CSharpRDD which needs CLR to execute</a:t>
            </a:r>
          </a:p>
          <a:p>
            <a:pPr lvl="1"/>
            <a:r>
              <a:rPr lang="en-US" dirty="0" smtClean="0"/>
              <a:t>If no C# transformation or UDF is involved, CLR is not needed – execution is purely JVM-based</a:t>
            </a:r>
          </a:p>
          <a:p>
            <a:r>
              <a:rPr lang="en-US" dirty="0" smtClean="0"/>
              <a:t>RDD&lt;byte[]&gt;</a:t>
            </a:r>
          </a:p>
          <a:p>
            <a:pPr lvl="1"/>
            <a:r>
              <a:rPr lang="en-US" dirty="0" smtClean="0"/>
              <a:t>Data is stored as serialized objects and sent to C# worker process</a:t>
            </a:r>
          </a:p>
          <a:p>
            <a:r>
              <a:rPr lang="en-US" dirty="0" smtClean="0"/>
              <a:t>Transformations are pipelined when possible</a:t>
            </a:r>
          </a:p>
          <a:p>
            <a:pPr lvl="1"/>
            <a:r>
              <a:rPr lang="en-US" dirty="0" smtClean="0"/>
              <a:t>Avoids unnecessary serialization &amp; deserialization within a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Mono</a:t>
            </a:r>
            <a:r>
              <a:rPr lang="en-US" dirty="0" smtClean="0"/>
              <a:t> (open source implementation of .NET framework) used for C# with Spark in Linux</a:t>
            </a:r>
          </a:p>
          <a:p>
            <a:r>
              <a:rPr lang="en-US" dirty="0" smtClean="0"/>
              <a:t>GitHub project uses Travis for </a:t>
            </a:r>
            <a:r>
              <a:rPr lang="en-US" dirty="0"/>
              <a:t>CI in Ubuntu 14.04.3 </a:t>
            </a:r>
            <a:r>
              <a:rPr lang="en-US" dirty="0" smtClean="0"/>
              <a:t>LTS</a:t>
            </a:r>
          </a:p>
          <a:p>
            <a:pPr lvl="1"/>
            <a:r>
              <a:rPr lang="en-US" dirty="0" smtClean="0"/>
              <a:t>Unit tests and samples (functional tests) are run</a:t>
            </a:r>
          </a:p>
          <a:p>
            <a:r>
              <a:rPr lang="en-US" dirty="0"/>
              <a:t>More info @ </a:t>
            </a:r>
            <a:r>
              <a:rPr lang="en-US" dirty="0" smtClean="0">
                <a:hlinkClick r:id="rId3"/>
              </a:rPr>
              <a:t>linux-instructions.md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&amp; Filter RDD operations in C# require serialization &amp; deserialization of data – impacts performance</a:t>
            </a:r>
          </a:p>
          <a:p>
            <a:pPr lvl="1"/>
            <a:r>
              <a:rPr lang="en-US" sz="2000" dirty="0" smtClean="0"/>
              <a:t>C# operations are pipelined when possible - minimizes unnecessary Ser/De</a:t>
            </a:r>
          </a:p>
          <a:p>
            <a:pPr lvl="1"/>
            <a:r>
              <a:rPr lang="en-US" sz="2000" dirty="0" smtClean="0"/>
              <a:t>Persistence is handled by JVM</a:t>
            </a:r>
            <a:r>
              <a:rPr lang="en-US" sz="2000" dirty="0"/>
              <a:t> </a:t>
            </a:r>
            <a:r>
              <a:rPr lang="en-US" sz="2000" dirty="0" smtClean="0"/>
              <a:t>- checkpoint/cache on a RDD impacts pipelining for CLR 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DataFrame operations without C# UDFs do not require Ser/De</a:t>
            </a:r>
          </a:p>
          <a:p>
            <a:pPr lvl="1"/>
            <a:r>
              <a:rPr lang="en-US" sz="2000" dirty="0" smtClean="0"/>
              <a:t>Perf </a:t>
            </a:r>
            <a:r>
              <a:rPr lang="en-US" sz="2000" dirty="0"/>
              <a:t>will be same as </a:t>
            </a:r>
            <a:r>
              <a:rPr lang="en-US" sz="2000" dirty="0" smtClean="0"/>
              <a:t>native Spark application</a:t>
            </a:r>
          </a:p>
          <a:p>
            <a:pPr lvl="1"/>
            <a:r>
              <a:rPr lang="en-US" sz="2000" dirty="0" smtClean="0"/>
              <a:t>Execution plan optimization &amp; code generation perf improvements in Spark leveraged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 Releases</a:t>
            </a:r>
          </a:p>
          <a:p>
            <a:pPr lvl="1"/>
            <a:r>
              <a:rPr lang="en-US" dirty="0" smtClean="0"/>
              <a:t>V1.5.200 (supports Spark 1.5.2)</a:t>
            </a:r>
          </a:p>
          <a:p>
            <a:pPr lvl="1"/>
            <a:r>
              <a:rPr lang="en-US" dirty="0" smtClean="0"/>
              <a:t>V.1.6.000-PREVIEW1 (supports Spark 1.6.0)</a:t>
            </a:r>
          </a:p>
          <a:p>
            <a:r>
              <a:rPr lang="en-US" dirty="0" smtClean="0"/>
              <a:t>Upcoming Release</a:t>
            </a:r>
          </a:p>
          <a:p>
            <a:pPr lvl="1"/>
            <a:r>
              <a:rPr lang="en-US" dirty="0" smtClean="0"/>
              <a:t>V1.6.100 (with support for Spark 1.6.1, in April’16) </a:t>
            </a:r>
          </a:p>
          <a:p>
            <a:r>
              <a:rPr lang="en-US" dirty="0" smtClean="0"/>
              <a:t>In the works</a:t>
            </a:r>
          </a:p>
          <a:p>
            <a:pPr lvl="1"/>
            <a:r>
              <a:rPr lang="en-US" dirty="0" smtClean="0"/>
              <a:t>Support for interactive scenarios (Zeppelin/Jupyter integration)</a:t>
            </a:r>
          </a:p>
          <a:p>
            <a:pPr lvl="1"/>
            <a:r>
              <a:rPr lang="en-US" dirty="0" smtClean="0"/>
              <a:t>MapWithState API for streaming</a:t>
            </a:r>
          </a:p>
          <a:p>
            <a:pPr lvl="1"/>
            <a:r>
              <a:rPr lang="en-US" dirty="0" smtClean="0"/>
              <a:t>Perf benchmarking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Repo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github.com/Microsoft/SparkCLR</a:t>
            </a:r>
            <a:r>
              <a:rPr lang="en-US" dirty="0" smtClean="0"/>
              <a:t>. Contributions welcome!</a:t>
            </a:r>
          </a:p>
          <a:p>
            <a:endParaRPr lang="en-US" dirty="0" smtClean="0"/>
          </a:p>
          <a:p>
            <a:r>
              <a:rPr lang="en-US" dirty="0" smtClean="0"/>
              <a:t>Services integrated with the repo</a:t>
            </a:r>
          </a:p>
          <a:p>
            <a:pPr lvl="1"/>
            <a:r>
              <a:rPr lang="en-US" u="sng" dirty="0" smtClean="0"/>
              <a:t>AppVeyor</a:t>
            </a:r>
            <a:r>
              <a:rPr lang="en-US" dirty="0" smtClean="0"/>
              <a:t> – Windows builds, unit and functional tests, NuGet &amp; Maven deployment</a:t>
            </a:r>
          </a:p>
          <a:p>
            <a:pPr lvl="1"/>
            <a:r>
              <a:rPr lang="en-US" u="sng" dirty="0" smtClean="0"/>
              <a:t>Travis CI</a:t>
            </a:r>
            <a:r>
              <a:rPr lang="en-US" dirty="0" smtClean="0"/>
              <a:t> – Linux builds, </a:t>
            </a:r>
            <a:r>
              <a:rPr lang="en-US" dirty="0"/>
              <a:t>unit and functional </a:t>
            </a:r>
            <a:r>
              <a:rPr lang="en-US" dirty="0" smtClean="0"/>
              <a:t>tests</a:t>
            </a:r>
            <a:endParaRPr lang="en-US" i="1" dirty="0" smtClean="0"/>
          </a:p>
          <a:p>
            <a:pPr lvl="1"/>
            <a:r>
              <a:rPr lang="en-US" u="sng" dirty="0" smtClean="0"/>
              <a:t>CodeCov</a:t>
            </a:r>
            <a:r>
              <a:rPr lang="en-US" dirty="0" smtClean="0"/>
              <a:t> – unit test code coverage measurement &amp; analysis</a:t>
            </a:r>
          </a:p>
          <a:p>
            <a:pPr lvl="1"/>
            <a:endParaRPr lang="en-US" dirty="0"/>
          </a:p>
          <a:p>
            <a:r>
              <a:rPr lang="en-US" dirty="0" smtClean="0"/>
              <a:t>License – code is released </a:t>
            </a:r>
            <a:r>
              <a:rPr lang="en-US" dirty="0"/>
              <a:t>under </a:t>
            </a:r>
            <a:r>
              <a:rPr lang="en-US" dirty="0" smtClean="0">
                <a:hlinkClick r:id="rId3"/>
              </a:rPr>
              <a:t>MIT license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Discussions</a:t>
            </a:r>
          </a:p>
          <a:p>
            <a:pPr lvl="1"/>
            <a:r>
              <a:rPr lang="en-US" dirty="0" smtClean="0"/>
              <a:t>StackOverflow – tag “</a:t>
            </a:r>
            <a:r>
              <a:rPr lang="en-US" dirty="0" smtClean="0">
                <a:hlinkClick r:id="rId4"/>
              </a:rPr>
              <a:t>SparkCLR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hlinkClick r:id="rId5"/>
              </a:rPr>
              <a:t>sparkclr</a:t>
            </a:r>
            <a:r>
              <a:rPr lang="en-US" dirty="0" smtClean="0">
                <a:hlinkClick r:id="rId5"/>
              </a:rPr>
              <a:t>-user</a:t>
            </a:r>
            <a:r>
              <a:rPr lang="en-US" dirty="0" smtClean="0"/>
              <a:t> or </a:t>
            </a:r>
            <a:r>
              <a:rPr lang="en-US" dirty="0" smtClean="0">
                <a:hlinkClick r:id="rId6"/>
              </a:rPr>
              <a:t>sparkclr-dev@googlegroups.com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Gitter -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gitter.im/Microsoft/SparkCLR</a:t>
            </a:r>
            <a:endParaRPr lang="en-US" dirty="0" smtClean="0"/>
          </a:p>
          <a:p>
            <a:pPr lvl="1"/>
            <a:r>
              <a:rPr lang="en-US" dirty="0" smtClean="0"/>
              <a:t>Slack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microsoft.slack.com/messages/sparkclrdiscussion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SparkCLR API usage samples are available </a:t>
            </a:r>
            <a:r>
              <a:rPr lang="en-US" dirty="0" smtClean="0"/>
              <a:t>in the repo at</a:t>
            </a:r>
            <a:r>
              <a:rPr lang="en-US" dirty="0"/>
              <a:t>:</a:t>
            </a:r>
          </a:p>
          <a:p>
            <a:r>
              <a:rPr lang="en-US" dirty="0" smtClean="0">
                <a:hlinkClick r:id="rId2"/>
              </a:rPr>
              <a:t>Samples</a:t>
            </a:r>
            <a:r>
              <a:rPr lang="en-US" dirty="0"/>
              <a:t> </a:t>
            </a:r>
            <a:r>
              <a:rPr lang="en-US" dirty="0" smtClean="0"/>
              <a:t>- comprehensive </a:t>
            </a:r>
            <a:r>
              <a:rPr lang="en-US" dirty="0"/>
              <a:t>set of </a:t>
            </a:r>
            <a:r>
              <a:rPr lang="en-US" dirty="0" smtClean="0"/>
              <a:t>C# APIs &amp; functional tests </a:t>
            </a:r>
          </a:p>
          <a:p>
            <a:r>
              <a:rPr lang="en-US" dirty="0" smtClean="0">
                <a:hlinkClick r:id="rId3"/>
              </a:rPr>
              <a:t>Examples</a:t>
            </a:r>
            <a:r>
              <a:rPr lang="en-US" dirty="0"/>
              <a:t> </a:t>
            </a:r>
            <a:r>
              <a:rPr lang="en-US" dirty="0" smtClean="0"/>
              <a:t>- standalone C# projects demonstrating C# API</a:t>
            </a:r>
          </a:p>
          <a:p>
            <a:pPr lvl="1"/>
            <a:r>
              <a:rPr lang="en-US" sz="1800" dirty="0" smtClean="0"/>
              <a:t>Pi</a:t>
            </a:r>
          </a:p>
          <a:p>
            <a:pPr lvl="1"/>
            <a:r>
              <a:rPr lang="en-US" sz="1800" dirty="0" err="1" smtClean="0"/>
              <a:t>EventHub</a:t>
            </a:r>
            <a:endParaRPr lang="en-US" sz="1800" dirty="0" smtClean="0"/>
          </a:p>
          <a:p>
            <a:pPr lvl="1"/>
            <a:r>
              <a:rPr lang="en-US" sz="1800" dirty="0" err="1" smtClean="0"/>
              <a:t>SparkXml</a:t>
            </a:r>
            <a:endParaRPr lang="en-US" sz="1800" dirty="0" smtClean="0"/>
          </a:p>
          <a:p>
            <a:pPr lvl="1"/>
            <a:r>
              <a:rPr lang="en-US" sz="1800" dirty="0" err="1" smtClean="0"/>
              <a:t>JdbcDataFrame</a:t>
            </a:r>
            <a:endParaRPr lang="en-US" sz="1800" dirty="0" smtClean="0"/>
          </a:p>
          <a:p>
            <a:pPr lvl="1"/>
            <a:r>
              <a:rPr lang="en-US" sz="1800" dirty="0" smtClean="0"/>
              <a:t>… (could be your contribution!)</a:t>
            </a:r>
          </a:p>
          <a:p>
            <a:r>
              <a:rPr lang="en-US" dirty="0" smtClean="0"/>
              <a:t>Performance tests – side by side comparison of </a:t>
            </a:r>
            <a:r>
              <a:rPr lang="en-US" dirty="0" smtClean="0">
                <a:hlinkClick r:id="rId4"/>
              </a:rPr>
              <a:t>Scala</a:t>
            </a:r>
            <a:r>
              <a:rPr lang="en-US" dirty="0" smtClean="0"/>
              <a:t> &amp; </a:t>
            </a:r>
            <a:r>
              <a:rPr lang="en-US" dirty="0" smtClean="0">
                <a:hlinkClick r:id="rId5"/>
              </a:rPr>
              <a:t>C#</a:t>
            </a:r>
            <a:r>
              <a:rPr lang="en-US" dirty="0" smtClean="0"/>
              <a:t> drivers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API documentation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237"/>
            <a:ext cx="5648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Spark-XML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96" y="2296365"/>
            <a:ext cx="9229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EventHub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151"/>
            <a:ext cx="7577137" cy="54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-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organizations invested deeply in .NET to start building Spark apps and not have to do development in </a:t>
            </a:r>
            <a:r>
              <a:rPr lang="en-US" dirty="0"/>
              <a:t>Scala, Java, Python or </a:t>
            </a:r>
            <a:r>
              <a:rPr lang="en-US" dirty="0" smtClean="0"/>
              <a:t>R</a:t>
            </a:r>
          </a:p>
          <a:p>
            <a:r>
              <a:rPr lang="en-US" dirty="0" smtClean="0"/>
              <a:t>Enable reuse of existing </a:t>
            </a:r>
            <a:r>
              <a:rPr lang="en-US" dirty="0"/>
              <a:t>.NET libraries in </a:t>
            </a:r>
            <a:r>
              <a:rPr lang="en-US" dirty="0" smtClean="0"/>
              <a:t>Spark </a:t>
            </a:r>
            <a:r>
              <a:rPr lang="en-US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Sample Walkthrough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13527" y="2437630"/>
          <a:ext cx="343592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928">
                  <a:extLst>
                    <a:ext uri="{9D8B030D-6E8A-4147-A177-3AD203B41FA5}">
                      <a16:colId xmlns:a16="http://schemas.microsoft.com/office/drawing/2014/main" xmlns="" val="298431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Requests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607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u="sng" dirty="0" smtClean="0"/>
                        <a:t>Guid</a:t>
                      </a: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1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Datacenter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ABTestId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1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TrafficType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74769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80908" y="2419928"/>
          <a:ext cx="3435928" cy="30098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35928">
                  <a:extLst>
                    <a:ext uri="{9D8B030D-6E8A-4147-A177-3AD203B41FA5}">
                      <a16:colId xmlns:a16="http://schemas.microsoft.com/office/drawing/2014/main" xmlns="" val="2984316683"/>
                    </a:ext>
                  </a:extLst>
                </a:gridCol>
              </a:tblGrid>
              <a:tr h="388543">
                <a:tc>
                  <a:txBody>
                    <a:bodyPr/>
                    <a:lstStyle/>
                    <a:p>
                      <a:r>
                        <a:rPr lang="en-US" smtClean="0"/>
                        <a:t>Metrics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607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1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1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u="sng" dirty="0" smtClean="0"/>
                        <a:t>Guid</a:t>
                      </a: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74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83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Country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49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Latency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74514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30763" y="5828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Scenario – Join data in two log files using </a:t>
            </a:r>
            <a:r>
              <a:rPr lang="en-US" i="1" dirty="0"/>
              <a:t>guid</a:t>
            </a:r>
            <a:r>
              <a:rPr lang="en-US" dirty="0"/>
              <a:t> and compute </a:t>
            </a:r>
            <a:r>
              <a:rPr lang="en-US" u="sng" dirty="0"/>
              <a:t>max</a:t>
            </a:r>
            <a:r>
              <a:rPr lang="en-US" dirty="0"/>
              <a:t> and </a:t>
            </a:r>
            <a:r>
              <a:rPr lang="en-US" u="sng" dirty="0"/>
              <a:t>avg</a:t>
            </a:r>
            <a:r>
              <a:rPr lang="en-US" dirty="0"/>
              <a:t> latency metrics grouped by </a:t>
            </a:r>
            <a:r>
              <a:rPr lang="en-US" i="1" dirty="0" smtClean="0"/>
              <a:t>datacenter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66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Steps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80" y="1808687"/>
            <a:ext cx="6696075" cy="4857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41" y="2592555"/>
            <a:ext cx="8520164" cy="17393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21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4936688"/>
            <a:ext cx="11744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009" y="5293471"/>
            <a:ext cx="1598580" cy="1105710"/>
          </a:xfrm>
          <a:prstGeom prst="rect">
            <a:avLst/>
          </a:prstGeom>
          <a:solidFill>
            <a:srgbClr val="D6D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Max(latency) by Datacenter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900299" y="4740614"/>
            <a:ext cx="1097605" cy="5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91" y="5462386"/>
            <a:ext cx="11744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8613" y="5578762"/>
            <a:ext cx="1598580" cy="1105710"/>
          </a:xfrm>
          <a:prstGeom prst="rect">
            <a:avLst/>
          </a:prstGeom>
          <a:solidFill>
            <a:srgbClr val="D6D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Avg(latency) by Datacenter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6" idx="0"/>
          </p:cNvCxnSpPr>
          <p:nvPr/>
        </p:nvCxnSpPr>
        <p:spPr>
          <a:xfrm flipH="1">
            <a:off x="1997903" y="4740614"/>
            <a:ext cx="1" cy="8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63" y="5630920"/>
            <a:ext cx="9642652" cy="1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Netty server as a proxy to </a:t>
            </a:r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implementation in </a:t>
            </a:r>
            <a:r>
              <a:rPr lang="en-US" dirty="0" smtClean="0"/>
              <a:t>Mobius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interaction between JVM &amp; CLR is the same for RDD and DataFrame APIs -- CLR executes calls on JVM.</a:t>
            </a:r>
          </a:p>
          <a:p>
            <a:r>
              <a:rPr lang="en-US" dirty="0" smtClean="0"/>
              <a:t>For streaming scenarios</a:t>
            </a:r>
            <a:r>
              <a:rPr lang="en-US" dirty="0"/>
              <a:t>, CLR executes calls on JVM </a:t>
            </a:r>
            <a:r>
              <a:rPr lang="en-US" dirty="0" smtClean="0"/>
              <a:t>and JVM calls back to CLR to create C#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-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DataFrame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77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DF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SC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4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DF in JVM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81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</a:t>
            </a:r>
          </a:p>
        </p:txBody>
      </p:sp>
      <p:sp>
        <p:nvSpPr>
          <p:cNvPr id="85" name="Oval 84"/>
          <p:cNvSpPr/>
          <p:nvPr/>
        </p:nvSpPr>
        <p:spPr>
          <a:xfrm>
            <a:off x="7446728" y="633669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2357" y="5634221"/>
            <a:ext cx="126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DF has reference </a:t>
            </a:r>
          </a:p>
          <a:p>
            <a:r>
              <a:rPr lang="en-US" sz="1200" dirty="0" smtClean="0"/>
              <a:t>to DF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68" idx="3"/>
            <a:endCxn id="18" idx="3"/>
          </p:cNvCxnSpPr>
          <p:nvPr/>
        </p:nvCxnSpPr>
        <p:spPr>
          <a:xfrm flipV="1">
            <a:off x="6994036" y="2943016"/>
            <a:ext cx="1009145" cy="3105857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2937" y="6025078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SqlContext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</a:t>
            </a:r>
            <a:r>
              <a:rPr lang="en-US" sz="1400" dirty="0" smtClean="0">
                <a:solidFill>
                  <a:srgbClr val="FF0000"/>
                </a:solidFill>
              </a:rPr>
              <a:t>Mobius </a:t>
            </a:r>
            <a:r>
              <a:rPr lang="en-US" sz="1400" dirty="0" smtClean="0">
                <a:solidFill>
                  <a:srgbClr val="FF0000"/>
                </a:solidFill>
              </a:rPr>
              <a:t>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3181" y="2708366"/>
            <a:ext cx="107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83040" y="1494655"/>
            <a:ext cx="0" cy="12137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0" idx="3"/>
          </p:cNvCxnSpPr>
          <p:nvPr/>
        </p:nvCxnSpPr>
        <p:spPr>
          <a:xfrm flipH="1">
            <a:off x="7931790" y="1494655"/>
            <a:ext cx="11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10808" y="2928757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7017" y="2656052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method on DF</a:t>
            </a:r>
          </a:p>
        </p:txBody>
      </p:sp>
    </p:spTree>
    <p:extLst>
      <p:ext uri="{BB962C8B-B14F-4D97-AF65-F5344CB8AC3E}">
        <p14:creationId xmlns:p14="http://schemas.microsoft.com/office/powerpoint/2010/main" val="1008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632622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</a:t>
            </a:r>
            <a:r>
              <a:rPr lang="en-US" sz="1400" dirty="0" smtClean="0">
                <a:solidFill>
                  <a:srgbClr val="FF0000"/>
                </a:solidFill>
              </a:rPr>
              <a:t>Mobius </a:t>
            </a:r>
            <a:r>
              <a:rPr lang="en-US" sz="1400" dirty="0" smtClean="0">
                <a:solidFill>
                  <a:srgbClr val="FF0000"/>
                </a:solidFill>
              </a:rPr>
              <a:t>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CSharpRunner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 code)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CSharpBackend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creating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Streaming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Context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(Spark)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JVM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8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(Spark)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Transform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7525" y="5225625"/>
            <a:ext cx="164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Java/Scala component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component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93958" y="4282933"/>
            <a:ext cx="218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StreamingContext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components will be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Mobius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for user code and Spark components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91674" y="5835551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RDD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942411" y="1484540"/>
            <a:ext cx="5358" cy="43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2833" y="1481272"/>
            <a:ext cx="219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781147" y="98378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22457" y="514118"/>
            <a:ext cx="153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Callback 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C#Process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To create C#RDD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10832220" y="3569091"/>
            <a:ext cx="8344" cy="22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251085" y="4701888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74150" y="5116041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 to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Above RDD graph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pipes to send data between JVM &amp; 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Lambda in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13" y="1647645"/>
            <a:ext cx="1880558" cy="3122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CSharpRDD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0275" y="3079630"/>
            <a:ext cx="1449238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0278" y="3114144"/>
            <a:ext cx="118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calls</a:t>
            </a:r>
          </a:p>
          <a:p>
            <a:r>
              <a:rPr lang="en-US" dirty="0" smtClean="0"/>
              <a:t>Compute()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9931" y="2096219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7199" y="1653399"/>
            <a:ext cx="1880558" cy="3122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Mobius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2465" y="1472250"/>
            <a:ext cx="197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executable </a:t>
            </a:r>
          </a:p>
          <a:p>
            <a:r>
              <a:rPr lang="en-US" dirty="0" smtClean="0"/>
              <a:t>as sub-process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4310" y="3248904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2298" y="2321544"/>
            <a:ext cx="31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data</a:t>
            </a:r>
          </a:p>
          <a:p>
            <a:r>
              <a:rPr lang="en-US" dirty="0" smtClean="0"/>
              <a:t>&amp; user-implemented C# lambda</a:t>
            </a:r>
          </a:p>
          <a:p>
            <a:r>
              <a:rPr lang="en-US" dirty="0" smtClean="0"/>
              <a:t>and send through socket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61064" y="4315701"/>
            <a:ext cx="3157268" cy="316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4428" y="3719080"/>
            <a:ext cx="28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processed data and</a:t>
            </a:r>
          </a:p>
          <a:p>
            <a:r>
              <a:rPr lang="en-US" dirty="0"/>
              <a:t>s</a:t>
            </a:r>
            <a:r>
              <a:rPr lang="en-US" dirty="0" smtClean="0"/>
              <a:t>end through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20" y="581045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430" y="5741934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5800" y="621822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310" y="614970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3189" y="5741934"/>
            <a:ext cx="4854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CSharpRDD implementation extends PythonRDD</a:t>
            </a:r>
          </a:p>
          <a:p>
            <a:endParaRPr lang="en-US" sz="1400" dirty="0" smtClean="0"/>
          </a:p>
          <a:p>
            <a:r>
              <a:rPr lang="en-US" sz="1400" dirty="0" smtClean="0"/>
              <a:t>Note that CSharpRDD is not used when there is no</a:t>
            </a:r>
          </a:p>
          <a:p>
            <a:r>
              <a:rPr lang="en-US" sz="1400" dirty="0" smtClean="0"/>
              <a:t>user-implemented custom C# code. In such cases </a:t>
            </a:r>
            <a:r>
              <a:rPr lang="en-US" sz="1400" dirty="0" err="1" smtClean="0"/>
              <a:t>CSharpWorker</a:t>
            </a:r>
            <a:endParaRPr lang="en-US" sz="1400" dirty="0" smtClean="0"/>
          </a:p>
          <a:p>
            <a:r>
              <a:rPr lang="en-US" sz="1400" dirty="0" smtClean="0"/>
              <a:t>is not involved in execution.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UDFs in 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7886" y="957707"/>
            <a:ext cx="925492" cy="2876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Spark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UDF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3460" y="274794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3378" y="1157969"/>
            <a:ext cx="214008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233378" y="3597818"/>
            <a:ext cx="2140081" cy="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33379" y="3040185"/>
            <a:ext cx="2140081" cy="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445269" y="372593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445268" y="310504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267" y="183037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445266" y="123541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92658" y="1739453"/>
            <a:ext cx="2180802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3460" y="95770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00" y="3757925"/>
            <a:ext cx="112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UDF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79772" y="313882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SQL with UDF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00" y="1256315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UDF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79772" y="1857030"/>
            <a:ext cx="1067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Pickled data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2776" y="4520812"/>
            <a:ext cx="109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sqlContext.RegisterFunction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(name, age) =&gt; name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age &gt; 40,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address.city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address.state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people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(name, age)"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– CLR </a:t>
            </a:r>
            <a:r>
              <a:rPr lang="en-US" dirty="0"/>
              <a:t>(.NET VM) </a:t>
            </a:r>
            <a:r>
              <a:rPr lang="en-US" dirty="0" smtClean="0"/>
              <a:t>interop</a:t>
            </a:r>
          </a:p>
          <a:p>
            <a:pPr lvl="1"/>
            <a:r>
              <a:rPr lang="en-US" dirty="0" smtClean="0"/>
              <a:t>Spark runs on JVM</a:t>
            </a:r>
          </a:p>
          <a:p>
            <a:pPr lvl="1"/>
            <a:r>
              <a:rPr lang="en-US" dirty="0" smtClean="0"/>
              <a:t>C# operations to process data needs CLR for execution</a:t>
            </a:r>
          </a:p>
          <a:p>
            <a:r>
              <a:rPr lang="en-US" dirty="0" smtClean="0"/>
              <a:t>Avoid re-implementing Spark’s functionality for data input, output, persistence etc.</a:t>
            </a:r>
          </a:p>
          <a:p>
            <a:r>
              <a:rPr lang="en-US" dirty="0" smtClean="0"/>
              <a:t>Re-use design &amp; code from Python &amp; R Spark language bindings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Mobius </a:t>
            </a:r>
            <a:r>
              <a:rPr lang="en-US" dirty="0" smtClean="0"/>
              <a:t>Streaming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923" y="1462949"/>
            <a:ext cx="10230339" cy="393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95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code here to drop text files under &lt;directory&gt;\test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5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 … …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.GetOrCreate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SparkCLRSamples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2000);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context.Checkpoint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lines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context.TextFileStream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(directory,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words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lines.FlatMap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l.Split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pairs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words.Map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(w =&gt;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KeyValuePair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&gt;(w, 1));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pairs.ReduceByKey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((x, y) =&gt; x + y);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join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wordCounts.Join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join.UpdateStateByKey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&gt;((vs, s)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vs.Sum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x.Item1 + x.Item2) + s);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state.ForeachRDD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((time,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taken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rdd.Take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ssc.AwaitTermination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community – for building Spark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Mobius </a:t>
            </a:r>
            <a:r>
              <a:rPr lang="en-US" dirty="0" smtClean="0">
                <a:sym typeface="Wingdings" panose="05000000000000000000" pitchFamily="2" charset="2"/>
              </a:rPr>
              <a:t>contributors </a:t>
            </a:r>
            <a:r>
              <a:rPr lang="en-US" dirty="0"/>
              <a:t>– </a:t>
            </a:r>
            <a:r>
              <a:rPr lang="en-US" dirty="0" smtClean="0">
                <a:sym typeface="Wingdings" panose="05000000000000000000" pitchFamily="2" charset="2"/>
              </a:rPr>
              <a:t>for their contributions</a:t>
            </a:r>
            <a:endParaRPr lang="en-US" dirty="0" smtClean="0"/>
          </a:p>
          <a:p>
            <a:r>
              <a:rPr lang="en-US" dirty="0" smtClean="0"/>
              <a:t>SparkR and PySpark developers – </a:t>
            </a:r>
            <a:r>
              <a:rPr lang="en-US" dirty="0" smtClean="0"/>
              <a:t>Mobius </a:t>
            </a:r>
            <a:r>
              <a:rPr lang="en-US" dirty="0" smtClean="0"/>
              <a:t>reuses design and code from these implementations</a:t>
            </a:r>
          </a:p>
          <a:p>
            <a:r>
              <a:rPr lang="en-US" dirty="0" smtClean="0"/>
              <a:t>Reynold Xin and Josh Rosen from Databricks for the review and feedback on </a:t>
            </a:r>
            <a:r>
              <a:rPr lang="en-US" dirty="0" smtClean="0"/>
              <a:t>Mobius </a:t>
            </a:r>
            <a:r>
              <a:rPr lang="en-US" dirty="0" smtClean="0"/>
              <a:t>design doc</a:t>
            </a:r>
          </a:p>
          <a:p>
            <a:r>
              <a:rPr lang="en-US" dirty="0" smtClean="0"/>
              <a:t>Ram Sriharsha and Ram Venkatesh from Hortonworks for their comments on the early project ideas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for Spark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17452" y="3343565"/>
            <a:ext cx="5006109" cy="19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9961" y="4064000"/>
            <a:ext cx="4378036" cy="517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Scala/Java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0725" y="3556000"/>
            <a:ext cx="1246909" cy="31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6270" y="3556000"/>
            <a:ext cx="1288471" cy="314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7527" y="2761675"/>
            <a:ext cx="1366980" cy="350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17669" y="3112656"/>
            <a:ext cx="9236" cy="44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21239" y="3112656"/>
            <a:ext cx="18472" cy="95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0942" y="48446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Apache Spark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72728" y="1801093"/>
            <a:ext cx="1976581" cy="64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Apps in C#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9" idx="0"/>
          </p:cNvCxnSpPr>
          <p:nvPr/>
        </p:nvCxnSpPr>
        <p:spPr>
          <a:xfrm flipH="1">
            <a:off x="6761017" y="2447639"/>
            <a:ext cx="2" cy="31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 support in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nable C# developers use existing .NET libraries and build Spark applications</a:t>
            </a:r>
          </a:p>
          <a:p>
            <a:endParaRPr lang="en-US" sz="1000" dirty="0" smtClean="0"/>
          </a:p>
          <a:p>
            <a:r>
              <a:rPr lang="en-US" dirty="0" smtClean="0"/>
              <a:t>Lower </a:t>
            </a:r>
            <a:r>
              <a:rPr lang="en-US" dirty="0"/>
              <a:t>the barrier for organizations </a:t>
            </a:r>
            <a:r>
              <a:rPr lang="en-US" dirty="0" smtClean="0"/>
              <a:t>that </a:t>
            </a:r>
            <a:r>
              <a:rPr lang="en-US" dirty="0"/>
              <a:t>use C# as the primary application development language to start building Spark applications without having to invest in languages like Scala, Java, Python or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sz="1600" dirty="0" smtClean="0"/>
              <a:t>With </a:t>
            </a:r>
            <a:r>
              <a:rPr lang="en-US" sz="1600" dirty="0" smtClean="0"/>
              <a:t>Mobius </a:t>
            </a:r>
            <a:r>
              <a:rPr lang="en-US" sz="1600" dirty="0" smtClean="0"/>
              <a:t>it is possible to </a:t>
            </a:r>
            <a:r>
              <a:rPr lang="en-US" sz="1600" dirty="0"/>
              <a:t>develop apps in C# </a:t>
            </a:r>
            <a:r>
              <a:rPr lang="en-US" sz="1600" dirty="0" smtClean="0"/>
              <a:t>for Spark deployed to private clusters/cloud, Windows-based VMs in Azure or AWS</a:t>
            </a:r>
          </a:p>
          <a:p>
            <a:pPr lvl="1"/>
            <a:r>
              <a:rPr lang="en-US" sz="1600" dirty="0" smtClean="0"/>
              <a:t>Mobius </a:t>
            </a:r>
            <a:r>
              <a:rPr lang="en-US" sz="1600" dirty="0" smtClean="0"/>
              <a:t>is also built in Linux using Mono and samples &amp; unit tests </a:t>
            </a:r>
            <a:r>
              <a:rPr lang="en-US" sz="1600" dirty="0"/>
              <a:t>are run as a part of CI </a:t>
            </a:r>
            <a:r>
              <a:rPr lang="en-US" sz="1600" dirty="0" smtClean="0"/>
              <a:t>builds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96" y="5174715"/>
            <a:ext cx="2999730" cy="13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65" y="2309540"/>
            <a:ext cx="5267325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92390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28053" y="4381792"/>
            <a:ext cx="10586810" cy="1381125"/>
            <a:chOff x="1328053" y="4381792"/>
            <a:chExt cx="10586810" cy="1381125"/>
          </a:xfrm>
        </p:grpSpPr>
        <p:sp>
          <p:nvSpPr>
            <p:cNvPr id="6" name="TextBox 5"/>
            <p:cNvSpPr txBox="1"/>
            <p:nvPr/>
          </p:nvSpPr>
          <p:spPr>
            <a:xfrm>
              <a:off x="1328053" y="48876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9988" y="4381792"/>
              <a:ext cx="8524875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8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797040" y="1759124"/>
            <a:ext cx="4575238" cy="4788133"/>
            <a:chOff x="6797040" y="1759124"/>
            <a:chExt cx="4575238" cy="4788133"/>
          </a:xfrm>
        </p:grpSpPr>
        <p:sp>
          <p:nvSpPr>
            <p:cNvPr id="32" name="Rectangle 31"/>
            <p:cNvSpPr/>
            <p:nvPr/>
          </p:nvSpPr>
          <p:spPr>
            <a:xfrm>
              <a:off x="6815518" y="5084216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0896" y="3389340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97040" y="1759124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35885" y="1942614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95357" y="1942614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734697" y="2490643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640588" y="2604700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9741" y="3572830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09213" y="3572830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48553" y="4120859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654444" y="4234916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554363" y="5267706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13835" y="52677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8753175" y="5815735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9066" y="5929792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586087" y="3103418"/>
            <a:ext cx="4578096" cy="2253673"/>
            <a:chOff x="586087" y="3103418"/>
            <a:chExt cx="4578096" cy="2253673"/>
          </a:xfrm>
        </p:grpSpPr>
        <p:sp>
          <p:nvSpPr>
            <p:cNvPr id="3" name="Rectangle 2"/>
            <p:cNvSpPr/>
            <p:nvPr/>
          </p:nvSpPr>
          <p:spPr>
            <a:xfrm>
              <a:off x="586087" y="3103418"/>
              <a:ext cx="4578096" cy="2253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883" y="3474708"/>
              <a:ext cx="1602378" cy="15240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Driver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27543" y="34747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516737" y="4169103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22628" y="4283160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83139" y="1114108"/>
            <a:ext cx="5394374" cy="5250275"/>
            <a:chOff x="3283139" y="1114108"/>
            <a:chExt cx="5394374" cy="5250275"/>
          </a:xfrm>
        </p:grpSpPr>
        <p:sp>
          <p:nvSpPr>
            <p:cNvPr id="33" name="Rectangle 32"/>
            <p:cNvSpPr/>
            <p:nvPr/>
          </p:nvSpPr>
          <p:spPr>
            <a:xfrm>
              <a:off x="7059360" y="5268324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738" y="3573448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0882" y="1943232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3139" y="3474708"/>
              <a:ext cx="1602378" cy="1524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SparkContext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96435" y="1942614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0291" y="3572830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14913" y="5267706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68724" y="347905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12021" y="1114108"/>
              <a:ext cx="1220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Workers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86144" y="2566508"/>
              <a:ext cx="94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Driver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endCxn id="10" idx="1"/>
            </p:cNvCxnSpPr>
            <p:nvPr/>
          </p:nvCxnSpPr>
          <p:spPr>
            <a:xfrm flipV="1">
              <a:off x="4885517" y="2491262"/>
              <a:ext cx="2155365" cy="1743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6" idx="1"/>
            </p:cNvCxnSpPr>
            <p:nvPr/>
          </p:nvCxnSpPr>
          <p:spPr>
            <a:xfrm flipV="1">
              <a:off x="4899373" y="4121478"/>
              <a:ext cx="2155365" cy="1616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3" idx="1"/>
            </p:cNvCxnSpPr>
            <p:nvPr/>
          </p:nvCxnSpPr>
          <p:spPr>
            <a:xfrm>
              <a:off x="4902929" y="4347250"/>
              <a:ext cx="2156431" cy="1469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209811" y="1619003"/>
            <a:ext cx="5538742" cy="506812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FAEEC7C49E943AD583AFE3674B2F0" ma:contentTypeVersion="2" ma:contentTypeDescription="Create a new document." ma:contentTypeScope="" ma:versionID="59166dd2a64518eea6618fae85e65ec2">
  <xsd:schema xmlns:xsd="http://www.w3.org/2001/XMLSchema" xmlns:xs="http://www.w3.org/2001/XMLSchema" xmlns:p="http://schemas.microsoft.com/office/2006/metadata/properties" xmlns:ns2="8be2d782-8d1a-431c-9373-b2e79a41f66f" targetNamespace="http://schemas.microsoft.com/office/2006/metadata/properties" ma:root="true" ma:fieldsID="a85f88a0f2bcf9f3aab85412cde5f4c1" ns2:_="">
    <xsd:import namespace="8be2d782-8d1a-431c-9373-b2e79a4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2d782-8d1a-431c-9373-b2e79a41f6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28D36-4AEB-48B7-8B98-EE91A1378B3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be2d782-8d1a-431c-9373-b2e79a41f66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2315B0-0FB0-44B3-867A-8FEAB620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2d782-8d1a-431c-9373-b2e79a4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1561</Words>
  <Application>Microsoft Office PowerPoint</Application>
  <PresentationFormat>Widescreen</PresentationFormat>
  <Paragraphs>430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C# API - Motivations</vt:lpstr>
      <vt:lpstr>C# API - Goal</vt:lpstr>
      <vt:lpstr>Design Considerations</vt:lpstr>
      <vt:lpstr>C# API for Spark</vt:lpstr>
      <vt:lpstr>Goals</vt:lpstr>
      <vt:lpstr>Why C# support in Apache Spark</vt:lpstr>
      <vt:lpstr>Word Count example</vt:lpstr>
      <vt:lpstr>Interop</vt:lpstr>
      <vt:lpstr>Reuse</vt:lpstr>
      <vt:lpstr>CSharpRDD</vt:lpstr>
      <vt:lpstr>Linux Support</vt:lpstr>
      <vt:lpstr>Performance Considerations</vt:lpstr>
      <vt:lpstr>Status</vt:lpstr>
      <vt:lpstr>Project Info</vt:lpstr>
      <vt:lpstr>API Reference</vt:lpstr>
      <vt:lpstr>JDBC Example</vt:lpstr>
      <vt:lpstr>Spark-XML Example</vt:lpstr>
      <vt:lpstr>EventHub Example</vt:lpstr>
      <vt:lpstr>Log Processing Sample Walkthrough</vt:lpstr>
      <vt:lpstr>Log Processing Steps</vt:lpstr>
      <vt:lpstr>Log Processing</vt:lpstr>
      <vt:lpstr>Log Processing</vt:lpstr>
      <vt:lpstr>Log Processing</vt:lpstr>
      <vt:lpstr>Log Processing</vt:lpstr>
      <vt:lpstr>Implementation Details</vt:lpstr>
      <vt:lpstr>Driver-side IPC Interop</vt:lpstr>
      <vt:lpstr>Driver-side implementation in Mobius</vt:lpstr>
      <vt:lpstr>DataFrame</vt:lpstr>
      <vt:lpstr>PowerPoint Presentation</vt:lpstr>
      <vt:lpstr>RDD</vt:lpstr>
      <vt:lpstr>PowerPoint Presentation</vt:lpstr>
      <vt:lpstr>DStream</vt:lpstr>
      <vt:lpstr>PowerPoint Presentation</vt:lpstr>
      <vt:lpstr>Executor-side IPC Interop</vt:lpstr>
      <vt:lpstr>C# Lambda in RDD</vt:lpstr>
      <vt:lpstr>PowerPoint Presentation</vt:lpstr>
      <vt:lpstr>C# UDFs in DataFrame</vt:lpstr>
      <vt:lpstr>PowerPoint Presentation</vt:lpstr>
      <vt:lpstr>Mobius Streaming API</vt:lpstr>
      <vt:lpstr>DStream sample</vt:lpstr>
      <vt:lpstr>Thanks to…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Kaarthik Sivashanmugam</cp:lastModifiedBy>
  <cp:revision>475</cp:revision>
  <dcterms:created xsi:type="dcterms:W3CDTF">2015-07-21T03:09:58Z</dcterms:created>
  <dcterms:modified xsi:type="dcterms:W3CDTF">2016-04-25T06:06:22Z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0x010100DB1FAEEC7C49E943AD583AFE3674B2F0</vt:lpwstr>
  </property>
</Properties>
</file>