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80" r:id="rId13"/>
    <p:sldId id="274" r:id="rId14"/>
    <p:sldId id="282" r:id="rId15"/>
    <p:sldId id="283" r:id="rId16"/>
    <p:sldId id="275" r:id="rId17"/>
    <p:sldId id="276" r:id="rId18"/>
    <p:sldId id="277" r:id="rId19"/>
    <p:sldId id="278" r:id="rId20"/>
    <p:sldId id="279" r:id="rId21"/>
    <p:sldId id="28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8320" autoAdjust="0"/>
  </p:normalViewPr>
  <p:slideViewPr>
    <p:cSldViewPr>
      <p:cViewPr varScale="1">
        <p:scale>
          <a:sx n="63" d="100"/>
          <a:sy n="63" d="100"/>
        </p:scale>
        <p:origin x="-11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455B0-54CD-4603-856A-E31B3BD1F89C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132C-CB2D-4AF9-9154-28AAE1D80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Sharing of test code is tricky.</a:t>
            </a:r>
          </a:p>
          <a:p>
            <a:r>
              <a:rPr lang="en-US" dirty="0" smtClean="0"/>
              <a:t>If you attempt to share tests, you have to adapt</a:t>
            </a:r>
            <a:r>
              <a:rPr lang="en-US" baseline="0" dirty="0" smtClean="0"/>
              <a:t> the tests you share to the target test run environment, which is not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71991-C316-4F70-BFC6-87FA7FC3F1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120819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more,</a:t>
            </a:r>
            <a:r>
              <a:rPr lang="en-US" baseline="0" dirty="0" smtClean="0"/>
              <a:t> see http://blogs.msdn.com/ivo_manolov/archive/2008/12/17/9230331.aspx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input simulation API provides a simple way to simulate input.</a:t>
            </a:r>
          </a:p>
          <a:p>
            <a:r>
              <a:rPr lang="en-US" baseline="0" dirty="0" smtClean="0"/>
              <a:t>The input API wrap the </a:t>
            </a:r>
            <a:r>
              <a:rPr lang="en-US" baseline="0" dirty="0" err="1" smtClean="0"/>
              <a:t>SendInput</a:t>
            </a:r>
            <a:r>
              <a:rPr lang="en-US" baseline="0" dirty="0" smtClean="0"/>
              <a:t> Win32 API under the covers.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fundamental premise of visual verification is comparing an expected image (either a master image loaded from file or a generated image) to an actual image and making a pass/fail decision based on the result from the comparison.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Snapshot class allows you to take snapshots of the screen, load snapshots from disk and compare the current Snapshot instance to another instance (generating a diff).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API also provides a family of verifiers (they all inherit from </a:t>
            </a:r>
            <a:r>
              <a:rPr lang="en-US" baseline="0" dirty="0" err="1" smtClean="0"/>
              <a:t>SnapshotVerifier</a:t>
            </a:r>
            <a:r>
              <a:rPr lang="en-US" baseline="0" dirty="0" smtClean="0"/>
              <a:t>), which use different strategies to perform verification of (most commonly a diff) Snapshot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API also supports weighted </a:t>
            </a:r>
            <a:r>
              <a:rPr lang="en-US" dirty="0" smtClean="0"/>
              <a:t>parameters </a:t>
            </a:r>
            <a:r>
              <a:rPr lang="en-US" baseline="0" dirty="0" smtClean="0"/>
              <a:t>as </a:t>
            </a:r>
            <a:r>
              <a:rPr lang="en-US" baseline="0" dirty="0" smtClean="0"/>
              <a:t>well as “tagged parameter values” for negative testing,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course, we support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injection</a:t>
            </a:r>
            <a:r>
              <a:rPr lang="en-US" baseline="0" dirty="0" smtClean="0"/>
              <a:t> is a code coverage technique that allows you to change the behavior of a program.</a:t>
            </a:r>
          </a:p>
          <a:p>
            <a:r>
              <a:rPr lang="en-US" baseline="0" dirty="0" err="1" smtClean="0"/>
              <a:t>TestApi</a:t>
            </a:r>
            <a:r>
              <a:rPr lang="en-US" baseline="0" dirty="0" smtClean="0"/>
              <a:t> provides a simple mechanism for injecting of faults in managed code at run-time.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MemorySnapshot</a:t>
            </a:r>
            <a:r>
              <a:rPr lang="en-US" baseline="0" dirty="0" smtClean="0"/>
              <a:t> class provides an easy way to take memory snapshots of a running process (or load saved snapshots from disk).The generated memory snapshots track all main memory metrics of a process:</a:t>
            </a:r>
          </a:p>
          <a:p>
            <a:endParaRPr lang="en-US" baseline="0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GdiObjectCount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HandleCount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PageFileBytes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PageFilePeakBytes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PoolNonpagedBytes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PoolPagedBytes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ThreadCount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smtClean="0"/>
              <a:t>Timestamp</a:t>
            </a:r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UserObjectCount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VirtualMemoryBytes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VirtualMemoryPrivateBytes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WorkingSetBytes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WorkingSetPeakBytes</a:t>
            </a:r>
            <a:endParaRPr lang="en-US" dirty="0" smtClean="0"/>
          </a:p>
          <a:p>
            <a:pPr lvl="1">
              <a:buFont typeface="Arial" pitchFamily="34" charset="0"/>
              <a:buNone/>
            </a:pPr>
            <a:r>
              <a:rPr lang="en-US" dirty="0" err="1" smtClean="0"/>
              <a:t>WorkingSetPrivateBytes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ObjectComparer</a:t>
            </a:r>
            <a:r>
              <a:rPr lang="en-US" dirty="0" smtClean="0"/>
              <a:t> is a sealed class (cannot be extended)</a:t>
            </a:r>
          </a:p>
          <a:p>
            <a:endParaRPr lang="en-US" dirty="0" smtClean="0"/>
          </a:p>
          <a:p>
            <a:r>
              <a:rPr lang="en-US" dirty="0" err="1" smtClean="0"/>
              <a:t>ObjectGraphFactory</a:t>
            </a:r>
            <a:r>
              <a:rPr lang="en-US" baseline="0" dirty="0" smtClean="0"/>
              <a:t> is an abstract class, with a single virtual method </a:t>
            </a:r>
            <a:r>
              <a:rPr lang="en-US" baseline="0" dirty="0" err="1" smtClean="0"/>
              <a:t>CreateObjectGraph</a:t>
            </a:r>
            <a:r>
              <a:rPr lang="en-US" baseline="0" dirty="0" smtClean="0"/>
              <a:t>, which returns a </a:t>
            </a:r>
            <a:r>
              <a:rPr lang="en-US" baseline="0" dirty="0" err="1" smtClean="0"/>
              <a:t>GraphNode</a:t>
            </a:r>
            <a:r>
              <a:rPr lang="en-US" baseline="0" dirty="0" smtClean="0"/>
              <a:t> instance representing the root node of the created graph.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ObjectComparisonMismatch</a:t>
            </a:r>
            <a:r>
              <a:rPr lang="en-US" baseline="0" dirty="0" smtClean="0"/>
              <a:t> instances have </a:t>
            </a:r>
            <a:r>
              <a:rPr lang="en-US" baseline="0" dirty="0" err="1" smtClean="0"/>
              <a:t>LeftObjectNode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RightObjectNode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MismatchType</a:t>
            </a:r>
            <a:r>
              <a:rPr lang="en-US" baseline="0" dirty="0" smtClean="0"/>
              <a:t> members.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132C-CB2D-4AF9-9154-28AAE1D80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CA26-8A80-48B3-8A37-C87930463EDF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42B5-DC0B-4183-AC13-4EBAA8D66E66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9D47-20B3-4FCC-882B-7735EE428B34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C4C5-EC27-436A-B55B-62AB0609CBDC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90A1-EA2D-422B-B99C-934FF4647678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11EE-26FD-40AB-B360-2D0CEB4A4C39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C57-BFAB-462C-9356-69D7A460F2B9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60E-17DB-4136-B91C-CDE03857F8F5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196-0F24-41BF-A7DC-F1433C175BA9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C1BC-CADC-4384-9D1C-989658B02D38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433E-0CE3-4FC2-A6E4-8A9C50D61C60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A323-DC33-430C-8F48-3489E435D64D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deplex.com/test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estapi@microsoft.com" TargetMode="External"/><Relationship Id="rId2" Type="http://schemas.openxmlformats.org/officeDocument/2006/relationships/hyperlink" Target="http://codeplex.com/testap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TestApi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 library of testing types, </a:t>
            </a:r>
          </a:p>
          <a:p>
            <a:r>
              <a:rPr lang="en-US" dirty="0" smtClean="0"/>
              <a:t>data-structures and algorithms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2578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 smtClean="0">
                <a:solidFill>
                  <a:schemeClr val="tx1">
                    <a:tint val="75000"/>
                  </a:schemeClr>
                </a:solidFill>
              </a:rPr>
              <a:t>Ivo Manolov, Microsoft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http://codeplex.com/testapi</a:t>
            </a:r>
            <a:endParaRPr lang="en-US" dirty="0" smtClean="0"/>
          </a:p>
          <a:p>
            <a:r>
              <a:rPr lang="en-US" dirty="0" smtClean="0"/>
              <a:t>The ZIP contains…</a:t>
            </a:r>
          </a:p>
          <a:p>
            <a:pPr lvl="1"/>
            <a:r>
              <a:rPr lang="en-US" dirty="0" smtClean="0"/>
              <a:t>Binaries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Samples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599"/>
            <a:ext cx="2438400" cy="1775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154414" y="2743200"/>
            <a:ext cx="3025895" cy="2680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6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736127" cy="2164929"/>
          </a:xfrm>
          <a:prstGeom prst="rect">
            <a:avLst/>
          </a:prstGeom>
          <a:scene3d>
            <a:camera prst="orthographicFront">
              <a:rot lat="0" lon="0" rev="20999999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39725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Simulation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981201"/>
            <a:ext cx="7772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Mouse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MoveTo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(new Point(10, 10));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Mouse.Click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MouseButton.Left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chemeClr val="accent1"/>
                </a:solidFill>
                <a:latin typeface="Consolas" pitchFamily="49" charset="0"/>
                <a:cs typeface="Times New Roman" pitchFamily="18" charset="0"/>
              </a:rPr>
              <a:t>Keyboard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.Type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("Hello world!");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Keyboard.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Press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Key.LeftShift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Keyboard.Type</a:t>
            </a:r>
            <a:r>
              <a:rPr lang="en-US" sz="2000" dirty="0" smtClean="0">
                <a:latin typeface="Consolas" pitchFamily="49" charset="0"/>
                <a:cs typeface="Times New Roman" pitchFamily="18" charset="0"/>
              </a:rPr>
              <a:t>("hello, capitalized world!");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Keyboard.</a:t>
            </a:r>
            <a:r>
              <a:rPr lang="en-US" sz="2000" dirty="0" err="1" smtClean="0">
                <a:latin typeface="Consolas" pitchFamily="49" charset="0"/>
                <a:cs typeface="Times New Roman" pitchFamily="18" charset="0"/>
              </a:rPr>
              <a:t>Release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Key.LeftShift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Times New Roman" pitchFamily="18" charset="0"/>
              </a:rPr>
              <a:t>);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886200" y="4038600"/>
            <a:ext cx="5410200" cy="2819400"/>
          </a:xfrm>
          <a:prstGeom prst="cloudCallout">
            <a:avLst>
              <a:gd name="adj1" fmla="val -44147"/>
              <a:gd name="adj2" fmla="val -427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Mouse and Keyboard are wrappers of the </a:t>
            </a:r>
            <a:r>
              <a:rPr lang="en-US" dirty="0" err="1" smtClean="0"/>
              <a:t>SendInput</a:t>
            </a:r>
            <a:r>
              <a:rPr lang="en-US" dirty="0" smtClean="0"/>
              <a:t> Win32 API.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They are </a:t>
            </a:r>
            <a:r>
              <a:rPr lang="en-US" u="sng" dirty="0" smtClean="0"/>
              <a:t>GUI-toolkit-agnostic</a:t>
            </a:r>
            <a:r>
              <a:rPr lang="en-US" dirty="0" smtClean="0"/>
              <a:t> (Mouse works in screen coordinates, etc.)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07/7/12/main" val="29709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Verification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// Take a snapshot of a window. Load a snapshot from disk. Compare.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</a:rPr>
              <a:t>Snapshot</a:t>
            </a:r>
            <a:r>
              <a:rPr lang="en-US" sz="1400" dirty="0" smtClean="0">
                <a:latin typeface="Consolas" pitchFamily="49" charset="0"/>
              </a:rPr>
              <a:t> actual = </a:t>
            </a:r>
            <a:r>
              <a:rPr lang="en-US" sz="1400" dirty="0" err="1" smtClean="0">
                <a:latin typeface="Consolas" pitchFamily="49" charset="0"/>
              </a:rPr>
              <a:t>Snapshot.FromWindow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hwnd</a:t>
            </a:r>
            <a:r>
              <a:rPr lang="en-US" sz="1400" dirty="0" smtClean="0">
                <a:latin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WindowSnapshotMode</a:t>
            </a:r>
            <a:r>
              <a:rPr lang="en-US" sz="1400" dirty="0" err="1" smtClean="0">
                <a:latin typeface="Consolas" pitchFamily="49" charset="0"/>
              </a:rPr>
              <a:t>.ExcludeWindowBorder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Snapshot expected = </a:t>
            </a:r>
            <a:r>
              <a:rPr lang="en-US" sz="1400" dirty="0" err="1" smtClean="0">
                <a:latin typeface="Consolas" pitchFamily="49" charset="0"/>
              </a:rPr>
              <a:t>Snapshot.FromFile</a:t>
            </a:r>
            <a:r>
              <a:rPr lang="en-US" sz="1400" dirty="0" smtClean="0">
                <a:latin typeface="Consolas" pitchFamily="49" charset="0"/>
              </a:rPr>
              <a:t>("Expected.png");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Snapshot difference = </a:t>
            </a:r>
            <a:r>
              <a:rPr lang="en-US" sz="1400" dirty="0" err="1" smtClean="0">
                <a:latin typeface="Consolas" pitchFamily="49" charset="0"/>
              </a:rPr>
              <a:t>actual.CompareTo</a:t>
            </a:r>
            <a:r>
              <a:rPr lang="en-US" sz="1400" dirty="0" smtClean="0">
                <a:latin typeface="Consolas" pitchFamily="49" charset="0"/>
              </a:rPr>
              <a:t>(expected);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// Initialize a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SnapshotVerifier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and use it to verify the difference image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Snapshot </a:t>
            </a:r>
            <a:r>
              <a:rPr lang="en-US" sz="1400" dirty="0" err="1" smtClean="0">
                <a:latin typeface="Consolas" pitchFamily="49" charset="0"/>
              </a:rPr>
              <a:t>toleranceMap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Snapshot.FromFile</a:t>
            </a:r>
            <a:r>
              <a:rPr lang="en-US" sz="1400" dirty="0" smtClean="0">
                <a:latin typeface="Consolas" pitchFamily="49" charset="0"/>
              </a:rPr>
              <a:t>("ExpectedImageToleranceMap.png");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SnapshotVerifier</a:t>
            </a:r>
            <a:r>
              <a:rPr lang="en-US" sz="1400" dirty="0" smtClean="0">
                <a:latin typeface="Consolas" pitchFamily="49" charset="0"/>
              </a:rPr>
              <a:t> verifier = new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SnapshotToleranceMapVerifier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toleranceMap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if (</a:t>
            </a:r>
            <a:r>
              <a:rPr lang="en-US" sz="1400" dirty="0" err="1" smtClean="0">
                <a:latin typeface="Consolas" pitchFamily="49" charset="0"/>
              </a:rPr>
              <a:t>verifier.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</a:rPr>
              <a:t>Verify</a:t>
            </a:r>
            <a:r>
              <a:rPr lang="en-US" sz="1400" dirty="0" smtClean="0">
                <a:latin typeface="Consolas" pitchFamily="49" charset="0"/>
              </a:rPr>
              <a:t>(difference) == </a:t>
            </a:r>
            <a:r>
              <a:rPr lang="en-US" sz="1400" dirty="0" err="1" smtClean="0">
                <a:latin typeface="Consolas" pitchFamily="49" charset="0"/>
              </a:rPr>
              <a:t>VerificationResult.Fail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actual.ToFile</a:t>
            </a:r>
            <a:r>
              <a:rPr lang="en-US" sz="1400" dirty="0" smtClean="0">
                <a:latin typeface="Consolas" pitchFamily="49" charset="0"/>
              </a:rPr>
              <a:t>("Actual.png", </a:t>
            </a:r>
            <a:r>
              <a:rPr lang="en-US" sz="1400" dirty="0" err="1" smtClean="0">
                <a:latin typeface="Consolas" pitchFamily="49" charset="0"/>
              </a:rPr>
              <a:t>ImageFormat.Png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difference.ToFile</a:t>
            </a:r>
            <a:r>
              <a:rPr lang="en-US" sz="1400" dirty="0" smtClean="0">
                <a:latin typeface="Consolas" pitchFamily="49" charset="0"/>
              </a:rPr>
              <a:t>("Difference.png", </a:t>
            </a:r>
            <a:r>
              <a:rPr lang="en-US" sz="1400" dirty="0" err="1" smtClean="0">
                <a:latin typeface="Consolas" pitchFamily="49" charset="0"/>
              </a:rPr>
              <a:t>ImageFormat.Png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</a:rPr>
              <a:t>("Image mismatch!");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5334000" y="4419600"/>
            <a:ext cx="4419600" cy="2286000"/>
          </a:xfrm>
          <a:prstGeom prst="cloudCallout">
            <a:avLst>
              <a:gd name="adj1" fmla="val -37757"/>
              <a:gd name="adj2" fmla="val -558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API provides different visual verification strategies via different </a:t>
            </a:r>
            <a:r>
              <a:rPr lang="en-US" dirty="0" err="1" smtClean="0"/>
              <a:t>SnapshotVerifiers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 </a:t>
            </a:r>
            <a:r>
              <a:rPr lang="en-US" dirty="0" smtClean="0"/>
              <a:t>Generation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754843"/>
            <a:ext cx="8839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destination = new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Parameter&lt;string&gt;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Destination") { "Whistler",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Las Vegas"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hotelQuality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Parameter&lt;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&gt;("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Hotel Quality") { 5, 4, 3, 2, 1 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activity = new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Parameter&lt;string&gt;("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Activity") { "gambling", "swimming", "skiing"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parameters = new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List&lt;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ParameterBase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 destination,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hotelQuality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, activity};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constraints = new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List&lt;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Constraint&lt;Variation&gt;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Constraint&lt;Variation&gt;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.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If(v =&gt;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destination.GetValue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(v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 == "Las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Vegas")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.Then(v =&gt;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activity.GetValue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(v) != "skiing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"),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...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Model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Model(parameters, constraints);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model.GenerateVariations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(2, 1234))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("{0} {1} {2}",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v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["Destination"],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["Hotel Quality"],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["Activity"]);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791200" y="838200"/>
            <a:ext cx="3505200" cy="1752600"/>
          </a:xfrm>
          <a:prstGeom prst="cloudCallout">
            <a:avLst>
              <a:gd name="adj1" fmla="val -62296"/>
              <a:gd name="adj2" fmla="val 83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 set of named </a:t>
            </a:r>
            <a:r>
              <a:rPr lang="en-US" u="sng" dirty="0" smtClean="0"/>
              <a:t>parameters</a:t>
            </a:r>
            <a:r>
              <a:rPr lang="en-US" dirty="0" smtClean="0"/>
              <a:t> and </a:t>
            </a:r>
            <a:r>
              <a:rPr lang="en-US" u="sng" dirty="0" smtClean="0"/>
              <a:t>constraints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5791200" y="3962400"/>
            <a:ext cx="3505200" cy="1752600"/>
          </a:xfrm>
          <a:prstGeom prst="cloudCallout">
            <a:avLst>
              <a:gd name="adj1" fmla="val -60013"/>
              <a:gd name="adj2" fmla="val 96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</a:t>
            </a:r>
            <a:r>
              <a:rPr lang="en-US" u="sng" dirty="0" smtClean="0"/>
              <a:t>model</a:t>
            </a:r>
            <a:r>
              <a:rPr lang="en-US" dirty="0" smtClean="0"/>
              <a:t> from them. Then query the model for variations.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Variation Generation API - 2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Need to go to Cleveland more often...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object tag = (object)-1;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double weight = 5.0;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destination 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=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new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&lt;string&gt;("Destination")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"Whistler",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"Hawaii",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"Las Vegas",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ParameterValue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&lt;string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&gt;("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Cleveland",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tag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weight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v 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model.GenerateVariations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(2, 1234))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switch 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v.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Tag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 {...}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4953000" y="1676400"/>
            <a:ext cx="4800600" cy="2133600"/>
          </a:xfrm>
          <a:prstGeom prst="cloudCallout">
            <a:avLst>
              <a:gd name="adj1" fmla="val -26373"/>
              <a:gd name="adj2" fmla="val 633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 value </a:t>
            </a:r>
            <a:r>
              <a:rPr lang="en-US" sz="1600" u="sng" dirty="0" smtClean="0"/>
              <a:t>weights</a:t>
            </a:r>
            <a:r>
              <a:rPr lang="en-US" sz="1600" dirty="0" smtClean="0"/>
              <a:t> are also supported.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Parameter value </a:t>
            </a:r>
            <a:r>
              <a:rPr lang="en-US" sz="1600" u="sng" dirty="0" smtClean="0"/>
              <a:t>tags</a:t>
            </a:r>
            <a:r>
              <a:rPr lang="en-US" sz="1600" dirty="0" smtClean="0"/>
              <a:t> provide a generic support for “</a:t>
            </a:r>
            <a:r>
              <a:rPr lang="en-US" sz="1600" u="sng" dirty="0" smtClean="0"/>
              <a:t>negative” variations</a:t>
            </a:r>
            <a:r>
              <a:rPr lang="en-US" sz="1600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Generation API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OsConfiguration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[Parameter(512, 1024, 2048)]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public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Memory { get; set; }</a:t>
            </a:r>
          </a:p>
          <a:p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[Parameter("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WinXP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")]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  [Parameter("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Vista",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"Win7", Weight = 3.0F)]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public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OS { get; set;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static void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CreateModel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model = new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Model&lt;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OsConfiguration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OsConfiguration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 in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model.GenerateVariations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(2))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{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"{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0} {1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}", 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c.Memory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lang="en-US" sz="1400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c.OS</a:t>
            </a: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lang="en-US" sz="1400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038600" y="533400"/>
            <a:ext cx="3581400" cy="2133600"/>
          </a:xfrm>
          <a:prstGeom prst="cloudCallout">
            <a:avLst>
              <a:gd name="adj1" fmla="val -57241"/>
              <a:gd name="adj2" fmla="val 283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Models can also be constructed </a:t>
            </a:r>
            <a:r>
              <a:rPr lang="en-US" sz="1600" u="sng" dirty="0" smtClean="0"/>
              <a:t>declaratively</a:t>
            </a:r>
            <a:r>
              <a:rPr lang="en-US" sz="1600" dirty="0" smtClean="0"/>
              <a:t>. </a:t>
            </a:r>
            <a:endParaRPr lang="en-US" sz="1600" dirty="0" smtClean="0"/>
          </a:p>
        </p:txBody>
      </p:sp>
      <p:sp>
        <p:nvSpPr>
          <p:cNvPr id="6" name="Cloud Callout 5"/>
          <p:cNvSpPr/>
          <p:nvPr/>
        </p:nvSpPr>
        <p:spPr>
          <a:xfrm>
            <a:off x="5257800" y="2590800"/>
            <a:ext cx="3505200" cy="1905000"/>
          </a:xfrm>
          <a:prstGeom prst="cloudCallout">
            <a:avLst>
              <a:gd name="adj1" fmla="val -53855"/>
              <a:gd name="adj2" fmla="val -189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declarative syntax supports </a:t>
            </a:r>
            <a:r>
              <a:rPr lang="en-US" sz="1600" u="sng" dirty="0" smtClean="0"/>
              <a:t>equivalence classes and weights</a:t>
            </a:r>
            <a:r>
              <a:rPr lang="en-US" sz="1600" dirty="0" smtClean="0"/>
              <a:t> too.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Injection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caller = "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MyApp.Main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(string[])"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method = "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MyApp.PrintToConsole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(string)";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Exception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exception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ApplicationException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("Injected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!"));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Create a set of fault rules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ICondition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condition =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BuiltInConditions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.TriggerIfCalledBy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(caller);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IFault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fault =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BuiltInFaults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.ThrowExceptionFault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(exception);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FaultRule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rule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FaultRule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(method, condition, fault);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Establish a session, injecting faults defined by the rules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FaultSession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session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FaultSession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(rule);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Launch the target process. Observe faults.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psi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session.GetProcessStartInfo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(@"\MyApp.exe");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 p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Process.Start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(psi);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267200" y="5029200"/>
            <a:ext cx="5867400" cy="2057400"/>
          </a:xfrm>
          <a:prstGeom prst="cloudCallout">
            <a:avLst>
              <a:gd name="adj1" fmla="val -50677"/>
              <a:gd name="adj2" fmla="val -370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 the cover, </a:t>
            </a:r>
            <a:r>
              <a:rPr lang="en-US" dirty="0" err="1" smtClean="0"/>
              <a:t>TestApi</a:t>
            </a:r>
            <a:r>
              <a:rPr lang="en-US" dirty="0" smtClean="0"/>
              <a:t> uses the CLR profiling API to modify the prologue of the intercepted method at runtime…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Detection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Start your process...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Perform various operations. Take memory snapshots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s1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MemorySnapshot.FromProcess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s2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MemorySnapshot.FromProcess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Compare snapshots. Identify possible leaks.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MemorySnapshot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diff = s2.CompareTo(s1);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if 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diff.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GdiObjectCount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!= 0)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s1.ToFile(@"\s1.xml");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s2.ToFile(@"\s2.xml");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Console.WriteLine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("Possible GDI handle leak.");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endParaRPr lang="en-US" sz="1600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Generation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StringProperties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sp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StringProperties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sp.UnicodeRanges.Add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UnicodeRange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(0x0400, 0x04FF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));</a:t>
            </a: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sp.MinNumberOfCodePoints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sp.MaxNumberOfCodePoints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10;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string s =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StringFactory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.GenerateRandomString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(sp, 1234);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endParaRPr lang="en-US" sz="1600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657600" y="4191000"/>
            <a:ext cx="5105400" cy="2286000"/>
          </a:xfrm>
          <a:prstGeom prst="cloudCallout">
            <a:avLst>
              <a:gd name="adj1" fmla="val -41426"/>
              <a:gd name="adj2" fmla="val -523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result would be a string of 10 characters in the Cyrillic Unicode character code range, e.g. …</a:t>
            </a:r>
          </a:p>
          <a:p>
            <a:pPr algn="ctr"/>
            <a:r>
              <a:rPr lang="en-US" sz="7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bg-BG" sz="2400" b="1" dirty="0" smtClean="0"/>
              <a:t>хѝЗКтТшщчЯ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Comparison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9"/>
            <a:ext cx="8153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o1 and o2 are arbitrarily complex objects...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ObjectGraphFactory</a:t>
            </a:r>
            <a:r>
              <a:rPr lang="en-US" dirty="0" smtClean="0">
                <a:latin typeface="Consolas" pitchFamily="49" charset="0"/>
              </a:rPr>
              <a:t> f = new </a:t>
            </a:r>
            <a:r>
              <a:rPr lang="en-US" dirty="0" err="1" smtClean="0">
                <a:latin typeface="Consolas" pitchFamily="49" charset="0"/>
              </a:rPr>
              <a:t>PublicPropertyObjectGraphFactory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ObjectComparer</a:t>
            </a:r>
            <a:r>
              <a:rPr lang="en-US" dirty="0" smtClean="0">
                <a:latin typeface="Consolas" pitchFamily="49" charset="0"/>
              </a:rPr>
              <a:t> c = new </a:t>
            </a:r>
            <a:r>
              <a:rPr lang="en-US" dirty="0" err="1" smtClean="0">
                <a:latin typeface="Consolas" pitchFamily="49" charset="0"/>
              </a:rPr>
              <a:t>ObjectComparer</a:t>
            </a:r>
            <a:r>
              <a:rPr lang="en-US" dirty="0" smtClean="0">
                <a:latin typeface="Consolas" pitchFamily="49" charset="0"/>
              </a:rPr>
              <a:t>(f);</a:t>
            </a:r>
          </a:p>
          <a:p>
            <a:r>
              <a:rPr lang="en-US" dirty="0" smtClean="0">
                <a:latin typeface="Consolas" pitchFamily="49" charset="0"/>
              </a:rPr>
              <a:t> </a:t>
            </a:r>
          </a:p>
          <a:p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match = </a:t>
            </a:r>
            <a:r>
              <a:rPr lang="en-US" dirty="0" err="1" smtClean="0">
                <a:latin typeface="Consolas" pitchFamily="49" charset="0"/>
              </a:rPr>
              <a:t>c.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</a:rPr>
              <a:t>Compare</a:t>
            </a:r>
            <a:r>
              <a:rPr lang="en-US" dirty="0" smtClean="0">
                <a:latin typeface="Consolas" pitchFamily="49" charset="0"/>
              </a:rPr>
              <a:t>(o1, o2);</a:t>
            </a:r>
          </a:p>
          <a:p>
            <a:r>
              <a:rPr lang="en-US" dirty="0" smtClean="0">
                <a:latin typeface="Consolas" pitchFamily="49" charset="0"/>
              </a:rPr>
              <a:t>if (!match)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("The two objects do not match.");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r>
              <a:rPr lang="en-US" dirty="0" smtClean="0"/>
              <a:t> 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you can also get a collection of mismatches...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bool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match = </a:t>
            </a:r>
            <a:r>
              <a:rPr lang="en-US" sz="1600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c.Compare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(o1, o2, out mismatches);</a:t>
            </a:r>
          </a:p>
          <a:p>
            <a:r>
              <a:rPr lang="en-US" sz="1600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876800" y="2667000"/>
            <a:ext cx="4876800" cy="2133600"/>
          </a:xfrm>
          <a:prstGeom prst="cloudCallout">
            <a:avLst>
              <a:gd name="adj1" fmla="val -18732"/>
              <a:gd name="adj2" fmla="val -676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custom comparison  strategies, create your own </a:t>
            </a:r>
            <a:r>
              <a:rPr lang="en-US" dirty="0" err="1" smtClean="0"/>
              <a:t>ObjectGraphFactory</a:t>
            </a:r>
            <a:r>
              <a:rPr lang="en-US" dirty="0" smtClean="0"/>
              <a:t>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286000" y="5791200"/>
            <a:ext cx="5257800" cy="1295400"/>
          </a:xfrm>
          <a:prstGeom prst="cloudCallout">
            <a:avLst>
              <a:gd name="adj1" fmla="val 16946"/>
              <a:gd name="adj2" fmla="val -692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ObjectComparisonMismatch</a:t>
            </a:r>
            <a:r>
              <a:rPr lang="en-US" dirty="0" smtClean="0"/>
              <a:t> instances.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of {Test} Code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Reduced duplication of effort</a:t>
            </a:r>
          </a:p>
          <a:p>
            <a:r>
              <a:rPr lang="en-US" dirty="0" smtClean="0"/>
              <a:t>Higher code quality - through evolution</a:t>
            </a:r>
          </a:p>
          <a:p>
            <a:r>
              <a:rPr lang="en-US" dirty="0" smtClean="0"/>
              <a:t>Lower maintenance costs</a:t>
            </a:r>
          </a:p>
          <a:p>
            <a:r>
              <a:rPr lang="en-US" dirty="0" smtClean="0"/>
              <a:t>Deeper, more mature coverage</a:t>
            </a:r>
          </a:p>
          <a:p>
            <a:endParaRPr lang="en-US" dirty="0" smtClean="0"/>
          </a:p>
          <a:p>
            <a:r>
              <a:rPr lang="en-US" dirty="0" smtClean="0"/>
              <a:t>Etc, etc, etc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(see your favorite book on code reuse)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3562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Control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var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 =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OutOfProcessApplication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OutOfProcessApplicationSettings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{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ProcessStartInfo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(path),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ApplicationImplementationFactory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        new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UIAutomationOutOfProcessApplicationFactory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 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}); 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a.Start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 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a.WaitForMainWindow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TimeSpan.FromMilliseconds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(5000)); 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Perform various tests... 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a.Close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endParaRPr lang="en-US" sz="1600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267200" y="4495800"/>
            <a:ext cx="5410200" cy="2362200"/>
          </a:xfrm>
          <a:prstGeom prst="cloudCallout">
            <a:avLst>
              <a:gd name="adj1" fmla="val -19092"/>
              <a:gd name="adj2" fmla="val -771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API provides both </a:t>
            </a:r>
            <a:r>
              <a:rPr lang="en-US" u="sng" dirty="0" smtClean="0"/>
              <a:t>in-proc</a:t>
            </a:r>
            <a:r>
              <a:rPr lang="en-US" dirty="0" smtClean="0"/>
              <a:t> and </a:t>
            </a:r>
            <a:r>
              <a:rPr lang="en-US" u="sng" dirty="0" smtClean="0"/>
              <a:t>out-of-proc</a:t>
            </a:r>
            <a:r>
              <a:rPr lang="en-US" dirty="0" smtClean="0"/>
              <a:t> application control capabilities for arbitrary applications (you may need to write your own factories)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Parsing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02688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Example 1: 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Parse "test.exe /verbose /</a:t>
            </a:r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runId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=10" </a:t>
            </a:r>
          </a:p>
          <a:p>
            <a:endParaRPr lang="en-US" dirty="0" smtClean="0">
              <a:solidFill>
                <a:srgbClr val="92D050"/>
              </a:solidFill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CommandLineDictionary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d = </a:t>
            </a: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CommandLineDictionary.FromArguments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args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bool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verbose =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d.ContainsKey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("verbose");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testId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= Int32.Parse(d["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testId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"]);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Example 2: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// Parse the same into a structure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MyArguments</a:t>
            </a:r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public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bool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? Verbose { get; set; }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public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?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RunId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{ get; set; }</a:t>
            </a:r>
          </a:p>
          <a:p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}</a:t>
            </a:r>
          </a:p>
          <a:p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 a = new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MyArguments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CommandLineParser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ParseArguments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(a, </a:t>
            </a:r>
            <a:r>
              <a:rPr lang="en-US" dirty="0" err="1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args</a:t>
            </a:r>
            <a:r>
              <a:rPr lang="en-US" dirty="0" smtClean="0">
                <a:latin typeface="Consolas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endParaRPr lang="en-US" dirty="0" smtClean="0">
              <a:latin typeface="Consolas" pitchFamily="49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962400" y="4038600"/>
            <a:ext cx="5715000" cy="2819400"/>
          </a:xfrm>
          <a:prstGeom prst="cloudCallout">
            <a:avLst>
              <a:gd name="adj1" fmla="val -55088"/>
              <a:gd name="adj2" fmla="val 296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also a 3</a:t>
            </a:r>
            <a:r>
              <a:rPr lang="en-US" baseline="30000" dirty="0" smtClean="0"/>
              <a:t>rd</a:t>
            </a:r>
            <a:r>
              <a:rPr lang="en-US" dirty="0" smtClean="0"/>
              <a:t> layer, which provides capability to </a:t>
            </a:r>
            <a:r>
              <a:rPr lang="en-US" u="sng" dirty="0" smtClean="0"/>
              <a:t>parse into type-safe commands</a:t>
            </a:r>
            <a:r>
              <a:rPr lang="en-US" dirty="0" smtClean="0"/>
              <a:t> to support usages such as </a:t>
            </a:r>
          </a:p>
          <a:p>
            <a:pPr algn="ctr"/>
            <a:r>
              <a:rPr lang="en-US" dirty="0" smtClean="0"/>
              <a:t>“</a:t>
            </a:r>
            <a:r>
              <a:rPr lang="en-US" b="1" dirty="0" smtClean="0"/>
              <a:t>Test.exe </a:t>
            </a:r>
            <a:r>
              <a:rPr lang="en-US" b="1" dirty="0" smtClean="0">
                <a:solidFill>
                  <a:schemeClr val="accent2"/>
                </a:solidFill>
              </a:rPr>
              <a:t>run</a:t>
            </a:r>
            <a:r>
              <a:rPr lang="en-US" b="1" dirty="0" smtClean="0"/>
              <a:t> /</a:t>
            </a:r>
            <a:r>
              <a:rPr lang="en-US" b="1" dirty="0" err="1" smtClean="0"/>
              <a:t>runId</a:t>
            </a:r>
            <a:r>
              <a:rPr lang="en-US" b="1" dirty="0" smtClean="0"/>
              <a:t>=10 /verbose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TestApi</a:t>
            </a:r>
            <a:r>
              <a:rPr lang="en-US" dirty="0" smtClean="0"/>
              <a:t> enables code reuse at the building block level. Think of it as a testing BCL.</a:t>
            </a:r>
          </a:p>
          <a:p>
            <a:r>
              <a:rPr lang="en-US" dirty="0" smtClean="0"/>
              <a:t>Democratic use of facilities – no strings attached</a:t>
            </a:r>
          </a:p>
          <a:p>
            <a:r>
              <a:rPr lang="en-US" dirty="0" smtClean="0"/>
              <a:t>Layered, decoupled</a:t>
            </a:r>
          </a:p>
          <a:p>
            <a:r>
              <a:rPr lang="en-US" dirty="0" smtClean="0"/>
              <a:t>Public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Get </a:t>
            </a:r>
            <a:r>
              <a:rPr lang="en-US" sz="3200" b="1" dirty="0" smtClean="0"/>
              <a:t>Engaged!</a:t>
            </a:r>
          </a:p>
          <a:p>
            <a:pPr marL="0" indent="0" algn="ctr">
              <a:buNone/>
            </a:pPr>
            <a:r>
              <a:rPr lang="en-US" b="1" dirty="0" smtClean="0">
                <a:hlinkClick r:id="rId2"/>
              </a:rPr>
              <a:t>http://codeplex.com/testapi</a:t>
            </a:r>
            <a:r>
              <a:rPr lang="en-US" b="1" dirty="0" smtClean="0"/>
              <a:t> </a:t>
            </a:r>
            <a:endParaRPr lang="en-US" sz="3200" b="1" dirty="0" smtClean="0"/>
          </a:p>
          <a:p>
            <a:pPr algn="ctr">
              <a:buNone/>
            </a:pPr>
            <a:r>
              <a:rPr lang="en-US" b="1" dirty="0" smtClean="0">
                <a:hlinkClick r:id="rId3"/>
              </a:rPr>
              <a:t>testapi@microsoft.com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12943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1905000"/>
            <a:ext cx="2819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" pitchFamily="34" charset="0"/>
                <a:ea typeface="+mj-ea"/>
                <a:cs typeface="Arial" pitchFamily="34" charset="0"/>
              </a:rPr>
              <a:t>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6601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of </a:t>
            </a:r>
            <a:r>
              <a:rPr lang="en-US" u="sng" dirty="0" smtClean="0"/>
              <a:t>Tests</a:t>
            </a:r>
            <a:r>
              <a:rPr lang="en-US" dirty="0" smtClean="0"/>
              <a:t> is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“adapt” tests to environment</a:t>
            </a:r>
          </a:p>
          <a:p>
            <a:r>
              <a:rPr lang="en-US" dirty="0" smtClean="0"/>
              <a:t>Test environment </a:t>
            </a:r>
            <a:r>
              <a:rPr lang="en-US" u="sng" dirty="0" smtClean="0"/>
              <a:t>dictates policy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Deployment / Distribution</a:t>
            </a:r>
          </a:p>
          <a:p>
            <a:pPr lvl="1"/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Result aggregation and reporting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20477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of </a:t>
            </a:r>
            <a:r>
              <a:rPr lang="en-US" u="sng" dirty="0" smtClean="0"/>
              <a:t>Tools</a:t>
            </a:r>
            <a:r>
              <a:rPr lang="en-US" dirty="0" smtClean="0"/>
              <a:t> is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Big tools / infrastructure</a:t>
            </a:r>
          </a:p>
          <a:p>
            <a:pPr lvl="1"/>
            <a:r>
              <a:rPr lang="en-US" dirty="0" smtClean="0"/>
              <a:t>High adoption cost</a:t>
            </a:r>
          </a:p>
          <a:p>
            <a:pPr lvl="1"/>
            <a:r>
              <a:rPr lang="en-US" dirty="0" smtClean="0"/>
              <a:t>“Proprietary” stack – extension may be tricky</a:t>
            </a:r>
          </a:p>
          <a:p>
            <a:pPr lvl="1"/>
            <a:r>
              <a:rPr lang="en-US" dirty="0" smtClean="0"/>
              <a:t>“Hosting” costs</a:t>
            </a:r>
          </a:p>
          <a:p>
            <a:pPr lvl="1"/>
            <a:r>
              <a:rPr lang="en-US" dirty="0" smtClean="0"/>
              <a:t>Deployment on </a:t>
            </a:r>
            <a:r>
              <a:rPr lang="en-US" dirty="0" err="1" smtClean="0"/>
              <a:t>dev</a:t>
            </a:r>
            <a:r>
              <a:rPr lang="en-US" dirty="0" smtClean="0"/>
              <a:t> machines is frowned upon</a:t>
            </a:r>
          </a:p>
          <a:p>
            <a:pPr lvl="1"/>
            <a:r>
              <a:rPr lang="en-US" dirty="0" smtClean="0"/>
              <a:t>Combining tool parts </a:t>
            </a:r>
            <a:r>
              <a:rPr lang="en-US" dirty="0"/>
              <a:t>may not be </a:t>
            </a:r>
            <a:r>
              <a:rPr lang="en-US" dirty="0" smtClean="0"/>
              <a:t>supported</a:t>
            </a:r>
          </a:p>
          <a:p>
            <a:pPr lvl="1"/>
            <a:endParaRPr lang="en-US" dirty="0"/>
          </a:p>
          <a:p>
            <a:r>
              <a:rPr lang="en-US" dirty="0" smtClean="0"/>
              <a:t>Small tools (e.g. PICT.EXE, RADAR):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Cleanup</a:t>
            </a:r>
          </a:p>
          <a:p>
            <a:pPr lvl="1"/>
            <a:r>
              <a:rPr lang="en-US" dirty="0" smtClean="0"/>
              <a:t>Adaptation (of input / output)</a:t>
            </a:r>
          </a:p>
          <a:p>
            <a:pPr lvl="1"/>
            <a:r>
              <a:rPr lang="en-US" dirty="0" smtClean="0"/>
              <a:t>Upgrades</a:t>
            </a:r>
          </a:p>
          <a:p>
            <a:pPr lvl="1"/>
            <a:r>
              <a:rPr lang="en-US" dirty="0" smtClean="0"/>
              <a:t>SLAs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29248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CAN we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tests ARE programs</a:t>
            </a:r>
          </a:p>
          <a:p>
            <a:r>
              <a:rPr lang="en-US" dirty="0" smtClean="0"/>
              <a:t>A Program =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reusable blocks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+ </a:t>
            </a:r>
          </a:p>
          <a:p>
            <a:pPr lvl="1">
              <a:buNone/>
            </a:pPr>
            <a:r>
              <a:rPr lang="en-US" dirty="0" smtClean="0"/>
              <a:t>		domain-specific logic +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config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657600" y="4191000"/>
            <a:ext cx="4724400" cy="2286000"/>
          </a:xfrm>
          <a:prstGeom prst="cloudCallout">
            <a:avLst>
              <a:gd name="adj1" fmla="val -41426"/>
              <a:gd name="adj2" fmla="val -523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can share the </a:t>
            </a:r>
            <a:r>
              <a:rPr lang="en-US" sz="2800" u="sng" dirty="0" smtClean="0"/>
              <a:t>blocks</a:t>
            </a:r>
            <a:r>
              <a:rPr lang="en-US" sz="28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17532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Enter </a:t>
            </a:r>
            <a:r>
              <a:rPr lang="en-US" sz="6600" dirty="0" err="1" smtClean="0"/>
              <a:t>TestApi</a:t>
            </a:r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0" y="2819400"/>
            <a:ext cx="2719552" cy="2369127"/>
            <a:chOff x="3048000" y="2819400"/>
            <a:chExt cx="2719552" cy="2369127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4" name="Cube 3"/>
            <p:cNvSpPr/>
            <p:nvPr/>
          </p:nvSpPr>
          <p:spPr>
            <a:xfrm>
              <a:off x="3520966" y="4080164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/>
            <p:cNvSpPr/>
            <p:nvPr/>
          </p:nvSpPr>
          <p:spPr>
            <a:xfrm>
              <a:off x="4230414" y="4080164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4939862" y="4080164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3284483" y="4301836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3993931" y="4301836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4703379" y="4301836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3048000" y="45235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3757448" y="45235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/>
            <p:cNvSpPr/>
            <p:nvPr/>
          </p:nvSpPr>
          <p:spPr>
            <a:xfrm>
              <a:off x="4466897" y="45235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/>
            <p:cNvSpPr/>
            <p:nvPr/>
          </p:nvSpPr>
          <p:spPr>
            <a:xfrm>
              <a:off x="3520966" y="3463637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4230414" y="3463637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4939862" y="3463637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3284483" y="36853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3993931" y="36853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4703379" y="3685309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3048000" y="390698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3757448" y="390698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4466897" y="390698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>
              <a:off x="3520966" y="2819400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4230414" y="2819400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4939862" y="2819400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/>
            <p:cNvSpPr/>
            <p:nvPr/>
          </p:nvSpPr>
          <p:spPr>
            <a:xfrm>
              <a:off x="3284483" y="304107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/>
            <p:cNvSpPr/>
            <p:nvPr/>
          </p:nvSpPr>
          <p:spPr>
            <a:xfrm>
              <a:off x="3993931" y="304107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>
              <a:off x="4703379" y="3041072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>
              <a:off x="3048000" y="3262745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/>
            <p:cNvSpPr/>
            <p:nvPr/>
          </p:nvSpPr>
          <p:spPr>
            <a:xfrm>
              <a:off x="3757448" y="3262745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>
              <a:off x="4466897" y="3262745"/>
              <a:ext cx="827690" cy="665018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07/7/12/main" val="22150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TestApi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u="sng" dirty="0" smtClean="0"/>
              <a:t>API library</a:t>
            </a:r>
          </a:p>
          <a:p>
            <a:r>
              <a:rPr lang="en-US" dirty="0" smtClean="0"/>
              <a:t>Provides data-structures and algorithms common to testing</a:t>
            </a:r>
          </a:p>
          <a:p>
            <a:r>
              <a:rPr lang="en-US" dirty="0" smtClean="0"/>
              <a:t>Documented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Easy to deploy (</a:t>
            </a:r>
            <a:r>
              <a:rPr lang="en-US" dirty="0" err="1" smtClean="0"/>
              <a:t>xcopy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Policy-free</a:t>
            </a:r>
          </a:p>
          <a:p>
            <a:pPr lvl="1"/>
            <a:r>
              <a:rPr lang="en-US" dirty="0" smtClean="0"/>
              <a:t>It’s just a set of DLLs you link to</a:t>
            </a:r>
          </a:p>
          <a:p>
            <a:pPr lvl="1"/>
            <a:r>
              <a:rPr lang="en-US" dirty="0" smtClean="0"/>
              <a:t>We have </a:t>
            </a:r>
            <a:r>
              <a:rPr lang="en-US" dirty="0" err="1" smtClean="0"/>
              <a:t>xUnit</a:t>
            </a:r>
            <a:r>
              <a:rPr lang="en-US" dirty="0" smtClean="0"/>
              <a:t>, NUnit, MSTEST samples</a:t>
            </a:r>
          </a:p>
          <a:p>
            <a:r>
              <a:rPr lang="en-US" dirty="0" smtClean="0"/>
              <a:t>Licensed under Ms-PL (shared source)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2845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TestApi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u="sng" dirty="0"/>
              <a:t> </a:t>
            </a:r>
            <a:r>
              <a:rPr lang="en-US" u="sng" dirty="0" smtClean="0"/>
              <a:t>going to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tell you what a test is</a:t>
            </a:r>
          </a:p>
          <a:p>
            <a:r>
              <a:rPr lang="en-US" dirty="0" smtClean="0"/>
              <a:t>tell you how to test</a:t>
            </a:r>
          </a:p>
          <a:p>
            <a:r>
              <a:rPr lang="en-US" dirty="0" smtClean="0"/>
              <a:t>make a test pass/fail decision for you</a:t>
            </a:r>
          </a:p>
          <a:p>
            <a:r>
              <a:rPr lang="en-US" dirty="0" smtClean="0"/>
              <a:t>tell </a:t>
            </a:r>
            <a:r>
              <a:rPr lang="en-US" dirty="0"/>
              <a:t>you how to log</a:t>
            </a:r>
          </a:p>
          <a:p>
            <a:r>
              <a:rPr lang="en-US" dirty="0" smtClean="0"/>
              <a:t>make implicit assumptions</a:t>
            </a:r>
          </a:p>
          <a:p>
            <a:r>
              <a:rPr lang="en-US" dirty="0"/>
              <a:t>i</a:t>
            </a:r>
            <a:r>
              <a:rPr lang="en-US" dirty="0" smtClean="0"/>
              <a:t>ntegrate with your tools (VS, Eclipse, etc.)</a:t>
            </a:r>
          </a:p>
          <a:p>
            <a:r>
              <a:rPr lang="en-US" dirty="0" smtClean="0"/>
              <a:t>retain execution state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20148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Lap Around </a:t>
            </a:r>
            <a:r>
              <a:rPr lang="en-US" dirty="0" err="1" smtClean="0"/>
              <a:t>TestApi</a:t>
            </a:r>
            <a:endParaRPr lang="en-US" dirty="0"/>
          </a:p>
        </p:txBody>
      </p:sp>
      <p:sp>
        <p:nvSpPr>
          <p:cNvPr id="4" name="AutoShape 2" descr="https://enroll.lenawee.org/Images/brainDump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http://photos-d.ak.fbcdn.net/hphotos-ak-snc1/hs238.snc1/8529_155965892939_587002939_2630787_337001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76400"/>
            <a:ext cx="2847975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07/7/12/main" val="35840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1642</Words>
  <Application>Microsoft Office PowerPoint</Application>
  <PresentationFormat>On-screen Show (4:3)</PresentationFormat>
  <Paragraphs>356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TestApi</vt:lpstr>
      <vt:lpstr>Sharing of {Test} Code is GOOD</vt:lpstr>
      <vt:lpstr>Sharing of Tests is TRICKY</vt:lpstr>
      <vt:lpstr>Sharing of Tools is TRICKY</vt:lpstr>
      <vt:lpstr>Well, what CAN we share?</vt:lpstr>
      <vt:lpstr>Enter TestApi…</vt:lpstr>
      <vt:lpstr>TestApi is…</vt:lpstr>
      <vt:lpstr>TestApi is not going to…</vt:lpstr>
      <vt:lpstr>A Lap Around TestApi</vt:lpstr>
      <vt:lpstr>Package</vt:lpstr>
      <vt:lpstr>Input Simulation API</vt:lpstr>
      <vt:lpstr>Visual Verification API</vt:lpstr>
      <vt:lpstr>Variation Generation API</vt:lpstr>
      <vt:lpstr>Variation Generation API - 2</vt:lpstr>
      <vt:lpstr>Variation Generation API - 3</vt:lpstr>
      <vt:lpstr>Fault Injection API</vt:lpstr>
      <vt:lpstr>Memory Leak Detection API</vt:lpstr>
      <vt:lpstr>Text Generation API</vt:lpstr>
      <vt:lpstr>Object Comparison API</vt:lpstr>
      <vt:lpstr>Application Control API</vt:lpstr>
      <vt:lpstr>Command-Line Parsing API</vt:lpstr>
      <vt:lpstr>In Closing…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TestApi</dc:title>
  <dc:creator>Ivo Manolov</dc:creator>
  <cp:lastModifiedBy>Ivo Manolov</cp:lastModifiedBy>
  <cp:revision>118</cp:revision>
  <dcterms:created xsi:type="dcterms:W3CDTF">2006-08-16T00:00:00Z</dcterms:created>
  <dcterms:modified xsi:type="dcterms:W3CDTF">2010-06-16T20:22:16Z</dcterms:modified>
</cp:coreProperties>
</file>