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3" r:id="rId3"/>
    <p:sldId id="26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p:restoredTop sz="94663"/>
  </p:normalViewPr>
  <p:slideViewPr>
    <p:cSldViewPr snapToGrid="0" snapToObjects="1">
      <p:cViewPr>
        <p:scale>
          <a:sx n="100" d="100"/>
          <a:sy n="100" d="100"/>
        </p:scale>
        <p:origin x="109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1F2-4164-D246-B834-19AED40CC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D397D0-6DA5-BF49-8137-9A051D522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431A4B-1E49-1045-BF99-4CCE9082B501}"/>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5" name="Footer Placeholder 4">
            <a:extLst>
              <a:ext uri="{FF2B5EF4-FFF2-40B4-BE49-F238E27FC236}">
                <a16:creationId xmlns:a16="http://schemas.microsoft.com/office/drawing/2014/main" id="{67FD4A30-DB0A-594B-9CA4-61F06E39C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F61A4-4345-8348-8A82-616D624A051D}"/>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74818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6924-56F5-9D45-93F5-8D0DD2FA3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DACC7-35AB-1F43-8339-46D2C1647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BB894-9356-7E4B-B433-39C2FA9AE2A6}"/>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5" name="Footer Placeholder 4">
            <a:extLst>
              <a:ext uri="{FF2B5EF4-FFF2-40B4-BE49-F238E27FC236}">
                <a16:creationId xmlns:a16="http://schemas.microsoft.com/office/drawing/2014/main" id="{D69EAA5B-BD16-2B44-9AC3-F0225C1E1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C2335-6CE2-D04B-9B4E-28AD44FD054D}"/>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76819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59709-0154-F248-B608-30DF6F5C42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9DBDB-CEF2-6C40-948F-C4D5C9811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D3C96-C159-A943-B65E-71B857EA4455}"/>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5" name="Footer Placeholder 4">
            <a:extLst>
              <a:ext uri="{FF2B5EF4-FFF2-40B4-BE49-F238E27FC236}">
                <a16:creationId xmlns:a16="http://schemas.microsoft.com/office/drawing/2014/main" id="{E462E701-A217-444B-9776-C94F38313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88AC-3767-5C4A-AF3C-D67BFB819F2F}"/>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84654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AF8B-BAC1-A84D-A9CD-E7B72E335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1EFB9-AB74-AF4A-A547-5101EA491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0F981-BF79-2C46-A295-48121BE53F5E}"/>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5" name="Footer Placeholder 4">
            <a:extLst>
              <a:ext uri="{FF2B5EF4-FFF2-40B4-BE49-F238E27FC236}">
                <a16:creationId xmlns:a16="http://schemas.microsoft.com/office/drawing/2014/main" id="{8696A543-B46E-884C-8447-FCDD17605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0D645-683B-8C47-B2AE-A85CD914FC41}"/>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183360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B108-2D47-B94F-9B05-A8DD3B1DE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97312-3503-D84B-8AE8-A61AA67E6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F3D32-3E4A-5644-B90E-4AAFCCFAEFB7}"/>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5" name="Footer Placeholder 4">
            <a:extLst>
              <a:ext uri="{FF2B5EF4-FFF2-40B4-BE49-F238E27FC236}">
                <a16:creationId xmlns:a16="http://schemas.microsoft.com/office/drawing/2014/main" id="{1E456D79-4D74-834E-9BEB-7B9BBB4F0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CB6AC-DA7F-E442-9F8C-D6F5B7510B06}"/>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19306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5718-ECC9-E742-9EDA-53979EE8F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1E8B5-FDC5-7748-8108-E0F831B630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EEC37-6EA7-2D47-988C-EB1A630BB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1AAFAD-DDF6-3944-AD16-5373A1E3D17C}"/>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6" name="Footer Placeholder 5">
            <a:extLst>
              <a:ext uri="{FF2B5EF4-FFF2-40B4-BE49-F238E27FC236}">
                <a16:creationId xmlns:a16="http://schemas.microsoft.com/office/drawing/2014/main" id="{09F4E1E5-444D-4A4B-9CC4-6167B6C30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5E2EF-9EC5-4A4B-99AD-7B2B1F193C7F}"/>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185142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F164-9B79-474B-BBF2-B6C86FD7DF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4195-9E22-8043-BB9F-F08792A9D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E61C7-B83F-554B-8540-8CF527DA7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055E72-14FF-4348-A740-CCE48F4C2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55957-BFE2-2541-9ED5-302995509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6D93A-FF3E-D647-BEE2-94B9D0DD21AC}"/>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8" name="Footer Placeholder 7">
            <a:extLst>
              <a:ext uri="{FF2B5EF4-FFF2-40B4-BE49-F238E27FC236}">
                <a16:creationId xmlns:a16="http://schemas.microsoft.com/office/drawing/2014/main" id="{E707B16B-C862-384C-996B-84658628E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21F881-13A6-4848-AD70-9861E37ADB34}"/>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48984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D236-BDF7-B547-A6B9-91CA6E4A4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78A30F-15B3-354C-AA71-CFCA339AABDB}"/>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4" name="Footer Placeholder 3">
            <a:extLst>
              <a:ext uri="{FF2B5EF4-FFF2-40B4-BE49-F238E27FC236}">
                <a16:creationId xmlns:a16="http://schemas.microsoft.com/office/drawing/2014/main" id="{0B5CF778-23BF-EF4C-8C94-973E6F0A3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DC4B67-279D-4248-9EE8-608A89B0243C}"/>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48443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AC5A8-077F-2140-8507-18019DF9A06E}"/>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3" name="Footer Placeholder 2">
            <a:extLst>
              <a:ext uri="{FF2B5EF4-FFF2-40B4-BE49-F238E27FC236}">
                <a16:creationId xmlns:a16="http://schemas.microsoft.com/office/drawing/2014/main" id="{04BC2CD9-394E-8044-837C-61FA29B8E8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F74947-8219-DD42-95A4-AEA662A3AA0A}"/>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26377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287-C265-C746-90CF-1A06AC0AE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F0817-B7A7-3348-A7F2-A3EA4C77B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F9B70-CCF2-114B-BE43-7EB5B8C27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2FAA2-49A9-4047-8CA0-DD0FEC4856B2}"/>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6" name="Footer Placeholder 5">
            <a:extLst>
              <a:ext uri="{FF2B5EF4-FFF2-40B4-BE49-F238E27FC236}">
                <a16:creationId xmlns:a16="http://schemas.microsoft.com/office/drawing/2014/main" id="{2D55B1D3-5400-B345-8021-8D5139B82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FF691-AA0D-B545-A8E6-A3840B19C7F7}"/>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72462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1F5D-67E8-6A42-9A42-CFFCE32E4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18AF3B-1494-784A-92F2-2C0B5DA37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A0C49D-9C79-BD49-82BB-50795B08A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2645E-D427-B144-B465-15A23586E9D9}"/>
              </a:ext>
            </a:extLst>
          </p:cNvPr>
          <p:cNvSpPr>
            <a:spLocks noGrp="1"/>
          </p:cNvSpPr>
          <p:nvPr>
            <p:ph type="dt" sz="half" idx="10"/>
          </p:nvPr>
        </p:nvSpPr>
        <p:spPr/>
        <p:txBody>
          <a:bodyPr/>
          <a:lstStyle/>
          <a:p>
            <a:fld id="{C5988D44-60A3-6A45-AD8D-DB6CB2BC3E53}" type="datetimeFigureOut">
              <a:rPr lang="en-US" smtClean="0"/>
              <a:t>3/28/19</a:t>
            </a:fld>
            <a:endParaRPr lang="en-US"/>
          </a:p>
        </p:txBody>
      </p:sp>
      <p:sp>
        <p:nvSpPr>
          <p:cNvPr id="6" name="Footer Placeholder 5">
            <a:extLst>
              <a:ext uri="{FF2B5EF4-FFF2-40B4-BE49-F238E27FC236}">
                <a16:creationId xmlns:a16="http://schemas.microsoft.com/office/drawing/2014/main" id="{0B76E43E-D221-EC44-BC41-EC1BC9061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33173-FAB5-9945-9232-717CD1D6D262}"/>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60818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1E37E-6588-4048-BB54-3D9626B4E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A7F569-CC4B-BF4B-B043-E1DA1C21C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20A66-27DA-C14B-B0A9-AAA108AA2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88D44-60A3-6A45-AD8D-DB6CB2BC3E53}" type="datetimeFigureOut">
              <a:rPr lang="en-US" smtClean="0"/>
              <a:t>3/28/19</a:t>
            </a:fld>
            <a:endParaRPr lang="en-US"/>
          </a:p>
        </p:txBody>
      </p:sp>
      <p:sp>
        <p:nvSpPr>
          <p:cNvPr id="5" name="Footer Placeholder 4">
            <a:extLst>
              <a:ext uri="{FF2B5EF4-FFF2-40B4-BE49-F238E27FC236}">
                <a16:creationId xmlns:a16="http://schemas.microsoft.com/office/drawing/2014/main" id="{23383D15-80A3-F449-8DEF-4F45C9DF8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4D35FA-CEE8-8846-A204-E487DAFBA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CA53E-B102-CE46-A8AA-26EBED8A6A61}" type="slidenum">
              <a:rPr lang="en-US" smtClean="0"/>
              <a:t>‹#›</a:t>
            </a:fld>
            <a:endParaRPr lang="en-US"/>
          </a:p>
        </p:txBody>
      </p:sp>
    </p:spTree>
    <p:extLst>
      <p:ext uri="{BB962C8B-B14F-4D97-AF65-F5344CB8AC3E}">
        <p14:creationId xmlns:p14="http://schemas.microsoft.com/office/powerpoint/2010/main" val="162859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A6E0052-A66E-9545-B3D8-A07D055DBB1B}"/>
              </a:ext>
            </a:extLst>
          </p:cNvPr>
          <p:cNvSpPr/>
          <p:nvPr/>
        </p:nvSpPr>
        <p:spPr>
          <a:xfrm>
            <a:off x="2873829" y="198830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Digital Agency Services</a:t>
            </a:r>
          </a:p>
        </p:txBody>
      </p:sp>
      <p:sp>
        <p:nvSpPr>
          <p:cNvPr id="6" name="Rounded Rectangle 5">
            <a:extLst>
              <a:ext uri="{FF2B5EF4-FFF2-40B4-BE49-F238E27FC236}">
                <a16:creationId xmlns:a16="http://schemas.microsoft.com/office/drawing/2014/main" id="{8CC7BCBD-D357-A64A-B554-AEAF7F06EA6F}"/>
              </a:ext>
            </a:extLst>
          </p:cNvPr>
          <p:cNvSpPr/>
          <p:nvPr/>
        </p:nvSpPr>
        <p:spPr>
          <a:xfrm>
            <a:off x="1186544"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1</a:t>
            </a:r>
          </a:p>
        </p:txBody>
      </p:sp>
      <p:sp>
        <p:nvSpPr>
          <p:cNvPr id="7" name="Rounded Rectangle 6">
            <a:extLst>
              <a:ext uri="{FF2B5EF4-FFF2-40B4-BE49-F238E27FC236}">
                <a16:creationId xmlns:a16="http://schemas.microsoft.com/office/drawing/2014/main" id="{DEF25F87-A457-EE40-8EB3-03C250387586}"/>
              </a:ext>
            </a:extLst>
          </p:cNvPr>
          <p:cNvSpPr/>
          <p:nvPr/>
        </p:nvSpPr>
        <p:spPr>
          <a:xfrm>
            <a:off x="2873829"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2</a:t>
            </a:r>
          </a:p>
        </p:txBody>
      </p:sp>
      <p:sp>
        <p:nvSpPr>
          <p:cNvPr id="8" name="Rounded Rectangle 7">
            <a:extLst>
              <a:ext uri="{FF2B5EF4-FFF2-40B4-BE49-F238E27FC236}">
                <a16:creationId xmlns:a16="http://schemas.microsoft.com/office/drawing/2014/main" id="{9D7522C7-2060-1B44-8B03-96B238A30742}"/>
              </a:ext>
            </a:extLst>
          </p:cNvPr>
          <p:cNvSpPr/>
          <p:nvPr/>
        </p:nvSpPr>
        <p:spPr>
          <a:xfrm>
            <a:off x="4561114"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3</a:t>
            </a:r>
          </a:p>
        </p:txBody>
      </p:sp>
      <p:cxnSp>
        <p:nvCxnSpPr>
          <p:cNvPr id="12" name="Elbow Connector 11">
            <a:extLst>
              <a:ext uri="{FF2B5EF4-FFF2-40B4-BE49-F238E27FC236}">
                <a16:creationId xmlns:a16="http://schemas.microsoft.com/office/drawing/2014/main" id="{074B69E8-2062-E94D-BE66-A86EF8FD58BF}"/>
              </a:ext>
            </a:extLst>
          </p:cNvPr>
          <p:cNvCxnSpPr>
            <a:stCxn id="5" idx="1"/>
            <a:endCxn id="6" idx="2"/>
          </p:cNvCxnSpPr>
          <p:nvPr/>
        </p:nvCxnSpPr>
        <p:spPr>
          <a:xfrm rot="10800000">
            <a:off x="1953987" y="1356934"/>
            <a:ext cx="919842" cy="800101"/>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13" name="Elbow Connector 12">
            <a:extLst>
              <a:ext uri="{FF2B5EF4-FFF2-40B4-BE49-F238E27FC236}">
                <a16:creationId xmlns:a16="http://schemas.microsoft.com/office/drawing/2014/main" id="{688A037C-49AF-E145-855A-075DD2ECC4B7}"/>
              </a:ext>
            </a:extLst>
          </p:cNvPr>
          <p:cNvCxnSpPr>
            <a:cxnSpLocks/>
            <a:stCxn id="5" idx="3"/>
            <a:endCxn id="8" idx="2"/>
          </p:cNvCxnSpPr>
          <p:nvPr/>
        </p:nvCxnSpPr>
        <p:spPr>
          <a:xfrm flipV="1">
            <a:off x="4408715" y="1356933"/>
            <a:ext cx="919842" cy="800101"/>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19" name="Straight Arrow Connector 18">
            <a:extLst>
              <a:ext uri="{FF2B5EF4-FFF2-40B4-BE49-F238E27FC236}">
                <a16:creationId xmlns:a16="http://schemas.microsoft.com/office/drawing/2014/main" id="{77EDB2B3-645A-9746-992B-03F80C48B3F3}"/>
              </a:ext>
            </a:extLst>
          </p:cNvPr>
          <p:cNvCxnSpPr>
            <a:stCxn id="5" idx="0"/>
            <a:endCxn id="7" idx="2"/>
          </p:cNvCxnSpPr>
          <p:nvPr/>
        </p:nvCxnSpPr>
        <p:spPr>
          <a:xfrm flipV="1">
            <a:off x="3641272" y="1356933"/>
            <a:ext cx="0" cy="631372"/>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20" name="TextBox 19">
            <a:extLst>
              <a:ext uri="{FF2B5EF4-FFF2-40B4-BE49-F238E27FC236}">
                <a16:creationId xmlns:a16="http://schemas.microsoft.com/office/drawing/2014/main" id="{9A5191F4-935A-FB49-836B-7431A292ECFC}"/>
              </a:ext>
            </a:extLst>
          </p:cNvPr>
          <p:cNvSpPr txBox="1"/>
          <p:nvPr/>
        </p:nvSpPr>
        <p:spPr>
          <a:xfrm>
            <a:off x="3639459" y="2637997"/>
            <a:ext cx="1974810" cy="461665"/>
          </a:xfrm>
          <a:prstGeom prst="rect">
            <a:avLst/>
          </a:prstGeom>
          <a:noFill/>
        </p:spPr>
        <p:txBody>
          <a:bodyPr wrap="square" rtlCol="0">
            <a:spAutoFit/>
          </a:bodyPr>
          <a:lstStyle/>
          <a:p>
            <a:r>
              <a:rPr lang="en-US" sz="1200" dirty="0"/>
              <a:t> Upload and search content in documents &amp; images</a:t>
            </a:r>
          </a:p>
        </p:txBody>
      </p:sp>
      <p:sp>
        <p:nvSpPr>
          <p:cNvPr id="21" name="Rounded Rectangle 20">
            <a:extLst>
              <a:ext uri="{FF2B5EF4-FFF2-40B4-BE49-F238E27FC236}">
                <a16:creationId xmlns:a16="http://schemas.microsoft.com/office/drawing/2014/main" id="{04CBADC5-1740-6D43-A8B6-5C2F83BFDA1C}"/>
              </a:ext>
            </a:extLst>
          </p:cNvPr>
          <p:cNvSpPr/>
          <p:nvPr/>
        </p:nvSpPr>
        <p:spPr>
          <a:xfrm>
            <a:off x="2873829" y="3454044"/>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Login</a:t>
            </a:r>
          </a:p>
        </p:txBody>
      </p:sp>
      <p:cxnSp>
        <p:nvCxnSpPr>
          <p:cNvPr id="22" name="Straight Arrow Connector 21">
            <a:extLst>
              <a:ext uri="{FF2B5EF4-FFF2-40B4-BE49-F238E27FC236}">
                <a16:creationId xmlns:a16="http://schemas.microsoft.com/office/drawing/2014/main" id="{00F3B49B-841B-FA4A-A9F4-AD4953721648}"/>
              </a:ext>
            </a:extLst>
          </p:cNvPr>
          <p:cNvCxnSpPr>
            <a:cxnSpLocks/>
            <a:stCxn id="21" idx="0"/>
            <a:endCxn id="5" idx="2"/>
          </p:cNvCxnSpPr>
          <p:nvPr/>
        </p:nvCxnSpPr>
        <p:spPr>
          <a:xfrm flipV="1">
            <a:off x="3641272" y="2325762"/>
            <a:ext cx="0" cy="1128282"/>
          </a:xfrm>
          <a:prstGeom prst="straightConnector1">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cxnSp>
      <p:pic>
        <p:nvPicPr>
          <p:cNvPr id="26" name="Picture 25">
            <a:extLst>
              <a:ext uri="{FF2B5EF4-FFF2-40B4-BE49-F238E27FC236}">
                <a16:creationId xmlns:a16="http://schemas.microsoft.com/office/drawing/2014/main" id="{D6320923-D175-F742-8D5F-19C76F32722A}"/>
              </a:ext>
            </a:extLst>
          </p:cNvPr>
          <p:cNvPicPr>
            <a:picLocks noChangeAspect="1"/>
          </p:cNvPicPr>
          <p:nvPr/>
        </p:nvPicPr>
        <p:blipFill>
          <a:blip r:embed="rId2"/>
          <a:stretch>
            <a:fillRect/>
          </a:stretch>
        </p:blipFill>
        <p:spPr>
          <a:xfrm>
            <a:off x="615044" y="4706410"/>
            <a:ext cx="571500" cy="571500"/>
          </a:xfrm>
          <a:prstGeom prst="rect">
            <a:avLst/>
          </a:prstGeom>
        </p:spPr>
      </p:pic>
      <p:sp>
        <p:nvSpPr>
          <p:cNvPr id="27" name="TextBox 26">
            <a:extLst>
              <a:ext uri="{FF2B5EF4-FFF2-40B4-BE49-F238E27FC236}">
                <a16:creationId xmlns:a16="http://schemas.microsoft.com/office/drawing/2014/main" id="{D1B09B46-D358-6543-92F9-390B76FAB4C0}"/>
              </a:ext>
            </a:extLst>
          </p:cNvPr>
          <p:cNvSpPr txBox="1"/>
          <p:nvPr/>
        </p:nvSpPr>
        <p:spPr>
          <a:xfrm>
            <a:off x="1186544" y="4853660"/>
            <a:ext cx="899605" cy="276999"/>
          </a:xfrm>
          <a:prstGeom prst="rect">
            <a:avLst/>
          </a:prstGeom>
          <a:noFill/>
        </p:spPr>
        <p:txBody>
          <a:bodyPr wrap="none" rtlCol="0">
            <a:spAutoFit/>
          </a:bodyPr>
          <a:lstStyle/>
          <a:p>
            <a:r>
              <a:rPr lang="en-US" sz="1200" dirty="0"/>
              <a:t>Admin user</a:t>
            </a:r>
          </a:p>
        </p:txBody>
      </p:sp>
      <p:pic>
        <p:nvPicPr>
          <p:cNvPr id="29" name="Picture 28">
            <a:extLst>
              <a:ext uri="{FF2B5EF4-FFF2-40B4-BE49-F238E27FC236}">
                <a16:creationId xmlns:a16="http://schemas.microsoft.com/office/drawing/2014/main" id="{6B1DFDB8-5B85-6446-9F1C-D4C33B187B15}"/>
              </a:ext>
            </a:extLst>
          </p:cNvPr>
          <p:cNvPicPr>
            <a:picLocks noChangeAspect="1"/>
          </p:cNvPicPr>
          <p:nvPr/>
        </p:nvPicPr>
        <p:blipFill>
          <a:blip r:embed="rId3"/>
          <a:stretch>
            <a:fillRect/>
          </a:stretch>
        </p:blipFill>
        <p:spPr>
          <a:xfrm>
            <a:off x="672340" y="5381617"/>
            <a:ext cx="456907" cy="456907"/>
          </a:xfrm>
          <a:prstGeom prst="rect">
            <a:avLst/>
          </a:prstGeom>
        </p:spPr>
      </p:pic>
      <p:sp>
        <p:nvSpPr>
          <p:cNvPr id="30" name="TextBox 29">
            <a:extLst>
              <a:ext uri="{FF2B5EF4-FFF2-40B4-BE49-F238E27FC236}">
                <a16:creationId xmlns:a16="http://schemas.microsoft.com/office/drawing/2014/main" id="{DA3ABB2E-B46C-2C49-B225-DBEDC75FE43F}"/>
              </a:ext>
            </a:extLst>
          </p:cNvPr>
          <p:cNvSpPr txBox="1"/>
          <p:nvPr/>
        </p:nvSpPr>
        <p:spPr>
          <a:xfrm>
            <a:off x="1186543" y="5471570"/>
            <a:ext cx="474810" cy="276999"/>
          </a:xfrm>
          <a:prstGeom prst="rect">
            <a:avLst/>
          </a:prstGeom>
          <a:noFill/>
        </p:spPr>
        <p:txBody>
          <a:bodyPr wrap="none" rtlCol="0">
            <a:spAutoFit/>
          </a:bodyPr>
          <a:lstStyle/>
          <a:p>
            <a:r>
              <a:rPr lang="en-US" sz="1200" dirty="0"/>
              <a:t>User</a:t>
            </a:r>
          </a:p>
        </p:txBody>
      </p:sp>
      <p:sp>
        <p:nvSpPr>
          <p:cNvPr id="64" name="TextBox 63">
            <a:extLst>
              <a:ext uri="{FF2B5EF4-FFF2-40B4-BE49-F238E27FC236}">
                <a16:creationId xmlns:a16="http://schemas.microsoft.com/office/drawing/2014/main" id="{26C3C587-2690-B448-AFBD-26F4FF3461C9}"/>
              </a:ext>
            </a:extLst>
          </p:cNvPr>
          <p:cNvSpPr txBox="1"/>
          <p:nvPr/>
        </p:nvSpPr>
        <p:spPr>
          <a:xfrm>
            <a:off x="14220" y="40757"/>
            <a:ext cx="2592954" cy="369332"/>
          </a:xfrm>
          <a:prstGeom prst="rect">
            <a:avLst/>
          </a:prstGeom>
          <a:noFill/>
        </p:spPr>
        <p:txBody>
          <a:bodyPr wrap="none" rtlCol="0">
            <a:spAutoFit/>
          </a:bodyPr>
          <a:lstStyle/>
          <a:p>
            <a:r>
              <a:rPr lang="en-US" dirty="0"/>
              <a:t>Resource Finder Use Case</a:t>
            </a:r>
          </a:p>
        </p:txBody>
      </p:sp>
      <p:sp>
        <p:nvSpPr>
          <p:cNvPr id="77" name="Rounded Rectangle 76">
            <a:extLst>
              <a:ext uri="{FF2B5EF4-FFF2-40B4-BE49-F238E27FC236}">
                <a16:creationId xmlns:a16="http://schemas.microsoft.com/office/drawing/2014/main" id="{04CC9A22-9F45-B245-8EE1-C0D619208D62}"/>
              </a:ext>
            </a:extLst>
          </p:cNvPr>
          <p:cNvSpPr/>
          <p:nvPr/>
        </p:nvSpPr>
        <p:spPr>
          <a:xfrm>
            <a:off x="2872016" y="496193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Mobile Application</a:t>
            </a:r>
          </a:p>
        </p:txBody>
      </p:sp>
      <p:cxnSp>
        <p:nvCxnSpPr>
          <p:cNvPr id="80" name="Straight Arrow Connector 79">
            <a:extLst>
              <a:ext uri="{FF2B5EF4-FFF2-40B4-BE49-F238E27FC236}">
                <a16:creationId xmlns:a16="http://schemas.microsoft.com/office/drawing/2014/main" id="{BF5EB12B-35CB-FB49-B05A-4D375DE947A9}"/>
              </a:ext>
            </a:extLst>
          </p:cNvPr>
          <p:cNvCxnSpPr>
            <a:cxnSpLocks/>
            <a:stCxn id="77" idx="0"/>
            <a:endCxn id="21" idx="2"/>
          </p:cNvCxnSpPr>
          <p:nvPr/>
        </p:nvCxnSpPr>
        <p:spPr>
          <a:xfrm flipV="1">
            <a:off x="3639459" y="3791501"/>
            <a:ext cx="1813" cy="1170429"/>
          </a:xfrm>
          <a:prstGeom prst="straightConnector1">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cxnSp>
      <p:sp>
        <p:nvSpPr>
          <p:cNvPr id="83" name="TextBox 82">
            <a:extLst>
              <a:ext uri="{FF2B5EF4-FFF2-40B4-BE49-F238E27FC236}">
                <a16:creationId xmlns:a16="http://schemas.microsoft.com/office/drawing/2014/main" id="{BB056467-94A5-BB48-B6BB-5179CE9FFFFF}"/>
              </a:ext>
            </a:extLst>
          </p:cNvPr>
          <p:cNvSpPr txBox="1"/>
          <p:nvPr/>
        </p:nvSpPr>
        <p:spPr>
          <a:xfrm>
            <a:off x="3639459" y="4142077"/>
            <a:ext cx="1974810" cy="461665"/>
          </a:xfrm>
          <a:prstGeom prst="rect">
            <a:avLst/>
          </a:prstGeom>
          <a:noFill/>
        </p:spPr>
        <p:txBody>
          <a:bodyPr wrap="square" rtlCol="0">
            <a:spAutoFit/>
          </a:bodyPr>
          <a:lstStyle/>
          <a:p>
            <a:r>
              <a:rPr lang="en-US" sz="1200" dirty="0"/>
              <a:t>Login user as admin or user</a:t>
            </a:r>
          </a:p>
          <a:p>
            <a:r>
              <a:rPr lang="en-US" sz="1200" dirty="0"/>
              <a:t>Organization: A, B, C</a:t>
            </a:r>
          </a:p>
        </p:txBody>
      </p:sp>
      <p:sp>
        <p:nvSpPr>
          <p:cNvPr id="84" name="TextBox 83">
            <a:extLst>
              <a:ext uri="{FF2B5EF4-FFF2-40B4-BE49-F238E27FC236}">
                <a16:creationId xmlns:a16="http://schemas.microsoft.com/office/drawing/2014/main" id="{66644BBF-E1C3-1E47-A1C3-92309465DCDD}"/>
              </a:ext>
            </a:extLst>
          </p:cNvPr>
          <p:cNvSpPr txBox="1"/>
          <p:nvPr/>
        </p:nvSpPr>
        <p:spPr>
          <a:xfrm>
            <a:off x="7320888" y="956704"/>
            <a:ext cx="3994566" cy="2400657"/>
          </a:xfrm>
          <a:prstGeom prst="rect">
            <a:avLst/>
          </a:prstGeom>
          <a:noFill/>
        </p:spPr>
        <p:txBody>
          <a:bodyPr wrap="square" rtlCol="0">
            <a:spAutoFit/>
          </a:bodyPr>
          <a:lstStyle/>
          <a:p>
            <a:pPr algn="just"/>
            <a:r>
              <a:rPr lang="en-US" sz="1000" dirty="0"/>
              <a:t>Digital agency Contoso requires a solution that allow to internal employees upload and authorize content to finally search them depending on the project, the only restriction they have is that all content needs to be validated by the audit company Northwind in order to prevent any copyright compliance issue. Once documents have been validated, they will be visible for the rest of the organization through the mobile application search.</a:t>
            </a:r>
          </a:p>
          <a:p>
            <a:pPr algn="just"/>
            <a:endParaRPr lang="en-US" sz="1000" dirty="0"/>
          </a:p>
          <a:p>
            <a:pPr algn="just"/>
            <a:r>
              <a:rPr lang="en-US" sz="1000" dirty="0"/>
              <a:t>The application will have two roles for users: approver and user, as user they will have ability to upload files (pdf, jpg, doc) and search them. </a:t>
            </a:r>
          </a:p>
          <a:p>
            <a:pPr algn="just"/>
            <a:endParaRPr lang="en-US" sz="1000" dirty="0"/>
          </a:p>
          <a:p>
            <a:pPr algn="just"/>
            <a:r>
              <a:rPr lang="en-US" sz="1000" dirty="0"/>
              <a:t>All the content submitted is pending for approval, approvers should receive an email/push notification to open the pending approval to accept or reject the content, once the request for upload has been approved it will be saved and visible for search.</a:t>
            </a:r>
            <a:endParaRPr lang="en-US" sz="1000" b="1" dirty="0"/>
          </a:p>
        </p:txBody>
      </p:sp>
    </p:spTree>
    <p:extLst>
      <p:ext uri="{BB962C8B-B14F-4D97-AF65-F5344CB8AC3E}">
        <p14:creationId xmlns:p14="http://schemas.microsoft.com/office/powerpoint/2010/main" val="172555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37940F6-DCBC-0443-89FD-C062FC36FEE4}"/>
              </a:ext>
            </a:extLst>
          </p:cNvPr>
          <p:cNvSpPr/>
          <p:nvPr/>
        </p:nvSpPr>
        <p:spPr>
          <a:xfrm>
            <a:off x="3363010" y="2535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User login</a:t>
            </a:r>
          </a:p>
        </p:txBody>
      </p:sp>
      <p:sp>
        <p:nvSpPr>
          <p:cNvPr id="5" name="Diamond 4">
            <a:extLst>
              <a:ext uri="{FF2B5EF4-FFF2-40B4-BE49-F238E27FC236}">
                <a16:creationId xmlns:a16="http://schemas.microsoft.com/office/drawing/2014/main" id="{D31BD1FC-A7C1-5B40-ABB4-C6081767F972}"/>
              </a:ext>
            </a:extLst>
          </p:cNvPr>
          <p:cNvSpPr/>
          <p:nvPr/>
        </p:nvSpPr>
        <p:spPr>
          <a:xfrm>
            <a:off x="3363009" y="856046"/>
            <a:ext cx="1534867"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Content</a:t>
            </a:r>
            <a:endParaRPr lang="en-US" sz="1000" dirty="0">
              <a:solidFill>
                <a:schemeClr val="dk1"/>
              </a:solidFill>
            </a:endParaRPr>
          </a:p>
          <a:p>
            <a:pPr algn="ctr"/>
            <a:r>
              <a:rPr lang="en-US" sz="1000" dirty="0"/>
              <a:t>Operations</a:t>
            </a:r>
            <a:endParaRPr lang="en-US" sz="1000" dirty="0">
              <a:solidFill>
                <a:schemeClr val="dk1"/>
              </a:solidFill>
            </a:endParaRPr>
          </a:p>
        </p:txBody>
      </p:sp>
      <p:sp>
        <p:nvSpPr>
          <p:cNvPr id="6" name="Rounded Rectangle 5">
            <a:extLst>
              <a:ext uri="{FF2B5EF4-FFF2-40B4-BE49-F238E27FC236}">
                <a16:creationId xmlns:a16="http://schemas.microsoft.com/office/drawing/2014/main" id="{BD0B661E-8943-614C-AEB2-088A7E77AB9A}"/>
              </a:ext>
            </a:extLst>
          </p:cNvPr>
          <p:cNvSpPr/>
          <p:nvPr/>
        </p:nvSpPr>
        <p:spPr>
          <a:xfrm>
            <a:off x="4897896" y="194170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Search content</a:t>
            </a:r>
          </a:p>
        </p:txBody>
      </p:sp>
      <p:sp>
        <p:nvSpPr>
          <p:cNvPr id="7" name="Rounded Rectangle 6">
            <a:extLst>
              <a:ext uri="{FF2B5EF4-FFF2-40B4-BE49-F238E27FC236}">
                <a16:creationId xmlns:a16="http://schemas.microsoft.com/office/drawing/2014/main" id="{0A2E49AB-F755-164E-B051-1EE4734189D3}"/>
              </a:ext>
            </a:extLst>
          </p:cNvPr>
          <p:cNvSpPr/>
          <p:nvPr/>
        </p:nvSpPr>
        <p:spPr>
          <a:xfrm>
            <a:off x="1828124" y="194170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Upload content in temporal blob container</a:t>
            </a:r>
          </a:p>
        </p:txBody>
      </p:sp>
      <p:cxnSp>
        <p:nvCxnSpPr>
          <p:cNvPr id="8" name="Elbow Connector 7">
            <a:extLst>
              <a:ext uri="{FF2B5EF4-FFF2-40B4-BE49-F238E27FC236}">
                <a16:creationId xmlns:a16="http://schemas.microsoft.com/office/drawing/2014/main" id="{88FA9B1F-B8FB-2F4C-A41B-442A9ACC2A0F}"/>
              </a:ext>
            </a:extLst>
          </p:cNvPr>
          <p:cNvCxnSpPr>
            <a:cxnSpLocks/>
            <a:stCxn id="7" idx="0"/>
            <a:endCxn id="5" idx="1"/>
          </p:cNvCxnSpPr>
          <p:nvPr/>
        </p:nvCxnSpPr>
        <p:spPr>
          <a:xfrm rot="5400000" flipH="1" flipV="1">
            <a:off x="2686755" y="1265455"/>
            <a:ext cx="585067" cy="767442"/>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9" name="Elbow Connector 8">
            <a:extLst>
              <a:ext uri="{FF2B5EF4-FFF2-40B4-BE49-F238E27FC236}">
                <a16:creationId xmlns:a16="http://schemas.microsoft.com/office/drawing/2014/main" id="{D5A606DD-AB5A-AF4C-B608-2142D04512EE}"/>
              </a:ext>
            </a:extLst>
          </p:cNvPr>
          <p:cNvCxnSpPr>
            <a:cxnSpLocks/>
            <a:stCxn id="5" idx="3"/>
            <a:endCxn id="6" idx="0"/>
          </p:cNvCxnSpPr>
          <p:nvPr/>
        </p:nvCxnSpPr>
        <p:spPr>
          <a:xfrm>
            <a:off x="4897876" y="1356642"/>
            <a:ext cx="767463" cy="585067"/>
          </a:xfrm>
          <a:prstGeom prst="bentConnector2">
            <a:avLst/>
          </a:prstGeom>
        </p:spPr>
        <p:style>
          <a:lnRef idx="2">
            <a:schemeClr val="accent3"/>
          </a:lnRef>
          <a:fillRef idx="1">
            <a:schemeClr val="lt1"/>
          </a:fillRef>
          <a:effectRef idx="0">
            <a:schemeClr val="accent3"/>
          </a:effectRef>
          <a:fontRef idx="minor">
            <a:schemeClr val="dk1"/>
          </a:fontRef>
        </p:style>
      </p:cxnSp>
      <p:sp>
        <p:nvSpPr>
          <p:cNvPr id="10" name="Rounded Rectangle 9">
            <a:extLst>
              <a:ext uri="{FF2B5EF4-FFF2-40B4-BE49-F238E27FC236}">
                <a16:creationId xmlns:a16="http://schemas.microsoft.com/office/drawing/2014/main" id="{2799F299-F537-4646-98E8-E585141ED6DA}"/>
              </a:ext>
            </a:extLst>
          </p:cNvPr>
          <p:cNvSpPr/>
          <p:nvPr/>
        </p:nvSpPr>
        <p:spPr>
          <a:xfrm>
            <a:off x="1828124" y="25030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status in blockchain</a:t>
            </a:r>
          </a:p>
        </p:txBody>
      </p:sp>
      <p:sp>
        <p:nvSpPr>
          <p:cNvPr id="11" name="Rounded Rectangle 10">
            <a:extLst>
              <a:ext uri="{FF2B5EF4-FFF2-40B4-BE49-F238E27FC236}">
                <a16:creationId xmlns:a16="http://schemas.microsoft.com/office/drawing/2014/main" id="{0AD255D5-EFD9-394A-A988-96E0C8FB44D8}"/>
              </a:ext>
            </a:extLst>
          </p:cNvPr>
          <p:cNvSpPr/>
          <p:nvPr/>
        </p:nvSpPr>
        <p:spPr>
          <a:xfrm>
            <a:off x="1828124" y="3064393"/>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Wait for admin approval</a:t>
            </a:r>
          </a:p>
        </p:txBody>
      </p:sp>
      <p:cxnSp>
        <p:nvCxnSpPr>
          <p:cNvPr id="12" name="Straight Arrow Connector 11">
            <a:extLst>
              <a:ext uri="{FF2B5EF4-FFF2-40B4-BE49-F238E27FC236}">
                <a16:creationId xmlns:a16="http://schemas.microsoft.com/office/drawing/2014/main" id="{68AF45B7-A23F-CD4B-BDB6-8122721C16CB}"/>
              </a:ext>
            </a:extLst>
          </p:cNvPr>
          <p:cNvCxnSpPr>
            <a:cxnSpLocks/>
            <a:stCxn id="5" idx="0"/>
            <a:endCxn id="4" idx="2"/>
          </p:cNvCxnSpPr>
          <p:nvPr/>
        </p:nvCxnSpPr>
        <p:spPr>
          <a:xfrm flipV="1">
            <a:off x="4130443" y="591008"/>
            <a:ext cx="10" cy="265038"/>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3" name="Diamond 12">
            <a:extLst>
              <a:ext uri="{FF2B5EF4-FFF2-40B4-BE49-F238E27FC236}">
                <a16:creationId xmlns:a16="http://schemas.microsoft.com/office/drawing/2014/main" id="{06871E9A-142C-D943-A8EA-5EE01844A483}"/>
              </a:ext>
            </a:extLst>
          </p:cNvPr>
          <p:cNvSpPr/>
          <p:nvPr/>
        </p:nvSpPr>
        <p:spPr>
          <a:xfrm>
            <a:off x="1828123" y="3625735"/>
            <a:ext cx="1534885"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rPr>
              <a:t>Admin</a:t>
            </a:r>
          </a:p>
          <a:p>
            <a:pPr algn="ctr"/>
            <a:r>
              <a:rPr lang="en-US" sz="1000" dirty="0"/>
              <a:t>Operations</a:t>
            </a:r>
            <a:endParaRPr lang="en-US" sz="1000" dirty="0">
              <a:solidFill>
                <a:schemeClr val="dk1"/>
              </a:solidFill>
            </a:endParaRPr>
          </a:p>
        </p:txBody>
      </p:sp>
      <p:cxnSp>
        <p:nvCxnSpPr>
          <p:cNvPr id="14" name="Straight Arrow Connector 13">
            <a:extLst>
              <a:ext uri="{FF2B5EF4-FFF2-40B4-BE49-F238E27FC236}">
                <a16:creationId xmlns:a16="http://schemas.microsoft.com/office/drawing/2014/main" id="{0AB310D2-2675-FE48-9BF4-69A6137BE3B9}"/>
              </a:ext>
            </a:extLst>
          </p:cNvPr>
          <p:cNvCxnSpPr>
            <a:cxnSpLocks/>
            <a:stCxn id="10" idx="0"/>
            <a:endCxn id="7" idx="2"/>
          </p:cNvCxnSpPr>
          <p:nvPr/>
        </p:nvCxnSpPr>
        <p:spPr>
          <a:xfrm flipV="1">
            <a:off x="2595567" y="2279166"/>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15" name="Straight Arrow Connector 14">
            <a:extLst>
              <a:ext uri="{FF2B5EF4-FFF2-40B4-BE49-F238E27FC236}">
                <a16:creationId xmlns:a16="http://schemas.microsoft.com/office/drawing/2014/main" id="{A3DF6FBE-4BFF-FE4A-9C5F-93BEBAD8009B}"/>
              </a:ext>
            </a:extLst>
          </p:cNvPr>
          <p:cNvCxnSpPr>
            <a:cxnSpLocks/>
            <a:stCxn id="11" idx="0"/>
            <a:endCxn id="10" idx="2"/>
          </p:cNvCxnSpPr>
          <p:nvPr/>
        </p:nvCxnSpPr>
        <p:spPr>
          <a:xfrm flipV="1">
            <a:off x="2595567" y="2840508"/>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6" name="Rounded Rectangle 15">
            <a:extLst>
              <a:ext uri="{FF2B5EF4-FFF2-40B4-BE49-F238E27FC236}">
                <a16:creationId xmlns:a16="http://schemas.microsoft.com/office/drawing/2014/main" id="{BC4CC290-5C4F-964B-A90C-7F095C7C830E}"/>
              </a:ext>
            </a:extLst>
          </p:cNvPr>
          <p:cNvSpPr/>
          <p:nvPr/>
        </p:nvSpPr>
        <p:spPr>
          <a:xfrm>
            <a:off x="3362990" y="471773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Notify approval by email or push notification</a:t>
            </a:r>
          </a:p>
        </p:txBody>
      </p:sp>
      <p:sp>
        <p:nvSpPr>
          <p:cNvPr id="17" name="Rounded Rectangle 16">
            <a:extLst>
              <a:ext uri="{FF2B5EF4-FFF2-40B4-BE49-F238E27FC236}">
                <a16:creationId xmlns:a16="http://schemas.microsoft.com/office/drawing/2014/main" id="{52AF98D7-26F1-1048-9715-FF3632BB8338}"/>
              </a:ext>
            </a:extLst>
          </p:cNvPr>
          <p:cNvSpPr/>
          <p:nvPr/>
        </p:nvSpPr>
        <p:spPr>
          <a:xfrm>
            <a:off x="293237" y="4717734"/>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Notify rejection by email or push notification</a:t>
            </a:r>
          </a:p>
        </p:txBody>
      </p:sp>
      <p:sp>
        <p:nvSpPr>
          <p:cNvPr id="18" name="Rounded Rectangle 17">
            <a:extLst>
              <a:ext uri="{FF2B5EF4-FFF2-40B4-BE49-F238E27FC236}">
                <a16:creationId xmlns:a16="http://schemas.microsoft.com/office/drawing/2014/main" id="{EAE9E0D3-A686-C54E-9819-EA323E787DD5}"/>
              </a:ext>
            </a:extLst>
          </p:cNvPr>
          <p:cNvSpPr/>
          <p:nvPr/>
        </p:nvSpPr>
        <p:spPr>
          <a:xfrm>
            <a:off x="293237" y="52790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rejected status in database record</a:t>
            </a:r>
          </a:p>
        </p:txBody>
      </p:sp>
      <p:cxnSp>
        <p:nvCxnSpPr>
          <p:cNvPr id="26" name="Straight Arrow Connector 25">
            <a:extLst>
              <a:ext uri="{FF2B5EF4-FFF2-40B4-BE49-F238E27FC236}">
                <a16:creationId xmlns:a16="http://schemas.microsoft.com/office/drawing/2014/main" id="{70506CD5-770F-1945-9D04-F5AF21D282A2}"/>
              </a:ext>
            </a:extLst>
          </p:cNvPr>
          <p:cNvCxnSpPr>
            <a:cxnSpLocks/>
            <a:stCxn id="13" idx="0"/>
            <a:endCxn id="11" idx="2"/>
          </p:cNvCxnSpPr>
          <p:nvPr/>
        </p:nvCxnSpPr>
        <p:spPr>
          <a:xfrm flipV="1">
            <a:off x="2595566" y="3401850"/>
            <a:ext cx="1"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29" name="Elbow Connector 28">
            <a:extLst>
              <a:ext uri="{FF2B5EF4-FFF2-40B4-BE49-F238E27FC236}">
                <a16:creationId xmlns:a16="http://schemas.microsoft.com/office/drawing/2014/main" id="{C1C1CE3B-D43B-A64D-89A1-D4C7B8805E79}"/>
              </a:ext>
            </a:extLst>
          </p:cNvPr>
          <p:cNvCxnSpPr>
            <a:cxnSpLocks/>
            <a:stCxn id="17" idx="0"/>
            <a:endCxn id="13" idx="1"/>
          </p:cNvCxnSpPr>
          <p:nvPr/>
        </p:nvCxnSpPr>
        <p:spPr>
          <a:xfrm rot="5400000" flipH="1" flipV="1">
            <a:off x="1148700" y="4038312"/>
            <a:ext cx="591403" cy="767443"/>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32" name="Elbow Connector 31">
            <a:extLst>
              <a:ext uri="{FF2B5EF4-FFF2-40B4-BE49-F238E27FC236}">
                <a16:creationId xmlns:a16="http://schemas.microsoft.com/office/drawing/2014/main" id="{72560F1F-4D9B-FE4E-B0B9-1C135BE1C28A}"/>
              </a:ext>
            </a:extLst>
          </p:cNvPr>
          <p:cNvCxnSpPr>
            <a:cxnSpLocks/>
            <a:stCxn id="13" idx="3"/>
            <a:endCxn id="16" idx="0"/>
          </p:cNvCxnSpPr>
          <p:nvPr/>
        </p:nvCxnSpPr>
        <p:spPr>
          <a:xfrm>
            <a:off x="3363008" y="4126331"/>
            <a:ext cx="767425" cy="591404"/>
          </a:xfrm>
          <a:prstGeom prst="bentConnector2">
            <a:avLst/>
          </a:prstGeom>
        </p:spPr>
        <p:style>
          <a:lnRef idx="2">
            <a:schemeClr val="accent3"/>
          </a:lnRef>
          <a:fillRef idx="1">
            <a:schemeClr val="lt1"/>
          </a:fillRef>
          <a:effectRef idx="0">
            <a:schemeClr val="accent3"/>
          </a:effectRef>
          <a:fontRef idx="minor">
            <a:schemeClr val="dk1"/>
          </a:fontRef>
        </p:style>
      </p:cxnSp>
      <p:sp>
        <p:nvSpPr>
          <p:cNvPr id="35" name="Rounded Rectangle 34">
            <a:extLst>
              <a:ext uri="{FF2B5EF4-FFF2-40B4-BE49-F238E27FC236}">
                <a16:creationId xmlns:a16="http://schemas.microsoft.com/office/drawing/2014/main" id="{5A9221EF-D57D-5A41-BF38-A0953977E891}"/>
              </a:ext>
            </a:extLst>
          </p:cNvPr>
          <p:cNvSpPr/>
          <p:nvPr/>
        </p:nvSpPr>
        <p:spPr>
          <a:xfrm>
            <a:off x="293237"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Move document to blob container for rejections</a:t>
            </a:r>
          </a:p>
        </p:txBody>
      </p:sp>
      <p:cxnSp>
        <p:nvCxnSpPr>
          <p:cNvPr id="36" name="Straight Arrow Connector 35">
            <a:extLst>
              <a:ext uri="{FF2B5EF4-FFF2-40B4-BE49-F238E27FC236}">
                <a16:creationId xmlns:a16="http://schemas.microsoft.com/office/drawing/2014/main" id="{82B90FEE-95E7-2147-B94E-8F8CB8ACF5BF}"/>
              </a:ext>
            </a:extLst>
          </p:cNvPr>
          <p:cNvCxnSpPr>
            <a:cxnSpLocks/>
            <a:stCxn id="18" idx="0"/>
            <a:endCxn id="17" idx="2"/>
          </p:cNvCxnSpPr>
          <p:nvPr/>
        </p:nvCxnSpPr>
        <p:spPr>
          <a:xfrm flipV="1">
            <a:off x="1060680" y="5055191"/>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39" name="Straight Arrow Connector 38">
            <a:extLst>
              <a:ext uri="{FF2B5EF4-FFF2-40B4-BE49-F238E27FC236}">
                <a16:creationId xmlns:a16="http://schemas.microsoft.com/office/drawing/2014/main" id="{7365141D-740D-8A46-BC24-2767C45751CB}"/>
              </a:ext>
            </a:extLst>
          </p:cNvPr>
          <p:cNvCxnSpPr>
            <a:cxnSpLocks/>
            <a:stCxn id="35" idx="0"/>
            <a:endCxn id="18" idx="2"/>
          </p:cNvCxnSpPr>
          <p:nvPr/>
        </p:nvCxnSpPr>
        <p:spPr>
          <a:xfrm flipV="1">
            <a:off x="1060680" y="5616533"/>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2" name="Rounded Rectangle 41">
            <a:extLst>
              <a:ext uri="{FF2B5EF4-FFF2-40B4-BE49-F238E27FC236}">
                <a16:creationId xmlns:a16="http://schemas.microsoft.com/office/drawing/2014/main" id="{C5BA3D8C-9C7A-D143-AFD7-B010C9FAB83E}"/>
              </a:ext>
            </a:extLst>
          </p:cNvPr>
          <p:cNvSpPr/>
          <p:nvPr/>
        </p:nvSpPr>
        <p:spPr>
          <a:xfrm>
            <a:off x="3362990" y="52790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approved status in database record</a:t>
            </a:r>
          </a:p>
        </p:txBody>
      </p:sp>
      <p:sp>
        <p:nvSpPr>
          <p:cNvPr id="43" name="Rounded Rectangle 42">
            <a:extLst>
              <a:ext uri="{FF2B5EF4-FFF2-40B4-BE49-F238E27FC236}">
                <a16:creationId xmlns:a16="http://schemas.microsoft.com/office/drawing/2014/main" id="{A634A2F0-8E51-7348-994A-29FA736A3FB0}"/>
              </a:ext>
            </a:extLst>
          </p:cNvPr>
          <p:cNvSpPr/>
          <p:nvPr/>
        </p:nvSpPr>
        <p:spPr>
          <a:xfrm>
            <a:off x="3362990"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Move document to blob container for approvals</a:t>
            </a:r>
          </a:p>
        </p:txBody>
      </p:sp>
      <p:cxnSp>
        <p:nvCxnSpPr>
          <p:cNvPr id="44" name="Straight Arrow Connector 43">
            <a:extLst>
              <a:ext uri="{FF2B5EF4-FFF2-40B4-BE49-F238E27FC236}">
                <a16:creationId xmlns:a16="http://schemas.microsoft.com/office/drawing/2014/main" id="{9FB28904-C636-4D4D-A2C6-383B578B2D92}"/>
              </a:ext>
            </a:extLst>
          </p:cNvPr>
          <p:cNvCxnSpPr>
            <a:cxnSpLocks/>
            <a:stCxn id="43" idx="0"/>
            <a:endCxn id="42" idx="2"/>
          </p:cNvCxnSpPr>
          <p:nvPr/>
        </p:nvCxnSpPr>
        <p:spPr>
          <a:xfrm flipV="1">
            <a:off x="4130433" y="5616533"/>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45" name="Straight Arrow Connector 44">
            <a:extLst>
              <a:ext uri="{FF2B5EF4-FFF2-40B4-BE49-F238E27FC236}">
                <a16:creationId xmlns:a16="http://schemas.microsoft.com/office/drawing/2014/main" id="{E2B91CB3-2AD3-6744-86B8-0F9A84721048}"/>
              </a:ext>
            </a:extLst>
          </p:cNvPr>
          <p:cNvCxnSpPr>
            <a:cxnSpLocks/>
            <a:stCxn id="47" idx="0"/>
            <a:endCxn id="6" idx="2"/>
          </p:cNvCxnSpPr>
          <p:nvPr/>
        </p:nvCxnSpPr>
        <p:spPr>
          <a:xfrm flipV="1">
            <a:off x="5665339" y="2279166"/>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7" name="Rounded Rectangle 46">
            <a:extLst>
              <a:ext uri="{FF2B5EF4-FFF2-40B4-BE49-F238E27FC236}">
                <a16:creationId xmlns:a16="http://schemas.microsoft.com/office/drawing/2014/main" id="{8A2E29C9-B5BB-C848-BFEC-C80780E26B37}"/>
              </a:ext>
            </a:extLst>
          </p:cNvPr>
          <p:cNvSpPr/>
          <p:nvPr/>
        </p:nvSpPr>
        <p:spPr>
          <a:xfrm>
            <a:off x="4897896" y="25030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Invoke microservice for search content</a:t>
            </a:r>
          </a:p>
        </p:txBody>
      </p:sp>
      <p:sp>
        <p:nvSpPr>
          <p:cNvPr id="50" name="Rounded Rectangle 49">
            <a:extLst>
              <a:ext uri="{FF2B5EF4-FFF2-40B4-BE49-F238E27FC236}">
                <a16:creationId xmlns:a16="http://schemas.microsoft.com/office/drawing/2014/main" id="{61394A14-00F1-D649-B0B4-C9BF25EAABA7}"/>
              </a:ext>
            </a:extLst>
          </p:cNvPr>
          <p:cNvSpPr/>
          <p:nvPr/>
        </p:nvSpPr>
        <p:spPr>
          <a:xfrm>
            <a:off x="4897896" y="306197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Return data to mobile application</a:t>
            </a:r>
          </a:p>
        </p:txBody>
      </p:sp>
      <p:cxnSp>
        <p:nvCxnSpPr>
          <p:cNvPr id="51" name="Straight Arrow Connector 50">
            <a:extLst>
              <a:ext uri="{FF2B5EF4-FFF2-40B4-BE49-F238E27FC236}">
                <a16:creationId xmlns:a16="http://schemas.microsoft.com/office/drawing/2014/main" id="{6A3E36B6-D3E8-CA48-835B-5FFB93FE4D76}"/>
              </a:ext>
            </a:extLst>
          </p:cNvPr>
          <p:cNvCxnSpPr>
            <a:cxnSpLocks/>
            <a:stCxn id="50" idx="0"/>
            <a:endCxn id="47" idx="2"/>
          </p:cNvCxnSpPr>
          <p:nvPr/>
        </p:nvCxnSpPr>
        <p:spPr>
          <a:xfrm flipV="1">
            <a:off x="5665339" y="2840508"/>
            <a:ext cx="0" cy="221463"/>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4" name="TextBox 53">
            <a:extLst>
              <a:ext uri="{FF2B5EF4-FFF2-40B4-BE49-F238E27FC236}">
                <a16:creationId xmlns:a16="http://schemas.microsoft.com/office/drawing/2014/main" id="{0F6227F3-3D05-D140-8CAC-08C1E4398B4A}"/>
              </a:ext>
            </a:extLst>
          </p:cNvPr>
          <p:cNvSpPr txBox="1"/>
          <p:nvPr/>
        </p:nvSpPr>
        <p:spPr>
          <a:xfrm>
            <a:off x="1984086" y="3740624"/>
            <a:ext cx="1378904" cy="246221"/>
          </a:xfrm>
          <a:prstGeom prst="rect">
            <a:avLst/>
          </a:prstGeom>
          <a:noFill/>
        </p:spPr>
        <p:txBody>
          <a:bodyPr wrap="none" rtlCol="0">
            <a:spAutoFit/>
          </a:bodyPr>
          <a:lstStyle/>
          <a:p>
            <a:r>
              <a:rPr lang="en-US" sz="1000" b="1" dirty="0"/>
              <a:t>Blockchain Operations</a:t>
            </a:r>
          </a:p>
        </p:txBody>
      </p:sp>
      <p:sp>
        <p:nvSpPr>
          <p:cNvPr id="55" name="Rounded Rectangle 54">
            <a:extLst>
              <a:ext uri="{FF2B5EF4-FFF2-40B4-BE49-F238E27FC236}">
                <a16:creationId xmlns:a16="http://schemas.microsoft.com/office/drawing/2014/main" id="{19AF20A4-4E5A-784C-93D4-CAAC15B0EEFB}"/>
              </a:ext>
            </a:extLst>
          </p:cNvPr>
          <p:cNvSpPr/>
          <p:nvPr/>
        </p:nvSpPr>
        <p:spPr>
          <a:xfrm>
            <a:off x="5318058"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Train Azure Cognitive Search</a:t>
            </a:r>
          </a:p>
        </p:txBody>
      </p:sp>
      <p:cxnSp>
        <p:nvCxnSpPr>
          <p:cNvPr id="56" name="Straight Arrow Connector 55">
            <a:extLst>
              <a:ext uri="{FF2B5EF4-FFF2-40B4-BE49-F238E27FC236}">
                <a16:creationId xmlns:a16="http://schemas.microsoft.com/office/drawing/2014/main" id="{EFFA6110-3127-934A-BE09-4F7A05B12406}"/>
              </a:ext>
            </a:extLst>
          </p:cNvPr>
          <p:cNvCxnSpPr>
            <a:cxnSpLocks/>
            <a:stCxn id="43" idx="3"/>
            <a:endCxn id="55" idx="1"/>
          </p:cNvCxnSpPr>
          <p:nvPr/>
        </p:nvCxnSpPr>
        <p:spPr>
          <a:xfrm>
            <a:off x="4897876" y="6009147"/>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9" name="Rounded Rectangle 58">
            <a:extLst>
              <a:ext uri="{FF2B5EF4-FFF2-40B4-BE49-F238E27FC236}">
                <a16:creationId xmlns:a16="http://schemas.microsoft.com/office/drawing/2014/main" id="{FDC5604A-6C01-3048-9554-F96C801B4F6A}"/>
              </a:ext>
            </a:extLst>
          </p:cNvPr>
          <p:cNvSpPr/>
          <p:nvPr/>
        </p:nvSpPr>
        <p:spPr>
          <a:xfrm>
            <a:off x="7273126"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Ready for new content search</a:t>
            </a:r>
          </a:p>
        </p:txBody>
      </p:sp>
      <p:cxnSp>
        <p:nvCxnSpPr>
          <p:cNvPr id="60" name="Straight Arrow Connector 59">
            <a:extLst>
              <a:ext uri="{FF2B5EF4-FFF2-40B4-BE49-F238E27FC236}">
                <a16:creationId xmlns:a16="http://schemas.microsoft.com/office/drawing/2014/main" id="{381A24FD-6E5E-734F-B3AB-6370B643D7C6}"/>
              </a:ext>
            </a:extLst>
          </p:cNvPr>
          <p:cNvCxnSpPr>
            <a:cxnSpLocks/>
            <a:stCxn id="55" idx="3"/>
            <a:endCxn id="59" idx="1"/>
          </p:cNvCxnSpPr>
          <p:nvPr/>
        </p:nvCxnSpPr>
        <p:spPr>
          <a:xfrm>
            <a:off x="6852944" y="6009147"/>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63" name="TextBox 62">
            <a:extLst>
              <a:ext uri="{FF2B5EF4-FFF2-40B4-BE49-F238E27FC236}">
                <a16:creationId xmlns:a16="http://schemas.microsoft.com/office/drawing/2014/main" id="{627AA352-2AC6-FC41-BB61-AC6B4BC1CAE5}"/>
              </a:ext>
            </a:extLst>
          </p:cNvPr>
          <p:cNvSpPr txBox="1"/>
          <p:nvPr/>
        </p:nvSpPr>
        <p:spPr>
          <a:xfrm>
            <a:off x="14220" y="40757"/>
            <a:ext cx="2659318" cy="369332"/>
          </a:xfrm>
          <a:prstGeom prst="rect">
            <a:avLst/>
          </a:prstGeom>
          <a:noFill/>
        </p:spPr>
        <p:txBody>
          <a:bodyPr wrap="none" rtlCol="0">
            <a:spAutoFit/>
          </a:bodyPr>
          <a:lstStyle/>
          <a:p>
            <a:r>
              <a:rPr lang="en-US" dirty="0"/>
              <a:t>Resource Finder Workflow</a:t>
            </a:r>
          </a:p>
        </p:txBody>
      </p:sp>
    </p:spTree>
    <p:extLst>
      <p:ext uri="{BB962C8B-B14F-4D97-AF65-F5344CB8AC3E}">
        <p14:creationId xmlns:p14="http://schemas.microsoft.com/office/powerpoint/2010/main" val="328676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27AA352-2AC6-FC41-BB61-AC6B4BC1CAE5}"/>
              </a:ext>
            </a:extLst>
          </p:cNvPr>
          <p:cNvSpPr txBox="1"/>
          <p:nvPr/>
        </p:nvSpPr>
        <p:spPr>
          <a:xfrm>
            <a:off x="14220" y="40757"/>
            <a:ext cx="3102260" cy="369332"/>
          </a:xfrm>
          <a:prstGeom prst="rect">
            <a:avLst/>
          </a:prstGeom>
          <a:noFill/>
        </p:spPr>
        <p:txBody>
          <a:bodyPr wrap="none" rtlCol="0">
            <a:spAutoFit/>
          </a:bodyPr>
          <a:lstStyle/>
          <a:p>
            <a:r>
              <a:rPr lang="en-US" dirty="0"/>
              <a:t>Resource Finder Azure Services</a:t>
            </a:r>
          </a:p>
        </p:txBody>
      </p:sp>
      <p:sp>
        <p:nvSpPr>
          <p:cNvPr id="40" name="Rounded Rectangle 39">
            <a:extLst>
              <a:ext uri="{FF2B5EF4-FFF2-40B4-BE49-F238E27FC236}">
                <a16:creationId xmlns:a16="http://schemas.microsoft.com/office/drawing/2014/main" id="{CAC0A4F4-47A9-ED48-8D6A-6BEF74041983}"/>
              </a:ext>
            </a:extLst>
          </p:cNvPr>
          <p:cNvSpPr/>
          <p:nvPr/>
        </p:nvSpPr>
        <p:spPr>
          <a:xfrm>
            <a:off x="3990649" y="109769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UserLogin</a:t>
            </a:r>
          </a:p>
        </p:txBody>
      </p:sp>
      <p:sp>
        <p:nvSpPr>
          <p:cNvPr id="48" name="Rounded Rectangle 47">
            <a:extLst>
              <a:ext uri="{FF2B5EF4-FFF2-40B4-BE49-F238E27FC236}">
                <a16:creationId xmlns:a16="http://schemas.microsoft.com/office/drawing/2014/main" id="{2380C0A7-ADD8-9D4C-9A66-30A331AF65D3}"/>
              </a:ext>
            </a:extLst>
          </p:cNvPr>
          <p:cNvSpPr/>
          <p:nvPr/>
        </p:nvSpPr>
        <p:spPr>
          <a:xfrm>
            <a:off x="3990649" y="342900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Blob trigger function for: ContentUpload</a:t>
            </a:r>
          </a:p>
        </p:txBody>
      </p:sp>
      <p:sp>
        <p:nvSpPr>
          <p:cNvPr id="49" name="Rounded Rectangle 48">
            <a:extLst>
              <a:ext uri="{FF2B5EF4-FFF2-40B4-BE49-F238E27FC236}">
                <a16:creationId xmlns:a16="http://schemas.microsoft.com/office/drawing/2014/main" id="{EB1472F0-206F-DC46-9128-D17FC935C994}"/>
              </a:ext>
            </a:extLst>
          </p:cNvPr>
          <p:cNvSpPr/>
          <p:nvPr/>
        </p:nvSpPr>
        <p:spPr>
          <a:xfrm>
            <a:off x="3990649" y="245665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ContentSearch</a:t>
            </a:r>
          </a:p>
        </p:txBody>
      </p:sp>
      <p:sp>
        <p:nvSpPr>
          <p:cNvPr id="52" name="Rounded Rectangle 51">
            <a:extLst>
              <a:ext uri="{FF2B5EF4-FFF2-40B4-BE49-F238E27FC236}">
                <a16:creationId xmlns:a16="http://schemas.microsoft.com/office/drawing/2014/main" id="{5415E416-E7EF-4745-B584-45EDC7812EDC}"/>
              </a:ext>
            </a:extLst>
          </p:cNvPr>
          <p:cNvSpPr/>
          <p:nvPr/>
        </p:nvSpPr>
        <p:spPr>
          <a:xfrm>
            <a:off x="3990649" y="177717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BlockchainOperations</a:t>
            </a:r>
          </a:p>
        </p:txBody>
      </p:sp>
      <p:sp>
        <p:nvSpPr>
          <p:cNvPr id="53" name="Rounded Rectangle 52">
            <a:extLst>
              <a:ext uri="{FF2B5EF4-FFF2-40B4-BE49-F238E27FC236}">
                <a16:creationId xmlns:a16="http://schemas.microsoft.com/office/drawing/2014/main" id="{2819CB07-CB4E-C84A-A87A-C52C0580F3D7}"/>
              </a:ext>
            </a:extLst>
          </p:cNvPr>
          <p:cNvSpPr/>
          <p:nvPr/>
        </p:nvSpPr>
        <p:spPr>
          <a:xfrm>
            <a:off x="1758490" y="177717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a:t>
            </a:r>
          </a:p>
          <a:p>
            <a:pPr algn="ctr"/>
            <a:r>
              <a:rPr lang="en-US" sz="1000" b="1" dirty="0"/>
              <a:t>API Gateway</a:t>
            </a:r>
          </a:p>
        </p:txBody>
      </p:sp>
      <p:cxnSp>
        <p:nvCxnSpPr>
          <p:cNvPr id="57" name="Straight Arrow Connector 56">
            <a:extLst>
              <a:ext uri="{FF2B5EF4-FFF2-40B4-BE49-F238E27FC236}">
                <a16:creationId xmlns:a16="http://schemas.microsoft.com/office/drawing/2014/main" id="{6883CC29-42AF-5D4B-BC8C-303E2A82FB48}"/>
              </a:ext>
            </a:extLst>
          </p:cNvPr>
          <p:cNvCxnSpPr>
            <a:cxnSpLocks/>
            <a:stCxn id="53" idx="3"/>
            <a:endCxn id="52" idx="1"/>
          </p:cNvCxnSpPr>
          <p:nvPr/>
        </p:nvCxnSpPr>
        <p:spPr>
          <a:xfrm>
            <a:off x="3293376" y="1945906"/>
            <a:ext cx="697273"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58" name="Elbow Connector 57">
            <a:extLst>
              <a:ext uri="{FF2B5EF4-FFF2-40B4-BE49-F238E27FC236}">
                <a16:creationId xmlns:a16="http://schemas.microsoft.com/office/drawing/2014/main" id="{48977B5B-34FC-0F49-8A72-A964D14A0EA4}"/>
              </a:ext>
            </a:extLst>
          </p:cNvPr>
          <p:cNvCxnSpPr>
            <a:cxnSpLocks/>
            <a:stCxn id="53" idx="3"/>
            <a:endCxn id="40" idx="1"/>
          </p:cNvCxnSpPr>
          <p:nvPr/>
        </p:nvCxnSpPr>
        <p:spPr>
          <a:xfrm flipV="1">
            <a:off x="3293376" y="1266428"/>
            <a:ext cx="697273" cy="679478"/>
          </a:xfrm>
          <a:prstGeom prst="bentConnector3">
            <a:avLst>
              <a:gd name="adj1" fmla="val 50000"/>
            </a:avLst>
          </a:prstGeom>
        </p:spPr>
        <p:style>
          <a:lnRef idx="2">
            <a:schemeClr val="accent3"/>
          </a:lnRef>
          <a:fillRef idx="1">
            <a:schemeClr val="lt1"/>
          </a:fillRef>
          <a:effectRef idx="0">
            <a:schemeClr val="accent3"/>
          </a:effectRef>
          <a:fontRef idx="minor">
            <a:schemeClr val="dk1"/>
          </a:fontRef>
        </p:style>
      </p:cxnSp>
      <p:cxnSp>
        <p:nvCxnSpPr>
          <p:cNvPr id="61" name="Elbow Connector 60">
            <a:extLst>
              <a:ext uri="{FF2B5EF4-FFF2-40B4-BE49-F238E27FC236}">
                <a16:creationId xmlns:a16="http://schemas.microsoft.com/office/drawing/2014/main" id="{4F0C573D-8C72-C04F-A37F-94ACA8D3AA5D}"/>
              </a:ext>
            </a:extLst>
          </p:cNvPr>
          <p:cNvCxnSpPr>
            <a:cxnSpLocks/>
            <a:stCxn id="53" idx="3"/>
            <a:endCxn id="49" idx="1"/>
          </p:cNvCxnSpPr>
          <p:nvPr/>
        </p:nvCxnSpPr>
        <p:spPr>
          <a:xfrm>
            <a:off x="3293376" y="1945906"/>
            <a:ext cx="697273" cy="679478"/>
          </a:xfrm>
          <a:prstGeom prst="bentConnector3">
            <a:avLst>
              <a:gd name="adj1" fmla="val 50000"/>
            </a:avLst>
          </a:prstGeom>
        </p:spPr>
        <p:style>
          <a:lnRef idx="2">
            <a:schemeClr val="accent3"/>
          </a:lnRef>
          <a:fillRef idx="1">
            <a:schemeClr val="lt1"/>
          </a:fillRef>
          <a:effectRef idx="0">
            <a:schemeClr val="accent3"/>
          </a:effectRef>
          <a:fontRef idx="minor">
            <a:schemeClr val="dk1"/>
          </a:fontRef>
        </p:style>
      </p:cxnSp>
      <p:sp>
        <p:nvSpPr>
          <p:cNvPr id="62" name="Rounded Rectangle 61">
            <a:extLst>
              <a:ext uri="{FF2B5EF4-FFF2-40B4-BE49-F238E27FC236}">
                <a16:creationId xmlns:a16="http://schemas.microsoft.com/office/drawing/2014/main" id="{C488FC09-CB0B-3A40-BDFD-FDFB2F9833E0}"/>
              </a:ext>
            </a:extLst>
          </p:cNvPr>
          <p:cNvSpPr/>
          <p:nvPr/>
        </p:nvSpPr>
        <p:spPr>
          <a:xfrm>
            <a:off x="1758490" y="342900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Blob Container for:</a:t>
            </a:r>
          </a:p>
          <a:p>
            <a:pPr algn="ctr"/>
            <a:r>
              <a:rPr lang="en-US" sz="1000" b="1" dirty="0"/>
              <a:t>Temporal uploads</a:t>
            </a:r>
          </a:p>
        </p:txBody>
      </p:sp>
      <p:cxnSp>
        <p:nvCxnSpPr>
          <p:cNvPr id="64" name="Straight Arrow Connector 63">
            <a:extLst>
              <a:ext uri="{FF2B5EF4-FFF2-40B4-BE49-F238E27FC236}">
                <a16:creationId xmlns:a16="http://schemas.microsoft.com/office/drawing/2014/main" id="{F0CF3FE2-163E-F946-913F-0F345F9A6158}"/>
              </a:ext>
            </a:extLst>
          </p:cNvPr>
          <p:cNvCxnSpPr>
            <a:cxnSpLocks/>
            <a:stCxn id="62" idx="3"/>
            <a:endCxn id="48" idx="1"/>
          </p:cNvCxnSpPr>
          <p:nvPr/>
        </p:nvCxnSpPr>
        <p:spPr>
          <a:xfrm>
            <a:off x="3293376" y="3597729"/>
            <a:ext cx="697273"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65" name="Straight Arrow Connector 64">
            <a:extLst>
              <a:ext uri="{FF2B5EF4-FFF2-40B4-BE49-F238E27FC236}">
                <a16:creationId xmlns:a16="http://schemas.microsoft.com/office/drawing/2014/main" id="{C2A93488-2921-A14F-9FE4-2CFADB32BCC9}"/>
              </a:ext>
            </a:extLst>
          </p:cNvPr>
          <p:cNvCxnSpPr>
            <a:cxnSpLocks/>
            <a:stCxn id="40" idx="3"/>
            <a:endCxn id="66" idx="1"/>
          </p:cNvCxnSpPr>
          <p:nvPr/>
        </p:nvCxnSpPr>
        <p:spPr>
          <a:xfrm flipV="1">
            <a:off x="5525535" y="1264644"/>
            <a:ext cx="443465" cy="1784"/>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66" name="Rounded Rectangle 65">
            <a:extLst>
              <a:ext uri="{FF2B5EF4-FFF2-40B4-BE49-F238E27FC236}">
                <a16:creationId xmlns:a16="http://schemas.microsoft.com/office/drawing/2014/main" id="{DA451AFE-BC6C-EE4A-8E8E-8BC192B80BC6}"/>
              </a:ext>
            </a:extLst>
          </p:cNvPr>
          <p:cNvSpPr/>
          <p:nvPr/>
        </p:nvSpPr>
        <p:spPr>
          <a:xfrm>
            <a:off x="5969000" y="1095915"/>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Active Directory | Wallet HD | Azure Key Vault | Cosmos DB</a:t>
            </a:r>
          </a:p>
        </p:txBody>
      </p:sp>
      <p:sp>
        <p:nvSpPr>
          <p:cNvPr id="67" name="Rounded Rectangle 66">
            <a:extLst>
              <a:ext uri="{FF2B5EF4-FFF2-40B4-BE49-F238E27FC236}">
                <a16:creationId xmlns:a16="http://schemas.microsoft.com/office/drawing/2014/main" id="{6F64BF45-1822-9349-BC6B-D3A4F10B2232}"/>
              </a:ext>
            </a:extLst>
          </p:cNvPr>
          <p:cNvSpPr/>
          <p:nvPr/>
        </p:nvSpPr>
        <p:spPr>
          <a:xfrm>
            <a:off x="5969000" y="1777177"/>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Logic Apps | Cosmos DB</a:t>
            </a:r>
          </a:p>
        </p:txBody>
      </p:sp>
      <p:sp>
        <p:nvSpPr>
          <p:cNvPr id="68" name="Rounded Rectangle 67">
            <a:extLst>
              <a:ext uri="{FF2B5EF4-FFF2-40B4-BE49-F238E27FC236}">
                <a16:creationId xmlns:a16="http://schemas.microsoft.com/office/drawing/2014/main" id="{4CCFFC6E-4E07-3E44-AC96-0D83B711CFB9}"/>
              </a:ext>
            </a:extLst>
          </p:cNvPr>
          <p:cNvSpPr/>
          <p:nvPr/>
        </p:nvSpPr>
        <p:spPr>
          <a:xfrm>
            <a:off x="5969000" y="2456300"/>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Cognitive Search</a:t>
            </a:r>
          </a:p>
        </p:txBody>
      </p:sp>
      <p:cxnSp>
        <p:nvCxnSpPr>
          <p:cNvPr id="69" name="Straight Arrow Connector 68">
            <a:extLst>
              <a:ext uri="{FF2B5EF4-FFF2-40B4-BE49-F238E27FC236}">
                <a16:creationId xmlns:a16="http://schemas.microsoft.com/office/drawing/2014/main" id="{9321346F-AD89-5547-9FAB-4AC254063CCF}"/>
              </a:ext>
            </a:extLst>
          </p:cNvPr>
          <p:cNvCxnSpPr>
            <a:cxnSpLocks/>
            <a:stCxn id="52" idx="3"/>
            <a:endCxn id="67" idx="1"/>
          </p:cNvCxnSpPr>
          <p:nvPr/>
        </p:nvCxnSpPr>
        <p:spPr>
          <a:xfrm>
            <a:off x="5525535" y="1945906"/>
            <a:ext cx="443465"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70" name="Straight Arrow Connector 69">
            <a:extLst>
              <a:ext uri="{FF2B5EF4-FFF2-40B4-BE49-F238E27FC236}">
                <a16:creationId xmlns:a16="http://schemas.microsoft.com/office/drawing/2014/main" id="{5A4CA966-3F3B-2E4A-98F4-3BD07E85521D}"/>
              </a:ext>
            </a:extLst>
          </p:cNvPr>
          <p:cNvCxnSpPr>
            <a:cxnSpLocks/>
            <a:stCxn id="49" idx="3"/>
            <a:endCxn id="68" idx="1"/>
          </p:cNvCxnSpPr>
          <p:nvPr/>
        </p:nvCxnSpPr>
        <p:spPr>
          <a:xfrm flipV="1">
            <a:off x="5525535" y="2625029"/>
            <a:ext cx="443465" cy="35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72" name="Rounded Rectangle 71">
            <a:extLst>
              <a:ext uri="{FF2B5EF4-FFF2-40B4-BE49-F238E27FC236}">
                <a16:creationId xmlns:a16="http://schemas.microsoft.com/office/drawing/2014/main" id="{ACC0C3FD-A113-9946-816D-C5FF47B55AD0}"/>
              </a:ext>
            </a:extLst>
          </p:cNvPr>
          <p:cNvSpPr/>
          <p:nvPr/>
        </p:nvSpPr>
        <p:spPr>
          <a:xfrm>
            <a:off x="5969000" y="3428999"/>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Logic Apps | Cosmos DB</a:t>
            </a:r>
          </a:p>
        </p:txBody>
      </p:sp>
      <p:cxnSp>
        <p:nvCxnSpPr>
          <p:cNvPr id="73" name="Straight Arrow Connector 72">
            <a:extLst>
              <a:ext uri="{FF2B5EF4-FFF2-40B4-BE49-F238E27FC236}">
                <a16:creationId xmlns:a16="http://schemas.microsoft.com/office/drawing/2014/main" id="{5DCFE595-DA4F-6246-BEC4-9E68BA023DC3}"/>
              </a:ext>
            </a:extLst>
          </p:cNvPr>
          <p:cNvCxnSpPr>
            <a:cxnSpLocks/>
            <a:stCxn id="48" idx="3"/>
            <a:endCxn id="72" idx="1"/>
          </p:cNvCxnSpPr>
          <p:nvPr/>
        </p:nvCxnSpPr>
        <p:spPr>
          <a:xfrm flipV="1">
            <a:off x="5525535" y="3597728"/>
            <a:ext cx="443465" cy="1"/>
          </a:xfrm>
          <a:prstGeom prst="straightConnector1">
            <a:avLst/>
          </a:prstGeom>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4272502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23913</TotalTime>
  <Words>340</Words>
  <Application>Microsoft Macintosh PowerPoint</Application>
  <PresentationFormat>Widescreen</PresentationFormat>
  <Paragraphs>51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Roberto Cervantes Rivero</dc:creator>
  <cp:lastModifiedBy>Roberto Cervantes Rivero</cp:lastModifiedBy>
  <cp:revision>64</cp:revision>
  <dcterms:created xsi:type="dcterms:W3CDTF">2019-02-05T02:22:45Z</dcterms:created>
  <dcterms:modified xsi:type="dcterms:W3CDTF">2019-03-29T16:00:02Z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2019-02-05T02:22:46-0600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5e770496-7873-4f50-9894-00004ceea06e</vt:lpwstr>
  </property>
</Properties>
</file>