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4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5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9" r:id="rId5"/>
    <p:sldMasterId id="2147483713" r:id="rId6"/>
    <p:sldMasterId id="2147483750" r:id="rId7"/>
    <p:sldMasterId id="2147483787" r:id="rId8"/>
    <p:sldMasterId id="2147483824" r:id="rId9"/>
  </p:sldMasterIdLst>
  <p:notesMasterIdLst>
    <p:notesMasterId r:id="rId33"/>
  </p:notesMasterIdLst>
  <p:sldIdLst>
    <p:sldId id="257" r:id="rId10"/>
    <p:sldId id="285" r:id="rId11"/>
    <p:sldId id="291" r:id="rId12"/>
    <p:sldId id="300" r:id="rId13"/>
    <p:sldId id="306" r:id="rId14"/>
    <p:sldId id="282" r:id="rId15"/>
    <p:sldId id="299" r:id="rId16"/>
    <p:sldId id="283" r:id="rId17"/>
    <p:sldId id="273" r:id="rId18"/>
    <p:sldId id="276" r:id="rId19"/>
    <p:sldId id="289" r:id="rId20"/>
    <p:sldId id="290" r:id="rId21"/>
    <p:sldId id="284" r:id="rId22"/>
    <p:sldId id="275" r:id="rId23"/>
    <p:sldId id="277" r:id="rId24"/>
    <p:sldId id="279" r:id="rId25"/>
    <p:sldId id="286" r:id="rId26"/>
    <p:sldId id="292" r:id="rId27"/>
    <p:sldId id="298" r:id="rId28"/>
    <p:sldId id="293" r:id="rId29"/>
    <p:sldId id="294" r:id="rId30"/>
    <p:sldId id="297" r:id="rId31"/>
    <p:sldId id="29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55C8DD-F4BC-4917-A271-A81876F908F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0940F7-71BF-4BCB-88C8-947D802A6761}">
      <dgm:prSet phldrT="[Text]"/>
      <dgm:spPr/>
      <dgm:t>
        <a:bodyPr/>
        <a:lstStyle/>
        <a:p>
          <a:r>
            <a:rPr lang="en-US" dirty="0" smtClean="0"/>
            <a:t>Personas Involved</a:t>
          </a:r>
          <a:endParaRPr lang="en-US" dirty="0"/>
        </a:p>
      </dgm:t>
    </dgm:pt>
    <dgm:pt modelId="{D50FA467-D2A8-40FC-A00F-4B0BD032DEB0}" type="parTrans" cxnId="{7158A88D-0202-420A-9879-D9F32099216A}">
      <dgm:prSet/>
      <dgm:spPr/>
      <dgm:t>
        <a:bodyPr/>
        <a:lstStyle/>
        <a:p>
          <a:endParaRPr lang="en-US"/>
        </a:p>
      </dgm:t>
    </dgm:pt>
    <dgm:pt modelId="{24080DF7-BB6C-43F9-8516-FDED0305F525}" type="sibTrans" cxnId="{7158A88D-0202-420A-9879-D9F32099216A}">
      <dgm:prSet/>
      <dgm:spPr/>
      <dgm:t>
        <a:bodyPr/>
        <a:lstStyle/>
        <a:p>
          <a:endParaRPr lang="en-US"/>
        </a:p>
      </dgm:t>
    </dgm:pt>
    <dgm:pt modelId="{44A41F2E-729A-45A6-A36E-7A4F41D94789}">
      <dgm:prSet/>
      <dgm:spPr/>
      <dgm:t>
        <a:bodyPr/>
        <a:lstStyle/>
        <a:p>
          <a:r>
            <a:rPr lang="en-US" dirty="0" smtClean="0"/>
            <a:t>The Device</a:t>
          </a:r>
        </a:p>
      </dgm:t>
    </dgm:pt>
    <dgm:pt modelId="{FECEC017-E077-404D-AE00-B411A56EF37C}" type="parTrans" cxnId="{0A139A37-E84E-4DEE-8156-381A4F5DD0EF}">
      <dgm:prSet/>
      <dgm:spPr/>
      <dgm:t>
        <a:bodyPr/>
        <a:lstStyle/>
        <a:p>
          <a:endParaRPr lang="en-US"/>
        </a:p>
      </dgm:t>
    </dgm:pt>
    <dgm:pt modelId="{75F8BAF6-5923-47EE-86BB-C0288294C16E}" type="sibTrans" cxnId="{0A139A37-E84E-4DEE-8156-381A4F5DD0EF}">
      <dgm:prSet/>
      <dgm:spPr/>
      <dgm:t>
        <a:bodyPr/>
        <a:lstStyle/>
        <a:p>
          <a:endParaRPr lang="en-US"/>
        </a:p>
      </dgm:t>
    </dgm:pt>
    <dgm:pt modelId="{B4888726-54C8-407C-B0CF-775FD96FFC27}">
      <dgm:prSet/>
      <dgm:spPr/>
      <dgm:t>
        <a:bodyPr/>
        <a:lstStyle/>
        <a:p>
          <a:r>
            <a:rPr lang="en-US" dirty="0" smtClean="0"/>
            <a:t>Device Health</a:t>
          </a:r>
        </a:p>
      </dgm:t>
    </dgm:pt>
    <dgm:pt modelId="{39B9FFCA-5937-4259-897E-8808B753006B}" type="parTrans" cxnId="{0349D8A2-8CC6-4C6C-A50E-E12B2AC30D81}">
      <dgm:prSet/>
      <dgm:spPr/>
      <dgm:t>
        <a:bodyPr/>
        <a:lstStyle/>
        <a:p>
          <a:endParaRPr lang="en-US"/>
        </a:p>
      </dgm:t>
    </dgm:pt>
    <dgm:pt modelId="{14E1E893-ECF5-4F1F-B522-78B94C8EA665}" type="sibTrans" cxnId="{0349D8A2-8CC6-4C6C-A50E-E12B2AC30D81}">
      <dgm:prSet/>
      <dgm:spPr/>
      <dgm:t>
        <a:bodyPr/>
        <a:lstStyle/>
        <a:p>
          <a:endParaRPr lang="en-US"/>
        </a:p>
      </dgm:t>
    </dgm:pt>
    <dgm:pt modelId="{C4B5CA93-4F90-4D9A-A527-326AF100EA20}">
      <dgm:prSet/>
      <dgm:spPr/>
      <dgm:t>
        <a:bodyPr/>
        <a:lstStyle/>
        <a:p>
          <a:r>
            <a:rPr lang="en-US" dirty="0" smtClean="0"/>
            <a:t>Device Actions</a:t>
          </a:r>
        </a:p>
      </dgm:t>
    </dgm:pt>
    <dgm:pt modelId="{AF630E16-4049-43D7-ACF9-E53997CD7B2B}" type="parTrans" cxnId="{EBE9638C-1AF4-47AE-BB6F-CAE457F2FB2A}">
      <dgm:prSet/>
      <dgm:spPr/>
      <dgm:t>
        <a:bodyPr/>
        <a:lstStyle/>
        <a:p>
          <a:endParaRPr lang="en-US"/>
        </a:p>
      </dgm:t>
    </dgm:pt>
    <dgm:pt modelId="{C90CA6FD-F67C-4B21-B800-91FC86196C4B}" type="sibTrans" cxnId="{EBE9638C-1AF4-47AE-BB6F-CAE457F2FB2A}">
      <dgm:prSet/>
      <dgm:spPr/>
      <dgm:t>
        <a:bodyPr/>
        <a:lstStyle/>
        <a:p>
          <a:endParaRPr lang="en-US"/>
        </a:p>
      </dgm:t>
    </dgm:pt>
    <dgm:pt modelId="{60212F87-4EB1-4016-8ECB-ADD246450C3B}">
      <dgm:prSet/>
      <dgm:spPr/>
      <dgm:t>
        <a:bodyPr/>
        <a:lstStyle/>
        <a:p>
          <a:r>
            <a:rPr lang="en-US" dirty="0" smtClean="0"/>
            <a:t>Organizing Devices</a:t>
          </a:r>
        </a:p>
      </dgm:t>
    </dgm:pt>
    <dgm:pt modelId="{1F7BF7CC-059C-41D8-9AFE-FFEE3867033B}" type="parTrans" cxnId="{184F824A-0FFA-48CB-8571-D0FD2D936EBF}">
      <dgm:prSet/>
      <dgm:spPr/>
      <dgm:t>
        <a:bodyPr/>
        <a:lstStyle/>
        <a:p>
          <a:endParaRPr lang="en-US"/>
        </a:p>
      </dgm:t>
    </dgm:pt>
    <dgm:pt modelId="{AE046316-F9B3-436B-B920-8E7ACC73053A}" type="sibTrans" cxnId="{184F824A-0FFA-48CB-8571-D0FD2D936EBF}">
      <dgm:prSet/>
      <dgm:spPr/>
      <dgm:t>
        <a:bodyPr/>
        <a:lstStyle/>
        <a:p>
          <a:endParaRPr lang="en-US"/>
        </a:p>
      </dgm:t>
    </dgm:pt>
    <dgm:pt modelId="{2FC2ACBB-6CB2-43D7-BE1C-90B2D8B0E2FF}">
      <dgm:prSet/>
      <dgm:spPr/>
      <dgm:t>
        <a:bodyPr/>
        <a:lstStyle/>
        <a:p>
          <a:r>
            <a:rPr lang="en-US" dirty="0" smtClean="0"/>
            <a:t>Device State</a:t>
          </a:r>
        </a:p>
      </dgm:t>
    </dgm:pt>
    <dgm:pt modelId="{B870A277-DCED-46EF-82D6-D3503A1850FD}" type="parTrans" cxnId="{83AE771E-AC10-4AAF-8E61-D709C3B9DE75}">
      <dgm:prSet/>
      <dgm:spPr/>
      <dgm:t>
        <a:bodyPr/>
        <a:lstStyle/>
        <a:p>
          <a:endParaRPr lang="en-US"/>
        </a:p>
      </dgm:t>
    </dgm:pt>
    <dgm:pt modelId="{C722B387-1AE3-4ABC-B648-524CB5BB938A}" type="sibTrans" cxnId="{83AE771E-AC10-4AAF-8E61-D709C3B9DE75}">
      <dgm:prSet/>
      <dgm:spPr/>
      <dgm:t>
        <a:bodyPr/>
        <a:lstStyle/>
        <a:p>
          <a:endParaRPr lang="en-US"/>
        </a:p>
      </dgm:t>
    </dgm:pt>
    <dgm:pt modelId="{D302236F-357E-440B-B777-ACD68A271A92}" type="pres">
      <dgm:prSet presAssocID="{2D55C8DD-F4BC-4917-A271-A81876F908F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5C088B-EE1B-4F6D-8964-340FE8756995}" type="pres">
      <dgm:prSet presAssocID="{BE0940F7-71BF-4BCB-88C8-947D802A676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2C674B-9FAB-4266-9F2D-E1C767A42F3B}" type="pres">
      <dgm:prSet presAssocID="{24080DF7-BB6C-43F9-8516-FDED0305F525}" presName="sibTrans" presStyleCnt="0"/>
      <dgm:spPr/>
    </dgm:pt>
    <dgm:pt modelId="{F184542F-11BC-47D7-B116-7B64B19D3F6F}" type="pres">
      <dgm:prSet presAssocID="{44A41F2E-729A-45A6-A36E-7A4F41D9478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8DACE-F450-4939-880C-EE7C236BC024}" type="pres">
      <dgm:prSet presAssocID="{75F8BAF6-5923-47EE-86BB-C0288294C16E}" presName="sibTrans" presStyleCnt="0"/>
      <dgm:spPr/>
    </dgm:pt>
    <dgm:pt modelId="{C941B02B-F270-4A26-8DF5-C57C48004E0F}" type="pres">
      <dgm:prSet presAssocID="{B4888726-54C8-407C-B0CF-775FD96FFC2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4129B-A8FF-41BE-97E5-5CF27B088913}" type="pres">
      <dgm:prSet presAssocID="{14E1E893-ECF5-4F1F-B522-78B94C8EA665}" presName="sibTrans" presStyleCnt="0"/>
      <dgm:spPr/>
    </dgm:pt>
    <dgm:pt modelId="{1C428725-F6CE-45BA-8D21-349B528A2AC5}" type="pres">
      <dgm:prSet presAssocID="{C4B5CA93-4F90-4D9A-A527-326AF100EA2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E2811-3B3C-45CC-AD8B-9A737BB998AC}" type="pres">
      <dgm:prSet presAssocID="{C90CA6FD-F67C-4B21-B800-91FC86196C4B}" presName="sibTrans" presStyleCnt="0"/>
      <dgm:spPr/>
    </dgm:pt>
    <dgm:pt modelId="{302DF579-24D7-4F23-B8AF-1DEC21E34C6D}" type="pres">
      <dgm:prSet presAssocID="{60212F87-4EB1-4016-8ECB-ADD246450C3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96D6CD-7889-4FD1-9D6B-32B2D357B380}" type="pres">
      <dgm:prSet presAssocID="{AE046316-F9B3-436B-B920-8E7ACC73053A}" presName="sibTrans" presStyleCnt="0"/>
      <dgm:spPr/>
    </dgm:pt>
    <dgm:pt modelId="{36F8BD8C-A525-4944-8CC4-8C8152AC6762}" type="pres">
      <dgm:prSet presAssocID="{2FC2ACBB-6CB2-43D7-BE1C-90B2D8B0E2F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139A37-E84E-4DEE-8156-381A4F5DD0EF}" srcId="{2D55C8DD-F4BC-4917-A271-A81876F908FC}" destId="{44A41F2E-729A-45A6-A36E-7A4F41D94789}" srcOrd="1" destOrd="0" parTransId="{FECEC017-E077-404D-AE00-B411A56EF37C}" sibTransId="{75F8BAF6-5923-47EE-86BB-C0288294C16E}"/>
    <dgm:cxn modelId="{450A9DBB-5910-4363-B209-AB691BF906E2}" type="presOf" srcId="{BE0940F7-71BF-4BCB-88C8-947D802A6761}" destId="{785C088B-EE1B-4F6D-8964-340FE8756995}" srcOrd="0" destOrd="0" presId="urn:microsoft.com/office/officeart/2005/8/layout/default"/>
    <dgm:cxn modelId="{25F2BBB6-DBCE-4A71-A1EE-6CAAD001D092}" type="presOf" srcId="{44A41F2E-729A-45A6-A36E-7A4F41D94789}" destId="{F184542F-11BC-47D7-B116-7B64B19D3F6F}" srcOrd="0" destOrd="0" presId="urn:microsoft.com/office/officeart/2005/8/layout/default"/>
    <dgm:cxn modelId="{CF558078-583D-4603-8444-C7E51B4DA342}" type="presOf" srcId="{60212F87-4EB1-4016-8ECB-ADD246450C3B}" destId="{302DF579-24D7-4F23-B8AF-1DEC21E34C6D}" srcOrd="0" destOrd="0" presId="urn:microsoft.com/office/officeart/2005/8/layout/default"/>
    <dgm:cxn modelId="{092EC857-25FB-4345-93AD-CC226CC61752}" type="presOf" srcId="{C4B5CA93-4F90-4D9A-A527-326AF100EA20}" destId="{1C428725-F6CE-45BA-8D21-349B528A2AC5}" srcOrd="0" destOrd="0" presId="urn:microsoft.com/office/officeart/2005/8/layout/default"/>
    <dgm:cxn modelId="{0FAFB1DF-6625-4D28-8216-BDF567FA8399}" type="presOf" srcId="{B4888726-54C8-407C-B0CF-775FD96FFC27}" destId="{C941B02B-F270-4A26-8DF5-C57C48004E0F}" srcOrd="0" destOrd="0" presId="urn:microsoft.com/office/officeart/2005/8/layout/default"/>
    <dgm:cxn modelId="{8723563B-83EF-46B0-87BB-49A5C9860B19}" type="presOf" srcId="{2D55C8DD-F4BC-4917-A271-A81876F908FC}" destId="{D302236F-357E-440B-B777-ACD68A271A92}" srcOrd="0" destOrd="0" presId="urn:microsoft.com/office/officeart/2005/8/layout/default"/>
    <dgm:cxn modelId="{184F824A-0FFA-48CB-8571-D0FD2D936EBF}" srcId="{2D55C8DD-F4BC-4917-A271-A81876F908FC}" destId="{60212F87-4EB1-4016-8ECB-ADD246450C3B}" srcOrd="4" destOrd="0" parTransId="{1F7BF7CC-059C-41D8-9AFE-FFEE3867033B}" sibTransId="{AE046316-F9B3-436B-B920-8E7ACC73053A}"/>
    <dgm:cxn modelId="{EBE9638C-1AF4-47AE-BB6F-CAE457F2FB2A}" srcId="{2D55C8DD-F4BC-4917-A271-A81876F908FC}" destId="{C4B5CA93-4F90-4D9A-A527-326AF100EA20}" srcOrd="3" destOrd="0" parTransId="{AF630E16-4049-43D7-ACF9-E53997CD7B2B}" sibTransId="{C90CA6FD-F67C-4B21-B800-91FC86196C4B}"/>
    <dgm:cxn modelId="{7158A88D-0202-420A-9879-D9F32099216A}" srcId="{2D55C8DD-F4BC-4917-A271-A81876F908FC}" destId="{BE0940F7-71BF-4BCB-88C8-947D802A6761}" srcOrd="0" destOrd="0" parTransId="{D50FA467-D2A8-40FC-A00F-4B0BD032DEB0}" sibTransId="{24080DF7-BB6C-43F9-8516-FDED0305F525}"/>
    <dgm:cxn modelId="{37A8C266-89FE-4F45-9A95-73CECE1634BA}" type="presOf" srcId="{2FC2ACBB-6CB2-43D7-BE1C-90B2D8B0E2FF}" destId="{36F8BD8C-A525-4944-8CC4-8C8152AC6762}" srcOrd="0" destOrd="0" presId="urn:microsoft.com/office/officeart/2005/8/layout/default"/>
    <dgm:cxn modelId="{0349D8A2-8CC6-4C6C-A50E-E12B2AC30D81}" srcId="{2D55C8DD-F4BC-4917-A271-A81876F908FC}" destId="{B4888726-54C8-407C-B0CF-775FD96FFC27}" srcOrd="2" destOrd="0" parTransId="{39B9FFCA-5937-4259-897E-8808B753006B}" sibTransId="{14E1E893-ECF5-4F1F-B522-78B94C8EA665}"/>
    <dgm:cxn modelId="{83AE771E-AC10-4AAF-8E61-D709C3B9DE75}" srcId="{2D55C8DD-F4BC-4917-A271-A81876F908FC}" destId="{2FC2ACBB-6CB2-43D7-BE1C-90B2D8B0E2FF}" srcOrd="5" destOrd="0" parTransId="{B870A277-DCED-46EF-82D6-D3503A1850FD}" sibTransId="{C722B387-1AE3-4ABC-B648-524CB5BB938A}"/>
    <dgm:cxn modelId="{CB678C18-D3BA-4C87-95F9-0D70324B819A}" type="presParOf" srcId="{D302236F-357E-440B-B777-ACD68A271A92}" destId="{785C088B-EE1B-4F6D-8964-340FE8756995}" srcOrd="0" destOrd="0" presId="urn:microsoft.com/office/officeart/2005/8/layout/default"/>
    <dgm:cxn modelId="{80702539-AD3E-4E99-98BF-C4CD72AFF2C0}" type="presParOf" srcId="{D302236F-357E-440B-B777-ACD68A271A92}" destId="{AD2C674B-9FAB-4266-9F2D-E1C767A42F3B}" srcOrd="1" destOrd="0" presId="urn:microsoft.com/office/officeart/2005/8/layout/default"/>
    <dgm:cxn modelId="{89AD03BB-BD96-4C86-B497-65CE07ADA3FD}" type="presParOf" srcId="{D302236F-357E-440B-B777-ACD68A271A92}" destId="{F184542F-11BC-47D7-B116-7B64B19D3F6F}" srcOrd="2" destOrd="0" presId="urn:microsoft.com/office/officeart/2005/8/layout/default"/>
    <dgm:cxn modelId="{745C58D6-CEFD-4357-88D9-6F089960BB2C}" type="presParOf" srcId="{D302236F-357E-440B-B777-ACD68A271A92}" destId="{AF28DACE-F450-4939-880C-EE7C236BC024}" srcOrd="3" destOrd="0" presId="urn:microsoft.com/office/officeart/2005/8/layout/default"/>
    <dgm:cxn modelId="{A3AF7495-1979-4F70-96DE-BBBA667B1685}" type="presParOf" srcId="{D302236F-357E-440B-B777-ACD68A271A92}" destId="{C941B02B-F270-4A26-8DF5-C57C48004E0F}" srcOrd="4" destOrd="0" presId="urn:microsoft.com/office/officeart/2005/8/layout/default"/>
    <dgm:cxn modelId="{96BA06C7-721C-46E7-AAAB-DDADBE22429B}" type="presParOf" srcId="{D302236F-357E-440B-B777-ACD68A271A92}" destId="{5324129B-A8FF-41BE-97E5-5CF27B088913}" srcOrd="5" destOrd="0" presId="urn:microsoft.com/office/officeart/2005/8/layout/default"/>
    <dgm:cxn modelId="{7477F94A-7B99-4265-907D-C92ED46CD690}" type="presParOf" srcId="{D302236F-357E-440B-B777-ACD68A271A92}" destId="{1C428725-F6CE-45BA-8D21-349B528A2AC5}" srcOrd="6" destOrd="0" presId="urn:microsoft.com/office/officeart/2005/8/layout/default"/>
    <dgm:cxn modelId="{66DCDF80-3651-46F7-8C6D-47DD772F3303}" type="presParOf" srcId="{D302236F-357E-440B-B777-ACD68A271A92}" destId="{7B4E2811-3B3C-45CC-AD8B-9A737BB998AC}" srcOrd="7" destOrd="0" presId="urn:microsoft.com/office/officeart/2005/8/layout/default"/>
    <dgm:cxn modelId="{5F58841E-7663-4EC6-986F-D65868B40FFF}" type="presParOf" srcId="{D302236F-357E-440B-B777-ACD68A271A92}" destId="{302DF579-24D7-4F23-B8AF-1DEC21E34C6D}" srcOrd="8" destOrd="0" presId="urn:microsoft.com/office/officeart/2005/8/layout/default"/>
    <dgm:cxn modelId="{2172FB2A-6A27-43B8-BDCB-F59927544406}" type="presParOf" srcId="{D302236F-357E-440B-B777-ACD68A271A92}" destId="{4696D6CD-7889-4FD1-9D6B-32B2D357B380}" srcOrd="9" destOrd="0" presId="urn:microsoft.com/office/officeart/2005/8/layout/default"/>
    <dgm:cxn modelId="{27392774-D260-41D7-B59C-2D02C11AF88E}" type="presParOf" srcId="{D302236F-357E-440B-B777-ACD68A271A92}" destId="{36F8BD8C-A525-4944-8CC4-8C8152AC676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C088B-EE1B-4F6D-8964-340FE8756995}">
      <dsp:nvSpPr>
        <dsp:cNvPr id="0" name=""/>
        <dsp:cNvSpPr/>
      </dsp:nvSpPr>
      <dsp:spPr>
        <a:xfrm>
          <a:off x="0" y="325823"/>
          <a:ext cx="3442946" cy="2065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Personas Involved</a:t>
          </a:r>
          <a:endParaRPr lang="en-US" sz="5500" kern="1200" dirty="0"/>
        </a:p>
      </dsp:txBody>
      <dsp:txXfrm>
        <a:off x="0" y="325823"/>
        <a:ext cx="3442946" cy="2065767"/>
      </dsp:txXfrm>
    </dsp:sp>
    <dsp:sp modelId="{F184542F-11BC-47D7-B116-7B64B19D3F6F}">
      <dsp:nvSpPr>
        <dsp:cNvPr id="0" name=""/>
        <dsp:cNvSpPr/>
      </dsp:nvSpPr>
      <dsp:spPr>
        <a:xfrm>
          <a:off x="3787241" y="325823"/>
          <a:ext cx="3442946" cy="2065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The Device</a:t>
          </a:r>
        </a:p>
      </dsp:txBody>
      <dsp:txXfrm>
        <a:off x="3787241" y="325823"/>
        <a:ext cx="3442946" cy="2065767"/>
      </dsp:txXfrm>
    </dsp:sp>
    <dsp:sp modelId="{C941B02B-F270-4A26-8DF5-C57C48004E0F}">
      <dsp:nvSpPr>
        <dsp:cNvPr id="0" name=""/>
        <dsp:cNvSpPr/>
      </dsp:nvSpPr>
      <dsp:spPr>
        <a:xfrm>
          <a:off x="7574482" y="325823"/>
          <a:ext cx="3442946" cy="2065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Device Health</a:t>
          </a:r>
        </a:p>
      </dsp:txBody>
      <dsp:txXfrm>
        <a:off x="7574482" y="325823"/>
        <a:ext cx="3442946" cy="2065767"/>
      </dsp:txXfrm>
    </dsp:sp>
    <dsp:sp modelId="{1C428725-F6CE-45BA-8D21-349B528A2AC5}">
      <dsp:nvSpPr>
        <dsp:cNvPr id="0" name=""/>
        <dsp:cNvSpPr/>
      </dsp:nvSpPr>
      <dsp:spPr>
        <a:xfrm>
          <a:off x="0" y="2735885"/>
          <a:ext cx="3442946" cy="2065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Device Actions</a:t>
          </a:r>
        </a:p>
      </dsp:txBody>
      <dsp:txXfrm>
        <a:off x="0" y="2735885"/>
        <a:ext cx="3442946" cy="2065767"/>
      </dsp:txXfrm>
    </dsp:sp>
    <dsp:sp modelId="{302DF579-24D7-4F23-B8AF-1DEC21E34C6D}">
      <dsp:nvSpPr>
        <dsp:cNvPr id="0" name=""/>
        <dsp:cNvSpPr/>
      </dsp:nvSpPr>
      <dsp:spPr>
        <a:xfrm>
          <a:off x="3787241" y="2735885"/>
          <a:ext cx="3442946" cy="2065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Organizing Devices</a:t>
          </a:r>
        </a:p>
      </dsp:txBody>
      <dsp:txXfrm>
        <a:off x="3787241" y="2735885"/>
        <a:ext cx="3442946" cy="2065767"/>
      </dsp:txXfrm>
    </dsp:sp>
    <dsp:sp modelId="{36F8BD8C-A525-4944-8CC4-8C8152AC6762}">
      <dsp:nvSpPr>
        <dsp:cNvPr id="0" name=""/>
        <dsp:cNvSpPr/>
      </dsp:nvSpPr>
      <dsp:spPr>
        <a:xfrm>
          <a:off x="7574482" y="2735885"/>
          <a:ext cx="3442946" cy="2065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Device State</a:t>
          </a:r>
        </a:p>
      </dsp:txBody>
      <dsp:txXfrm>
        <a:off x="7574482" y="2735885"/>
        <a:ext cx="3442946" cy="2065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6E508-67FC-4D5E-84C7-A8FC8C8A3A0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9B2AB-A501-42D5-968B-13D7A16B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66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B2AB-A501-42D5-968B-13D7A16B4B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1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B2AB-A501-42D5-968B-13D7A16B4B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03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B2AB-A501-42D5-968B-13D7A16B4B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31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B2AB-A501-42D5-968B-13D7A16B4B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42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B2AB-A501-42D5-968B-13D7A16B4B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32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B2AB-A501-42D5-968B-13D7A16B4B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16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B2AB-A501-42D5-968B-13D7A16B4B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78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B2AB-A501-42D5-968B-13D7A16B4B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44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B2AB-A501-42D5-968B-13D7A16B4B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46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B2AB-A501-42D5-968B-13D7A16B4B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1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B2AB-A501-42D5-968B-13D7A16B4B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70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B2AB-A501-42D5-968B-13D7A16B4B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4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B2AB-A501-42D5-968B-13D7A16B4B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26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B2AB-A501-42D5-968B-13D7A16B4B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53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B2AB-A501-42D5-968B-13D7A16B4B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31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B2AB-A501-42D5-968B-13D7A16B4B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70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B2AB-A501-42D5-968B-13D7A16B4B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4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B2AB-A501-42D5-968B-13D7A16B4B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9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B2AB-A501-42D5-968B-13D7A16B4B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97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B2AB-A501-42D5-968B-13D7A16B4B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6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B2AB-A501-42D5-968B-13D7A16B4B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60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B2AB-A501-42D5-968B-13D7A16B4B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8.emf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9" Type="http://schemas.openxmlformats.org/officeDocument/2006/relationships/image" Target="../media/image48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42" Type="http://schemas.openxmlformats.org/officeDocument/2006/relationships/image" Target="../media/image51.png"/><Relationship Id="rId47" Type="http://schemas.openxmlformats.org/officeDocument/2006/relationships/image" Target="../media/image56.png"/><Relationship Id="rId50" Type="http://schemas.openxmlformats.org/officeDocument/2006/relationships/image" Target="../media/image59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9" Type="http://schemas.openxmlformats.org/officeDocument/2006/relationships/image" Target="../media/image38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37" Type="http://schemas.openxmlformats.org/officeDocument/2006/relationships/image" Target="../media/image46.png"/><Relationship Id="rId40" Type="http://schemas.openxmlformats.org/officeDocument/2006/relationships/image" Target="../media/image49.png"/><Relationship Id="rId45" Type="http://schemas.openxmlformats.org/officeDocument/2006/relationships/image" Target="../media/image54.png"/><Relationship Id="rId53" Type="http://schemas.openxmlformats.org/officeDocument/2006/relationships/image" Target="../media/image62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4" Type="http://schemas.openxmlformats.org/officeDocument/2006/relationships/image" Target="../media/image53.png"/><Relationship Id="rId52" Type="http://schemas.openxmlformats.org/officeDocument/2006/relationships/image" Target="../media/image6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43" Type="http://schemas.openxmlformats.org/officeDocument/2006/relationships/image" Target="../media/image52.png"/><Relationship Id="rId48" Type="http://schemas.openxmlformats.org/officeDocument/2006/relationships/image" Target="../media/image57.png"/><Relationship Id="rId8" Type="http://schemas.openxmlformats.org/officeDocument/2006/relationships/image" Target="../media/image17.png"/><Relationship Id="rId51" Type="http://schemas.openxmlformats.org/officeDocument/2006/relationships/image" Target="../media/image60.png"/><Relationship Id="rId3" Type="http://schemas.openxmlformats.org/officeDocument/2006/relationships/image" Target="../media/image12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38" Type="http://schemas.openxmlformats.org/officeDocument/2006/relationships/image" Target="../media/image47.png"/><Relationship Id="rId46" Type="http://schemas.openxmlformats.org/officeDocument/2006/relationships/image" Target="../media/image55.png"/><Relationship Id="rId20" Type="http://schemas.openxmlformats.org/officeDocument/2006/relationships/image" Target="../media/image29.png"/><Relationship Id="rId41" Type="http://schemas.openxmlformats.org/officeDocument/2006/relationships/image" Target="../media/image50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49" Type="http://schemas.openxmlformats.org/officeDocument/2006/relationships/image" Target="../media/image58.png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8.emf"/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9" Type="http://schemas.openxmlformats.org/officeDocument/2006/relationships/image" Target="../media/image48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42" Type="http://schemas.openxmlformats.org/officeDocument/2006/relationships/image" Target="../media/image51.png"/><Relationship Id="rId47" Type="http://schemas.openxmlformats.org/officeDocument/2006/relationships/image" Target="../media/image56.png"/><Relationship Id="rId50" Type="http://schemas.openxmlformats.org/officeDocument/2006/relationships/image" Target="../media/image59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9" Type="http://schemas.openxmlformats.org/officeDocument/2006/relationships/image" Target="../media/image38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37" Type="http://schemas.openxmlformats.org/officeDocument/2006/relationships/image" Target="../media/image46.png"/><Relationship Id="rId40" Type="http://schemas.openxmlformats.org/officeDocument/2006/relationships/image" Target="../media/image49.png"/><Relationship Id="rId45" Type="http://schemas.openxmlformats.org/officeDocument/2006/relationships/image" Target="../media/image54.png"/><Relationship Id="rId53" Type="http://schemas.openxmlformats.org/officeDocument/2006/relationships/image" Target="../media/image62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4" Type="http://schemas.openxmlformats.org/officeDocument/2006/relationships/image" Target="../media/image53.png"/><Relationship Id="rId52" Type="http://schemas.openxmlformats.org/officeDocument/2006/relationships/image" Target="../media/image6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43" Type="http://schemas.openxmlformats.org/officeDocument/2006/relationships/image" Target="../media/image52.png"/><Relationship Id="rId48" Type="http://schemas.openxmlformats.org/officeDocument/2006/relationships/image" Target="../media/image57.png"/><Relationship Id="rId8" Type="http://schemas.openxmlformats.org/officeDocument/2006/relationships/image" Target="../media/image17.png"/><Relationship Id="rId51" Type="http://schemas.openxmlformats.org/officeDocument/2006/relationships/image" Target="../media/image60.png"/><Relationship Id="rId3" Type="http://schemas.openxmlformats.org/officeDocument/2006/relationships/image" Target="../media/image12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38" Type="http://schemas.openxmlformats.org/officeDocument/2006/relationships/image" Target="../media/image47.png"/><Relationship Id="rId46" Type="http://schemas.openxmlformats.org/officeDocument/2006/relationships/image" Target="../media/image55.png"/><Relationship Id="rId20" Type="http://schemas.openxmlformats.org/officeDocument/2006/relationships/image" Target="../media/image29.png"/><Relationship Id="rId41" Type="http://schemas.openxmlformats.org/officeDocument/2006/relationships/image" Target="../media/image50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49" Type="http://schemas.openxmlformats.org/officeDocument/2006/relationships/image" Target="../media/image58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8.emf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9" Type="http://schemas.openxmlformats.org/officeDocument/2006/relationships/image" Target="../media/image48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42" Type="http://schemas.openxmlformats.org/officeDocument/2006/relationships/image" Target="../media/image51.png"/><Relationship Id="rId47" Type="http://schemas.openxmlformats.org/officeDocument/2006/relationships/image" Target="../media/image56.png"/><Relationship Id="rId50" Type="http://schemas.openxmlformats.org/officeDocument/2006/relationships/image" Target="../media/image59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9" Type="http://schemas.openxmlformats.org/officeDocument/2006/relationships/image" Target="../media/image38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37" Type="http://schemas.openxmlformats.org/officeDocument/2006/relationships/image" Target="../media/image46.png"/><Relationship Id="rId40" Type="http://schemas.openxmlformats.org/officeDocument/2006/relationships/image" Target="../media/image49.png"/><Relationship Id="rId45" Type="http://schemas.openxmlformats.org/officeDocument/2006/relationships/image" Target="../media/image54.png"/><Relationship Id="rId53" Type="http://schemas.openxmlformats.org/officeDocument/2006/relationships/image" Target="../media/image62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4" Type="http://schemas.openxmlformats.org/officeDocument/2006/relationships/image" Target="../media/image53.png"/><Relationship Id="rId52" Type="http://schemas.openxmlformats.org/officeDocument/2006/relationships/image" Target="../media/image6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43" Type="http://schemas.openxmlformats.org/officeDocument/2006/relationships/image" Target="../media/image52.png"/><Relationship Id="rId48" Type="http://schemas.openxmlformats.org/officeDocument/2006/relationships/image" Target="../media/image57.png"/><Relationship Id="rId8" Type="http://schemas.openxmlformats.org/officeDocument/2006/relationships/image" Target="../media/image17.png"/><Relationship Id="rId51" Type="http://schemas.openxmlformats.org/officeDocument/2006/relationships/image" Target="../media/image60.png"/><Relationship Id="rId3" Type="http://schemas.openxmlformats.org/officeDocument/2006/relationships/image" Target="../media/image12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38" Type="http://schemas.openxmlformats.org/officeDocument/2006/relationships/image" Target="../media/image47.png"/><Relationship Id="rId46" Type="http://schemas.openxmlformats.org/officeDocument/2006/relationships/image" Target="../media/image55.png"/><Relationship Id="rId20" Type="http://schemas.openxmlformats.org/officeDocument/2006/relationships/image" Target="../media/image29.png"/><Relationship Id="rId41" Type="http://schemas.openxmlformats.org/officeDocument/2006/relationships/image" Target="../media/image50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49" Type="http://schemas.openxmlformats.org/officeDocument/2006/relationships/image" Target="../media/image58.pn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556"/>
            <a:ext cx="12185847" cy="68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9239" y="2077801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87977" y="2980725"/>
            <a:ext cx="4248056" cy="76951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r" defTabSz="11428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02" b="0" i="0" u="none" strike="noStrike" kern="1200" cap="none" spc="-123" normalizeH="0" baseline="0" noProof="0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Spark the future.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393776" y="4527712"/>
            <a:ext cx="2142257" cy="70161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r" defTabSz="11428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6" b="0" i="0" u="none" strike="noStrike" kern="1200" cap="none" spc="0" normalizeH="0" baseline="0" noProof="0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May 4 – 8, 2015</a:t>
            </a:r>
            <a:br>
              <a:rPr kumimoji="0" lang="en-US" sz="2206" b="0" i="0" u="none" strike="noStrike" kern="1200" cap="none" spc="0" normalizeH="0" baseline="0" noProof="0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</a:br>
            <a:r>
              <a:rPr kumimoji="0" lang="en-US" sz="2206" b="0" i="0" u="none" strike="noStrike" kern="1200" cap="none" spc="0" normalizeH="0" baseline="0" noProof="0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Chicago, IL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45" y="4008247"/>
            <a:ext cx="2445282" cy="3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64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50517"/>
      </p:ext>
    </p:extLst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2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8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378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342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686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4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 Blue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314067"/>
            <a:ext cx="11655840" cy="899665"/>
          </a:xfrm>
        </p:spPr>
        <p:txBody>
          <a:bodyPr/>
          <a:lstStyle>
            <a:lvl1pPr>
              <a:defRPr baseline="0">
                <a:gradFill>
                  <a:gsLst>
                    <a:gs pos="22500">
                      <a:schemeClr val="bg2"/>
                    </a:gs>
                    <a:gs pos="4800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1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2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Accent Colo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85328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8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78655"/>
      </p:ext>
    </p:extLst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50168" y="400024"/>
            <a:ext cx="1476922" cy="31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77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63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C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" y="0"/>
            <a:ext cx="121904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Speaker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213" y="470411"/>
            <a:ext cx="1613876" cy="345766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10263456" y="291068"/>
            <a:ext cx="165930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AzureCon</a:t>
            </a:r>
            <a:endParaRPr kumimoji="0" lang="en-US" sz="2353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43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-233159" y="0"/>
            <a:ext cx="12658319" cy="6842189"/>
            <a:chOff x="-237835" y="0"/>
            <a:chExt cx="12912145" cy="6978399"/>
          </a:xfrm>
        </p:grpSpPr>
        <p:sp>
          <p:nvSpPr>
            <p:cNvPr id="261" name="Rectangle 260"/>
            <p:cNvSpPr/>
            <p:nvPr/>
          </p:nvSpPr>
          <p:spPr bwMode="auto">
            <a:xfrm>
              <a:off x="0" y="0"/>
              <a:ext cx="12436475" cy="5949950"/>
            </a:xfrm>
            <a:prstGeom prst="rect">
              <a:avLst/>
            </a:prstGeom>
            <a:solidFill>
              <a:srgbClr val="002846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0" tIns="46637" rIns="0" bIns="46637" anchor="ctr"/>
            <a:lstStyle/>
            <a:p>
              <a:pPr marL="0" marR="0" lvl="0" indent="0" algn="ctr" defTabSz="9140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261"/>
            <p:cNvSpPr/>
            <p:nvPr/>
          </p:nvSpPr>
          <p:spPr bwMode="auto">
            <a:xfrm>
              <a:off x="11399838" y="2357438"/>
              <a:ext cx="68262" cy="38100"/>
            </a:xfrm>
            <a:custGeom>
              <a:avLst/>
              <a:gdLst>
                <a:gd name="connsiteX0" fmla="*/ 0 w 69056"/>
                <a:gd name="connsiteY0" fmla="*/ 16668 h 38723"/>
                <a:gd name="connsiteX1" fmla="*/ 26194 w 69056"/>
                <a:gd name="connsiteY1" fmla="*/ 7143 h 38723"/>
                <a:gd name="connsiteX2" fmla="*/ 28575 w 69056"/>
                <a:gd name="connsiteY2" fmla="*/ 0 h 38723"/>
                <a:gd name="connsiteX3" fmla="*/ 30956 w 69056"/>
                <a:gd name="connsiteY3" fmla="*/ 7143 h 38723"/>
                <a:gd name="connsiteX4" fmla="*/ 33337 w 69056"/>
                <a:gd name="connsiteY4" fmla="*/ 38100 h 38723"/>
                <a:gd name="connsiteX5" fmla="*/ 35719 w 69056"/>
                <a:gd name="connsiteY5" fmla="*/ 28575 h 38723"/>
                <a:gd name="connsiteX6" fmla="*/ 42862 w 69056"/>
                <a:gd name="connsiteY6" fmla="*/ 23812 h 38723"/>
                <a:gd name="connsiteX7" fmla="*/ 69056 w 69056"/>
                <a:gd name="connsiteY7" fmla="*/ 19050 h 3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056" h="38723">
                  <a:moveTo>
                    <a:pt x="0" y="16668"/>
                  </a:moveTo>
                  <a:cubicBezTo>
                    <a:pt x="14329" y="14877"/>
                    <a:pt x="18768" y="18282"/>
                    <a:pt x="26194" y="7143"/>
                  </a:cubicBezTo>
                  <a:cubicBezTo>
                    <a:pt x="27586" y="5055"/>
                    <a:pt x="27781" y="2381"/>
                    <a:pt x="28575" y="0"/>
                  </a:cubicBezTo>
                  <a:cubicBezTo>
                    <a:pt x="29369" y="2381"/>
                    <a:pt x="30645" y="4653"/>
                    <a:pt x="30956" y="7143"/>
                  </a:cubicBezTo>
                  <a:cubicBezTo>
                    <a:pt x="32240" y="17413"/>
                    <a:pt x="31092" y="27997"/>
                    <a:pt x="33337" y="38100"/>
                  </a:cubicBezTo>
                  <a:cubicBezTo>
                    <a:pt x="34047" y="41295"/>
                    <a:pt x="33904" y="31298"/>
                    <a:pt x="35719" y="28575"/>
                  </a:cubicBezTo>
                  <a:cubicBezTo>
                    <a:pt x="37306" y="26194"/>
                    <a:pt x="40247" y="24974"/>
                    <a:pt x="42862" y="23812"/>
                  </a:cubicBezTo>
                  <a:cubicBezTo>
                    <a:pt x="56400" y="17795"/>
                    <a:pt x="55699" y="19050"/>
                    <a:pt x="69056" y="19050"/>
                  </a:cubicBezTo>
                </a:path>
              </a:pathLst>
            </a:cu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marL="0" marR="0" lvl="0" indent="0" algn="ctr" defTabSz="9140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8" name="Rectangle 457"/>
            <p:cNvSpPr/>
            <p:nvPr/>
          </p:nvSpPr>
          <p:spPr bwMode="auto">
            <a:xfrm>
              <a:off x="112714" y="4411652"/>
              <a:ext cx="12203111" cy="1391390"/>
            </a:xfrm>
            <a:prstGeom prst="rect">
              <a:avLst/>
            </a:prstGeom>
            <a:solidFill>
              <a:srgbClr val="0072C6">
                <a:lumMod val="75000"/>
              </a:srgb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79285" tIns="91440" rIns="179285" bIns="143428"/>
            <a:lstStyle/>
            <a:p>
              <a:pPr marL="0" marR="0" lvl="0" indent="0" algn="ctr" defTabSz="895923" rtl="0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92500">
                        <a:srgbClr val="FFC000"/>
                      </a:gs>
                      <a:gs pos="33000">
                        <a:srgbClr val="FFC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Infrastructure Services</a:t>
              </a:r>
            </a:p>
          </p:txBody>
        </p:sp>
        <p:grpSp>
          <p:nvGrpSpPr>
            <p:cNvPr id="459" name="Group 458"/>
            <p:cNvGrpSpPr/>
            <p:nvPr/>
          </p:nvGrpSpPr>
          <p:grpSpPr>
            <a:xfrm>
              <a:off x="2945483" y="4783867"/>
              <a:ext cx="2834641" cy="790575"/>
              <a:chOff x="3078280" y="4930775"/>
              <a:chExt cx="2834641" cy="790575"/>
            </a:xfrm>
          </p:grpSpPr>
          <p:sp>
            <p:nvSpPr>
              <p:cNvPr id="507" name="Rectangle 506"/>
              <p:cNvSpPr/>
              <p:nvPr/>
            </p:nvSpPr>
            <p:spPr bwMode="auto">
              <a:xfrm>
                <a:off x="3078280" y="4930775"/>
                <a:ext cx="2834640" cy="790575"/>
              </a:xfrm>
              <a:prstGeom prst="rect">
                <a:avLst/>
              </a:prstGeom>
              <a:solidFill>
                <a:srgbClr val="0072C6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bIns="143428"/>
              <a:lstStyle/>
              <a:p>
                <a:pPr marL="0" marR="0" lvl="0" indent="0" algn="ctr" defTabSz="895923" rtl="0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76250">
                          <a:srgbClr val="FFFFFF"/>
                        </a:gs>
                        <a:gs pos="31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Storage</a:t>
                </a:r>
              </a:p>
            </p:txBody>
          </p:sp>
          <p:grpSp>
            <p:nvGrpSpPr>
              <p:cNvPr id="508" name="Group 507"/>
              <p:cNvGrpSpPr/>
              <p:nvPr/>
            </p:nvGrpSpPr>
            <p:grpSpPr>
              <a:xfrm>
                <a:off x="3141325" y="5190883"/>
                <a:ext cx="920051" cy="363782"/>
                <a:chOff x="3141325" y="5190883"/>
                <a:chExt cx="920051" cy="363782"/>
              </a:xfrm>
            </p:grpSpPr>
            <p:sp>
              <p:nvSpPr>
                <p:cNvPr id="515" name="Rectangle 514"/>
                <p:cNvSpPr/>
                <p:nvPr/>
              </p:nvSpPr>
              <p:spPr bwMode="auto">
                <a:xfrm>
                  <a:off x="3399149" y="5190883"/>
                  <a:ext cx="662227" cy="363782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BLOB </a:t>
                  </a:r>
                  <a:b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</a:b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Storage</a:t>
                  </a:r>
                </a:p>
              </p:txBody>
            </p:sp>
            <p:pic>
              <p:nvPicPr>
                <p:cNvPr id="516" name="Picture 231" descr="Storage blob.png"/>
                <p:cNvPicPr>
                  <a:picLocks noChangeAspect="1"/>
                </p:cNvPicPr>
                <p:nvPr/>
              </p:nvPicPr>
              <p:blipFill>
                <a:blip r:embed="rId2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41325" y="5253461"/>
                  <a:ext cx="247650" cy="246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09" name="Group 508"/>
              <p:cNvGrpSpPr/>
              <p:nvPr/>
            </p:nvGrpSpPr>
            <p:grpSpPr>
              <a:xfrm>
                <a:off x="4130780" y="5194673"/>
                <a:ext cx="817562" cy="363782"/>
                <a:chOff x="4079535" y="5194673"/>
                <a:chExt cx="817562" cy="363782"/>
              </a:xfrm>
            </p:grpSpPr>
            <p:sp>
              <p:nvSpPr>
                <p:cNvPr id="513" name="Rectangle 512"/>
                <p:cNvSpPr/>
                <p:nvPr/>
              </p:nvSpPr>
              <p:spPr bwMode="auto">
                <a:xfrm>
                  <a:off x="4351381" y="5194673"/>
                  <a:ext cx="545716" cy="363782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Azure </a:t>
                  </a:r>
                  <a:b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</a:b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Files</a:t>
                  </a:r>
                </a:p>
              </p:txBody>
            </p:sp>
            <p:pic>
              <p:nvPicPr>
                <p:cNvPr id="514" name="Picture 232" descr="Storage blob.png"/>
                <p:cNvPicPr>
                  <a:picLocks noChangeAspect="1"/>
                </p:cNvPicPr>
                <p:nvPr/>
              </p:nvPicPr>
              <p:blipFill>
                <a:blip r:embed="rId2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79535" y="5253461"/>
                  <a:ext cx="247650" cy="246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0" name="Group 509"/>
              <p:cNvGrpSpPr/>
              <p:nvPr/>
            </p:nvGrpSpPr>
            <p:grpSpPr>
              <a:xfrm>
                <a:off x="5017746" y="5193643"/>
                <a:ext cx="895175" cy="363782"/>
                <a:chOff x="5017746" y="5193643"/>
                <a:chExt cx="895175" cy="363782"/>
              </a:xfrm>
            </p:grpSpPr>
            <p:sp>
              <p:nvSpPr>
                <p:cNvPr id="511" name="Rectangle 510"/>
                <p:cNvSpPr/>
                <p:nvPr/>
              </p:nvSpPr>
              <p:spPr bwMode="auto">
                <a:xfrm>
                  <a:off x="5292049" y="5193643"/>
                  <a:ext cx="620872" cy="363782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Premium Storage</a:t>
                  </a:r>
                </a:p>
              </p:txBody>
            </p:sp>
            <p:pic>
              <p:nvPicPr>
                <p:cNvPr id="512" name="Picture 233" descr="Storage blob.png"/>
                <p:cNvPicPr>
                  <a:picLocks noChangeAspect="1"/>
                </p:cNvPicPr>
                <p:nvPr/>
              </p:nvPicPr>
              <p:blipFill>
                <a:blip r:embed="rId2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7746" y="5253461"/>
                  <a:ext cx="247650" cy="246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460" name="Group 459"/>
            <p:cNvGrpSpPr/>
            <p:nvPr/>
          </p:nvGrpSpPr>
          <p:grpSpPr>
            <a:xfrm>
              <a:off x="249566" y="4783867"/>
              <a:ext cx="2573556" cy="788988"/>
              <a:chOff x="249566" y="4930775"/>
              <a:chExt cx="2573556" cy="788988"/>
            </a:xfrm>
          </p:grpSpPr>
          <p:sp>
            <p:nvSpPr>
              <p:cNvPr id="484" name="Rectangle 483"/>
              <p:cNvSpPr/>
              <p:nvPr/>
            </p:nvSpPr>
            <p:spPr bwMode="auto">
              <a:xfrm>
                <a:off x="249566" y="4930775"/>
                <a:ext cx="2573556" cy="788988"/>
              </a:xfrm>
              <a:prstGeom prst="rect">
                <a:avLst/>
              </a:prstGeom>
              <a:solidFill>
                <a:srgbClr val="0072C6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bIns="143428"/>
              <a:lstStyle/>
              <a:p>
                <a:pPr marL="0" marR="0" lvl="0" indent="0" algn="ctr" defTabSz="895923" rtl="0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76250">
                          <a:srgbClr val="FFFFFF"/>
                        </a:gs>
                        <a:gs pos="31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Compute</a:t>
                </a:r>
              </a:p>
            </p:txBody>
          </p:sp>
          <p:grpSp>
            <p:nvGrpSpPr>
              <p:cNvPr id="486" name="Group 485"/>
              <p:cNvGrpSpPr/>
              <p:nvPr/>
            </p:nvGrpSpPr>
            <p:grpSpPr>
              <a:xfrm>
                <a:off x="485673" y="5263570"/>
                <a:ext cx="952409" cy="261937"/>
                <a:chOff x="607413" y="5263570"/>
                <a:chExt cx="952409" cy="261937"/>
              </a:xfrm>
            </p:grpSpPr>
            <p:sp>
              <p:nvSpPr>
                <p:cNvPr id="503" name="Rectangle 502"/>
                <p:cNvSpPr/>
                <p:nvPr/>
              </p:nvSpPr>
              <p:spPr bwMode="auto">
                <a:xfrm>
                  <a:off x="892212" y="5263570"/>
                  <a:ext cx="667610" cy="21810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Virtual</a:t>
                  </a:r>
                  <a:b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</a:b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Machine</a:t>
                  </a:r>
                </a:p>
              </p:txBody>
            </p:sp>
            <p:pic>
              <p:nvPicPr>
                <p:cNvPr id="504" name="Picture 395"/>
                <p:cNvPicPr>
                  <a:picLocks noChangeAspect="1"/>
                </p:cNvPicPr>
                <p:nvPr/>
              </p:nvPicPr>
              <p:blipFill>
                <a:blip r:embed="rId3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7413" y="5263570"/>
                  <a:ext cx="261938" cy="2619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87" name="Group 486"/>
              <p:cNvGrpSpPr/>
              <p:nvPr/>
            </p:nvGrpSpPr>
            <p:grpSpPr>
              <a:xfrm>
                <a:off x="1737729" y="5259936"/>
                <a:ext cx="934978" cy="239587"/>
                <a:chOff x="1737729" y="5267270"/>
                <a:chExt cx="934978" cy="239587"/>
              </a:xfrm>
            </p:grpSpPr>
            <p:sp>
              <p:nvSpPr>
                <p:cNvPr id="488" name="Rectangle 487"/>
                <p:cNvSpPr/>
                <p:nvPr/>
              </p:nvSpPr>
              <p:spPr bwMode="auto">
                <a:xfrm>
                  <a:off x="1970460" y="5267270"/>
                  <a:ext cx="702247" cy="239587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Containers</a:t>
                  </a:r>
                </a:p>
              </p:txBody>
            </p:sp>
            <p:grpSp>
              <p:nvGrpSpPr>
                <p:cNvPr id="489" name="Group 411"/>
                <p:cNvGrpSpPr>
                  <a:grpSpLocks/>
                </p:cNvGrpSpPr>
                <p:nvPr/>
              </p:nvGrpSpPr>
              <p:grpSpPr bwMode="auto">
                <a:xfrm>
                  <a:off x="1737729" y="5302132"/>
                  <a:ext cx="220664" cy="169862"/>
                  <a:chOff x="1116824" y="5288934"/>
                  <a:chExt cx="294653" cy="226942"/>
                </a:xfrm>
              </p:grpSpPr>
              <p:grpSp>
                <p:nvGrpSpPr>
                  <p:cNvPr id="490" name="Group 489"/>
                  <p:cNvGrpSpPr/>
                  <p:nvPr/>
                </p:nvGrpSpPr>
                <p:grpSpPr>
                  <a:xfrm>
                    <a:off x="1143956" y="5308454"/>
                    <a:ext cx="97033" cy="104041"/>
                    <a:chOff x="429567" y="3925067"/>
                    <a:chExt cx="291844" cy="312924"/>
                  </a:xfrm>
                  <a:solidFill>
                    <a:srgbClr val="FFFFFF"/>
                  </a:solidFill>
                </p:grpSpPr>
                <p:sp>
                  <p:nvSpPr>
                    <p:cNvPr id="500" name="Diamond 499"/>
                    <p:cNvSpPr/>
                    <p:nvPr/>
                  </p:nvSpPr>
                  <p:spPr bwMode="auto">
                    <a:xfrm rot="19690132">
                      <a:off x="429567" y="3991206"/>
                      <a:ext cx="148049" cy="245584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899860" lon="21583921" rev="2154000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501" name="Diamond 500"/>
                    <p:cNvSpPr/>
                    <p:nvPr/>
                  </p:nvSpPr>
                  <p:spPr bwMode="auto">
                    <a:xfrm rot="1935408">
                      <a:off x="567471" y="3991342"/>
                      <a:ext cx="153940" cy="246649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502" name="Diamond 501"/>
                    <p:cNvSpPr/>
                    <p:nvPr/>
                  </p:nvSpPr>
                  <p:spPr bwMode="auto">
                    <a:xfrm rot="5400000">
                      <a:off x="498047" y="3879246"/>
                      <a:ext cx="153941" cy="245584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21599979" lon="2400000" rev="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491" name="Rounded Rectangle 490"/>
                  <p:cNvSpPr/>
                  <p:nvPr/>
                </p:nvSpPr>
                <p:spPr bwMode="auto">
                  <a:xfrm>
                    <a:off x="1116824" y="5288934"/>
                    <a:ext cx="294653" cy="226942"/>
                  </a:xfrm>
                  <a:prstGeom prst="roundRect">
                    <a:avLst>
                      <a:gd name="adj" fmla="val 9184"/>
                    </a:avLst>
                  </a:prstGeom>
                  <a:noFill/>
                  <a:ln w="19050" cap="flat" cmpd="sng" algn="ctr">
                    <a:solidFill>
                      <a:srgbClr val="FFFFFF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lIns="182880" tIns="146304" rIns="182880" bIns="146304"/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961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grpSp>
                <p:nvGrpSpPr>
                  <p:cNvPr id="492" name="Group 491"/>
                  <p:cNvGrpSpPr/>
                  <p:nvPr/>
                </p:nvGrpSpPr>
                <p:grpSpPr>
                  <a:xfrm>
                    <a:off x="1288799" y="5308986"/>
                    <a:ext cx="97033" cy="104040"/>
                    <a:chOff x="429561" y="3925070"/>
                    <a:chExt cx="291847" cy="312921"/>
                  </a:xfrm>
                  <a:solidFill>
                    <a:srgbClr val="FFFFFF"/>
                  </a:solidFill>
                </p:grpSpPr>
                <p:sp>
                  <p:nvSpPr>
                    <p:cNvPr id="497" name="Diamond 496"/>
                    <p:cNvSpPr/>
                    <p:nvPr/>
                  </p:nvSpPr>
                  <p:spPr bwMode="auto">
                    <a:xfrm rot="19690132">
                      <a:off x="429561" y="3991205"/>
                      <a:ext cx="148050" cy="245585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899860" lon="21583921" rev="2154000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8" name="Diamond 497"/>
                    <p:cNvSpPr/>
                    <p:nvPr/>
                  </p:nvSpPr>
                  <p:spPr bwMode="auto">
                    <a:xfrm rot="1935408">
                      <a:off x="567466" y="3991341"/>
                      <a:ext cx="153942" cy="246650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9" name="Diamond 498"/>
                    <p:cNvSpPr/>
                    <p:nvPr/>
                  </p:nvSpPr>
                  <p:spPr bwMode="auto">
                    <a:xfrm rot="5400000">
                      <a:off x="498041" y="3879250"/>
                      <a:ext cx="153941" cy="245582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21599979" lon="2400000" rev="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493" name="Group 492"/>
                  <p:cNvGrpSpPr/>
                  <p:nvPr/>
                </p:nvGrpSpPr>
                <p:grpSpPr>
                  <a:xfrm>
                    <a:off x="1220330" y="5390443"/>
                    <a:ext cx="97032" cy="104039"/>
                    <a:chOff x="429564" y="3925074"/>
                    <a:chExt cx="291843" cy="312917"/>
                  </a:xfrm>
                  <a:solidFill>
                    <a:srgbClr val="FFFFFF"/>
                  </a:solidFill>
                </p:grpSpPr>
                <p:sp>
                  <p:nvSpPr>
                    <p:cNvPr id="494" name="Diamond 493"/>
                    <p:cNvSpPr/>
                    <p:nvPr/>
                  </p:nvSpPr>
                  <p:spPr bwMode="auto">
                    <a:xfrm rot="19690132">
                      <a:off x="429564" y="3991204"/>
                      <a:ext cx="148050" cy="245585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899860" lon="21583921" rev="2154000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5" name="Diamond 494"/>
                    <p:cNvSpPr/>
                    <p:nvPr/>
                  </p:nvSpPr>
                  <p:spPr bwMode="auto">
                    <a:xfrm rot="1935408">
                      <a:off x="567465" y="3991345"/>
                      <a:ext cx="153942" cy="246646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6" name="Diamond 495"/>
                    <p:cNvSpPr/>
                    <p:nvPr/>
                  </p:nvSpPr>
                  <p:spPr bwMode="auto">
                    <a:xfrm rot="5400000">
                      <a:off x="502612" y="3879253"/>
                      <a:ext cx="153940" cy="245581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21599979" lon="2400000" rev="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461" name="Group 460"/>
            <p:cNvGrpSpPr/>
            <p:nvPr/>
          </p:nvGrpSpPr>
          <p:grpSpPr>
            <a:xfrm>
              <a:off x="5900614" y="4783867"/>
              <a:ext cx="6292850" cy="790575"/>
              <a:chOff x="6022975" y="4930775"/>
              <a:chExt cx="6292850" cy="790575"/>
            </a:xfrm>
          </p:grpSpPr>
          <p:sp>
            <p:nvSpPr>
              <p:cNvPr id="462" name="Rectangle 461"/>
              <p:cNvSpPr/>
              <p:nvPr/>
            </p:nvSpPr>
            <p:spPr bwMode="auto">
              <a:xfrm>
                <a:off x="6022975" y="4930775"/>
                <a:ext cx="6292850" cy="790575"/>
              </a:xfrm>
              <a:prstGeom prst="rect">
                <a:avLst/>
              </a:prstGeom>
              <a:solidFill>
                <a:srgbClr val="0072C6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bIns="143428"/>
              <a:lstStyle/>
              <a:p>
                <a:pPr marL="0" marR="0" lvl="0" indent="0" algn="ctr" defTabSz="895923" rtl="0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76250">
                          <a:srgbClr val="FFFFFF"/>
                        </a:gs>
                        <a:gs pos="31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Networking</a:t>
                </a:r>
              </a:p>
            </p:txBody>
          </p:sp>
          <p:grpSp>
            <p:nvGrpSpPr>
              <p:cNvPr id="463" name="Group 462"/>
              <p:cNvGrpSpPr/>
              <p:nvPr/>
            </p:nvGrpSpPr>
            <p:grpSpPr>
              <a:xfrm>
                <a:off x="6120092" y="5210907"/>
                <a:ext cx="947766" cy="346518"/>
                <a:chOff x="6120092" y="5210907"/>
                <a:chExt cx="947766" cy="346518"/>
              </a:xfrm>
            </p:grpSpPr>
            <p:sp>
              <p:nvSpPr>
                <p:cNvPr id="482" name="Rectangle 481"/>
                <p:cNvSpPr/>
                <p:nvPr/>
              </p:nvSpPr>
              <p:spPr bwMode="auto">
                <a:xfrm>
                  <a:off x="6388100" y="5210907"/>
                  <a:ext cx="679758" cy="346518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Virtual Network</a:t>
                  </a:r>
                </a:p>
              </p:txBody>
            </p:sp>
            <p:pic>
              <p:nvPicPr>
                <p:cNvPr id="483" name="Picture 226"/>
                <p:cNvPicPr>
                  <a:picLocks noChangeAspect="1"/>
                </p:cNvPicPr>
                <p:nvPr/>
              </p:nvPicPr>
              <p:blipFill>
                <a:blip r:embed="rId4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20092" y="5242269"/>
                  <a:ext cx="268287" cy="268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4" name="Group 463"/>
              <p:cNvGrpSpPr/>
              <p:nvPr/>
            </p:nvGrpSpPr>
            <p:grpSpPr>
              <a:xfrm>
                <a:off x="8599909" y="5210661"/>
                <a:ext cx="854686" cy="346764"/>
                <a:chOff x="8608651" y="5210661"/>
                <a:chExt cx="854686" cy="346764"/>
              </a:xfrm>
            </p:grpSpPr>
            <p:sp>
              <p:nvSpPr>
                <p:cNvPr id="480" name="Rectangle 479"/>
                <p:cNvSpPr/>
                <p:nvPr/>
              </p:nvSpPr>
              <p:spPr bwMode="auto">
                <a:xfrm>
                  <a:off x="8913208" y="5210661"/>
                  <a:ext cx="550129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Express</a:t>
                  </a:r>
                </a:p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Route</a:t>
                  </a:r>
                </a:p>
              </p:txBody>
            </p:sp>
            <p:pic>
              <p:nvPicPr>
                <p:cNvPr id="481" name="Picture 227"/>
                <p:cNvPicPr>
                  <a:picLocks noChangeAspect="1"/>
                </p:cNvPicPr>
                <p:nvPr/>
              </p:nvPicPr>
              <p:blipFill>
                <a:blip r:embed="rId5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08651" y="5234771"/>
                  <a:ext cx="285077" cy="2832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5" name="Group 464"/>
              <p:cNvGrpSpPr/>
              <p:nvPr/>
            </p:nvGrpSpPr>
            <p:grpSpPr>
              <a:xfrm>
                <a:off x="9499896" y="5210661"/>
                <a:ext cx="856833" cy="346764"/>
                <a:chOff x="9542661" y="5210661"/>
                <a:chExt cx="856833" cy="346764"/>
              </a:xfrm>
            </p:grpSpPr>
            <p:sp>
              <p:nvSpPr>
                <p:cNvPr id="478" name="Rectangle 477"/>
                <p:cNvSpPr/>
                <p:nvPr/>
              </p:nvSpPr>
              <p:spPr bwMode="auto">
                <a:xfrm>
                  <a:off x="9773921" y="5210661"/>
                  <a:ext cx="625573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Traffic Manager</a:t>
                  </a:r>
                </a:p>
              </p:txBody>
            </p:sp>
            <p:pic>
              <p:nvPicPr>
                <p:cNvPr id="479" name="Picture 88"/>
                <p:cNvPicPr>
                  <a:picLocks noChangeAspect="1"/>
                </p:cNvPicPr>
                <p:nvPr/>
              </p:nvPicPr>
              <p:blipFill>
                <a:blip r:embed="rId6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42661" y="5271638"/>
                  <a:ext cx="211137" cy="209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6" name="Group 465"/>
              <p:cNvGrpSpPr/>
              <p:nvPr/>
            </p:nvGrpSpPr>
            <p:grpSpPr>
              <a:xfrm>
                <a:off x="11270141" y="5210661"/>
                <a:ext cx="985359" cy="346764"/>
                <a:chOff x="11270141" y="5210661"/>
                <a:chExt cx="985359" cy="346764"/>
              </a:xfrm>
            </p:grpSpPr>
            <p:sp>
              <p:nvSpPr>
                <p:cNvPr id="476" name="Rectangle 475"/>
                <p:cNvSpPr/>
                <p:nvPr/>
              </p:nvSpPr>
              <p:spPr bwMode="auto">
                <a:xfrm>
                  <a:off x="11524599" y="5210661"/>
                  <a:ext cx="730901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Application Gateway</a:t>
                  </a:r>
                </a:p>
              </p:txBody>
            </p:sp>
            <p:sp>
              <p:nvSpPr>
                <p:cNvPr id="477" name="Freeform 476"/>
                <p:cNvSpPr/>
                <p:nvPr/>
              </p:nvSpPr>
              <p:spPr bwMode="auto">
                <a:xfrm rot="2700000">
                  <a:off x="11270140" y="5281957"/>
                  <a:ext cx="188913" cy="188912"/>
                </a:xfrm>
                <a:custGeom>
                  <a:avLst/>
                  <a:gdLst>
                    <a:gd name="connsiteX0" fmla="*/ 314803 w 613867"/>
                    <a:gd name="connsiteY0" fmla="*/ 374281 h 613867"/>
                    <a:gd name="connsiteX1" fmla="*/ 390557 w 613867"/>
                    <a:gd name="connsiteY1" fmla="*/ 450035 h 613867"/>
                    <a:gd name="connsiteX2" fmla="*/ 330696 w 613867"/>
                    <a:gd name="connsiteY2" fmla="*/ 509896 h 613867"/>
                    <a:gd name="connsiteX3" fmla="*/ 507842 w 613867"/>
                    <a:gd name="connsiteY3" fmla="*/ 504902 h 613867"/>
                    <a:gd name="connsiteX4" fmla="*/ 512837 w 613867"/>
                    <a:gd name="connsiteY4" fmla="*/ 327756 h 613867"/>
                    <a:gd name="connsiteX5" fmla="*/ 452975 w 613867"/>
                    <a:gd name="connsiteY5" fmla="*/ 387617 h 613867"/>
                    <a:gd name="connsiteX6" fmla="*/ 377221 w 613867"/>
                    <a:gd name="connsiteY6" fmla="*/ 311863 h 613867"/>
                    <a:gd name="connsiteX7" fmla="*/ 367619 w 613867"/>
                    <a:gd name="connsiteY7" fmla="*/ 63753 h 613867"/>
                    <a:gd name="connsiteX8" fmla="*/ 372612 w 613867"/>
                    <a:gd name="connsiteY8" fmla="*/ 240900 h 613867"/>
                    <a:gd name="connsiteX9" fmla="*/ 549761 w 613867"/>
                    <a:gd name="connsiteY9" fmla="*/ 245895 h 613867"/>
                    <a:gd name="connsiteX10" fmla="*/ 489898 w 613867"/>
                    <a:gd name="connsiteY10" fmla="*/ 186033 h 613867"/>
                    <a:gd name="connsiteX11" fmla="*/ 565652 w 613867"/>
                    <a:gd name="connsiteY11" fmla="*/ 110279 h 613867"/>
                    <a:gd name="connsiteX12" fmla="*/ 503234 w 613867"/>
                    <a:gd name="connsiteY12" fmla="*/ 47861 h 613867"/>
                    <a:gd name="connsiteX13" fmla="*/ 427480 w 613867"/>
                    <a:gd name="connsiteY13" fmla="*/ 123615 h 613867"/>
                    <a:gd name="connsiteX14" fmla="*/ 60550 w 613867"/>
                    <a:gd name="connsiteY14" fmla="*/ 370823 h 613867"/>
                    <a:gd name="connsiteX15" fmla="*/ 120411 w 613867"/>
                    <a:gd name="connsiteY15" fmla="*/ 430684 h 613867"/>
                    <a:gd name="connsiteX16" fmla="*/ 44657 w 613867"/>
                    <a:gd name="connsiteY16" fmla="*/ 506438 h 613867"/>
                    <a:gd name="connsiteX17" fmla="*/ 107075 w 613867"/>
                    <a:gd name="connsiteY17" fmla="*/ 568856 h 613867"/>
                    <a:gd name="connsiteX18" fmla="*/ 182829 w 613867"/>
                    <a:gd name="connsiteY18" fmla="*/ 493102 h 613867"/>
                    <a:gd name="connsiteX19" fmla="*/ 242691 w 613867"/>
                    <a:gd name="connsiteY19" fmla="*/ 552964 h 613867"/>
                    <a:gd name="connsiteX20" fmla="*/ 237696 w 613867"/>
                    <a:gd name="connsiteY20" fmla="*/ 375818 h 613867"/>
                    <a:gd name="connsiteX21" fmla="*/ 104519 w 613867"/>
                    <a:gd name="connsiteY21" fmla="*/ 101580 h 613867"/>
                    <a:gd name="connsiteX22" fmla="*/ 99524 w 613867"/>
                    <a:gd name="connsiteY22" fmla="*/ 278727 h 613867"/>
                    <a:gd name="connsiteX23" fmla="*/ 159386 w 613867"/>
                    <a:gd name="connsiteY23" fmla="*/ 218865 h 613867"/>
                    <a:gd name="connsiteX24" fmla="*/ 235140 w 613867"/>
                    <a:gd name="connsiteY24" fmla="*/ 294619 h 613867"/>
                    <a:gd name="connsiteX25" fmla="*/ 297558 w 613867"/>
                    <a:gd name="connsiteY25" fmla="*/ 232201 h 613867"/>
                    <a:gd name="connsiteX26" fmla="*/ 221804 w 613867"/>
                    <a:gd name="connsiteY26" fmla="*/ 156447 h 613867"/>
                    <a:gd name="connsiteX27" fmla="*/ 281665 w 613867"/>
                    <a:gd name="connsiteY27" fmla="*/ 96586 h 613867"/>
                    <a:gd name="connsiteX28" fmla="*/ 29967 w 613867"/>
                    <a:gd name="connsiteY28" fmla="*/ 29967 h 613867"/>
                    <a:gd name="connsiteX29" fmla="*/ 102313 w 613867"/>
                    <a:gd name="connsiteY29" fmla="*/ 0 h 613867"/>
                    <a:gd name="connsiteX30" fmla="*/ 511554 w 613867"/>
                    <a:gd name="connsiteY30" fmla="*/ 0 h 613867"/>
                    <a:gd name="connsiteX31" fmla="*/ 613867 w 613867"/>
                    <a:gd name="connsiteY31" fmla="*/ 102313 h 613867"/>
                    <a:gd name="connsiteX32" fmla="*/ 613867 w 613867"/>
                    <a:gd name="connsiteY32" fmla="*/ 511554 h 613867"/>
                    <a:gd name="connsiteX33" fmla="*/ 511554 w 613867"/>
                    <a:gd name="connsiteY33" fmla="*/ 613867 h 613867"/>
                    <a:gd name="connsiteX34" fmla="*/ 102313 w 613867"/>
                    <a:gd name="connsiteY34" fmla="*/ 613867 h 613867"/>
                    <a:gd name="connsiteX35" fmla="*/ 0 w 613867"/>
                    <a:gd name="connsiteY35" fmla="*/ 511554 h 613867"/>
                    <a:gd name="connsiteX36" fmla="*/ 0 w 613867"/>
                    <a:gd name="connsiteY36" fmla="*/ 102313 h 613867"/>
                    <a:gd name="connsiteX37" fmla="*/ 29967 w 613867"/>
                    <a:gd name="connsiteY37" fmla="*/ 29967 h 613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613867" h="613867">
                      <a:moveTo>
                        <a:pt x="314803" y="374281"/>
                      </a:moveTo>
                      <a:lnTo>
                        <a:pt x="390557" y="450035"/>
                      </a:lnTo>
                      <a:lnTo>
                        <a:pt x="330696" y="509896"/>
                      </a:lnTo>
                      <a:lnTo>
                        <a:pt x="507842" y="504902"/>
                      </a:lnTo>
                      <a:lnTo>
                        <a:pt x="512837" y="327756"/>
                      </a:lnTo>
                      <a:lnTo>
                        <a:pt x="452975" y="387617"/>
                      </a:lnTo>
                      <a:lnTo>
                        <a:pt x="377221" y="311863"/>
                      </a:lnTo>
                      <a:close/>
                      <a:moveTo>
                        <a:pt x="367619" y="63753"/>
                      </a:moveTo>
                      <a:lnTo>
                        <a:pt x="372612" y="240900"/>
                      </a:lnTo>
                      <a:lnTo>
                        <a:pt x="549761" y="245895"/>
                      </a:lnTo>
                      <a:lnTo>
                        <a:pt x="489898" y="186033"/>
                      </a:lnTo>
                      <a:lnTo>
                        <a:pt x="565652" y="110279"/>
                      </a:lnTo>
                      <a:lnTo>
                        <a:pt x="503234" y="47861"/>
                      </a:lnTo>
                      <a:lnTo>
                        <a:pt x="427480" y="123615"/>
                      </a:lnTo>
                      <a:close/>
                      <a:moveTo>
                        <a:pt x="60550" y="370823"/>
                      </a:moveTo>
                      <a:lnTo>
                        <a:pt x="120411" y="430684"/>
                      </a:lnTo>
                      <a:lnTo>
                        <a:pt x="44657" y="506438"/>
                      </a:lnTo>
                      <a:lnTo>
                        <a:pt x="107075" y="568856"/>
                      </a:lnTo>
                      <a:lnTo>
                        <a:pt x="182829" y="493102"/>
                      </a:lnTo>
                      <a:lnTo>
                        <a:pt x="242691" y="552964"/>
                      </a:lnTo>
                      <a:lnTo>
                        <a:pt x="237696" y="375818"/>
                      </a:lnTo>
                      <a:close/>
                      <a:moveTo>
                        <a:pt x="104519" y="101580"/>
                      </a:moveTo>
                      <a:lnTo>
                        <a:pt x="99524" y="278727"/>
                      </a:lnTo>
                      <a:lnTo>
                        <a:pt x="159386" y="218865"/>
                      </a:lnTo>
                      <a:lnTo>
                        <a:pt x="235140" y="294619"/>
                      </a:lnTo>
                      <a:lnTo>
                        <a:pt x="297558" y="232201"/>
                      </a:lnTo>
                      <a:lnTo>
                        <a:pt x="221804" y="156447"/>
                      </a:lnTo>
                      <a:lnTo>
                        <a:pt x="281665" y="96586"/>
                      </a:lnTo>
                      <a:close/>
                      <a:moveTo>
                        <a:pt x="29967" y="29967"/>
                      </a:moveTo>
                      <a:cubicBezTo>
                        <a:pt x="48482" y="11452"/>
                        <a:pt x="74060" y="0"/>
                        <a:pt x="102313" y="0"/>
                      </a:cubicBezTo>
                      <a:lnTo>
                        <a:pt x="511554" y="0"/>
                      </a:lnTo>
                      <a:cubicBezTo>
                        <a:pt x="568060" y="0"/>
                        <a:pt x="613867" y="45807"/>
                        <a:pt x="613867" y="102313"/>
                      </a:cubicBezTo>
                      <a:lnTo>
                        <a:pt x="613867" y="511554"/>
                      </a:lnTo>
                      <a:cubicBezTo>
                        <a:pt x="613867" y="568060"/>
                        <a:pt x="568060" y="613867"/>
                        <a:pt x="511554" y="613867"/>
                      </a:cubicBezTo>
                      <a:lnTo>
                        <a:pt x="102313" y="613867"/>
                      </a:lnTo>
                      <a:cubicBezTo>
                        <a:pt x="45807" y="613867"/>
                        <a:pt x="0" y="568060"/>
                        <a:pt x="0" y="511554"/>
                      </a:cubicBezTo>
                      <a:lnTo>
                        <a:pt x="0" y="102313"/>
                      </a:lnTo>
                      <a:cubicBezTo>
                        <a:pt x="0" y="74060"/>
                        <a:pt x="11452" y="48482"/>
                        <a:pt x="29967" y="299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182880" tIns="146304" rIns="182880" bIns="146304"/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467" name="Group 466"/>
              <p:cNvGrpSpPr/>
              <p:nvPr/>
            </p:nvGrpSpPr>
            <p:grpSpPr>
              <a:xfrm>
                <a:off x="7897520" y="5210661"/>
                <a:ext cx="657088" cy="346764"/>
                <a:chOff x="7872239" y="5210661"/>
                <a:chExt cx="657088" cy="346764"/>
              </a:xfrm>
            </p:grpSpPr>
            <p:sp>
              <p:nvSpPr>
                <p:cNvPr id="474" name="Rectangle 473"/>
                <p:cNvSpPr/>
                <p:nvPr/>
              </p:nvSpPr>
              <p:spPr bwMode="auto">
                <a:xfrm>
                  <a:off x="8127646" y="5210661"/>
                  <a:ext cx="401681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 anchor="ctr" anchorCtr="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DNS</a:t>
                  </a:r>
                </a:p>
              </p:txBody>
            </p:sp>
            <p:pic>
              <p:nvPicPr>
                <p:cNvPr id="475" name="Picture 3"/>
                <p:cNvPicPr>
                  <a:picLocks noChangeAspect="1"/>
                </p:cNvPicPr>
                <p:nvPr/>
              </p:nvPicPr>
              <p:blipFill>
                <a:blip r:embed="rId7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72239" y="5259380"/>
                  <a:ext cx="234066" cy="2340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8" name="Group 467"/>
              <p:cNvGrpSpPr/>
              <p:nvPr/>
            </p:nvGrpSpPr>
            <p:grpSpPr>
              <a:xfrm>
                <a:off x="10402030" y="5210661"/>
                <a:ext cx="822809" cy="346764"/>
                <a:chOff x="10440820" y="5210661"/>
                <a:chExt cx="822809" cy="346764"/>
              </a:xfrm>
            </p:grpSpPr>
            <p:sp>
              <p:nvSpPr>
                <p:cNvPr id="472" name="Rectangle 471"/>
                <p:cNvSpPr/>
                <p:nvPr/>
              </p:nvSpPr>
              <p:spPr bwMode="auto">
                <a:xfrm>
                  <a:off x="10673647" y="5210661"/>
                  <a:ext cx="589982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VPN </a:t>
                  </a:r>
                  <a:b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</a:b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Gateway</a:t>
                  </a:r>
                </a:p>
              </p:txBody>
            </p:sp>
            <p:pic>
              <p:nvPicPr>
                <p:cNvPr id="473" name="Picture 9"/>
                <p:cNvPicPr>
                  <a:picLocks noChangeAspect="1"/>
                </p:cNvPicPr>
                <p:nvPr/>
              </p:nvPicPr>
              <p:blipFill>
                <a:blip r:embed="rId8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40820" y="5255763"/>
                  <a:ext cx="241300" cy="241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9" name="Group 468"/>
              <p:cNvGrpSpPr/>
              <p:nvPr/>
            </p:nvGrpSpPr>
            <p:grpSpPr>
              <a:xfrm>
                <a:off x="7004047" y="5210907"/>
                <a:ext cx="848172" cy="346518"/>
                <a:chOff x="7002727" y="5210907"/>
                <a:chExt cx="848172" cy="346518"/>
              </a:xfrm>
            </p:grpSpPr>
            <p:sp>
              <p:nvSpPr>
                <p:cNvPr id="470" name="Rectangle 469"/>
                <p:cNvSpPr/>
                <p:nvPr/>
              </p:nvSpPr>
              <p:spPr bwMode="auto">
                <a:xfrm>
                  <a:off x="7265455" y="5210907"/>
                  <a:ext cx="585444" cy="346518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Load Balancer</a:t>
                  </a:r>
                </a:p>
              </p:txBody>
            </p:sp>
            <p:pic>
              <p:nvPicPr>
                <p:cNvPr id="471" name="Picture 11"/>
                <p:cNvPicPr>
                  <a:picLocks noChangeAspect="1"/>
                </p:cNvPicPr>
                <p:nvPr/>
              </p:nvPicPr>
              <p:blipFill>
                <a:blip r:embed="rId9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02727" y="5257351"/>
                  <a:ext cx="239713" cy="238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42" name="Rectangle 341"/>
            <p:cNvSpPr/>
            <p:nvPr/>
          </p:nvSpPr>
          <p:spPr bwMode="auto">
            <a:xfrm>
              <a:off x="112714" y="104775"/>
              <a:ext cx="12203111" cy="4349182"/>
            </a:xfrm>
            <a:prstGeom prst="rect">
              <a:avLst/>
            </a:prstGeom>
            <a:solidFill>
              <a:srgbClr val="005695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79285" tIns="143428" rIns="179285" bIns="143428"/>
            <a:lstStyle/>
            <a:p>
              <a:pPr marL="0" marR="0" lvl="0" indent="0" algn="ctr" defTabSz="895923" rtl="0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92500">
                        <a:srgbClr val="FFC000"/>
                      </a:gs>
                      <a:gs pos="33000">
                        <a:srgbClr val="FFC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Platform Services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49566" y="543029"/>
              <a:ext cx="11942434" cy="3795291"/>
              <a:chOff x="249566" y="543029"/>
              <a:chExt cx="11942434" cy="3795291"/>
            </a:xfrm>
          </p:grpSpPr>
          <p:grpSp>
            <p:nvGrpSpPr>
              <p:cNvPr id="343" name="Group 342"/>
              <p:cNvGrpSpPr/>
              <p:nvPr/>
            </p:nvGrpSpPr>
            <p:grpSpPr>
              <a:xfrm>
                <a:off x="2087227" y="543029"/>
                <a:ext cx="8372241" cy="3790160"/>
                <a:chOff x="2082009" y="543029"/>
                <a:chExt cx="8372241" cy="3790160"/>
              </a:xfrm>
            </p:grpSpPr>
            <p:grpSp>
              <p:nvGrpSpPr>
                <p:cNvPr id="344" name="Group 343"/>
                <p:cNvGrpSpPr/>
                <p:nvPr/>
              </p:nvGrpSpPr>
              <p:grpSpPr>
                <a:xfrm>
                  <a:off x="4343326" y="543029"/>
                  <a:ext cx="3736693" cy="1371600"/>
                  <a:chOff x="4336920" y="650979"/>
                  <a:chExt cx="3736693" cy="1371600"/>
                </a:xfrm>
              </p:grpSpPr>
              <p:sp>
                <p:nvSpPr>
                  <p:cNvPr id="439" name="Rectangle 438"/>
                  <p:cNvSpPr/>
                  <p:nvPr/>
                </p:nvSpPr>
                <p:spPr bwMode="auto">
                  <a:xfrm>
                    <a:off x="4336920" y="650979"/>
                    <a:ext cx="3736693" cy="137160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marL="0" marR="0" lvl="0" indent="0" algn="ctr" defTabSz="895923" rtl="0" eaLnBrk="1" fontAlgn="base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76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Web and mobile</a:t>
                    </a:r>
                  </a:p>
                </p:txBody>
              </p:sp>
              <p:grpSp>
                <p:nvGrpSpPr>
                  <p:cNvPr id="440" name="Group 439"/>
                  <p:cNvGrpSpPr/>
                  <p:nvPr/>
                </p:nvGrpSpPr>
                <p:grpSpPr>
                  <a:xfrm>
                    <a:off x="4516491" y="1046498"/>
                    <a:ext cx="1003842" cy="300037"/>
                    <a:chOff x="4516491" y="987018"/>
                    <a:chExt cx="1003842" cy="300037"/>
                  </a:xfrm>
                </p:grpSpPr>
                <p:sp>
                  <p:nvSpPr>
                    <p:cNvPr id="456" name="TextBox 455"/>
                    <p:cNvSpPr txBox="1"/>
                    <p:nvPr/>
                  </p:nvSpPr>
                  <p:spPr bwMode="auto">
                    <a:xfrm>
                      <a:off x="4861521" y="987018"/>
                      <a:ext cx="658812" cy="3000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Web 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Apps</a:t>
                      </a:r>
                    </a:p>
                  </p:txBody>
                </p:sp>
                <p:pic>
                  <p:nvPicPr>
                    <p:cNvPr id="457" name="Picture 151"/>
                    <p:cNvPicPr>
                      <a:picLocks noChangeAspect="1"/>
                    </p:cNvPicPr>
                    <p:nvPr/>
                  </p:nvPicPr>
                  <p:blipFill>
                    <a:blip r:embed="rId10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16491" y="993596"/>
                      <a:ext cx="286768" cy="2868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1" name="Group 440"/>
                  <p:cNvGrpSpPr/>
                  <p:nvPr/>
                </p:nvGrpSpPr>
                <p:grpSpPr>
                  <a:xfrm>
                    <a:off x="4516491" y="1617114"/>
                    <a:ext cx="1003842" cy="291190"/>
                    <a:chOff x="4516491" y="1514601"/>
                    <a:chExt cx="1003842" cy="291190"/>
                  </a:xfrm>
                </p:grpSpPr>
                <p:sp>
                  <p:nvSpPr>
                    <p:cNvPr id="454" name="TextBox 453"/>
                    <p:cNvSpPr txBox="1"/>
                    <p:nvPr/>
                  </p:nvSpPr>
                  <p:spPr bwMode="auto">
                    <a:xfrm>
                      <a:off x="4861521" y="1530021"/>
                      <a:ext cx="658812" cy="2603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Mobile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Apps</a:t>
                      </a:r>
                    </a:p>
                  </p:txBody>
                </p:sp>
                <p:pic>
                  <p:nvPicPr>
                    <p:cNvPr id="455" name="Picture 153"/>
                    <p:cNvPicPr>
                      <a:picLocks noChangeAspect="1"/>
                    </p:cNvPicPr>
                    <p:nvPr/>
                  </p:nvPicPr>
                  <p:blipFill>
                    <a:blip r:embed="rId11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16491" y="1514601"/>
                      <a:ext cx="291075" cy="29119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2" name="Group 441"/>
                  <p:cNvGrpSpPr/>
                  <p:nvPr/>
                </p:nvGrpSpPr>
                <p:grpSpPr>
                  <a:xfrm>
                    <a:off x="6846369" y="1044910"/>
                    <a:ext cx="1017770" cy="301625"/>
                    <a:chOff x="6784198" y="987352"/>
                    <a:chExt cx="1017770" cy="301625"/>
                  </a:xfrm>
                </p:grpSpPr>
                <p:sp>
                  <p:nvSpPr>
                    <p:cNvPr id="452" name="TextBox 451"/>
                    <p:cNvSpPr txBox="1"/>
                    <p:nvPr/>
                  </p:nvSpPr>
                  <p:spPr bwMode="auto">
                    <a:xfrm>
                      <a:off x="7143156" y="987352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API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Management</a:t>
                      </a:r>
                    </a:p>
                  </p:txBody>
                </p:sp>
                <p:pic>
                  <p:nvPicPr>
                    <p:cNvPr id="453" name="Picture 155"/>
                    <p:cNvPicPr>
                      <a:picLocks noChangeAspect="1"/>
                    </p:cNvPicPr>
                    <p:nvPr/>
                  </p:nvPicPr>
                  <p:blipFill>
                    <a:blip r:embed="rId12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784198" y="987819"/>
                      <a:ext cx="291528" cy="2916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3" name="Group 442"/>
                  <p:cNvGrpSpPr/>
                  <p:nvPr/>
                </p:nvGrpSpPr>
                <p:grpSpPr>
                  <a:xfrm>
                    <a:off x="5673359" y="1051631"/>
                    <a:ext cx="1019983" cy="294904"/>
                    <a:chOff x="5648693" y="1000311"/>
                    <a:chExt cx="1019983" cy="294904"/>
                  </a:xfrm>
                </p:grpSpPr>
                <p:sp>
                  <p:nvSpPr>
                    <p:cNvPr id="450" name="TextBox 449"/>
                    <p:cNvSpPr txBox="1"/>
                    <p:nvPr/>
                  </p:nvSpPr>
                  <p:spPr bwMode="auto">
                    <a:xfrm>
                      <a:off x="6008276" y="1024727"/>
                      <a:ext cx="660400" cy="2571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API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Apps</a:t>
                      </a:r>
                    </a:p>
                  </p:txBody>
                </p:sp>
                <p:pic>
                  <p:nvPicPr>
                    <p:cNvPr id="451" name="Picture 157"/>
                    <p:cNvPicPr>
                      <a:picLocks noChangeAspect="1"/>
                    </p:cNvPicPr>
                    <p:nvPr/>
                  </p:nvPicPr>
                  <p:blipFill>
                    <a:blip r:embed="rId13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648693" y="1000311"/>
                      <a:ext cx="294787" cy="2949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4" name="Group 443"/>
                  <p:cNvGrpSpPr/>
                  <p:nvPr/>
                </p:nvGrpSpPr>
                <p:grpSpPr>
                  <a:xfrm>
                    <a:off x="5673359" y="1617114"/>
                    <a:ext cx="1022642" cy="301625"/>
                    <a:chOff x="5646034" y="1516851"/>
                    <a:chExt cx="1022642" cy="301625"/>
                  </a:xfrm>
                </p:grpSpPr>
                <p:sp>
                  <p:nvSpPr>
                    <p:cNvPr id="448" name="TextBox 447"/>
                    <p:cNvSpPr txBox="1"/>
                    <p:nvPr/>
                  </p:nvSpPr>
                  <p:spPr bwMode="auto">
                    <a:xfrm>
                      <a:off x="6008276" y="1516851"/>
                      <a:ext cx="660400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Logic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Apps</a:t>
                      </a:r>
                    </a:p>
                  </p:txBody>
                </p:sp>
                <p:pic>
                  <p:nvPicPr>
                    <p:cNvPr id="449" name="Picture 159"/>
                    <p:cNvPicPr>
                      <a:picLocks noChangeAspect="1"/>
                    </p:cNvPicPr>
                    <p:nvPr/>
                  </p:nvPicPr>
                  <p:blipFill>
                    <a:blip r:embed="rId14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646034" y="1517893"/>
                      <a:ext cx="292406" cy="2925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5" name="Group 444"/>
                  <p:cNvGrpSpPr/>
                  <p:nvPr/>
                </p:nvGrpSpPr>
                <p:grpSpPr>
                  <a:xfrm>
                    <a:off x="6846368" y="1617114"/>
                    <a:ext cx="1017771" cy="301625"/>
                    <a:chOff x="6784198" y="1512087"/>
                    <a:chExt cx="1017771" cy="301625"/>
                  </a:xfrm>
                </p:grpSpPr>
                <p:sp>
                  <p:nvSpPr>
                    <p:cNvPr id="446" name="TextBox 445"/>
                    <p:cNvSpPr txBox="1"/>
                    <p:nvPr/>
                  </p:nvSpPr>
                  <p:spPr bwMode="auto">
                    <a:xfrm>
                      <a:off x="7143156" y="1512087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Notification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Hubs</a:t>
                      </a:r>
                    </a:p>
                  </p:txBody>
                </p:sp>
                <p:pic>
                  <p:nvPicPr>
                    <p:cNvPr id="447" name="Picture 161"/>
                    <p:cNvPicPr>
                      <a:picLocks noChangeAspect="1"/>
                    </p:cNvPicPr>
                    <p:nvPr/>
                  </p:nvPicPr>
                  <p:blipFill>
                    <a:blip r:embed="rId15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784198" y="1519474"/>
                      <a:ext cx="289246" cy="289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grpSp>
              <p:nvGrpSpPr>
                <p:cNvPr id="345" name="Group 344"/>
                <p:cNvGrpSpPr/>
                <p:nvPr/>
              </p:nvGrpSpPr>
              <p:grpSpPr>
                <a:xfrm>
                  <a:off x="2082009" y="3493402"/>
                  <a:ext cx="2491556" cy="839787"/>
                  <a:chOff x="2082009" y="3607702"/>
                  <a:chExt cx="2491556" cy="839787"/>
                </a:xfrm>
              </p:grpSpPr>
              <p:sp>
                <p:nvSpPr>
                  <p:cNvPr id="431" name="Rectangle 430"/>
                  <p:cNvSpPr/>
                  <p:nvPr/>
                </p:nvSpPr>
                <p:spPr bwMode="auto">
                  <a:xfrm>
                    <a:off x="2082009" y="3607702"/>
                    <a:ext cx="2491556" cy="839787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marL="0" marR="0" lvl="0" indent="0" algn="ctr" defTabSz="895923" rtl="0" eaLnBrk="1" fontAlgn="base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76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Media and CDN</a:t>
                    </a:r>
                  </a:p>
                </p:txBody>
              </p:sp>
              <p:grpSp>
                <p:nvGrpSpPr>
                  <p:cNvPr id="432" name="Group 431"/>
                  <p:cNvGrpSpPr/>
                  <p:nvPr/>
                </p:nvGrpSpPr>
                <p:grpSpPr>
                  <a:xfrm>
                    <a:off x="2198592" y="4014101"/>
                    <a:ext cx="2079086" cy="300855"/>
                    <a:chOff x="2198592" y="4014101"/>
                    <a:chExt cx="2079086" cy="300855"/>
                  </a:xfrm>
                </p:grpSpPr>
                <p:grpSp>
                  <p:nvGrpSpPr>
                    <p:cNvPr id="433" name="Group 3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56056" y="4014101"/>
                      <a:ext cx="1021622" cy="300855"/>
                      <a:chOff x="3495416" y="3743131"/>
                      <a:chExt cx="1021282" cy="301105"/>
                    </a:xfrm>
                  </p:grpSpPr>
                  <p:sp>
                    <p:nvSpPr>
                      <p:cNvPr id="437" name="TextBox 16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857542" y="3743131"/>
                        <a:ext cx="659156" cy="301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882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Content Delivery</a:t>
                        </a:r>
                        <a:br>
                          <a:rPr kumimoji="0" lang="en-US" altLang="en-US" sz="882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altLang="en-US" sz="882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Network (CDN)</a:t>
                        </a:r>
                      </a:p>
                    </p:txBody>
                  </p:sp>
                  <p:pic>
                    <p:nvPicPr>
                      <p:cNvPr id="438" name="Picture 163" descr="Content Delivery Network (CDN).png"/>
                      <p:cNvPicPr>
                        <a:picLocks noChangeAspect="1"/>
                      </p:cNvPicPr>
                      <p:nvPr/>
                    </p:nvPicPr>
                    <p:blipFill>
                      <a:blip r:embed="rId16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416" y="3745605"/>
                        <a:ext cx="296167" cy="296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34" name="Group 3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98592" y="4014101"/>
                      <a:ext cx="1014521" cy="300036"/>
                      <a:chOff x="2682792" y="3748793"/>
                      <a:chExt cx="1014184" cy="300286"/>
                    </a:xfrm>
                  </p:grpSpPr>
                  <p:sp>
                    <p:nvSpPr>
                      <p:cNvPr id="435" name="TextBox 434"/>
                      <p:cNvSpPr txBox="1"/>
                      <p:nvPr/>
                    </p:nvSpPr>
                    <p:spPr>
                      <a:xfrm>
                        <a:off x="3038382" y="3748793"/>
                        <a:ext cx="658594" cy="300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Media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Services</a:t>
                        </a:r>
                      </a:p>
                    </p:txBody>
                  </p:sp>
                  <p:pic>
                    <p:nvPicPr>
                      <p:cNvPr id="436" name="Picture 165" descr="Media Services.png"/>
                      <p:cNvPicPr>
                        <a:picLocks noChangeAspect="1"/>
                      </p:cNvPicPr>
                      <p:nvPr/>
                    </p:nvPicPr>
                    <p:blipFill>
                      <a:blip r:embed="rId17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792" y="3757863"/>
                        <a:ext cx="282134" cy="282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346" name="Group 345"/>
                <p:cNvGrpSpPr/>
                <p:nvPr/>
              </p:nvGrpSpPr>
              <p:grpSpPr>
                <a:xfrm>
                  <a:off x="4695531" y="2024565"/>
                  <a:ext cx="2872932" cy="2304638"/>
                  <a:chOff x="4691833" y="2138865"/>
                  <a:chExt cx="2872932" cy="2304638"/>
                </a:xfrm>
              </p:grpSpPr>
              <p:sp>
                <p:nvSpPr>
                  <p:cNvPr id="411" name="Rectangle 410"/>
                  <p:cNvSpPr/>
                  <p:nvPr/>
                </p:nvSpPr>
                <p:spPr bwMode="auto">
                  <a:xfrm>
                    <a:off x="4691833" y="2138865"/>
                    <a:ext cx="2872932" cy="2304638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marL="0" marR="0" lvl="0" indent="0" algn="ctr" defTabSz="895923" rtl="0" eaLnBrk="1" fontAlgn="base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76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Analytics and </a:t>
                    </a:r>
                    <a:r>
                      <a:rPr kumimoji="0" lang="en-US" sz="1176" b="0" i="0" u="none" strike="noStrike" kern="0" cap="none" spc="0" normalizeH="0" baseline="0" noProof="0" dirty="0" err="1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IoT</a:t>
                    </a:r>
                    <a:endParaRPr kumimoji="0" lang="en-US" sz="1176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endParaRPr>
                  </a:p>
                </p:txBody>
              </p:sp>
              <p:grpSp>
                <p:nvGrpSpPr>
                  <p:cNvPr id="412" name="Group 411"/>
                  <p:cNvGrpSpPr/>
                  <p:nvPr/>
                </p:nvGrpSpPr>
                <p:grpSpPr>
                  <a:xfrm>
                    <a:off x="4948498" y="2556851"/>
                    <a:ext cx="2361121" cy="1587740"/>
                    <a:chOff x="4805017" y="2556851"/>
                    <a:chExt cx="2361121" cy="1587740"/>
                  </a:xfrm>
                </p:grpSpPr>
                <p:grpSp>
                  <p:nvGrpSpPr>
                    <p:cNvPr id="413" name="Group 412"/>
                    <p:cNvGrpSpPr/>
                    <p:nvPr/>
                  </p:nvGrpSpPr>
                  <p:grpSpPr>
                    <a:xfrm>
                      <a:off x="4811883" y="2556851"/>
                      <a:ext cx="1046240" cy="337079"/>
                      <a:chOff x="4811883" y="2556851"/>
                      <a:chExt cx="1046240" cy="337079"/>
                    </a:xfrm>
                  </p:grpSpPr>
                  <p:sp>
                    <p:nvSpPr>
                      <p:cNvPr id="429" name="TextBox 428"/>
                      <p:cNvSpPr txBox="1"/>
                      <p:nvPr/>
                    </p:nvSpPr>
                    <p:spPr bwMode="auto">
                      <a:xfrm>
                        <a:off x="5199310" y="2574578"/>
                        <a:ext cx="6588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 err="1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HDInsight</a:t>
                        </a:r>
                        <a:endPara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endParaRPr>
                      </a:p>
                    </p:txBody>
                  </p:sp>
                  <p:pic>
                    <p:nvPicPr>
                      <p:cNvPr id="430" name="Picture 181"/>
                      <p:cNvPicPr>
                        <a:picLocks noChangeAspect="1"/>
                      </p:cNvPicPr>
                      <p:nvPr/>
                    </p:nvPicPr>
                    <p:blipFill>
                      <a:blip r:embed="rId18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883" y="2556851"/>
                        <a:ext cx="337162" cy="337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4" name="Group 413"/>
                    <p:cNvGrpSpPr/>
                    <p:nvPr/>
                  </p:nvGrpSpPr>
                  <p:grpSpPr>
                    <a:xfrm>
                      <a:off x="6162402" y="2574420"/>
                      <a:ext cx="1003736" cy="301625"/>
                      <a:chOff x="6162402" y="2574420"/>
                      <a:chExt cx="1003736" cy="301625"/>
                    </a:xfrm>
                  </p:grpSpPr>
                  <p:sp>
                    <p:nvSpPr>
                      <p:cNvPr id="427" name="TextBox 426"/>
                      <p:cNvSpPr txBox="1"/>
                      <p:nvPr/>
                    </p:nvSpPr>
                    <p:spPr bwMode="auto">
                      <a:xfrm>
                        <a:off x="6507325" y="2574420"/>
                        <a:ext cx="6588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Machine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Learning</a:t>
                        </a:r>
                      </a:p>
                    </p:txBody>
                  </p:sp>
                  <p:pic>
                    <p:nvPicPr>
                      <p:cNvPr id="428" name="Picture 183"/>
                      <p:cNvPicPr>
                        <a:picLocks noChangeAspect="1"/>
                      </p:cNvPicPr>
                      <p:nvPr/>
                    </p:nvPicPr>
                    <p:blipFill>
                      <a:blip r:embed="rId19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402" y="2593257"/>
                        <a:ext cx="263720" cy="263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5" name="Group 414"/>
                    <p:cNvGrpSpPr/>
                    <p:nvPr/>
                  </p:nvGrpSpPr>
                  <p:grpSpPr>
                    <a:xfrm>
                      <a:off x="4805017" y="3834139"/>
                      <a:ext cx="1053105" cy="310452"/>
                      <a:chOff x="4805017" y="3834139"/>
                      <a:chExt cx="1053105" cy="310452"/>
                    </a:xfrm>
                  </p:grpSpPr>
                  <p:sp>
                    <p:nvSpPr>
                      <p:cNvPr id="425" name="TextBox 424"/>
                      <p:cNvSpPr txBox="1"/>
                      <p:nvPr/>
                    </p:nvSpPr>
                    <p:spPr bwMode="auto">
                      <a:xfrm>
                        <a:off x="5199310" y="3838553"/>
                        <a:ext cx="658812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Stream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Analytics</a:t>
                        </a:r>
                      </a:p>
                    </p:txBody>
                  </p:sp>
                  <p:pic>
                    <p:nvPicPr>
                      <p:cNvPr id="426" name="Picture 185"/>
                      <p:cNvPicPr>
                        <a:picLocks noChangeAspect="1"/>
                      </p:cNvPicPr>
                      <p:nvPr/>
                    </p:nvPicPr>
                    <p:blipFill>
                      <a:blip r:embed="rId20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017" y="3834139"/>
                        <a:ext cx="310529" cy="310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6" name="Group 415"/>
                    <p:cNvGrpSpPr/>
                    <p:nvPr/>
                  </p:nvGrpSpPr>
                  <p:grpSpPr>
                    <a:xfrm>
                      <a:off x="4809230" y="3192842"/>
                      <a:ext cx="1048893" cy="305501"/>
                      <a:chOff x="4809230" y="3192842"/>
                      <a:chExt cx="1048893" cy="305501"/>
                    </a:xfrm>
                  </p:grpSpPr>
                  <p:sp>
                    <p:nvSpPr>
                      <p:cNvPr id="423" name="TextBox 422"/>
                      <p:cNvSpPr txBox="1"/>
                      <p:nvPr/>
                    </p:nvSpPr>
                    <p:spPr bwMode="auto">
                      <a:xfrm>
                        <a:off x="5199310" y="3198305"/>
                        <a:ext cx="658813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Data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Factory</a:t>
                        </a:r>
                      </a:p>
                    </p:txBody>
                  </p:sp>
                  <p:pic>
                    <p:nvPicPr>
                      <p:cNvPr id="424" name="Picture 187"/>
                      <p:cNvPicPr>
                        <a:picLocks noChangeAspect="1"/>
                      </p:cNvPicPr>
                      <p:nvPr/>
                    </p:nvPicPr>
                    <p:blipFill>
                      <a:blip r:embed="rId21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9230" y="3192842"/>
                        <a:ext cx="302103" cy="302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7" name="Group 416"/>
                    <p:cNvGrpSpPr/>
                    <p:nvPr/>
                  </p:nvGrpSpPr>
                  <p:grpSpPr>
                    <a:xfrm>
                      <a:off x="6159534" y="3198305"/>
                      <a:ext cx="1006604" cy="300037"/>
                      <a:chOff x="6159534" y="3198305"/>
                      <a:chExt cx="1006604" cy="300037"/>
                    </a:xfrm>
                  </p:grpSpPr>
                  <p:sp>
                    <p:nvSpPr>
                      <p:cNvPr id="421" name="TextBox 420"/>
                      <p:cNvSpPr txBox="1"/>
                      <p:nvPr/>
                    </p:nvSpPr>
                    <p:spPr bwMode="auto">
                      <a:xfrm>
                        <a:off x="6507325" y="3198305"/>
                        <a:ext cx="658813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Event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Hubs</a:t>
                        </a:r>
                      </a:p>
                    </p:txBody>
                  </p:sp>
                  <p:pic>
                    <p:nvPicPr>
                      <p:cNvPr id="422" name="Picture 189"/>
                      <p:cNvPicPr>
                        <a:picLocks noChangeAspect="1"/>
                      </p:cNvPicPr>
                      <p:nvPr/>
                    </p:nvPicPr>
                    <p:blipFill>
                      <a:blip r:embed="rId22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34" y="3200784"/>
                        <a:ext cx="283827" cy="296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8" name="Group 417"/>
                    <p:cNvGrpSpPr/>
                    <p:nvPr/>
                  </p:nvGrpSpPr>
                  <p:grpSpPr>
                    <a:xfrm>
                      <a:off x="6165936" y="3834755"/>
                      <a:ext cx="1000202" cy="296566"/>
                      <a:chOff x="6165936" y="3834755"/>
                      <a:chExt cx="1000202" cy="296566"/>
                    </a:xfrm>
                  </p:grpSpPr>
                  <p:sp>
                    <p:nvSpPr>
                      <p:cNvPr id="419" name="TextBox 418"/>
                      <p:cNvSpPr txBox="1"/>
                      <p:nvPr/>
                    </p:nvSpPr>
                    <p:spPr bwMode="auto">
                      <a:xfrm>
                        <a:off x="6507325" y="3853657"/>
                        <a:ext cx="658813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Mobile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Engagement</a:t>
                        </a:r>
                      </a:p>
                    </p:txBody>
                  </p:sp>
                  <p:pic>
                    <p:nvPicPr>
                      <p:cNvPr id="420" name="Picture 191"/>
                      <p:cNvPicPr>
                        <a:picLocks noChangeAspect="1"/>
                      </p:cNvPicPr>
                      <p:nvPr/>
                    </p:nvPicPr>
                    <p:blipFill>
                      <a:blip r:embed="rId23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936" y="3834755"/>
                        <a:ext cx="296639" cy="296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347" name="Group 346"/>
                <p:cNvGrpSpPr/>
                <p:nvPr/>
              </p:nvGrpSpPr>
              <p:grpSpPr>
                <a:xfrm>
                  <a:off x="2082009" y="2024566"/>
                  <a:ext cx="2498759" cy="1352550"/>
                  <a:chOff x="2082009" y="2138866"/>
                  <a:chExt cx="2498759" cy="1352550"/>
                </a:xfrm>
              </p:grpSpPr>
              <p:sp>
                <p:nvSpPr>
                  <p:cNvPr id="397" name="Rectangle 396"/>
                  <p:cNvSpPr/>
                  <p:nvPr/>
                </p:nvSpPr>
                <p:spPr bwMode="auto">
                  <a:xfrm>
                    <a:off x="2082009" y="2138866"/>
                    <a:ext cx="2498759" cy="135255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marL="0" marR="0" lvl="0" indent="0" algn="ctr" defTabSz="895923" rtl="0" eaLnBrk="1" fontAlgn="base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76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Integration</a:t>
                    </a:r>
                  </a:p>
                </p:txBody>
              </p:sp>
              <p:grpSp>
                <p:nvGrpSpPr>
                  <p:cNvPr id="398" name="Group 397"/>
                  <p:cNvGrpSpPr/>
                  <p:nvPr/>
                </p:nvGrpSpPr>
                <p:grpSpPr>
                  <a:xfrm>
                    <a:off x="2198592" y="2559624"/>
                    <a:ext cx="2237004" cy="836418"/>
                    <a:chOff x="2198592" y="2559624"/>
                    <a:chExt cx="2237004" cy="836418"/>
                  </a:xfrm>
                </p:grpSpPr>
                <p:grpSp>
                  <p:nvGrpSpPr>
                    <p:cNvPr id="399" name="Group 398"/>
                    <p:cNvGrpSpPr/>
                    <p:nvPr/>
                  </p:nvGrpSpPr>
                  <p:grpSpPr>
                    <a:xfrm>
                      <a:off x="3513173" y="2559624"/>
                      <a:ext cx="922423" cy="301625"/>
                      <a:chOff x="3425188" y="2480831"/>
                      <a:chExt cx="922423" cy="301625"/>
                    </a:xfrm>
                  </p:grpSpPr>
                  <p:sp>
                    <p:nvSpPr>
                      <p:cNvPr id="409" name="TextBox 408"/>
                      <p:cNvSpPr txBox="1"/>
                      <p:nvPr/>
                    </p:nvSpPr>
                    <p:spPr bwMode="auto">
                      <a:xfrm>
                        <a:off x="3803029" y="2480831"/>
                        <a:ext cx="544582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BizTalk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Services</a:t>
                        </a:r>
                      </a:p>
                    </p:txBody>
                  </p:sp>
                  <p:pic>
                    <p:nvPicPr>
                      <p:cNvPr id="410" name="Picture 214" descr="BizTalk Services.png"/>
                      <p:cNvPicPr>
                        <a:picLocks noChangeAspect="1"/>
                      </p:cNvPicPr>
                      <p:nvPr/>
                    </p:nvPicPr>
                    <p:blipFill>
                      <a:blip r:embed="rId24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188" y="2484570"/>
                        <a:ext cx="293830" cy="294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00" name="Group 399"/>
                    <p:cNvGrpSpPr/>
                    <p:nvPr/>
                  </p:nvGrpSpPr>
                  <p:grpSpPr>
                    <a:xfrm>
                      <a:off x="2198592" y="3094417"/>
                      <a:ext cx="1020311" cy="301625"/>
                      <a:chOff x="2319949" y="3019151"/>
                      <a:chExt cx="1020311" cy="301625"/>
                    </a:xfrm>
                  </p:grpSpPr>
                  <p:sp>
                    <p:nvSpPr>
                      <p:cNvPr id="407" name="TextBox 406"/>
                      <p:cNvSpPr txBox="1"/>
                      <p:nvPr/>
                    </p:nvSpPr>
                    <p:spPr bwMode="auto">
                      <a:xfrm>
                        <a:off x="2681448" y="3019151"/>
                        <a:ext cx="658812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Hybrid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Connections</a:t>
                        </a:r>
                      </a:p>
                    </p:txBody>
                  </p:sp>
                  <p:pic>
                    <p:nvPicPr>
                      <p:cNvPr id="408" name="Picture 216" descr="Hybrid Connections (BizTalk).png"/>
                      <p:cNvPicPr>
                        <a:picLocks noChangeAspect="1"/>
                      </p:cNvPicPr>
                      <p:nvPr/>
                    </p:nvPicPr>
                    <p:blipFill>
                      <a:blip r:embed="rId25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949" y="3023735"/>
                        <a:ext cx="292141" cy="292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01" name="Group 400"/>
                    <p:cNvGrpSpPr/>
                    <p:nvPr/>
                  </p:nvGrpSpPr>
                  <p:grpSpPr>
                    <a:xfrm>
                      <a:off x="3521521" y="3094417"/>
                      <a:ext cx="869624" cy="301625"/>
                      <a:chOff x="3433536" y="3015624"/>
                      <a:chExt cx="869624" cy="301625"/>
                    </a:xfrm>
                  </p:grpSpPr>
                  <p:sp>
                    <p:nvSpPr>
                      <p:cNvPr id="405" name="TextBox 404"/>
                      <p:cNvSpPr txBox="1"/>
                      <p:nvPr/>
                    </p:nvSpPr>
                    <p:spPr bwMode="auto">
                      <a:xfrm>
                        <a:off x="3788740" y="3015624"/>
                        <a:ext cx="51442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Service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Bus</a:t>
                        </a:r>
                      </a:p>
                    </p:txBody>
                  </p:sp>
                  <p:pic>
                    <p:nvPicPr>
                      <p:cNvPr id="406" name="Picture 218" descr="Service Bus.png"/>
                      <p:cNvPicPr>
                        <a:picLocks noChangeAspect="1"/>
                      </p:cNvPicPr>
                      <p:nvPr/>
                    </p:nvPicPr>
                    <p:blipFill>
                      <a:blip r:embed="rId26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536" y="3020078"/>
                        <a:ext cx="292402" cy="292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02" name="Group 401"/>
                    <p:cNvGrpSpPr/>
                    <p:nvPr/>
                  </p:nvGrpSpPr>
                  <p:grpSpPr>
                    <a:xfrm>
                      <a:off x="2198592" y="2560418"/>
                      <a:ext cx="1020559" cy="300037"/>
                      <a:chOff x="2319701" y="2482223"/>
                      <a:chExt cx="1020559" cy="300037"/>
                    </a:xfrm>
                  </p:grpSpPr>
                  <p:sp>
                    <p:nvSpPr>
                      <p:cNvPr id="403" name="TextBox 402"/>
                      <p:cNvSpPr txBox="1"/>
                      <p:nvPr/>
                    </p:nvSpPr>
                    <p:spPr bwMode="auto">
                      <a:xfrm>
                        <a:off x="2681448" y="2482223"/>
                        <a:ext cx="658812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Storage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Queues</a:t>
                        </a:r>
                      </a:p>
                    </p:txBody>
                  </p:sp>
                  <p:pic>
                    <p:nvPicPr>
                      <p:cNvPr id="404" name="Picture 220" descr="Storage queue.png"/>
                      <p:cNvPicPr>
                        <a:picLocks noChangeAspect="1"/>
                      </p:cNvPicPr>
                      <p:nvPr/>
                    </p:nvPicPr>
                    <p:blipFill>
                      <a:blip r:embed="rId27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701" y="2485765"/>
                        <a:ext cx="292636" cy="292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348" name="Group 347"/>
                <p:cNvGrpSpPr/>
                <p:nvPr/>
              </p:nvGrpSpPr>
              <p:grpSpPr>
                <a:xfrm>
                  <a:off x="7683226" y="2024565"/>
                  <a:ext cx="2771024" cy="2304637"/>
                  <a:chOff x="7683226" y="2138865"/>
                  <a:chExt cx="2771024" cy="2304637"/>
                </a:xfrm>
              </p:grpSpPr>
              <p:sp>
                <p:nvSpPr>
                  <p:cNvPr id="377" name="Rectangle 376"/>
                  <p:cNvSpPr/>
                  <p:nvPr/>
                </p:nvSpPr>
                <p:spPr bwMode="auto">
                  <a:xfrm>
                    <a:off x="7683226" y="2138865"/>
                    <a:ext cx="2771024" cy="2304637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marL="0" marR="0" lvl="0" indent="0" algn="ctr" defTabSz="895923" rtl="0" eaLnBrk="1" fontAlgn="base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76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Data</a:t>
                    </a:r>
                  </a:p>
                </p:txBody>
              </p:sp>
              <p:grpSp>
                <p:nvGrpSpPr>
                  <p:cNvPr id="378" name="Group 377"/>
                  <p:cNvGrpSpPr/>
                  <p:nvPr/>
                </p:nvGrpSpPr>
                <p:grpSpPr>
                  <a:xfrm>
                    <a:off x="7845950" y="2595968"/>
                    <a:ext cx="2445576" cy="1553509"/>
                    <a:chOff x="7799957" y="2595968"/>
                    <a:chExt cx="2445576" cy="1553509"/>
                  </a:xfrm>
                </p:grpSpPr>
                <p:grpSp>
                  <p:nvGrpSpPr>
                    <p:cNvPr id="379" name="Group 3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799957" y="2595969"/>
                      <a:ext cx="1016185" cy="301066"/>
                      <a:chOff x="8369631" y="3448242"/>
                      <a:chExt cx="1016411" cy="301033"/>
                    </a:xfrm>
                  </p:grpSpPr>
                  <p:sp>
                    <p:nvSpPr>
                      <p:cNvPr id="395" name="TextBox 394"/>
                      <p:cNvSpPr txBox="1"/>
                      <p:nvPr/>
                    </p:nvSpPr>
                    <p:spPr>
                      <a:xfrm>
                        <a:off x="8727084" y="3448242"/>
                        <a:ext cx="658958" cy="300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SQL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Database</a:t>
                        </a:r>
                      </a:p>
                    </p:txBody>
                  </p:sp>
                  <p:pic>
                    <p:nvPicPr>
                      <p:cNvPr id="396" name="Picture 171"/>
                      <p:cNvPicPr>
                        <a:picLocks noChangeAspect="1"/>
                      </p:cNvPicPr>
                      <p:nvPr/>
                    </p:nvPicPr>
                    <p:blipFill>
                      <a:blip r:embed="rId28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9631" y="3452466"/>
                        <a:ext cx="296809" cy="296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0" name="Group 3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803051" y="3832282"/>
                      <a:ext cx="1013093" cy="300038"/>
                      <a:chOff x="8372726" y="4684418"/>
                      <a:chExt cx="1013318" cy="300005"/>
                    </a:xfrm>
                  </p:grpSpPr>
                  <p:sp>
                    <p:nvSpPr>
                      <p:cNvPr id="393" name="TextBox 392"/>
                      <p:cNvSpPr txBox="1"/>
                      <p:nvPr/>
                    </p:nvSpPr>
                    <p:spPr>
                      <a:xfrm>
                        <a:off x="8727084" y="4684418"/>
                        <a:ext cx="658960" cy="300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 err="1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DocumentDB</a:t>
                        </a:r>
                        <a:endPara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endParaRPr>
                      </a:p>
                    </p:txBody>
                  </p:sp>
                  <p:pic>
                    <p:nvPicPr>
                      <p:cNvPr id="394" name="Picture 173"/>
                      <p:cNvPicPr>
                        <a:picLocks noChangeAspect="1"/>
                      </p:cNvPicPr>
                      <p:nvPr/>
                    </p:nvPicPr>
                    <p:blipFill>
                      <a:blip r:embed="rId29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726" y="4693804"/>
                        <a:ext cx="290620" cy="290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1" name="Group 39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803720" y="3204660"/>
                      <a:ext cx="1012423" cy="309349"/>
                      <a:chOff x="8373395" y="4056866"/>
                      <a:chExt cx="1012648" cy="309315"/>
                    </a:xfrm>
                  </p:grpSpPr>
                  <p:sp>
                    <p:nvSpPr>
                      <p:cNvPr id="391" name="TextBox 390"/>
                      <p:cNvSpPr txBox="1"/>
                      <p:nvPr/>
                    </p:nvSpPr>
                    <p:spPr>
                      <a:xfrm>
                        <a:off x="8727084" y="4056866"/>
                        <a:ext cx="658959" cy="301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 err="1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Redis</a:t>
                        </a: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/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Cache</a:t>
                        </a:r>
                      </a:p>
                    </p:txBody>
                  </p:sp>
                  <p:pic>
                    <p:nvPicPr>
                      <p:cNvPr id="392" name="Picture 175"/>
                      <p:cNvPicPr>
                        <a:picLocks noChangeAspect="1"/>
                      </p:cNvPicPr>
                      <p:nvPr/>
                    </p:nvPicPr>
                    <p:blipFill>
                      <a:blip r:embed="rId30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3395" y="4076899"/>
                        <a:ext cx="289282" cy="289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2" name="Group 3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63663" y="3193851"/>
                      <a:ext cx="1081869" cy="331906"/>
                      <a:chOff x="9733640" y="4046058"/>
                      <a:chExt cx="1082109" cy="331869"/>
                    </a:xfrm>
                  </p:grpSpPr>
                  <p:sp>
                    <p:nvSpPr>
                      <p:cNvPr id="389" name="TextBox 388"/>
                      <p:cNvSpPr txBox="1"/>
                      <p:nvPr/>
                    </p:nvSpPr>
                    <p:spPr>
                      <a:xfrm>
                        <a:off x="10156790" y="4061991"/>
                        <a:ext cx="658959" cy="300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Search</a:t>
                        </a:r>
                      </a:p>
                    </p:txBody>
                  </p:sp>
                  <p:pic>
                    <p:nvPicPr>
                      <p:cNvPr id="390" name="Picture 177"/>
                      <p:cNvPicPr>
                        <a:picLocks noChangeAspect="1"/>
                      </p:cNvPicPr>
                      <p:nvPr/>
                    </p:nvPicPr>
                    <p:blipFill>
                      <a:blip r:embed="rId31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3640" y="4046058"/>
                        <a:ext cx="331871" cy="331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3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93207" y="3828827"/>
                      <a:ext cx="1052326" cy="320650"/>
                      <a:chOff x="9763191" y="4680964"/>
                      <a:chExt cx="1052560" cy="320615"/>
                    </a:xfrm>
                  </p:grpSpPr>
                  <p:sp>
                    <p:nvSpPr>
                      <p:cNvPr id="387" name="TextBox 386"/>
                      <p:cNvSpPr txBox="1"/>
                      <p:nvPr/>
                    </p:nvSpPr>
                    <p:spPr>
                      <a:xfrm>
                        <a:off x="10156791" y="4693638"/>
                        <a:ext cx="658960" cy="301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Tables</a:t>
                        </a:r>
                      </a:p>
                    </p:txBody>
                  </p:sp>
                  <p:pic>
                    <p:nvPicPr>
                      <p:cNvPr id="388" name="Picture 179" descr="Storage table.png"/>
                      <p:cNvPicPr>
                        <a:picLocks noChangeAspect="1"/>
                      </p:cNvPicPr>
                      <p:nvPr/>
                    </p:nvPicPr>
                    <p:blipFill>
                      <a:blip r:embed="rId32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91" y="4680964"/>
                        <a:ext cx="320616" cy="320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4" name="Group 3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93207" y="2595968"/>
                      <a:ext cx="790386" cy="325437"/>
                      <a:chOff x="9763191" y="3448241"/>
                      <a:chExt cx="790562" cy="325401"/>
                    </a:xfrm>
                  </p:grpSpPr>
                  <p:pic>
                    <p:nvPicPr>
                      <p:cNvPr id="385" name="Picture 16"/>
                      <p:cNvPicPr>
                        <a:picLocks noChangeAspect="1"/>
                      </p:cNvPicPr>
                      <p:nvPr/>
                    </p:nvPicPr>
                    <p:blipFill>
                      <a:blip r:embed="rId3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91" y="3452465"/>
                        <a:ext cx="320616" cy="290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sp>
                    <p:nvSpPr>
                      <p:cNvPr id="386" name="TextBox 385"/>
                      <p:cNvSpPr txBox="1"/>
                      <p:nvPr/>
                    </p:nvSpPr>
                    <p:spPr>
                      <a:xfrm>
                        <a:off x="10156790" y="3448241"/>
                        <a:ext cx="396963" cy="325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SQL Data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Warehouse</a:t>
                        </a:r>
                      </a:p>
                    </p:txBody>
                  </p:sp>
                </p:grpSp>
              </p:grpSp>
            </p:grpSp>
            <p:grpSp>
              <p:nvGrpSpPr>
                <p:cNvPr id="349" name="Group 348"/>
                <p:cNvGrpSpPr/>
                <p:nvPr/>
              </p:nvGrpSpPr>
              <p:grpSpPr>
                <a:xfrm>
                  <a:off x="2082009" y="543029"/>
                  <a:ext cx="2144942" cy="1371600"/>
                  <a:chOff x="2082009" y="650979"/>
                  <a:chExt cx="2144942" cy="1371600"/>
                </a:xfrm>
              </p:grpSpPr>
              <p:sp>
                <p:nvSpPr>
                  <p:cNvPr id="364" name="Rectangle 363"/>
                  <p:cNvSpPr/>
                  <p:nvPr/>
                </p:nvSpPr>
                <p:spPr bwMode="auto">
                  <a:xfrm>
                    <a:off x="2082009" y="650979"/>
                    <a:ext cx="2144942" cy="137160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marL="0" marR="0" lvl="0" indent="0" algn="ctr" defTabSz="895923" rtl="0" eaLnBrk="1" fontAlgn="base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76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Compute</a:t>
                    </a:r>
                  </a:p>
                </p:txBody>
              </p:sp>
              <p:grpSp>
                <p:nvGrpSpPr>
                  <p:cNvPr id="365" name="Group 364"/>
                  <p:cNvGrpSpPr/>
                  <p:nvPr/>
                </p:nvGrpSpPr>
                <p:grpSpPr>
                  <a:xfrm>
                    <a:off x="2209151" y="1044910"/>
                    <a:ext cx="889842" cy="301625"/>
                    <a:chOff x="2315921" y="978921"/>
                    <a:chExt cx="889842" cy="301625"/>
                  </a:xfrm>
                </p:grpSpPr>
                <p:sp>
                  <p:nvSpPr>
                    <p:cNvPr id="375" name="TextBox 374"/>
                    <p:cNvSpPr txBox="1"/>
                    <p:nvPr/>
                  </p:nvSpPr>
                  <p:spPr bwMode="auto">
                    <a:xfrm>
                      <a:off x="2678517" y="978921"/>
                      <a:ext cx="527246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Cloud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Services</a:t>
                      </a:r>
                    </a:p>
                  </p:txBody>
                </p:sp>
                <p:pic>
                  <p:nvPicPr>
                    <p:cNvPr id="376" name="Picture 145"/>
                    <p:cNvPicPr>
                      <a:picLocks noChangeAspect="1"/>
                    </p:cNvPicPr>
                    <p:nvPr/>
                  </p:nvPicPr>
                  <p:blipFill>
                    <a:blip r:embed="rId34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315921" y="984779"/>
                      <a:ext cx="289808" cy="2899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66" name="Group 365"/>
                  <p:cNvGrpSpPr/>
                  <p:nvPr/>
                </p:nvGrpSpPr>
                <p:grpSpPr>
                  <a:xfrm>
                    <a:off x="2209151" y="1617332"/>
                    <a:ext cx="751241" cy="303647"/>
                    <a:chOff x="2355344" y="1558000"/>
                    <a:chExt cx="751241" cy="303647"/>
                  </a:xfrm>
                </p:grpSpPr>
                <p:sp>
                  <p:nvSpPr>
                    <p:cNvPr id="373" name="TextBox 372"/>
                    <p:cNvSpPr txBox="1"/>
                    <p:nvPr/>
                  </p:nvSpPr>
                  <p:spPr bwMode="auto">
                    <a:xfrm>
                      <a:off x="2722967" y="1559012"/>
                      <a:ext cx="383618" cy="30162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Batch</a:t>
                      </a:r>
                    </a:p>
                  </p:txBody>
                </p:sp>
                <p:pic>
                  <p:nvPicPr>
                    <p:cNvPr id="374" name="Picture 147"/>
                    <p:cNvPicPr>
                      <a:picLocks noChangeAspect="1"/>
                    </p:cNvPicPr>
                    <p:nvPr/>
                  </p:nvPicPr>
                  <p:blipFill>
                    <a:blip r:embed="rId35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355344" y="1558000"/>
                      <a:ext cx="303542" cy="30364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67" name="Group 366"/>
                  <p:cNvGrpSpPr/>
                  <p:nvPr/>
                </p:nvGrpSpPr>
                <p:grpSpPr>
                  <a:xfrm>
                    <a:off x="3226725" y="1617332"/>
                    <a:ext cx="865731" cy="301625"/>
                    <a:chOff x="3193533" y="1551343"/>
                    <a:chExt cx="865731" cy="301625"/>
                  </a:xfrm>
                </p:grpSpPr>
                <p:sp>
                  <p:nvSpPr>
                    <p:cNvPr id="371" name="TextBox 370"/>
                    <p:cNvSpPr txBox="1"/>
                    <p:nvPr/>
                  </p:nvSpPr>
                  <p:spPr bwMode="auto">
                    <a:xfrm>
                      <a:off x="3554337" y="1551343"/>
                      <a:ext cx="504927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Remote 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App</a:t>
                      </a:r>
                    </a:p>
                  </p:txBody>
                </p:sp>
                <p:pic>
                  <p:nvPicPr>
                    <p:cNvPr id="372" name="Picture 149"/>
                    <p:cNvPicPr>
                      <a:picLocks noChangeAspect="1"/>
                    </p:cNvPicPr>
                    <p:nvPr/>
                  </p:nvPicPr>
                  <p:blipFill>
                    <a:blip r:embed="rId36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193533" y="1556274"/>
                      <a:ext cx="291661" cy="2917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68" name="Group 367"/>
                  <p:cNvGrpSpPr/>
                  <p:nvPr/>
                </p:nvGrpSpPr>
                <p:grpSpPr>
                  <a:xfrm>
                    <a:off x="3226725" y="1046498"/>
                    <a:ext cx="873084" cy="300037"/>
                    <a:chOff x="3380111" y="980440"/>
                    <a:chExt cx="873084" cy="300037"/>
                  </a:xfrm>
                </p:grpSpPr>
                <p:sp>
                  <p:nvSpPr>
                    <p:cNvPr id="369" name="TextBox 368"/>
                    <p:cNvSpPr txBox="1"/>
                    <p:nvPr/>
                  </p:nvSpPr>
                  <p:spPr bwMode="auto">
                    <a:xfrm>
                      <a:off x="3723011" y="980440"/>
                      <a:ext cx="530184" cy="3000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Service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Fabric</a:t>
                      </a:r>
                    </a:p>
                  </p:txBody>
                </p:sp>
                <p:sp>
                  <p:nvSpPr>
                    <p:cNvPr id="370" name="Freeform 369"/>
                    <p:cNvSpPr/>
                    <p:nvPr/>
                  </p:nvSpPr>
                  <p:spPr bwMode="auto">
                    <a:xfrm>
                      <a:off x="3380111" y="993933"/>
                      <a:ext cx="282575" cy="273050"/>
                    </a:xfrm>
                    <a:custGeom>
                      <a:avLst/>
                      <a:gdLst>
                        <a:gd name="connsiteX0" fmla="*/ 284961 w 673895"/>
                        <a:gd name="connsiteY0" fmla="*/ 158165 h 647702"/>
                        <a:gd name="connsiteX1" fmla="*/ 170786 w 673895"/>
                        <a:gd name="connsiteY1" fmla="*/ 242195 h 647702"/>
                        <a:gd name="connsiteX2" fmla="*/ 176214 w 673895"/>
                        <a:gd name="connsiteY2" fmla="*/ 269082 h 647702"/>
                        <a:gd name="connsiteX3" fmla="*/ 150408 w 673895"/>
                        <a:gd name="connsiteY3" fmla="*/ 331383 h 647702"/>
                        <a:gd name="connsiteX4" fmla="*/ 146443 w 673895"/>
                        <a:gd name="connsiteY4" fmla="*/ 334057 h 647702"/>
                        <a:gd name="connsiteX5" fmla="*/ 192422 w 673895"/>
                        <a:gd name="connsiteY5" fmla="*/ 472837 h 647702"/>
                        <a:gd name="connsiteX6" fmla="*/ 220034 w 673895"/>
                        <a:gd name="connsiteY6" fmla="*/ 478412 h 647702"/>
                        <a:gd name="connsiteX7" fmla="*/ 248039 w 673895"/>
                        <a:gd name="connsiteY7" fmla="*/ 497294 h 647702"/>
                        <a:gd name="connsiteX8" fmla="*/ 265572 w 673895"/>
                        <a:gd name="connsiteY8" fmla="*/ 523298 h 647702"/>
                        <a:gd name="connsiteX9" fmla="*/ 408956 w 673895"/>
                        <a:gd name="connsiteY9" fmla="*/ 523298 h 647702"/>
                        <a:gd name="connsiteX10" fmla="*/ 417479 w 673895"/>
                        <a:gd name="connsiteY10" fmla="*/ 505571 h 647702"/>
                        <a:gd name="connsiteX11" fmla="*/ 456243 w 673895"/>
                        <a:gd name="connsiteY11" fmla="*/ 473649 h 647702"/>
                        <a:gd name="connsiteX12" fmla="*/ 488887 w 673895"/>
                        <a:gd name="connsiteY12" fmla="*/ 467058 h 647702"/>
                        <a:gd name="connsiteX13" fmla="*/ 531395 w 673895"/>
                        <a:gd name="connsiteY13" fmla="*/ 334333 h 647702"/>
                        <a:gd name="connsiteX14" fmla="*/ 523487 w 673895"/>
                        <a:gd name="connsiteY14" fmla="*/ 329002 h 647702"/>
                        <a:gd name="connsiteX15" fmla="*/ 497681 w 673895"/>
                        <a:gd name="connsiteY15" fmla="*/ 266701 h 647702"/>
                        <a:gd name="connsiteX16" fmla="*/ 501673 w 673895"/>
                        <a:gd name="connsiteY16" fmla="*/ 246929 h 647702"/>
                        <a:gd name="connsiteX17" fmla="*/ 384346 w 673895"/>
                        <a:gd name="connsiteY17" fmla="*/ 159653 h 647702"/>
                        <a:gd name="connsiteX18" fmla="*/ 370052 w 673895"/>
                        <a:gd name="connsiteY18" fmla="*/ 169290 h 647702"/>
                        <a:gd name="connsiteX19" fmla="*/ 335757 w 673895"/>
                        <a:gd name="connsiteY19" fmla="*/ 176214 h 647702"/>
                        <a:gd name="connsiteX20" fmla="*/ 301462 w 673895"/>
                        <a:gd name="connsiteY20" fmla="*/ 169290 h 647702"/>
                        <a:gd name="connsiteX21" fmla="*/ 335757 w 673895"/>
                        <a:gd name="connsiteY21" fmla="*/ 0 h 647702"/>
                        <a:gd name="connsiteX22" fmla="*/ 423864 w 673895"/>
                        <a:gd name="connsiteY22" fmla="*/ 88107 h 647702"/>
                        <a:gd name="connsiteX23" fmla="*/ 420253 w 673895"/>
                        <a:gd name="connsiteY23" fmla="*/ 105993 h 647702"/>
                        <a:gd name="connsiteX24" fmla="*/ 538728 w 673895"/>
                        <a:gd name="connsiteY24" fmla="*/ 194124 h 647702"/>
                        <a:gd name="connsiteX25" fmla="*/ 551493 w 673895"/>
                        <a:gd name="connsiteY25" fmla="*/ 185518 h 647702"/>
                        <a:gd name="connsiteX26" fmla="*/ 585788 w 673895"/>
                        <a:gd name="connsiteY26" fmla="*/ 178594 h 647702"/>
                        <a:gd name="connsiteX27" fmla="*/ 673895 w 673895"/>
                        <a:gd name="connsiteY27" fmla="*/ 266701 h 647702"/>
                        <a:gd name="connsiteX28" fmla="*/ 620083 w 673895"/>
                        <a:gd name="connsiteY28" fmla="*/ 347884 h 647702"/>
                        <a:gd name="connsiteX29" fmla="*/ 593016 w 673895"/>
                        <a:gd name="connsiteY29" fmla="*/ 353349 h 647702"/>
                        <a:gd name="connsiteX30" fmla="*/ 549222 w 673895"/>
                        <a:gd name="connsiteY30" fmla="*/ 490092 h 647702"/>
                        <a:gd name="connsiteX31" fmla="*/ 552839 w 673895"/>
                        <a:gd name="connsiteY31" fmla="*/ 492531 h 647702"/>
                        <a:gd name="connsiteX32" fmla="*/ 578645 w 673895"/>
                        <a:gd name="connsiteY32" fmla="*/ 554832 h 647702"/>
                        <a:gd name="connsiteX33" fmla="*/ 490538 w 673895"/>
                        <a:gd name="connsiteY33" fmla="*/ 642939 h 647702"/>
                        <a:gd name="connsiteX34" fmla="*/ 409355 w 673895"/>
                        <a:gd name="connsiteY34" fmla="*/ 589127 h 647702"/>
                        <a:gd name="connsiteX35" fmla="*/ 409084 w 673895"/>
                        <a:gd name="connsiteY35" fmla="*/ 587783 h 647702"/>
                        <a:gd name="connsiteX36" fmla="*/ 268154 w 673895"/>
                        <a:gd name="connsiteY36" fmla="*/ 587783 h 647702"/>
                        <a:gd name="connsiteX37" fmla="*/ 266921 w 673895"/>
                        <a:gd name="connsiteY37" fmla="*/ 593890 h 647702"/>
                        <a:gd name="connsiteX38" fmla="*/ 185738 w 673895"/>
                        <a:gd name="connsiteY38" fmla="*/ 647702 h 647702"/>
                        <a:gd name="connsiteX39" fmla="*/ 97631 w 673895"/>
                        <a:gd name="connsiteY39" fmla="*/ 559595 h 647702"/>
                        <a:gd name="connsiteX40" fmla="*/ 123437 w 673895"/>
                        <a:gd name="connsiteY40" fmla="*/ 497294 h 647702"/>
                        <a:gd name="connsiteX41" fmla="*/ 130921 w 673895"/>
                        <a:gd name="connsiteY41" fmla="*/ 492248 h 647702"/>
                        <a:gd name="connsiteX42" fmla="*/ 86036 w 673895"/>
                        <a:gd name="connsiteY42" fmla="*/ 356771 h 647702"/>
                        <a:gd name="connsiteX43" fmla="*/ 53812 w 673895"/>
                        <a:gd name="connsiteY43" fmla="*/ 350265 h 647702"/>
                        <a:gd name="connsiteX44" fmla="*/ 0 w 673895"/>
                        <a:gd name="connsiteY44" fmla="*/ 269082 h 647702"/>
                        <a:gd name="connsiteX45" fmla="*/ 88107 w 673895"/>
                        <a:gd name="connsiteY45" fmla="*/ 180975 h 647702"/>
                        <a:gd name="connsiteX46" fmla="*/ 122402 w 673895"/>
                        <a:gd name="connsiteY46" fmla="*/ 187899 h 647702"/>
                        <a:gd name="connsiteX47" fmla="*/ 129378 w 673895"/>
                        <a:gd name="connsiteY47" fmla="*/ 192602 h 647702"/>
                        <a:gd name="connsiteX48" fmla="*/ 250718 w 673895"/>
                        <a:gd name="connsiteY48" fmla="*/ 103300 h 647702"/>
                        <a:gd name="connsiteX49" fmla="*/ 247650 w 673895"/>
                        <a:gd name="connsiteY49" fmla="*/ 88107 h 647702"/>
                        <a:gd name="connsiteX50" fmla="*/ 335757 w 673895"/>
                        <a:gd name="connsiteY50" fmla="*/ 0 h 6477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673895" h="647702">
                          <a:moveTo>
                            <a:pt x="284961" y="158165"/>
                          </a:moveTo>
                          <a:lnTo>
                            <a:pt x="170786" y="242195"/>
                          </a:lnTo>
                          <a:lnTo>
                            <a:pt x="176214" y="269082"/>
                          </a:lnTo>
                          <a:cubicBezTo>
                            <a:pt x="176214" y="293412"/>
                            <a:pt x="166353" y="315439"/>
                            <a:pt x="150408" y="331383"/>
                          </a:cubicBezTo>
                          <a:lnTo>
                            <a:pt x="146443" y="334057"/>
                          </a:lnTo>
                          <a:lnTo>
                            <a:pt x="192422" y="472837"/>
                          </a:lnTo>
                          <a:lnTo>
                            <a:pt x="220034" y="478412"/>
                          </a:lnTo>
                          <a:cubicBezTo>
                            <a:pt x="230575" y="482870"/>
                            <a:pt x="240067" y="489322"/>
                            <a:pt x="248039" y="497294"/>
                          </a:cubicBezTo>
                          <a:lnTo>
                            <a:pt x="265572" y="523298"/>
                          </a:lnTo>
                          <a:lnTo>
                            <a:pt x="408956" y="523298"/>
                          </a:lnTo>
                          <a:lnTo>
                            <a:pt x="417479" y="505571"/>
                          </a:lnTo>
                          <a:cubicBezTo>
                            <a:pt x="426979" y="491509"/>
                            <a:pt x="440432" y="480337"/>
                            <a:pt x="456243" y="473649"/>
                          </a:cubicBezTo>
                          <a:lnTo>
                            <a:pt x="488887" y="467058"/>
                          </a:lnTo>
                          <a:lnTo>
                            <a:pt x="531395" y="334333"/>
                          </a:lnTo>
                          <a:lnTo>
                            <a:pt x="523487" y="329002"/>
                          </a:lnTo>
                          <a:cubicBezTo>
                            <a:pt x="507543" y="313058"/>
                            <a:pt x="497681" y="291031"/>
                            <a:pt x="497681" y="266701"/>
                          </a:cubicBezTo>
                          <a:lnTo>
                            <a:pt x="501673" y="246929"/>
                          </a:lnTo>
                          <a:lnTo>
                            <a:pt x="384346" y="159653"/>
                          </a:lnTo>
                          <a:lnTo>
                            <a:pt x="370052" y="169290"/>
                          </a:lnTo>
                          <a:cubicBezTo>
                            <a:pt x="359511" y="173749"/>
                            <a:pt x="347922" y="176214"/>
                            <a:pt x="335757" y="176214"/>
                          </a:cubicBezTo>
                          <a:cubicBezTo>
                            <a:pt x="323592" y="176214"/>
                            <a:pt x="312003" y="173749"/>
                            <a:pt x="301462" y="169290"/>
                          </a:cubicBezTo>
                          <a:close/>
                          <a:moveTo>
                            <a:pt x="335757" y="0"/>
                          </a:moveTo>
                          <a:cubicBezTo>
                            <a:pt x="384417" y="0"/>
                            <a:pt x="423864" y="39447"/>
                            <a:pt x="423864" y="88107"/>
                          </a:cubicBezTo>
                          <a:lnTo>
                            <a:pt x="420253" y="105993"/>
                          </a:lnTo>
                          <a:lnTo>
                            <a:pt x="538728" y="194124"/>
                          </a:lnTo>
                          <a:lnTo>
                            <a:pt x="551493" y="185518"/>
                          </a:lnTo>
                          <a:cubicBezTo>
                            <a:pt x="562034" y="181059"/>
                            <a:pt x="573623" y="178594"/>
                            <a:pt x="585788" y="178594"/>
                          </a:cubicBezTo>
                          <a:cubicBezTo>
                            <a:pt x="634448" y="178594"/>
                            <a:pt x="673895" y="218041"/>
                            <a:pt x="673895" y="266701"/>
                          </a:cubicBezTo>
                          <a:cubicBezTo>
                            <a:pt x="673895" y="303196"/>
                            <a:pt x="651706" y="334509"/>
                            <a:pt x="620083" y="347884"/>
                          </a:cubicBezTo>
                          <a:lnTo>
                            <a:pt x="593016" y="353349"/>
                          </a:lnTo>
                          <a:lnTo>
                            <a:pt x="549222" y="490092"/>
                          </a:lnTo>
                          <a:lnTo>
                            <a:pt x="552839" y="492531"/>
                          </a:lnTo>
                          <a:cubicBezTo>
                            <a:pt x="568783" y="508475"/>
                            <a:pt x="578645" y="530502"/>
                            <a:pt x="578645" y="554832"/>
                          </a:cubicBezTo>
                          <a:cubicBezTo>
                            <a:pt x="578645" y="603492"/>
                            <a:pt x="539198" y="642939"/>
                            <a:pt x="490538" y="642939"/>
                          </a:cubicBezTo>
                          <a:cubicBezTo>
                            <a:pt x="454043" y="642939"/>
                            <a:pt x="422731" y="620750"/>
                            <a:pt x="409355" y="589127"/>
                          </a:cubicBezTo>
                          <a:lnTo>
                            <a:pt x="409084" y="587783"/>
                          </a:lnTo>
                          <a:lnTo>
                            <a:pt x="268154" y="587783"/>
                          </a:lnTo>
                          <a:lnTo>
                            <a:pt x="266921" y="593890"/>
                          </a:lnTo>
                          <a:cubicBezTo>
                            <a:pt x="253546" y="625513"/>
                            <a:pt x="222233" y="647702"/>
                            <a:pt x="185738" y="647702"/>
                          </a:cubicBezTo>
                          <a:cubicBezTo>
                            <a:pt x="137078" y="647702"/>
                            <a:pt x="97631" y="608255"/>
                            <a:pt x="97631" y="559595"/>
                          </a:cubicBezTo>
                          <a:cubicBezTo>
                            <a:pt x="97631" y="535265"/>
                            <a:pt x="107493" y="513238"/>
                            <a:pt x="123437" y="497294"/>
                          </a:cubicBezTo>
                          <a:lnTo>
                            <a:pt x="130921" y="492248"/>
                          </a:lnTo>
                          <a:lnTo>
                            <a:pt x="86036" y="356771"/>
                          </a:lnTo>
                          <a:lnTo>
                            <a:pt x="53812" y="350265"/>
                          </a:lnTo>
                          <a:cubicBezTo>
                            <a:pt x="22189" y="336890"/>
                            <a:pt x="0" y="305577"/>
                            <a:pt x="0" y="269082"/>
                          </a:cubicBezTo>
                          <a:cubicBezTo>
                            <a:pt x="0" y="220422"/>
                            <a:pt x="39447" y="180975"/>
                            <a:pt x="88107" y="180975"/>
                          </a:cubicBezTo>
                          <a:cubicBezTo>
                            <a:pt x="100272" y="180975"/>
                            <a:pt x="111861" y="183440"/>
                            <a:pt x="122402" y="187899"/>
                          </a:cubicBezTo>
                          <a:lnTo>
                            <a:pt x="129378" y="192602"/>
                          </a:lnTo>
                          <a:lnTo>
                            <a:pt x="250718" y="103300"/>
                          </a:lnTo>
                          <a:lnTo>
                            <a:pt x="247650" y="88107"/>
                          </a:lnTo>
                          <a:cubicBezTo>
                            <a:pt x="247650" y="39447"/>
                            <a:pt x="287097" y="0"/>
                            <a:pt x="33575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 cmpd="sng" algn="ctr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50" name="Group 349"/>
                <p:cNvGrpSpPr/>
                <p:nvPr/>
              </p:nvGrpSpPr>
              <p:grpSpPr>
                <a:xfrm>
                  <a:off x="8203323" y="543029"/>
                  <a:ext cx="2250927" cy="1371600"/>
                  <a:chOff x="8203323" y="650979"/>
                  <a:chExt cx="2250927" cy="1371600"/>
                </a:xfrm>
              </p:grpSpPr>
              <p:sp>
                <p:nvSpPr>
                  <p:cNvPr id="351" name="Rectangle 350"/>
                  <p:cNvSpPr/>
                  <p:nvPr/>
                </p:nvSpPr>
                <p:spPr bwMode="auto">
                  <a:xfrm>
                    <a:off x="8203323" y="650979"/>
                    <a:ext cx="2250927" cy="137160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marL="0" marR="0" lvl="0" indent="0" algn="ctr" defTabSz="895923" rtl="0" eaLnBrk="1" fontAlgn="base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76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Developer services</a:t>
                    </a:r>
                  </a:p>
                </p:txBody>
              </p:sp>
              <p:grpSp>
                <p:nvGrpSpPr>
                  <p:cNvPr id="352" name="Group 351"/>
                  <p:cNvGrpSpPr/>
                  <p:nvPr/>
                </p:nvGrpSpPr>
                <p:grpSpPr>
                  <a:xfrm>
                    <a:off x="8316462" y="1050815"/>
                    <a:ext cx="1048050" cy="290595"/>
                    <a:chOff x="8316462" y="1050815"/>
                    <a:chExt cx="1048050" cy="290595"/>
                  </a:xfrm>
                </p:grpSpPr>
                <p:sp>
                  <p:nvSpPr>
                    <p:cNvPr id="362" name="TextBox 361"/>
                    <p:cNvSpPr txBox="1"/>
                    <p:nvPr/>
                  </p:nvSpPr>
                  <p:spPr bwMode="auto">
                    <a:xfrm>
                      <a:off x="8694587" y="1065786"/>
                      <a:ext cx="669925" cy="2508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Visual 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Studio</a:t>
                      </a:r>
                    </a:p>
                  </p:txBody>
                </p:sp>
                <p:pic>
                  <p:nvPicPr>
                    <p:cNvPr id="363" name="Picture 167" descr="Visual Studio Online.png"/>
                    <p:cNvPicPr>
                      <a:picLocks noChangeAspect="1"/>
                    </p:cNvPicPr>
                    <p:nvPr/>
                  </p:nvPicPr>
                  <p:blipFill>
                    <a:blip r:embed="rId37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16462" y="1050815"/>
                      <a:ext cx="290580" cy="2905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53" name="Group 352"/>
                  <p:cNvGrpSpPr/>
                  <p:nvPr/>
                </p:nvGrpSpPr>
                <p:grpSpPr>
                  <a:xfrm>
                    <a:off x="9413978" y="1606382"/>
                    <a:ext cx="957567" cy="312845"/>
                    <a:chOff x="9413978" y="1606382"/>
                    <a:chExt cx="957567" cy="312845"/>
                  </a:xfrm>
                </p:grpSpPr>
                <p:sp>
                  <p:nvSpPr>
                    <p:cNvPr id="360" name="TextBox 359"/>
                    <p:cNvSpPr txBox="1"/>
                    <p:nvPr/>
                  </p:nvSpPr>
                  <p:spPr bwMode="auto">
                    <a:xfrm>
                      <a:off x="9712733" y="1617602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Application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Insights</a:t>
                      </a:r>
                    </a:p>
                  </p:txBody>
                </p:sp>
                <p:pic>
                  <p:nvPicPr>
                    <p:cNvPr id="361" name="Picture 169" descr="Application Insights.png"/>
                    <p:cNvPicPr>
                      <a:picLocks noChangeAspect="1"/>
                    </p:cNvPicPr>
                    <p:nvPr/>
                  </p:nvPicPr>
                  <p:blipFill>
                    <a:blip r:embed="rId38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413978" y="1606382"/>
                      <a:ext cx="292365" cy="2923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54" name="Group 353"/>
                  <p:cNvGrpSpPr/>
                  <p:nvPr/>
                </p:nvGrpSpPr>
                <p:grpSpPr>
                  <a:xfrm>
                    <a:off x="9408787" y="1025699"/>
                    <a:ext cx="875200" cy="302765"/>
                    <a:chOff x="9408787" y="1025699"/>
                    <a:chExt cx="875200" cy="302765"/>
                  </a:xfrm>
                </p:grpSpPr>
                <p:pic>
                  <p:nvPicPr>
                    <p:cNvPr id="358" name="Picture 272"/>
                    <p:cNvPicPr>
                      <a:picLocks noChangeAspect="1"/>
                    </p:cNvPicPr>
                    <p:nvPr/>
                  </p:nvPicPr>
                  <p:blipFill>
                    <a:blip r:embed="rId39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408787" y="1025699"/>
                      <a:ext cx="302749" cy="3027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59" name="TextBox 358"/>
                    <p:cNvSpPr txBox="1"/>
                    <p:nvPr/>
                  </p:nvSpPr>
                  <p:spPr bwMode="auto">
                    <a:xfrm>
                      <a:off x="9742651" y="1059753"/>
                      <a:ext cx="541336" cy="2492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Azure SDK</a:t>
                      </a:r>
                    </a:p>
                  </p:txBody>
                </p:sp>
              </p:grpSp>
              <p:grpSp>
                <p:nvGrpSpPr>
                  <p:cNvPr id="355" name="Group 354"/>
                  <p:cNvGrpSpPr/>
                  <p:nvPr/>
                </p:nvGrpSpPr>
                <p:grpSpPr>
                  <a:xfrm>
                    <a:off x="8316496" y="1621631"/>
                    <a:ext cx="1048016" cy="280129"/>
                    <a:chOff x="8316496" y="1621631"/>
                    <a:chExt cx="1048016" cy="280129"/>
                  </a:xfrm>
                </p:grpSpPr>
                <p:sp>
                  <p:nvSpPr>
                    <p:cNvPr id="356" name="TextBox 355"/>
                    <p:cNvSpPr txBox="1"/>
                    <p:nvPr/>
                  </p:nvSpPr>
                  <p:spPr bwMode="auto">
                    <a:xfrm>
                      <a:off x="8704112" y="1650936"/>
                      <a:ext cx="660400" cy="25082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Team 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Project</a:t>
                      </a:r>
                    </a:p>
                  </p:txBody>
                </p:sp>
                <p:sp>
                  <p:nvSpPr>
                    <p:cNvPr id="357" name="Freeform 356"/>
                    <p:cNvSpPr/>
                    <p:nvPr/>
                  </p:nvSpPr>
                  <p:spPr bwMode="auto">
                    <a:xfrm>
                      <a:off x="8316496" y="1621631"/>
                      <a:ext cx="290512" cy="249237"/>
                    </a:xfrm>
                    <a:custGeom>
                      <a:avLst/>
                      <a:gdLst>
                        <a:gd name="connsiteX0" fmla="*/ 20235 w 769143"/>
                        <a:gd name="connsiteY0" fmla="*/ 443405 h 659607"/>
                        <a:gd name="connsiteX1" fmla="*/ 84659 w 769143"/>
                        <a:gd name="connsiteY1" fmla="*/ 443405 h 659607"/>
                        <a:gd name="connsiteX2" fmla="*/ 133712 w 769143"/>
                        <a:gd name="connsiteY2" fmla="*/ 527981 h 659607"/>
                        <a:gd name="connsiteX3" fmla="*/ 182766 w 769143"/>
                        <a:gd name="connsiteY3" fmla="*/ 443405 h 659607"/>
                        <a:gd name="connsiteX4" fmla="*/ 251228 w 769143"/>
                        <a:gd name="connsiteY4" fmla="*/ 443405 h 659607"/>
                        <a:gd name="connsiteX5" fmla="*/ 271462 w 769143"/>
                        <a:gd name="connsiteY5" fmla="*/ 463640 h 659607"/>
                        <a:gd name="connsiteX6" fmla="*/ 271462 w 769143"/>
                        <a:gd name="connsiteY6" fmla="*/ 634610 h 659607"/>
                        <a:gd name="connsiteX7" fmla="*/ 251228 w 769143"/>
                        <a:gd name="connsiteY7" fmla="*/ 654845 h 659607"/>
                        <a:gd name="connsiteX8" fmla="*/ 20235 w 769143"/>
                        <a:gd name="connsiteY8" fmla="*/ 654845 h 659607"/>
                        <a:gd name="connsiteX9" fmla="*/ 0 w 769143"/>
                        <a:gd name="connsiteY9" fmla="*/ 634610 h 659607"/>
                        <a:gd name="connsiteX10" fmla="*/ 0 w 769143"/>
                        <a:gd name="connsiteY10" fmla="*/ 463640 h 659607"/>
                        <a:gd name="connsiteX11" fmla="*/ 20235 w 769143"/>
                        <a:gd name="connsiteY11" fmla="*/ 443405 h 659607"/>
                        <a:gd name="connsiteX12" fmla="*/ 330596 w 769143"/>
                        <a:gd name="connsiteY12" fmla="*/ 290513 h 659607"/>
                        <a:gd name="connsiteX13" fmla="*/ 443055 w 769143"/>
                        <a:gd name="connsiteY13" fmla="*/ 290513 h 659607"/>
                        <a:gd name="connsiteX14" fmla="*/ 528684 w 769143"/>
                        <a:gd name="connsiteY14" fmla="*/ 438150 h 659607"/>
                        <a:gd name="connsiteX15" fmla="*/ 614314 w 769143"/>
                        <a:gd name="connsiteY15" fmla="*/ 290513 h 659607"/>
                        <a:gd name="connsiteX16" fmla="*/ 733821 w 769143"/>
                        <a:gd name="connsiteY16" fmla="*/ 290513 h 659607"/>
                        <a:gd name="connsiteX17" fmla="*/ 769143 w 769143"/>
                        <a:gd name="connsiteY17" fmla="*/ 325835 h 659607"/>
                        <a:gd name="connsiteX18" fmla="*/ 769143 w 769143"/>
                        <a:gd name="connsiteY18" fmla="*/ 624285 h 659607"/>
                        <a:gd name="connsiteX19" fmla="*/ 733821 w 769143"/>
                        <a:gd name="connsiteY19" fmla="*/ 659607 h 659607"/>
                        <a:gd name="connsiteX20" fmla="*/ 330596 w 769143"/>
                        <a:gd name="connsiteY20" fmla="*/ 659607 h 659607"/>
                        <a:gd name="connsiteX21" fmla="*/ 295274 w 769143"/>
                        <a:gd name="connsiteY21" fmla="*/ 624285 h 659607"/>
                        <a:gd name="connsiteX22" fmla="*/ 295274 w 769143"/>
                        <a:gd name="connsiteY22" fmla="*/ 325835 h 659607"/>
                        <a:gd name="connsiteX23" fmla="*/ 330596 w 769143"/>
                        <a:gd name="connsiteY23" fmla="*/ 290513 h 659607"/>
                        <a:gd name="connsiteX24" fmla="*/ 134367 w 769143"/>
                        <a:gd name="connsiteY24" fmla="*/ 276981 h 659607"/>
                        <a:gd name="connsiteX25" fmla="*/ 211441 w 769143"/>
                        <a:gd name="connsiteY25" fmla="*/ 354055 h 659607"/>
                        <a:gd name="connsiteX26" fmla="*/ 134367 w 769143"/>
                        <a:gd name="connsiteY26" fmla="*/ 431128 h 659607"/>
                        <a:gd name="connsiteX27" fmla="*/ 57293 w 769143"/>
                        <a:gd name="connsiteY27" fmla="*/ 354055 h 659607"/>
                        <a:gd name="connsiteX28" fmla="*/ 134367 w 769143"/>
                        <a:gd name="connsiteY28" fmla="*/ 276981 h 659607"/>
                        <a:gd name="connsiteX29" fmla="*/ 529827 w 769143"/>
                        <a:gd name="connsiteY29" fmla="*/ 0 h 659607"/>
                        <a:gd name="connsiteX30" fmla="*/ 664368 w 769143"/>
                        <a:gd name="connsiteY30" fmla="*/ 134541 h 659607"/>
                        <a:gd name="connsiteX31" fmla="*/ 529827 w 769143"/>
                        <a:gd name="connsiteY31" fmla="*/ 269082 h 659607"/>
                        <a:gd name="connsiteX32" fmla="*/ 395286 w 769143"/>
                        <a:gd name="connsiteY32" fmla="*/ 134541 h 659607"/>
                        <a:gd name="connsiteX33" fmla="*/ 529827 w 769143"/>
                        <a:gd name="connsiteY33" fmla="*/ 0 h 6596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769143" h="659607">
                          <a:moveTo>
                            <a:pt x="20235" y="443405"/>
                          </a:moveTo>
                          <a:lnTo>
                            <a:pt x="84659" y="443405"/>
                          </a:lnTo>
                          <a:lnTo>
                            <a:pt x="133712" y="527981"/>
                          </a:lnTo>
                          <a:lnTo>
                            <a:pt x="182766" y="443405"/>
                          </a:lnTo>
                          <a:lnTo>
                            <a:pt x="251228" y="443405"/>
                          </a:lnTo>
                          <a:cubicBezTo>
                            <a:pt x="262403" y="443405"/>
                            <a:pt x="271462" y="452464"/>
                            <a:pt x="271462" y="463640"/>
                          </a:cubicBezTo>
                          <a:lnTo>
                            <a:pt x="271462" y="634610"/>
                          </a:lnTo>
                          <a:cubicBezTo>
                            <a:pt x="271462" y="645786"/>
                            <a:pt x="262403" y="654845"/>
                            <a:pt x="251228" y="654845"/>
                          </a:cubicBezTo>
                          <a:lnTo>
                            <a:pt x="20235" y="654845"/>
                          </a:lnTo>
                          <a:cubicBezTo>
                            <a:pt x="9060" y="654845"/>
                            <a:pt x="0" y="645786"/>
                            <a:pt x="0" y="634610"/>
                          </a:cubicBezTo>
                          <a:lnTo>
                            <a:pt x="0" y="463640"/>
                          </a:lnTo>
                          <a:cubicBezTo>
                            <a:pt x="0" y="452464"/>
                            <a:pt x="9060" y="443405"/>
                            <a:pt x="20235" y="443405"/>
                          </a:cubicBezTo>
                          <a:close/>
                          <a:moveTo>
                            <a:pt x="330596" y="290513"/>
                          </a:moveTo>
                          <a:lnTo>
                            <a:pt x="443055" y="290513"/>
                          </a:lnTo>
                          <a:lnTo>
                            <a:pt x="528684" y="438150"/>
                          </a:lnTo>
                          <a:lnTo>
                            <a:pt x="614314" y="290513"/>
                          </a:lnTo>
                          <a:lnTo>
                            <a:pt x="733821" y="290513"/>
                          </a:lnTo>
                          <a:cubicBezTo>
                            <a:pt x="753329" y="290513"/>
                            <a:pt x="769143" y="306327"/>
                            <a:pt x="769143" y="325835"/>
                          </a:cubicBezTo>
                          <a:lnTo>
                            <a:pt x="769143" y="624285"/>
                          </a:lnTo>
                          <a:cubicBezTo>
                            <a:pt x="769143" y="643793"/>
                            <a:pt x="753329" y="659607"/>
                            <a:pt x="733821" y="659607"/>
                          </a:cubicBezTo>
                          <a:lnTo>
                            <a:pt x="330596" y="659607"/>
                          </a:lnTo>
                          <a:cubicBezTo>
                            <a:pt x="311088" y="659607"/>
                            <a:pt x="295274" y="643793"/>
                            <a:pt x="295274" y="624285"/>
                          </a:cubicBezTo>
                          <a:lnTo>
                            <a:pt x="295274" y="325835"/>
                          </a:lnTo>
                          <a:cubicBezTo>
                            <a:pt x="295274" y="306327"/>
                            <a:pt x="311088" y="290513"/>
                            <a:pt x="330596" y="290513"/>
                          </a:cubicBezTo>
                          <a:close/>
                          <a:moveTo>
                            <a:pt x="134367" y="276981"/>
                          </a:moveTo>
                          <a:cubicBezTo>
                            <a:pt x="176934" y="276981"/>
                            <a:pt x="211441" y="311488"/>
                            <a:pt x="211441" y="354055"/>
                          </a:cubicBezTo>
                          <a:cubicBezTo>
                            <a:pt x="211441" y="396621"/>
                            <a:pt x="176934" y="431128"/>
                            <a:pt x="134367" y="431128"/>
                          </a:cubicBezTo>
                          <a:cubicBezTo>
                            <a:pt x="91800" y="431128"/>
                            <a:pt x="57293" y="396621"/>
                            <a:pt x="57293" y="354055"/>
                          </a:cubicBezTo>
                          <a:cubicBezTo>
                            <a:pt x="57293" y="311488"/>
                            <a:pt x="91800" y="276981"/>
                            <a:pt x="134367" y="276981"/>
                          </a:cubicBezTo>
                          <a:close/>
                          <a:moveTo>
                            <a:pt x="529827" y="0"/>
                          </a:moveTo>
                          <a:cubicBezTo>
                            <a:pt x="604132" y="0"/>
                            <a:pt x="664368" y="60236"/>
                            <a:pt x="664368" y="134541"/>
                          </a:cubicBezTo>
                          <a:cubicBezTo>
                            <a:pt x="664368" y="208846"/>
                            <a:pt x="604132" y="269082"/>
                            <a:pt x="529827" y="269082"/>
                          </a:cubicBezTo>
                          <a:cubicBezTo>
                            <a:pt x="455522" y="269082"/>
                            <a:pt x="395286" y="208846"/>
                            <a:pt x="395286" y="134541"/>
                          </a:cubicBezTo>
                          <a:cubicBezTo>
                            <a:pt x="395286" y="60236"/>
                            <a:pt x="455522" y="0"/>
                            <a:pt x="52982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4" name="Group 3"/>
              <p:cNvGrpSpPr/>
              <p:nvPr userDrawn="1"/>
            </p:nvGrpSpPr>
            <p:grpSpPr>
              <a:xfrm>
                <a:off x="249566" y="543029"/>
                <a:ext cx="1720893" cy="3795291"/>
                <a:chOff x="249566" y="543029"/>
                <a:chExt cx="1720893" cy="3795291"/>
              </a:xfrm>
            </p:grpSpPr>
            <p:sp>
              <p:nvSpPr>
                <p:cNvPr id="319" name="Rectangle 318"/>
                <p:cNvSpPr/>
                <p:nvPr/>
              </p:nvSpPr>
              <p:spPr bwMode="auto">
                <a:xfrm>
                  <a:off x="249566" y="543029"/>
                  <a:ext cx="1720893" cy="3795291"/>
                </a:xfrm>
                <a:prstGeom prst="rect">
                  <a:avLst/>
                </a:prstGeom>
                <a:solidFill>
                  <a:srgbClr val="1B3C72"/>
                </a:solidFill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265176" tIns="143428" rIns="179285" bIns="143428"/>
                <a:lstStyle/>
                <a:p>
                  <a:pPr marL="0" marR="0" lvl="0" indent="0" algn="ctr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72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Security and Management</a:t>
                  </a:r>
                </a:p>
              </p:txBody>
            </p:sp>
            <p:grpSp>
              <p:nvGrpSpPr>
                <p:cNvPr id="3" name="Group 2"/>
                <p:cNvGrpSpPr/>
                <p:nvPr/>
              </p:nvGrpSpPr>
              <p:grpSpPr>
                <a:xfrm>
                  <a:off x="365563" y="1115018"/>
                  <a:ext cx="1458716" cy="3120525"/>
                  <a:chOff x="419554" y="1199688"/>
                  <a:chExt cx="1458716" cy="3120525"/>
                </a:xfrm>
              </p:grpSpPr>
              <p:grpSp>
                <p:nvGrpSpPr>
                  <p:cNvPr id="321" name="Group 320"/>
                  <p:cNvGrpSpPr/>
                  <p:nvPr/>
                </p:nvGrpSpPr>
                <p:grpSpPr>
                  <a:xfrm>
                    <a:off x="442574" y="1656149"/>
                    <a:ext cx="1027708" cy="303213"/>
                    <a:chOff x="368069" y="1313314"/>
                    <a:chExt cx="1027708" cy="303213"/>
                  </a:xfrm>
                </p:grpSpPr>
                <p:sp>
                  <p:nvSpPr>
                    <p:cNvPr id="340" name="TextBox 339"/>
                    <p:cNvSpPr txBox="1"/>
                    <p:nvPr/>
                  </p:nvSpPr>
                  <p:spPr bwMode="auto">
                    <a:xfrm>
                      <a:off x="736963" y="1314902"/>
                      <a:ext cx="658814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Active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Directory</a:t>
                      </a:r>
                    </a:p>
                  </p:txBody>
                </p:sp>
                <p:pic>
                  <p:nvPicPr>
                    <p:cNvPr id="341" name="Picture 193" descr="Azure Active Directory.png"/>
                    <p:cNvPicPr>
                      <a:picLocks noChangeAspect="1"/>
                    </p:cNvPicPr>
                    <p:nvPr/>
                  </p:nvPicPr>
                  <p:blipFill>
                    <a:blip r:embed="rId40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1313314"/>
                      <a:ext cx="298175" cy="298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2" name="Group 321"/>
                  <p:cNvGrpSpPr/>
                  <p:nvPr/>
                </p:nvGrpSpPr>
                <p:grpSpPr>
                  <a:xfrm>
                    <a:off x="466215" y="2129907"/>
                    <a:ext cx="1004066" cy="301625"/>
                    <a:chOff x="391710" y="1847920"/>
                    <a:chExt cx="1004066" cy="301625"/>
                  </a:xfrm>
                </p:grpSpPr>
                <p:sp>
                  <p:nvSpPr>
                    <p:cNvPr id="338" name="TextBox 337"/>
                    <p:cNvSpPr txBox="1"/>
                    <p:nvPr/>
                  </p:nvSpPr>
                  <p:spPr bwMode="auto">
                    <a:xfrm>
                      <a:off x="736963" y="1847920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Multi-factor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Authentication</a:t>
                      </a:r>
                    </a:p>
                  </p:txBody>
                </p:sp>
                <p:pic>
                  <p:nvPicPr>
                    <p:cNvPr id="339" name="Picture 195" descr="Multi-Factor Authentication.png"/>
                    <p:cNvPicPr>
                      <a:picLocks noChangeAspect="1"/>
                    </p:cNvPicPr>
                    <p:nvPr/>
                  </p:nvPicPr>
                  <p:blipFill>
                    <a:blip r:embed="rId41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91710" y="1854270"/>
                      <a:ext cx="288064" cy="2881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3" name="Group 322"/>
                  <p:cNvGrpSpPr/>
                  <p:nvPr/>
                </p:nvGrpSpPr>
                <p:grpSpPr>
                  <a:xfrm>
                    <a:off x="442574" y="2602077"/>
                    <a:ext cx="1027706" cy="301625"/>
                    <a:chOff x="368069" y="2341251"/>
                    <a:chExt cx="1027706" cy="301625"/>
                  </a:xfrm>
                </p:grpSpPr>
                <p:sp>
                  <p:nvSpPr>
                    <p:cNvPr id="336" name="TextBox 335"/>
                    <p:cNvSpPr txBox="1"/>
                    <p:nvPr/>
                  </p:nvSpPr>
                  <p:spPr bwMode="auto">
                    <a:xfrm>
                      <a:off x="736963" y="2341251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Automation</a:t>
                      </a:r>
                    </a:p>
                  </p:txBody>
                </p:sp>
                <p:pic>
                  <p:nvPicPr>
                    <p:cNvPr id="337" name="Picture 198" descr="Azure automation.png"/>
                    <p:cNvPicPr>
                      <a:picLocks noChangeAspect="1"/>
                    </p:cNvPicPr>
                    <p:nvPr/>
                  </p:nvPicPr>
                  <p:blipFill>
                    <a:blip r:embed="rId42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2347601"/>
                      <a:ext cx="289482" cy="2904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4" name="Group 323"/>
                  <p:cNvGrpSpPr/>
                  <p:nvPr/>
                </p:nvGrpSpPr>
                <p:grpSpPr>
                  <a:xfrm>
                    <a:off x="442574" y="1199688"/>
                    <a:ext cx="1027707" cy="285916"/>
                    <a:chOff x="368069" y="762503"/>
                    <a:chExt cx="1027707" cy="285916"/>
                  </a:xfrm>
                </p:grpSpPr>
                <p:sp>
                  <p:nvSpPr>
                    <p:cNvPr id="334" name="TextBox 333"/>
                    <p:cNvSpPr txBox="1"/>
                    <p:nvPr/>
                  </p:nvSpPr>
                  <p:spPr bwMode="auto">
                    <a:xfrm>
                      <a:off x="736963" y="789031"/>
                      <a:ext cx="658813" cy="2328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/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Portal</a:t>
                      </a:r>
                    </a:p>
                  </p:txBody>
                </p:sp>
                <p:pic>
                  <p:nvPicPr>
                    <p:cNvPr id="335" name="Picture 200" descr="Azure subscription.png"/>
                    <p:cNvPicPr>
                      <a:picLocks noChangeAspect="1"/>
                    </p:cNvPicPr>
                    <p:nvPr/>
                  </p:nvPicPr>
                  <p:blipFill>
                    <a:blip r:embed="rId43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762503"/>
                      <a:ext cx="286234" cy="2859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5" name="Group 324"/>
                  <p:cNvGrpSpPr/>
                  <p:nvPr/>
                </p:nvGrpSpPr>
                <p:grpSpPr>
                  <a:xfrm>
                    <a:off x="442574" y="3074247"/>
                    <a:ext cx="1027707" cy="301625"/>
                    <a:chOff x="368069" y="2835216"/>
                    <a:chExt cx="1027707" cy="301625"/>
                  </a:xfrm>
                </p:grpSpPr>
                <p:sp>
                  <p:nvSpPr>
                    <p:cNvPr id="332" name="TextBox 331"/>
                    <p:cNvSpPr txBox="1"/>
                    <p:nvPr/>
                  </p:nvSpPr>
                  <p:spPr bwMode="auto">
                    <a:xfrm>
                      <a:off x="736963" y="2835216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Key Vault</a:t>
                      </a:r>
                    </a:p>
                  </p:txBody>
                </p:sp>
                <p:pic>
                  <p:nvPicPr>
                    <p:cNvPr id="333" name="Picture 204" descr="AzureKeyVault_icon_white.png"/>
                    <p:cNvPicPr>
                      <a:picLocks noChangeAspect="1"/>
                    </p:cNvPicPr>
                    <p:nvPr/>
                  </p:nvPicPr>
                  <p:blipFill>
                    <a:blip r:embed="rId4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2835216"/>
                      <a:ext cx="266988" cy="2966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6" name="Group 325"/>
                  <p:cNvGrpSpPr/>
                  <p:nvPr/>
                </p:nvGrpSpPr>
                <p:grpSpPr>
                  <a:xfrm>
                    <a:off x="419554" y="3546417"/>
                    <a:ext cx="1458716" cy="301625"/>
                    <a:chOff x="345049" y="3328988"/>
                    <a:chExt cx="1458716" cy="301625"/>
                  </a:xfrm>
                </p:grpSpPr>
                <p:sp>
                  <p:nvSpPr>
                    <p:cNvPr id="330" name="TextBox 329"/>
                    <p:cNvSpPr txBox="1"/>
                    <p:nvPr/>
                  </p:nvSpPr>
                  <p:spPr bwMode="auto">
                    <a:xfrm>
                      <a:off x="736963" y="3328988"/>
                      <a:ext cx="106680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Store/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Marketplace</a:t>
                      </a:r>
                    </a:p>
                  </p:txBody>
                </p:sp>
                <p:pic>
                  <p:nvPicPr>
                    <p:cNvPr id="331" name="Picture 230" descr="Azure Marketplace.png"/>
                    <p:cNvPicPr>
                      <a:picLocks noChangeAspect="1"/>
                    </p:cNvPicPr>
                    <p:nvPr/>
                  </p:nvPicPr>
                  <p:blipFill>
                    <a:blip r:embed="rId45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5049" y="3338513"/>
                      <a:ext cx="291101" cy="2915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7" name="Group 326"/>
                  <p:cNvGrpSpPr/>
                  <p:nvPr/>
                </p:nvGrpSpPr>
                <p:grpSpPr>
                  <a:xfrm>
                    <a:off x="442574" y="4018588"/>
                    <a:ext cx="1029294" cy="301625"/>
                    <a:chOff x="368069" y="3867931"/>
                    <a:chExt cx="1029294" cy="301625"/>
                  </a:xfrm>
                </p:grpSpPr>
                <p:pic>
                  <p:nvPicPr>
                    <p:cNvPr id="328" name="Picture 412"/>
                    <p:cNvPicPr>
                      <a:picLocks noChangeAspect="1"/>
                    </p:cNvPicPr>
                    <p:nvPr/>
                  </p:nvPicPr>
                  <p:blipFill>
                    <a:blip r:embed="rId46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3891744"/>
                      <a:ext cx="252343" cy="252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29" name="TextBox 328"/>
                    <p:cNvSpPr txBox="1"/>
                    <p:nvPr/>
                  </p:nvSpPr>
                  <p:spPr bwMode="auto">
                    <a:xfrm>
                      <a:off x="736963" y="3867931"/>
                      <a:ext cx="660400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VM Image Gallery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and VM Depot</a:t>
                      </a:r>
                    </a:p>
                  </p:txBody>
                </p:sp>
              </p:grpSp>
            </p:grpSp>
          </p:grpSp>
          <p:grpSp>
            <p:nvGrpSpPr>
              <p:cNvPr id="13" name="Group 12"/>
              <p:cNvGrpSpPr/>
              <p:nvPr userDrawn="1"/>
            </p:nvGrpSpPr>
            <p:grpSpPr>
              <a:xfrm>
                <a:off x="10572607" y="543029"/>
                <a:ext cx="1619393" cy="3786173"/>
                <a:chOff x="10572607" y="543029"/>
                <a:chExt cx="1619393" cy="3786173"/>
              </a:xfrm>
            </p:grpSpPr>
            <p:sp>
              <p:nvSpPr>
                <p:cNvPr id="288" name="Rectangle 287"/>
                <p:cNvSpPr/>
                <p:nvPr/>
              </p:nvSpPr>
              <p:spPr bwMode="auto">
                <a:xfrm>
                  <a:off x="10572607" y="543029"/>
                  <a:ext cx="1619393" cy="3786173"/>
                </a:xfrm>
                <a:prstGeom prst="rect">
                  <a:avLst/>
                </a:prstGeom>
                <a:solidFill>
                  <a:srgbClr val="1B3C72"/>
                </a:solidFill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265176" tIns="143428" rIns="179285" bIns="143428"/>
                <a:lstStyle/>
                <a:p>
                  <a:pPr marL="0" marR="0" lvl="0" indent="0" algn="ctr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72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Hybrid</a:t>
                  </a:r>
                </a:p>
                <a:p>
                  <a:pPr marL="0" marR="0" lvl="0" indent="0" algn="ctr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72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Operations</a:t>
                  </a:r>
                </a:p>
              </p:txBody>
            </p:sp>
            <p:grpSp>
              <p:nvGrpSpPr>
                <p:cNvPr id="12" name="Group 11"/>
                <p:cNvGrpSpPr/>
                <p:nvPr userDrawn="1"/>
              </p:nvGrpSpPr>
              <p:grpSpPr>
                <a:xfrm>
                  <a:off x="10757536" y="1170330"/>
                  <a:ext cx="1249535" cy="2996155"/>
                  <a:chOff x="10729741" y="1170330"/>
                  <a:chExt cx="1249535" cy="2996155"/>
                </a:xfrm>
              </p:grpSpPr>
              <p:grpSp>
                <p:nvGrpSpPr>
                  <p:cNvPr id="7" name="Group 6"/>
                  <p:cNvGrpSpPr/>
                  <p:nvPr userDrawn="1"/>
                </p:nvGrpSpPr>
                <p:grpSpPr>
                  <a:xfrm>
                    <a:off x="10729741" y="2078817"/>
                    <a:ext cx="1064688" cy="300038"/>
                    <a:chOff x="10729741" y="1826583"/>
                    <a:chExt cx="1064688" cy="300038"/>
                  </a:xfrm>
                </p:grpSpPr>
                <p:sp>
                  <p:nvSpPr>
                    <p:cNvPr id="317" name="TextBox 316"/>
                    <p:cNvSpPr txBox="1"/>
                    <p:nvPr/>
                  </p:nvSpPr>
                  <p:spPr bwMode="auto">
                    <a:xfrm>
                      <a:off x="11135616" y="1826583"/>
                      <a:ext cx="658813" cy="3000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Backup</a:t>
                      </a:r>
                    </a:p>
                  </p:txBody>
                </p:sp>
                <p:pic>
                  <p:nvPicPr>
                    <p:cNvPr id="318" name="Picture 206" descr="Backup Service.png"/>
                    <p:cNvPicPr>
                      <a:picLocks noChangeAspect="1"/>
                    </p:cNvPicPr>
                    <p:nvPr/>
                  </p:nvPicPr>
                  <p:blipFill>
                    <a:blip r:embed="rId47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29741" y="1828595"/>
                      <a:ext cx="296404" cy="29601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10" name="Group 9"/>
                  <p:cNvGrpSpPr/>
                  <p:nvPr userDrawn="1"/>
                </p:nvGrpSpPr>
                <p:grpSpPr>
                  <a:xfrm>
                    <a:off x="10735019" y="3417554"/>
                    <a:ext cx="1059409" cy="301625"/>
                    <a:chOff x="10735019" y="3369011"/>
                    <a:chExt cx="1059409" cy="301625"/>
                  </a:xfrm>
                </p:grpSpPr>
                <p:sp>
                  <p:nvSpPr>
                    <p:cNvPr id="315" name="TextBox 314"/>
                    <p:cNvSpPr txBox="1"/>
                    <p:nvPr/>
                  </p:nvSpPr>
                  <p:spPr bwMode="auto">
                    <a:xfrm>
                      <a:off x="11135616" y="3369011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Site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Recovery</a:t>
                      </a:r>
                    </a:p>
                  </p:txBody>
                </p:sp>
                <p:pic>
                  <p:nvPicPr>
                    <p:cNvPr id="316" name="Picture 210" descr="Site Recovery.png"/>
                    <p:cNvPicPr>
                      <a:picLocks noChangeAspect="1"/>
                    </p:cNvPicPr>
                    <p:nvPr/>
                  </p:nvPicPr>
                  <p:blipFill>
                    <a:blip r:embed="rId48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5019" y="3369011"/>
                      <a:ext cx="285848" cy="2862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9" name="Group 8"/>
                  <p:cNvGrpSpPr/>
                  <p:nvPr userDrawn="1"/>
                </p:nvGrpSpPr>
                <p:grpSpPr>
                  <a:xfrm>
                    <a:off x="10734570" y="2971838"/>
                    <a:ext cx="1059859" cy="300037"/>
                    <a:chOff x="10734570" y="2856179"/>
                    <a:chExt cx="1059859" cy="300037"/>
                  </a:xfrm>
                </p:grpSpPr>
                <p:sp>
                  <p:nvSpPr>
                    <p:cNvPr id="313" name="TextBox 312"/>
                    <p:cNvSpPr txBox="1"/>
                    <p:nvPr/>
                  </p:nvSpPr>
                  <p:spPr bwMode="auto">
                    <a:xfrm>
                      <a:off x="11135616" y="2856179"/>
                      <a:ext cx="658813" cy="3000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Import/Export</a:t>
                      </a:r>
                    </a:p>
                  </p:txBody>
                </p:sp>
                <p:pic>
                  <p:nvPicPr>
                    <p:cNvPr id="314" name="Picture 212" descr="Storage (Azure).png"/>
                    <p:cNvPicPr>
                      <a:picLocks noChangeAspect="1"/>
                    </p:cNvPicPr>
                    <p:nvPr/>
                  </p:nvPicPr>
                  <p:blipFill>
                    <a:blip r:embed="rId49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4570" y="2856179"/>
                      <a:ext cx="286746" cy="2863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5" name="Group 4"/>
                  <p:cNvGrpSpPr/>
                  <p:nvPr userDrawn="1"/>
                </p:nvGrpSpPr>
                <p:grpSpPr>
                  <a:xfrm>
                    <a:off x="10755293" y="1616047"/>
                    <a:ext cx="1223983" cy="317091"/>
                    <a:chOff x="10755293" y="1282976"/>
                    <a:chExt cx="1223983" cy="317091"/>
                  </a:xfrm>
                </p:grpSpPr>
                <p:sp>
                  <p:nvSpPr>
                    <p:cNvPr id="311" name="TextBox 310"/>
                    <p:cNvSpPr txBox="1"/>
                    <p:nvPr/>
                  </p:nvSpPr>
                  <p:spPr bwMode="auto">
                    <a:xfrm>
                      <a:off x="11135616" y="1291503"/>
                      <a:ext cx="843660" cy="30023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AD Privileged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Identity 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Management</a:t>
                      </a:r>
                    </a:p>
                  </p:txBody>
                </p:sp>
                <p:pic>
                  <p:nvPicPr>
                    <p:cNvPr id="312" name="Picture 271"/>
                    <p:cNvPicPr>
                      <a:picLocks noChangeAspect="1"/>
                    </p:cNvPicPr>
                    <p:nvPr/>
                  </p:nvPicPr>
                  <p:blipFill>
                    <a:blip r:embed="rId5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55293" y="1282976"/>
                      <a:ext cx="245301" cy="3170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8" name="Group 7"/>
                  <p:cNvGrpSpPr/>
                  <p:nvPr userDrawn="1"/>
                </p:nvGrpSpPr>
                <p:grpSpPr>
                  <a:xfrm>
                    <a:off x="10737716" y="2524534"/>
                    <a:ext cx="1058300" cy="301625"/>
                    <a:chOff x="10737716" y="2349114"/>
                    <a:chExt cx="1058300" cy="301625"/>
                  </a:xfrm>
                </p:grpSpPr>
                <p:sp>
                  <p:nvSpPr>
                    <p:cNvPr id="309" name="TextBox 308"/>
                    <p:cNvSpPr txBox="1"/>
                    <p:nvPr/>
                  </p:nvSpPr>
                  <p:spPr bwMode="auto">
                    <a:xfrm>
                      <a:off x="11135616" y="2349114"/>
                      <a:ext cx="660400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Operational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Insights</a:t>
                      </a:r>
                    </a:p>
                  </p:txBody>
                </p:sp>
                <p:pic>
                  <p:nvPicPr>
                    <p:cNvPr id="310" name="Picture 329" descr="Operational Insights.png"/>
                    <p:cNvPicPr>
                      <a:picLocks noChangeAspect="1"/>
                    </p:cNvPicPr>
                    <p:nvPr/>
                  </p:nvPicPr>
                  <p:blipFill>
                    <a:blip r:embed="rId51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7716" y="2349114"/>
                      <a:ext cx="280454" cy="2805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6" name="Group 5"/>
                  <p:cNvGrpSpPr/>
                  <p:nvPr userDrawn="1"/>
                </p:nvGrpSpPr>
                <p:grpSpPr>
                  <a:xfrm>
                    <a:off x="10731079" y="1170330"/>
                    <a:ext cx="1063349" cy="300038"/>
                    <a:chOff x="10731079" y="777857"/>
                    <a:chExt cx="1063349" cy="300038"/>
                  </a:xfrm>
                </p:grpSpPr>
                <p:sp>
                  <p:nvSpPr>
                    <p:cNvPr id="299" name="TextBox 298"/>
                    <p:cNvSpPr txBox="1"/>
                    <p:nvPr/>
                  </p:nvSpPr>
                  <p:spPr bwMode="auto">
                    <a:xfrm>
                      <a:off x="11135616" y="777857"/>
                      <a:ext cx="658812" cy="3000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Azure AD 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Connect Health</a:t>
                      </a:r>
                    </a:p>
                  </p:txBody>
                </p:sp>
                <p:grpSp>
                  <p:nvGrpSpPr>
                    <p:cNvPr id="300" name="Group 2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731079" y="777857"/>
                      <a:ext cx="293729" cy="278603"/>
                      <a:chOff x="10757647" y="1125048"/>
                      <a:chExt cx="293741" cy="279390"/>
                    </a:xfrm>
                  </p:grpSpPr>
                  <p:pic>
                    <p:nvPicPr>
                      <p:cNvPr id="301" name="Picture 221" descr="Azure Active Directory.png"/>
                      <p:cNvPicPr>
                        <a:picLocks noChangeAspect="1"/>
                      </p:cNvPicPr>
                      <p:nvPr/>
                    </p:nvPicPr>
                    <p:blipFill>
                      <a:blip r:embed="rId40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7647" y="1125048"/>
                        <a:ext cx="262077" cy="262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sp>
                    <p:nvSpPr>
                      <p:cNvPr id="302" name="Heart 301"/>
                      <p:cNvSpPr/>
                      <p:nvPr/>
                    </p:nvSpPr>
                    <p:spPr bwMode="auto">
                      <a:xfrm>
                        <a:off x="10905290" y="1274695"/>
                        <a:ext cx="146056" cy="128950"/>
                      </a:xfrm>
                      <a:prstGeom prst="heart">
                        <a:avLst/>
                      </a:prstGeom>
                      <a:solidFill>
                        <a:srgbClr val="FFFFFF"/>
                      </a:solidFill>
                      <a:ln w="12700" cap="flat" cmpd="sng" algn="ctr">
                        <a:solidFill>
                          <a:srgbClr val="005695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lIns="182880" tIns="146304" rIns="182880" bIns="146304"/>
                      <a:lstStyle/>
                      <a:p>
                        <a:pPr marL="0" marR="0" lvl="0" indent="0" algn="ctr" defTabSz="914102" rtl="0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961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 Light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grpSp>
                    <p:nvGrpSpPr>
                      <p:cNvPr id="303" name="Group 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1015" y="1312918"/>
                        <a:ext cx="107890" cy="50915"/>
                        <a:chOff x="11033154" y="1382736"/>
                        <a:chExt cx="155481" cy="72283"/>
                      </a:xfrm>
                    </p:grpSpPr>
                    <p:cxnSp>
                      <p:nvCxnSpPr>
                        <p:cNvPr id="304" name="Straight Connector 303"/>
                        <p:cNvCxnSpPr/>
                        <p:nvPr/>
                      </p:nvCxnSpPr>
                      <p:spPr>
                        <a:xfrm flipV="1">
                          <a:off x="11034055" y="1414354"/>
                          <a:ext cx="50333" cy="0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5" name="Straight Connector 304"/>
                        <p:cNvCxnSpPr/>
                        <p:nvPr/>
                      </p:nvCxnSpPr>
                      <p:spPr>
                        <a:xfrm flipV="1">
                          <a:off x="11139295" y="1418875"/>
                          <a:ext cx="50333" cy="0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6" name="Straight Connector 305"/>
                        <p:cNvCxnSpPr/>
                        <p:nvPr/>
                      </p:nvCxnSpPr>
                      <p:spPr>
                        <a:xfrm>
                          <a:off x="11114130" y="1382713"/>
                          <a:ext cx="0" cy="70062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7" name="Straight Connector 306"/>
                        <p:cNvCxnSpPr/>
                        <p:nvPr/>
                      </p:nvCxnSpPr>
                      <p:spPr>
                        <a:xfrm flipV="1">
                          <a:off x="11082100" y="1387233"/>
                          <a:ext cx="25166" cy="27121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8" name="Straight Connector 307"/>
                        <p:cNvCxnSpPr/>
                        <p:nvPr/>
                      </p:nvCxnSpPr>
                      <p:spPr>
                        <a:xfrm flipV="1">
                          <a:off x="11107266" y="1418875"/>
                          <a:ext cx="34318" cy="36161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</p:grpSp>
                </p:grpSp>
              </p:grpSp>
              <p:grpSp>
                <p:nvGrpSpPr>
                  <p:cNvPr id="11" name="Group 10"/>
                  <p:cNvGrpSpPr/>
                  <p:nvPr userDrawn="1"/>
                </p:nvGrpSpPr>
                <p:grpSpPr>
                  <a:xfrm>
                    <a:off x="10734275" y="3864860"/>
                    <a:ext cx="1060154" cy="301625"/>
                    <a:chOff x="10734275" y="3881794"/>
                    <a:chExt cx="1060154" cy="301625"/>
                  </a:xfrm>
                </p:grpSpPr>
                <p:sp>
                  <p:nvSpPr>
                    <p:cNvPr id="297" name="TextBox 296"/>
                    <p:cNvSpPr txBox="1"/>
                    <p:nvPr/>
                  </p:nvSpPr>
                  <p:spPr>
                    <a:xfrm>
                      <a:off x="11135616" y="3881794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 err="1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StorSimple</a:t>
                      </a:r>
                      <a:endParaRPr kumimoji="0" lang="en-US" sz="980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Arial Unicode MS" panose="020B0604020202020204" pitchFamily="34" charset="-128"/>
                        <a:cs typeface="Segoe UI Light" panose="020B0502040204020203" pitchFamily="34" charset="0"/>
                      </a:endParaRPr>
                    </a:p>
                  </p:txBody>
                </p:sp>
                <p:pic>
                  <p:nvPicPr>
                    <p:cNvPr id="298" name="Picture 208" descr="StorSimple.png"/>
                    <p:cNvPicPr>
                      <a:picLocks noChangeAspect="1"/>
                    </p:cNvPicPr>
                    <p:nvPr/>
                  </p:nvPicPr>
                  <p:blipFill>
                    <a:blip r:embed="rId52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4275" y="3881794"/>
                      <a:ext cx="287337" cy="2873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</p:grpSp>
        </p:grpSp>
        <p:sp>
          <p:nvSpPr>
            <p:cNvPr id="265" name="Rectangle 264"/>
            <p:cNvSpPr/>
            <p:nvPr/>
          </p:nvSpPr>
          <p:spPr bwMode="auto">
            <a:xfrm>
              <a:off x="-102722" y="5682116"/>
              <a:ext cx="12641920" cy="1282663"/>
            </a:xfrm>
            <a:prstGeom prst="rect">
              <a:avLst/>
            </a:prstGeom>
            <a:solidFill>
              <a:srgbClr val="002846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79285" tIns="91440" rIns="179285" bIns="143428"/>
            <a:lstStyle/>
            <a:p>
              <a:pPr marL="0" marR="0" lvl="0" indent="0" algn="ctr" defTabSz="895923" rtl="0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2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76250">
                        <a:srgbClr val="FFFFFF"/>
                      </a:gs>
                      <a:gs pos="31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Datacenter Infrastructure (24 regions, 19 online)</a:t>
              </a:r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-237835" y="6137034"/>
              <a:ext cx="12912145" cy="841365"/>
              <a:chOff x="-19051" y="6476517"/>
              <a:chExt cx="12493626" cy="693589"/>
            </a:xfrm>
          </p:grpSpPr>
          <p:pic>
            <p:nvPicPr>
              <p:cNvPr id="267" name="Picture 2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6258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8" name="Picture 44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8913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9" name="Picture 45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1567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0" name="Picture 46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691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1" name="Picture 47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2345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2" name="Picture 48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5000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3" name="Picture 49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7654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4" name="Picture 50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20309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5" name="Picture 51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02963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" name="Picture 52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5618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" name="Picture 53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8272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8" name="Picture 54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50927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9" name="Picture 56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33581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0" name="Picture 57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16236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1" name="Picture 58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9051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2" name="Picture 59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604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39109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white with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6"/>
            <a:ext cx="6274973" cy="1943393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3137"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1pPr>
            <a:lvl2pPr marL="672290" indent="-28012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2353"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2pPr>
            <a:lvl3pPr marL="684740" indent="26767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 sz="1961"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3pPr>
            <a:lvl4pPr marL="952410" indent="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4pPr>
            <a:lvl5pPr marL="1176507" indent="-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57" y="5222104"/>
            <a:ext cx="12190443" cy="1635896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Freeform 99"/>
          <p:cNvSpPr>
            <a:spLocks noChangeAspect="1"/>
          </p:cNvSpPr>
          <p:nvPr userDrawn="1"/>
        </p:nvSpPr>
        <p:spPr bwMode="black">
          <a:xfrm>
            <a:off x="474670" y="5491047"/>
            <a:ext cx="564934" cy="414033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68578" tIns="34288" rIns="68578" bIns="34288"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/>
          <p:cNvGrpSpPr>
            <a:grpSpLocks/>
          </p:cNvGrpSpPr>
          <p:nvPr userDrawn="1"/>
        </p:nvGrpSpPr>
        <p:grpSpPr bwMode="auto">
          <a:xfrm flipH="1">
            <a:off x="7082691" y="1905173"/>
            <a:ext cx="4228448" cy="3343392"/>
            <a:chOff x="2348247" y="1709773"/>
            <a:chExt cx="7397345" cy="5322534"/>
          </a:xfrm>
        </p:grpSpPr>
        <p:pic>
          <p:nvPicPr>
            <p:cNvPr id="10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247" y="1709773"/>
              <a:ext cx="3209061" cy="532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307" y="5211593"/>
              <a:ext cx="5615285" cy="182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7500">
                      <a:schemeClr val="bg1"/>
                    </a:gs>
                    <a:gs pos="55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39604" y="5403224"/>
            <a:ext cx="10883158" cy="615609"/>
          </a:xfrm>
        </p:spPr>
        <p:txBody>
          <a:bodyPr/>
          <a:lstStyle>
            <a:lvl1pPr marL="0" indent="0">
              <a:buFontTx/>
              <a:buNone/>
              <a:defRPr lang="en-US" sz="3137" kern="1200" spc="0" baseline="0" dirty="0" smtClean="0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</a:pPr>
            <a:r>
              <a:rPr lang="en-US" dirty="0"/>
              <a:t>Potential highlight or call to action goes here</a:t>
            </a:r>
          </a:p>
        </p:txBody>
      </p:sp>
    </p:spTree>
    <p:extLst>
      <p:ext uri="{BB962C8B-B14F-4D97-AF65-F5344CB8AC3E}">
        <p14:creationId xmlns:p14="http://schemas.microsoft.com/office/powerpoint/2010/main" val="157571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Blue with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6"/>
            <a:ext cx="6274973" cy="1943393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3137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  <a:lvl2pPr marL="672290" indent="-28012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2353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2pPr>
            <a:lvl3pPr marL="684740" indent="26767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 sz="1961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3pPr>
            <a:lvl4pPr marL="952410" indent="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4pPr>
            <a:lvl5pPr marL="1176507" indent="-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57" y="5222104"/>
            <a:ext cx="12190443" cy="1635896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Freeform 99"/>
          <p:cNvSpPr>
            <a:spLocks noChangeAspect="1"/>
          </p:cNvSpPr>
          <p:nvPr userDrawn="1"/>
        </p:nvSpPr>
        <p:spPr bwMode="black">
          <a:xfrm>
            <a:off x="474670" y="5491047"/>
            <a:ext cx="564934" cy="414033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68578" tIns="34288" rIns="68578" bIns="34288"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/>
          <p:cNvGrpSpPr>
            <a:grpSpLocks/>
          </p:cNvGrpSpPr>
          <p:nvPr userDrawn="1"/>
        </p:nvGrpSpPr>
        <p:grpSpPr bwMode="auto">
          <a:xfrm flipH="1">
            <a:off x="7082691" y="1905173"/>
            <a:ext cx="4228448" cy="3343392"/>
            <a:chOff x="2348247" y="1709773"/>
            <a:chExt cx="7397345" cy="5322534"/>
          </a:xfrm>
        </p:grpSpPr>
        <p:pic>
          <p:nvPicPr>
            <p:cNvPr id="10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247" y="1709773"/>
              <a:ext cx="3209061" cy="532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307" y="5211593"/>
              <a:ext cx="5615285" cy="182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3750">
                      <a:schemeClr val="tx1"/>
                    </a:gs>
                    <a:gs pos="3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39604" y="5403224"/>
            <a:ext cx="10883158" cy="615609"/>
          </a:xfrm>
        </p:spPr>
        <p:txBody>
          <a:bodyPr/>
          <a:lstStyle>
            <a:lvl1pPr marL="0" indent="0">
              <a:buFontTx/>
              <a:buNone/>
              <a:defRPr lang="en-US" sz="3137" kern="1200" spc="0" baseline="0" dirty="0" smtClean="0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</a:pPr>
            <a:r>
              <a:rPr lang="en-US" dirty="0"/>
              <a:t>Potential highlight or call to action goes here</a:t>
            </a:r>
          </a:p>
        </p:txBody>
      </p:sp>
    </p:spTree>
    <p:extLst>
      <p:ext uri="{BB962C8B-B14F-4D97-AF65-F5344CB8AC3E}">
        <p14:creationId xmlns:p14="http://schemas.microsoft.com/office/powerpoint/2010/main" val="122142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Grey with bullets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6"/>
            <a:ext cx="6274973" cy="1943393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3137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  <a:lvl2pPr marL="672290" indent="-28012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2353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2pPr>
            <a:lvl3pPr marL="684740" indent="26767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 sz="1961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3pPr>
            <a:lvl4pPr marL="952410" indent="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4pPr>
            <a:lvl5pPr marL="1176507" indent="-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57" y="5222104"/>
            <a:ext cx="12190443" cy="1635896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Freeform 99"/>
          <p:cNvSpPr>
            <a:spLocks noChangeAspect="1"/>
          </p:cNvSpPr>
          <p:nvPr userDrawn="1"/>
        </p:nvSpPr>
        <p:spPr bwMode="black">
          <a:xfrm>
            <a:off x="474670" y="5491047"/>
            <a:ext cx="564934" cy="414033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68578" tIns="34288" rIns="68578" bIns="34288"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/>
          <p:cNvGrpSpPr>
            <a:grpSpLocks/>
          </p:cNvGrpSpPr>
          <p:nvPr userDrawn="1"/>
        </p:nvGrpSpPr>
        <p:grpSpPr bwMode="auto">
          <a:xfrm flipH="1">
            <a:off x="7082691" y="1905173"/>
            <a:ext cx="4228448" cy="3343392"/>
            <a:chOff x="2348247" y="1709773"/>
            <a:chExt cx="7397345" cy="5322534"/>
          </a:xfrm>
        </p:grpSpPr>
        <p:pic>
          <p:nvPicPr>
            <p:cNvPr id="10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247" y="1709773"/>
              <a:ext cx="3209061" cy="532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307" y="5211593"/>
              <a:ext cx="5615285" cy="182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3750">
                      <a:schemeClr val="tx1"/>
                    </a:gs>
                    <a:gs pos="3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39604" y="5403224"/>
            <a:ext cx="10883158" cy="615609"/>
          </a:xfrm>
        </p:spPr>
        <p:txBody>
          <a:bodyPr/>
          <a:lstStyle>
            <a:lvl1pPr marL="0" indent="0">
              <a:buFontTx/>
              <a:buNone/>
              <a:defRPr sz="3137" baseline="0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Potential highlight or call to action goes here</a:t>
            </a:r>
          </a:p>
        </p:txBody>
      </p:sp>
    </p:spTree>
    <p:extLst>
      <p:ext uri="{BB962C8B-B14F-4D97-AF65-F5344CB8AC3E}">
        <p14:creationId xmlns:p14="http://schemas.microsoft.com/office/powerpoint/2010/main" val="17525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0"/>
            <a:ext cx="5826759" cy="1267431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3921" spc="0" dirty="0">
                <a:gradFill>
                  <a:gsLst>
                    <a:gs pos="81250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cs typeface="+mn-cs"/>
              </a:defRPr>
            </a:lvl1pPr>
          </a:lstStyle>
          <a:p>
            <a:pPr marL="0" marR="0" lvl="0" indent="0" fontAlgn="auto"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2" descr="cropped16x9_co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13" y="0"/>
            <a:ext cx="60928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635897"/>
            <a:ext cx="5826759" cy="561290"/>
          </a:xfrm>
        </p:spPr>
        <p:txBody>
          <a:bodyPr/>
          <a:lstStyle>
            <a:lvl1pPr marL="0" indent="0">
              <a:buNone/>
              <a:defRPr sz="274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155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Green">
    <p:bg>
      <p:bgPr>
        <a:solidFill>
          <a:srgbClr val="89C4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291102"/>
            <a:ext cx="5826760" cy="1267431"/>
          </a:xfrm>
        </p:spPr>
        <p:txBody>
          <a:bodyPr/>
          <a:lstStyle>
            <a:lvl1pPr marL="0" indent="0">
              <a:buNone/>
              <a:defRPr sz="3921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>
                <a:gradFill>
                  <a:gsLst>
                    <a:gs pos="73750">
                      <a:schemeClr val="bg1"/>
                    </a:gs>
                    <a:gs pos="36000">
                      <a:schemeClr val="bg1"/>
                    </a:gs>
                  </a:gsLst>
                  <a:lin ang="5400000" scaled="0"/>
                </a:gradFill>
              </a:defRPr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2" descr="cropped16x9_co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13" y="0"/>
            <a:ext cx="60928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69239" y="1635897"/>
            <a:ext cx="5737119" cy="561290"/>
          </a:xfrm>
        </p:spPr>
        <p:txBody>
          <a:bodyPr/>
          <a:lstStyle>
            <a:lvl1pPr marL="0" indent="0">
              <a:buNone/>
              <a:defRPr sz="2745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15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Alt.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0"/>
            <a:ext cx="5826759" cy="1267431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3921" spc="0" dirty="0">
                <a:gradFill>
                  <a:gsLst>
                    <a:gs pos="81250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cs typeface="+mn-cs"/>
              </a:defRPr>
            </a:lvl1pPr>
          </a:lstStyle>
          <a:p>
            <a:pPr marL="0" marR="0" lvl="0" indent="0" fontAlgn="auto"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635897"/>
            <a:ext cx="5826759" cy="561290"/>
          </a:xfrm>
        </p:spPr>
        <p:txBody>
          <a:bodyPr/>
          <a:lstStyle>
            <a:lvl1pPr marL="0" indent="0">
              <a:buNone/>
              <a:defRPr sz="274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86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95069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4785989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53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Alt. Grey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0"/>
            <a:ext cx="5826759" cy="1267431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3921" spc="0" dirty="0">
                <a:gradFill>
                  <a:gsLst>
                    <a:gs pos="81250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cs typeface="+mn-cs"/>
              </a:defRPr>
            </a:lvl1pPr>
          </a:lstStyle>
          <a:p>
            <a:pPr marL="0" marR="0" lvl="0" indent="0" fontAlgn="auto"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635897"/>
            <a:ext cx="5826759" cy="561290"/>
          </a:xfrm>
        </p:spPr>
        <p:txBody>
          <a:bodyPr/>
          <a:lstStyle>
            <a:lvl1pPr marL="0" indent="0">
              <a:buNone/>
              <a:defRPr sz="274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819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3529"/>
            </a:lvl1pPr>
            <a:lvl2pPr marL="336145" indent="0">
              <a:buFontTx/>
              <a:buNone/>
              <a:defRPr/>
            </a:lvl2pPr>
            <a:lvl3pPr marL="560241" indent="0">
              <a:buFontTx/>
              <a:buNone/>
              <a:defRPr/>
            </a:lvl3pPr>
            <a:lvl4pPr marL="784338" indent="0">
              <a:buFontTx/>
              <a:buNone/>
              <a:defRPr/>
            </a:lvl4pPr>
            <a:lvl5pPr marL="100843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026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Content with art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69927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3529"/>
            </a:lvl1pPr>
            <a:lvl2pPr marL="336145" indent="0">
              <a:buFontTx/>
              <a:buNone/>
              <a:defRPr/>
            </a:lvl2pPr>
            <a:lvl3pPr marL="560241" indent="0">
              <a:buFontTx/>
              <a:buNone/>
              <a:defRPr/>
            </a:lvl3pPr>
            <a:lvl4pPr marL="784338" indent="0">
              <a:buFontTx/>
              <a:buNone/>
              <a:defRPr/>
            </a:lvl4pPr>
            <a:lvl5pPr marL="100843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692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996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6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1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Green Bullet text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3137"/>
            </a:lvl1pPr>
            <a:lvl2pPr marL="728314" indent="-336145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2353"/>
            </a:lvl2pPr>
            <a:lvl3pPr marL="1008435" indent="-280121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 sz="1961"/>
            </a:lvl3pPr>
            <a:lvl4pPr marL="1232531" indent="-224097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lang="en-US" sz="1765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indent="-224097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6533" y="1189176"/>
            <a:ext cx="5378548" cy="2377940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3137"/>
            </a:lvl1pPr>
            <a:lvl2pPr marL="728314" indent="-336145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2353"/>
            </a:lvl2pPr>
            <a:lvl3pPr marL="1008435" indent="-280121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 sz="1961"/>
            </a:lvl3pPr>
            <a:lvl4pPr marL="1232531" indent="-224097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lang="en-US" sz="1765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indent="-224097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4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3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39" y="1008336"/>
            <a:ext cx="11653523" cy="561290"/>
          </a:xfrm>
        </p:spPr>
        <p:txBody>
          <a:bodyPr/>
          <a:lstStyle>
            <a:lvl1pPr marL="0" indent="0">
              <a:buFontTx/>
              <a:buNone/>
              <a:defRPr sz="2745" baseline="0"/>
            </a:lvl1pPr>
            <a:lvl2pPr marL="336145" indent="0">
              <a:buFontTx/>
              <a:buNone/>
              <a:defRPr/>
            </a:lvl2pPr>
            <a:lvl3pPr marL="560241" indent="0">
              <a:buFontTx/>
              <a:buNone/>
              <a:defRPr/>
            </a:lvl3pPr>
            <a:lvl4pPr marL="784338" indent="0">
              <a:buFontTx/>
              <a:buNone/>
              <a:defRPr/>
            </a:lvl4pPr>
            <a:lvl5pPr marL="1008435" indent="0">
              <a:buFontTx/>
              <a:buNone/>
              <a:defRPr/>
            </a:lvl5pPr>
          </a:lstStyle>
          <a:p>
            <a:pPr lvl="0"/>
            <a:r>
              <a:rPr lang="en-US" dirty="0"/>
              <a:t>Sub-head, or additional information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12376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dark grey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39" y="1008336"/>
            <a:ext cx="11653523" cy="561290"/>
          </a:xfrm>
        </p:spPr>
        <p:txBody>
          <a:bodyPr/>
          <a:lstStyle>
            <a:lvl1pPr marL="0" indent="0">
              <a:buFontTx/>
              <a:buNone/>
              <a:defRPr sz="2745" baseline="0"/>
            </a:lvl1pPr>
            <a:lvl2pPr marL="336145" indent="0">
              <a:buFontTx/>
              <a:buNone/>
              <a:defRPr/>
            </a:lvl2pPr>
            <a:lvl3pPr marL="560241" indent="0">
              <a:buFontTx/>
              <a:buNone/>
              <a:defRPr/>
            </a:lvl3pPr>
            <a:lvl4pPr marL="784338" indent="0">
              <a:buFontTx/>
              <a:buNone/>
              <a:defRPr/>
            </a:lvl4pPr>
            <a:lvl5pPr marL="1008435" indent="0">
              <a:buFontTx/>
              <a:buNone/>
              <a:defRPr/>
            </a:lvl5pPr>
          </a:lstStyle>
          <a:p>
            <a:pPr lvl="0"/>
            <a:r>
              <a:rPr lang="en-US" dirty="0"/>
              <a:t>Sub-head, or additional information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18173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7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45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9028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8714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9504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0538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20742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76250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36480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2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52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806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868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39025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546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1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 Blue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314067"/>
            <a:ext cx="11655840" cy="899665"/>
          </a:xfrm>
        </p:spPr>
        <p:txBody>
          <a:bodyPr/>
          <a:lstStyle>
            <a:lvl1pPr>
              <a:defRPr baseline="0">
                <a:gradFill>
                  <a:gsLst>
                    <a:gs pos="22500">
                      <a:schemeClr val="bg2"/>
                    </a:gs>
                    <a:gs pos="4800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Accent Colo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07580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50168" y="400024"/>
            <a:ext cx="1476922" cy="31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8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691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CD3471-050D-4B76-9CDD-CE0ED25CA3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2D4D81-CFC8-4A87-B1A5-45ABC2CB79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71380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CD3471-050D-4B76-9CDD-CE0ED25CA3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2D4D81-CFC8-4A87-B1A5-45ABC2CB79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108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36751307"/>
      </p:ext>
    </p:extLst>
  </p:cSld>
  <p:clrMapOvr>
    <a:masterClrMapping/>
  </p:clrMapOvr>
  <p:transition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CD3471-050D-4B76-9CDD-CE0ED25CA3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2D4D81-CFC8-4A87-B1A5-45ABC2CB79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88824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CD3471-050D-4B76-9CDD-CE0ED25CA3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2D4D81-CFC8-4A87-B1A5-45ABC2CB79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86902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CD3471-050D-4B76-9CDD-CE0ED25CA3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2D4D81-CFC8-4A87-B1A5-45ABC2CB79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884718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CD3471-050D-4B76-9CDD-CE0ED25CA3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2D4D81-CFC8-4A87-B1A5-45ABC2CB79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09198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CD3471-050D-4B76-9CDD-CE0ED25CA3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2D4D81-CFC8-4A87-B1A5-45ABC2CB79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3953457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CD3471-050D-4B76-9CDD-CE0ED25CA3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2D4D81-CFC8-4A87-B1A5-45ABC2CB79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077182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CD3471-050D-4B76-9CDD-CE0ED25CA3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2D4D81-CFC8-4A87-B1A5-45ABC2CB79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944405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CD3471-050D-4B76-9CDD-CE0ED25CA3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2D4D81-CFC8-4A87-B1A5-45ABC2CB79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1824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CD3471-050D-4B76-9CDD-CE0ED25CA3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2D4D81-CFC8-4A87-B1A5-45ABC2CB79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84722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440000"/>
            <a:ext cx="11040000" cy="43891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buClr>
                <a:srgbClr val="0070C0"/>
              </a:buClr>
              <a:buFont typeface="Wingdings" pitchFamily="2" charset="2"/>
              <a:buChar char="§"/>
              <a:defRPr sz="1600">
                <a:latin typeface="Gill Sans MT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79551" y="6551613"/>
            <a:ext cx="481139" cy="2397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310F29-9F9A-401E-97AD-03214F5A6C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861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25427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168630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4161760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1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8626276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6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3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92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5176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69527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38019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73890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6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97323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9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4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45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1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2247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" y="0"/>
            <a:ext cx="12191377" cy="685862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773828"/>
            <a:ext cx="12192000" cy="208417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440623" y="6171616"/>
            <a:ext cx="4482123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38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3" y="5471928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2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67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96" indent="-275431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964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043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121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217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76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222103"/>
            <a:ext cx="9858808" cy="112069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303" y="3802563"/>
            <a:ext cx="9860610" cy="1419547"/>
          </a:xfrm>
          <a:noFill/>
        </p:spPr>
        <p:txBody>
          <a:bodyPr lIns="146304" tIns="91440" rIns="146304" bIns="91440" anchor="b" anchorCtr="0"/>
          <a:lstStyle>
            <a:lvl1pPr>
              <a:defRPr sz="5490" spc="-98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0" y="988"/>
            <a:ext cx="12192001" cy="6856506"/>
            <a:chOff x="-1133475" y="-636588"/>
            <a:chExt cx="14703425" cy="8267701"/>
          </a:xfrm>
        </p:grpSpPr>
        <p:sp>
          <p:nvSpPr>
            <p:cNvPr id="49" name="AutoShape 45"/>
            <p:cNvSpPr>
              <a:spLocks noChangeAspect="1" noChangeArrowheads="1" noTextEdit="1"/>
            </p:cNvSpPr>
            <p:nvPr userDrawn="1"/>
          </p:nvSpPr>
          <p:spPr bwMode="auto">
            <a:xfrm>
              <a:off x="-1133475" y="-636588"/>
              <a:ext cx="14703425" cy="8267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" name="Freeform 48"/>
            <p:cNvSpPr>
              <a:spLocks/>
            </p:cNvSpPr>
            <p:nvPr userDrawn="1"/>
          </p:nvSpPr>
          <p:spPr bwMode="auto">
            <a:xfrm>
              <a:off x="-465138" y="-215900"/>
              <a:ext cx="176213" cy="165100"/>
            </a:xfrm>
            <a:custGeom>
              <a:avLst/>
              <a:gdLst>
                <a:gd name="T0" fmla="*/ 26 w 47"/>
                <a:gd name="T1" fmla="*/ 28 h 44"/>
                <a:gd name="T2" fmla="*/ 24 w 47"/>
                <a:gd name="T3" fmla="*/ 34 h 44"/>
                <a:gd name="T4" fmla="*/ 24 w 47"/>
                <a:gd name="T5" fmla="*/ 34 h 44"/>
                <a:gd name="T6" fmla="*/ 22 w 47"/>
                <a:gd name="T7" fmla="*/ 28 h 44"/>
                <a:gd name="T8" fmla="*/ 11 w 47"/>
                <a:gd name="T9" fmla="*/ 0 h 44"/>
                <a:gd name="T10" fmla="*/ 0 w 47"/>
                <a:gd name="T11" fmla="*/ 0 h 44"/>
                <a:gd name="T12" fmla="*/ 0 w 47"/>
                <a:gd name="T13" fmla="*/ 44 h 44"/>
                <a:gd name="T14" fmla="*/ 7 w 47"/>
                <a:gd name="T15" fmla="*/ 44 h 44"/>
                <a:gd name="T16" fmla="*/ 7 w 47"/>
                <a:gd name="T17" fmla="*/ 17 h 44"/>
                <a:gd name="T18" fmla="*/ 7 w 47"/>
                <a:gd name="T19" fmla="*/ 11 h 44"/>
                <a:gd name="T20" fmla="*/ 7 w 47"/>
                <a:gd name="T21" fmla="*/ 9 h 44"/>
                <a:gd name="T22" fmla="*/ 7 w 47"/>
                <a:gd name="T23" fmla="*/ 9 h 44"/>
                <a:gd name="T24" fmla="*/ 8 w 47"/>
                <a:gd name="T25" fmla="*/ 12 h 44"/>
                <a:gd name="T26" fmla="*/ 21 w 47"/>
                <a:gd name="T27" fmla="*/ 44 h 44"/>
                <a:gd name="T28" fmla="*/ 26 w 47"/>
                <a:gd name="T29" fmla="*/ 44 h 44"/>
                <a:gd name="T30" fmla="*/ 39 w 47"/>
                <a:gd name="T31" fmla="*/ 12 h 44"/>
                <a:gd name="T32" fmla="*/ 40 w 47"/>
                <a:gd name="T33" fmla="*/ 9 h 44"/>
                <a:gd name="T34" fmla="*/ 40 w 47"/>
                <a:gd name="T35" fmla="*/ 9 h 44"/>
                <a:gd name="T36" fmla="*/ 40 w 47"/>
                <a:gd name="T37" fmla="*/ 16 h 44"/>
                <a:gd name="T38" fmla="*/ 40 w 47"/>
                <a:gd name="T39" fmla="*/ 44 h 44"/>
                <a:gd name="T40" fmla="*/ 47 w 47"/>
                <a:gd name="T41" fmla="*/ 44 h 44"/>
                <a:gd name="T42" fmla="*/ 47 w 47"/>
                <a:gd name="T43" fmla="*/ 0 h 44"/>
                <a:gd name="T44" fmla="*/ 37 w 47"/>
                <a:gd name="T45" fmla="*/ 0 h 44"/>
                <a:gd name="T46" fmla="*/ 26 w 47"/>
                <a:gd name="T47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44">
                  <a:moveTo>
                    <a:pt x="26" y="28"/>
                  </a:move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3" y="32"/>
                    <a:pt x="23" y="30"/>
                    <a:pt x="22" y="2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6"/>
                    <a:pt x="7" y="14"/>
                    <a:pt x="7" y="11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8" y="11"/>
                    <a:pt x="8" y="12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1"/>
                    <a:pt x="40" y="10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12"/>
                    <a:pt x="40" y="15"/>
                    <a:pt x="40" y="16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2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Rectangle 49"/>
            <p:cNvSpPr>
              <a:spLocks noChangeArrowheads="1"/>
            </p:cNvSpPr>
            <p:nvPr userDrawn="1"/>
          </p:nvSpPr>
          <p:spPr bwMode="auto">
            <a:xfrm>
              <a:off x="-263525" y="-166688"/>
              <a:ext cx="30163" cy="115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Freeform 50"/>
            <p:cNvSpPr>
              <a:spLocks/>
            </p:cNvSpPr>
            <p:nvPr userDrawn="1"/>
          </p:nvSpPr>
          <p:spPr bwMode="auto">
            <a:xfrm>
              <a:off x="-263525" y="-219075"/>
              <a:ext cx="34925" cy="33338"/>
            </a:xfrm>
            <a:custGeom>
              <a:avLst/>
              <a:gdLst>
                <a:gd name="T0" fmla="*/ 4 w 9"/>
                <a:gd name="T1" fmla="*/ 0 h 9"/>
                <a:gd name="T2" fmla="*/ 1 w 9"/>
                <a:gd name="T3" fmla="*/ 2 h 9"/>
                <a:gd name="T4" fmla="*/ 0 w 9"/>
                <a:gd name="T5" fmla="*/ 5 h 9"/>
                <a:gd name="T6" fmla="*/ 1 w 9"/>
                <a:gd name="T7" fmla="*/ 8 h 9"/>
                <a:gd name="T8" fmla="*/ 4 w 9"/>
                <a:gd name="T9" fmla="*/ 9 h 9"/>
                <a:gd name="T10" fmla="*/ 7 w 9"/>
                <a:gd name="T11" fmla="*/ 8 h 9"/>
                <a:gd name="T12" fmla="*/ 9 w 9"/>
                <a:gd name="T13" fmla="*/ 5 h 9"/>
                <a:gd name="T14" fmla="*/ 7 w 9"/>
                <a:gd name="T15" fmla="*/ 2 h 9"/>
                <a:gd name="T16" fmla="*/ 4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5" y="9"/>
                    <a:pt x="6" y="9"/>
                    <a:pt x="7" y="8"/>
                  </a:cubicBezTo>
                  <a:cubicBezTo>
                    <a:pt x="8" y="7"/>
                    <a:pt x="9" y="6"/>
                    <a:pt x="9" y="5"/>
                  </a:cubicBezTo>
                  <a:cubicBezTo>
                    <a:pt x="9" y="4"/>
                    <a:pt x="8" y="3"/>
                    <a:pt x="7" y="2"/>
                  </a:cubicBezTo>
                  <a:cubicBezTo>
                    <a:pt x="7" y="1"/>
                    <a:pt x="5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Freeform 51"/>
            <p:cNvSpPr>
              <a:spLocks/>
            </p:cNvSpPr>
            <p:nvPr userDrawn="1"/>
          </p:nvSpPr>
          <p:spPr bwMode="auto">
            <a:xfrm>
              <a:off x="-214313" y="-171450"/>
              <a:ext cx="90488" cy="123825"/>
            </a:xfrm>
            <a:custGeom>
              <a:avLst/>
              <a:gdLst>
                <a:gd name="T0" fmla="*/ 21 w 24"/>
                <a:gd name="T1" fmla="*/ 0 h 33"/>
                <a:gd name="T2" fmla="*/ 17 w 24"/>
                <a:gd name="T3" fmla="*/ 0 h 33"/>
                <a:gd name="T4" fmla="*/ 8 w 24"/>
                <a:gd name="T5" fmla="*/ 2 h 33"/>
                <a:gd name="T6" fmla="*/ 2 w 24"/>
                <a:gd name="T7" fmla="*/ 8 h 33"/>
                <a:gd name="T8" fmla="*/ 0 w 24"/>
                <a:gd name="T9" fmla="*/ 17 h 33"/>
                <a:gd name="T10" fmla="*/ 2 w 24"/>
                <a:gd name="T11" fmla="*/ 25 h 33"/>
                <a:gd name="T12" fmla="*/ 7 w 24"/>
                <a:gd name="T13" fmla="*/ 31 h 33"/>
                <a:gd name="T14" fmla="*/ 15 w 24"/>
                <a:gd name="T15" fmla="*/ 33 h 33"/>
                <a:gd name="T16" fmla="*/ 24 w 24"/>
                <a:gd name="T17" fmla="*/ 31 h 33"/>
                <a:gd name="T18" fmla="*/ 24 w 24"/>
                <a:gd name="T19" fmla="*/ 31 h 33"/>
                <a:gd name="T20" fmla="*/ 24 w 24"/>
                <a:gd name="T21" fmla="*/ 24 h 33"/>
                <a:gd name="T22" fmla="*/ 24 w 24"/>
                <a:gd name="T23" fmla="*/ 24 h 33"/>
                <a:gd name="T24" fmla="*/ 20 w 24"/>
                <a:gd name="T25" fmla="*/ 26 h 33"/>
                <a:gd name="T26" fmla="*/ 17 w 24"/>
                <a:gd name="T27" fmla="*/ 27 h 33"/>
                <a:gd name="T28" fmla="*/ 10 w 24"/>
                <a:gd name="T29" fmla="*/ 24 h 33"/>
                <a:gd name="T30" fmla="*/ 7 w 24"/>
                <a:gd name="T31" fmla="*/ 17 h 33"/>
                <a:gd name="T32" fmla="*/ 10 w 24"/>
                <a:gd name="T33" fmla="*/ 9 h 33"/>
                <a:gd name="T34" fmla="*/ 17 w 24"/>
                <a:gd name="T35" fmla="*/ 6 h 33"/>
                <a:gd name="T36" fmla="*/ 24 w 24"/>
                <a:gd name="T37" fmla="*/ 9 h 33"/>
                <a:gd name="T38" fmla="*/ 24 w 24"/>
                <a:gd name="T39" fmla="*/ 9 h 33"/>
                <a:gd name="T40" fmla="*/ 24 w 24"/>
                <a:gd name="T41" fmla="*/ 2 h 33"/>
                <a:gd name="T42" fmla="*/ 24 w 24"/>
                <a:gd name="T43" fmla="*/ 2 h 33"/>
                <a:gd name="T44" fmla="*/ 21 w 24"/>
                <a:gd name="T4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" h="33">
                  <a:moveTo>
                    <a:pt x="21" y="0"/>
                  </a:moveTo>
                  <a:cubicBezTo>
                    <a:pt x="19" y="0"/>
                    <a:pt x="18" y="0"/>
                    <a:pt x="17" y="0"/>
                  </a:cubicBezTo>
                  <a:cubicBezTo>
                    <a:pt x="13" y="0"/>
                    <a:pt x="10" y="1"/>
                    <a:pt x="8" y="2"/>
                  </a:cubicBezTo>
                  <a:cubicBezTo>
                    <a:pt x="5" y="4"/>
                    <a:pt x="3" y="6"/>
                    <a:pt x="2" y="8"/>
                  </a:cubicBezTo>
                  <a:cubicBezTo>
                    <a:pt x="1" y="11"/>
                    <a:pt x="0" y="14"/>
                    <a:pt x="0" y="17"/>
                  </a:cubicBezTo>
                  <a:cubicBezTo>
                    <a:pt x="0" y="20"/>
                    <a:pt x="1" y="23"/>
                    <a:pt x="2" y="25"/>
                  </a:cubicBezTo>
                  <a:cubicBezTo>
                    <a:pt x="3" y="28"/>
                    <a:pt x="5" y="30"/>
                    <a:pt x="7" y="31"/>
                  </a:cubicBezTo>
                  <a:cubicBezTo>
                    <a:pt x="10" y="32"/>
                    <a:pt x="12" y="33"/>
                    <a:pt x="15" y="33"/>
                  </a:cubicBezTo>
                  <a:cubicBezTo>
                    <a:pt x="19" y="33"/>
                    <a:pt x="22" y="32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3" y="25"/>
                    <a:pt x="22" y="26"/>
                    <a:pt x="20" y="26"/>
                  </a:cubicBezTo>
                  <a:cubicBezTo>
                    <a:pt x="19" y="27"/>
                    <a:pt x="18" y="27"/>
                    <a:pt x="17" y="27"/>
                  </a:cubicBezTo>
                  <a:cubicBezTo>
                    <a:pt x="14" y="27"/>
                    <a:pt x="12" y="26"/>
                    <a:pt x="10" y="24"/>
                  </a:cubicBezTo>
                  <a:cubicBezTo>
                    <a:pt x="8" y="22"/>
                    <a:pt x="7" y="20"/>
                    <a:pt x="7" y="17"/>
                  </a:cubicBezTo>
                  <a:cubicBezTo>
                    <a:pt x="7" y="13"/>
                    <a:pt x="8" y="11"/>
                    <a:pt x="10" y="9"/>
                  </a:cubicBezTo>
                  <a:cubicBezTo>
                    <a:pt x="12" y="7"/>
                    <a:pt x="14" y="6"/>
                    <a:pt x="17" y="6"/>
                  </a:cubicBezTo>
                  <a:cubicBezTo>
                    <a:pt x="19" y="6"/>
                    <a:pt x="22" y="7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3" y="1"/>
                    <a:pt x="22" y="1"/>
                    <a:pt x="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Freeform 52"/>
            <p:cNvSpPr>
              <a:spLocks/>
            </p:cNvSpPr>
            <p:nvPr userDrawn="1"/>
          </p:nvSpPr>
          <p:spPr bwMode="auto">
            <a:xfrm>
              <a:off x="-101600" y="-171450"/>
              <a:ext cx="68263" cy="120650"/>
            </a:xfrm>
            <a:custGeom>
              <a:avLst/>
              <a:gdLst>
                <a:gd name="T0" fmla="*/ 15 w 18"/>
                <a:gd name="T1" fmla="*/ 0 h 32"/>
                <a:gd name="T2" fmla="*/ 10 w 18"/>
                <a:gd name="T3" fmla="*/ 2 h 32"/>
                <a:gd name="T4" fmla="*/ 7 w 18"/>
                <a:gd name="T5" fmla="*/ 6 h 32"/>
                <a:gd name="T6" fmla="*/ 7 w 18"/>
                <a:gd name="T7" fmla="*/ 6 h 32"/>
                <a:gd name="T8" fmla="*/ 7 w 18"/>
                <a:gd name="T9" fmla="*/ 1 h 32"/>
                <a:gd name="T10" fmla="*/ 0 w 18"/>
                <a:gd name="T11" fmla="*/ 1 h 32"/>
                <a:gd name="T12" fmla="*/ 0 w 18"/>
                <a:gd name="T13" fmla="*/ 32 h 32"/>
                <a:gd name="T14" fmla="*/ 7 w 18"/>
                <a:gd name="T15" fmla="*/ 32 h 32"/>
                <a:gd name="T16" fmla="*/ 7 w 18"/>
                <a:gd name="T17" fmla="*/ 16 h 32"/>
                <a:gd name="T18" fmla="*/ 9 w 18"/>
                <a:gd name="T19" fmla="*/ 9 h 32"/>
                <a:gd name="T20" fmla="*/ 14 w 18"/>
                <a:gd name="T21" fmla="*/ 7 h 32"/>
                <a:gd name="T22" fmla="*/ 16 w 18"/>
                <a:gd name="T23" fmla="*/ 7 h 32"/>
                <a:gd name="T24" fmla="*/ 18 w 18"/>
                <a:gd name="T25" fmla="*/ 8 h 32"/>
                <a:gd name="T26" fmla="*/ 18 w 18"/>
                <a:gd name="T27" fmla="*/ 8 h 32"/>
                <a:gd name="T28" fmla="*/ 18 w 18"/>
                <a:gd name="T29" fmla="*/ 1 h 32"/>
                <a:gd name="T30" fmla="*/ 18 w 18"/>
                <a:gd name="T31" fmla="*/ 1 h 32"/>
                <a:gd name="T32" fmla="*/ 15 w 18"/>
                <a:gd name="T3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2">
                  <a:moveTo>
                    <a:pt x="15" y="0"/>
                  </a:moveTo>
                  <a:cubicBezTo>
                    <a:pt x="13" y="0"/>
                    <a:pt x="12" y="1"/>
                    <a:pt x="10" y="2"/>
                  </a:cubicBezTo>
                  <a:cubicBezTo>
                    <a:pt x="9" y="3"/>
                    <a:pt x="8" y="4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3"/>
                    <a:pt x="8" y="11"/>
                    <a:pt x="9" y="9"/>
                  </a:cubicBezTo>
                  <a:cubicBezTo>
                    <a:pt x="10" y="8"/>
                    <a:pt x="12" y="7"/>
                    <a:pt x="14" y="7"/>
                  </a:cubicBezTo>
                  <a:cubicBezTo>
                    <a:pt x="15" y="7"/>
                    <a:pt x="15" y="7"/>
                    <a:pt x="16" y="7"/>
                  </a:cubicBezTo>
                  <a:cubicBezTo>
                    <a:pt x="17" y="7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Freeform 53"/>
            <p:cNvSpPr>
              <a:spLocks noEditPoints="1"/>
            </p:cNvSpPr>
            <p:nvPr userDrawn="1"/>
          </p:nvSpPr>
          <p:spPr bwMode="auto">
            <a:xfrm>
              <a:off x="-30163" y="-171450"/>
              <a:ext cx="120650" cy="123825"/>
            </a:xfrm>
            <a:custGeom>
              <a:avLst/>
              <a:gdLst>
                <a:gd name="T0" fmla="*/ 16 w 32"/>
                <a:gd name="T1" fmla="*/ 0 h 33"/>
                <a:gd name="T2" fmla="*/ 4 w 32"/>
                <a:gd name="T3" fmla="*/ 5 h 33"/>
                <a:gd name="T4" fmla="*/ 0 w 32"/>
                <a:gd name="T5" fmla="*/ 17 h 33"/>
                <a:gd name="T6" fmla="*/ 4 w 32"/>
                <a:gd name="T7" fmla="*/ 29 h 33"/>
                <a:gd name="T8" fmla="*/ 15 w 32"/>
                <a:gd name="T9" fmla="*/ 33 h 33"/>
                <a:gd name="T10" fmla="*/ 27 w 32"/>
                <a:gd name="T11" fmla="*/ 28 h 33"/>
                <a:gd name="T12" fmla="*/ 32 w 32"/>
                <a:gd name="T13" fmla="*/ 16 h 33"/>
                <a:gd name="T14" fmla="*/ 28 w 32"/>
                <a:gd name="T15" fmla="*/ 4 h 33"/>
                <a:gd name="T16" fmla="*/ 16 w 32"/>
                <a:gd name="T17" fmla="*/ 0 h 33"/>
                <a:gd name="T18" fmla="*/ 22 w 32"/>
                <a:gd name="T19" fmla="*/ 24 h 33"/>
                <a:gd name="T20" fmla="*/ 16 w 32"/>
                <a:gd name="T21" fmla="*/ 27 h 33"/>
                <a:gd name="T22" fmla="*/ 9 w 32"/>
                <a:gd name="T23" fmla="*/ 24 h 33"/>
                <a:gd name="T24" fmla="*/ 7 w 32"/>
                <a:gd name="T25" fmla="*/ 17 h 33"/>
                <a:gd name="T26" fmla="*/ 9 w 32"/>
                <a:gd name="T27" fmla="*/ 9 h 33"/>
                <a:gd name="T28" fmla="*/ 16 w 32"/>
                <a:gd name="T29" fmla="*/ 6 h 33"/>
                <a:gd name="T30" fmla="*/ 22 w 32"/>
                <a:gd name="T31" fmla="*/ 9 h 33"/>
                <a:gd name="T32" fmla="*/ 24 w 32"/>
                <a:gd name="T33" fmla="*/ 16 h 33"/>
                <a:gd name="T34" fmla="*/ 22 w 32"/>
                <a:gd name="T35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33">
                  <a:moveTo>
                    <a:pt x="16" y="0"/>
                  </a:moveTo>
                  <a:cubicBezTo>
                    <a:pt x="11" y="0"/>
                    <a:pt x="7" y="2"/>
                    <a:pt x="4" y="5"/>
                  </a:cubicBezTo>
                  <a:cubicBezTo>
                    <a:pt x="1" y="8"/>
                    <a:pt x="0" y="12"/>
                    <a:pt x="0" y="17"/>
                  </a:cubicBezTo>
                  <a:cubicBezTo>
                    <a:pt x="0" y="22"/>
                    <a:pt x="1" y="26"/>
                    <a:pt x="4" y="29"/>
                  </a:cubicBezTo>
                  <a:cubicBezTo>
                    <a:pt x="7" y="31"/>
                    <a:pt x="11" y="33"/>
                    <a:pt x="15" y="33"/>
                  </a:cubicBezTo>
                  <a:cubicBezTo>
                    <a:pt x="20" y="33"/>
                    <a:pt x="24" y="31"/>
                    <a:pt x="27" y="28"/>
                  </a:cubicBezTo>
                  <a:cubicBezTo>
                    <a:pt x="30" y="25"/>
                    <a:pt x="32" y="21"/>
                    <a:pt x="32" y="16"/>
                  </a:cubicBezTo>
                  <a:cubicBezTo>
                    <a:pt x="32" y="11"/>
                    <a:pt x="30" y="7"/>
                    <a:pt x="28" y="4"/>
                  </a:cubicBezTo>
                  <a:cubicBezTo>
                    <a:pt x="25" y="1"/>
                    <a:pt x="21" y="0"/>
                    <a:pt x="16" y="0"/>
                  </a:cubicBezTo>
                  <a:moveTo>
                    <a:pt x="22" y="24"/>
                  </a:moveTo>
                  <a:cubicBezTo>
                    <a:pt x="21" y="26"/>
                    <a:pt x="19" y="27"/>
                    <a:pt x="16" y="27"/>
                  </a:cubicBezTo>
                  <a:cubicBezTo>
                    <a:pt x="13" y="27"/>
                    <a:pt x="11" y="26"/>
                    <a:pt x="9" y="24"/>
                  </a:cubicBezTo>
                  <a:cubicBezTo>
                    <a:pt x="8" y="22"/>
                    <a:pt x="7" y="20"/>
                    <a:pt x="7" y="17"/>
                  </a:cubicBezTo>
                  <a:cubicBezTo>
                    <a:pt x="7" y="13"/>
                    <a:pt x="8" y="11"/>
                    <a:pt x="9" y="9"/>
                  </a:cubicBezTo>
                  <a:cubicBezTo>
                    <a:pt x="11" y="7"/>
                    <a:pt x="13" y="6"/>
                    <a:pt x="16" y="6"/>
                  </a:cubicBezTo>
                  <a:cubicBezTo>
                    <a:pt x="18" y="6"/>
                    <a:pt x="20" y="7"/>
                    <a:pt x="22" y="9"/>
                  </a:cubicBezTo>
                  <a:cubicBezTo>
                    <a:pt x="23" y="10"/>
                    <a:pt x="24" y="13"/>
                    <a:pt x="24" y="16"/>
                  </a:cubicBezTo>
                  <a:cubicBezTo>
                    <a:pt x="24" y="20"/>
                    <a:pt x="23" y="22"/>
                    <a:pt x="22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Freeform 54"/>
            <p:cNvSpPr>
              <a:spLocks/>
            </p:cNvSpPr>
            <p:nvPr userDrawn="1"/>
          </p:nvSpPr>
          <p:spPr bwMode="auto">
            <a:xfrm>
              <a:off x="101600" y="-171450"/>
              <a:ext cx="77788" cy="123825"/>
            </a:xfrm>
            <a:custGeom>
              <a:avLst/>
              <a:gdLst>
                <a:gd name="T0" fmla="*/ 13 w 21"/>
                <a:gd name="T1" fmla="*/ 14 h 33"/>
                <a:gd name="T2" fmla="*/ 9 w 21"/>
                <a:gd name="T3" fmla="*/ 11 h 33"/>
                <a:gd name="T4" fmla="*/ 8 w 21"/>
                <a:gd name="T5" fmla="*/ 9 h 33"/>
                <a:gd name="T6" fmla="*/ 9 w 21"/>
                <a:gd name="T7" fmla="*/ 7 h 33"/>
                <a:gd name="T8" fmla="*/ 12 w 21"/>
                <a:gd name="T9" fmla="*/ 6 h 33"/>
                <a:gd name="T10" fmla="*/ 16 w 21"/>
                <a:gd name="T11" fmla="*/ 6 h 33"/>
                <a:gd name="T12" fmla="*/ 19 w 21"/>
                <a:gd name="T13" fmla="*/ 8 h 33"/>
                <a:gd name="T14" fmla="*/ 19 w 21"/>
                <a:gd name="T15" fmla="*/ 8 h 33"/>
                <a:gd name="T16" fmla="*/ 19 w 21"/>
                <a:gd name="T17" fmla="*/ 1 h 33"/>
                <a:gd name="T18" fmla="*/ 19 w 21"/>
                <a:gd name="T19" fmla="*/ 1 h 33"/>
                <a:gd name="T20" fmla="*/ 16 w 21"/>
                <a:gd name="T21" fmla="*/ 0 h 33"/>
                <a:gd name="T22" fmla="*/ 12 w 21"/>
                <a:gd name="T23" fmla="*/ 0 h 33"/>
                <a:gd name="T24" fmla="*/ 4 w 21"/>
                <a:gd name="T25" fmla="*/ 3 h 33"/>
                <a:gd name="T26" fmla="*/ 0 w 21"/>
                <a:gd name="T27" fmla="*/ 10 h 33"/>
                <a:gd name="T28" fmla="*/ 1 w 21"/>
                <a:gd name="T29" fmla="*/ 14 h 33"/>
                <a:gd name="T30" fmla="*/ 3 w 21"/>
                <a:gd name="T31" fmla="*/ 16 h 33"/>
                <a:gd name="T32" fmla="*/ 8 w 21"/>
                <a:gd name="T33" fmla="*/ 19 h 33"/>
                <a:gd name="T34" fmla="*/ 12 w 21"/>
                <a:gd name="T35" fmla="*/ 21 h 33"/>
                <a:gd name="T36" fmla="*/ 13 w 21"/>
                <a:gd name="T37" fmla="*/ 22 h 33"/>
                <a:gd name="T38" fmla="*/ 14 w 21"/>
                <a:gd name="T39" fmla="*/ 24 h 33"/>
                <a:gd name="T40" fmla="*/ 9 w 21"/>
                <a:gd name="T41" fmla="*/ 27 h 33"/>
                <a:gd name="T42" fmla="*/ 5 w 21"/>
                <a:gd name="T43" fmla="*/ 26 h 33"/>
                <a:gd name="T44" fmla="*/ 1 w 21"/>
                <a:gd name="T45" fmla="*/ 24 h 33"/>
                <a:gd name="T46" fmla="*/ 0 w 21"/>
                <a:gd name="T47" fmla="*/ 24 h 33"/>
                <a:gd name="T48" fmla="*/ 0 w 21"/>
                <a:gd name="T49" fmla="*/ 31 h 33"/>
                <a:gd name="T50" fmla="*/ 0 w 21"/>
                <a:gd name="T51" fmla="*/ 31 h 33"/>
                <a:gd name="T52" fmla="*/ 4 w 21"/>
                <a:gd name="T53" fmla="*/ 32 h 33"/>
                <a:gd name="T54" fmla="*/ 9 w 21"/>
                <a:gd name="T55" fmla="*/ 33 h 33"/>
                <a:gd name="T56" fmla="*/ 18 w 21"/>
                <a:gd name="T57" fmla="*/ 30 h 33"/>
                <a:gd name="T58" fmla="*/ 21 w 21"/>
                <a:gd name="T59" fmla="*/ 23 h 33"/>
                <a:gd name="T60" fmla="*/ 19 w 21"/>
                <a:gd name="T61" fmla="*/ 18 h 33"/>
                <a:gd name="T62" fmla="*/ 13 w 21"/>
                <a:gd name="T63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" h="33">
                  <a:moveTo>
                    <a:pt x="13" y="14"/>
                  </a:moveTo>
                  <a:cubicBezTo>
                    <a:pt x="11" y="13"/>
                    <a:pt x="9" y="12"/>
                    <a:pt x="9" y="11"/>
                  </a:cubicBezTo>
                  <a:cubicBezTo>
                    <a:pt x="8" y="11"/>
                    <a:pt x="8" y="10"/>
                    <a:pt x="8" y="9"/>
                  </a:cubicBezTo>
                  <a:cubicBezTo>
                    <a:pt x="8" y="8"/>
                    <a:pt x="8" y="7"/>
                    <a:pt x="9" y="7"/>
                  </a:cubicBezTo>
                  <a:cubicBezTo>
                    <a:pt x="10" y="6"/>
                    <a:pt x="11" y="6"/>
                    <a:pt x="12" y="6"/>
                  </a:cubicBezTo>
                  <a:cubicBezTo>
                    <a:pt x="13" y="6"/>
                    <a:pt x="15" y="6"/>
                    <a:pt x="16" y="6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7" y="1"/>
                    <a:pt x="16" y="0"/>
                  </a:cubicBezTo>
                  <a:cubicBezTo>
                    <a:pt x="15" y="0"/>
                    <a:pt x="13" y="0"/>
                    <a:pt x="12" y="0"/>
                  </a:cubicBezTo>
                  <a:cubicBezTo>
                    <a:pt x="9" y="0"/>
                    <a:pt x="6" y="1"/>
                    <a:pt x="4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11"/>
                    <a:pt x="1" y="12"/>
                    <a:pt x="1" y="14"/>
                  </a:cubicBezTo>
                  <a:cubicBezTo>
                    <a:pt x="1" y="15"/>
                    <a:pt x="2" y="16"/>
                    <a:pt x="3" y="16"/>
                  </a:cubicBezTo>
                  <a:cubicBezTo>
                    <a:pt x="4" y="17"/>
                    <a:pt x="6" y="18"/>
                    <a:pt x="8" y="19"/>
                  </a:cubicBezTo>
                  <a:cubicBezTo>
                    <a:pt x="9" y="20"/>
                    <a:pt x="11" y="20"/>
                    <a:pt x="12" y="21"/>
                  </a:cubicBezTo>
                  <a:cubicBezTo>
                    <a:pt x="12" y="21"/>
                    <a:pt x="13" y="22"/>
                    <a:pt x="13" y="22"/>
                  </a:cubicBezTo>
                  <a:cubicBezTo>
                    <a:pt x="14" y="23"/>
                    <a:pt x="14" y="23"/>
                    <a:pt x="14" y="24"/>
                  </a:cubicBezTo>
                  <a:cubicBezTo>
                    <a:pt x="14" y="26"/>
                    <a:pt x="12" y="27"/>
                    <a:pt x="9" y="27"/>
                  </a:cubicBezTo>
                  <a:cubicBezTo>
                    <a:pt x="8" y="27"/>
                    <a:pt x="6" y="27"/>
                    <a:pt x="5" y="26"/>
                  </a:cubicBezTo>
                  <a:cubicBezTo>
                    <a:pt x="3" y="26"/>
                    <a:pt x="2" y="25"/>
                    <a:pt x="1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2"/>
                    <a:pt x="3" y="32"/>
                    <a:pt x="4" y="32"/>
                  </a:cubicBezTo>
                  <a:cubicBezTo>
                    <a:pt x="6" y="33"/>
                    <a:pt x="7" y="33"/>
                    <a:pt x="9" y="33"/>
                  </a:cubicBezTo>
                  <a:cubicBezTo>
                    <a:pt x="12" y="33"/>
                    <a:pt x="15" y="32"/>
                    <a:pt x="18" y="30"/>
                  </a:cubicBezTo>
                  <a:cubicBezTo>
                    <a:pt x="20" y="28"/>
                    <a:pt x="21" y="26"/>
                    <a:pt x="21" y="23"/>
                  </a:cubicBezTo>
                  <a:cubicBezTo>
                    <a:pt x="21" y="21"/>
                    <a:pt x="20" y="19"/>
                    <a:pt x="19" y="18"/>
                  </a:cubicBezTo>
                  <a:cubicBezTo>
                    <a:pt x="18" y="16"/>
                    <a:pt x="16" y="15"/>
                    <a:pt x="13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" name="Freeform 55"/>
            <p:cNvSpPr>
              <a:spLocks noEditPoints="1"/>
            </p:cNvSpPr>
            <p:nvPr userDrawn="1"/>
          </p:nvSpPr>
          <p:spPr bwMode="auto">
            <a:xfrm>
              <a:off x="190500" y="-171450"/>
              <a:ext cx="120650" cy="123825"/>
            </a:xfrm>
            <a:custGeom>
              <a:avLst/>
              <a:gdLst>
                <a:gd name="T0" fmla="*/ 17 w 32"/>
                <a:gd name="T1" fmla="*/ 0 h 33"/>
                <a:gd name="T2" fmla="*/ 5 w 32"/>
                <a:gd name="T3" fmla="*/ 5 h 33"/>
                <a:gd name="T4" fmla="*/ 0 w 32"/>
                <a:gd name="T5" fmla="*/ 17 h 33"/>
                <a:gd name="T6" fmla="*/ 5 w 32"/>
                <a:gd name="T7" fmla="*/ 29 h 33"/>
                <a:gd name="T8" fmla="*/ 16 w 32"/>
                <a:gd name="T9" fmla="*/ 33 h 33"/>
                <a:gd name="T10" fmla="*/ 28 w 32"/>
                <a:gd name="T11" fmla="*/ 28 h 33"/>
                <a:gd name="T12" fmla="*/ 32 w 32"/>
                <a:gd name="T13" fmla="*/ 16 h 33"/>
                <a:gd name="T14" fmla="*/ 28 w 32"/>
                <a:gd name="T15" fmla="*/ 4 h 33"/>
                <a:gd name="T16" fmla="*/ 17 w 32"/>
                <a:gd name="T17" fmla="*/ 0 h 33"/>
                <a:gd name="T18" fmla="*/ 23 w 32"/>
                <a:gd name="T19" fmla="*/ 24 h 33"/>
                <a:gd name="T20" fmla="*/ 17 w 32"/>
                <a:gd name="T21" fmla="*/ 27 h 33"/>
                <a:gd name="T22" fmla="*/ 10 w 32"/>
                <a:gd name="T23" fmla="*/ 24 h 33"/>
                <a:gd name="T24" fmla="*/ 8 w 32"/>
                <a:gd name="T25" fmla="*/ 17 h 33"/>
                <a:gd name="T26" fmla="*/ 10 w 32"/>
                <a:gd name="T27" fmla="*/ 9 h 33"/>
                <a:gd name="T28" fmla="*/ 17 w 32"/>
                <a:gd name="T29" fmla="*/ 6 h 33"/>
                <a:gd name="T30" fmla="*/ 23 w 32"/>
                <a:gd name="T31" fmla="*/ 9 h 33"/>
                <a:gd name="T32" fmla="*/ 25 w 32"/>
                <a:gd name="T33" fmla="*/ 16 h 33"/>
                <a:gd name="T34" fmla="*/ 23 w 32"/>
                <a:gd name="T35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33">
                  <a:moveTo>
                    <a:pt x="17" y="0"/>
                  </a:moveTo>
                  <a:cubicBezTo>
                    <a:pt x="12" y="0"/>
                    <a:pt x="8" y="2"/>
                    <a:pt x="5" y="5"/>
                  </a:cubicBezTo>
                  <a:cubicBezTo>
                    <a:pt x="2" y="8"/>
                    <a:pt x="0" y="12"/>
                    <a:pt x="0" y="17"/>
                  </a:cubicBezTo>
                  <a:cubicBezTo>
                    <a:pt x="0" y="22"/>
                    <a:pt x="2" y="26"/>
                    <a:pt x="5" y="29"/>
                  </a:cubicBezTo>
                  <a:cubicBezTo>
                    <a:pt x="7" y="31"/>
                    <a:pt x="11" y="33"/>
                    <a:pt x="16" y="33"/>
                  </a:cubicBezTo>
                  <a:cubicBezTo>
                    <a:pt x="21" y="33"/>
                    <a:pt x="25" y="31"/>
                    <a:pt x="28" y="28"/>
                  </a:cubicBezTo>
                  <a:cubicBezTo>
                    <a:pt x="31" y="25"/>
                    <a:pt x="32" y="21"/>
                    <a:pt x="32" y="16"/>
                  </a:cubicBezTo>
                  <a:cubicBezTo>
                    <a:pt x="32" y="11"/>
                    <a:pt x="31" y="7"/>
                    <a:pt x="28" y="4"/>
                  </a:cubicBezTo>
                  <a:cubicBezTo>
                    <a:pt x="26" y="1"/>
                    <a:pt x="22" y="0"/>
                    <a:pt x="17" y="0"/>
                  </a:cubicBezTo>
                  <a:moveTo>
                    <a:pt x="23" y="24"/>
                  </a:moveTo>
                  <a:cubicBezTo>
                    <a:pt x="21" y="26"/>
                    <a:pt x="19" y="27"/>
                    <a:pt x="17" y="27"/>
                  </a:cubicBezTo>
                  <a:cubicBezTo>
                    <a:pt x="14" y="27"/>
                    <a:pt x="12" y="26"/>
                    <a:pt x="10" y="24"/>
                  </a:cubicBezTo>
                  <a:cubicBezTo>
                    <a:pt x="9" y="22"/>
                    <a:pt x="8" y="20"/>
                    <a:pt x="8" y="17"/>
                  </a:cubicBezTo>
                  <a:cubicBezTo>
                    <a:pt x="8" y="13"/>
                    <a:pt x="9" y="11"/>
                    <a:pt x="10" y="9"/>
                  </a:cubicBezTo>
                  <a:cubicBezTo>
                    <a:pt x="12" y="7"/>
                    <a:pt x="14" y="6"/>
                    <a:pt x="17" y="6"/>
                  </a:cubicBezTo>
                  <a:cubicBezTo>
                    <a:pt x="19" y="6"/>
                    <a:pt x="21" y="7"/>
                    <a:pt x="23" y="9"/>
                  </a:cubicBezTo>
                  <a:cubicBezTo>
                    <a:pt x="24" y="10"/>
                    <a:pt x="25" y="13"/>
                    <a:pt x="25" y="16"/>
                  </a:cubicBezTo>
                  <a:cubicBezTo>
                    <a:pt x="25" y="20"/>
                    <a:pt x="24" y="22"/>
                    <a:pt x="23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Freeform 56"/>
            <p:cNvSpPr>
              <a:spLocks/>
            </p:cNvSpPr>
            <p:nvPr userDrawn="1"/>
          </p:nvSpPr>
          <p:spPr bwMode="auto">
            <a:xfrm>
              <a:off x="314325" y="-227013"/>
              <a:ext cx="147638" cy="179388"/>
            </a:xfrm>
            <a:custGeom>
              <a:avLst/>
              <a:gdLst>
                <a:gd name="T0" fmla="*/ 39 w 39"/>
                <a:gd name="T1" fmla="*/ 22 h 48"/>
                <a:gd name="T2" fmla="*/ 39 w 39"/>
                <a:gd name="T3" fmla="*/ 16 h 48"/>
                <a:gd name="T4" fmla="*/ 31 w 39"/>
                <a:gd name="T5" fmla="*/ 16 h 48"/>
                <a:gd name="T6" fmla="*/ 31 w 39"/>
                <a:gd name="T7" fmla="*/ 6 h 48"/>
                <a:gd name="T8" fmla="*/ 31 w 39"/>
                <a:gd name="T9" fmla="*/ 7 h 48"/>
                <a:gd name="T10" fmla="*/ 24 w 39"/>
                <a:gd name="T11" fmla="*/ 9 h 48"/>
                <a:gd name="T12" fmla="*/ 24 w 39"/>
                <a:gd name="T13" fmla="*/ 9 h 48"/>
                <a:gd name="T14" fmla="*/ 24 w 39"/>
                <a:gd name="T15" fmla="*/ 16 h 48"/>
                <a:gd name="T16" fmla="*/ 13 w 39"/>
                <a:gd name="T17" fmla="*/ 16 h 48"/>
                <a:gd name="T18" fmla="*/ 13 w 39"/>
                <a:gd name="T19" fmla="*/ 12 h 48"/>
                <a:gd name="T20" fmla="*/ 14 w 39"/>
                <a:gd name="T21" fmla="*/ 8 h 48"/>
                <a:gd name="T22" fmla="*/ 18 w 39"/>
                <a:gd name="T23" fmla="*/ 6 h 48"/>
                <a:gd name="T24" fmla="*/ 21 w 39"/>
                <a:gd name="T25" fmla="*/ 7 h 48"/>
                <a:gd name="T26" fmla="*/ 21 w 39"/>
                <a:gd name="T27" fmla="*/ 7 h 48"/>
                <a:gd name="T28" fmla="*/ 21 w 39"/>
                <a:gd name="T29" fmla="*/ 1 h 48"/>
                <a:gd name="T30" fmla="*/ 21 w 39"/>
                <a:gd name="T31" fmla="*/ 1 h 48"/>
                <a:gd name="T32" fmla="*/ 17 w 39"/>
                <a:gd name="T33" fmla="*/ 0 h 48"/>
                <a:gd name="T34" fmla="*/ 11 w 39"/>
                <a:gd name="T35" fmla="*/ 2 h 48"/>
                <a:gd name="T36" fmla="*/ 7 w 39"/>
                <a:gd name="T37" fmla="*/ 6 h 48"/>
                <a:gd name="T38" fmla="*/ 5 w 39"/>
                <a:gd name="T39" fmla="*/ 11 h 48"/>
                <a:gd name="T40" fmla="*/ 5 w 39"/>
                <a:gd name="T41" fmla="*/ 16 h 48"/>
                <a:gd name="T42" fmla="*/ 0 w 39"/>
                <a:gd name="T43" fmla="*/ 16 h 48"/>
                <a:gd name="T44" fmla="*/ 0 w 39"/>
                <a:gd name="T45" fmla="*/ 22 h 48"/>
                <a:gd name="T46" fmla="*/ 5 w 39"/>
                <a:gd name="T47" fmla="*/ 22 h 48"/>
                <a:gd name="T48" fmla="*/ 5 w 39"/>
                <a:gd name="T49" fmla="*/ 47 h 48"/>
                <a:gd name="T50" fmla="*/ 13 w 39"/>
                <a:gd name="T51" fmla="*/ 47 h 48"/>
                <a:gd name="T52" fmla="*/ 13 w 39"/>
                <a:gd name="T53" fmla="*/ 22 h 48"/>
                <a:gd name="T54" fmla="*/ 24 w 39"/>
                <a:gd name="T55" fmla="*/ 22 h 48"/>
                <a:gd name="T56" fmla="*/ 24 w 39"/>
                <a:gd name="T57" fmla="*/ 38 h 48"/>
                <a:gd name="T58" fmla="*/ 33 w 39"/>
                <a:gd name="T59" fmla="*/ 48 h 48"/>
                <a:gd name="T60" fmla="*/ 36 w 39"/>
                <a:gd name="T61" fmla="*/ 48 h 48"/>
                <a:gd name="T62" fmla="*/ 39 w 39"/>
                <a:gd name="T63" fmla="*/ 47 h 48"/>
                <a:gd name="T64" fmla="*/ 39 w 39"/>
                <a:gd name="T65" fmla="*/ 47 h 48"/>
                <a:gd name="T66" fmla="*/ 39 w 39"/>
                <a:gd name="T67" fmla="*/ 41 h 48"/>
                <a:gd name="T68" fmla="*/ 38 w 39"/>
                <a:gd name="T69" fmla="*/ 41 h 48"/>
                <a:gd name="T70" fmla="*/ 37 w 39"/>
                <a:gd name="T71" fmla="*/ 42 h 48"/>
                <a:gd name="T72" fmla="*/ 36 w 39"/>
                <a:gd name="T73" fmla="*/ 42 h 48"/>
                <a:gd name="T74" fmla="*/ 32 w 39"/>
                <a:gd name="T75" fmla="*/ 41 h 48"/>
                <a:gd name="T76" fmla="*/ 31 w 39"/>
                <a:gd name="T77" fmla="*/ 37 h 48"/>
                <a:gd name="T78" fmla="*/ 31 w 39"/>
                <a:gd name="T79" fmla="*/ 22 h 48"/>
                <a:gd name="T80" fmla="*/ 39 w 39"/>
                <a:gd name="T81" fmla="*/ 2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" h="48">
                  <a:moveTo>
                    <a:pt x="39" y="22"/>
                  </a:moveTo>
                  <a:cubicBezTo>
                    <a:pt x="39" y="16"/>
                    <a:pt x="39" y="16"/>
                    <a:pt x="39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0"/>
                    <a:pt x="13" y="9"/>
                    <a:pt x="14" y="8"/>
                  </a:cubicBezTo>
                  <a:cubicBezTo>
                    <a:pt x="15" y="7"/>
                    <a:pt x="16" y="6"/>
                    <a:pt x="18" y="6"/>
                  </a:cubicBezTo>
                  <a:cubicBezTo>
                    <a:pt x="19" y="6"/>
                    <a:pt x="20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18" y="0"/>
                    <a:pt x="17" y="0"/>
                  </a:cubicBezTo>
                  <a:cubicBezTo>
                    <a:pt x="15" y="0"/>
                    <a:pt x="13" y="1"/>
                    <a:pt x="11" y="2"/>
                  </a:cubicBezTo>
                  <a:cubicBezTo>
                    <a:pt x="9" y="3"/>
                    <a:pt x="8" y="4"/>
                    <a:pt x="7" y="6"/>
                  </a:cubicBezTo>
                  <a:cubicBezTo>
                    <a:pt x="6" y="7"/>
                    <a:pt x="5" y="9"/>
                    <a:pt x="5" y="11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45"/>
                    <a:pt x="27" y="48"/>
                    <a:pt x="33" y="48"/>
                  </a:cubicBezTo>
                  <a:cubicBezTo>
                    <a:pt x="34" y="48"/>
                    <a:pt x="35" y="48"/>
                    <a:pt x="36" y="48"/>
                  </a:cubicBezTo>
                  <a:cubicBezTo>
                    <a:pt x="37" y="47"/>
                    <a:pt x="38" y="47"/>
                    <a:pt x="39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1"/>
                    <a:pt x="38" y="41"/>
                    <a:pt x="37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4" y="42"/>
                    <a:pt x="33" y="41"/>
                    <a:pt x="32" y="41"/>
                  </a:cubicBezTo>
                  <a:cubicBezTo>
                    <a:pt x="32" y="40"/>
                    <a:pt x="31" y="38"/>
                    <a:pt x="31" y="37"/>
                  </a:cubicBezTo>
                  <a:cubicBezTo>
                    <a:pt x="31" y="22"/>
                    <a:pt x="31" y="22"/>
                    <a:pt x="31" y="22"/>
                  </a:cubicBezTo>
                  <a:lnTo>
                    <a:pt x="39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Rectangle 57"/>
            <p:cNvSpPr>
              <a:spLocks noChangeArrowheads="1"/>
            </p:cNvSpPr>
            <p:nvPr userDrawn="1"/>
          </p:nvSpPr>
          <p:spPr bwMode="auto">
            <a:xfrm>
              <a:off x="-822325" y="-268288"/>
              <a:ext cx="131763" cy="127000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Rectangle 58"/>
            <p:cNvSpPr>
              <a:spLocks noChangeArrowheads="1"/>
            </p:cNvSpPr>
            <p:nvPr userDrawn="1"/>
          </p:nvSpPr>
          <p:spPr bwMode="auto">
            <a:xfrm>
              <a:off x="-676275" y="-268288"/>
              <a:ext cx="128588" cy="127000"/>
            </a:xfrm>
            <a:prstGeom prst="rect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Rectangle 59"/>
            <p:cNvSpPr>
              <a:spLocks noChangeArrowheads="1"/>
            </p:cNvSpPr>
            <p:nvPr userDrawn="1"/>
          </p:nvSpPr>
          <p:spPr bwMode="auto">
            <a:xfrm>
              <a:off x="-822325" y="-125413"/>
              <a:ext cx="131763" cy="130175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Rectangle 60"/>
            <p:cNvSpPr>
              <a:spLocks noChangeArrowheads="1"/>
            </p:cNvSpPr>
            <p:nvPr userDrawn="1"/>
          </p:nvSpPr>
          <p:spPr bwMode="auto">
            <a:xfrm>
              <a:off x="-676275" y="-125413"/>
              <a:ext cx="128588" cy="130175"/>
            </a:xfrm>
            <a:prstGeom prst="rect">
              <a:avLst/>
            </a:prstGeom>
            <a:solidFill>
              <a:srgbClr val="FFC2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Freeform 61"/>
            <p:cNvSpPr>
              <a:spLocks/>
            </p:cNvSpPr>
            <p:nvPr userDrawn="1"/>
          </p:nvSpPr>
          <p:spPr bwMode="auto">
            <a:xfrm>
              <a:off x="7261225" y="1139825"/>
              <a:ext cx="968375" cy="644525"/>
            </a:xfrm>
            <a:custGeom>
              <a:avLst/>
              <a:gdLst>
                <a:gd name="T0" fmla="*/ 0 w 610"/>
                <a:gd name="T1" fmla="*/ 406 h 406"/>
                <a:gd name="T2" fmla="*/ 610 w 610"/>
                <a:gd name="T3" fmla="*/ 406 h 406"/>
                <a:gd name="T4" fmla="*/ 466 w 610"/>
                <a:gd name="T5" fmla="*/ 203 h 406"/>
                <a:gd name="T6" fmla="*/ 610 w 610"/>
                <a:gd name="T7" fmla="*/ 0 h 406"/>
                <a:gd name="T8" fmla="*/ 0 w 610"/>
                <a:gd name="T9" fmla="*/ 0 h 406"/>
                <a:gd name="T10" fmla="*/ 0 w 610"/>
                <a:gd name="T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0" h="406">
                  <a:moveTo>
                    <a:pt x="0" y="406"/>
                  </a:moveTo>
                  <a:lnTo>
                    <a:pt x="610" y="406"/>
                  </a:lnTo>
                  <a:lnTo>
                    <a:pt x="466" y="203"/>
                  </a:lnTo>
                  <a:lnTo>
                    <a:pt x="610" y="0"/>
                  </a:lnTo>
                  <a:lnTo>
                    <a:pt x="0" y="0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Freeform 62"/>
            <p:cNvSpPr>
              <a:spLocks/>
            </p:cNvSpPr>
            <p:nvPr userDrawn="1"/>
          </p:nvSpPr>
          <p:spPr bwMode="auto">
            <a:xfrm>
              <a:off x="7261225" y="1139825"/>
              <a:ext cx="968375" cy="644525"/>
            </a:xfrm>
            <a:custGeom>
              <a:avLst/>
              <a:gdLst>
                <a:gd name="T0" fmla="*/ 0 w 610"/>
                <a:gd name="T1" fmla="*/ 406 h 406"/>
                <a:gd name="T2" fmla="*/ 610 w 610"/>
                <a:gd name="T3" fmla="*/ 406 h 406"/>
                <a:gd name="T4" fmla="*/ 466 w 610"/>
                <a:gd name="T5" fmla="*/ 203 h 406"/>
                <a:gd name="T6" fmla="*/ 610 w 610"/>
                <a:gd name="T7" fmla="*/ 0 h 406"/>
                <a:gd name="T8" fmla="*/ 0 w 610"/>
                <a:gd name="T9" fmla="*/ 0 h 406"/>
                <a:gd name="T10" fmla="*/ 0 w 610"/>
                <a:gd name="T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0" h="406">
                  <a:moveTo>
                    <a:pt x="0" y="406"/>
                  </a:moveTo>
                  <a:lnTo>
                    <a:pt x="610" y="406"/>
                  </a:lnTo>
                  <a:lnTo>
                    <a:pt x="466" y="203"/>
                  </a:lnTo>
                  <a:lnTo>
                    <a:pt x="610" y="0"/>
                  </a:lnTo>
                  <a:lnTo>
                    <a:pt x="0" y="0"/>
                  </a:lnTo>
                  <a:lnTo>
                    <a:pt x="0" y="406"/>
                  </a:lnTo>
                  <a:close/>
                </a:path>
              </a:pathLst>
            </a:custGeom>
            <a:noFill/>
            <a:ln w="79375" cap="flat">
              <a:solidFill>
                <a:srgbClr val="0078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Line 64"/>
            <p:cNvSpPr>
              <a:spLocks noChangeShapeType="1"/>
            </p:cNvSpPr>
            <p:nvPr userDrawn="1"/>
          </p:nvSpPr>
          <p:spPr bwMode="auto">
            <a:xfrm>
              <a:off x="7261225" y="1139825"/>
              <a:ext cx="514350" cy="184150"/>
            </a:xfrm>
            <a:prstGeom prst="line">
              <a:avLst/>
            </a:prstGeom>
            <a:noFill/>
            <a:ln w="49213" cap="flat">
              <a:solidFill>
                <a:srgbClr val="0078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reeform 65"/>
            <p:cNvSpPr>
              <a:spLocks/>
            </p:cNvSpPr>
            <p:nvPr userDrawn="1"/>
          </p:nvSpPr>
          <p:spPr bwMode="auto">
            <a:xfrm>
              <a:off x="4198938" y="1139825"/>
              <a:ext cx="971550" cy="644525"/>
            </a:xfrm>
            <a:custGeom>
              <a:avLst/>
              <a:gdLst>
                <a:gd name="T0" fmla="*/ 612 w 612"/>
                <a:gd name="T1" fmla="*/ 406 h 406"/>
                <a:gd name="T2" fmla="*/ 0 w 612"/>
                <a:gd name="T3" fmla="*/ 406 h 406"/>
                <a:gd name="T4" fmla="*/ 147 w 612"/>
                <a:gd name="T5" fmla="*/ 203 h 406"/>
                <a:gd name="T6" fmla="*/ 0 w 612"/>
                <a:gd name="T7" fmla="*/ 0 h 406"/>
                <a:gd name="T8" fmla="*/ 612 w 612"/>
                <a:gd name="T9" fmla="*/ 0 h 406"/>
                <a:gd name="T10" fmla="*/ 612 w 612"/>
                <a:gd name="T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2" h="406">
                  <a:moveTo>
                    <a:pt x="612" y="406"/>
                  </a:moveTo>
                  <a:lnTo>
                    <a:pt x="0" y="406"/>
                  </a:lnTo>
                  <a:lnTo>
                    <a:pt x="147" y="203"/>
                  </a:lnTo>
                  <a:lnTo>
                    <a:pt x="0" y="0"/>
                  </a:lnTo>
                  <a:lnTo>
                    <a:pt x="612" y="0"/>
                  </a:lnTo>
                  <a:lnTo>
                    <a:pt x="612" y="406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Freeform 66"/>
            <p:cNvSpPr>
              <a:spLocks/>
            </p:cNvSpPr>
            <p:nvPr userDrawn="1"/>
          </p:nvSpPr>
          <p:spPr bwMode="auto">
            <a:xfrm>
              <a:off x="4198938" y="1139825"/>
              <a:ext cx="971550" cy="644525"/>
            </a:xfrm>
            <a:custGeom>
              <a:avLst/>
              <a:gdLst>
                <a:gd name="T0" fmla="*/ 612 w 612"/>
                <a:gd name="T1" fmla="*/ 406 h 406"/>
                <a:gd name="T2" fmla="*/ 0 w 612"/>
                <a:gd name="T3" fmla="*/ 406 h 406"/>
                <a:gd name="T4" fmla="*/ 147 w 612"/>
                <a:gd name="T5" fmla="*/ 203 h 406"/>
                <a:gd name="T6" fmla="*/ 0 w 612"/>
                <a:gd name="T7" fmla="*/ 0 h 406"/>
                <a:gd name="T8" fmla="*/ 612 w 612"/>
                <a:gd name="T9" fmla="*/ 0 h 406"/>
                <a:gd name="T10" fmla="*/ 612 w 612"/>
                <a:gd name="T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2" h="406">
                  <a:moveTo>
                    <a:pt x="612" y="406"/>
                  </a:moveTo>
                  <a:lnTo>
                    <a:pt x="0" y="406"/>
                  </a:lnTo>
                  <a:lnTo>
                    <a:pt x="147" y="203"/>
                  </a:lnTo>
                  <a:lnTo>
                    <a:pt x="0" y="0"/>
                  </a:lnTo>
                  <a:lnTo>
                    <a:pt x="612" y="0"/>
                  </a:lnTo>
                  <a:lnTo>
                    <a:pt x="612" y="406"/>
                  </a:lnTo>
                  <a:close/>
                </a:path>
              </a:pathLst>
            </a:custGeom>
            <a:noFill/>
            <a:ln w="79375" cap="flat">
              <a:solidFill>
                <a:srgbClr val="0078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Line 68"/>
            <p:cNvSpPr>
              <a:spLocks noChangeShapeType="1"/>
            </p:cNvSpPr>
            <p:nvPr userDrawn="1"/>
          </p:nvSpPr>
          <p:spPr bwMode="auto">
            <a:xfrm flipH="1">
              <a:off x="4657725" y="1139825"/>
              <a:ext cx="512763" cy="184150"/>
            </a:xfrm>
            <a:prstGeom prst="line">
              <a:avLst/>
            </a:prstGeom>
            <a:noFill/>
            <a:ln w="49213" cap="flat">
              <a:solidFill>
                <a:srgbClr val="0078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95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EB49-0B92-45C4-A27D-DA5E16FEB68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4D18A-DC2C-4FF2-A914-FAB2E11036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2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70926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EB49-0B92-45C4-A27D-DA5E16FEB68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4D18A-DC2C-4FF2-A914-FAB2E11036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85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EB49-0B92-45C4-A27D-DA5E16FEB68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4D18A-DC2C-4FF2-A914-FAB2E11036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28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EB49-0B92-45C4-A27D-DA5E16FEB68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4D18A-DC2C-4FF2-A914-FAB2E11036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90413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EB49-0B92-45C4-A27D-DA5E16FEB68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4D18A-DC2C-4FF2-A914-FAB2E11036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2637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EB49-0B92-45C4-A27D-DA5E16FEB68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4D18A-DC2C-4FF2-A914-FAB2E11036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9482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EB49-0B92-45C4-A27D-DA5E16FEB68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4D18A-DC2C-4FF2-A914-FAB2E11036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0827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EB49-0B92-45C4-A27D-DA5E16FEB68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4D18A-DC2C-4FF2-A914-FAB2E11036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7781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EB49-0B92-45C4-A27D-DA5E16FEB68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4D18A-DC2C-4FF2-A914-FAB2E11036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65045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EB49-0B92-45C4-A27D-DA5E16FEB68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4D18A-DC2C-4FF2-A914-FAB2E11036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55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EB49-0B92-45C4-A27D-DA5E16FEB68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4D18A-DC2C-4FF2-A914-FAB2E11036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1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4819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C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" y="0"/>
            <a:ext cx="121904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Speaker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213" y="470411"/>
            <a:ext cx="1613876" cy="345766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10263456" y="291068"/>
            <a:ext cx="165930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AzureCon</a:t>
            </a:r>
            <a:endParaRPr kumimoji="0" lang="en-US" sz="2353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01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-233159" y="0"/>
            <a:ext cx="12658319" cy="6842189"/>
            <a:chOff x="-237835" y="0"/>
            <a:chExt cx="12912145" cy="6978399"/>
          </a:xfrm>
        </p:grpSpPr>
        <p:sp>
          <p:nvSpPr>
            <p:cNvPr id="261" name="Rectangle 260"/>
            <p:cNvSpPr/>
            <p:nvPr/>
          </p:nvSpPr>
          <p:spPr bwMode="auto">
            <a:xfrm>
              <a:off x="0" y="0"/>
              <a:ext cx="12436475" cy="5949950"/>
            </a:xfrm>
            <a:prstGeom prst="rect">
              <a:avLst/>
            </a:prstGeom>
            <a:solidFill>
              <a:srgbClr val="002846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0" tIns="46637" rIns="0" bIns="46637" anchor="ctr"/>
            <a:lstStyle/>
            <a:p>
              <a:pPr marL="0" marR="0" lvl="0" indent="0" algn="ctr" defTabSz="9140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261"/>
            <p:cNvSpPr/>
            <p:nvPr/>
          </p:nvSpPr>
          <p:spPr bwMode="auto">
            <a:xfrm>
              <a:off x="11399838" y="2357438"/>
              <a:ext cx="68262" cy="38100"/>
            </a:xfrm>
            <a:custGeom>
              <a:avLst/>
              <a:gdLst>
                <a:gd name="connsiteX0" fmla="*/ 0 w 69056"/>
                <a:gd name="connsiteY0" fmla="*/ 16668 h 38723"/>
                <a:gd name="connsiteX1" fmla="*/ 26194 w 69056"/>
                <a:gd name="connsiteY1" fmla="*/ 7143 h 38723"/>
                <a:gd name="connsiteX2" fmla="*/ 28575 w 69056"/>
                <a:gd name="connsiteY2" fmla="*/ 0 h 38723"/>
                <a:gd name="connsiteX3" fmla="*/ 30956 w 69056"/>
                <a:gd name="connsiteY3" fmla="*/ 7143 h 38723"/>
                <a:gd name="connsiteX4" fmla="*/ 33337 w 69056"/>
                <a:gd name="connsiteY4" fmla="*/ 38100 h 38723"/>
                <a:gd name="connsiteX5" fmla="*/ 35719 w 69056"/>
                <a:gd name="connsiteY5" fmla="*/ 28575 h 38723"/>
                <a:gd name="connsiteX6" fmla="*/ 42862 w 69056"/>
                <a:gd name="connsiteY6" fmla="*/ 23812 h 38723"/>
                <a:gd name="connsiteX7" fmla="*/ 69056 w 69056"/>
                <a:gd name="connsiteY7" fmla="*/ 19050 h 3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056" h="38723">
                  <a:moveTo>
                    <a:pt x="0" y="16668"/>
                  </a:moveTo>
                  <a:cubicBezTo>
                    <a:pt x="14329" y="14877"/>
                    <a:pt x="18768" y="18282"/>
                    <a:pt x="26194" y="7143"/>
                  </a:cubicBezTo>
                  <a:cubicBezTo>
                    <a:pt x="27586" y="5055"/>
                    <a:pt x="27781" y="2381"/>
                    <a:pt x="28575" y="0"/>
                  </a:cubicBezTo>
                  <a:cubicBezTo>
                    <a:pt x="29369" y="2381"/>
                    <a:pt x="30645" y="4653"/>
                    <a:pt x="30956" y="7143"/>
                  </a:cubicBezTo>
                  <a:cubicBezTo>
                    <a:pt x="32240" y="17413"/>
                    <a:pt x="31092" y="27997"/>
                    <a:pt x="33337" y="38100"/>
                  </a:cubicBezTo>
                  <a:cubicBezTo>
                    <a:pt x="34047" y="41295"/>
                    <a:pt x="33904" y="31298"/>
                    <a:pt x="35719" y="28575"/>
                  </a:cubicBezTo>
                  <a:cubicBezTo>
                    <a:pt x="37306" y="26194"/>
                    <a:pt x="40247" y="24974"/>
                    <a:pt x="42862" y="23812"/>
                  </a:cubicBezTo>
                  <a:cubicBezTo>
                    <a:pt x="56400" y="17795"/>
                    <a:pt x="55699" y="19050"/>
                    <a:pt x="69056" y="19050"/>
                  </a:cubicBezTo>
                </a:path>
              </a:pathLst>
            </a:cu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marL="0" marR="0" lvl="0" indent="0" algn="ctr" defTabSz="9140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8" name="Rectangle 457"/>
            <p:cNvSpPr/>
            <p:nvPr/>
          </p:nvSpPr>
          <p:spPr bwMode="auto">
            <a:xfrm>
              <a:off x="112714" y="4411652"/>
              <a:ext cx="12203111" cy="1391390"/>
            </a:xfrm>
            <a:prstGeom prst="rect">
              <a:avLst/>
            </a:prstGeom>
            <a:solidFill>
              <a:srgbClr val="0072C6">
                <a:lumMod val="75000"/>
              </a:srgb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79285" tIns="91440" rIns="179285" bIns="143428"/>
            <a:lstStyle/>
            <a:p>
              <a:pPr marL="0" marR="0" lvl="0" indent="0" algn="ctr" defTabSz="895923" rtl="0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92500">
                        <a:srgbClr val="FFC000"/>
                      </a:gs>
                      <a:gs pos="33000">
                        <a:srgbClr val="FFC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Infrastructure Services</a:t>
              </a:r>
            </a:p>
          </p:txBody>
        </p:sp>
        <p:grpSp>
          <p:nvGrpSpPr>
            <p:cNvPr id="459" name="Group 458"/>
            <p:cNvGrpSpPr/>
            <p:nvPr/>
          </p:nvGrpSpPr>
          <p:grpSpPr>
            <a:xfrm>
              <a:off x="2945483" y="4783867"/>
              <a:ext cx="2834641" cy="790575"/>
              <a:chOff x="3078280" y="4930775"/>
              <a:chExt cx="2834641" cy="790575"/>
            </a:xfrm>
          </p:grpSpPr>
          <p:sp>
            <p:nvSpPr>
              <p:cNvPr id="507" name="Rectangle 506"/>
              <p:cNvSpPr/>
              <p:nvPr/>
            </p:nvSpPr>
            <p:spPr bwMode="auto">
              <a:xfrm>
                <a:off x="3078280" y="4930775"/>
                <a:ext cx="2834640" cy="790575"/>
              </a:xfrm>
              <a:prstGeom prst="rect">
                <a:avLst/>
              </a:prstGeom>
              <a:solidFill>
                <a:srgbClr val="0072C6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bIns="143428"/>
              <a:lstStyle/>
              <a:p>
                <a:pPr marL="0" marR="0" lvl="0" indent="0" algn="ctr" defTabSz="895923" rtl="0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76250">
                          <a:srgbClr val="FFFFFF"/>
                        </a:gs>
                        <a:gs pos="31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Storage</a:t>
                </a:r>
              </a:p>
            </p:txBody>
          </p:sp>
          <p:grpSp>
            <p:nvGrpSpPr>
              <p:cNvPr id="508" name="Group 507"/>
              <p:cNvGrpSpPr/>
              <p:nvPr/>
            </p:nvGrpSpPr>
            <p:grpSpPr>
              <a:xfrm>
                <a:off x="3141325" y="5190883"/>
                <a:ext cx="920051" cy="363782"/>
                <a:chOff x="3141325" y="5190883"/>
                <a:chExt cx="920051" cy="363782"/>
              </a:xfrm>
            </p:grpSpPr>
            <p:sp>
              <p:nvSpPr>
                <p:cNvPr id="515" name="Rectangle 514"/>
                <p:cNvSpPr/>
                <p:nvPr/>
              </p:nvSpPr>
              <p:spPr bwMode="auto">
                <a:xfrm>
                  <a:off x="3399149" y="5190883"/>
                  <a:ext cx="662227" cy="363782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BLOB </a:t>
                  </a:r>
                  <a:b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</a:b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Storage</a:t>
                  </a:r>
                </a:p>
              </p:txBody>
            </p:sp>
            <p:pic>
              <p:nvPicPr>
                <p:cNvPr id="516" name="Picture 231" descr="Storage blob.png"/>
                <p:cNvPicPr>
                  <a:picLocks noChangeAspect="1"/>
                </p:cNvPicPr>
                <p:nvPr/>
              </p:nvPicPr>
              <p:blipFill>
                <a:blip r:embed="rId2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41325" y="5253461"/>
                  <a:ext cx="247650" cy="246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09" name="Group 508"/>
              <p:cNvGrpSpPr/>
              <p:nvPr/>
            </p:nvGrpSpPr>
            <p:grpSpPr>
              <a:xfrm>
                <a:off x="4130780" y="5194673"/>
                <a:ext cx="817562" cy="363782"/>
                <a:chOff x="4079535" y="5194673"/>
                <a:chExt cx="817562" cy="363782"/>
              </a:xfrm>
            </p:grpSpPr>
            <p:sp>
              <p:nvSpPr>
                <p:cNvPr id="513" name="Rectangle 512"/>
                <p:cNvSpPr/>
                <p:nvPr/>
              </p:nvSpPr>
              <p:spPr bwMode="auto">
                <a:xfrm>
                  <a:off x="4351381" y="5194673"/>
                  <a:ext cx="545716" cy="363782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Azure </a:t>
                  </a:r>
                  <a:b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</a:b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Files</a:t>
                  </a:r>
                </a:p>
              </p:txBody>
            </p:sp>
            <p:pic>
              <p:nvPicPr>
                <p:cNvPr id="514" name="Picture 232" descr="Storage blob.png"/>
                <p:cNvPicPr>
                  <a:picLocks noChangeAspect="1"/>
                </p:cNvPicPr>
                <p:nvPr/>
              </p:nvPicPr>
              <p:blipFill>
                <a:blip r:embed="rId2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79535" y="5253461"/>
                  <a:ext cx="247650" cy="246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0" name="Group 509"/>
              <p:cNvGrpSpPr/>
              <p:nvPr/>
            </p:nvGrpSpPr>
            <p:grpSpPr>
              <a:xfrm>
                <a:off x="5017746" y="5193643"/>
                <a:ext cx="895175" cy="363782"/>
                <a:chOff x="5017746" y="5193643"/>
                <a:chExt cx="895175" cy="363782"/>
              </a:xfrm>
            </p:grpSpPr>
            <p:sp>
              <p:nvSpPr>
                <p:cNvPr id="511" name="Rectangle 510"/>
                <p:cNvSpPr/>
                <p:nvPr/>
              </p:nvSpPr>
              <p:spPr bwMode="auto">
                <a:xfrm>
                  <a:off x="5292049" y="5193643"/>
                  <a:ext cx="620872" cy="363782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Premium Storage</a:t>
                  </a:r>
                </a:p>
              </p:txBody>
            </p:sp>
            <p:pic>
              <p:nvPicPr>
                <p:cNvPr id="512" name="Picture 233" descr="Storage blob.png"/>
                <p:cNvPicPr>
                  <a:picLocks noChangeAspect="1"/>
                </p:cNvPicPr>
                <p:nvPr/>
              </p:nvPicPr>
              <p:blipFill>
                <a:blip r:embed="rId2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7746" y="5253461"/>
                  <a:ext cx="247650" cy="246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460" name="Group 459"/>
            <p:cNvGrpSpPr/>
            <p:nvPr/>
          </p:nvGrpSpPr>
          <p:grpSpPr>
            <a:xfrm>
              <a:off x="249566" y="4783867"/>
              <a:ext cx="2573556" cy="788988"/>
              <a:chOff x="249566" y="4930775"/>
              <a:chExt cx="2573556" cy="788988"/>
            </a:xfrm>
          </p:grpSpPr>
          <p:sp>
            <p:nvSpPr>
              <p:cNvPr id="484" name="Rectangle 483"/>
              <p:cNvSpPr/>
              <p:nvPr/>
            </p:nvSpPr>
            <p:spPr bwMode="auto">
              <a:xfrm>
                <a:off x="249566" y="4930775"/>
                <a:ext cx="2573556" cy="788988"/>
              </a:xfrm>
              <a:prstGeom prst="rect">
                <a:avLst/>
              </a:prstGeom>
              <a:solidFill>
                <a:srgbClr val="0072C6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bIns="143428"/>
              <a:lstStyle/>
              <a:p>
                <a:pPr marL="0" marR="0" lvl="0" indent="0" algn="ctr" defTabSz="895923" rtl="0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76250">
                          <a:srgbClr val="FFFFFF"/>
                        </a:gs>
                        <a:gs pos="31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Compute</a:t>
                </a:r>
              </a:p>
            </p:txBody>
          </p:sp>
          <p:grpSp>
            <p:nvGrpSpPr>
              <p:cNvPr id="486" name="Group 485"/>
              <p:cNvGrpSpPr/>
              <p:nvPr/>
            </p:nvGrpSpPr>
            <p:grpSpPr>
              <a:xfrm>
                <a:off x="485673" y="5263570"/>
                <a:ext cx="952409" cy="261937"/>
                <a:chOff x="607413" y="5263570"/>
                <a:chExt cx="952409" cy="261937"/>
              </a:xfrm>
            </p:grpSpPr>
            <p:sp>
              <p:nvSpPr>
                <p:cNvPr id="503" name="Rectangle 502"/>
                <p:cNvSpPr/>
                <p:nvPr/>
              </p:nvSpPr>
              <p:spPr bwMode="auto">
                <a:xfrm>
                  <a:off x="892212" y="5263570"/>
                  <a:ext cx="667610" cy="21810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Virtual</a:t>
                  </a:r>
                  <a:b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</a:b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Machine</a:t>
                  </a:r>
                </a:p>
              </p:txBody>
            </p:sp>
            <p:pic>
              <p:nvPicPr>
                <p:cNvPr id="504" name="Picture 395"/>
                <p:cNvPicPr>
                  <a:picLocks noChangeAspect="1"/>
                </p:cNvPicPr>
                <p:nvPr/>
              </p:nvPicPr>
              <p:blipFill>
                <a:blip r:embed="rId3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7413" y="5263570"/>
                  <a:ext cx="261938" cy="2619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87" name="Group 486"/>
              <p:cNvGrpSpPr/>
              <p:nvPr/>
            </p:nvGrpSpPr>
            <p:grpSpPr>
              <a:xfrm>
                <a:off x="1737729" y="5259936"/>
                <a:ext cx="934978" cy="239587"/>
                <a:chOff x="1737729" y="5267270"/>
                <a:chExt cx="934978" cy="239587"/>
              </a:xfrm>
            </p:grpSpPr>
            <p:sp>
              <p:nvSpPr>
                <p:cNvPr id="488" name="Rectangle 487"/>
                <p:cNvSpPr/>
                <p:nvPr/>
              </p:nvSpPr>
              <p:spPr bwMode="auto">
                <a:xfrm>
                  <a:off x="1970460" y="5267270"/>
                  <a:ext cx="702247" cy="239587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Containers</a:t>
                  </a:r>
                </a:p>
              </p:txBody>
            </p:sp>
            <p:grpSp>
              <p:nvGrpSpPr>
                <p:cNvPr id="489" name="Group 411"/>
                <p:cNvGrpSpPr>
                  <a:grpSpLocks/>
                </p:cNvGrpSpPr>
                <p:nvPr/>
              </p:nvGrpSpPr>
              <p:grpSpPr bwMode="auto">
                <a:xfrm>
                  <a:off x="1737729" y="5302132"/>
                  <a:ext cx="220664" cy="169862"/>
                  <a:chOff x="1116824" y="5288934"/>
                  <a:chExt cx="294653" cy="226942"/>
                </a:xfrm>
              </p:grpSpPr>
              <p:grpSp>
                <p:nvGrpSpPr>
                  <p:cNvPr id="490" name="Group 489"/>
                  <p:cNvGrpSpPr/>
                  <p:nvPr/>
                </p:nvGrpSpPr>
                <p:grpSpPr>
                  <a:xfrm>
                    <a:off x="1143956" y="5308454"/>
                    <a:ext cx="97033" cy="104041"/>
                    <a:chOff x="429567" y="3925067"/>
                    <a:chExt cx="291844" cy="312924"/>
                  </a:xfrm>
                  <a:solidFill>
                    <a:srgbClr val="FFFFFF"/>
                  </a:solidFill>
                </p:grpSpPr>
                <p:sp>
                  <p:nvSpPr>
                    <p:cNvPr id="500" name="Diamond 499"/>
                    <p:cNvSpPr/>
                    <p:nvPr/>
                  </p:nvSpPr>
                  <p:spPr bwMode="auto">
                    <a:xfrm rot="19690132">
                      <a:off x="429567" y="3991206"/>
                      <a:ext cx="148049" cy="245584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899860" lon="21583921" rev="2154000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501" name="Diamond 500"/>
                    <p:cNvSpPr/>
                    <p:nvPr/>
                  </p:nvSpPr>
                  <p:spPr bwMode="auto">
                    <a:xfrm rot="1935408">
                      <a:off x="567471" y="3991342"/>
                      <a:ext cx="153940" cy="246649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502" name="Diamond 501"/>
                    <p:cNvSpPr/>
                    <p:nvPr/>
                  </p:nvSpPr>
                  <p:spPr bwMode="auto">
                    <a:xfrm rot="5400000">
                      <a:off x="498047" y="3879246"/>
                      <a:ext cx="153941" cy="245584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21599979" lon="2400000" rev="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491" name="Rounded Rectangle 490"/>
                  <p:cNvSpPr/>
                  <p:nvPr/>
                </p:nvSpPr>
                <p:spPr bwMode="auto">
                  <a:xfrm>
                    <a:off x="1116824" y="5288934"/>
                    <a:ext cx="294653" cy="226942"/>
                  </a:xfrm>
                  <a:prstGeom prst="roundRect">
                    <a:avLst>
                      <a:gd name="adj" fmla="val 9184"/>
                    </a:avLst>
                  </a:prstGeom>
                  <a:noFill/>
                  <a:ln w="19050" cap="flat" cmpd="sng" algn="ctr">
                    <a:solidFill>
                      <a:srgbClr val="FFFFFF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lIns="182880" tIns="146304" rIns="182880" bIns="146304"/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961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grpSp>
                <p:nvGrpSpPr>
                  <p:cNvPr id="492" name="Group 491"/>
                  <p:cNvGrpSpPr/>
                  <p:nvPr/>
                </p:nvGrpSpPr>
                <p:grpSpPr>
                  <a:xfrm>
                    <a:off x="1288799" y="5308986"/>
                    <a:ext cx="97033" cy="104040"/>
                    <a:chOff x="429561" y="3925070"/>
                    <a:chExt cx="291847" cy="312921"/>
                  </a:xfrm>
                  <a:solidFill>
                    <a:srgbClr val="FFFFFF"/>
                  </a:solidFill>
                </p:grpSpPr>
                <p:sp>
                  <p:nvSpPr>
                    <p:cNvPr id="497" name="Diamond 496"/>
                    <p:cNvSpPr/>
                    <p:nvPr/>
                  </p:nvSpPr>
                  <p:spPr bwMode="auto">
                    <a:xfrm rot="19690132">
                      <a:off x="429561" y="3991205"/>
                      <a:ext cx="148050" cy="245585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899860" lon="21583921" rev="2154000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8" name="Diamond 497"/>
                    <p:cNvSpPr/>
                    <p:nvPr/>
                  </p:nvSpPr>
                  <p:spPr bwMode="auto">
                    <a:xfrm rot="1935408">
                      <a:off x="567466" y="3991341"/>
                      <a:ext cx="153942" cy="246650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9" name="Diamond 498"/>
                    <p:cNvSpPr/>
                    <p:nvPr/>
                  </p:nvSpPr>
                  <p:spPr bwMode="auto">
                    <a:xfrm rot="5400000">
                      <a:off x="498041" y="3879250"/>
                      <a:ext cx="153941" cy="245582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21599979" lon="2400000" rev="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493" name="Group 492"/>
                  <p:cNvGrpSpPr/>
                  <p:nvPr/>
                </p:nvGrpSpPr>
                <p:grpSpPr>
                  <a:xfrm>
                    <a:off x="1220330" y="5390443"/>
                    <a:ext cx="97032" cy="104039"/>
                    <a:chOff x="429564" y="3925074"/>
                    <a:chExt cx="291843" cy="312917"/>
                  </a:xfrm>
                  <a:solidFill>
                    <a:srgbClr val="FFFFFF"/>
                  </a:solidFill>
                </p:grpSpPr>
                <p:sp>
                  <p:nvSpPr>
                    <p:cNvPr id="494" name="Diamond 493"/>
                    <p:cNvSpPr/>
                    <p:nvPr/>
                  </p:nvSpPr>
                  <p:spPr bwMode="auto">
                    <a:xfrm rot="19690132">
                      <a:off x="429564" y="3991204"/>
                      <a:ext cx="148050" cy="245585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899860" lon="21583921" rev="2154000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5" name="Diamond 494"/>
                    <p:cNvSpPr/>
                    <p:nvPr/>
                  </p:nvSpPr>
                  <p:spPr bwMode="auto">
                    <a:xfrm rot="1935408">
                      <a:off x="567465" y="3991345"/>
                      <a:ext cx="153942" cy="246646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6" name="Diamond 495"/>
                    <p:cNvSpPr/>
                    <p:nvPr/>
                  </p:nvSpPr>
                  <p:spPr bwMode="auto">
                    <a:xfrm rot="5400000">
                      <a:off x="502612" y="3879253"/>
                      <a:ext cx="153940" cy="245581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21599979" lon="2400000" rev="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461" name="Group 460"/>
            <p:cNvGrpSpPr/>
            <p:nvPr/>
          </p:nvGrpSpPr>
          <p:grpSpPr>
            <a:xfrm>
              <a:off x="5900614" y="4783867"/>
              <a:ext cx="6292850" cy="790575"/>
              <a:chOff x="6022975" y="4930775"/>
              <a:chExt cx="6292850" cy="790575"/>
            </a:xfrm>
          </p:grpSpPr>
          <p:sp>
            <p:nvSpPr>
              <p:cNvPr id="462" name="Rectangle 461"/>
              <p:cNvSpPr/>
              <p:nvPr/>
            </p:nvSpPr>
            <p:spPr bwMode="auto">
              <a:xfrm>
                <a:off x="6022975" y="4930775"/>
                <a:ext cx="6292850" cy="790575"/>
              </a:xfrm>
              <a:prstGeom prst="rect">
                <a:avLst/>
              </a:prstGeom>
              <a:solidFill>
                <a:srgbClr val="0072C6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bIns="143428"/>
              <a:lstStyle/>
              <a:p>
                <a:pPr marL="0" marR="0" lvl="0" indent="0" algn="ctr" defTabSz="895923" rtl="0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76250">
                          <a:srgbClr val="FFFFFF"/>
                        </a:gs>
                        <a:gs pos="31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Networking</a:t>
                </a:r>
              </a:p>
            </p:txBody>
          </p:sp>
          <p:grpSp>
            <p:nvGrpSpPr>
              <p:cNvPr id="463" name="Group 462"/>
              <p:cNvGrpSpPr/>
              <p:nvPr/>
            </p:nvGrpSpPr>
            <p:grpSpPr>
              <a:xfrm>
                <a:off x="6120092" y="5210907"/>
                <a:ext cx="947766" cy="346518"/>
                <a:chOff x="6120092" y="5210907"/>
                <a:chExt cx="947766" cy="346518"/>
              </a:xfrm>
            </p:grpSpPr>
            <p:sp>
              <p:nvSpPr>
                <p:cNvPr id="482" name="Rectangle 481"/>
                <p:cNvSpPr/>
                <p:nvPr/>
              </p:nvSpPr>
              <p:spPr bwMode="auto">
                <a:xfrm>
                  <a:off x="6388100" y="5210907"/>
                  <a:ext cx="679758" cy="346518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Virtual Network</a:t>
                  </a:r>
                </a:p>
              </p:txBody>
            </p:sp>
            <p:pic>
              <p:nvPicPr>
                <p:cNvPr id="483" name="Picture 226"/>
                <p:cNvPicPr>
                  <a:picLocks noChangeAspect="1"/>
                </p:cNvPicPr>
                <p:nvPr/>
              </p:nvPicPr>
              <p:blipFill>
                <a:blip r:embed="rId4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20092" y="5242269"/>
                  <a:ext cx="268287" cy="268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4" name="Group 463"/>
              <p:cNvGrpSpPr/>
              <p:nvPr/>
            </p:nvGrpSpPr>
            <p:grpSpPr>
              <a:xfrm>
                <a:off x="8599909" y="5210661"/>
                <a:ext cx="854686" cy="346764"/>
                <a:chOff x="8608651" y="5210661"/>
                <a:chExt cx="854686" cy="346764"/>
              </a:xfrm>
            </p:grpSpPr>
            <p:sp>
              <p:nvSpPr>
                <p:cNvPr id="480" name="Rectangle 479"/>
                <p:cNvSpPr/>
                <p:nvPr/>
              </p:nvSpPr>
              <p:spPr bwMode="auto">
                <a:xfrm>
                  <a:off x="8913208" y="5210661"/>
                  <a:ext cx="550129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Express</a:t>
                  </a:r>
                </a:p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Route</a:t>
                  </a:r>
                </a:p>
              </p:txBody>
            </p:sp>
            <p:pic>
              <p:nvPicPr>
                <p:cNvPr id="481" name="Picture 227"/>
                <p:cNvPicPr>
                  <a:picLocks noChangeAspect="1"/>
                </p:cNvPicPr>
                <p:nvPr/>
              </p:nvPicPr>
              <p:blipFill>
                <a:blip r:embed="rId5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08651" y="5234771"/>
                  <a:ext cx="285077" cy="2832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5" name="Group 464"/>
              <p:cNvGrpSpPr/>
              <p:nvPr/>
            </p:nvGrpSpPr>
            <p:grpSpPr>
              <a:xfrm>
                <a:off x="9499896" y="5210661"/>
                <a:ext cx="856833" cy="346764"/>
                <a:chOff x="9542661" y="5210661"/>
                <a:chExt cx="856833" cy="346764"/>
              </a:xfrm>
            </p:grpSpPr>
            <p:sp>
              <p:nvSpPr>
                <p:cNvPr id="478" name="Rectangle 477"/>
                <p:cNvSpPr/>
                <p:nvPr/>
              </p:nvSpPr>
              <p:spPr bwMode="auto">
                <a:xfrm>
                  <a:off x="9773921" y="5210661"/>
                  <a:ext cx="625573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Traffic Manager</a:t>
                  </a:r>
                </a:p>
              </p:txBody>
            </p:sp>
            <p:pic>
              <p:nvPicPr>
                <p:cNvPr id="479" name="Picture 88"/>
                <p:cNvPicPr>
                  <a:picLocks noChangeAspect="1"/>
                </p:cNvPicPr>
                <p:nvPr/>
              </p:nvPicPr>
              <p:blipFill>
                <a:blip r:embed="rId6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42661" y="5271638"/>
                  <a:ext cx="211137" cy="209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6" name="Group 465"/>
              <p:cNvGrpSpPr/>
              <p:nvPr/>
            </p:nvGrpSpPr>
            <p:grpSpPr>
              <a:xfrm>
                <a:off x="11270141" y="5210661"/>
                <a:ext cx="985359" cy="346764"/>
                <a:chOff x="11270141" y="5210661"/>
                <a:chExt cx="985359" cy="346764"/>
              </a:xfrm>
            </p:grpSpPr>
            <p:sp>
              <p:nvSpPr>
                <p:cNvPr id="476" name="Rectangle 475"/>
                <p:cNvSpPr/>
                <p:nvPr/>
              </p:nvSpPr>
              <p:spPr bwMode="auto">
                <a:xfrm>
                  <a:off x="11524599" y="5210661"/>
                  <a:ext cx="730901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Application Gateway</a:t>
                  </a:r>
                </a:p>
              </p:txBody>
            </p:sp>
            <p:sp>
              <p:nvSpPr>
                <p:cNvPr id="477" name="Freeform 476"/>
                <p:cNvSpPr/>
                <p:nvPr/>
              </p:nvSpPr>
              <p:spPr bwMode="auto">
                <a:xfrm rot="2700000">
                  <a:off x="11270140" y="5281957"/>
                  <a:ext cx="188913" cy="188912"/>
                </a:xfrm>
                <a:custGeom>
                  <a:avLst/>
                  <a:gdLst>
                    <a:gd name="connsiteX0" fmla="*/ 314803 w 613867"/>
                    <a:gd name="connsiteY0" fmla="*/ 374281 h 613867"/>
                    <a:gd name="connsiteX1" fmla="*/ 390557 w 613867"/>
                    <a:gd name="connsiteY1" fmla="*/ 450035 h 613867"/>
                    <a:gd name="connsiteX2" fmla="*/ 330696 w 613867"/>
                    <a:gd name="connsiteY2" fmla="*/ 509896 h 613867"/>
                    <a:gd name="connsiteX3" fmla="*/ 507842 w 613867"/>
                    <a:gd name="connsiteY3" fmla="*/ 504902 h 613867"/>
                    <a:gd name="connsiteX4" fmla="*/ 512837 w 613867"/>
                    <a:gd name="connsiteY4" fmla="*/ 327756 h 613867"/>
                    <a:gd name="connsiteX5" fmla="*/ 452975 w 613867"/>
                    <a:gd name="connsiteY5" fmla="*/ 387617 h 613867"/>
                    <a:gd name="connsiteX6" fmla="*/ 377221 w 613867"/>
                    <a:gd name="connsiteY6" fmla="*/ 311863 h 613867"/>
                    <a:gd name="connsiteX7" fmla="*/ 367619 w 613867"/>
                    <a:gd name="connsiteY7" fmla="*/ 63753 h 613867"/>
                    <a:gd name="connsiteX8" fmla="*/ 372612 w 613867"/>
                    <a:gd name="connsiteY8" fmla="*/ 240900 h 613867"/>
                    <a:gd name="connsiteX9" fmla="*/ 549761 w 613867"/>
                    <a:gd name="connsiteY9" fmla="*/ 245895 h 613867"/>
                    <a:gd name="connsiteX10" fmla="*/ 489898 w 613867"/>
                    <a:gd name="connsiteY10" fmla="*/ 186033 h 613867"/>
                    <a:gd name="connsiteX11" fmla="*/ 565652 w 613867"/>
                    <a:gd name="connsiteY11" fmla="*/ 110279 h 613867"/>
                    <a:gd name="connsiteX12" fmla="*/ 503234 w 613867"/>
                    <a:gd name="connsiteY12" fmla="*/ 47861 h 613867"/>
                    <a:gd name="connsiteX13" fmla="*/ 427480 w 613867"/>
                    <a:gd name="connsiteY13" fmla="*/ 123615 h 613867"/>
                    <a:gd name="connsiteX14" fmla="*/ 60550 w 613867"/>
                    <a:gd name="connsiteY14" fmla="*/ 370823 h 613867"/>
                    <a:gd name="connsiteX15" fmla="*/ 120411 w 613867"/>
                    <a:gd name="connsiteY15" fmla="*/ 430684 h 613867"/>
                    <a:gd name="connsiteX16" fmla="*/ 44657 w 613867"/>
                    <a:gd name="connsiteY16" fmla="*/ 506438 h 613867"/>
                    <a:gd name="connsiteX17" fmla="*/ 107075 w 613867"/>
                    <a:gd name="connsiteY17" fmla="*/ 568856 h 613867"/>
                    <a:gd name="connsiteX18" fmla="*/ 182829 w 613867"/>
                    <a:gd name="connsiteY18" fmla="*/ 493102 h 613867"/>
                    <a:gd name="connsiteX19" fmla="*/ 242691 w 613867"/>
                    <a:gd name="connsiteY19" fmla="*/ 552964 h 613867"/>
                    <a:gd name="connsiteX20" fmla="*/ 237696 w 613867"/>
                    <a:gd name="connsiteY20" fmla="*/ 375818 h 613867"/>
                    <a:gd name="connsiteX21" fmla="*/ 104519 w 613867"/>
                    <a:gd name="connsiteY21" fmla="*/ 101580 h 613867"/>
                    <a:gd name="connsiteX22" fmla="*/ 99524 w 613867"/>
                    <a:gd name="connsiteY22" fmla="*/ 278727 h 613867"/>
                    <a:gd name="connsiteX23" fmla="*/ 159386 w 613867"/>
                    <a:gd name="connsiteY23" fmla="*/ 218865 h 613867"/>
                    <a:gd name="connsiteX24" fmla="*/ 235140 w 613867"/>
                    <a:gd name="connsiteY24" fmla="*/ 294619 h 613867"/>
                    <a:gd name="connsiteX25" fmla="*/ 297558 w 613867"/>
                    <a:gd name="connsiteY25" fmla="*/ 232201 h 613867"/>
                    <a:gd name="connsiteX26" fmla="*/ 221804 w 613867"/>
                    <a:gd name="connsiteY26" fmla="*/ 156447 h 613867"/>
                    <a:gd name="connsiteX27" fmla="*/ 281665 w 613867"/>
                    <a:gd name="connsiteY27" fmla="*/ 96586 h 613867"/>
                    <a:gd name="connsiteX28" fmla="*/ 29967 w 613867"/>
                    <a:gd name="connsiteY28" fmla="*/ 29967 h 613867"/>
                    <a:gd name="connsiteX29" fmla="*/ 102313 w 613867"/>
                    <a:gd name="connsiteY29" fmla="*/ 0 h 613867"/>
                    <a:gd name="connsiteX30" fmla="*/ 511554 w 613867"/>
                    <a:gd name="connsiteY30" fmla="*/ 0 h 613867"/>
                    <a:gd name="connsiteX31" fmla="*/ 613867 w 613867"/>
                    <a:gd name="connsiteY31" fmla="*/ 102313 h 613867"/>
                    <a:gd name="connsiteX32" fmla="*/ 613867 w 613867"/>
                    <a:gd name="connsiteY32" fmla="*/ 511554 h 613867"/>
                    <a:gd name="connsiteX33" fmla="*/ 511554 w 613867"/>
                    <a:gd name="connsiteY33" fmla="*/ 613867 h 613867"/>
                    <a:gd name="connsiteX34" fmla="*/ 102313 w 613867"/>
                    <a:gd name="connsiteY34" fmla="*/ 613867 h 613867"/>
                    <a:gd name="connsiteX35" fmla="*/ 0 w 613867"/>
                    <a:gd name="connsiteY35" fmla="*/ 511554 h 613867"/>
                    <a:gd name="connsiteX36" fmla="*/ 0 w 613867"/>
                    <a:gd name="connsiteY36" fmla="*/ 102313 h 613867"/>
                    <a:gd name="connsiteX37" fmla="*/ 29967 w 613867"/>
                    <a:gd name="connsiteY37" fmla="*/ 29967 h 613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613867" h="613867">
                      <a:moveTo>
                        <a:pt x="314803" y="374281"/>
                      </a:moveTo>
                      <a:lnTo>
                        <a:pt x="390557" y="450035"/>
                      </a:lnTo>
                      <a:lnTo>
                        <a:pt x="330696" y="509896"/>
                      </a:lnTo>
                      <a:lnTo>
                        <a:pt x="507842" y="504902"/>
                      </a:lnTo>
                      <a:lnTo>
                        <a:pt x="512837" y="327756"/>
                      </a:lnTo>
                      <a:lnTo>
                        <a:pt x="452975" y="387617"/>
                      </a:lnTo>
                      <a:lnTo>
                        <a:pt x="377221" y="311863"/>
                      </a:lnTo>
                      <a:close/>
                      <a:moveTo>
                        <a:pt x="367619" y="63753"/>
                      </a:moveTo>
                      <a:lnTo>
                        <a:pt x="372612" y="240900"/>
                      </a:lnTo>
                      <a:lnTo>
                        <a:pt x="549761" y="245895"/>
                      </a:lnTo>
                      <a:lnTo>
                        <a:pt x="489898" y="186033"/>
                      </a:lnTo>
                      <a:lnTo>
                        <a:pt x="565652" y="110279"/>
                      </a:lnTo>
                      <a:lnTo>
                        <a:pt x="503234" y="47861"/>
                      </a:lnTo>
                      <a:lnTo>
                        <a:pt x="427480" y="123615"/>
                      </a:lnTo>
                      <a:close/>
                      <a:moveTo>
                        <a:pt x="60550" y="370823"/>
                      </a:moveTo>
                      <a:lnTo>
                        <a:pt x="120411" y="430684"/>
                      </a:lnTo>
                      <a:lnTo>
                        <a:pt x="44657" y="506438"/>
                      </a:lnTo>
                      <a:lnTo>
                        <a:pt x="107075" y="568856"/>
                      </a:lnTo>
                      <a:lnTo>
                        <a:pt x="182829" y="493102"/>
                      </a:lnTo>
                      <a:lnTo>
                        <a:pt x="242691" y="552964"/>
                      </a:lnTo>
                      <a:lnTo>
                        <a:pt x="237696" y="375818"/>
                      </a:lnTo>
                      <a:close/>
                      <a:moveTo>
                        <a:pt x="104519" y="101580"/>
                      </a:moveTo>
                      <a:lnTo>
                        <a:pt x="99524" y="278727"/>
                      </a:lnTo>
                      <a:lnTo>
                        <a:pt x="159386" y="218865"/>
                      </a:lnTo>
                      <a:lnTo>
                        <a:pt x="235140" y="294619"/>
                      </a:lnTo>
                      <a:lnTo>
                        <a:pt x="297558" y="232201"/>
                      </a:lnTo>
                      <a:lnTo>
                        <a:pt x="221804" y="156447"/>
                      </a:lnTo>
                      <a:lnTo>
                        <a:pt x="281665" y="96586"/>
                      </a:lnTo>
                      <a:close/>
                      <a:moveTo>
                        <a:pt x="29967" y="29967"/>
                      </a:moveTo>
                      <a:cubicBezTo>
                        <a:pt x="48482" y="11452"/>
                        <a:pt x="74060" y="0"/>
                        <a:pt x="102313" y="0"/>
                      </a:cubicBezTo>
                      <a:lnTo>
                        <a:pt x="511554" y="0"/>
                      </a:lnTo>
                      <a:cubicBezTo>
                        <a:pt x="568060" y="0"/>
                        <a:pt x="613867" y="45807"/>
                        <a:pt x="613867" y="102313"/>
                      </a:cubicBezTo>
                      <a:lnTo>
                        <a:pt x="613867" y="511554"/>
                      </a:lnTo>
                      <a:cubicBezTo>
                        <a:pt x="613867" y="568060"/>
                        <a:pt x="568060" y="613867"/>
                        <a:pt x="511554" y="613867"/>
                      </a:cubicBezTo>
                      <a:lnTo>
                        <a:pt x="102313" y="613867"/>
                      </a:lnTo>
                      <a:cubicBezTo>
                        <a:pt x="45807" y="613867"/>
                        <a:pt x="0" y="568060"/>
                        <a:pt x="0" y="511554"/>
                      </a:cubicBezTo>
                      <a:lnTo>
                        <a:pt x="0" y="102313"/>
                      </a:lnTo>
                      <a:cubicBezTo>
                        <a:pt x="0" y="74060"/>
                        <a:pt x="11452" y="48482"/>
                        <a:pt x="29967" y="299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182880" tIns="146304" rIns="182880" bIns="146304"/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467" name="Group 466"/>
              <p:cNvGrpSpPr/>
              <p:nvPr/>
            </p:nvGrpSpPr>
            <p:grpSpPr>
              <a:xfrm>
                <a:off x="7897520" y="5210661"/>
                <a:ext cx="657088" cy="346764"/>
                <a:chOff x="7872239" y="5210661"/>
                <a:chExt cx="657088" cy="346764"/>
              </a:xfrm>
            </p:grpSpPr>
            <p:sp>
              <p:nvSpPr>
                <p:cNvPr id="474" name="Rectangle 473"/>
                <p:cNvSpPr/>
                <p:nvPr/>
              </p:nvSpPr>
              <p:spPr bwMode="auto">
                <a:xfrm>
                  <a:off x="8127646" y="5210661"/>
                  <a:ext cx="401681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 anchor="ctr" anchorCtr="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DNS</a:t>
                  </a:r>
                </a:p>
              </p:txBody>
            </p:sp>
            <p:pic>
              <p:nvPicPr>
                <p:cNvPr id="475" name="Picture 3"/>
                <p:cNvPicPr>
                  <a:picLocks noChangeAspect="1"/>
                </p:cNvPicPr>
                <p:nvPr/>
              </p:nvPicPr>
              <p:blipFill>
                <a:blip r:embed="rId7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72239" y="5259380"/>
                  <a:ext cx="234066" cy="2340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8" name="Group 467"/>
              <p:cNvGrpSpPr/>
              <p:nvPr/>
            </p:nvGrpSpPr>
            <p:grpSpPr>
              <a:xfrm>
                <a:off x="10402030" y="5210661"/>
                <a:ext cx="822809" cy="346764"/>
                <a:chOff x="10440820" y="5210661"/>
                <a:chExt cx="822809" cy="346764"/>
              </a:xfrm>
            </p:grpSpPr>
            <p:sp>
              <p:nvSpPr>
                <p:cNvPr id="472" name="Rectangle 471"/>
                <p:cNvSpPr/>
                <p:nvPr/>
              </p:nvSpPr>
              <p:spPr bwMode="auto">
                <a:xfrm>
                  <a:off x="10673647" y="5210661"/>
                  <a:ext cx="589982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VPN </a:t>
                  </a:r>
                  <a:b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</a:b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Gateway</a:t>
                  </a:r>
                </a:p>
              </p:txBody>
            </p:sp>
            <p:pic>
              <p:nvPicPr>
                <p:cNvPr id="473" name="Picture 9"/>
                <p:cNvPicPr>
                  <a:picLocks noChangeAspect="1"/>
                </p:cNvPicPr>
                <p:nvPr/>
              </p:nvPicPr>
              <p:blipFill>
                <a:blip r:embed="rId8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40820" y="5255763"/>
                  <a:ext cx="241300" cy="241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9" name="Group 468"/>
              <p:cNvGrpSpPr/>
              <p:nvPr/>
            </p:nvGrpSpPr>
            <p:grpSpPr>
              <a:xfrm>
                <a:off x="7004047" y="5210907"/>
                <a:ext cx="848172" cy="346518"/>
                <a:chOff x="7002727" y="5210907"/>
                <a:chExt cx="848172" cy="346518"/>
              </a:xfrm>
            </p:grpSpPr>
            <p:sp>
              <p:nvSpPr>
                <p:cNvPr id="470" name="Rectangle 469"/>
                <p:cNvSpPr/>
                <p:nvPr/>
              </p:nvSpPr>
              <p:spPr bwMode="auto">
                <a:xfrm>
                  <a:off x="7265455" y="5210907"/>
                  <a:ext cx="585444" cy="346518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Load Balancer</a:t>
                  </a:r>
                </a:p>
              </p:txBody>
            </p:sp>
            <p:pic>
              <p:nvPicPr>
                <p:cNvPr id="471" name="Picture 11"/>
                <p:cNvPicPr>
                  <a:picLocks noChangeAspect="1"/>
                </p:cNvPicPr>
                <p:nvPr/>
              </p:nvPicPr>
              <p:blipFill>
                <a:blip r:embed="rId9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02727" y="5257351"/>
                  <a:ext cx="239713" cy="238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42" name="Rectangle 341"/>
            <p:cNvSpPr/>
            <p:nvPr/>
          </p:nvSpPr>
          <p:spPr bwMode="auto">
            <a:xfrm>
              <a:off x="112714" y="104775"/>
              <a:ext cx="12203111" cy="4349182"/>
            </a:xfrm>
            <a:prstGeom prst="rect">
              <a:avLst/>
            </a:prstGeom>
            <a:solidFill>
              <a:srgbClr val="005695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79285" tIns="143428" rIns="179285" bIns="143428"/>
            <a:lstStyle/>
            <a:p>
              <a:pPr marL="0" marR="0" lvl="0" indent="0" algn="ctr" defTabSz="895923" rtl="0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92500">
                        <a:srgbClr val="FFC000"/>
                      </a:gs>
                      <a:gs pos="33000">
                        <a:srgbClr val="FFC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Platform Services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49566" y="543029"/>
              <a:ext cx="11942434" cy="3795291"/>
              <a:chOff x="249566" y="543029"/>
              <a:chExt cx="11942434" cy="3795291"/>
            </a:xfrm>
          </p:grpSpPr>
          <p:grpSp>
            <p:nvGrpSpPr>
              <p:cNvPr id="343" name="Group 342"/>
              <p:cNvGrpSpPr/>
              <p:nvPr/>
            </p:nvGrpSpPr>
            <p:grpSpPr>
              <a:xfrm>
                <a:off x="2087227" y="543029"/>
                <a:ext cx="8372241" cy="3790160"/>
                <a:chOff x="2082009" y="543029"/>
                <a:chExt cx="8372241" cy="3790160"/>
              </a:xfrm>
            </p:grpSpPr>
            <p:grpSp>
              <p:nvGrpSpPr>
                <p:cNvPr id="344" name="Group 343"/>
                <p:cNvGrpSpPr/>
                <p:nvPr/>
              </p:nvGrpSpPr>
              <p:grpSpPr>
                <a:xfrm>
                  <a:off x="4343326" y="543029"/>
                  <a:ext cx="3736693" cy="1371600"/>
                  <a:chOff x="4336920" y="650979"/>
                  <a:chExt cx="3736693" cy="1371600"/>
                </a:xfrm>
              </p:grpSpPr>
              <p:sp>
                <p:nvSpPr>
                  <p:cNvPr id="439" name="Rectangle 438"/>
                  <p:cNvSpPr/>
                  <p:nvPr/>
                </p:nvSpPr>
                <p:spPr bwMode="auto">
                  <a:xfrm>
                    <a:off x="4336920" y="650979"/>
                    <a:ext cx="3736693" cy="137160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marL="0" marR="0" lvl="0" indent="0" algn="ctr" defTabSz="895923" rtl="0" eaLnBrk="1" fontAlgn="base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76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Web and mobile</a:t>
                    </a:r>
                  </a:p>
                </p:txBody>
              </p:sp>
              <p:grpSp>
                <p:nvGrpSpPr>
                  <p:cNvPr id="440" name="Group 439"/>
                  <p:cNvGrpSpPr/>
                  <p:nvPr/>
                </p:nvGrpSpPr>
                <p:grpSpPr>
                  <a:xfrm>
                    <a:off x="4516491" y="1046498"/>
                    <a:ext cx="1003842" cy="300037"/>
                    <a:chOff x="4516491" y="987018"/>
                    <a:chExt cx="1003842" cy="300037"/>
                  </a:xfrm>
                </p:grpSpPr>
                <p:sp>
                  <p:nvSpPr>
                    <p:cNvPr id="456" name="TextBox 455"/>
                    <p:cNvSpPr txBox="1"/>
                    <p:nvPr/>
                  </p:nvSpPr>
                  <p:spPr bwMode="auto">
                    <a:xfrm>
                      <a:off x="4861521" y="987018"/>
                      <a:ext cx="658812" cy="3000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Web 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Apps</a:t>
                      </a:r>
                    </a:p>
                  </p:txBody>
                </p:sp>
                <p:pic>
                  <p:nvPicPr>
                    <p:cNvPr id="457" name="Picture 151"/>
                    <p:cNvPicPr>
                      <a:picLocks noChangeAspect="1"/>
                    </p:cNvPicPr>
                    <p:nvPr/>
                  </p:nvPicPr>
                  <p:blipFill>
                    <a:blip r:embed="rId10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16491" y="993596"/>
                      <a:ext cx="286768" cy="2868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1" name="Group 440"/>
                  <p:cNvGrpSpPr/>
                  <p:nvPr/>
                </p:nvGrpSpPr>
                <p:grpSpPr>
                  <a:xfrm>
                    <a:off x="4516491" y="1617114"/>
                    <a:ext cx="1003842" cy="291190"/>
                    <a:chOff x="4516491" y="1514601"/>
                    <a:chExt cx="1003842" cy="291190"/>
                  </a:xfrm>
                </p:grpSpPr>
                <p:sp>
                  <p:nvSpPr>
                    <p:cNvPr id="454" name="TextBox 453"/>
                    <p:cNvSpPr txBox="1"/>
                    <p:nvPr/>
                  </p:nvSpPr>
                  <p:spPr bwMode="auto">
                    <a:xfrm>
                      <a:off x="4861521" y="1530021"/>
                      <a:ext cx="658812" cy="2603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Mobile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Apps</a:t>
                      </a:r>
                    </a:p>
                  </p:txBody>
                </p:sp>
                <p:pic>
                  <p:nvPicPr>
                    <p:cNvPr id="455" name="Picture 153"/>
                    <p:cNvPicPr>
                      <a:picLocks noChangeAspect="1"/>
                    </p:cNvPicPr>
                    <p:nvPr/>
                  </p:nvPicPr>
                  <p:blipFill>
                    <a:blip r:embed="rId11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16491" y="1514601"/>
                      <a:ext cx="291075" cy="29119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2" name="Group 441"/>
                  <p:cNvGrpSpPr/>
                  <p:nvPr/>
                </p:nvGrpSpPr>
                <p:grpSpPr>
                  <a:xfrm>
                    <a:off x="6846369" y="1044910"/>
                    <a:ext cx="1017770" cy="301625"/>
                    <a:chOff x="6784198" y="987352"/>
                    <a:chExt cx="1017770" cy="301625"/>
                  </a:xfrm>
                </p:grpSpPr>
                <p:sp>
                  <p:nvSpPr>
                    <p:cNvPr id="452" name="TextBox 451"/>
                    <p:cNvSpPr txBox="1"/>
                    <p:nvPr/>
                  </p:nvSpPr>
                  <p:spPr bwMode="auto">
                    <a:xfrm>
                      <a:off x="7143156" y="987352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API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Management</a:t>
                      </a:r>
                    </a:p>
                  </p:txBody>
                </p:sp>
                <p:pic>
                  <p:nvPicPr>
                    <p:cNvPr id="453" name="Picture 155"/>
                    <p:cNvPicPr>
                      <a:picLocks noChangeAspect="1"/>
                    </p:cNvPicPr>
                    <p:nvPr/>
                  </p:nvPicPr>
                  <p:blipFill>
                    <a:blip r:embed="rId12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784198" y="987819"/>
                      <a:ext cx="291528" cy="2916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3" name="Group 442"/>
                  <p:cNvGrpSpPr/>
                  <p:nvPr/>
                </p:nvGrpSpPr>
                <p:grpSpPr>
                  <a:xfrm>
                    <a:off x="5673359" y="1051631"/>
                    <a:ext cx="1019983" cy="294904"/>
                    <a:chOff x="5648693" y="1000311"/>
                    <a:chExt cx="1019983" cy="294904"/>
                  </a:xfrm>
                </p:grpSpPr>
                <p:sp>
                  <p:nvSpPr>
                    <p:cNvPr id="450" name="TextBox 449"/>
                    <p:cNvSpPr txBox="1"/>
                    <p:nvPr/>
                  </p:nvSpPr>
                  <p:spPr bwMode="auto">
                    <a:xfrm>
                      <a:off x="6008276" y="1024727"/>
                      <a:ext cx="660400" cy="2571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API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Apps</a:t>
                      </a:r>
                    </a:p>
                  </p:txBody>
                </p:sp>
                <p:pic>
                  <p:nvPicPr>
                    <p:cNvPr id="451" name="Picture 157"/>
                    <p:cNvPicPr>
                      <a:picLocks noChangeAspect="1"/>
                    </p:cNvPicPr>
                    <p:nvPr/>
                  </p:nvPicPr>
                  <p:blipFill>
                    <a:blip r:embed="rId13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648693" y="1000311"/>
                      <a:ext cx="294787" cy="2949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4" name="Group 443"/>
                  <p:cNvGrpSpPr/>
                  <p:nvPr/>
                </p:nvGrpSpPr>
                <p:grpSpPr>
                  <a:xfrm>
                    <a:off x="5673359" y="1617114"/>
                    <a:ext cx="1022642" cy="301625"/>
                    <a:chOff x="5646034" y="1516851"/>
                    <a:chExt cx="1022642" cy="301625"/>
                  </a:xfrm>
                </p:grpSpPr>
                <p:sp>
                  <p:nvSpPr>
                    <p:cNvPr id="448" name="TextBox 447"/>
                    <p:cNvSpPr txBox="1"/>
                    <p:nvPr/>
                  </p:nvSpPr>
                  <p:spPr bwMode="auto">
                    <a:xfrm>
                      <a:off x="6008276" y="1516851"/>
                      <a:ext cx="660400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Logic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Apps</a:t>
                      </a:r>
                    </a:p>
                  </p:txBody>
                </p:sp>
                <p:pic>
                  <p:nvPicPr>
                    <p:cNvPr id="449" name="Picture 159"/>
                    <p:cNvPicPr>
                      <a:picLocks noChangeAspect="1"/>
                    </p:cNvPicPr>
                    <p:nvPr/>
                  </p:nvPicPr>
                  <p:blipFill>
                    <a:blip r:embed="rId14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646034" y="1517893"/>
                      <a:ext cx="292406" cy="2925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5" name="Group 444"/>
                  <p:cNvGrpSpPr/>
                  <p:nvPr/>
                </p:nvGrpSpPr>
                <p:grpSpPr>
                  <a:xfrm>
                    <a:off x="6846368" y="1617114"/>
                    <a:ext cx="1017771" cy="301625"/>
                    <a:chOff x="6784198" y="1512087"/>
                    <a:chExt cx="1017771" cy="301625"/>
                  </a:xfrm>
                </p:grpSpPr>
                <p:sp>
                  <p:nvSpPr>
                    <p:cNvPr id="446" name="TextBox 445"/>
                    <p:cNvSpPr txBox="1"/>
                    <p:nvPr/>
                  </p:nvSpPr>
                  <p:spPr bwMode="auto">
                    <a:xfrm>
                      <a:off x="7143156" y="1512087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Notification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Hubs</a:t>
                      </a:r>
                    </a:p>
                  </p:txBody>
                </p:sp>
                <p:pic>
                  <p:nvPicPr>
                    <p:cNvPr id="447" name="Picture 161"/>
                    <p:cNvPicPr>
                      <a:picLocks noChangeAspect="1"/>
                    </p:cNvPicPr>
                    <p:nvPr/>
                  </p:nvPicPr>
                  <p:blipFill>
                    <a:blip r:embed="rId15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784198" y="1519474"/>
                      <a:ext cx="289246" cy="289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grpSp>
              <p:nvGrpSpPr>
                <p:cNvPr id="345" name="Group 344"/>
                <p:cNvGrpSpPr/>
                <p:nvPr/>
              </p:nvGrpSpPr>
              <p:grpSpPr>
                <a:xfrm>
                  <a:off x="2082009" y="3493402"/>
                  <a:ext cx="2491556" cy="839787"/>
                  <a:chOff x="2082009" y="3607702"/>
                  <a:chExt cx="2491556" cy="839787"/>
                </a:xfrm>
              </p:grpSpPr>
              <p:sp>
                <p:nvSpPr>
                  <p:cNvPr id="431" name="Rectangle 430"/>
                  <p:cNvSpPr/>
                  <p:nvPr/>
                </p:nvSpPr>
                <p:spPr bwMode="auto">
                  <a:xfrm>
                    <a:off x="2082009" y="3607702"/>
                    <a:ext cx="2491556" cy="839787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marL="0" marR="0" lvl="0" indent="0" algn="ctr" defTabSz="895923" rtl="0" eaLnBrk="1" fontAlgn="base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76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Media and CDN</a:t>
                    </a:r>
                  </a:p>
                </p:txBody>
              </p:sp>
              <p:grpSp>
                <p:nvGrpSpPr>
                  <p:cNvPr id="432" name="Group 431"/>
                  <p:cNvGrpSpPr/>
                  <p:nvPr/>
                </p:nvGrpSpPr>
                <p:grpSpPr>
                  <a:xfrm>
                    <a:off x="2198592" y="4014101"/>
                    <a:ext cx="2079086" cy="300855"/>
                    <a:chOff x="2198592" y="4014101"/>
                    <a:chExt cx="2079086" cy="300855"/>
                  </a:xfrm>
                </p:grpSpPr>
                <p:grpSp>
                  <p:nvGrpSpPr>
                    <p:cNvPr id="433" name="Group 3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56056" y="4014101"/>
                      <a:ext cx="1021622" cy="300855"/>
                      <a:chOff x="3495416" y="3743131"/>
                      <a:chExt cx="1021282" cy="301105"/>
                    </a:xfrm>
                  </p:grpSpPr>
                  <p:sp>
                    <p:nvSpPr>
                      <p:cNvPr id="437" name="TextBox 16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857542" y="3743131"/>
                        <a:ext cx="659156" cy="301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882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Content Delivery</a:t>
                        </a:r>
                        <a:br>
                          <a:rPr kumimoji="0" lang="en-US" altLang="en-US" sz="882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altLang="en-US" sz="882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Network (CDN)</a:t>
                        </a:r>
                      </a:p>
                    </p:txBody>
                  </p:sp>
                  <p:pic>
                    <p:nvPicPr>
                      <p:cNvPr id="438" name="Picture 163" descr="Content Delivery Network (CDN).png"/>
                      <p:cNvPicPr>
                        <a:picLocks noChangeAspect="1"/>
                      </p:cNvPicPr>
                      <p:nvPr/>
                    </p:nvPicPr>
                    <p:blipFill>
                      <a:blip r:embed="rId16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416" y="3745605"/>
                        <a:ext cx="296167" cy="296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34" name="Group 3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98592" y="4014101"/>
                      <a:ext cx="1014521" cy="300036"/>
                      <a:chOff x="2682792" y="3748793"/>
                      <a:chExt cx="1014184" cy="300286"/>
                    </a:xfrm>
                  </p:grpSpPr>
                  <p:sp>
                    <p:nvSpPr>
                      <p:cNvPr id="435" name="TextBox 434"/>
                      <p:cNvSpPr txBox="1"/>
                      <p:nvPr/>
                    </p:nvSpPr>
                    <p:spPr>
                      <a:xfrm>
                        <a:off x="3038382" y="3748793"/>
                        <a:ext cx="658594" cy="300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Media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Services</a:t>
                        </a:r>
                      </a:p>
                    </p:txBody>
                  </p:sp>
                  <p:pic>
                    <p:nvPicPr>
                      <p:cNvPr id="436" name="Picture 165" descr="Media Services.png"/>
                      <p:cNvPicPr>
                        <a:picLocks noChangeAspect="1"/>
                      </p:cNvPicPr>
                      <p:nvPr/>
                    </p:nvPicPr>
                    <p:blipFill>
                      <a:blip r:embed="rId17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792" y="3757863"/>
                        <a:ext cx="282134" cy="282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346" name="Group 345"/>
                <p:cNvGrpSpPr/>
                <p:nvPr/>
              </p:nvGrpSpPr>
              <p:grpSpPr>
                <a:xfrm>
                  <a:off x="4695531" y="2024565"/>
                  <a:ext cx="2872932" cy="2304638"/>
                  <a:chOff x="4691833" y="2138865"/>
                  <a:chExt cx="2872932" cy="2304638"/>
                </a:xfrm>
              </p:grpSpPr>
              <p:sp>
                <p:nvSpPr>
                  <p:cNvPr id="411" name="Rectangle 410"/>
                  <p:cNvSpPr/>
                  <p:nvPr/>
                </p:nvSpPr>
                <p:spPr bwMode="auto">
                  <a:xfrm>
                    <a:off x="4691833" y="2138865"/>
                    <a:ext cx="2872932" cy="2304638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marL="0" marR="0" lvl="0" indent="0" algn="ctr" defTabSz="895923" rtl="0" eaLnBrk="1" fontAlgn="base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76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Analytics and </a:t>
                    </a:r>
                    <a:r>
                      <a:rPr kumimoji="0" lang="en-US" sz="1176" b="0" i="0" u="none" strike="noStrike" kern="0" cap="none" spc="0" normalizeH="0" baseline="0" noProof="0" dirty="0" err="1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IoT</a:t>
                    </a:r>
                    <a:endParaRPr kumimoji="0" lang="en-US" sz="1176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endParaRPr>
                  </a:p>
                </p:txBody>
              </p:sp>
              <p:grpSp>
                <p:nvGrpSpPr>
                  <p:cNvPr id="412" name="Group 411"/>
                  <p:cNvGrpSpPr/>
                  <p:nvPr/>
                </p:nvGrpSpPr>
                <p:grpSpPr>
                  <a:xfrm>
                    <a:off x="4948498" y="2556851"/>
                    <a:ext cx="2361121" cy="1587740"/>
                    <a:chOff x="4805017" y="2556851"/>
                    <a:chExt cx="2361121" cy="1587740"/>
                  </a:xfrm>
                </p:grpSpPr>
                <p:grpSp>
                  <p:nvGrpSpPr>
                    <p:cNvPr id="413" name="Group 412"/>
                    <p:cNvGrpSpPr/>
                    <p:nvPr/>
                  </p:nvGrpSpPr>
                  <p:grpSpPr>
                    <a:xfrm>
                      <a:off x="4811883" y="2556851"/>
                      <a:ext cx="1046240" cy="337079"/>
                      <a:chOff x="4811883" y="2556851"/>
                      <a:chExt cx="1046240" cy="337079"/>
                    </a:xfrm>
                  </p:grpSpPr>
                  <p:sp>
                    <p:nvSpPr>
                      <p:cNvPr id="429" name="TextBox 428"/>
                      <p:cNvSpPr txBox="1"/>
                      <p:nvPr/>
                    </p:nvSpPr>
                    <p:spPr bwMode="auto">
                      <a:xfrm>
                        <a:off x="5199310" y="2574578"/>
                        <a:ext cx="6588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 err="1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HDInsight</a:t>
                        </a:r>
                        <a:endPara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endParaRPr>
                      </a:p>
                    </p:txBody>
                  </p:sp>
                  <p:pic>
                    <p:nvPicPr>
                      <p:cNvPr id="430" name="Picture 181"/>
                      <p:cNvPicPr>
                        <a:picLocks noChangeAspect="1"/>
                      </p:cNvPicPr>
                      <p:nvPr/>
                    </p:nvPicPr>
                    <p:blipFill>
                      <a:blip r:embed="rId18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883" y="2556851"/>
                        <a:ext cx="337162" cy="337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4" name="Group 413"/>
                    <p:cNvGrpSpPr/>
                    <p:nvPr/>
                  </p:nvGrpSpPr>
                  <p:grpSpPr>
                    <a:xfrm>
                      <a:off x="6162402" y="2574420"/>
                      <a:ext cx="1003736" cy="301625"/>
                      <a:chOff x="6162402" y="2574420"/>
                      <a:chExt cx="1003736" cy="301625"/>
                    </a:xfrm>
                  </p:grpSpPr>
                  <p:sp>
                    <p:nvSpPr>
                      <p:cNvPr id="427" name="TextBox 426"/>
                      <p:cNvSpPr txBox="1"/>
                      <p:nvPr/>
                    </p:nvSpPr>
                    <p:spPr bwMode="auto">
                      <a:xfrm>
                        <a:off x="6507325" y="2574420"/>
                        <a:ext cx="6588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Machine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Learning</a:t>
                        </a:r>
                      </a:p>
                    </p:txBody>
                  </p:sp>
                  <p:pic>
                    <p:nvPicPr>
                      <p:cNvPr id="428" name="Picture 183"/>
                      <p:cNvPicPr>
                        <a:picLocks noChangeAspect="1"/>
                      </p:cNvPicPr>
                      <p:nvPr/>
                    </p:nvPicPr>
                    <p:blipFill>
                      <a:blip r:embed="rId19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402" y="2593257"/>
                        <a:ext cx="263720" cy="263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5" name="Group 414"/>
                    <p:cNvGrpSpPr/>
                    <p:nvPr/>
                  </p:nvGrpSpPr>
                  <p:grpSpPr>
                    <a:xfrm>
                      <a:off x="4805017" y="3834139"/>
                      <a:ext cx="1053105" cy="310452"/>
                      <a:chOff x="4805017" y="3834139"/>
                      <a:chExt cx="1053105" cy="310452"/>
                    </a:xfrm>
                  </p:grpSpPr>
                  <p:sp>
                    <p:nvSpPr>
                      <p:cNvPr id="425" name="TextBox 424"/>
                      <p:cNvSpPr txBox="1"/>
                      <p:nvPr/>
                    </p:nvSpPr>
                    <p:spPr bwMode="auto">
                      <a:xfrm>
                        <a:off x="5199310" y="3838553"/>
                        <a:ext cx="658812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Stream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Analytics</a:t>
                        </a:r>
                      </a:p>
                    </p:txBody>
                  </p:sp>
                  <p:pic>
                    <p:nvPicPr>
                      <p:cNvPr id="426" name="Picture 185"/>
                      <p:cNvPicPr>
                        <a:picLocks noChangeAspect="1"/>
                      </p:cNvPicPr>
                      <p:nvPr/>
                    </p:nvPicPr>
                    <p:blipFill>
                      <a:blip r:embed="rId20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017" y="3834139"/>
                        <a:ext cx="310529" cy="310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6" name="Group 415"/>
                    <p:cNvGrpSpPr/>
                    <p:nvPr/>
                  </p:nvGrpSpPr>
                  <p:grpSpPr>
                    <a:xfrm>
                      <a:off x="4809230" y="3192842"/>
                      <a:ext cx="1048893" cy="305501"/>
                      <a:chOff x="4809230" y="3192842"/>
                      <a:chExt cx="1048893" cy="305501"/>
                    </a:xfrm>
                  </p:grpSpPr>
                  <p:sp>
                    <p:nvSpPr>
                      <p:cNvPr id="423" name="TextBox 422"/>
                      <p:cNvSpPr txBox="1"/>
                      <p:nvPr/>
                    </p:nvSpPr>
                    <p:spPr bwMode="auto">
                      <a:xfrm>
                        <a:off x="5199310" y="3198305"/>
                        <a:ext cx="658813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Data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Factory</a:t>
                        </a:r>
                      </a:p>
                    </p:txBody>
                  </p:sp>
                  <p:pic>
                    <p:nvPicPr>
                      <p:cNvPr id="424" name="Picture 187"/>
                      <p:cNvPicPr>
                        <a:picLocks noChangeAspect="1"/>
                      </p:cNvPicPr>
                      <p:nvPr/>
                    </p:nvPicPr>
                    <p:blipFill>
                      <a:blip r:embed="rId21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9230" y="3192842"/>
                        <a:ext cx="302103" cy="302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7" name="Group 416"/>
                    <p:cNvGrpSpPr/>
                    <p:nvPr/>
                  </p:nvGrpSpPr>
                  <p:grpSpPr>
                    <a:xfrm>
                      <a:off x="6159534" y="3198305"/>
                      <a:ext cx="1006604" cy="300037"/>
                      <a:chOff x="6159534" y="3198305"/>
                      <a:chExt cx="1006604" cy="300037"/>
                    </a:xfrm>
                  </p:grpSpPr>
                  <p:sp>
                    <p:nvSpPr>
                      <p:cNvPr id="421" name="TextBox 420"/>
                      <p:cNvSpPr txBox="1"/>
                      <p:nvPr/>
                    </p:nvSpPr>
                    <p:spPr bwMode="auto">
                      <a:xfrm>
                        <a:off x="6507325" y="3198305"/>
                        <a:ext cx="658813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Event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Hubs</a:t>
                        </a:r>
                      </a:p>
                    </p:txBody>
                  </p:sp>
                  <p:pic>
                    <p:nvPicPr>
                      <p:cNvPr id="422" name="Picture 189"/>
                      <p:cNvPicPr>
                        <a:picLocks noChangeAspect="1"/>
                      </p:cNvPicPr>
                      <p:nvPr/>
                    </p:nvPicPr>
                    <p:blipFill>
                      <a:blip r:embed="rId22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34" y="3200784"/>
                        <a:ext cx="283827" cy="296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8" name="Group 417"/>
                    <p:cNvGrpSpPr/>
                    <p:nvPr/>
                  </p:nvGrpSpPr>
                  <p:grpSpPr>
                    <a:xfrm>
                      <a:off x="6165936" y="3834755"/>
                      <a:ext cx="1000202" cy="296566"/>
                      <a:chOff x="6165936" y="3834755"/>
                      <a:chExt cx="1000202" cy="296566"/>
                    </a:xfrm>
                  </p:grpSpPr>
                  <p:sp>
                    <p:nvSpPr>
                      <p:cNvPr id="419" name="TextBox 418"/>
                      <p:cNvSpPr txBox="1"/>
                      <p:nvPr/>
                    </p:nvSpPr>
                    <p:spPr bwMode="auto">
                      <a:xfrm>
                        <a:off x="6507325" y="3853657"/>
                        <a:ext cx="658813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Mobile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Engagement</a:t>
                        </a:r>
                      </a:p>
                    </p:txBody>
                  </p:sp>
                  <p:pic>
                    <p:nvPicPr>
                      <p:cNvPr id="420" name="Picture 191"/>
                      <p:cNvPicPr>
                        <a:picLocks noChangeAspect="1"/>
                      </p:cNvPicPr>
                      <p:nvPr/>
                    </p:nvPicPr>
                    <p:blipFill>
                      <a:blip r:embed="rId23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936" y="3834755"/>
                        <a:ext cx="296639" cy="296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347" name="Group 346"/>
                <p:cNvGrpSpPr/>
                <p:nvPr/>
              </p:nvGrpSpPr>
              <p:grpSpPr>
                <a:xfrm>
                  <a:off x="2082009" y="2024566"/>
                  <a:ext cx="2498759" cy="1352550"/>
                  <a:chOff x="2082009" y="2138866"/>
                  <a:chExt cx="2498759" cy="1352550"/>
                </a:xfrm>
              </p:grpSpPr>
              <p:sp>
                <p:nvSpPr>
                  <p:cNvPr id="397" name="Rectangle 396"/>
                  <p:cNvSpPr/>
                  <p:nvPr/>
                </p:nvSpPr>
                <p:spPr bwMode="auto">
                  <a:xfrm>
                    <a:off x="2082009" y="2138866"/>
                    <a:ext cx="2498759" cy="135255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marL="0" marR="0" lvl="0" indent="0" algn="ctr" defTabSz="895923" rtl="0" eaLnBrk="1" fontAlgn="base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76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Integration</a:t>
                    </a:r>
                  </a:p>
                </p:txBody>
              </p:sp>
              <p:grpSp>
                <p:nvGrpSpPr>
                  <p:cNvPr id="398" name="Group 397"/>
                  <p:cNvGrpSpPr/>
                  <p:nvPr/>
                </p:nvGrpSpPr>
                <p:grpSpPr>
                  <a:xfrm>
                    <a:off x="2198592" y="2559624"/>
                    <a:ext cx="2237004" cy="836418"/>
                    <a:chOff x="2198592" y="2559624"/>
                    <a:chExt cx="2237004" cy="836418"/>
                  </a:xfrm>
                </p:grpSpPr>
                <p:grpSp>
                  <p:nvGrpSpPr>
                    <p:cNvPr id="399" name="Group 398"/>
                    <p:cNvGrpSpPr/>
                    <p:nvPr/>
                  </p:nvGrpSpPr>
                  <p:grpSpPr>
                    <a:xfrm>
                      <a:off x="3513173" y="2559624"/>
                      <a:ext cx="922423" cy="301625"/>
                      <a:chOff x="3425188" y="2480831"/>
                      <a:chExt cx="922423" cy="301625"/>
                    </a:xfrm>
                  </p:grpSpPr>
                  <p:sp>
                    <p:nvSpPr>
                      <p:cNvPr id="409" name="TextBox 408"/>
                      <p:cNvSpPr txBox="1"/>
                      <p:nvPr/>
                    </p:nvSpPr>
                    <p:spPr bwMode="auto">
                      <a:xfrm>
                        <a:off x="3803029" y="2480831"/>
                        <a:ext cx="544582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BizTalk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Services</a:t>
                        </a:r>
                      </a:p>
                    </p:txBody>
                  </p:sp>
                  <p:pic>
                    <p:nvPicPr>
                      <p:cNvPr id="410" name="Picture 214" descr="BizTalk Services.png"/>
                      <p:cNvPicPr>
                        <a:picLocks noChangeAspect="1"/>
                      </p:cNvPicPr>
                      <p:nvPr/>
                    </p:nvPicPr>
                    <p:blipFill>
                      <a:blip r:embed="rId24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188" y="2484570"/>
                        <a:ext cx="293830" cy="294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00" name="Group 399"/>
                    <p:cNvGrpSpPr/>
                    <p:nvPr/>
                  </p:nvGrpSpPr>
                  <p:grpSpPr>
                    <a:xfrm>
                      <a:off x="2198592" y="3094417"/>
                      <a:ext cx="1020311" cy="301625"/>
                      <a:chOff x="2319949" y="3019151"/>
                      <a:chExt cx="1020311" cy="301625"/>
                    </a:xfrm>
                  </p:grpSpPr>
                  <p:sp>
                    <p:nvSpPr>
                      <p:cNvPr id="407" name="TextBox 406"/>
                      <p:cNvSpPr txBox="1"/>
                      <p:nvPr/>
                    </p:nvSpPr>
                    <p:spPr bwMode="auto">
                      <a:xfrm>
                        <a:off x="2681448" y="3019151"/>
                        <a:ext cx="658812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Hybrid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Connections</a:t>
                        </a:r>
                      </a:p>
                    </p:txBody>
                  </p:sp>
                  <p:pic>
                    <p:nvPicPr>
                      <p:cNvPr id="408" name="Picture 216" descr="Hybrid Connections (BizTalk).png"/>
                      <p:cNvPicPr>
                        <a:picLocks noChangeAspect="1"/>
                      </p:cNvPicPr>
                      <p:nvPr/>
                    </p:nvPicPr>
                    <p:blipFill>
                      <a:blip r:embed="rId25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949" y="3023735"/>
                        <a:ext cx="292141" cy="292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01" name="Group 400"/>
                    <p:cNvGrpSpPr/>
                    <p:nvPr/>
                  </p:nvGrpSpPr>
                  <p:grpSpPr>
                    <a:xfrm>
                      <a:off x="3521521" y="3094417"/>
                      <a:ext cx="869624" cy="301625"/>
                      <a:chOff x="3433536" y="3015624"/>
                      <a:chExt cx="869624" cy="301625"/>
                    </a:xfrm>
                  </p:grpSpPr>
                  <p:sp>
                    <p:nvSpPr>
                      <p:cNvPr id="405" name="TextBox 404"/>
                      <p:cNvSpPr txBox="1"/>
                      <p:nvPr/>
                    </p:nvSpPr>
                    <p:spPr bwMode="auto">
                      <a:xfrm>
                        <a:off x="3788740" y="3015624"/>
                        <a:ext cx="51442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Service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Bus</a:t>
                        </a:r>
                      </a:p>
                    </p:txBody>
                  </p:sp>
                  <p:pic>
                    <p:nvPicPr>
                      <p:cNvPr id="406" name="Picture 218" descr="Service Bus.png"/>
                      <p:cNvPicPr>
                        <a:picLocks noChangeAspect="1"/>
                      </p:cNvPicPr>
                      <p:nvPr/>
                    </p:nvPicPr>
                    <p:blipFill>
                      <a:blip r:embed="rId26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536" y="3020078"/>
                        <a:ext cx="292402" cy="292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02" name="Group 401"/>
                    <p:cNvGrpSpPr/>
                    <p:nvPr/>
                  </p:nvGrpSpPr>
                  <p:grpSpPr>
                    <a:xfrm>
                      <a:off x="2198592" y="2560418"/>
                      <a:ext cx="1020559" cy="300037"/>
                      <a:chOff x="2319701" y="2482223"/>
                      <a:chExt cx="1020559" cy="300037"/>
                    </a:xfrm>
                  </p:grpSpPr>
                  <p:sp>
                    <p:nvSpPr>
                      <p:cNvPr id="403" name="TextBox 402"/>
                      <p:cNvSpPr txBox="1"/>
                      <p:nvPr/>
                    </p:nvSpPr>
                    <p:spPr bwMode="auto">
                      <a:xfrm>
                        <a:off x="2681448" y="2482223"/>
                        <a:ext cx="658812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Storage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Queues</a:t>
                        </a:r>
                      </a:p>
                    </p:txBody>
                  </p:sp>
                  <p:pic>
                    <p:nvPicPr>
                      <p:cNvPr id="404" name="Picture 220" descr="Storage queue.png"/>
                      <p:cNvPicPr>
                        <a:picLocks noChangeAspect="1"/>
                      </p:cNvPicPr>
                      <p:nvPr/>
                    </p:nvPicPr>
                    <p:blipFill>
                      <a:blip r:embed="rId27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701" y="2485765"/>
                        <a:ext cx="292636" cy="292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348" name="Group 347"/>
                <p:cNvGrpSpPr/>
                <p:nvPr/>
              </p:nvGrpSpPr>
              <p:grpSpPr>
                <a:xfrm>
                  <a:off x="7683226" y="2024565"/>
                  <a:ext cx="2771024" cy="2304637"/>
                  <a:chOff x="7683226" y="2138865"/>
                  <a:chExt cx="2771024" cy="2304637"/>
                </a:xfrm>
              </p:grpSpPr>
              <p:sp>
                <p:nvSpPr>
                  <p:cNvPr id="377" name="Rectangle 376"/>
                  <p:cNvSpPr/>
                  <p:nvPr/>
                </p:nvSpPr>
                <p:spPr bwMode="auto">
                  <a:xfrm>
                    <a:off x="7683226" y="2138865"/>
                    <a:ext cx="2771024" cy="2304637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marL="0" marR="0" lvl="0" indent="0" algn="ctr" defTabSz="895923" rtl="0" eaLnBrk="1" fontAlgn="base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76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Data</a:t>
                    </a:r>
                  </a:p>
                </p:txBody>
              </p:sp>
              <p:grpSp>
                <p:nvGrpSpPr>
                  <p:cNvPr id="378" name="Group 377"/>
                  <p:cNvGrpSpPr/>
                  <p:nvPr/>
                </p:nvGrpSpPr>
                <p:grpSpPr>
                  <a:xfrm>
                    <a:off x="7845950" y="2595968"/>
                    <a:ext cx="2445576" cy="1553509"/>
                    <a:chOff x="7799957" y="2595968"/>
                    <a:chExt cx="2445576" cy="1553509"/>
                  </a:xfrm>
                </p:grpSpPr>
                <p:grpSp>
                  <p:nvGrpSpPr>
                    <p:cNvPr id="379" name="Group 3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799957" y="2595969"/>
                      <a:ext cx="1016185" cy="301066"/>
                      <a:chOff x="8369631" y="3448242"/>
                      <a:chExt cx="1016411" cy="301033"/>
                    </a:xfrm>
                  </p:grpSpPr>
                  <p:sp>
                    <p:nvSpPr>
                      <p:cNvPr id="395" name="TextBox 394"/>
                      <p:cNvSpPr txBox="1"/>
                      <p:nvPr/>
                    </p:nvSpPr>
                    <p:spPr>
                      <a:xfrm>
                        <a:off x="8727084" y="3448242"/>
                        <a:ext cx="658958" cy="300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SQL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Database</a:t>
                        </a:r>
                      </a:p>
                    </p:txBody>
                  </p:sp>
                  <p:pic>
                    <p:nvPicPr>
                      <p:cNvPr id="396" name="Picture 171"/>
                      <p:cNvPicPr>
                        <a:picLocks noChangeAspect="1"/>
                      </p:cNvPicPr>
                      <p:nvPr/>
                    </p:nvPicPr>
                    <p:blipFill>
                      <a:blip r:embed="rId28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9631" y="3452466"/>
                        <a:ext cx="296809" cy="296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0" name="Group 3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803051" y="3832282"/>
                      <a:ext cx="1013093" cy="300038"/>
                      <a:chOff x="8372726" y="4684418"/>
                      <a:chExt cx="1013318" cy="300005"/>
                    </a:xfrm>
                  </p:grpSpPr>
                  <p:sp>
                    <p:nvSpPr>
                      <p:cNvPr id="393" name="TextBox 392"/>
                      <p:cNvSpPr txBox="1"/>
                      <p:nvPr/>
                    </p:nvSpPr>
                    <p:spPr>
                      <a:xfrm>
                        <a:off x="8727084" y="4684418"/>
                        <a:ext cx="658960" cy="300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 err="1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DocumentDB</a:t>
                        </a:r>
                        <a:endPara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endParaRPr>
                      </a:p>
                    </p:txBody>
                  </p:sp>
                  <p:pic>
                    <p:nvPicPr>
                      <p:cNvPr id="394" name="Picture 173"/>
                      <p:cNvPicPr>
                        <a:picLocks noChangeAspect="1"/>
                      </p:cNvPicPr>
                      <p:nvPr/>
                    </p:nvPicPr>
                    <p:blipFill>
                      <a:blip r:embed="rId29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726" y="4693804"/>
                        <a:ext cx="290620" cy="290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1" name="Group 39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803720" y="3204660"/>
                      <a:ext cx="1012423" cy="309349"/>
                      <a:chOff x="8373395" y="4056866"/>
                      <a:chExt cx="1012648" cy="309315"/>
                    </a:xfrm>
                  </p:grpSpPr>
                  <p:sp>
                    <p:nvSpPr>
                      <p:cNvPr id="391" name="TextBox 390"/>
                      <p:cNvSpPr txBox="1"/>
                      <p:nvPr/>
                    </p:nvSpPr>
                    <p:spPr>
                      <a:xfrm>
                        <a:off x="8727084" y="4056866"/>
                        <a:ext cx="658959" cy="301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 err="1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Redis</a:t>
                        </a: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/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Cache</a:t>
                        </a:r>
                      </a:p>
                    </p:txBody>
                  </p:sp>
                  <p:pic>
                    <p:nvPicPr>
                      <p:cNvPr id="392" name="Picture 175"/>
                      <p:cNvPicPr>
                        <a:picLocks noChangeAspect="1"/>
                      </p:cNvPicPr>
                      <p:nvPr/>
                    </p:nvPicPr>
                    <p:blipFill>
                      <a:blip r:embed="rId30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3395" y="4076899"/>
                        <a:ext cx="289282" cy="289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2" name="Group 3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63663" y="3193851"/>
                      <a:ext cx="1081869" cy="331906"/>
                      <a:chOff x="9733640" y="4046058"/>
                      <a:chExt cx="1082109" cy="331869"/>
                    </a:xfrm>
                  </p:grpSpPr>
                  <p:sp>
                    <p:nvSpPr>
                      <p:cNvPr id="389" name="TextBox 388"/>
                      <p:cNvSpPr txBox="1"/>
                      <p:nvPr/>
                    </p:nvSpPr>
                    <p:spPr>
                      <a:xfrm>
                        <a:off x="10156790" y="4061991"/>
                        <a:ext cx="658959" cy="300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Search</a:t>
                        </a:r>
                      </a:p>
                    </p:txBody>
                  </p:sp>
                  <p:pic>
                    <p:nvPicPr>
                      <p:cNvPr id="390" name="Picture 177"/>
                      <p:cNvPicPr>
                        <a:picLocks noChangeAspect="1"/>
                      </p:cNvPicPr>
                      <p:nvPr/>
                    </p:nvPicPr>
                    <p:blipFill>
                      <a:blip r:embed="rId31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3640" y="4046058"/>
                        <a:ext cx="331871" cy="331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3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93207" y="3828827"/>
                      <a:ext cx="1052326" cy="320650"/>
                      <a:chOff x="9763191" y="4680964"/>
                      <a:chExt cx="1052560" cy="320615"/>
                    </a:xfrm>
                  </p:grpSpPr>
                  <p:sp>
                    <p:nvSpPr>
                      <p:cNvPr id="387" name="TextBox 386"/>
                      <p:cNvSpPr txBox="1"/>
                      <p:nvPr/>
                    </p:nvSpPr>
                    <p:spPr>
                      <a:xfrm>
                        <a:off x="10156791" y="4693638"/>
                        <a:ext cx="658960" cy="301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Tables</a:t>
                        </a:r>
                      </a:p>
                    </p:txBody>
                  </p:sp>
                  <p:pic>
                    <p:nvPicPr>
                      <p:cNvPr id="388" name="Picture 179" descr="Storage table.png"/>
                      <p:cNvPicPr>
                        <a:picLocks noChangeAspect="1"/>
                      </p:cNvPicPr>
                      <p:nvPr/>
                    </p:nvPicPr>
                    <p:blipFill>
                      <a:blip r:embed="rId32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91" y="4680964"/>
                        <a:ext cx="320616" cy="320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4" name="Group 3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93207" y="2595968"/>
                      <a:ext cx="790386" cy="325437"/>
                      <a:chOff x="9763191" y="3448241"/>
                      <a:chExt cx="790562" cy="325401"/>
                    </a:xfrm>
                  </p:grpSpPr>
                  <p:pic>
                    <p:nvPicPr>
                      <p:cNvPr id="385" name="Picture 16"/>
                      <p:cNvPicPr>
                        <a:picLocks noChangeAspect="1"/>
                      </p:cNvPicPr>
                      <p:nvPr/>
                    </p:nvPicPr>
                    <p:blipFill>
                      <a:blip r:embed="rId3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91" y="3452465"/>
                        <a:ext cx="320616" cy="290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sp>
                    <p:nvSpPr>
                      <p:cNvPr id="386" name="TextBox 385"/>
                      <p:cNvSpPr txBox="1"/>
                      <p:nvPr/>
                    </p:nvSpPr>
                    <p:spPr>
                      <a:xfrm>
                        <a:off x="10156790" y="3448241"/>
                        <a:ext cx="396963" cy="325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SQL Data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Warehouse</a:t>
                        </a:r>
                      </a:p>
                    </p:txBody>
                  </p:sp>
                </p:grpSp>
              </p:grpSp>
            </p:grpSp>
            <p:grpSp>
              <p:nvGrpSpPr>
                <p:cNvPr id="349" name="Group 348"/>
                <p:cNvGrpSpPr/>
                <p:nvPr/>
              </p:nvGrpSpPr>
              <p:grpSpPr>
                <a:xfrm>
                  <a:off x="2082009" y="543029"/>
                  <a:ext cx="2144942" cy="1371600"/>
                  <a:chOff x="2082009" y="650979"/>
                  <a:chExt cx="2144942" cy="1371600"/>
                </a:xfrm>
              </p:grpSpPr>
              <p:sp>
                <p:nvSpPr>
                  <p:cNvPr id="364" name="Rectangle 363"/>
                  <p:cNvSpPr/>
                  <p:nvPr/>
                </p:nvSpPr>
                <p:spPr bwMode="auto">
                  <a:xfrm>
                    <a:off x="2082009" y="650979"/>
                    <a:ext cx="2144942" cy="137160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marL="0" marR="0" lvl="0" indent="0" algn="ctr" defTabSz="895923" rtl="0" eaLnBrk="1" fontAlgn="base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76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Compute</a:t>
                    </a:r>
                  </a:p>
                </p:txBody>
              </p:sp>
              <p:grpSp>
                <p:nvGrpSpPr>
                  <p:cNvPr id="365" name="Group 364"/>
                  <p:cNvGrpSpPr/>
                  <p:nvPr/>
                </p:nvGrpSpPr>
                <p:grpSpPr>
                  <a:xfrm>
                    <a:off x="2209151" y="1044910"/>
                    <a:ext cx="889842" cy="301625"/>
                    <a:chOff x="2315921" y="978921"/>
                    <a:chExt cx="889842" cy="301625"/>
                  </a:xfrm>
                </p:grpSpPr>
                <p:sp>
                  <p:nvSpPr>
                    <p:cNvPr id="375" name="TextBox 374"/>
                    <p:cNvSpPr txBox="1"/>
                    <p:nvPr/>
                  </p:nvSpPr>
                  <p:spPr bwMode="auto">
                    <a:xfrm>
                      <a:off x="2678517" y="978921"/>
                      <a:ext cx="527246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Cloud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Services</a:t>
                      </a:r>
                    </a:p>
                  </p:txBody>
                </p:sp>
                <p:pic>
                  <p:nvPicPr>
                    <p:cNvPr id="376" name="Picture 145"/>
                    <p:cNvPicPr>
                      <a:picLocks noChangeAspect="1"/>
                    </p:cNvPicPr>
                    <p:nvPr/>
                  </p:nvPicPr>
                  <p:blipFill>
                    <a:blip r:embed="rId34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315921" y="984779"/>
                      <a:ext cx="289808" cy="2899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66" name="Group 365"/>
                  <p:cNvGrpSpPr/>
                  <p:nvPr/>
                </p:nvGrpSpPr>
                <p:grpSpPr>
                  <a:xfrm>
                    <a:off x="2209151" y="1617332"/>
                    <a:ext cx="751241" cy="303647"/>
                    <a:chOff x="2355344" y="1558000"/>
                    <a:chExt cx="751241" cy="303647"/>
                  </a:xfrm>
                </p:grpSpPr>
                <p:sp>
                  <p:nvSpPr>
                    <p:cNvPr id="373" name="TextBox 372"/>
                    <p:cNvSpPr txBox="1"/>
                    <p:nvPr/>
                  </p:nvSpPr>
                  <p:spPr bwMode="auto">
                    <a:xfrm>
                      <a:off x="2722967" y="1559012"/>
                      <a:ext cx="383618" cy="30162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Batch</a:t>
                      </a:r>
                    </a:p>
                  </p:txBody>
                </p:sp>
                <p:pic>
                  <p:nvPicPr>
                    <p:cNvPr id="374" name="Picture 147"/>
                    <p:cNvPicPr>
                      <a:picLocks noChangeAspect="1"/>
                    </p:cNvPicPr>
                    <p:nvPr/>
                  </p:nvPicPr>
                  <p:blipFill>
                    <a:blip r:embed="rId35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355344" y="1558000"/>
                      <a:ext cx="303542" cy="30364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67" name="Group 366"/>
                  <p:cNvGrpSpPr/>
                  <p:nvPr/>
                </p:nvGrpSpPr>
                <p:grpSpPr>
                  <a:xfrm>
                    <a:off x="3226725" y="1617332"/>
                    <a:ext cx="865731" cy="301625"/>
                    <a:chOff x="3193533" y="1551343"/>
                    <a:chExt cx="865731" cy="301625"/>
                  </a:xfrm>
                </p:grpSpPr>
                <p:sp>
                  <p:nvSpPr>
                    <p:cNvPr id="371" name="TextBox 370"/>
                    <p:cNvSpPr txBox="1"/>
                    <p:nvPr/>
                  </p:nvSpPr>
                  <p:spPr bwMode="auto">
                    <a:xfrm>
                      <a:off x="3554337" y="1551343"/>
                      <a:ext cx="504927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Remote 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App</a:t>
                      </a:r>
                    </a:p>
                  </p:txBody>
                </p:sp>
                <p:pic>
                  <p:nvPicPr>
                    <p:cNvPr id="372" name="Picture 149"/>
                    <p:cNvPicPr>
                      <a:picLocks noChangeAspect="1"/>
                    </p:cNvPicPr>
                    <p:nvPr/>
                  </p:nvPicPr>
                  <p:blipFill>
                    <a:blip r:embed="rId36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193533" y="1556274"/>
                      <a:ext cx="291661" cy="2917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68" name="Group 367"/>
                  <p:cNvGrpSpPr/>
                  <p:nvPr/>
                </p:nvGrpSpPr>
                <p:grpSpPr>
                  <a:xfrm>
                    <a:off x="3226725" y="1046498"/>
                    <a:ext cx="873084" cy="300037"/>
                    <a:chOff x="3380111" y="980440"/>
                    <a:chExt cx="873084" cy="300037"/>
                  </a:xfrm>
                </p:grpSpPr>
                <p:sp>
                  <p:nvSpPr>
                    <p:cNvPr id="369" name="TextBox 368"/>
                    <p:cNvSpPr txBox="1"/>
                    <p:nvPr/>
                  </p:nvSpPr>
                  <p:spPr bwMode="auto">
                    <a:xfrm>
                      <a:off x="3723011" y="980440"/>
                      <a:ext cx="530184" cy="3000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Service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Fabric</a:t>
                      </a:r>
                    </a:p>
                  </p:txBody>
                </p:sp>
                <p:sp>
                  <p:nvSpPr>
                    <p:cNvPr id="370" name="Freeform 369"/>
                    <p:cNvSpPr/>
                    <p:nvPr/>
                  </p:nvSpPr>
                  <p:spPr bwMode="auto">
                    <a:xfrm>
                      <a:off x="3380111" y="993933"/>
                      <a:ext cx="282575" cy="273050"/>
                    </a:xfrm>
                    <a:custGeom>
                      <a:avLst/>
                      <a:gdLst>
                        <a:gd name="connsiteX0" fmla="*/ 284961 w 673895"/>
                        <a:gd name="connsiteY0" fmla="*/ 158165 h 647702"/>
                        <a:gd name="connsiteX1" fmla="*/ 170786 w 673895"/>
                        <a:gd name="connsiteY1" fmla="*/ 242195 h 647702"/>
                        <a:gd name="connsiteX2" fmla="*/ 176214 w 673895"/>
                        <a:gd name="connsiteY2" fmla="*/ 269082 h 647702"/>
                        <a:gd name="connsiteX3" fmla="*/ 150408 w 673895"/>
                        <a:gd name="connsiteY3" fmla="*/ 331383 h 647702"/>
                        <a:gd name="connsiteX4" fmla="*/ 146443 w 673895"/>
                        <a:gd name="connsiteY4" fmla="*/ 334057 h 647702"/>
                        <a:gd name="connsiteX5" fmla="*/ 192422 w 673895"/>
                        <a:gd name="connsiteY5" fmla="*/ 472837 h 647702"/>
                        <a:gd name="connsiteX6" fmla="*/ 220034 w 673895"/>
                        <a:gd name="connsiteY6" fmla="*/ 478412 h 647702"/>
                        <a:gd name="connsiteX7" fmla="*/ 248039 w 673895"/>
                        <a:gd name="connsiteY7" fmla="*/ 497294 h 647702"/>
                        <a:gd name="connsiteX8" fmla="*/ 265572 w 673895"/>
                        <a:gd name="connsiteY8" fmla="*/ 523298 h 647702"/>
                        <a:gd name="connsiteX9" fmla="*/ 408956 w 673895"/>
                        <a:gd name="connsiteY9" fmla="*/ 523298 h 647702"/>
                        <a:gd name="connsiteX10" fmla="*/ 417479 w 673895"/>
                        <a:gd name="connsiteY10" fmla="*/ 505571 h 647702"/>
                        <a:gd name="connsiteX11" fmla="*/ 456243 w 673895"/>
                        <a:gd name="connsiteY11" fmla="*/ 473649 h 647702"/>
                        <a:gd name="connsiteX12" fmla="*/ 488887 w 673895"/>
                        <a:gd name="connsiteY12" fmla="*/ 467058 h 647702"/>
                        <a:gd name="connsiteX13" fmla="*/ 531395 w 673895"/>
                        <a:gd name="connsiteY13" fmla="*/ 334333 h 647702"/>
                        <a:gd name="connsiteX14" fmla="*/ 523487 w 673895"/>
                        <a:gd name="connsiteY14" fmla="*/ 329002 h 647702"/>
                        <a:gd name="connsiteX15" fmla="*/ 497681 w 673895"/>
                        <a:gd name="connsiteY15" fmla="*/ 266701 h 647702"/>
                        <a:gd name="connsiteX16" fmla="*/ 501673 w 673895"/>
                        <a:gd name="connsiteY16" fmla="*/ 246929 h 647702"/>
                        <a:gd name="connsiteX17" fmla="*/ 384346 w 673895"/>
                        <a:gd name="connsiteY17" fmla="*/ 159653 h 647702"/>
                        <a:gd name="connsiteX18" fmla="*/ 370052 w 673895"/>
                        <a:gd name="connsiteY18" fmla="*/ 169290 h 647702"/>
                        <a:gd name="connsiteX19" fmla="*/ 335757 w 673895"/>
                        <a:gd name="connsiteY19" fmla="*/ 176214 h 647702"/>
                        <a:gd name="connsiteX20" fmla="*/ 301462 w 673895"/>
                        <a:gd name="connsiteY20" fmla="*/ 169290 h 647702"/>
                        <a:gd name="connsiteX21" fmla="*/ 335757 w 673895"/>
                        <a:gd name="connsiteY21" fmla="*/ 0 h 647702"/>
                        <a:gd name="connsiteX22" fmla="*/ 423864 w 673895"/>
                        <a:gd name="connsiteY22" fmla="*/ 88107 h 647702"/>
                        <a:gd name="connsiteX23" fmla="*/ 420253 w 673895"/>
                        <a:gd name="connsiteY23" fmla="*/ 105993 h 647702"/>
                        <a:gd name="connsiteX24" fmla="*/ 538728 w 673895"/>
                        <a:gd name="connsiteY24" fmla="*/ 194124 h 647702"/>
                        <a:gd name="connsiteX25" fmla="*/ 551493 w 673895"/>
                        <a:gd name="connsiteY25" fmla="*/ 185518 h 647702"/>
                        <a:gd name="connsiteX26" fmla="*/ 585788 w 673895"/>
                        <a:gd name="connsiteY26" fmla="*/ 178594 h 647702"/>
                        <a:gd name="connsiteX27" fmla="*/ 673895 w 673895"/>
                        <a:gd name="connsiteY27" fmla="*/ 266701 h 647702"/>
                        <a:gd name="connsiteX28" fmla="*/ 620083 w 673895"/>
                        <a:gd name="connsiteY28" fmla="*/ 347884 h 647702"/>
                        <a:gd name="connsiteX29" fmla="*/ 593016 w 673895"/>
                        <a:gd name="connsiteY29" fmla="*/ 353349 h 647702"/>
                        <a:gd name="connsiteX30" fmla="*/ 549222 w 673895"/>
                        <a:gd name="connsiteY30" fmla="*/ 490092 h 647702"/>
                        <a:gd name="connsiteX31" fmla="*/ 552839 w 673895"/>
                        <a:gd name="connsiteY31" fmla="*/ 492531 h 647702"/>
                        <a:gd name="connsiteX32" fmla="*/ 578645 w 673895"/>
                        <a:gd name="connsiteY32" fmla="*/ 554832 h 647702"/>
                        <a:gd name="connsiteX33" fmla="*/ 490538 w 673895"/>
                        <a:gd name="connsiteY33" fmla="*/ 642939 h 647702"/>
                        <a:gd name="connsiteX34" fmla="*/ 409355 w 673895"/>
                        <a:gd name="connsiteY34" fmla="*/ 589127 h 647702"/>
                        <a:gd name="connsiteX35" fmla="*/ 409084 w 673895"/>
                        <a:gd name="connsiteY35" fmla="*/ 587783 h 647702"/>
                        <a:gd name="connsiteX36" fmla="*/ 268154 w 673895"/>
                        <a:gd name="connsiteY36" fmla="*/ 587783 h 647702"/>
                        <a:gd name="connsiteX37" fmla="*/ 266921 w 673895"/>
                        <a:gd name="connsiteY37" fmla="*/ 593890 h 647702"/>
                        <a:gd name="connsiteX38" fmla="*/ 185738 w 673895"/>
                        <a:gd name="connsiteY38" fmla="*/ 647702 h 647702"/>
                        <a:gd name="connsiteX39" fmla="*/ 97631 w 673895"/>
                        <a:gd name="connsiteY39" fmla="*/ 559595 h 647702"/>
                        <a:gd name="connsiteX40" fmla="*/ 123437 w 673895"/>
                        <a:gd name="connsiteY40" fmla="*/ 497294 h 647702"/>
                        <a:gd name="connsiteX41" fmla="*/ 130921 w 673895"/>
                        <a:gd name="connsiteY41" fmla="*/ 492248 h 647702"/>
                        <a:gd name="connsiteX42" fmla="*/ 86036 w 673895"/>
                        <a:gd name="connsiteY42" fmla="*/ 356771 h 647702"/>
                        <a:gd name="connsiteX43" fmla="*/ 53812 w 673895"/>
                        <a:gd name="connsiteY43" fmla="*/ 350265 h 647702"/>
                        <a:gd name="connsiteX44" fmla="*/ 0 w 673895"/>
                        <a:gd name="connsiteY44" fmla="*/ 269082 h 647702"/>
                        <a:gd name="connsiteX45" fmla="*/ 88107 w 673895"/>
                        <a:gd name="connsiteY45" fmla="*/ 180975 h 647702"/>
                        <a:gd name="connsiteX46" fmla="*/ 122402 w 673895"/>
                        <a:gd name="connsiteY46" fmla="*/ 187899 h 647702"/>
                        <a:gd name="connsiteX47" fmla="*/ 129378 w 673895"/>
                        <a:gd name="connsiteY47" fmla="*/ 192602 h 647702"/>
                        <a:gd name="connsiteX48" fmla="*/ 250718 w 673895"/>
                        <a:gd name="connsiteY48" fmla="*/ 103300 h 647702"/>
                        <a:gd name="connsiteX49" fmla="*/ 247650 w 673895"/>
                        <a:gd name="connsiteY49" fmla="*/ 88107 h 647702"/>
                        <a:gd name="connsiteX50" fmla="*/ 335757 w 673895"/>
                        <a:gd name="connsiteY50" fmla="*/ 0 h 6477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673895" h="647702">
                          <a:moveTo>
                            <a:pt x="284961" y="158165"/>
                          </a:moveTo>
                          <a:lnTo>
                            <a:pt x="170786" y="242195"/>
                          </a:lnTo>
                          <a:lnTo>
                            <a:pt x="176214" y="269082"/>
                          </a:lnTo>
                          <a:cubicBezTo>
                            <a:pt x="176214" y="293412"/>
                            <a:pt x="166353" y="315439"/>
                            <a:pt x="150408" y="331383"/>
                          </a:cubicBezTo>
                          <a:lnTo>
                            <a:pt x="146443" y="334057"/>
                          </a:lnTo>
                          <a:lnTo>
                            <a:pt x="192422" y="472837"/>
                          </a:lnTo>
                          <a:lnTo>
                            <a:pt x="220034" y="478412"/>
                          </a:lnTo>
                          <a:cubicBezTo>
                            <a:pt x="230575" y="482870"/>
                            <a:pt x="240067" y="489322"/>
                            <a:pt x="248039" y="497294"/>
                          </a:cubicBezTo>
                          <a:lnTo>
                            <a:pt x="265572" y="523298"/>
                          </a:lnTo>
                          <a:lnTo>
                            <a:pt x="408956" y="523298"/>
                          </a:lnTo>
                          <a:lnTo>
                            <a:pt x="417479" y="505571"/>
                          </a:lnTo>
                          <a:cubicBezTo>
                            <a:pt x="426979" y="491509"/>
                            <a:pt x="440432" y="480337"/>
                            <a:pt x="456243" y="473649"/>
                          </a:cubicBezTo>
                          <a:lnTo>
                            <a:pt x="488887" y="467058"/>
                          </a:lnTo>
                          <a:lnTo>
                            <a:pt x="531395" y="334333"/>
                          </a:lnTo>
                          <a:lnTo>
                            <a:pt x="523487" y="329002"/>
                          </a:lnTo>
                          <a:cubicBezTo>
                            <a:pt x="507543" y="313058"/>
                            <a:pt x="497681" y="291031"/>
                            <a:pt x="497681" y="266701"/>
                          </a:cubicBezTo>
                          <a:lnTo>
                            <a:pt x="501673" y="246929"/>
                          </a:lnTo>
                          <a:lnTo>
                            <a:pt x="384346" y="159653"/>
                          </a:lnTo>
                          <a:lnTo>
                            <a:pt x="370052" y="169290"/>
                          </a:lnTo>
                          <a:cubicBezTo>
                            <a:pt x="359511" y="173749"/>
                            <a:pt x="347922" y="176214"/>
                            <a:pt x="335757" y="176214"/>
                          </a:cubicBezTo>
                          <a:cubicBezTo>
                            <a:pt x="323592" y="176214"/>
                            <a:pt x="312003" y="173749"/>
                            <a:pt x="301462" y="169290"/>
                          </a:cubicBezTo>
                          <a:close/>
                          <a:moveTo>
                            <a:pt x="335757" y="0"/>
                          </a:moveTo>
                          <a:cubicBezTo>
                            <a:pt x="384417" y="0"/>
                            <a:pt x="423864" y="39447"/>
                            <a:pt x="423864" y="88107"/>
                          </a:cubicBezTo>
                          <a:lnTo>
                            <a:pt x="420253" y="105993"/>
                          </a:lnTo>
                          <a:lnTo>
                            <a:pt x="538728" y="194124"/>
                          </a:lnTo>
                          <a:lnTo>
                            <a:pt x="551493" y="185518"/>
                          </a:lnTo>
                          <a:cubicBezTo>
                            <a:pt x="562034" y="181059"/>
                            <a:pt x="573623" y="178594"/>
                            <a:pt x="585788" y="178594"/>
                          </a:cubicBezTo>
                          <a:cubicBezTo>
                            <a:pt x="634448" y="178594"/>
                            <a:pt x="673895" y="218041"/>
                            <a:pt x="673895" y="266701"/>
                          </a:cubicBezTo>
                          <a:cubicBezTo>
                            <a:pt x="673895" y="303196"/>
                            <a:pt x="651706" y="334509"/>
                            <a:pt x="620083" y="347884"/>
                          </a:cubicBezTo>
                          <a:lnTo>
                            <a:pt x="593016" y="353349"/>
                          </a:lnTo>
                          <a:lnTo>
                            <a:pt x="549222" y="490092"/>
                          </a:lnTo>
                          <a:lnTo>
                            <a:pt x="552839" y="492531"/>
                          </a:lnTo>
                          <a:cubicBezTo>
                            <a:pt x="568783" y="508475"/>
                            <a:pt x="578645" y="530502"/>
                            <a:pt x="578645" y="554832"/>
                          </a:cubicBezTo>
                          <a:cubicBezTo>
                            <a:pt x="578645" y="603492"/>
                            <a:pt x="539198" y="642939"/>
                            <a:pt x="490538" y="642939"/>
                          </a:cubicBezTo>
                          <a:cubicBezTo>
                            <a:pt x="454043" y="642939"/>
                            <a:pt x="422731" y="620750"/>
                            <a:pt x="409355" y="589127"/>
                          </a:cubicBezTo>
                          <a:lnTo>
                            <a:pt x="409084" y="587783"/>
                          </a:lnTo>
                          <a:lnTo>
                            <a:pt x="268154" y="587783"/>
                          </a:lnTo>
                          <a:lnTo>
                            <a:pt x="266921" y="593890"/>
                          </a:lnTo>
                          <a:cubicBezTo>
                            <a:pt x="253546" y="625513"/>
                            <a:pt x="222233" y="647702"/>
                            <a:pt x="185738" y="647702"/>
                          </a:cubicBezTo>
                          <a:cubicBezTo>
                            <a:pt x="137078" y="647702"/>
                            <a:pt x="97631" y="608255"/>
                            <a:pt x="97631" y="559595"/>
                          </a:cubicBezTo>
                          <a:cubicBezTo>
                            <a:pt x="97631" y="535265"/>
                            <a:pt x="107493" y="513238"/>
                            <a:pt x="123437" y="497294"/>
                          </a:cubicBezTo>
                          <a:lnTo>
                            <a:pt x="130921" y="492248"/>
                          </a:lnTo>
                          <a:lnTo>
                            <a:pt x="86036" y="356771"/>
                          </a:lnTo>
                          <a:lnTo>
                            <a:pt x="53812" y="350265"/>
                          </a:lnTo>
                          <a:cubicBezTo>
                            <a:pt x="22189" y="336890"/>
                            <a:pt x="0" y="305577"/>
                            <a:pt x="0" y="269082"/>
                          </a:cubicBezTo>
                          <a:cubicBezTo>
                            <a:pt x="0" y="220422"/>
                            <a:pt x="39447" y="180975"/>
                            <a:pt x="88107" y="180975"/>
                          </a:cubicBezTo>
                          <a:cubicBezTo>
                            <a:pt x="100272" y="180975"/>
                            <a:pt x="111861" y="183440"/>
                            <a:pt x="122402" y="187899"/>
                          </a:cubicBezTo>
                          <a:lnTo>
                            <a:pt x="129378" y="192602"/>
                          </a:lnTo>
                          <a:lnTo>
                            <a:pt x="250718" y="103300"/>
                          </a:lnTo>
                          <a:lnTo>
                            <a:pt x="247650" y="88107"/>
                          </a:lnTo>
                          <a:cubicBezTo>
                            <a:pt x="247650" y="39447"/>
                            <a:pt x="287097" y="0"/>
                            <a:pt x="33575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 cmpd="sng" algn="ctr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50" name="Group 349"/>
                <p:cNvGrpSpPr/>
                <p:nvPr/>
              </p:nvGrpSpPr>
              <p:grpSpPr>
                <a:xfrm>
                  <a:off x="8203323" y="543029"/>
                  <a:ext cx="2250927" cy="1371600"/>
                  <a:chOff x="8203323" y="650979"/>
                  <a:chExt cx="2250927" cy="1371600"/>
                </a:xfrm>
              </p:grpSpPr>
              <p:sp>
                <p:nvSpPr>
                  <p:cNvPr id="351" name="Rectangle 350"/>
                  <p:cNvSpPr/>
                  <p:nvPr/>
                </p:nvSpPr>
                <p:spPr bwMode="auto">
                  <a:xfrm>
                    <a:off x="8203323" y="650979"/>
                    <a:ext cx="2250927" cy="137160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marL="0" marR="0" lvl="0" indent="0" algn="ctr" defTabSz="895923" rtl="0" eaLnBrk="1" fontAlgn="base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76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Developer services</a:t>
                    </a:r>
                  </a:p>
                </p:txBody>
              </p:sp>
              <p:grpSp>
                <p:nvGrpSpPr>
                  <p:cNvPr id="352" name="Group 351"/>
                  <p:cNvGrpSpPr/>
                  <p:nvPr/>
                </p:nvGrpSpPr>
                <p:grpSpPr>
                  <a:xfrm>
                    <a:off x="8316462" y="1050815"/>
                    <a:ext cx="1048050" cy="290595"/>
                    <a:chOff x="8316462" y="1050815"/>
                    <a:chExt cx="1048050" cy="290595"/>
                  </a:xfrm>
                </p:grpSpPr>
                <p:sp>
                  <p:nvSpPr>
                    <p:cNvPr id="362" name="TextBox 361"/>
                    <p:cNvSpPr txBox="1"/>
                    <p:nvPr/>
                  </p:nvSpPr>
                  <p:spPr bwMode="auto">
                    <a:xfrm>
                      <a:off x="8694587" y="1065786"/>
                      <a:ext cx="669925" cy="2508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Visual 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Studio</a:t>
                      </a:r>
                    </a:p>
                  </p:txBody>
                </p:sp>
                <p:pic>
                  <p:nvPicPr>
                    <p:cNvPr id="363" name="Picture 167" descr="Visual Studio Online.png"/>
                    <p:cNvPicPr>
                      <a:picLocks noChangeAspect="1"/>
                    </p:cNvPicPr>
                    <p:nvPr/>
                  </p:nvPicPr>
                  <p:blipFill>
                    <a:blip r:embed="rId37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16462" y="1050815"/>
                      <a:ext cx="290580" cy="2905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53" name="Group 352"/>
                  <p:cNvGrpSpPr/>
                  <p:nvPr/>
                </p:nvGrpSpPr>
                <p:grpSpPr>
                  <a:xfrm>
                    <a:off x="9413978" y="1606382"/>
                    <a:ext cx="957567" cy="312845"/>
                    <a:chOff x="9413978" y="1606382"/>
                    <a:chExt cx="957567" cy="312845"/>
                  </a:xfrm>
                </p:grpSpPr>
                <p:sp>
                  <p:nvSpPr>
                    <p:cNvPr id="360" name="TextBox 359"/>
                    <p:cNvSpPr txBox="1"/>
                    <p:nvPr/>
                  </p:nvSpPr>
                  <p:spPr bwMode="auto">
                    <a:xfrm>
                      <a:off x="9712733" y="1617602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Application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Insights</a:t>
                      </a:r>
                    </a:p>
                  </p:txBody>
                </p:sp>
                <p:pic>
                  <p:nvPicPr>
                    <p:cNvPr id="361" name="Picture 169" descr="Application Insights.png"/>
                    <p:cNvPicPr>
                      <a:picLocks noChangeAspect="1"/>
                    </p:cNvPicPr>
                    <p:nvPr/>
                  </p:nvPicPr>
                  <p:blipFill>
                    <a:blip r:embed="rId38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413978" y="1606382"/>
                      <a:ext cx="292365" cy="2923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54" name="Group 353"/>
                  <p:cNvGrpSpPr/>
                  <p:nvPr/>
                </p:nvGrpSpPr>
                <p:grpSpPr>
                  <a:xfrm>
                    <a:off x="9408787" y="1025699"/>
                    <a:ext cx="875200" cy="302765"/>
                    <a:chOff x="9408787" y="1025699"/>
                    <a:chExt cx="875200" cy="302765"/>
                  </a:xfrm>
                </p:grpSpPr>
                <p:pic>
                  <p:nvPicPr>
                    <p:cNvPr id="358" name="Picture 272"/>
                    <p:cNvPicPr>
                      <a:picLocks noChangeAspect="1"/>
                    </p:cNvPicPr>
                    <p:nvPr/>
                  </p:nvPicPr>
                  <p:blipFill>
                    <a:blip r:embed="rId39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408787" y="1025699"/>
                      <a:ext cx="302749" cy="3027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59" name="TextBox 358"/>
                    <p:cNvSpPr txBox="1"/>
                    <p:nvPr/>
                  </p:nvSpPr>
                  <p:spPr bwMode="auto">
                    <a:xfrm>
                      <a:off x="9742651" y="1059753"/>
                      <a:ext cx="541336" cy="2492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Azure SDK</a:t>
                      </a:r>
                    </a:p>
                  </p:txBody>
                </p:sp>
              </p:grpSp>
              <p:grpSp>
                <p:nvGrpSpPr>
                  <p:cNvPr id="355" name="Group 354"/>
                  <p:cNvGrpSpPr/>
                  <p:nvPr/>
                </p:nvGrpSpPr>
                <p:grpSpPr>
                  <a:xfrm>
                    <a:off x="8316496" y="1621631"/>
                    <a:ext cx="1048016" cy="280129"/>
                    <a:chOff x="8316496" y="1621631"/>
                    <a:chExt cx="1048016" cy="280129"/>
                  </a:xfrm>
                </p:grpSpPr>
                <p:sp>
                  <p:nvSpPr>
                    <p:cNvPr id="356" name="TextBox 355"/>
                    <p:cNvSpPr txBox="1"/>
                    <p:nvPr/>
                  </p:nvSpPr>
                  <p:spPr bwMode="auto">
                    <a:xfrm>
                      <a:off x="8704112" y="1650936"/>
                      <a:ext cx="660400" cy="25082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Team 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Project</a:t>
                      </a:r>
                    </a:p>
                  </p:txBody>
                </p:sp>
                <p:sp>
                  <p:nvSpPr>
                    <p:cNvPr id="357" name="Freeform 356"/>
                    <p:cNvSpPr/>
                    <p:nvPr/>
                  </p:nvSpPr>
                  <p:spPr bwMode="auto">
                    <a:xfrm>
                      <a:off x="8316496" y="1621631"/>
                      <a:ext cx="290512" cy="249237"/>
                    </a:xfrm>
                    <a:custGeom>
                      <a:avLst/>
                      <a:gdLst>
                        <a:gd name="connsiteX0" fmla="*/ 20235 w 769143"/>
                        <a:gd name="connsiteY0" fmla="*/ 443405 h 659607"/>
                        <a:gd name="connsiteX1" fmla="*/ 84659 w 769143"/>
                        <a:gd name="connsiteY1" fmla="*/ 443405 h 659607"/>
                        <a:gd name="connsiteX2" fmla="*/ 133712 w 769143"/>
                        <a:gd name="connsiteY2" fmla="*/ 527981 h 659607"/>
                        <a:gd name="connsiteX3" fmla="*/ 182766 w 769143"/>
                        <a:gd name="connsiteY3" fmla="*/ 443405 h 659607"/>
                        <a:gd name="connsiteX4" fmla="*/ 251228 w 769143"/>
                        <a:gd name="connsiteY4" fmla="*/ 443405 h 659607"/>
                        <a:gd name="connsiteX5" fmla="*/ 271462 w 769143"/>
                        <a:gd name="connsiteY5" fmla="*/ 463640 h 659607"/>
                        <a:gd name="connsiteX6" fmla="*/ 271462 w 769143"/>
                        <a:gd name="connsiteY6" fmla="*/ 634610 h 659607"/>
                        <a:gd name="connsiteX7" fmla="*/ 251228 w 769143"/>
                        <a:gd name="connsiteY7" fmla="*/ 654845 h 659607"/>
                        <a:gd name="connsiteX8" fmla="*/ 20235 w 769143"/>
                        <a:gd name="connsiteY8" fmla="*/ 654845 h 659607"/>
                        <a:gd name="connsiteX9" fmla="*/ 0 w 769143"/>
                        <a:gd name="connsiteY9" fmla="*/ 634610 h 659607"/>
                        <a:gd name="connsiteX10" fmla="*/ 0 w 769143"/>
                        <a:gd name="connsiteY10" fmla="*/ 463640 h 659607"/>
                        <a:gd name="connsiteX11" fmla="*/ 20235 w 769143"/>
                        <a:gd name="connsiteY11" fmla="*/ 443405 h 659607"/>
                        <a:gd name="connsiteX12" fmla="*/ 330596 w 769143"/>
                        <a:gd name="connsiteY12" fmla="*/ 290513 h 659607"/>
                        <a:gd name="connsiteX13" fmla="*/ 443055 w 769143"/>
                        <a:gd name="connsiteY13" fmla="*/ 290513 h 659607"/>
                        <a:gd name="connsiteX14" fmla="*/ 528684 w 769143"/>
                        <a:gd name="connsiteY14" fmla="*/ 438150 h 659607"/>
                        <a:gd name="connsiteX15" fmla="*/ 614314 w 769143"/>
                        <a:gd name="connsiteY15" fmla="*/ 290513 h 659607"/>
                        <a:gd name="connsiteX16" fmla="*/ 733821 w 769143"/>
                        <a:gd name="connsiteY16" fmla="*/ 290513 h 659607"/>
                        <a:gd name="connsiteX17" fmla="*/ 769143 w 769143"/>
                        <a:gd name="connsiteY17" fmla="*/ 325835 h 659607"/>
                        <a:gd name="connsiteX18" fmla="*/ 769143 w 769143"/>
                        <a:gd name="connsiteY18" fmla="*/ 624285 h 659607"/>
                        <a:gd name="connsiteX19" fmla="*/ 733821 w 769143"/>
                        <a:gd name="connsiteY19" fmla="*/ 659607 h 659607"/>
                        <a:gd name="connsiteX20" fmla="*/ 330596 w 769143"/>
                        <a:gd name="connsiteY20" fmla="*/ 659607 h 659607"/>
                        <a:gd name="connsiteX21" fmla="*/ 295274 w 769143"/>
                        <a:gd name="connsiteY21" fmla="*/ 624285 h 659607"/>
                        <a:gd name="connsiteX22" fmla="*/ 295274 w 769143"/>
                        <a:gd name="connsiteY22" fmla="*/ 325835 h 659607"/>
                        <a:gd name="connsiteX23" fmla="*/ 330596 w 769143"/>
                        <a:gd name="connsiteY23" fmla="*/ 290513 h 659607"/>
                        <a:gd name="connsiteX24" fmla="*/ 134367 w 769143"/>
                        <a:gd name="connsiteY24" fmla="*/ 276981 h 659607"/>
                        <a:gd name="connsiteX25" fmla="*/ 211441 w 769143"/>
                        <a:gd name="connsiteY25" fmla="*/ 354055 h 659607"/>
                        <a:gd name="connsiteX26" fmla="*/ 134367 w 769143"/>
                        <a:gd name="connsiteY26" fmla="*/ 431128 h 659607"/>
                        <a:gd name="connsiteX27" fmla="*/ 57293 w 769143"/>
                        <a:gd name="connsiteY27" fmla="*/ 354055 h 659607"/>
                        <a:gd name="connsiteX28" fmla="*/ 134367 w 769143"/>
                        <a:gd name="connsiteY28" fmla="*/ 276981 h 659607"/>
                        <a:gd name="connsiteX29" fmla="*/ 529827 w 769143"/>
                        <a:gd name="connsiteY29" fmla="*/ 0 h 659607"/>
                        <a:gd name="connsiteX30" fmla="*/ 664368 w 769143"/>
                        <a:gd name="connsiteY30" fmla="*/ 134541 h 659607"/>
                        <a:gd name="connsiteX31" fmla="*/ 529827 w 769143"/>
                        <a:gd name="connsiteY31" fmla="*/ 269082 h 659607"/>
                        <a:gd name="connsiteX32" fmla="*/ 395286 w 769143"/>
                        <a:gd name="connsiteY32" fmla="*/ 134541 h 659607"/>
                        <a:gd name="connsiteX33" fmla="*/ 529827 w 769143"/>
                        <a:gd name="connsiteY33" fmla="*/ 0 h 6596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769143" h="659607">
                          <a:moveTo>
                            <a:pt x="20235" y="443405"/>
                          </a:moveTo>
                          <a:lnTo>
                            <a:pt x="84659" y="443405"/>
                          </a:lnTo>
                          <a:lnTo>
                            <a:pt x="133712" y="527981"/>
                          </a:lnTo>
                          <a:lnTo>
                            <a:pt x="182766" y="443405"/>
                          </a:lnTo>
                          <a:lnTo>
                            <a:pt x="251228" y="443405"/>
                          </a:lnTo>
                          <a:cubicBezTo>
                            <a:pt x="262403" y="443405"/>
                            <a:pt x="271462" y="452464"/>
                            <a:pt x="271462" y="463640"/>
                          </a:cubicBezTo>
                          <a:lnTo>
                            <a:pt x="271462" y="634610"/>
                          </a:lnTo>
                          <a:cubicBezTo>
                            <a:pt x="271462" y="645786"/>
                            <a:pt x="262403" y="654845"/>
                            <a:pt x="251228" y="654845"/>
                          </a:cubicBezTo>
                          <a:lnTo>
                            <a:pt x="20235" y="654845"/>
                          </a:lnTo>
                          <a:cubicBezTo>
                            <a:pt x="9060" y="654845"/>
                            <a:pt x="0" y="645786"/>
                            <a:pt x="0" y="634610"/>
                          </a:cubicBezTo>
                          <a:lnTo>
                            <a:pt x="0" y="463640"/>
                          </a:lnTo>
                          <a:cubicBezTo>
                            <a:pt x="0" y="452464"/>
                            <a:pt x="9060" y="443405"/>
                            <a:pt x="20235" y="443405"/>
                          </a:cubicBezTo>
                          <a:close/>
                          <a:moveTo>
                            <a:pt x="330596" y="290513"/>
                          </a:moveTo>
                          <a:lnTo>
                            <a:pt x="443055" y="290513"/>
                          </a:lnTo>
                          <a:lnTo>
                            <a:pt x="528684" y="438150"/>
                          </a:lnTo>
                          <a:lnTo>
                            <a:pt x="614314" y="290513"/>
                          </a:lnTo>
                          <a:lnTo>
                            <a:pt x="733821" y="290513"/>
                          </a:lnTo>
                          <a:cubicBezTo>
                            <a:pt x="753329" y="290513"/>
                            <a:pt x="769143" y="306327"/>
                            <a:pt x="769143" y="325835"/>
                          </a:cubicBezTo>
                          <a:lnTo>
                            <a:pt x="769143" y="624285"/>
                          </a:lnTo>
                          <a:cubicBezTo>
                            <a:pt x="769143" y="643793"/>
                            <a:pt x="753329" y="659607"/>
                            <a:pt x="733821" y="659607"/>
                          </a:cubicBezTo>
                          <a:lnTo>
                            <a:pt x="330596" y="659607"/>
                          </a:lnTo>
                          <a:cubicBezTo>
                            <a:pt x="311088" y="659607"/>
                            <a:pt x="295274" y="643793"/>
                            <a:pt x="295274" y="624285"/>
                          </a:cubicBezTo>
                          <a:lnTo>
                            <a:pt x="295274" y="325835"/>
                          </a:lnTo>
                          <a:cubicBezTo>
                            <a:pt x="295274" y="306327"/>
                            <a:pt x="311088" y="290513"/>
                            <a:pt x="330596" y="290513"/>
                          </a:cubicBezTo>
                          <a:close/>
                          <a:moveTo>
                            <a:pt x="134367" y="276981"/>
                          </a:moveTo>
                          <a:cubicBezTo>
                            <a:pt x="176934" y="276981"/>
                            <a:pt x="211441" y="311488"/>
                            <a:pt x="211441" y="354055"/>
                          </a:cubicBezTo>
                          <a:cubicBezTo>
                            <a:pt x="211441" y="396621"/>
                            <a:pt x="176934" y="431128"/>
                            <a:pt x="134367" y="431128"/>
                          </a:cubicBezTo>
                          <a:cubicBezTo>
                            <a:pt x="91800" y="431128"/>
                            <a:pt x="57293" y="396621"/>
                            <a:pt x="57293" y="354055"/>
                          </a:cubicBezTo>
                          <a:cubicBezTo>
                            <a:pt x="57293" y="311488"/>
                            <a:pt x="91800" y="276981"/>
                            <a:pt x="134367" y="276981"/>
                          </a:cubicBezTo>
                          <a:close/>
                          <a:moveTo>
                            <a:pt x="529827" y="0"/>
                          </a:moveTo>
                          <a:cubicBezTo>
                            <a:pt x="604132" y="0"/>
                            <a:pt x="664368" y="60236"/>
                            <a:pt x="664368" y="134541"/>
                          </a:cubicBezTo>
                          <a:cubicBezTo>
                            <a:pt x="664368" y="208846"/>
                            <a:pt x="604132" y="269082"/>
                            <a:pt x="529827" y="269082"/>
                          </a:cubicBezTo>
                          <a:cubicBezTo>
                            <a:pt x="455522" y="269082"/>
                            <a:pt x="395286" y="208846"/>
                            <a:pt x="395286" y="134541"/>
                          </a:cubicBezTo>
                          <a:cubicBezTo>
                            <a:pt x="395286" y="60236"/>
                            <a:pt x="455522" y="0"/>
                            <a:pt x="52982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4" name="Group 3"/>
              <p:cNvGrpSpPr/>
              <p:nvPr userDrawn="1"/>
            </p:nvGrpSpPr>
            <p:grpSpPr>
              <a:xfrm>
                <a:off x="249566" y="543029"/>
                <a:ext cx="1720893" cy="3795291"/>
                <a:chOff x="249566" y="543029"/>
                <a:chExt cx="1720893" cy="3795291"/>
              </a:xfrm>
            </p:grpSpPr>
            <p:sp>
              <p:nvSpPr>
                <p:cNvPr id="319" name="Rectangle 318"/>
                <p:cNvSpPr/>
                <p:nvPr/>
              </p:nvSpPr>
              <p:spPr bwMode="auto">
                <a:xfrm>
                  <a:off x="249566" y="543029"/>
                  <a:ext cx="1720893" cy="3795291"/>
                </a:xfrm>
                <a:prstGeom prst="rect">
                  <a:avLst/>
                </a:prstGeom>
                <a:solidFill>
                  <a:srgbClr val="1B3C72"/>
                </a:solidFill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265176" tIns="143428" rIns="179285" bIns="143428"/>
                <a:lstStyle/>
                <a:p>
                  <a:pPr marL="0" marR="0" lvl="0" indent="0" algn="ctr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72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Security and Management</a:t>
                  </a:r>
                </a:p>
              </p:txBody>
            </p:sp>
            <p:grpSp>
              <p:nvGrpSpPr>
                <p:cNvPr id="3" name="Group 2"/>
                <p:cNvGrpSpPr/>
                <p:nvPr/>
              </p:nvGrpSpPr>
              <p:grpSpPr>
                <a:xfrm>
                  <a:off x="365563" y="1115018"/>
                  <a:ext cx="1458716" cy="3120525"/>
                  <a:chOff x="419554" y="1199688"/>
                  <a:chExt cx="1458716" cy="3120525"/>
                </a:xfrm>
              </p:grpSpPr>
              <p:grpSp>
                <p:nvGrpSpPr>
                  <p:cNvPr id="321" name="Group 320"/>
                  <p:cNvGrpSpPr/>
                  <p:nvPr/>
                </p:nvGrpSpPr>
                <p:grpSpPr>
                  <a:xfrm>
                    <a:off x="442574" y="1656149"/>
                    <a:ext cx="1027708" cy="303213"/>
                    <a:chOff x="368069" y="1313314"/>
                    <a:chExt cx="1027708" cy="303213"/>
                  </a:xfrm>
                </p:grpSpPr>
                <p:sp>
                  <p:nvSpPr>
                    <p:cNvPr id="340" name="TextBox 339"/>
                    <p:cNvSpPr txBox="1"/>
                    <p:nvPr/>
                  </p:nvSpPr>
                  <p:spPr bwMode="auto">
                    <a:xfrm>
                      <a:off x="736963" y="1314902"/>
                      <a:ext cx="658814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Active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Directory</a:t>
                      </a:r>
                    </a:p>
                  </p:txBody>
                </p:sp>
                <p:pic>
                  <p:nvPicPr>
                    <p:cNvPr id="341" name="Picture 193" descr="Azure Active Directory.png"/>
                    <p:cNvPicPr>
                      <a:picLocks noChangeAspect="1"/>
                    </p:cNvPicPr>
                    <p:nvPr/>
                  </p:nvPicPr>
                  <p:blipFill>
                    <a:blip r:embed="rId40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1313314"/>
                      <a:ext cx="298175" cy="298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2" name="Group 321"/>
                  <p:cNvGrpSpPr/>
                  <p:nvPr/>
                </p:nvGrpSpPr>
                <p:grpSpPr>
                  <a:xfrm>
                    <a:off x="466215" y="2129907"/>
                    <a:ext cx="1004066" cy="301625"/>
                    <a:chOff x="391710" y="1847920"/>
                    <a:chExt cx="1004066" cy="301625"/>
                  </a:xfrm>
                </p:grpSpPr>
                <p:sp>
                  <p:nvSpPr>
                    <p:cNvPr id="338" name="TextBox 337"/>
                    <p:cNvSpPr txBox="1"/>
                    <p:nvPr/>
                  </p:nvSpPr>
                  <p:spPr bwMode="auto">
                    <a:xfrm>
                      <a:off x="736963" y="1847920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Multi-factor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Authentication</a:t>
                      </a:r>
                    </a:p>
                  </p:txBody>
                </p:sp>
                <p:pic>
                  <p:nvPicPr>
                    <p:cNvPr id="339" name="Picture 195" descr="Multi-Factor Authentication.png"/>
                    <p:cNvPicPr>
                      <a:picLocks noChangeAspect="1"/>
                    </p:cNvPicPr>
                    <p:nvPr/>
                  </p:nvPicPr>
                  <p:blipFill>
                    <a:blip r:embed="rId41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91710" y="1854270"/>
                      <a:ext cx="288064" cy="2881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3" name="Group 322"/>
                  <p:cNvGrpSpPr/>
                  <p:nvPr/>
                </p:nvGrpSpPr>
                <p:grpSpPr>
                  <a:xfrm>
                    <a:off x="442574" y="2602077"/>
                    <a:ext cx="1027706" cy="301625"/>
                    <a:chOff x="368069" y="2341251"/>
                    <a:chExt cx="1027706" cy="301625"/>
                  </a:xfrm>
                </p:grpSpPr>
                <p:sp>
                  <p:nvSpPr>
                    <p:cNvPr id="336" name="TextBox 335"/>
                    <p:cNvSpPr txBox="1"/>
                    <p:nvPr/>
                  </p:nvSpPr>
                  <p:spPr bwMode="auto">
                    <a:xfrm>
                      <a:off x="736963" y="2341251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Automation</a:t>
                      </a:r>
                    </a:p>
                  </p:txBody>
                </p:sp>
                <p:pic>
                  <p:nvPicPr>
                    <p:cNvPr id="337" name="Picture 198" descr="Azure automation.png"/>
                    <p:cNvPicPr>
                      <a:picLocks noChangeAspect="1"/>
                    </p:cNvPicPr>
                    <p:nvPr/>
                  </p:nvPicPr>
                  <p:blipFill>
                    <a:blip r:embed="rId42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2347601"/>
                      <a:ext cx="289482" cy="2904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4" name="Group 323"/>
                  <p:cNvGrpSpPr/>
                  <p:nvPr/>
                </p:nvGrpSpPr>
                <p:grpSpPr>
                  <a:xfrm>
                    <a:off x="442574" y="1199688"/>
                    <a:ext cx="1027707" cy="285916"/>
                    <a:chOff x="368069" y="762503"/>
                    <a:chExt cx="1027707" cy="285916"/>
                  </a:xfrm>
                </p:grpSpPr>
                <p:sp>
                  <p:nvSpPr>
                    <p:cNvPr id="334" name="TextBox 333"/>
                    <p:cNvSpPr txBox="1"/>
                    <p:nvPr/>
                  </p:nvSpPr>
                  <p:spPr bwMode="auto">
                    <a:xfrm>
                      <a:off x="736963" y="789031"/>
                      <a:ext cx="658813" cy="2328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/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Portal</a:t>
                      </a:r>
                    </a:p>
                  </p:txBody>
                </p:sp>
                <p:pic>
                  <p:nvPicPr>
                    <p:cNvPr id="335" name="Picture 200" descr="Azure subscription.png"/>
                    <p:cNvPicPr>
                      <a:picLocks noChangeAspect="1"/>
                    </p:cNvPicPr>
                    <p:nvPr/>
                  </p:nvPicPr>
                  <p:blipFill>
                    <a:blip r:embed="rId43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762503"/>
                      <a:ext cx="286234" cy="2859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5" name="Group 324"/>
                  <p:cNvGrpSpPr/>
                  <p:nvPr/>
                </p:nvGrpSpPr>
                <p:grpSpPr>
                  <a:xfrm>
                    <a:off x="442574" y="3074247"/>
                    <a:ext cx="1027707" cy="301625"/>
                    <a:chOff x="368069" y="2835216"/>
                    <a:chExt cx="1027707" cy="301625"/>
                  </a:xfrm>
                </p:grpSpPr>
                <p:sp>
                  <p:nvSpPr>
                    <p:cNvPr id="332" name="TextBox 331"/>
                    <p:cNvSpPr txBox="1"/>
                    <p:nvPr/>
                  </p:nvSpPr>
                  <p:spPr bwMode="auto">
                    <a:xfrm>
                      <a:off x="736963" y="2835216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Key Vault</a:t>
                      </a:r>
                    </a:p>
                  </p:txBody>
                </p:sp>
                <p:pic>
                  <p:nvPicPr>
                    <p:cNvPr id="333" name="Picture 204" descr="AzureKeyVault_icon_white.png"/>
                    <p:cNvPicPr>
                      <a:picLocks noChangeAspect="1"/>
                    </p:cNvPicPr>
                    <p:nvPr/>
                  </p:nvPicPr>
                  <p:blipFill>
                    <a:blip r:embed="rId4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2835216"/>
                      <a:ext cx="266988" cy="2966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6" name="Group 325"/>
                  <p:cNvGrpSpPr/>
                  <p:nvPr/>
                </p:nvGrpSpPr>
                <p:grpSpPr>
                  <a:xfrm>
                    <a:off x="419554" y="3546417"/>
                    <a:ext cx="1458716" cy="301625"/>
                    <a:chOff x="345049" y="3328988"/>
                    <a:chExt cx="1458716" cy="301625"/>
                  </a:xfrm>
                </p:grpSpPr>
                <p:sp>
                  <p:nvSpPr>
                    <p:cNvPr id="330" name="TextBox 329"/>
                    <p:cNvSpPr txBox="1"/>
                    <p:nvPr/>
                  </p:nvSpPr>
                  <p:spPr bwMode="auto">
                    <a:xfrm>
                      <a:off x="736963" y="3328988"/>
                      <a:ext cx="106680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Store/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Marketplace</a:t>
                      </a:r>
                    </a:p>
                  </p:txBody>
                </p:sp>
                <p:pic>
                  <p:nvPicPr>
                    <p:cNvPr id="331" name="Picture 230" descr="Azure Marketplace.png"/>
                    <p:cNvPicPr>
                      <a:picLocks noChangeAspect="1"/>
                    </p:cNvPicPr>
                    <p:nvPr/>
                  </p:nvPicPr>
                  <p:blipFill>
                    <a:blip r:embed="rId45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5049" y="3338513"/>
                      <a:ext cx="291101" cy="2915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7" name="Group 326"/>
                  <p:cNvGrpSpPr/>
                  <p:nvPr/>
                </p:nvGrpSpPr>
                <p:grpSpPr>
                  <a:xfrm>
                    <a:off x="442574" y="4018588"/>
                    <a:ext cx="1029294" cy="301625"/>
                    <a:chOff x="368069" y="3867931"/>
                    <a:chExt cx="1029294" cy="301625"/>
                  </a:xfrm>
                </p:grpSpPr>
                <p:pic>
                  <p:nvPicPr>
                    <p:cNvPr id="328" name="Picture 412"/>
                    <p:cNvPicPr>
                      <a:picLocks noChangeAspect="1"/>
                    </p:cNvPicPr>
                    <p:nvPr/>
                  </p:nvPicPr>
                  <p:blipFill>
                    <a:blip r:embed="rId46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3891744"/>
                      <a:ext cx="252343" cy="252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29" name="TextBox 328"/>
                    <p:cNvSpPr txBox="1"/>
                    <p:nvPr/>
                  </p:nvSpPr>
                  <p:spPr bwMode="auto">
                    <a:xfrm>
                      <a:off x="736963" y="3867931"/>
                      <a:ext cx="660400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VM Image Gallery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and VM Depot</a:t>
                      </a:r>
                    </a:p>
                  </p:txBody>
                </p:sp>
              </p:grpSp>
            </p:grpSp>
          </p:grpSp>
          <p:grpSp>
            <p:nvGrpSpPr>
              <p:cNvPr id="13" name="Group 12"/>
              <p:cNvGrpSpPr/>
              <p:nvPr userDrawn="1"/>
            </p:nvGrpSpPr>
            <p:grpSpPr>
              <a:xfrm>
                <a:off x="10572607" y="543029"/>
                <a:ext cx="1619393" cy="3786173"/>
                <a:chOff x="10572607" y="543029"/>
                <a:chExt cx="1619393" cy="3786173"/>
              </a:xfrm>
            </p:grpSpPr>
            <p:sp>
              <p:nvSpPr>
                <p:cNvPr id="288" name="Rectangle 287"/>
                <p:cNvSpPr/>
                <p:nvPr/>
              </p:nvSpPr>
              <p:spPr bwMode="auto">
                <a:xfrm>
                  <a:off x="10572607" y="543029"/>
                  <a:ext cx="1619393" cy="3786173"/>
                </a:xfrm>
                <a:prstGeom prst="rect">
                  <a:avLst/>
                </a:prstGeom>
                <a:solidFill>
                  <a:srgbClr val="1B3C72"/>
                </a:solidFill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265176" tIns="143428" rIns="179285" bIns="143428"/>
                <a:lstStyle/>
                <a:p>
                  <a:pPr marL="0" marR="0" lvl="0" indent="0" algn="ctr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72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Hybrid</a:t>
                  </a:r>
                </a:p>
                <a:p>
                  <a:pPr marL="0" marR="0" lvl="0" indent="0" algn="ctr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72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Operations</a:t>
                  </a:r>
                </a:p>
              </p:txBody>
            </p:sp>
            <p:grpSp>
              <p:nvGrpSpPr>
                <p:cNvPr id="12" name="Group 11"/>
                <p:cNvGrpSpPr/>
                <p:nvPr userDrawn="1"/>
              </p:nvGrpSpPr>
              <p:grpSpPr>
                <a:xfrm>
                  <a:off x="10757536" y="1170330"/>
                  <a:ext cx="1249535" cy="2996155"/>
                  <a:chOff x="10729741" y="1170330"/>
                  <a:chExt cx="1249535" cy="2996155"/>
                </a:xfrm>
              </p:grpSpPr>
              <p:grpSp>
                <p:nvGrpSpPr>
                  <p:cNvPr id="7" name="Group 6"/>
                  <p:cNvGrpSpPr/>
                  <p:nvPr userDrawn="1"/>
                </p:nvGrpSpPr>
                <p:grpSpPr>
                  <a:xfrm>
                    <a:off x="10729741" y="2078817"/>
                    <a:ext cx="1064688" cy="300038"/>
                    <a:chOff x="10729741" y="1826583"/>
                    <a:chExt cx="1064688" cy="300038"/>
                  </a:xfrm>
                </p:grpSpPr>
                <p:sp>
                  <p:nvSpPr>
                    <p:cNvPr id="317" name="TextBox 316"/>
                    <p:cNvSpPr txBox="1"/>
                    <p:nvPr/>
                  </p:nvSpPr>
                  <p:spPr bwMode="auto">
                    <a:xfrm>
                      <a:off x="11135616" y="1826583"/>
                      <a:ext cx="658813" cy="3000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Backup</a:t>
                      </a:r>
                    </a:p>
                  </p:txBody>
                </p:sp>
                <p:pic>
                  <p:nvPicPr>
                    <p:cNvPr id="318" name="Picture 206" descr="Backup Service.png"/>
                    <p:cNvPicPr>
                      <a:picLocks noChangeAspect="1"/>
                    </p:cNvPicPr>
                    <p:nvPr/>
                  </p:nvPicPr>
                  <p:blipFill>
                    <a:blip r:embed="rId47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29741" y="1828595"/>
                      <a:ext cx="296404" cy="29601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10" name="Group 9"/>
                  <p:cNvGrpSpPr/>
                  <p:nvPr userDrawn="1"/>
                </p:nvGrpSpPr>
                <p:grpSpPr>
                  <a:xfrm>
                    <a:off x="10735019" y="3417554"/>
                    <a:ext cx="1059409" cy="301625"/>
                    <a:chOff x="10735019" y="3369011"/>
                    <a:chExt cx="1059409" cy="301625"/>
                  </a:xfrm>
                </p:grpSpPr>
                <p:sp>
                  <p:nvSpPr>
                    <p:cNvPr id="315" name="TextBox 314"/>
                    <p:cNvSpPr txBox="1"/>
                    <p:nvPr/>
                  </p:nvSpPr>
                  <p:spPr bwMode="auto">
                    <a:xfrm>
                      <a:off x="11135616" y="3369011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Site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Recovery</a:t>
                      </a:r>
                    </a:p>
                  </p:txBody>
                </p:sp>
                <p:pic>
                  <p:nvPicPr>
                    <p:cNvPr id="316" name="Picture 210" descr="Site Recovery.png"/>
                    <p:cNvPicPr>
                      <a:picLocks noChangeAspect="1"/>
                    </p:cNvPicPr>
                    <p:nvPr/>
                  </p:nvPicPr>
                  <p:blipFill>
                    <a:blip r:embed="rId48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5019" y="3369011"/>
                      <a:ext cx="285848" cy="2862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9" name="Group 8"/>
                  <p:cNvGrpSpPr/>
                  <p:nvPr userDrawn="1"/>
                </p:nvGrpSpPr>
                <p:grpSpPr>
                  <a:xfrm>
                    <a:off x="10734570" y="2971838"/>
                    <a:ext cx="1059859" cy="300037"/>
                    <a:chOff x="10734570" y="2856179"/>
                    <a:chExt cx="1059859" cy="300037"/>
                  </a:xfrm>
                </p:grpSpPr>
                <p:sp>
                  <p:nvSpPr>
                    <p:cNvPr id="313" name="TextBox 312"/>
                    <p:cNvSpPr txBox="1"/>
                    <p:nvPr/>
                  </p:nvSpPr>
                  <p:spPr bwMode="auto">
                    <a:xfrm>
                      <a:off x="11135616" y="2856179"/>
                      <a:ext cx="658813" cy="3000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Import/Export</a:t>
                      </a:r>
                    </a:p>
                  </p:txBody>
                </p:sp>
                <p:pic>
                  <p:nvPicPr>
                    <p:cNvPr id="314" name="Picture 212" descr="Storage (Azure).png"/>
                    <p:cNvPicPr>
                      <a:picLocks noChangeAspect="1"/>
                    </p:cNvPicPr>
                    <p:nvPr/>
                  </p:nvPicPr>
                  <p:blipFill>
                    <a:blip r:embed="rId49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4570" y="2856179"/>
                      <a:ext cx="286746" cy="2863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5" name="Group 4"/>
                  <p:cNvGrpSpPr/>
                  <p:nvPr userDrawn="1"/>
                </p:nvGrpSpPr>
                <p:grpSpPr>
                  <a:xfrm>
                    <a:off x="10755293" y="1616047"/>
                    <a:ext cx="1223983" cy="317091"/>
                    <a:chOff x="10755293" y="1282976"/>
                    <a:chExt cx="1223983" cy="317091"/>
                  </a:xfrm>
                </p:grpSpPr>
                <p:sp>
                  <p:nvSpPr>
                    <p:cNvPr id="311" name="TextBox 310"/>
                    <p:cNvSpPr txBox="1"/>
                    <p:nvPr/>
                  </p:nvSpPr>
                  <p:spPr bwMode="auto">
                    <a:xfrm>
                      <a:off x="11135616" y="1291503"/>
                      <a:ext cx="843660" cy="30023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AD Privileged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Identity 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Management</a:t>
                      </a:r>
                    </a:p>
                  </p:txBody>
                </p:sp>
                <p:pic>
                  <p:nvPicPr>
                    <p:cNvPr id="312" name="Picture 271"/>
                    <p:cNvPicPr>
                      <a:picLocks noChangeAspect="1"/>
                    </p:cNvPicPr>
                    <p:nvPr/>
                  </p:nvPicPr>
                  <p:blipFill>
                    <a:blip r:embed="rId5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55293" y="1282976"/>
                      <a:ext cx="245301" cy="3170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8" name="Group 7"/>
                  <p:cNvGrpSpPr/>
                  <p:nvPr userDrawn="1"/>
                </p:nvGrpSpPr>
                <p:grpSpPr>
                  <a:xfrm>
                    <a:off x="10737716" y="2524534"/>
                    <a:ext cx="1058300" cy="301625"/>
                    <a:chOff x="10737716" y="2349114"/>
                    <a:chExt cx="1058300" cy="301625"/>
                  </a:xfrm>
                </p:grpSpPr>
                <p:sp>
                  <p:nvSpPr>
                    <p:cNvPr id="309" name="TextBox 308"/>
                    <p:cNvSpPr txBox="1"/>
                    <p:nvPr/>
                  </p:nvSpPr>
                  <p:spPr bwMode="auto">
                    <a:xfrm>
                      <a:off x="11135616" y="2349114"/>
                      <a:ext cx="660400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Operational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Insights</a:t>
                      </a:r>
                    </a:p>
                  </p:txBody>
                </p:sp>
                <p:pic>
                  <p:nvPicPr>
                    <p:cNvPr id="310" name="Picture 329" descr="Operational Insights.png"/>
                    <p:cNvPicPr>
                      <a:picLocks noChangeAspect="1"/>
                    </p:cNvPicPr>
                    <p:nvPr/>
                  </p:nvPicPr>
                  <p:blipFill>
                    <a:blip r:embed="rId51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7716" y="2349114"/>
                      <a:ext cx="280454" cy="2805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6" name="Group 5"/>
                  <p:cNvGrpSpPr/>
                  <p:nvPr userDrawn="1"/>
                </p:nvGrpSpPr>
                <p:grpSpPr>
                  <a:xfrm>
                    <a:off x="10731079" y="1170330"/>
                    <a:ext cx="1063349" cy="300038"/>
                    <a:chOff x="10731079" y="777857"/>
                    <a:chExt cx="1063349" cy="300038"/>
                  </a:xfrm>
                </p:grpSpPr>
                <p:sp>
                  <p:nvSpPr>
                    <p:cNvPr id="299" name="TextBox 298"/>
                    <p:cNvSpPr txBox="1"/>
                    <p:nvPr/>
                  </p:nvSpPr>
                  <p:spPr bwMode="auto">
                    <a:xfrm>
                      <a:off x="11135616" y="777857"/>
                      <a:ext cx="658812" cy="3000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Azure AD 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Connect Health</a:t>
                      </a:r>
                    </a:p>
                  </p:txBody>
                </p:sp>
                <p:grpSp>
                  <p:nvGrpSpPr>
                    <p:cNvPr id="300" name="Group 2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731079" y="777857"/>
                      <a:ext cx="293729" cy="278603"/>
                      <a:chOff x="10757647" y="1125048"/>
                      <a:chExt cx="293741" cy="279390"/>
                    </a:xfrm>
                  </p:grpSpPr>
                  <p:pic>
                    <p:nvPicPr>
                      <p:cNvPr id="301" name="Picture 221" descr="Azure Active Directory.png"/>
                      <p:cNvPicPr>
                        <a:picLocks noChangeAspect="1"/>
                      </p:cNvPicPr>
                      <p:nvPr/>
                    </p:nvPicPr>
                    <p:blipFill>
                      <a:blip r:embed="rId40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7647" y="1125048"/>
                        <a:ext cx="262077" cy="262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sp>
                    <p:nvSpPr>
                      <p:cNvPr id="302" name="Heart 301"/>
                      <p:cNvSpPr/>
                      <p:nvPr/>
                    </p:nvSpPr>
                    <p:spPr bwMode="auto">
                      <a:xfrm>
                        <a:off x="10905290" y="1274695"/>
                        <a:ext cx="146056" cy="128950"/>
                      </a:xfrm>
                      <a:prstGeom prst="heart">
                        <a:avLst/>
                      </a:prstGeom>
                      <a:solidFill>
                        <a:srgbClr val="FFFFFF"/>
                      </a:solidFill>
                      <a:ln w="12700" cap="flat" cmpd="sng" algn="ctr">
                        <a:solidFill>
                          <a:srgbClr val="005695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lIns="182880" tIns="146304" rIns="182880" bIns="146304"/>
                      <a:lstStyle/>
                      <a:p>
                        <a:pPr marL="0" marR="0" lvl="0" indent="0" algn="ctr" defTabSz="914102" rtl="0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961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 Light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grpSp>
                    <p:nvGrpSpPr>
                      <p:cNvPr id="303" name="Group 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1015" y="1312918"/>
                        <a:ext cx="107890" cy="50915"/>
                        <a:chOff x="11033154" y="1382736"/>
                        <a:chExt cx="155481" cy="72283"/>
                      </a:xfrm>
                    </p:grpSpPr>
                    <p:cxnSp>
                      <p:nvCxnSpPr>
                        <p:cNvPr id="304" name="Straight Connector 303"/>
                        <p:cNvCxnSpPr/>
                        <p:nvPr/>
                      </p:nvCxnSpPr>
                      <p:spPr>
                        <a:xfrm flipV="1">
                          <a:off x="11034055" y="1414354"/>
                          <a:ext cx="50333" cy="0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5" name="Straight Connector 304"/>
                        <p:cNvCxnSpPr/>
                        <p:nvPr/>
                      </p:nvCxnSpPr>
                      <p:spPr>
                        <a:xfrm flipV="1">
                          <a:off x="11139295" y="1418875"/>
                          <a:ext cx="50333" cy="0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6" name="Straight Connector 305"/>
                        <p:cNvCxnSpPr/>
                        <p:nvPr/>
                      </p:nvCxnSpPr>
                      <p:spPr>
                        <a:xfrm>
                          <a:off x="11114130" y="1382713"/>
                          <a:ext cx="0" cy="70062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7" name="Straight Connector 306"/>
                        <p:cNvCxnSpPr/>
                        <p:nvPr/>
                      </p:nvCxnSpPr>
                      <p:spPr>
                        <a:xfrm flipV="1">
                          <a:off x="11082100" y="1387233"/>
                          <a:ext cx="25166" cy="27121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8" name="Straight Connector 307"/>
                        <p:cNvCxnSpPr/>
                        <p:nvPr/>
                      </p:nvCxnSpPr>
                      <p:spPr>
                        <a:xfrm flipV="1">
                          <a:off x="11107266" y="1418875"/>
                          <a:ext cx="34318" cy="36161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</p:grpSp>
                </p:grpSp>
              </p:grpSp>
              <p:grpSp>
                <p:nvGrpSpPr>
                  <p:cNvPr id="11" name="Group 10"/>
                  <p:cNvGrpSpPr/>
                  <p:nvPr userDrawn="1"/>
                </p:nvGrpSpPr>
                <p:grpSpPr>
                  <a:xfrm>
                    <a:off x="10734275" y="3864860"/>
                    <a:ext cx="1060154" cy="301625"/>
                    <a:chOff x="10734275" y="3881794"/>
                    <a:chExt cx="1060154" cy="301625"/>
                  </a:xfrm>
                </p:grpSpPr>
                <p:sp>
                  <p:nvSpPr>
                    <p:cNvPr id="297" name="TextBox 296"/>
                    <p:cNvSpPr txBox="1"/>
                    <p:nvPr/>
                  </p:nvSpPr>
                  <p:spPr>
                    <a:xfrm>
                      <a:off x="11135616" y="3881794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 err="1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StorSimple</a:t>
                      </a:r>
                      <a:endParaRPr kumimoji="0" lang="en-US" sz="980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Arial Unicode MS" panose="020B0604020202020204" pitchFamily="34" charset="-128"/>
                        <a:cs typeface="Segoe UI Light" panose="020B0502040204020203" pitchFamily="34" charset="0"/>
                      </a:endParaRPr>
                    </a:p>
                  </p:txBody>
                </p:sp>
                <p:pic>
                  <p:nvPicPr>
                    <p:cNvPr id="298" name="Picture 208" descr="StorSimple.png"/>
                    <p:cNvPicPr>
                      <a:picLocks noChangeAspect="1"/>
                    </p:cNvPicPr>
                    <p:nvPr/>
                  </p:nvPicPr>
                  <p:blipFill>
                    <a:blip r:embed="rId52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4275" y="3881794"/>
                      <a:ext cx="287337" cy="2873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</p:grpSp>
        </p:grpSp>
        <p:sp>
          <p:nvSpPr>
            <p:cNvPr id="265" name="Rectangle 264"/>
            <p:cNvSpPr/>
            <p:nvPr/>
          </p:nvSpPr>
          <p:spPr bwMode="auto">
            <a:xfrm>
              <a:off x="-102722" y="5682116"/>
              <a:ext cx="12641920" cy="1282663"/>
            </a:xfrm>
            <a:prstGeom prst="rect">
              <a:avLst/>
            </a:prstGeom>
            <a:solidFill>
              <a:srgbClr val="002846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79285" tIns="91440" rIns="179285" bIns="143428"/>
            <a:lstStyle/>
            <a:p>
              <a:pPr marL="0" marR="0" lvl="0" indent="0" algn="ctr" defTabSz="895923" rtl="0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2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76250">
                        <a:srgbClr val="FFFFFF"/>
                      </a:gs>
                      <a:gs pos="31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Datacenter Infrastructure (24 regions, 19 online)</a:t>
              </a:r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-237835" y="6137034"/>
              <a:ext cx="12912145" cy="841365"/>
              <a:chOff x="-19051" y="6476517"/>
              <a:chExt cx="12493626" cy="693589"/>
            </a:xfrm>
          </p:grpSpPr>
          <p:pic>
            <p:nvPicPr>
              <p:cNvPr id="267" name="Picture 2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6258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8" name="Picture 44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8913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9" name="Picture 45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1567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0" name="Picture 46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691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1" name="Picture 47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2345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2" name="Picture 48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5000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3" name="Picture 49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7654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4" name="Picture 50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20309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5" name="Picture 51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02963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" name="Picture 52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5618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" name="Picture 53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8272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8" name="Picture 54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50927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9" name="Picture 56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33581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0" name="Picture 57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16236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1" name="Picture 58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9051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2" name="Picture 59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604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68567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white with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6"/>
            <a:ext cx="6274973" cy="1943393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3137"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1pPr>
            <a:lvl2pPr marL="672290" indent="-28012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2353"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2pPr>
            <a:lvl3pPr marL="684740" indent="26767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 sz="1961"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3pPr>
            <a:lvl4pPr marL="952410" indent="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4pPr>
            <a:lvl5pPr marL="1176507" indent="-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57" y="5222104"/>
            <a:ext cx="12190443" cy="1635896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Freeform 99"/>
          <p:cNvSpPr>
            <a:spLocks noChangeAspect="1"/>
          </p:cNvSpPr>
          <p:nvPr userDrawn="1"/>
        </p:nvSpPr>
        <p:spPr bwMode="black">
          <a:xfrm>
            <a:off x="474670" y="5491047"/>
            <a:ext cx="564934" cy="414033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68578" tIns="34288" rIns="68578" bIns="34288"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/>
          <p:cNvGrpSpPr>
            <a:grpSpLocks/>
          </p:cNvGrpSpPr>
          <p:nvPr userDrawn="1"/>
        </p:nvGrpSpPr>
        <p:grpSpPr bwMode="auto">
          <a:xfrm flipH="1">
            <a:off x="7082691" y="1905173"/>
            <a:ext cx="4228448" cy="3343392"/>
            <a:chOff x="2348247" y="1709773"/>
            <a:chExt cx="7397345" cy="5322534"/>
          </a:xfrm>
        </p:grpSpPr>
        <p:pic>
          <p:nvPicPr>
            <p:cNvPr id="10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247" y="1709773"/>
              <a:ext cx="3209061" cy="532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307" y="5211593"/>
              <a:ext cx="5615285" cy="182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7500">
                      <a:schemeClr val="bg1"/>
                    </a:gs>
                    <a:gs pos="55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39604" y="5403224"/>
            <a:ext cx="10883158" cy="615609"/>
          </a:xfrm>
        </p:spPr>
        <p:txBody>
          <a:bodyPr/>
          <a:lstStyle>
            <a:lvl1pPr marL="0" indent="0">
              <a:buFontTx/>
              <a:buNone/>
              <a:defRPr lang="en-US" sz="3137" kern="1200" spc="0" baseline="0" dirty="0" smtClean="0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</a:pPr>
            <a:r>
              <a:rPr lang="en-US" dirty="0"/>
              <a:t>Potential highlight or call to action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19750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Blue with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6"/>
            <a:ext cx="6274973" cy="1943393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3137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  <a:lvl2pPr marL="672290" indent="-28012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2353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2pPr>
            <a:lvl3pPr marL="684740" indent="26767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 sz="1961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3pPr>
            <a:lvl4pPr marL="952410" indent="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4pPr>
            <a:lvl5pPr marL="1176507" indent="-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57" y="5222104"/>
            <a:ext cx="12190443" cy="1635896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Freeform 99"/>
          <p:cNvSpPr>
            <a:spLocks noChangeAspect="1"/>
          </p:cNvSpPr>
          <p:nvPr userDrawn="1"/>
        </p:nvSpPr>
        <p:spPr bwMode="black">
          <a:xfrm>
            <a:off x="474670" y="5491047"/>
            <a:ext cx="564934" cy="414033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68578" tIns="34288" rIns="68578" bIns="34288"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/>
          <p:cNvGrpSpPr>
            <a:grpSpLocks/>
          </p:cNvGrpSpPr>
          <p:nvPr userDrawn="1"/>
        </p:nvGrpSpPr>
        <p:grpSpPr bwMode="auto">
          <a:xfrm flipH="1">
            <a:off x="7082691" y="1905173"/>
            <a:ext cx="4228448" cy="3343392"/>
            <a:chOff x="2348247" y="1709773"/>
            <a:chExt cx="7397345" cy="5322534"/>
          </a:xfrm>
        </p:grpSpPr>
        <p:pic>
          <p:nvPicPr>
            <p:cNvPr id="10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247" y="1709773"/>
              <a:ext cx="3209061" cy="532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307" y="5211593"/>
              <a:ext cx="5615285" cy="182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3750">
                      <a:schemeClr val="tx1"/>
                    </a:gs>
                    <a:gs pos="3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39604" y="5403224"/>
            <a:ext cx="10883158" cy="615609"/>
          </a:xfrm>
        </p:spPr>
        <p:txBody>
          <a:bodyPr/>
          <a:lstStyle>
            <a:lvl1pPr marL="0" indent="0">
              <a:buFontTx/>
              <a:buNone/>
              <a:defRPr lang="en-US" sz="3137" kern="1200" spc="0" baseline="0" dirty="0" smtClean="0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</a:pPr>
            <a:r>
              <a:rPr lang="en-US" dirty="0"/>
              <a:t>Potential highlight or call to action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53239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Grey with bullets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6"/>
            <a:ext cx="6274973" cy="1943393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3137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  <a:lvl2pPr marL="672290" indent="-28012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2353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2pPr>
            <a:lvl3pPr marL="684740" indent="26767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 sz="1961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3pPr>
            <a:lvl4pPr marL="952410" indent="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4pPr>
            <a:lvl5pPr marL="1176507" indent="-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57" y="5222104"/>
            <a:ext cx="12190443" cy="1635896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Freeform 99"/>
          <p:cNvSpPr>
            <a:spLocks noChangeAspect="1"/>
          </p:cNvSpPr>
          <p:nvPr userDrawn="1"/>
        </p:nvSpPr>
        <p:spPr bwMode="black">
          <a:xfrm>
            <a:off x="474670" y="5491047"/>
            <a:ext cx="564934" cy="414033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68578" tIns="34288" rIns="68578" bIns="34288"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/>
          <p:cNvGrpSpPr>
            <a:grpSpLocks/>
          </p:cNvGrpSpPr>
          <p:nvPr userDrawn="1"/>
        </p:nvGrpSpPr>
        <p:grpSpPr bwMode="auto">
          <a:xfrm flipH="1">
            <a:off x="7082691" y="1905173"/>
            <a:ext cx="4228448" cy="3343392"/>
            <a:chOff x="2348247" y="1709773"/>
            <a:chExt cx="7397345" cy="5322534"/>
          </a:xfrm>
        </p:grpSpPr>
        <p:pic>
          <p:nvPicPr>
            <p:cNvPr id="10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247" y="1709773"/>
              <a:ext cx="3209061" cy="532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307" y="5211593"/>
              <a:ext cx="5615285" cy="182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3750">
                      <a:schemeClr val="tx1"/>
                    </a:gs>
                    <a:gs pos="3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39604" y="5403224"/>
            <a:ext cx="10883158" cy="615609"/>
          </a:xfrm>
        </p:spPr>
        <p:txBody>
          <a:bodyPr/>
          <a:lstStyle>
            <a:lvl1pPr marL="0" indent="0">
              <a:buFontTx/>
              <a:buNone/>
              <a:defRPr sz="3137" baseline="0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Potential highlight or call to action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70283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0"/>
            <a:ext cx="5826759" cy="1267431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3921" spc="0" dirty="0">
                <a:gradFill>
                  <a:gsLst>
                    <a:gs pos="81250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cs typeface="+mn-cs"/>
              </a:defRPr>
            </a:lvl1pPr>
          </a:lstStyle>
          <a:p>
            <a:pPr marL="0" marR="0" lvl="0" indent="0" fontAlgn="auto"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2" descr="cropped16x9_co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13" y="0"/>
            <a:ext cx="60928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635897"/>
            <a:ext cx="5826759" cy="561290"/>
          </a:xfrm>
        </p:spPr>
        <p:txBody>
          <a:bodyPr/>
          <a:lstStyle>
            <a:lvl1pPr marL="0" indent="0">
              <a:buNone/>
              <a:defRPr sz="274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40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Green">
    <p:bg>
      <p:bgPr>
        <a:solidFill>
          <a:srgbClr val="89C4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291102"/>
            <a:ext cx="5826760" cy="1267431"/>
          </a:xfrm>
        </p:spPr>
        <p:txBody>
          <a:bodyPr/>
          <a:lstStyle>
            <a:lvl1pPr marL="0" indent="0">
              <a:buNone/>
              <a:defRPr sz="3921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>
                <a:gradFill>
                  <a:gsLst>
                    <a:gs pos="73750">
                      <a:schemeClr val="bg1"/>
                    </a:gs>
                    <a:gs pos="36000">
                      <a:schemeClr val="bg1"/>
                    </a:gs>
                  </a:gsLst>
                  <a:lin ang="5400000" scaled="0"/>
                </a:gradFill>
              </a:defRPr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2" descr="cropped16x9_co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13" y="0"/>
            <a:ext cx="60928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69239" y="1635897"/>
            <a:ext cx="5737119" cy="561290"/>
          </a:xfrm>
        </p:spPr>
        <p:txBody>
          <a:bodyPr/>
          <a:lstStyle>
            <a:lvl1pPr marL="0" indent="0">
              <a:buNone/>
              <a:defRPr sz="2745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563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Alt.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0"/>
            <a:ext cx="5826759" cy="1267431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3921" spc="0" dirty="0">
                <a:gradFill>
                  <a:gsLst>
                    <a:gs pos="81250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cs typeface="+mn-cs"/>
              </a:defRPr>
            </a:lvl1pPr>
          </a:lstStyle>
          <a:p>
            <a:pPr marL="0" marR="0" lvl="0" indent="0" fontAlgn="auto"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635897"/>
            <a:ext cx="5826759" cy="561290"/>
          </a:xfrm>
        </p:spPr>
        <p:txBody>
          <a:bodyPr/>
          <a:lstStyle>
            <a:lvl1pPr marL="0" indent="0">
              <a:buNone/>
              <a:defRPr sz="274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728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Alt. Grey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0"/>
            <a:ext cx="5826759" cy="1267431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3921" spc="0" dirty="0">
                <a:gradFill>
                  <a:gsLst>
                    <a:gs pos="81250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cs typeface="+mn-cs"/>
              </a:defRPr>
            </a:lvl1pPr>
          </a:lstStyle>
          <a:p>
            <a:pPr marL="0" marR="0" lvl="0" indent="0" fontAlgn="auto"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635897"/>
            <a:ext cx="5826759" cy="561290"/>
          </a:xfrm>
        </p:spPr>
        <p:txBody>
          <a:bodyPr/>
          <a:lstStyle>
            <a:lvl1pPr marL="0" indent="0">
              <a:buNone/>
              <a:defRPr sz="274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46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3529"/>
            </a:lvl1pPr>
            <a:lvl2pPr marL="336145" indent="0">
              <a:buFontTx/>
              <a:buNone/>
              <a:defRPr/>
            </a:lvl2pPr>
            <a:lvl3pPr marL="560241" indent="0">
              <a:buFontTx/>
              <a:buNone/>
              <a:defRPr/>
            </a:lvl3pPr>
            <a:lvl4pPr marL="784338" indent="0">
              <a:buFontTx/>
              <a:buNone/>
              <a:defRPr/>
            </a:lvl4pPr>
            <a:lvl5pPr marL="100843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58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1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465650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Content with art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69927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3529"/>
            </a:lvl1pPr>
            <a:lvl2pPr marL="336145" indent="0">
              <a:buFontTx/>
              <a:buNone/>
              <a:defRPr/>
            </a:lvl2pPr>
            <a:lvl3pPr marL="560241" indent="0">
              <a:buFontTx/>
              <a:buNone/>
              <a:defRPr/>
            </a:lvl3pPr>
            <a:lvl4pPr marL="784338" indent="0">
              <a:buFontTx/>
              <a:buNone/>
              <a:defRPr/>
            </a:lvl4pPr>
            <a:lvl5pPr marL="100843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980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08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7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3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Green Bullet text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3137"/>
            </a:lvl1pPr>
            <a:lvl2pPr marL="728314" indent="-336145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2353"/>
            </a:lvl2pPr>
            <a:lvl3pPr marL="1008435" indent="-280121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 sz="1961"/>
            </a:lvl3pPr>
            <a:lvl4pPr marL="1232531" indent="-224097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lang="en-US" sz="1765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indent="-224097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6533" y="1189176"/>
            <a:ext cx="5378548" cy="2377940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3137"/>
            </a:lvl1pPr>
            <a:lvl2pPr marL="728314" indent="-336145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2353"/>
            </a:lvl2pPr>
            <a:lvl3pPr marL="1008435" indent="-280121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 sz="1961"/>
            </a:lvl3pPr>
            <a:lvl4pPr marL="1232531" indent="-224097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lang="en-US" sz="1765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indent="-224097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9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0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39" y="1008336"/>
            <a:ext cx="11653523" cy="561290"/>
          </a:xfrm>
        </p:spPr>
        <p:txBody>
          <a:bodyPr/>
          <a:lstStyle>
            <a:lvl1pPr marL="0" indent="0">
              <a:buFontTx/>
              <a:buNone/>
              <a:defRPr sz="2745" baseline="0"/>
            </a:lvl1pPr>
            <a:lvl2pPr marL="336145" indent="0">
              <a:buFontTx/>
              <a:buNone/>
              <a:defRPr/>
            </a:lvl2pPr>
            <a:lvl3pPr marL="560241" indent="0">
              <a:buFontTx/>
              <a:buNone/>
              <a:defRPr/>
            </a:lvl3pPr>
            <a:lvl4pPr marL="784338" indent="0">
              <a:buFontTx/>
              <a:buNone/>
              <a:defRPr/>
            </a:lvl4pPr>
            <a:lvl5pPr marL="1008435" indent="0">
              <a:buFontTx/>
              <a:buNone/>
              <a:defRPr/>
            </a:lvl5pPr>
          </a:lstStyle>
          <a:p>
            <a:pPr lvl="0"/>
            <a:r>
              <a:rPr lang="en-US" dirty="0"/>
              <a:t>Sub-head, or additional information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130429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dark grey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39" y="1008336"/>
            <a:ext cx="11653523" cy="561290"/>
          </a:xfrm>
        </p:spPr>
        <p:txBody>
          <a:bodyPr/>
          <a:lstStyle>
            <a:lvl1pPr marL="0" indent="0">
              <a:buFontTx/>
              <a:buNone/>
              <a:defRPr sz="2745" baseline="0"/>
            </a:lvl1pPr>
            <a:lvl2pPr marL="336145" indent="0">
              <a:buFontTx/>
              <a:buNone/>
              <a:defRPr/>
            </a:lvl2pPr>
            <a:lvl3pPr marL="560241" indent="0">
              <a:buFontTx/>
              <a:buNone/>
              <a:defRPr/>
            </a:lvl3pPr>
            <a:lvl4pPr marL="784338" indent="0">
              <a:buFontTx/>
              <a:buNone/>
              <a:defRPr/>
            </a:lvl4pPr>
            <a:lvl5pPr marL="1008435" indent="0">
              <a:buFontTx/>
              <a:buNone/>
              <a:defRPr/>
            </a:lvl5pPr>
          </a:lstStyle>
          <a:p>
            <a:pPr lvl="0"/>
            <a:r>
              <a:rPr lang="en-US" dirty="0"/>
              <a:t>Sub-head, or additional information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12383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878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01342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687544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4857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3363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41139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76250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58186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2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4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4199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421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1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83165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 Blue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314067"/>
            <a:ext cx="11655840" cy="899665"/>
          </a:xfrm>
        </p:spPr>
        <p:txBody>
          <a:bodyPr/>
          <a:lstStyle>
            <a:lvl1pPr>
              <a:defRPr baseline="0">
                <a:gradFill>
                  <a:gsLst>
                    <a:gs pos="22500">
                      <a:schemeClr val="bg2"/>
                    </a:gs>
                    <a:gs pos="4800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5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Accent Colo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52988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9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50168" y="400024"/>
            <a:ext cx="1476922" cy="31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59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10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C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" y="0"/>
            <a:ext cx="121904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Speaker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213" y="470411"/>
            <a:ext cx="1613876" cy="345766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10263456" y="291068"/>
            <a:ext cx="165930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AzureCon</a:t>
            </a:r>
            <a:endParaRPr kumimoji="0" lang="en-US" sz="2353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63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-233159" y="0"/>
            <a:ext cx="12658319" cy="6842189"/>
            <a:chOff x="-237835" y="0"/>
            <a:chExt cx="12912145" cy="6978399"/>
          </a:xfrm>
        </p:grpSpPr>
        <p:sp>
          <p:nvSpPr>
            <p:cNvPr id="261" name="Rectangle 260"/>
            <p:cNvSpPr/>
            <p:nvPr/>
          </p:nvSpPr>
          <p:spPr bwMode="auto">
            <a:xfrm>
              <a:off x="0" y="0"/>
              <a:ext cx="12436475" cy="5949950"/>
            </a:xfrm>
            <a:prstGeom prst="rect">
              <a:avLst/>
            </a:prstGeom>
            <a:solidFill>
              <a:srgbClr val="002846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0" tIns="46637" rIns="0" bIns="46637" anchor="ctr"/>
            <a:lstStyle/>
            <a:p>
              <a:pPr marL="0" marR="0" lvl="0" indent="0" algn="ctr" defTabSz="9140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261"/>
            <p:cNvSpPr/>
            <p:nvPr/>
          </p:nvSpPr>
          <p:spPr bwMode="auto">
            <a:xfrm>
              <a:off x="11399838" y="2357438"/>
              <a:ext cx="68262" cy="38100"/>
            </a:xfrm>
            <a:custGeom>
              <a:avLst/>
              <a:gdLst>
                <a:gd name="connsiteX0" fmla="*/ 0 w 69056"/>
                <a:gd name="connsiteY0" fmla="*/ 16668 h 38723"/>
                <a:gd name="connsiteX1" fmla="*/ 26194 w 69056"/>
                <a:gd name="connsiteY1" fmla="*/ 7143 h 38723"/>
                <a:gd name="connsiteX2" fmla="*/ 28575 w 69056"/>
                <a:gd name="connsiteY2" fmla="*/ 0 h 38723"/>
                <a:gd name="connsiteX3" fmla="*/ 30956 w 69056"/>
                <a:gd name="connsiteY3" fmla="*/ 7143 h 38723"/>
                <a:gd name="connsiteX4" fmla="*/ 33337 w 69056"/>
                <a:gd name="connsiteY4" fmla="*/ 38100 h 38723"/>
                <a:gd name="connsiteX5" fmla="*/ 35719 w 69056"/>
                <a:gd name="connsiteY5" fmla="*/ 28575 h 38723"/>
                <a:gd name="connsiteX6" fmla="*/ 42862 w 69056"/>
                <a:gd name="connsiteY6" fmla="*/ 23812 h 38723"/>
                <a:gd name="connsiteX7" fmla="*/ 69056 w 69056"/>
                <a:gd name="connsiteY7" fmla="*/ 19050 h 3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056" h="38723">
                  <a:moveTo>
                    <a:pt x="0" y="16668"/>
                  </a:moveTo>
                  <a:cubicBezTo>
                    <a:pt x="14329" y="14877"/>
                    <a:pt x="18768" y="18282"/>
                    <a:pt x="26194" y="7143"/>
                  </a:cubicBezTo>
                  <a:cubicBezTo>
                    <a:pt x="27586" y="5055"/>
                    <a:pt x="27781" y="2381"/>
                    <a:pt x="28575" y="0"/>
                  </a:cubicBezTo>
                  <a:cubicBezTo>
                    <a:pt x="29369" y="2381"/>
                    <a:pt x="30645" y="4653"/>
                    <a:pt x="30956" y="7143"/>
                  </a:cubicBezTo>
                  <a:cubicBezTo>
                    <a:pt x="32240" y="17413"/>
                    <a:pt x="31092" y="27997"/>
                    <a:pt x="33337" y="38100"/>
                  </a:cubicBezTo>
                  <a:cubicBezTo>
                    <a:pt x="34047" y="41295"/>
                    <a:pt x="33904" y="31298"/>
                    <a:pt x="35719" y="28575"/>
                  </a:cubicBezTo>
                  <a:cubicBezTo>
                    <a:pt x="37306" y="26194"/>
                    <a:pt x="40247" y="24974"/>
                    <a:pt x="42862" y="23812"/>
                  </a:cubicBezTo>
                  <a:cubicBezTo>
                    <a:pt x="56400" y="17795"/>
                    <a:pt x="55699" y="19050"/>
                    <a:pt x="69056" y="19050"/>
                  </a:cubicBezTo>
                </a:path>
              </a:pathLst>
            </a:cu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marL="0" marR="0" lvl="0" indent="0" algn="ctr" defTabSz="9140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8" name="Rectangle 457"/>
            <p:cNvSpPr/>
            <p:nvPr/>
          </p:nvSpPr>
          <p:spPr bwMode="auto">
            <a:xfrm>
              <a:off x="112714" y="4411652"/>
              <a:ext cx="12203111" cy="1391390"/>
            </a:xfrm>
            <a:prstGeom prst="rect">
              <a:avLst/>
            </a:prstGeom>
            <a:solidFill>
              <a:srgbClr val="0072C6">
                <a:lumMod val="75000"/>
              </a:srgb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79285" tIns="91440" rIns="179285" bIns="143428"/>
            <a:lstStyle/>
            <a:p>
              <a:pPr marL="0" marR="0" lvl="0" indent="0" algn="ctr" defTabSz="895923" rtl="0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92500">
                        <a:srgbClr val="FFC000"/>
                      </a:gs>
                      <a:gs pos="33000">
                        <a:srgbClr val="FFC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Infrastructure Services</a:t>
              </a:r>
            </a:p>
          </p:txBody>
        </p:sp>
        <p:grpSp>
          <p:nvGrpSpPr>
            <p:cNvPr id="459" name="Group 458"/>
            <p:cNvGrpSpPr/>
            <p:nvPr/>
          </p:nvGrpSpPr>
          <p:grpSpPr>
            <a:xfrm>
              <a:off x="2945483" y="4783867"/>
              <a:ext cx="2834641" cy="790575"/>
              <a:chOff x="3078280" y="4930775"/>
              <a:chExt cx="2834641" cy="790575"/>
            </a:xfrm>
          </p:grpSpPr>
          <p:sp>
            <p:nvSpPr>
              <p:cNvPr id="507" name="Rectangle 506"/>
              <p:cNvSpPr/>
              <p:nvPr/>
            </p:nvSpPr>
            <p:spPr bwMode="auto">
              <a:xfrm>
                <a:off x="3078280" y="4930775"/>
                <a:ext cx="2834640" cy="790575"/>
              </a:xfrm>
              <a:prstGeom prst="rect">
                <a:avLst/>
              </a:prstGeom>
              <a:solidFill>
                <a:srgbClr val="0072C6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bIns="143428"/>
              <a:lstStyle/>
              <a:p>
                <a:pPr marL="0" marR="0" lvl="0" indent="0" algn="ctr" defTabSz="895923" rtl="0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76250">
                          <a:srgbClr val="FFFFFF"/>
                        </a:gs>
                        <a:gs pos="31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Storage</a:t>
                </a:r>
              </a:p>
            </p:txBody>
          </p:sp>
          <p:grpSp>
            <p:nvGrpSpPr>
              <p:cNvPr id="508" name="Group 507"/>
              <p:cNvGrpSpPr/>
              <p:nvPr/>
            </p:nvGrpSpPr>
            <p:grpSpPr>
              <a:xfrm>
                <a:off x="3141325" y="5190883"/>
                <a:ext cx="920051" cy="363782"/>
                <a:chOff x="3141325" y="5190883"/>
                <a:chExt cx="920051" cy="363782"/>
              </a:xfrm>
            </p:grpSpPr>
            <p:sp>
              <p:nvSpPr>
                <p:cNvPr id="515" name="Rectangle 514"/>
                <p:cNvSpPr/>
                <p:nvPr/>
              </p:nvSpPr>
              <p:spPr bwMode="auto">
                <a:xfrm>
                  <a:off x="3399149" y="5190883"/>
                  <a:ext cx="662227" cy="363782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BLOB </a:t>
                  </a:r>
                  <a:b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</a:b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Storage</a:t>
                  </a:r>
                </a:p>
              </p:txBody>
            </p:sp>
            <p:pic>
              <p:nvPicPr>
                <p:cNvPr id="516" name="Picture 231" descr="Storage blob.png"/>
                <p:cNvPicPr>
                  <a:picLocks noChangeAspect="1"/>
                </p:cNvPicPr>
                <p:nvPr/>
              </p:nvPicPr>
              <p:blipFill>
                <a:blip r:embed="rId2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41325" y="5253461"/>
                  <a:ext cx="247650" cy="246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09" name="Group 508"/>
              <p:cNvGrpSpPr/>
              <p:nvPr/>
            </p:nvGrpSpPr>
            <p:grpSpPr>
              <a:xfrm>
                <a:off x="4130780" y="5194673"/>
                <a:ext cx="817562" cy="363782"/>
                <a:chOff x="4079535" y="5194673"/>
                <a:chExt cx="817562" cy="363782"/>
              </a:xfrm>
            </p:grpSpPr>
            <p:sp>
              <p:nvSpPr>
                <p:cNvPr id="513" name="Rectangle 512"/>
                <p:cNvSpPr/>
                <p:nvPr/>
              </p:nvSpPr>
              <p:spPr bwMode="auto">
                <a:xfrm>
                  <a:off x="4351381" y="5194673"/>
                  <a:ext cx="545716" cy="363782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Azure </a:t>
                  </a:r>
                  <a:b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</a:b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Files</a:t>
                  </a:r>
                </a:p>
              </p:txBody>
            </p:sp>
            <p:pic>
              <p:nvPicPr>
                <p:cNvPr id="514" name="Picture 232" descr="Storage blob.png"/>
                <p:cNvPicPr>
                  <a:picLocks noChangeAspect="1"/>
                </p:cNvPicPr>
                <p:nvPr/>
              </p:nvPicPr>
              <p:blipFill>
                <a:blip r:embed="rId2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79535" y="5253461"/>
                  <a:ext cx="247650" cy="246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0" name="Group 509"/>
              <p:cNvGrpSpPr/>
              <p:nvPr/>
            </p:nvGrpSpPr>
            <p:grpSpPr>
              <a:xfrm>
                <a:off x="5017746" y="5193643"/>
                <a:ext cx="895175" cy="363782"/>
                <a:chOff x="5017746" y="5193643"/>
                <a:chExt cx="895175" cy="363782"/>
              </a:xfrm>
            </p:grpSpPr>
            <p:sp>
              <p:nvSpPr>
                <p:cNvPr id="511" name="Rectangle 510"/>
                <p:cNvSpPr/>
                <p:nvPr/>
              </p:nvSpPr>
              <p:spPr bwMode="auto">
                <a:xfrm>
                  <a:off x="5292049" y="5193643"/>
                  <a:ext cx="620872" cy="363782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Premium Storage</a:t>
                  </a:r>
                </a:p>
              </p:txBody>
            </p:sp>
            <p:pic>
              <p:nvPicPr>
                <p:cNvPr id="512" name="Picture 233" descr="Storage blob.png"/>
                <p:cNvPicPr>
                  <a:picLocks noChangeAspect="1"/>
                </p:cNvPicPr>
                <p:nvPr/>
              </p:nvPicPr>
              <p:blipFill>
                <a:blip r:embed="rId2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7746" y="5253461"/>
                  <a:ext cx="247650" cy="246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460" name="Group 459"/>
            <p:cNvGrpSpPr/>
            <p:nvPr/>
          </p:nvGrpSpPr>
          <p:grpSpPr>
            <a:xfrm>
              <a:off x="249566" y="4783867"/>
              <a:ext cx="2573556" cy="788988"/>
              <a:chOff x="249566" y="4930775"/>
              <a:chExt cx="2573556" cy="788988"/>
            </a:xfrm>
          </p:grpSpPr>
          <p:sp>
            <p:nvSpPr>
              <p:cNvPr id="484" name="Rectangle 483"/>
              <p:cNvSpPr/>
              <p:nvPr/>
            </p:nvSpPr>
            <p:spPr bwMode="auto">
              <a:xfrm>
                <a:off x="249566" y="4930775"/>
                <a:ext cx="2573556" cy="788988"/>
              </a:xfrm>
              <a:prstGeom prst="rect">
                <a:avLst/>
              </a:prstGeom>
              <a:solidFill>
                <a:srgbClr val="0072C6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bIns="143428"/>
              <a:lstStyle/>
              <a:p>
                <a:pPr marL="0" marR="0" lvl="0" indent="0" algn="ctr" defTabSz="895923" rtl="0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76250">
                          <a:srgbClr val="FFFFFF"/>
                        </a:gs>
                        <a:gs pos="31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Compute</a:t>
                </a:r>
              </a:p>
            </p:txBody>
          </p:sp>
          <p:grpSp>
            <p:nvGrpSpPr>
              <p:cNvPr id="486" name="Group 485"/>
              <p:cNvGrpSpPr/>
              <p:nvPr/>
            </p:nvGrpSpPr>
            <p:grpSpPr>
              <a:xfrm>
                <a:off x="485673" y="5263570"/>
                <a:ext cx="952409" cy="261937"/>
                <a:chOff x="607413" y="5263570"/>
                <a:chExt cx="952409" cy="261937"/>
              </a:xfrm>
            </p:grpSpPr>
            <p:sp>
              <p:nvSpPr>
                <p:cNvPr id="503" name="Rectangle 502"/>
                <p:cNvSpPr/>
                <p:nvPr/>
              </p:nvSpPr>
              <p:spPr bwMode="auto">
                <a:xfrm>
                  <a:off x="892212" y="5263570"/>
                  <a:ext cx="667610" cy="21810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Virtual</a:t>
                  </a:r>
                  <a:b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</a:b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Machine</a:t>
                  </a:r>
                </a:p>
              </p:txBody>
            </p:sp>
            <p:pic>
              <p:nvPicPr>
                <p:cNvPr id="504" name="Picture 395"/>
                <p:cNvPicPr>
                  <a:picLocks noChangeAspect="1"/>
                </p:cNvPicPr>
                <p:nvPr/>
              </p:nvPicPr>
              <p:blipFill>
                <a:blip r:embed="rId3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7413" y="5263570"/>
                  <a:ext cx="261938" cy="2619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87" name="Group 486"/>
              <p:cNvGrpSpPr/>
              <p:nvPr/>
            </p:nvGrpSpPr>
            <p:grpSpPr>
              <a:xfrm>
                <a:off x="1737729" y="5259936"/>
                <a:ext cx="934978" cy="239587"/>
                <a:chOff x="1737729" y="5267270"/>
                <a:chExt cx="934978" cy="239587"/>
              </a:xfrm>
            </p:grpSpPr>
            <p:sp>
              <p:nvSpPr>
                <p:cNvPr id="488" name="Rectangle 487"/>
                <p:cNvSpPr/>
                <p:nvPr/>
              </p:nvSpPr>
              <p:spPr bwMode="auto">
                <a:xfrm>
                  <a:off x="1970460" y="5267270"/>
                  <a:ext cx="702247" cy="239587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Containers</a:t>
                  </a:r>
                </a:p>
              </p:txBody>
            </p:sp>
            <p:grpSp>
              <p:nvGrpSpPr>
                <p:cNvPr id="489" name="Group 411"/>
                <p:cNvGrpSpPr>
                  <a:grpSpLocks/>
                </p:cNvGrpSpPr>
                <p:nvPr/>
              </p:nvGrpSpPr>
              <p:grpSpPr bwMode="auto">
                <a:xfrm>
                  <a:off x="1737729" y="5302132"/>
                  <a:ext cx="220664" cy="169862"/>
                  <a:chOff x="1116824" y="5288934"/>
                  <a:chExt cx="294653" cy="226942"/>
                </a:xfrm>
              </p:grpSpPr>
              <p:grpSp>
                <p:nvGrpSpPr>
                  <p:cNvPr id="490" name="Group 489"/>
                  <p:cNvGrpSpPr/>
                  <p:nvPr/>
                </p:nvGrpSpPr>
                <p:grpSpPr>
                  <a:xfrm>
                    <a:off x="1143956" y="5308454"/>
                    <a:ext cx="97033" cy="104041"/>
                    <a:chOff x="429567" y="3925067"/>
                    <a:chExt cx="291844" cy="312924"/>
                  </a:xfrm>
                  <a:solidFill>
                    <a:srgbClr val="FFFFFF"/>
                  </a:solidFill>
                </p:grpSpPr>
                <p:sp>
                  <p:nvSpPr>
                    <p:cNvPr id="500" name="Diamond 499"/>
                    <p:cNvSpPr/>
                    <p:nvPr/>
                  </p:nvSpPr>
                  <p:spPr bwMode="auto">
                    <a:xfrm rot="19690132">
                      <a:off x="429567" y="3991206"/>
                      <a:ext cx="148049" cy="245584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899860" lon="21583921" rev="2154000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501" name="Diamond 500"/>
                    <p:cNvSpPr/>
                    <p:nvPr/>
                  </p:nvSpPr>
                  <p:spPr bwMode="auto">
                    <a:xfrm rot="1935408">
                      <a:off x="567471" y="3991342"/>
                      <a:ext cx="153940" cy="246649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502" name="Diamond 501"/>
                    <p:cNvSpPr/>
                    <p:nvPr/>
                  </p:nvSpPr>
                  <p:spPr bwMode="auto">
                    <a:xfrm rot="5400000">
                      <a:off x="498047" y="3879246"/>
                      <a:ext cx="153941" cy="245584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21599979" lon="2400000" rev="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491" name="Rounded Rectangle 490"/>
                  <p:cNvSpPr/>
                  <p:nvPr/>
                </p:nvSpPr>
                <p:spPr bwMode="auto">
                  <a:xfrm>
                    <a:off x="1116824" y="5288934"/>
                    <a:ext cx="294653" cy="226942"/>
                  </a:xfrm>
                  <a:prstGeom prst="roundRect">
                    <a:avLst>
                      <a:gd name="adj" fmla="val 9184"/>
                    </a:avLst>
                  </a:prstGeom>
                  <a:noFill/>
                  <a:ln w="19050" cap="flat" cmpd="sng" algn="ctr">
                    <a:solidFill>
                      <a:srgbClr val="FFFFFF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lIns="182880" tIns="146304" rIns="182880" bIns="146304"/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961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grpSp>
                <p:nvGrpSpPr>
                  <p:cNvPr id="492" name="Group 491"/>
                  <p:cNvGrpSpPr/>
                  <p:nvPr/>
                </p:nvGrpSpPr>
                <p:grpSpPr>
                  <a:xfrm>
                    <a:off x="1288799" y="5308986"/>
                    <a:ext cx="97033" cy="104040"/>
                    <a:chOff x="429561" y="3925070"/>
                    <a:chExt cx="291847" cy="312921"/>
                  </a:xfrm>
                  <a:solidFill>
                    <a:srgbClr val="FFFFFF"/>
                  </a:solidFill>
                </p:grpSpPr>
                <p:sp>
                  <p:nvSpPr>
                    <p:cNvPr id="497" name="Diamond 496"/>
                    <p:cNvSpPr/>
                    <p:nvPr/>
                  </p:nvSpPr>
                  <p:spPr bwMode="auto">
                    <a:xfrm rot="19690132">
                      <a:off x="429561" y="3991205"/>
                      <a:ext cx="148050" cy="245585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899860" lon="21583921" rev="2154000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8" name="Diamond 497"/>
                    <p:cNvSpPr/>
                    <p:nvPr/>
                  </p:nvSpPr>
                  <p:spPr bwMode="auto">
                    <a:xfrm rot="1935408">
                      <a:off x="567466" y="3991341"/>
                      <a:ext cx="153942" cy="246650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9" name="Diamond 498"/>
                    <p:cNvSpPr/>
                    <p:nvPr/>
                  </p:nvSpPr>
                  <p:spPr bwMode="auto">
                    <a:xfrm rot="5400000">
                      <a:off x="498041" y="3879250"/>
                      <a:ext cx="153941" cy="245582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21599979" lon="2400000" rev="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493" name="Group 492"/>
                  <p:cNvGrpSpPr/>
                  <p:nvPr/>
                </p:nvGrpSpPr>
                <p:grpSpPr>
                  <a:xfrm>
                    <a:off x="1220330" y="5390443"/>
                    <a:ext cx="97032" cy="104039"/>
                    <a:chOff x="429564" y="3925074"/>
                    <a:chExt cx="291843" cy="312917"/>
                  </a:xfrm>
                  <a:solidFill>
                    <a:srgbClr val="FFFFFF"/>
                  </a:solidFill>
                </p:grpSpPr>
                <p:sp>
                  <p:nvSpPr>
                    <p:cNvPr id="494" name="Diamond 493"/>
                    <p:cNvSpPr/>
                    <p:nvPr/>
                  </p:nvSpPr>
                  <p:spPr bwMode="auto">
                    <a:xfrm rot="19690132">
                      <a:off x="429564" y="3991204"/>
                      <a:ext cx="148050" cy="245585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899860" lon="21583921" rev="2154000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5" name="Diamond 494"/>
                    <p:cNvSpPr/>
                    <p:nvPr/>
                  </p:nvSpPr>
                  <p:spPr bwMode="auto">
                    <a:xfrm rot="1935408">
                      <a:off x="567465" y="3991345"/>
                      <a:ext cx="153942" cy="246646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6" name="Diamond 495"/>
                    <p:cNvSpPr/>
                    <p:nvPr/>
                  </p:nvSpPr>
                  <p:spPr bwMode="auto">
                    <a:xfrm rot="5400000">
                      <a:off x="502612" y="3879253"/>
                      <a:ext cx="153940" cy="245581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21599979" lon="2400000" rev="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461" name="Group 460"/>
            <p:cNvGrpSpPr/>
            <p:nvPr/>
          </p:nvGrpSpPr>
          <p:grpSpPr>
            <a:xfrm>
              <a:off x="5900614" y="4783867"/>
              <a:ext cx="6292850" cy="790575"/>
              <a:chOff x="6022975" y="4930775"/>
              <a:chExt cx="6292850" cy="790575"/>
            </a:xfrm>
          </p:grpSpPr>
          <p:sp>
            <p:nvSpPr>
              <p:cNvPr id="462" name="Rectangle 461"/>
              <p:cNvSpPr/>
              <p:nvPr/>
            </p:nvSpPr>
            <p:spPr bwMode="auto">
              <a:xfrm>
                <a:off x="6022975" y="4930775"/>
                <a:ext cx="6292850" cy="790575"/>
              </a:xfrm>
              <a:prstGeom prst="rect">
                <a:avLst/>
              </a:prstGeom>
              <a:solidFill>
                <a:srgbClr val="0072C6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bIns="143428"/>
              <a:lstStyle/>
              <a:p>
                <a:pPr marL="0" marR="0" lvl="0" indent="0" algn="ctr" defTabSz="895923" rtl="0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76250">
                          <a:srgbClr val="FFFFFF"/>
                        </a:gs>
                        <a:gs pos="31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Networking</a:t>
                </a:r>
              </a:p>
            </p:txBody>
          </p:sp>
          <p:grpSp>
            <p:nvGrpSpPr>
              <p:cNvPr id="463" name="Group 462"/>
              <p:cNvGrpSpPr/>
              <p:nvPr/>
            </p:nvGrpSpPr>
            <p:grpSpPr>
              <a:xfrm>
                <a:off x="6120092" y="5210907"/>
                <a:ext cx="947766" cy="346518"/>
                <a:chOff x="6120092" y="5210907"/>
                <a:chExt cx="947766" cy="346518"/>
              </a:xfrm>
            </p:grpSpPr>
            <p:sp>
              <p:nvSpPr>
                <p:cNvPr id="482" name="Rectangle 481"/>
                <p:cNvSpPr/>
                <p:nvPr/>
              </p:nvSpPr>
              <p:spPr bwMode="auto">
                <a:xfrm>
                  <a:off x="6388100" y="5210907"/>
                  <a:ext cx="679758" cy="346518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Virtual Network</a:t>
                  </a:r>
                </a:p>
              </p:txBody>
            </p:sp>
            <p:pic>
              <p:nvPicPr>
                <p:cNvPr id="483" name="Picture 226"/>
                <p:cNvPicPr>
                  <a:picLocks noChangeAspect="1"/>
                </p:cNvPicPr>
                <p:nvPr/>
              </p:nvPicPr>
              <p:blipFill>
                <a:blip r:embed="rId4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20092" y="5242269"/>
                  <a:ext cx="268287" cy="268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4" name="Group 463"/>
              <p:cNvGrpSpPr/>
              <p:nvPr/>
            </p:nvGrpSpPr>
            <p:grpSpPr>
              <a:xfrm>
                <a:off x="8599909" y="5210661"/>
                <a:ext cx="854686" cy="346764"/>
                <a:chOff x="8608651" y="5210661"/>
                <a:chExt cx="854686" cy="346764"/>
              </a:xfrm>
            </p:grpSpPr>
            <p:sp>
              <p:nvSpPr>
                <p:cNvPr id="480" name="Rectangle 479"/>
                <p:cNvSpPr/>
                <p:nvPr/>
              </p:nvSpPr>
              <p:spPr bwMode="auto">
                <a:xfrm>
                  <a:off x="8913208" y="5210661"/>
                  <a:ext cx="550129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Express</a:t>
                  </a:r>
                </a:p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Route</a:t>
                  </a:r>
                </a:p>
              </p:txBody>
            </p:sp>
            <p:pic>
              <p:nvPicPr>
                <p:cNvPr id="481" name="Picture 227"/>
                <p:cNvPicPr>
                  <a:picLocks noChangeAspect="1"/>
                </p:cNvPicPr>
                <p:nvPr/>
              </p:nvPicPr>
              <p:blipFill>
                <a:blip r:embed="rId5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08651" y="5234771"/>
                  <a:ext cx="285077" cy="2832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5" name="Group 464"/>
              <p:cNvGrpSpPr/>
              <p:nvPr/>
            </p:nvGrpSpPr>
            <p:grpSpPr>
              <a:xfrm>
                <a:off x="9499896" y="5210661"/>
                <a:ext cx="856833" cy="346764"/>
                <a:chOff x="9542661" y="5210661"/>
                <a:chExt cx="856833" cy="346764"/>
              </a:xfrm>
            </p:grpSpPr>
            <p:sp>
              <p:nvSpPr>
                <p:cNvPr id="478" name="Rectangle 477"/>
                <p:cNvSpPr/>
                <p:nvPr/>
              </p:nvSpPr>
              <p:spPr bwMode="auto">
                <a:xfrm>
                  <a:off x="9773921" y="5210661"/>
                  <a:ext cx="625573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Traffic Manager</a:t>
                  </a:r>
                </a:p>
              </p:txBody>
            </p:sp>
            <p:pic>
              <p:nvPicPr>
                <p:cNvPr id="479" name="Picture 88"/>
                <p:cNvPicPr>
                  <a:picLocks noChangeAspect="1"/>
                </p:cNvPicPr>
                <p:nvPr/>
              </p:nvPicPr>
              <p:blipFill>
                <a:blip r:embed="rId6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42661" y="5271638"/>
                  <a:ext cx="211137" cy="209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6" name="Group 465"/>
              <p:cNvGrpSpPr/>
              <p:nvPr/>
            </p:nvGrpSpPr>
            <p:grpSpPr>
              <a:xfrm>
                <a:off x="11270141" y="5210661"/>
                <a:ext cx="985359" cy="346764"/>
                <a:chOff x="11270141" y="5210661"/>
                <a:chExt cx="985359" cy="346764"/>
              </a:xfrm>
            </p:grpSpPr>
            <p:sp>
              <p:nvSpPr>
                <p:cNvPr id="476" name="Rectangle 475"/>
                <p:cNvSpPr/>
                <p:nvPr/>
              </p:nvSpPr>
              <p:spPr bwMode="auto">
                <a:xfrm>
                  <a:off x="11524599" y="5210661"/>
                  <a:ext cx="730901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Application Gateway</a:t>
                  </a:r>
                </a:p>
              </p:txBody>
            </p:sp>
            <p:sp>
              <p:nvSpPr>
                <p:cNvPr id="477" name="Freeform 476"/>
                <p:cNvSpPr/>
                <p:nvPr/>
              </p:nvSpPr>
              <p:spPr bwMode="auto">
                <a:xfrm rot="2700000">
                  <a:off x="11270140" y="5281957"/>
                  <a:ext cx="188913" cy="188912"/>
                </a:xfrm>
                <a:custGeom>
                  <a:avLst/>
                  <a:gdLst>
                    <a:gd name="connsiteX0" fmla="*/ 314803 w 613867"/>
                    <a:gd name="connsiteY0" fmla="*/ 374281 h 613867"/>
                    <a:gd name="connsiteX1" fmla="*/ 390557 w 613867"/>
                    <a:gd name="connsiteY1" fmla="*/ 450035 h 613867"/>
                    <a:gd name="connsiteX2" fmla="*/ 330696 w 613867"/>
                    <a:gd name="connsiteY2" fmla="*/ 509896 h 613867"/>
                    <a:gd name="connsiteX3" fmla="*/ 507842 w 613867"/>
                    <a:gd name="connsiteY3" fmla="*/ 504902 h 613867"/>
                    <a:gd name="connsiteX4" fmla="*/ 512837 w 613867"/>
                    <a:gd name="connsiteY4" fmla="*/ 327756 h 613867"/>
                    <a:gd name="connsiteX5" fmla="*/ 452975 w 613867"/>
                    <a:gd name="connsiteY5" fmla="*/ 387617 h 613867"/>
                    <a:gd name="connsiteX6" fmla="*/ 377221 w 613867"/>
                    <a:gd name="connsiteY6" fmla="*/ 311863 h 613867"/>
                    <a:gd name="connsiteX7" fmla="*/ 367619 w 613867"/>
                    <a:gd name="connsiteY7" fmla="*/ 63753 h 613867"/>
                    <a:gd name="connsiteX8" fmla="*/ 372612 w 613867"/>
                    <a:gd name="connsiteY8" fmla="*/ 240900 h 613867"/>
                    <a:gd name="connsiteX9" fmla="*/ 549761 w 613867"/>
                    <a:gd name="connsiteY9" fmla="*/ 245895 h 613867"/>
                    <a:gd name="connsiteX10" fmla="*/ 489898 w 613867"/>
                    <a:gd name="connsiteY10" fmla="*/ 186033 h 613867"/>
                    <a:gd name="connsiteX11" fmla="*/ 565652 w 613867"/>
                    <a:gd name="connsiteY11" fmla="*/ 110279 h 613867"/>
                    <a:gd name="connsiteX12" fmla="*/ 503234 w 613867"/>
                    <a:gd name="connsiteY12" fmla="*/ 47861 h 613867"/>
                    <a:gd name="connsiteX13" fmla="*/ 427480 w 613867"/>
                    <a:gd name="connsiteY13" fmla="*/ 123615 h 613867"/>
                    <a:gd name="connsiteX14" fmla="*/ 60550 w 613867"/>
                    <a:gd name="connsiteY14" fmla="*/ 370823 h 613867"/>
                    <a:gd name="connsiteX15" fmla="*/ 120411 w 613867"/>
                    <a:gd name="connsiteY15" fmla="*/ 430684 h 613867"/>
                    <a:gd name="connsiteX16" fmla="*/ 44657 w 613867"/>
                    <a:gd name="connsiteY16" fmla="*/ 506438 h 613867"/>
                    <a:gd name="connsiteX17" fmla="*/ 107075 w 613867"/>
                    <a:gd name="connsiteY17" fmla="*/ 568856 h 613867"/>
                    <a:gd name="connsiteX18" fmla="*/ 182829 w 613867"/>
                    <a:gd name="connsiteY18" fmla="*/ 493102 h 613867"/>
                    <a:gd name="connsiteX19" fmla="*/ 242691 w 613867"/>
                    <a:gd name="connsiteY19" fmla="*/ 552964 h 613867"/>
                    <a:gd name="connsiteX20" fmla="*/ 237696 w 613867"/>
                    <a:gd name="connsiteY20" fmla="*/ 375818 h 613867"/>
                    <a:gd name="connsiteX21" fmla="*/ 104519 w 613867"/>
                    <a:gd name="connsiteY21" fmla="*/ 101580 h 613867"/>
                    <a:gd name="connsiteX22" fmla="*/ 99524 w 613867"/>
                    <a:gd name="connsiteY22" fmla="*/ 278727 h 613867"/>
                    <a:gd name="connsiteX23" fmla="*/ 159386 w 613867"/>
                    <a:gd name="connsiteY23" fmla="*/ 218865 h 613867"/>
                    <a:gd name="connsiteX24" fmla="*/ 235140 w 613867"/>
                    <a:gd name="connsiteY24" fmla="*/ 294619 h 613867"/>
                    <a:gd name="connsiteX25" fmla="*/ 297558 w 613867"/>
                    <a:gd name="connsiteY25" fmla="*/ 232201 h 613867"/>
                    <a:gd name="connsiteX26" fmla="*/ 221804 w 613867"/>
                    <a:gd name="connsiteY26" fmla="*/ 156447 h 613867"/>
                    <a:gd name="connsiteX27" fmla="*/ 281665 w 613867"/>
                    <a:gd name="connsiteY27" fmla="*/ 96586 h 613867"/>
                    <a:gd name="connsiteX28" fmla="*/ 29967 w 613867"/>
                    <a:gd name="connsiteY28" fmla="*/ 29967 h 613867"/>
                    <a:gd name="connsiteX29" fmla="*/ 102313 w 613867"/>
                    <a:gd name="connsiteY29" fmla="*/ 0 h 613867"/>
                    <a:gd name="connsiteX30" fmla="*/ 511554 w 613867"/>
                    <a:gd name="connsiteY30" fmla="*/ 0 h 613867"/>
                    <a:gd name="connsiteX31" fmla="*/ 613867 w 613867"/>
                    <a:gd name="connsiteY31" fmla="*/ 102313 h 613867"/>
                    <a:gd name="connsiteX32" fmla="*/ 613867 w 613867"/>
                    <a:gd name="connsiteY32" fmla="*/ 511554 h 613867"/>
                    <a:gd name="connsiteX33" fmla="*/ 511554 w 613867"/>
                    <a:gd name="connsiteY33" fmla="*/ 613867 h 613867"/>
                    <a:gd name="connsiteX34" fmla="*/ 102313 w 613867"/>
                    <a:gd name="connsiteY34" fmla="*/ 613867 h 613867"/>
                    <a:gd name="connsiteX35" fmla="*/ 0 w 613867"/>
                    <a:gd name="connsiteY35" fmla="*/ 511554 h 613867"/>
                    <a:gd name="connsiteX36" fmla="*/ 0 w 613867"/>
                    <a:gd name="connsiteY36" fmla="*/ 102313 h 613867"/>
                    <a:gd name="connsiteX37" fmla="*/ 29967 w 613867"/>
                    <a:gd name="connsiteY37" fmla="*/ 29967 h 613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613867" h="613867">
                      <a:moveTo>
                        <a:pt x="314803" y="374281"/>
                      </a:moveTo>
                      <a:lnTo>
                        <a:pt x="390557" y="450035"/>
                      </a:lnTo>
                      <a:lnTo>
                        <a:pt x="330696" y="509896"/>
                      </a:lnTo>
                      <a:lnTo>
                        <a:pt x="507842" y="504902"/>
                      </a:lnTo>
                      <a:lnTo>
                        <a:pt x="512837" y="327756"/>
                      </a:lnTo>
                      <a:lnTo>
                        <a:pt x="452975" y="387617"/>
                      </a:lnTo>
                      <a:lnTo>
                        <a:pt x="377221" y="311863"/>
                      </a:lnTo>
                      <a:close/>
                      <a:moveTo>
                        <a:pt x="367619" y="63753"/>
                      </a:moveTo>
                      <a:lnTo>
                        <a:pt x="372612" y="240900"/>
                      </a:lnTo>
                      <a:lnTo>
                        <a:pt x="549761" y="245895"/>
                      </a:lnTo>
                      <a:lnTo>
                        <a:pt x="489898" y="186033"/>
                      </a:lnTo>
                      <a:lnTo>
                        <a:pt x="565652" y="110279"/>
                      </a:lnTo>
                      <a:lnTo>
                        <a:pt x="503234" y="47861"/>
                      </a:lnTo>
                      <a:lnTo>
                        <a:pt x="427480" y="123615"/>
                      </a:lnTo>
                      <a:close/>
                      <a:moveTo>
                        <a:pt x="60550" y="370823"/>
                      </a:moveTo>
                      <a:lnTo>
                        <a:pt x="120411" y="430684"/>
                      </a:lnTo>
                      <a:lnTo>
                        <a:pt x="44657" y="506438"/>
                      </a:lnTo>
                      <a:lnTo>
                        <a:pt x="107075" y="568856"/>
                      </a:lnTo>
                      <a:lnTo>
                        <a:pt x="182829" y="493102"/>
                      </a:lnTo>
                      <a:lnTo>
                        <a:pt x="242691" y="552964"/>
                      </a:lnTo>
                      <a:lnTo>
                        <a:pt x="237696" y="375818"/>
                      </a:lnTo>
                      <a:close/>
                      <a:moveTo>
                        <a:pt x="104519" y="101580"/>
                      </a:moveTo>
                      <a:lnTo>
                        <a:pt x="99524" y="278727"/>
                      </a:lnTo>
                      <a:lnTo>
                        <a:pt x="159386" y="218865"/>
                      </a:lnTo>
                      <a:lnTo>
                        <a:pt x="235140" y="294619"/>
                      </a:lnTo>
                      <a:lnTo>
                        <a:pt x="297558" y="232201"/>
                      </a:lnTo>
                      <a:lnTo>
                        <a:pt x="221804" y="156447"/>
                      </a:lnTo>
                      <a:lnTo>
                        <a:pt x="281665" y="96586"/>
                      </a:lnTo>
                      <a:close/>
                      <a:moveTo>
                        <a:pt x="29967" y="29967"/>
                      </a:moveTo>
                      <a:cubicBezTo>
                        <a:pt x="48482" y="11452"/>
                        <a:pt x="74060" y="0"/>
                        <a:pt x="102313" y="0"/>
                      </a:cubicBezTo>
                      <a:lnTo>
                        <a:pt x="511554" y="0"/>
                      </a:lnTo>
                      <a:cubicBezTo>
                        <a:pt x="568060" y="0"/>
                        <a:pt x="613867" y="45807"/>
                        <a:pt x="613867" y="102313"/>
                      </a:cubicBezTo>
                      <a:lnTo>
                        <a:pt x="613867" y="511554"/>
                      </a:lnTo>
                      <a:cubicBezTo>
                        <a:pt x="613867" y="568060"/>
                        <a:pt x="568060" y="613867"/>
                        <a:pt x="511554" y="613867"/>
                      </a:cubicBezTo>
                      <a:lnTo>
                        <a:pt x="102313" y="613867"/>
                      </a:lnTo>
                      <a:cubicBezTo>
                        <a:pt x="45807" y="613867"/>
                        <a:pt x="0" y="568060"/>
                        <a:pt x="0" y="511554"/>
                      </a:cubicBezTo>
                      <a:lnTo>
                        <a:pt x="0" y="102313"/>
                      </a:lnTo>
                      <a:cubicBezTo>
                        <a:pt x="0" y="74060"/>
                        <a:pt x="11452" y="48482"/>
                        <a:pt x="29967" y="299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182880" tIns="146304" rIns="182880" bIns="146304"/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467" name="Group 466"/>
              <p:cNvGrpSpPr/>
              <p:nvPr/>
            </p:nvGrpSpPr>
            <p:grpSpPr>
              <a:xfrm>
                <a:off x="7897520" y="5210661"/>
                <a:ext cx="657088" cy="346764"/>
                <a:chOff x="7872239" y="5210661"/>
                <a:chExt cx="657088" cy="346764"/>
              </a:xfrm>
            </p:grpSpPr>
            <p:sp>
              <p:nvSpPr>
                <p:cNvPr id="474" name="Rectangle 473"/>
                <p:cNvSpPr/>
                <p:nvPr/>
              </p:nvSpPr>
              <p:spPr bwMode="auto">
                <a:xfrm>
                  <a:off x="8127646" y="5210661"/>
                  <a:ext cx="401681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 anchor="ctr" anchorCtr="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DNS</a:t>
                  </a:r>
                </a:p>
              </p:txBody>
            </p:sp>
            <p:pic>
              <p:nvPicPr>
                <p:cNvPr id="475" name="Picture 3"/>
                <p:cNvPicPr>
                  <a:picLocks noChangeAspect="1"/>
                </p:cNvPicPr>
                <p:nvPr/>
              </p:nvPicPr>
              <p:blipFill>
                <a:blip r:embed="rId7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72239" y="5259380"/>
                  <a:ext cx="234066" cy="2340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8" name="Group 467"/>
              <p:cNvGrpSpPr/>
              <p:nvPr/>
            </p:nvGrpSpPr>
            <p:grpSpPr>
              <a:xfrm>
                <a:off x="10402030" y="5210661"/>
                <a:ext cx="822809" cy="346764"/>
                <a:chOff x="10440820" y="5210661"/>
                <a:chExt cx="822809" cy="346764"/>
              </a:xfrm>
            </p:grpSpPr>
            <p:sp>
              <p:nvSpPr>
                <p:cNvPr id="472" name="Rectangle 471"/>
                <p:cNvSpPr/>
                <p:nvPr/>
              </p:nvSpPr>
              <p:spPr bwMode="auto">
                <a:xfrm>
                  <a:off x="10673647" y="5210661"/>
                  <a:ext cx="589982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VPN </a:t>
                  </a:r>
                  <a:b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</a:b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Gateway</a:t>
                  </a:r>
                </a:p>
              </p:txBody>
            </p:sp>
            <p:pic>
              <p:nvPicPr>
                <p:cNvPr id="473" name="Picture 9"/>
                <p:cNvPicPr>
                  <a:picLocks noChangeAspect="1"/>
                </p:cNvPicPr>
                <p:nvPr/>
              </p:nvPicPr>
              <p:blipFill>
                <a:blip r:embed="rId8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40820" y="5255763"/>
                  <a:ext cx="241300" cy="241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9" name="Group 468"/>
              <p:cNvGrpSpPr/>
              <p:nvPr/>
            </p:nvGrpSpPr>
            <p:grpSpPr>
              <a:xfrm>
                <a:off x="7004047" y="5210907"/>
                <a:ext cx="848172" cy="346518"/>
                <a:chOff x="7002727" y="5210907"/>
                <a:chExt cx="848172" cy="346518"/>
              </a:xfrm>
            </p:grpSpPr>
            <p:sp>
              <p:nvSpPr>
                <p:cNvPr id="470" name="Rectangle 469"/>
                <p:cNvSpPr/>
                <p:nvPr/>
              </p:nvSpPr>
              <p:spPr bwMode="auto">
                <a:xfrm>
                  <a:off x="7265455" y="5210907"/>
                  <a:ext cx="585444" cy="346518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algn="l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rPr>
                    <a:t>Load Balancer</a:t>
                  </a:r>
                </a:p>
              </p:txBody>
            </p:sp>
            <p:pic>
              <p:nvPicPr>
                <p:cNvPr id="471" name="Picture 11"/>
                <p:cNvPicPr>
                  <a:picLocks noChangeAspect="1"/>
                </p:cNvPicPr>
                <p:nvPr/>
              </p:nvPicPr>
              <p:blipFill>
                <a:blip r:embed="rId9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02727" y="5257351"/>
                  <a:ext cx="239713" cy="238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42" name="Rectangle 341"/>
            <p:cNvSpPr/>
            <p:nvPr/>
          </p:nvSpPr>
          <p:spPr bwMode="auto">
            <a:xfrm>
              <a:off x="112714" y="104775"/>
              <a:ext cx="12203111" cy="4349182"/>
            </a:xfrm>
            <a:prstGeom prst="rect">
              <a:avLst/>
            </a:prstGeom>
            <a:solidFill>
              <a:srgbClr val="005695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79285" tIns="143428" rIns="179285" bIns="143428"/>
            <a:lstStyle/>
            <a:p>
              <a:pPr marL="0" marR="0" lvl="0" indent="0" algn="ctr" defTabSz="895923" rtl="0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92500">
                        <a:srgbClr val="FFC000"/>
                      </a:gs>
                      <a:gs pos="33000">
                        <a:srgbClr val="FFC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Platform Services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49566" y="543029"/>
              <a:ext cx="11942434" cy="3795291"/>
              <a:chOff x="249566" y="543029"/>
              <a:chExt cx="11942434" cy="3795291"/>
            </a:xfrm>
          </p:grpSpPr>
          <p:grpSp>
            <p:nvGrpSpPr>
              <p:cNvPr id="343" name="Group 342"/>
              <p:cNvGrpSpPr/>
              <p:nvPr/>
            </p:nvGrpSpPr>
            <p:grpSpPr>
              <a:xfrm>
                <a:off x="2087227" y="543029"/>
                <a:ext cx="8372241" cy="3790160"/>
                <a:chOff x="2082009" y="543029"/>
                <a:chExt cx="8372241" cy="3790160"/>
              </a:xfrm>
            </p:grpSpPr>
            <p:grpSp>
              <p:nvGrpSpPr>
                <p:cNvPr id="344" name="Group 343"/>
                <p:cNvGrpSpPr/>
                <p:nvPr/>
              </p:nvGrpSpPr>
              <p:grpSpPr>
                <a:xfrm>
                  <a:off x="4343326" y="543029"/>
                  <a:ext cx="3736693" cy="1371600"/>
                  <a:chOff x="4336920" y="650979"/>
                  <a:chExt cx="3736693" cy="1371600"/>
                </a:xfrm>
              </p:grpSpPr>
              <p:sp>
                <p:nvSpPr>
                  <p:cNvPr id="439" name="Rectangle 438"/>
                  <p:cNvSpPr/>
                  <p:nvPr/>
                </p:nvSpPr>
                <p:spPr bwMode="auto">
                  <a:xfrm>
                    <a:off x="4336920" y="650979"/>
                    <a:ext cx="3736693" cy="137160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marL="0" marR="0" lvl="0" indent="0" algn="ctr" defTabSz="895923" rtl="0" eaLnBrk="1" fontAlgn="base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76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Web and mobile</a:t>
                    </a:r>
                  </a:p>
                </p:txBody>
              </p:sp>
              <p:grpSp>
                <p:nvGrpSpPr>
                  <p:cNvPr id="440" name="Group 439"/>
                  <p:cNvGrpSpPr/>
                  <p:nvPr/>
                </p:nvGrpSpPr>
                <p:grpSpPr>
                  <a:xfrm>
                    <a:off x="4516491" y="1046498"/>
                    <a:ext cx="1003842" cy="300037"/>
                    <a:chOff x="4516491" y="987018"/>
                    <a:chExt cx="1003842" cy="300037"/>
                  </a:xfrm>
                </p:grpSpPr>
                <p:sp>
                  <p:nvSpPr>
                    <p:cNvPr id="456" name="TextBox 455"/>
                    <p:cNvSpPr txBox="1"/>
                    <p:nvPr/>
                  </p:nvSpPr>
                  <p:spPr bwMode="auto">
                    <a:xfrm>
                      <a:off x="4861521" y="987018"/>
                      <a:ext cx="658812" cy="3000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Web 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Apps</a:t>
                      </a:r>
                    </a:p>
                  </p:txBody>
                </p:sp>
                <p:pic>
                  <p:nvPicPr>
                    <p:cNvPr id="457" name="Picture 151"/>
                    <p:cNvPicPr>
                      <a:picLocks noChangeAspect="1"/>
                    </p:cNvPicPr>
                    <p:nvPr/>
                  </p:nvPicPr>
                  <p:blipFill>
                    <a:blip r:embed="rId10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16491" y="993596"/>
                      <a:ext cx="286768" cy="2868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1" name="Group 440"/>
                  <p:cNvGrpSpPr/>
                  <p:nvPr/>
                </p:nvGrpSpPr>
                <p:grpSpPr>
                  <a:xfrm>
                    <a:off x="4516491" y="1617114"/>
                    <a:ext cx="1003842" cy="291190"/>
                    <a:chOff x="4516491" y="1514601"/>
                    <a:chExt cx="1003842" cy="291190"/>
                  </a:xfrm>
                </p:grpSpPr>
                <p:sp>
                  <p:nvSpPr>
                    <p:cNvPr id="454" name="TextBox 453"/>
                    <p:cNvSpPr txBox="1"/>
                    <p:nvPr/>
                  </p:nvSpPr>
                  <p:spPr bwMode="auto">
                    <a:xfrm>
                      <a:off x="4861521" y="1530021"/>
                      <a:ext cx="658812" cy="2603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Mobile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Apps</a:t>
                      </a:r>
                    </a:p>
                  </p:txBody>
                </p:sp>
                <p:pic>
                  <p:nvPicPr>
                    <p:cNvPr id="455" name="Picture 153"/>
                    <p:cNvPicPr>
                      <a:picLocks noChangeAspect="1"/>
                    </p:cNvPicPr>
                    <p:nvPr/>
                  </p:nvPicPr>
                  <p:blipFill>
                    <a:blip r:embed="rId11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16491" y="1514601"/>
                      <a:ext cx="291075" cy="29119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2" name="Group 441"/>
                  <p:cNvGrpSpPr/>
                  <p:nvPr/>
                </p:nvGrpSpPr>
                <p:grpSpPr>
                  <a:xfrm>
                    <a:off x="6846369" y="1044910"/>
                    <a:ext cx="1017770" cy="301625"/>
                    <a:chOff x="6784198" y="987352"/>
                    <a:chExt cx="1017770" cy="301625"/>
                  </a:xfrm>
                </p:grpSpPr>
                <p:sp>
                  <p:nvSpPr>
                    <p:cNvPr id="452" name="TextBox 451"/>
                    <p:cNvSpPr txBox="1"/>
                    <p:nvPr/>
                  </p:nvSpPr>
                  <p:spPr bwMode="auto">
                    <a:xfrm>
                      <a:off x="7143156" y="987352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API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Management</a:t>
                      </a:r>
                    </a:p>
                  </p:txBody>
                </p:sp>
                <p:pic>
                  <p:nvPicPr>
                    <p:cNvPr id="453" name="Picture 155"/>
                    <p:cNvPicPr>
                      <a:picLocks noChangeAspect="1"/>
                    </p:cNvPicPr>
                    <p:nvPr/>
                  </p:nvPicPr>
                  <p:blipFill>
                    <a:blip r:embed="rId12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784198" y="987819"/>
                      <a:ext cx="291528" cy="2916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3" name="Group 442"/>
                  <p:cNvGrpSpPr/>
                  <p:nvPr/>
                </p:nvGrpSpPr>
                <p:grpSpPr>
                  <a:xfrm>
                    <a:off x="5673359" y="1051631"/>
                    <a:ext cx="1019983" cy="294904"/>
                    <a:chOff x="5648693" y="1000311"/>
                    <a:chExt cx="1019983" cy="294904"/>
                  </a:xfrm>
                </p:grpSpPr>
                <p:sp>
                  <p:nvSpPr>
                    <p:cNvPr id="450" name="TextBox 449"/>
                    <p:cNvSpPr txBox="1"/>
                    <p:nvPr/>
                  </p:nvSpPr>
                  <p:spPr bwMode="auto">
                    <a:xfrm>
                      <a:off x="6008276" y="1024727"/>
                      <a:ext cx="660400" cy="2571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API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Apps</a:t>
                      </a:r>
                    </a:p>
                  </p:txBody>
                </p:sp>
                <p:pic>
                  <p:nvPicPr>
                    <p:cNvPr id="451" name="Picture 157"/>
                    <p:cNvPicPr>
                      <a:picLocks noChangeAspect="1"/>
                    </p:cNvPicPr>
                    <p:nvPr/>
                  </p:nvPicPr>
                  <p:blipFill>
                    <a:blip r:embed="rId13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648693" y="1000311"/>
                      <a:ext cx="294787" cy="2949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4" name="Group 443"/>
                  <p:cNvGrpSpPr/>
                  <p:nvPr/>
                </p:nvGrpSpPr>
                <p:grpSpPr>
                  <a:xfrm>
                    <a:off x="5673359" y="1617114"/>
                    <a:ext cx="1022642" cy="301625"/>
                    <a:chOff x="5646034" y="1516851"/>
                    <a:chExt cx="1022642" cy="301625"/>
                  </a:xfrm>
                </p:grpSpPr>
                <p:sp>
                  <p:nvSpPr>
                    <p:cNvPr id="448" name="TextBox 447"/>
                    <p:cNvSpPr txBox="1"/>
                    <p:nvPr/>
                  </p:nvSpPr>
                  <p:spPr bwMode="auto">
                    <a:xfrm>
                      <a:off x="6008276" y="1516851"/>
                      <a:ext cx="660400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Logic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Apps</a:t>
                      </a:r>
                    </a:p>
                  </p:txBody>
                </p:sp>
                <p:pic>
                  <p:nvPicPr>
                    <p:cNvPr id="449" name="Picture 159"/>
                    <p:cNvPicPr>
                      <a:picLocks noChangeAspect="1"/>
                    </p:cNvPicPr>
                    <p:nvPr/>
                  </p:nvPicPr>
                  <p:blipFill>
                    <a:blip r:embed="rId14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646034" y="1517893"/>
                      <a:ext cx="292406" cy="2925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5" name="Group 444"/>
                  <p:cNvGrpSpPr/>
                  <p:nvPr/>
                </p:nvGrpSpPr>
                <p:grpSpPr>
                  <a:xfrm>
                    <a:off x="6846368" y="1617114"/>
                    <a:ext cx="1017771" cy="301625"/>
                    <a:chOff x="6784198" y="1512087"/>
                    <a:chExt cx="1017771" cy="301625"/>
                  </a:xfrm>
                </p:grpSpPr>
                <p:sp>
                  <p:nvSpPr>
                    <p:cNvPr id="446" name="TextBox 445"/>
                    <p:cNvSpPr txBox="1"/>
                    <p:nvPr/>
                  </p:nvSpPr>
                  <p:spPr bwMode="auto">
                    <a:xfrm>
                      <a:off x="7143156" y="1512087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Notification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Hubs</a:t>
                      </a:r>
                    </a:p>
                  </p:txBody>
                </p:sp>
                <p:pic>
                  <p:nvPicPr>
                    <p:cNvPr id="447" name="Picture 161"/>
                    <p:cNvPicPr>
                      <a:picLocks noChangeAspect="1"/>
                    </p:cNvPicPr>
                    <p:nvPr/>
                  </p:nvPicPr>
                  <p:blipFill>
                    <a:blip r:embed="rId15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784198" y="1519474"/>
                      <a:ext cx="289246" cy="289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grpSp>
              <p:nvGrpSpPr>
                <p:cNvPr id="345" name="Group 344"/>
                <p:cNvGrpSpPr/>
                <p:nvPr/>
              </p:nvGrpSpPr>
              <p:grpSpPr>
                <a:xfrm>
                  <a:off x="2082009" y="3493402"/>
                  <a:ext cx="2491556" cy="839787"/>
                  <a:chOff x="2082009" y="3607702"/>
                  <a:chExt cx="2491556" cy="839787"/>
                </a:xfrm>
              </p:grpSpPr>
              <p:sp>
                <p:nvSpPr>
                  <p:cNvPr id="431" name="Rectangle 430"/>
                  <p:cNvSpPr/>
                  <p:nvPr/>
                </p:nvSpPr>
                <p:spPr bwMode="auto">
                  <a:xfrm>
                    <a:off x="2082009" y="3607702"/>
                    <a:ext cx="2491556" cy="839787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marL="0" marR="0" lvl="0" indent="0" algn="ctr" defTabSz="895923" rtl="0" eaLnBrk="1" fontAlgn="base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76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Media and CDN</a:t>
                    </a:r>
                  </a:p>
                </p:txBody>
              </p:sp>
              <p:grpSp>
                <p:nvGrpSpPr>
                  <p:cNvPr id="432" name="Group 431"/>
                  <p:cNvGrpSpPr/>
                  <p:nvPr/>
                </p:nvGrpSpPr>
                <p:grpSpPr>
                  <a:xfrm>
                    <a:off x="2198592" y="4014101"/>
                    <a:ext cx="2079086" cy="300855"/>
                    <a:chOff x="2198592" y="4014101"/>
                    <a:chExt cx="2079086" cy="300855"/>
                  </a:xfrm>
                </p:grpSpPr>
                <p:grpSp>
                  <p:nvGrpSpPr>
                    <p:cNvPr id="433" name="Group 3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56056" y="4014101"/>
                      <a:ext cx="1021622" cy="300855"/>
                      <a:chOff x="3495416" y="3743131"/>
                      <a:chExt cx="1021282" cy="301105"/>
                    </a:xfrm>
                  </p:grpSpPr>
                  <p:sp>
                    <p:nvSpPr>
                      <p:cNvPr id="437" name="TextBox 16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857542" y="3743131"/>
                        <a:ext cx="659156" cy="301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882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Content Delivery</a:t>
                        </a:r>
                        <a:br>
                          <a:rPr kumimoji="0" lang="en-US" altLang="en-US" sz="882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altLang="en-US" sz="882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Network (CDN)</a:t>
                        </a:r>
                      </a:p>
                    </p:txBody>
                  </p:sp>
                  <p:pic>
                    <p:nvPicPr>
                      <p:cNvPr id="438" name="Picture 163" descr="Content Delivery Network (CDN).png"/>
                      <p:cNvPicPr>
                        <a:picLocks noChangeAspect="1"/>
                      </p:cNvPicPr>
                      <p:nvPr/>
                    </p:nvPicPr>
                    <p:blipFill>
                      <a:blip r:embed="rId16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416" y="3745605"/>
                        <a:ext cx="296167" cy="296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34" name="Group 3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98592" y="4014101"/>
                      <a:ext cx="1014521" cy="300036"/>
                      <a:chOff x="2682792" y="3748793"/>
                      <a:chExt cx="1014184" cy="300286"/>
                    </a:xfrm>
                  </p:grpSpPr>
                  <p:sp>
                    <p:nvSpPr>
                      <p:cNvPr id="435" name="TextBox 434"/>
                      <p:cNvSpPr txBox="1"/>
                      <p:nvPr/>
                    </p:nvSpPr>
                    <p:spPr>
                      <a:xfrm>
                        <a:off x="3038382" y="3748793"/>
                        <a:ext cx="658594" cy="300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Media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Services</a:t>
                        </a:r>
                      </a:p>
                    </p:txBody>
                  </p:sp>
                  <p:pic>
                    <p:nvPicPr>
                      <p:cNvPr id="436" name="Picture 165" descr="Media Services.png"/>
                      <p:cNvPicPr>
                        <a:picLocks noChangeAspect="1"/>
                      </p:cNvPicPr>
                      <p:nvPr/>
                    </p:nvPicPr>
                    <p:blipFill>
                      <a:blip r:embed="rId17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792" y="3757863"/>
                        <a:ext cx="282134" cy="282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346" name="Group 345"/>
                <p:cNvGrpSpPr/>
                <p:nvPr/>
              </p:nvGrpSpPr>
              <p:grpSpPr>
                <a:xfrm>
                  <a:off x="4695531" y="2024565"/>
                  <a:ext cx="2872932" cy="2304638"/>
                  <a:chOff x="4691833" y="2138865"/>
                  <a:chExt cx="2872932" cy="2304638"/>
                </a:xfrm>
              </p:grpSpPr>
              <p:sp>
                <p:nvSpPr>
                  <p:cNvPr id="411" name="Rectangle 410"/>
                  <p:cNvSpPr/>
                  <p:nvPr/>
                </p:nvSpPr>
                <p:spPr bwMode="auto">
                  <a:xfrm>
                    <a:off x="4691833" y="2138865"/>
                    <a:ext cx="2872932" cy="2304638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marL="0" marR="0" lvl="0" indent="0" algn="ctr" defTabSz="895923" rtl="0" eaLnBrk="1" fontAlgn="base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76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Analytics and </a:t>
                    </a:r>
                    <a:r>
                      <a:rPr kumimoji="0" lang="en-US" sz="1176" b="0" i="0" u="none" strike="noStrike" kern="0" cap="none" spc="0" normalizeH="0" baseline="0" noProof="0" dirty="0" err="1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IoT</a:t>
                    </a:r>
                    <a:endParaRPr kumimoji="0" lang="en-US" sz="1176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endParaRPr>
                  </a:p>
                </p:txBody>
              </p:sp>
              <p:grpSp>
                <p:nvGrpSpPr>
                  <p:cNvPr id="412" name="Group 411"/>
                  <p:cNvGrpSpPr/>
                  <p:nvPr/>
                </p:nvGrpSpPr>
                <p:grpSpPr>
                  <a:xfrm>
                    <a:off x="4948498" y="2556851"/>
                    <a:ext cx="2361121" cy="1587740"/>
                    <a:chOff x="4805017" y="2556851"/>
                    <a:chExt cx="2361121" cy="1587740"/>
                  </a:xfrm>
                </p:grpSpPr>
                <p:grpSp>
                  <p:nvGrpSpPr>
                    <p:cNvPr id="413" name="Group 412"/>
                    <p:cNvGrpSpPr/>
                    <p:nvPr/>
                  </p:nvGrpSpPr>
                  <p:grpSpPr>
                    <a:xfrm>
                      <a:off x="4811883" y="2556851"/>
                      <a:ext cx="1046240" cy="337079"/>
                      <a:chOff x="4811883" y="2556851"/>
                      <a:chExt cx="1046240" cy="337079"/>
                    </a:xfrm>
                  </p:grpSpPr>
                  <p:sp>
                    <p:nvSpPr>
                      <p:cNvPr id="429" name="TextBox 428"/>
                      <p:cNvSpPr txBox="1"/>
                      <p:nvPr/>
                    </p:nvSpPr>
                    <p:spPr bwMode="auto">
                      <a:xfrm>
                        <a:off x="5199310" y="2574578"/>
                        <a:ext cx="6588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 err="1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HDInsight</a:t>
                        </a:r>
                        <a:endPara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endParaRPr>
                      </a:p>
                    </p:txBody>
                  </p:sp>
                  <p:pic>
                    <p:nvPicPr>
                      <p:cNvPr id="430" name="Picture 181"/>
                      <p:cNvPicPr>
                        <a:picLocks noChangeAspect="1"/>
                      </p:cNvPicPr>
                      <p:nvPr/>
                    </p:nvPicPr>
                    <p:blipFill>
                      <a:blip r:embed="rId18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883" y="2556851"/>
                        <a:ext cx="337162" cy="337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4" name="Group 413"/>
                    <p:cNvGrpSpPr/>
                    <p:nvPr/>
                  </p:nvGrpSpPr>
                  <p:grpSpPr>
                    <a:xfrm>
                      <a:off x="6162402" y="2574420"/>
                      <a:ext cx="1003736" cy="301625"/>
                      <a:chOff x="6162402" y="2574420"/>
                      <a:chExt cx="1003736" cy="301625"/>
                    </a:xfrm>
                  </p:grpSpPr>
                  <p:sp>
                    <p:nvSpPr>
                      <p:cNvPr id="427" name="TextBox 426"/>
                      <p:cNvSpPr txBox="1"/>
                      <p:nvPr/>
                    </p:nvSpPr>
                    <p:spPr bwMode="auto">
                      <a:xfrm>
                        <a:off x="6507325" y="2574420"/>
                        <a:ext cx="6588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Machine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Learning</a:t>
                        </a:r>
                      </a:p>
                    </p:txBody>
                  </p:sp>
                  <p:pic>
                    <p:nvPicPr>
                      <p:cNvPr id="428" name="Picture 183"/>
                      <p:cNvPicPr>
                        <a:picLocks noChangeAspect="1"/>
                      </p:cNvPicPr>
                      <p:nvPr/>
                    </p:nvPicPr>
                    <p:blipFill>
                      <a:blip r:embed="rId19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402" y="2593257"/>
                        <a:ext cx="263720" cy="263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5" name="Group 414"/>
                    <p:cNvGrpSpPr/>
                    <p:nvPr/>
                  </p:nvGrpSpPr>
                  <p:grpSpPr>
                    <a:xfrm>
                      <a:off x="4805017" y="3834139"/>
                      <a:ext cx="1053105" cy="310452"/>
                      <a:chOff x="4805017" y="3834139"/>
                      <a:chExt cx="1053105" cy="310452"/>
                    </a:xfrm>
                  </p:grpSpPr>
                  <p:sp>
                    <p:nvSpPr>
                      <p:cNvPr id="425" name="TextBox 424"/>
                      <p:cNvSpPr txBox="1"/>
                      <p:nvPr/>
                    </p:nvSpPr>
                    <p:spPr bwMode="auto">
                      <a:xfrm>
                        <a:off x="5199310" y="3838553"/>
                        <a:ext cx="658812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Stream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Analytics</a:t>
                        </a:r>
                      </a:p>
                    </p:txBody>
                  </p:sp>
                  <p:pic>
                    <p:nvPicPr>
                      <p:cNvPr id="426" name="Picture 185"/>
                      <p:cNvPicPr>
                        <a:picLocks noChangeAspect="1"/>
                      </p:cNvPicPr>
                      <p:nvPr/>
                    </p:nvPicPr>
                    <p:blipFill>
                      <a:blip r:embed="rId20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017" y="3834139"/>
                        <a:ext cx="310529" cy="310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6" name="Group 415"/>
                    <p:cNvGrpSpPr/>
                    <p:nvPr/>
                  </p:nvGrpSpPr>
                  <p:grpSpPr>
                    <a:xfrm>
                      <a:off x="4809230" y="3192842"/>
                      <a:ext cx="1048893" cy="305501"/>
                      <a:chOff x="4809230" y="3192842"/>
                      <a:chExt cx="1048893" cy="305501"/>
                    </a:xfrm>
                  </p:grpSpPr>
                  <p:sp>
                    <p:nvSpPr>
                      <p:cNvPr id="423" name="TextBox 422"/>
                      <p:cNvSpPr txBox="1"/>
                      <p:nvPr/>
                    </p:nvSpPr>
                    <p:spPr bwMode="auto">
                      <a:xfrm>
                        <a:off x="5199310" y="3198305"/>
                        <a:ext cx="658813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Data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Factory</a:t>
                        </a:r>
                      </a:p>
                    </p:txBody>
                  </p:sp>
                  <p:pic>
                    <p:nvPicPr>
                      <p:cNvPr id="424" name="Picture 187"/>
                      <p:cNvPicPr>
                        <a:picLocks noChangeAspect="1"/>
                      </p:cNvPicPr>
                      <p:nvPr/>
                    </p:nvPicPr>
                    <p:blipFill>
                      <a:blip r:embed="rId21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9230" y="3192842"/>
                        <a:ext cx="302103" cy="302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7" name="Group 416"/>
                    <p:cNvGrpSpPr/>
                    <p:nvPr/>
                  </p:nvGrpSpPr>
                  <p:grpSpPr>
                    <a:xfrm>
                      <a:off x="6159534" y="3198305"/>
                      <a:ext cx="1006604" cy="300037"/>
                      <a:chOff x="6159534" y="3198305"/>
                      <a:chExt cx="1006604" cy="300037"/>
                    </a:xfrm>
                  </p:grpSpPr>
                  <p:sp>
                    <p:nvSpPr>
                      <p:cNvPr id="421" name="TextBox 420"/>
                      <p:cNvSpPr txBox="1"/>
                      <p:nvPr/>
                    </p:nvSpPr>
                    <p:spPr bwMode="auto">
                      <a:xfrm>
                        <a:off x="6507325" y="3198305"/>
                        <a:ext cx="658813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Event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Hubs</a:t>
                        </a:r>
                      </a:p>
                    </p:txBody>
                  </p:sp>
                  <p:pic>
                    <p:nvPicPr>
                      <p:cNvPr id="422" name="Picture 189"/>
                      <p:cNvPicPr>
                        <a:picLocks noChangeAspect="1"/>
                      </p:cNvPicPr>
                      <p:nvPr/>
                    </p:nvPicPr>
                    <p:blipFill>
                      <a:blip r:embed="rId22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34" y="3200784"/>
                        <a:ext cx="283827" cy="296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8" name="Group 417"/>
                    <p:cNvGrpSpPr/>
                    <p:nvPr/>
                  </p:nvGrpSpPr>
                  <p:grpSpPr>
                    <a:xfrm>
                      <a:off x="6165936" y="3834755"/>
                      <a:ext cx="1000202" cy="296566"/>
                      <a:chOff x="6165936" y="3834755"/>
                      <a:chExt cx="1000202" cy="296566"/>
                    </a:xfrm>
                  </p:grpSpPr>
                  <p:sp>
                    <p:nvSpPr>
                      <p:cNvPr id="419" name="TextBox 418"/>
                      <p:cNvSpPr txBox="1"/>
                      <p:nvPr/>
                    </p:nvSpPr>
                    <p:spPr bwMode="auto">
                      <a:xfrm>
                        <a:off x="6507325" y="3853657"/>
                        <a:ext cx="658813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Mobile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Engagement</a:t>
                        </a:r>
                      </a:p>
                    </p:txBody>
                  </p:sp>
                  <p:pic>
                    <p:nvPicPr>
                      <p:cNvPr id="420" name="Picture 191"/>
                      <p:cNvPicPr>
                        <a:picLocks noChangeAspect="1"/>
                      </p:cNvPicPr>
                      <p:nvPr/>
                    </p:nvPicPr>
                    <p:blipFill>
                      <a:blip r:embed="rId23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936" y="3834755"/>
                        <a:ext cx="296639" cy="296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347" name="Group 346"/>
                <p:cNvGrpSpPr/>
                <p:nvPr/>
              </p:nvGrpSpPr>
              <p:grpSpPr>
                <a:xfrm>
                  <a:off x="2082009" y="2024566"/>
                  <a:ext cx="2498759" cy="1352550"/>
                  <a:chOff x="2082009" y="2138866"/>
                  <a:chExt cx="2498759" cy="1352550"/>
                </a:xfrm>
              </p:grpSpPr>
              <p:sp>
                <p:nvSpPr>
                  <p:cNvPr id="397" name="Rectangle 396"/>
                  <p:cNvSpPr/>
                  <p:nvPr/>
                </p:nvSpPr>
                <p:spPr bwMode="auto">
                  <a:xfrm>
                    <a:off x="2082009" y="2138866"/>
                    <a:ext cx="2498759" cy="135255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marL="0" marR="0" lvl="0" indent="0" algn="ctr" defTabSz="895923" rtl="0" eaLnBrk="1" fontAlgn="base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76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Integration</a:t>
                    </a:r>
                  </a:p>
                </p:txBody>
              </p:sp>
              <p:grpSp>
                <p:nvGrpSpPr>
                  <p:cNvPr id="398" name="Group 397"/>
                  <p:cNvGrpSpPr/>
                  <p:nvPr/>
                </p:nvGrpSpPr>
                <p:grpSpPr>
                  <a:xfrm>
                    <a:off x="2198592" y="2559624"/>
                    <a:ext cx="2237004" cy="836418"/>
                    <a:chOff x="2198592" y="2559624"/>
                    <a:chExt cx="2237004" cy="836418"/>
                  </a:xfrm>
                </p:grpSpPr>
                <p:grpSp>
                  <p:nvGrpSpPr>
                    <p:cNvPr id="399" name="Group 398"/>
                    <p:cNvGrpSpPr/>
                    <p:nvPr/>
                  </p:nvGrpSpPr>
                  <p:grpSpPr>
                    <a:xfrm>
                      <a:off x="3513173" y="2559624"/>
                      <a:ext cx="922423" cy="301625"/>
                      <a:chOff x="3425188" y="2480831"/>
                      <a:chExt cx="922423" cy="301625"/>
                    </a:xfrm>
                  </p:grpSpPr>
                  <p:sp>
                    <p:nvSpPr>
                      <p:cNvPr id="409" name="TextBox 408"/>
                      <p:cNvSpPr txBox="1"/>
                      <p:nvPr/>
                    </p:nvSpPr>
                    <p:spPr bwMode="auto">
                      <a:xfrm>
                        <a:off x="3803029" y="2480831"/>
                        <a:ext cx="544582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BizTalk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Services</a:t>
                        </a:r>
                      </a:p>
                    </p:txBody>
                  </p:sp>
                  <p:pic>
                    <p:nvPicPr>
                      <p:cNvPr id="410" name="Picture 214" descr="BizTalk Services.png"/>
                      <p:cNvPicPr>
                        <a:picLocks noChangeAspect="1"/>
                      </p:cNvPicPr>
                      <p:nvPr/>
                    </p:nvPicPr>
                    <p:blipFill>
                      <a:blip r:embed="rId24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188" y="2484570"/>
                        <a:ext cx="293830" cy="294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00" name="Group 399"/>
                    <p:cNvGrpSpPr/>
                    <p:nvPr/>
                  </p:nvGrpSpPr>
                  <p:grpSpPr>
                    <a:xfrm>
                      <a:off x="2198592" y="3094417"/>
                      <a:ext cx="1020311" cy="301625"/>
                      <a:chOff x="2319949" y="3019151"/>
                      <a:chExt cx="1020311" cy="301625"/>
                    </a:xfrm>
                  </p:grpSpPr>
                  <p:sp>
                    <p:nvSpPr>
                      <p:cNvPr id="407" name="TextBox 406"/>
                      <p:cNvSpPr txBox="1"/>
                      <p:nvPr/>
                    </p:nvSpPr>
                    <p:spPr bwMode="auto">
                      <a:xfrm>
                        <a:off x="2681448" y="3019151"/>
                        <a:ext cx="658812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Hybrid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Connections</a:t>
                        </a:r>
                      </a:p>
                    </p:txBody>
                  </p:sp>
                  <p:pic>
                    <p:nvPicPr>
                      <p:cNvPr id="408" name="Picture 216" descr="Hybrid Connections (BizTalk).png"/>
                      <p:cNvPicPr>
                        <a:picLocks noChangeAspect="1"/>
                      </p:cNvPicPr>
                      <p:nvPr/>
                    </p:nvPicPr>
                    <p:blipFill>
                      <a:blip r:embed="rId25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949" y="3023735"/>
                        <a:ext cx="292141" cy="292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01" name="Group 400"/>
                    <p:cNvGrpSpPr/>
                    <p:nvPr/>
                  </p:nvGrpSpPr>
                  <p:grpSpPr>
                    <a:xfrm>
                      <a:off x="3521521" y="3094417"/>
                      <a:ext cx="869624" cy="301625"/>
                      <a:chOff x="3433536" y="3015624"/>
                      <a:chExt cx="869624" cy="301625"/>
                    </a:xfrm>
                  </p:grpSpPr>
                  <p:sp>
                    <p:nvSpPr>
                      <p:cNvPr id="405" name="TextBox 404"/>
                      <p:cNvSpPr txBox="1"/>
                      <p:nvPr/>
                    </p:nvSpPr>
                    <p:spPr bwMode="auto">
                      <a:xfrm>
                        <a:off x="3788740" y="3015624"/>
                        <a:ext cx="51442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Service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Bus</a:t>
                        </a:r>
                      </a:p>
                    </p:txBody>
                  </p:sp>
                  <p:pic>
                    <p:nvPicPr>
                      <p:cNvPr id="406" name="Picture 218" descr="Service Bus.png"/>
                      <p:cNvPicPr>
                        <a:picLocks noChangeAspect="1"/>
                      </p:cNvPicPr>
                      <p:nvPr/>
                    </p:nvPicPr>
                    <p:blipFill>
                      <a:blip r:embed="rId26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536" y="3020078"/>
                        <a:ext cx="292402" cy="292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02" name="Group 401"/>
                    <p:cNvGrpSpPr/>
                    <p:nvPr/>
                  </p:nvGrpSpPr>
                  <p:grpSpPr>
                    <a:xfrm>
                      <a:off x="2198592" y="2560418"/>
                      <a:ext cx="1020559" cy="300037"/>
                      <a:chOff x="2319701" y="2482223"/>
                      <a:chExt cx="1020559" cy="300037"/>
                    </a:xfrm>
                  </p:grpSpPr>
                  <p:sp>
                    <p:nvSpPr>
                      <p:cNvPr id="403" name="TextBox 402"/>
                      <p:cNvSpPr txBox="1"/>
                      <p:nvPr/>
                    </p:nvSpPr>
                    <p:spPr bwMode="auto">
                      <a:xfrm>
                        <a:off x="2681448" y="2482223"/>
                        <a:ext cx="658812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Storage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Queues</a:t>
                        </a:r>
                      </a:p>
                    </p:txBody>
                  </p:sp>
                  <p:pic>
                    <p:nvPicPr>
                      <p:cNvPr id="404" name="Picture 220" descr="Storage queue.png"/>
                      <p:cNvPicPr>
                        <a:picLocks noChangeAspect="1"/>
                      </p:cNvPicPr>
                      <p:nvPr/>
                    </p:nvPicPr>
                    <p:blipFill>
                      <a:blip r:embed="rId27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701" y="2485765"/>
                        <a:ext cx="292636" cy="292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348" name="Group 347"/>
                <p:cNvGrpSpPr/>
                <p:nvPr/>
              </p:nvGrpSpPr>
              <p:grpSpPr>
                <a:xfrm>
                  <a:off x="7683226" y="2024565"/>
                  <a:ext cx="2771024" cy="2304637"/>
                  <a:chOff x="7683226" y="2138865"/>
                  <a:chExt cx="2771024" cy="2304637"/>
                </a:xfrm>
              </p:grpSpPr>
              <p:sp>
                <p:nvSpPr>
                  <p:cNvPr id="377" name="Rectangle 376"/>
                  <p:cNvSpPr/>
                  <p:nvPr/>
                </p:nvSpPr>
                <p:spPr bwMode="auto">
                  <a:xfrm>
                    <a:off x="7683226" y="2138865"/>
                    <a:ext cx="2771024" cy="2304637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marL="0" marR="0" lvl="0" indent="0" algn="ctr" defTabSz="895923" rtl="0" eaLnBrk="1" fontAlgn="base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76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Data</a:t>
                    </a:r>
                  </a:p>
                </p:txBody>
              </p:sp>
              <p:grpSp>
                <p:nvGrpSpPr>
                  <p:cNvPr id="378" name="Group 377"/>
                  <p:cNvGrpSpPr/>
                  <p:nvPr/>
                </p:nvGrpSpPr>
                <p:grpSpPr>
                  <a:xfrm>
                    <a:off x="7845950" y="2595968"/>
                    <a:ext cx="2445576" cy="1553509"/>
                    <a:chOff x="7799957" y="2595968"/>
                    <a:chExt cx="2445576" cy="1553509"/>
                  </a:xfrm>
                </p:grpSpPr>
                <p:grpSp>
                  <p:nvGrpSpPr>
                    <p:cNvPr id="379" name="Group 3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799957" y="2595969"/>
                      <a:ext cx="1016185" cy="301066"/>
                      <a:chOff x="8369631" y="3448242"/>
                      <a:chExt cx="1016411" cy="301033"/>
                    </a:xfrm>
                  </p:grpSpPr>
                  <p:sp>
                    <p:nvSpPr>
                      <p:cNvPr id="395" name="TextBox 394"/>
                      <p:cNvSpPr txBox="1"/>
                      <p:nvPr/>
                    </p:nvSpPr>
                    <p:spPr>
                      <a:xfrm>
                        <a:off x="8727084" y="3448242"/>
                        <a:ext cx="658958" cy="300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SQL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Database</a:t>
                        </a:r>
                      </a:p>
                    </p:txBody>
                  </p:sp>
                  <p:pic>
                    <p:nvPicPr>
                      <p:cNvPr id="396" name="Picture 171"/>
                      <p:cNvPicPr>
                        <a:picLocks noChangeAspect="1"/>
                      </p:cNvPicPr>
                      <p:nvPr/>
                    </p:nvPicPr>
                    <p:blipFill>
                      <a:blip r:embed="rId28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9631" y="3452466"/>
                        <a:ext cx="296809" cy="296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0" name="Group 3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803051" y="3832282"/>
                      <a:ext cx="1013093" cy="300038"/>
                      <a:chOff x="8372726" y="4684418"/>
                      <a:chExt cx="1013318" cy="300005"/>
                    </a:xfrm>
                  </p:grpSpPr>
                  <p:sp>
                    <p:nvSpPr>
                      <p:cNvPr id="393" name="TextBox 392"/>
                      <p:cNvSpPr txBox="1"/>
                      <p:nvPr/>
                    </p:nvSpPr>
                    <p:spPr>
                      <a:xfrm>
                        <a:off x="8727084" y="4684418"/>
                        <a:ext cx="658960" cy="300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 err="1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DocumentDB</a:t>
                        </a:r>
                        <a:endPara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endParaRPr>
                      </a:p>
                    </p:txBody>
                  </p:sp>
                  <p:pic>
                    <p:nvPicPr>
                      <p:cNvPr id="394" name="Picture 173"/>
                      <p:cNvPicPr>
                        <a:picLocks noChangeAspect="1"/>
                      </p:cNvPicPr>
                      <p:nvPr/>
                    </p:nvPicPr>
                    <p:blipFill>
                      <a:blip r:embed="rId29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726" y="4693804"/>
                        <a:ext cx="290620" cy="290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1" name="Group 39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803720" y="3204660"/>
                      <a:ext cx="1012423" cy="309349"/>
                      <a:chOff x="8373395" y="4056866"/>
                      <a:chExt cx="1012648" cy="309315"/>
                    </a:xfrm>
                  </p:grpSpPr>
                  <p:sp>
                    <p:nvSpPr>
                      <p:cNvPr id="391" name="TextBox 390"/>
                      <p:cNvSpPr txBox="1"/>
                      <p:nvPr/>
                    </p:nvSpPr>
                    <p:spPr>
                      <a:xfrm>
                        <a:off x="8727084" y="4056866"/>
                        <a:ext cx="658959" cy="301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 err="1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Redis</a:t>
                        </a: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/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Cache</a:t>
                        </a:r>
                      </a:p>
                    </p:txBody>
                  </p:sp>
                  <p:pic>
                    <p:nvPicPr>
                      <p:cNvPr id="392" name="Picture 175"/>
                      <p:cNvPicPr>
                        <a:picLocks noChangeAspect="1"/>
                      </p:cNvPicPr>
                      <p:nvPr/>
                    </p:nvPicPr>
                    <p:blipFill>
                      <a:blip r:embed="rId30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3395" y="4076899"/>
                        <a:ext cx="289282" cy="289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2" name="Group 3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63663" y="3193851"/>
                      <a:ext cx="1081869" cy="331906"/>
                      <a:chOff x="9733640" y="4046058"/>
                      <a:chExt cx="1082109" cy="331869"/>
                    </a:xfrm>
                  </p:grpSpPr>
                  <p:sp>
                    <p:nvSpPr>
                      <p:cNvPr id="389" name="TextBox 388"/>
                      <p:cNvSpPr txBox="1"/>
                      <p:nvPr/>
                    </p:nvSpPr>
                    <p:spPr>
                      <a:xfrm>
                        <a:off x="10156790" y="4061991"/>
                        <a:ext cx="658959" cy="300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Search</a:t>
                        </a:r>
                      </a:p>
                    </p:txBody>
                  </p:sp>
                  <p:pic>
                    <p:nvPicPr>
                      <p:cNvPr id="390" name="Picture 177"/>
                      <p:cNvPicPr>
                        <a:picLocks noChangeAspect="1"/>
                      </p:cNvPicPr>
                      <p:nvPr/>
                    </p:nvPicPr>
                    <p:blipFill>
                      <a:blip r:embed="rId31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3640" y="4046058"/>
                        <a:ext cx="331871" cy="331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3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93207" y="3828827"/>
                      <a:ext cx="1052326" cy="320650"/>
                      <a:chOff x="9763191" y="4680964"/>
                      <a:chExt cx="1052560" cy="320615"/>
                    </a:xfrm>
                  </p:grpSpPr>
                  <p:sp>
                    <p:nvSpPr>
                      <p:cNvPr id="387" name="TextBox 386"/>
                      <p:cNvSpPr txBox="1"/>
                      <p:nvPr/>
                    </p:nvSpPr>
                    <p:spPr>
                      <a:xfrm>
                        <a:off x="10156791" y="4693638"/>
                        <a:ext cx="658960" cy="301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Tables</a:t>
                        </a:r>
                      </a:p>
                    </p:txBody>
                  </p:sp>
                  <p:pic>
                    <p:nvPicPr>
                      <p:cNvPr id="388" name="Picture 179" descr="Storage table.png"/>
                      <p:cNvPicPr>
                        <a:picLocks noChangeAspect="1"/>
                      </p:cNvPicPr>
                      <p:nvPr/>
                    </p:nvPicPr>
                    <p:blipFill>
                      <a:blip r:embed="rId32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91" y="4680964"/>
                        <a:ext cx="320616" cy="320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4" name="Group 3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93207" y="2595968"/>
                      <a:ext cx="790386" cy="325437"/>
                      <a:chOff x="9763191" y="3448241"/>
                      <a:chExt cx="790562" cy="325401"/>
                    </a:xfrm>
                  </p:grpSpPr>
                  <p:pic>
                    <p:nvPicPr>
                      <p:cNvPr id="385" name="Picture 16"/>
                      <p:cNvPicPr>
                        <a:picLocks noChangeAspect="1"/>
                      </p:cNvPicPr>
                      <p:nvPr/>
                    </p:nvPicPr>
                    <p:blipFill>
                      <a:blip r:embed="rId3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91" y="3452465"/>
                        <a:ext cx="320616" cy="290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sp>
                    <p:nvSpPr>
                      <p:cNvPr id="386" name="TextBox 385"/>
                      <p:cNvSpPr txBox="1"/>
                      <p:nvPr/>
                    </p:nvSpPr>
                    <p:spPr>
                      <a:xfrm>
                        <a:off x="10156790" y="3448241"/>
                        <a:ext cx="396963" cy="325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algn="l" defTabSz="913950" rtl="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SQL Data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Warehouse</a:t>
                        </a:r>
                      </a:p>
                    </p:txBody>
                  </p:sp>
                </p:grpSp>
              </p:grpSp>
            </p:grpSp>
            <p:grpSp>
              <p:nvGrpSpPr>
                <p:cNvPr id="349" name="Group 348"/>
                <p:cNvGrpSpPr/>
                <p:nvPr/>
              </p:nvGrpSpPr>
              <p:grpSpPr>
                <a:xfrm>
                  <a:off x="2082009" y="543029"/>
                  <a:ext cx="2144942" cy="1371600"/>
                  <a:chOff x="2082009" y="650979"/>
                  <a:chExt cx="2144942" cy="1371600"/>
                </a:xfrm>
              </p:grpSpPr>
              <p:sp>
                <p:nvSpPr>
                  <p:cNvPr id="364" name="Rectangle 363"/>
                  <p:cNvSpPr/>
                  <p:nvPr/>
                </p:nvSpPr>
                <p:spPr bwMode="auto">
                  <a:xfrm>
                    <a:off x="2082009" y="650979"/>
                    <a:ext cx="2144942" cy="137160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marL="0" marR="0" lvl="0" indent="0" algn="ctr" defTabSz="895923" rtl="0" eaLnBrk="1" fontAlgn="base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76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Compute</a:t>
                    </a:r>
                  </a:p>
                </p:txBody>
              </p:sp>
              <p:grpSp>
                <p:nvGrpSpPr>
                  <p:cNvPr id="365" name="Group 364"/>
                  <p:cNvGrpSpPr/>
                  <p:nvPr/>
                </p:nvGrpSpPr>
                <p:grpSpPr>
                  <a:xfrm>
                    <a:off x="2209151" y="1044910"/>
                    <a:ext cx="889842" cy="301625"/>
                    <a:chOff x="2315921" y="978921"/>
                    <a:chExt cx="889842" cy="301625"/>
                  </a:xfrm>
                </p:grpSpPr>
                <p:sp>
                  <p:nvSpPr>
                    <p:cNvPr id="375" name="TextBox 374"/>
                    <p:cNvSpPr txBox="1"/>
                    <p:nvPr/>
                  </p:nvSpPr>
                  <p:spPr bwMode="auto">
                    <a:xfrm>
                      <a:off x="2678517" y="978921"/>
                      <a:ext cx="527246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Cloud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Services</a:t>
                      </a:r>
                    </a:p>
                  </p:txBody>
                </p:sp>
                <p:pic>
                  <p:nvPicPr>
                    <p:cNvPr id="376" name="Picture 145"/>
                    <p:cNvPicPr>
                      <a:picLocks noChangeAspect="1"/>
                    </p:cNvPicPr>
                    <p:nvPr/>
                  </p:nvPicPr>
                  <p:blipFill>
                    <a:blip r:embed="rId34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315921" y="984779"/>
                      <a:ext cx="289808" cy="2899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66" name="Group 365"/>
                  <p:cNvGrpSpPr/>
                  <p:nvPr/>
                </p:nvGrpSpPr>
                <p:grpSpPr>
                  <a:xfrm>
                    <a:off x="2209151" y="1617332"/>
                    <a:ext cx="751241" cy="303647"/>
                    <a:chOff x="2355344" y="1558000"/>
                    <a:chExt cx="751241" cy="303647"/>
                  </a:xfrm>
                </p:grpSpPr>
                <p:sp>
                  <p:nvSpPr>
                    <p:cNvPr id="373" name="TextBox 372"/>
                    <p:cNvSpPr txBox="1"/>
                    <p:nvPr/>
                  </p:nvSpPr>
                  <p:spPr bwMode="auto">
                    <a:xfrm>
                      <a:off x="2722967" y="1559012"/>
                      <a:ext cx="383618" cy="30162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Batch</a:t>
                      </a:r>
                    </a:p>
                  </p:txBody>
                </p:sp>
                <p:pic>
                  <p:nvPicPr>
                    <p:cNvPr id="374" name="Picture 147"/>
                    <p:cNvPicPr>
                      <a:picLocks noChangeAspect="1"/>
                    </p:cNvPicPr>
                    <p:nvPr/>
                  </p:nvPicPr>
                  <p:blipFill>
                    <a:blip r:embed="rId35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355344" y="1558000"/>
                      <a:ext cx="303542" cy="30364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67" name="Group 366"/>
                  <p:cNvGrpSpPr/>
                  <p:nvPr/>
                </p:nvGrpSpPr>
                <p:grpSpPr>
                  <a:xfrm>
                    <a:off x="3226725" y="1617332"/>
                    <a:ext cx="865731" cy="301625"/>
                    <a:chOff x="3193533" y="1551343"/>
                    <a:chExt cx="865731" cy="301625"/>
                  </a:xfrm>
                </p:grpSpPr>
                <p:sp>
                  <p:nvSpPr>
                    <p:cNvPr id="371" name="TextBox 370"/>
                    <p:cNvSpPr txBox="1"/>
                    <p:nvPr/>
                  </p:nvSpPr>
                  <p:spPr bwMode="auto">
                    <a:xfrm>
                      <a:off x="3554337" y="1551343"/>
                      <a:ext cx="504927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Remote 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App</a:t>
                      </a:r>
                    </a:p>
                  </p:txBody>
                </p:sp>
                <p:pic>
                  <p:nvPicPr>
                    <p:cNvPr id="372" name="Picture 149"/>
                    <p:cNvPicPr>
                      <a:picLocks noChangeAspect="1"/>
                    </p:cNvPicPr>
                    <p:nvPr/>
                  </p:nvPicPr>
                  <p:blipFill>
                    <a:blip r:embed="rId36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193533" y="1556274"/>
                      <a:ext cx="291661" cy="2917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68" name="Group 367"/>
                  <p:cNvGrpSpPr/>
                  <p:nvPr/>
                </p:nvGrpSpPr>
                <p:grpSpPr>
                  <a:xfrm>
                    <a:off x="3226725" y="1046498"/>
                    <a:ext cx="873084" cy="300037"/>
                    <a:chOff x="3380111" y="980440"/>
                    <a:chExt cx="873084" cy="300037"/>
                  </a:xfrm>
                </p:grpSpPr>
                <p:sp>
                  <p:nvSpPr>
                    <p:cNvPr id="369" name="TextBox 368"/>
                    <p:cNvSpPr txBox="1"/>
                    <p:nvPr/>
                  </p:nvSpPr>
                  <p:spPr bwMode="auto">
                    <a:xfrm>
                      <a:off x="3723011" y="980440"/>
                      <a:ext cx="530184" cy="3000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Service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Fabric</a:t>
                      </a:r>
                    </a:p>
                  </p:txBody>
                </p:sp>
                <p:sp>
                  <p:nvSpPr>
                    <p:cNvPr id="370" name="Freeform 369"/>
                    <p:cNvSpPr/>
                    <p:nvPr/>
                  </p:nvSpPr>
                  <p:spPr bwMode="auto">
                    <a:xfrm>
                      <a:off x="3380111" y="993933"/>
                      <a:ext cx="282575" cy="273050"/>
                    </a:xfrm>
                    <a:custGeom>
                      <a:avLst/>
                      <a:gdLst>
                        <a:gd name="connsiteX0" fmla="*/ 284961 w 673895"/>
                        <a:gd name="connsiteY0" fmla="*/ 158165 h 647702"/>
                        <a:gd name="connsiteX1" fmla="*/ 170786 w 673895"/>
                        <a:gd name="connsiteY1" fmla="*/ 242195 h 647702"/>
                        <a:gd name="connsiteX2" fmla="*/ 176214 w 673895"/>
                        <a:gd name="connsiteY2" fmla="*/ 269082 h 647702"/>
                        <a:gd name="connsiteX3" fmla="*/ 150408 w 673895"/>
                        <a:gd name="connsiteY3" fmla="*/ 331383 h 647702"/>
                        <a:gd name="connsiteX4" fmla="*/ 146443 w 673895"/>
                        <a:gd name="connsiteY4" fmla="*/ 334057 h 647702"/>
                        <a:gd name="connsiteX5" fmla="*/ 192422 w 673895"/>
                        <a:gd name="connsiteY5" fmla="*/ 472837 h 647702"/>
                        <a:gd name="connsiteX6" fmla="*/ 220034 w 673895"/>
                        <a:gd name="connsiteY6" fmla="*/ 478412 h 647702"/>
                        <a:gd name="connsiteX7" fmla="*/ 248039 w 673895"/>
                        <a:gd name="connsiteY7" fmla="*/ 497294 h 647702"/>
                        <a:gd name="connsiteX8" fmla="*/ 265572 w 673895"/>
                        <a:gd name="connsiteY8" fmla="*/ 523298 h 647702"/>
                        <a:gd name="connsiteX9" fmla="*/ 408956 w 673895"/>
                        <a:gd name="connsiteY9" fmla="*/ 523298 h 647702"/>
                        <a:gd name="connsiteX10" fmla="*/ 417479 w 673895"/>
                        <a:gd name="connsiteY10" fmla="*/ 505571 h 647702"/>
                        <a:gd name="connsiteX11" fmla="*/ 456243 w 673895"/>
                        <a:gd name="connsiteY11" fmla="*/ 473649 h 647702"/>
                        <a:gd name="connsiteX12" fmla="*/ 488887 w 673895"/>
                        <a:gd name="connsiteY12" fmla="*/ 467058 h 647702"/>
                        <a:gd name="connsiteX13" fmla="*/ 531395 w 673895"/>
                        <a:gd name="connsiteY13" fmla="*/ 334333 h 647702"/>
                        <a:gd name="connsiteX14" fmla="*/ 523487 w 673895"/>
                        <a:gd name="connsiteY14" fmla="*/ 329002 h 647702"/>
                        <a:gd name="connsiteX15" fmla="*/ 497681 w 673895"/>
                        <a:gd name="connsiteY15" fmla="*/ 266701 h 647702"/>
                        <a:gd name="connsiteX16" fmla="*/ 501673 w 673895"/>
                        <a:gd name="connsiteY16" fmla="*/ 246929 h 647702"/>
                        <a:gd name="connsiteX17" fmla="*/ 384346 w 673895"/>
                        <a:gd name="connsiteY17" fmla="*/ 159653 h 647702"/>
                        <a:gd name="connsiteX18" fmla="*/ 370052 w 673895"/>
                        <a:gd name="connsiteY18" fmla="*/ 169290 h 647702"/>
                        <a:gd name="connsiteX19" fmla="*/ 335757 w 673895"/>
                        <a:gd name="connsiteY19" fmla="*/ 176214 h 647702"/>
                        <a:gd name="connsiteX20" fmla="*/ 301462 w 673895"/>
                        <a:gd name="connsiteY20" fmla="*/ 169290 h 647702"/>
                        <a:gd name="connsiteX21" fmla="*/ 335757 w 673895"/>
                        <a:gd name="connsiteY21" fmla="*/ 0 h 647702"/>
                        <a:gd name="connsiteX22" fmla="*/ 423864 w 673895"/>
                        <a:gd name="connsiteY22" fmla="*/ 88107 h 647702"/>
                        <a:gd name="connsiteX23" fmla="*/ 420253 w 673895"/>
                        <a:gd name="connsiteY23" fmla="*/ 105993 h 647702"/>
                        <a:gd name="connsiteX24" fmla="*/ 538728 w 673895"/>
                        <a:gd name="connsiteY24" fmla="*/ 194124 h 647702"/>
                        <a:gd name="connsiteX25" fmla="*/ 551493 w 673895"/>
                        <a:gd name="connsiteY25" fmla="*/ 185518 h 647702"/>
                        <a:gd name="connsiteX26" fmla="*/ 585788 w 673895"/>
                        <a:gd name="connsiteY26" fmla="*/ 178594 h 647702"/>
                        <a:gd name="connsiteX27" fmla="*/ 673895 w 673895"/>
                        <a:gd name="connsiteY27" fmla="*/ 266701 h 647702"/>
                        <a:gd name="connsiteX28" fmla="*/ 620083 w 673895"/>
                        <a:gd name="connsiteY28" fmla="*/ 347884 h 647702"/>
                        <a:gd name="connsiteX29" fmla="*/ 593016 w 673895"/>
                        <a:gd name="connsiteY29" fmla="*/ 353349 h 647702"/>
                        <a:gd name="connsiteX30" fmla="*/ 549222 w 673895"/>
                        <a:gd name="connsiteY30" fmla="*/ 490092 h 647702"/>
                        <a:gd name="connsiteX31" fmla="*/ 552839 w 673895"/>
                        <a:gd name="connsiteY31" fmla="*/ 492531 h 647702"/>
                        <a:gd name="connsiteX32" fmla="*/ 578645 w 673895"/>
                        <a:gd name="connsiteY32" fmla="*/ 554832 h 647702"/>
                        <a:gd name="connsiteX33" fmla="*/ 490538 w 673895"/>
                        <a:gd name="connsiteY33" fmla="*/ 642939 h 647702"/>
                        <a:gd name="connsiteX34" fmla="*/ 409355 w 673895"/>
                        <a:gd name="connsiteY34" fmla="*/ 589127 h 647702"/>
                        <a:gd name="connsiteX35" fmla="*/ 409084 w 673895"/>
                        <a:gd name="connsiteY35" fmla="*/ 587783 h 647702"/>
                        <a:gd name="connsiteX36" fmla="*/ 268154 w 673895"/>
                        <a:gd name="connsiteY36" fmla="*/ 587783 h 647702"/>
                        <a:gd name="connsiteX37" fmla="*/ 266921 w 673895"/>
                        <a:gd name="connsiteY37" fmla="*/ 593890 h 647702"/>
                        <a:gd name="connsiteX38" fmla="*/ 185738 w 673895"/>
                        <a:gd name="connsiteY38" fmla="*/ 647702 h 647702"/>
                        <a:gd name="connsiteX39" fmla="*/ 97631 w 673895"/>
                        <a:gd name="connsiteY39" fmla="*/ 559595 h 647702"/>
                        <a:gd name="connsiteX40" fmla="*/ 123437 w 673895"/>
                        <a:gd name="connsiteY40" fmla="*/ 497294 h 647702"/>
                        <a:gd name="connsiteX41" fmla="*/ 130921 w 673895"/>
                        <a:gd name="connsiteY41" fmla="*/ 492248 h 647702"/>
                        <a:gd name="connsiteX42" fmla="*/ 86036 w 673895"/>
                        <a:gd name="connsiteY42" fmla="*/ 356771 h 647702"/>
                        <a:gd name="connsiteX43" fmla="*/ 53812 w 673895"/>
                        <a:gd name="connsiteY43" fmla="*/ 350265 h 647702"/>
                        <a:gd name="connsiteX44" fmla="*/ 0 w 673895"/>
                        <a:gd name="connsiteY44" fmla="*/ 269082 h 647702"/>
                        <a:gd name="connsiteX45" fmla="*/ 88107 w 673895"/>
                        <a:gd name="connsiteY45" fmla="*/ 180975 h 647702"/>
                        <a:gd name="connsiteX46" fmla="*/ 122402 w 673895"/>
                        <a:gd name="connsiteY46" fmla="*/ 187899 h 647702"/>
                        <a:gd name="connsiteX47" fmla="*/ 129378 w 673895"/>
                        <a:gd name="connsiteY47" fmla="*/ 192602 h 647702"/>
                        <a:gd name="connsiteX48" fmla="*/ 250718 w 673895"/>
                        <a:gd name="connsiteY48" fmla="*/ 103300 h 647702"/>
                        <a:gd name="connsiteX49" fmla="*/ 247650 w 673895"/>
                        <a:gd name="connsiteY49" fmla="*/ 88107 h 647702"/>
                        <a:gd name="connsiteX50" fmla="*/ 335757 w 673895"/>
                        <a:gd name="connsiteY50" fmla="*/ 0 h 6477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673895" h="647702">
                          <a:moveTo>
                            <a:pt x="284961" y="158165"/>
                          </a:moveTo>
                          <a:lnTo>
                            <a:pt x="170786" y="242195"/>
                          </a:lnTo>
                          <a:lnTo>
                            <a:pt x="176214" y="269082"/>
                          </a:lnTo>
                          <a:cubicBezTo>
                            <a:pt x="176214" y="293412"/>
                            <a:pt x="166353" y="315439"/>
                            <a:pt x="150408" y="331383"/>
                          </a:cubicBezTo>
                          <a:lnTo>
                            <a:pt x="146443" y="334057"/>
                          </a:lnTo>
                          <a:lnTo>
                            <a:pt x="192422" y="472837"/>
                          </a:lnTo>
                          <a:lnTo>
                            <a:pt x="220034" y="478412"/>
                          </a:lnTo>
                          <a:cubicBezTo>
                            <a:pt x="230575" y="482870"/>
                            <a:pt x="240067" y="489322"/>
                            <a:pt x="248039" y="497294"/>
                          </a:cubicBezTo>
                          <a:lnTo>
                            <a:pt x="265572" y="523298"/>
                          </a:lnTo>
                          <a:lnTo>
                            <a:pt x="408956" y="523298"/>
                          </a:lnTo>
                          <a:lnTo>
                            <a:pt x="417479" y="505571"/>
                          </a:lnTo>
                          <a:cubicBezTo>
                            <a:pt x="426979" y="491509"/>
                            <a:pt x="440432" y="480337"/>
                            <a:pt x="456243" y="473649"/>
                          </a:cubicBezTo>
                          <a:lnTo>
                            <a:pt x="488887" y="467058"/>
                          </a:lnTo>
                          <a:lnTo>
                            <a:pt x="531395" y="334333"/>
                          </a:lnTo>
                          <a:lnTo>
                            <a:pt x="523487" y="329002"/>
                          </a:lnTo>
                          <a:cubicBezTo>
                            <a:pt x="507543" y="313058"/>
                            <a:pt x="497681" y="291031"/>
                            <a:pt x="497681" y="266701"/>
                          </a:cubicBezTo>
                          <a:lnTo>
                            <a:pt x="501673" y="246929"/>
                          </a:lnTo>
                          <a:lnTo>
                            <a:pt x="384346" y="159653"/>
                          </a:lnTo>
                          <a:lnTo>
                            <a:pt x="370052" y="169290"/>
                          </a:lnTo>
                          <a:cubicBezTo>
                            <a:pt x="359511" y="173749"/>
                            <a:pt x="347922" y="176214"/>
                            <a:pt x="335757" y="176214"/>
                          </a:cubicBezTo>
                          <a:cubicBezTo>
                            <a:pt x="323592" y="176214"/>
                            <a:pt x="312003" y="173749"/>
                            <a:pt x="301462" y="169290"/>
                          </a:cubicBezTo>
                          <a:close/>
                          <a:moveTo>
                            <a:pt x="335757" y="0"/>
                          </a:moveTo>
                          <a:cubicBezTo>
                            <a:pt x="384417" y="0"/>
                            <a:pt x="423864" y="39447"/>
                            <a:pt x="423864" y="88107"/>
                          </a:cubicBezTo>
                          <a:lnTo>
                            <a:pt x="420253" y="105993"/>
                          </a:lnTo>
                          <a:lnTo>
                            <a:pt x="538728" y="194124"/>
                          </a:lnTo>
                          <a:lnTo>
                            <a:pt x="551493" y="185518"/>
                          </a:lnTo>
                          <a:cubicBezTo>
                            <a:pt x="562034" y="181059"/>
                            <a:pt x="573623" y="178594"/>
                            <a:pt x="585788" y="178594"/>
                          </a:cubicBezTo>
                          <a:cubicBezTo>
                            <a:pt x="634448" y="178594"/>
                            <a:pt x="673895" y="218041"/>
                            <a:pt x="673895" y="266701"/>
                          </a:cubicBezTo>
                          <a:cubicBezTo>
                            <a:pt x="673895" y="303196"/>
                            <a:pt x="651706" y="334509"/>
                            <a:pt x="620083" y="347884"/>
                          </a:cubicBezTo>
                          <a:lnTo>
                            <a:pt x="593016" y="353349"/>
                          </a:lnTo>
                          <a:lnTo>
                            <a:pt x="549222" y="490092"/>
                          </a:lnTo>
                          <a:lnTo>
                            <a:pt x="552839" y="492531"/>
                          </a:lnTo>
                          <a:cubicBezTo>
                            <a:pt x="568783" y="508475"/>
                            <a:pt x="578645" y="530502"/>
                            <a:pt x="578645" y="554832"/>
                          </a:cubicBezTo>
                          <a:cubicBezTo>
                            <a:pt x="578645" y="603492"/>
                            <a:pt x="539198" y="642939"/>
                            <a:pt x="490538" y="642939"/>
                          </a:cubicBezTo>
                          <a:cubicBezTo>
                            <a:pt x="454043" y="642939"/>
                            <a:pt x="422731" y="620750"/>
                            <a:pt x="409355" y="589127"/>
                          </a:cubicBezTo>
                          <a:lnTo>
                            <a:pt x="409084" y="587783"/>
                          </a:lnTo>
                          <a:lnTo>
                            <a:pt x="268154" y="587783"/>
                          </a:lnTo>
                          <a:lnTo>
                            <a:pt x="266921" y="593890"/>
                          </a:lnTo>
                          <a:cubicBezTo>
                            <a:pt x="253546" y="625513"/>
                            <a:pt x="222233" y="647702"/>
                            <a:pt x="185738" y="647702"/>
                          </a:cubicBezTo>
                          <a:cubicBezTo>
                            <a:pt x="137078" y="647702"/>
                            <a:pt x="97631" y="608255"/>
                            <a:pt x="97631" y="559595"/>
                          </a:cubicBezTo>
                          <a:cubicBezTo>
                            <a:pt x="97631" y="535265"/>
                            <a:pt x="107493" y="513238"/>
                            <a:pt x="123437" y="497294"/>
                          </a:cubicBezTo>
                          <a:lnTo>
                            <a:pt x="130921" y="492248"/>
                          </a:lnTo>
                          <a:lnTo>
                            <a:pt x="86036" y="356771"/>
                          </a:lnTo>
                          <a:lnTo>
                            <a:pt x="53812" y="350265"/>
                          </a:lnTo>
                          <a:cubicBezTo>
                            <a:pt x="22189" y="336890"/>
                            <a:pt x="0" y="305577"/>
                            <a:pt x="0" y="269082"/>
                          </a:cubicBezTo>
                          <a:cubicBezTo>
                            <a:pt x="0" y="220422"/>
                            <a:pt x="39447" y="180975"/>
                            <a:pt x="88107" y="180975"/>
                          </a:cubicBezTo>
                          <a:cubicBezTo>
                            <a:pt x="100272" y="180975"/>
                            <a:pt x="111861" y="183440"/>
                            <a:pt x="122402" y="187899"/>
                          </a:cubicBezTo>
                          <a:lnTo>
                            <a:pt x="129378" y="192602"/>
                          </a:lnTo>
                          <a:lnTo>
                            <a:pt x="250718" y="103300"/>
                          </a:lnTo>
                          <a:lnTo>
                            <a:pt x="247650" y="88107"/>
                          </a:lnTo>
                          <a:cubicBezTo>
                            <a:pt x="247650" y="39447"/>
                            <a:pt x="287097" y="0"/>
                            <a:pt x="33575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 cmpd="sng" algn="ctr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50" name="Group 349"/>
                <p:cNvGrpSpPr/>
                <p:nvPr/>
              </p:nvGrpSpPr>
              <p:grpSpPr>
                <a:xfrm>
                  <a:off x="8203323" y="543029"/>
                  <a:ext cx="2250927" cy="1371600"/>
                  <a:chOff x="8203323" y="650979"/>
                  <a:chExt cx="2250927" cy="1371600"/>
                </a:xfrm>
              </p:grpSpPr>
              <p:sp>
                <p:nvSpPr>
                  <p:cNvPr id="351" name="Rectangle 350"/>
                  <p:cNvSpPr/>
                  <p:nvPr/>
                </p:nvSpPr>
                <p:spPr bwMode="auto">
                  <a:xfrm>
                    <a:off x="8203323" y="650979"/>
                    <a:ext cx="2250927" cy="137160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marL="0" marR="0" lvl="0" indent="0" algn="ctr" defTabSz="895923" rtl="0" eaLnBrk="1" fontAlgn="base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76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Developer services</a:t>
                    </a:r>
                  </a:p>
                </p:txBody>
              </p:sp>
              <p:grpSp>
                <p:nvGrpSpPr>
                  <p:cNvPr id="352" name="Group 351"/>
                  <p:cNvGrpSpPr/>
                  <p:nvPr/>
                </p:nvGrpSpPr>
                <p:grpSpPr>
                  <a:xfrm>
                    <a:off x="8316462" y="1050815"/>
                    <a:ext cx="1048050" cy="290595"/>
                    <a:chOff x="8316462" y="1050815"/>
                    <a:chExt cx="1048050" cy="290595"/>
                  </a:xfrm>
                </p:grpSpPr>
                <p:sp>
                  <p:nvSpPr>
                    <p:cNvPr id="362" name="TextBox 361"/>
                    <p:cNvSpPr txBox="1"/>
                    <p:nvPr/>
                  </p:nvSpPr>
                  <p:spPr bwMode="auto">
                    <a:xfrm>
                      <a:off x="8694587" y="1065786"/>
                      <a:ext cx="669925" cy="2508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Visual 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Studio</a:t>
                      </a:r>
                    </a:p>
                  </p:txBody>
                </p:sp>
                <p:pic>
                  <p:nvPicPr>
                    <p:cNvPr id="363" name="Picture 167" descr="Visual Studio Online.png"/>
                    <p:cNvPicPr>
                      <a:picLocks noChangeAspect="1"/>
                    </p:cNvPicPr>
                    <p:nvPr/>
                  </p:nvPicPr>
                  <p:blipFill>
                    <a:blip r:embed="rId37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16462" y="1050815"/>
                      <a:ext cx="290580" cy="2905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53" name="Group 352"/>
                  <p:cNvGrpSpPr/>
                  <p:nvPr/>
                </p:nvGrpSpPr>
                <p:grpSpPr>
                  <a:xfrm>
                    <a:off x="9413978" y="1606382"/>
                    <a:ext cx="957567" cy="312845"/>
                    <a:chOff x="9413978" y="1606382"/>
                    <a:chExt cx="957567" cy="312845"/>
                  </a:xfrm>
                </p:grpSpPr>
                <p:sp>
                  <p:nvSpPr>
                    <p:cNvPr id="360" name="TextBox 359"/>
                    <p:cNvSpPr txBox="1"/>
                    <p:nvPr/>
                  </p:nvSpPr>
                  <p:spPr bwMode="auto">
                    <a:xfrm>
                      <a:off x="9712733" y="1617602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Application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Insights</a:t>
                      </a:r>
                    </a:p>
                  </p:txBody>
                </p:sp>
                <p:pic>
                  <p:nvPicPr>
                    <p:cNvPr id="361" name="Picture 169" descr="Application Insights.png"/>
                    <p:cNvPicPr>
                      <a:picLocks noChangeAspect="1"/>
                    </p:cNvPicPr>
                    <p:nvPr/>
                  </p:nvPicPr>
                  <p:blipFill>
                    <a:blip r:embed="rId38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413978" y="1606382"/>
                      <a:ext cx="292365" cy="2923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54" name="Group 353"/>
                  <p:cNvGrpSpPr/>
                  <p:nvPr/>
                </p:nvGrpSpPr>
                <p:grpSpPr>
                  <a:xfrm>
                    <a:off x="9408787" y="1025699"/>
                    <a:ext cx="875200" cy="302765"/>
                    <a:chOff x="9408787" y="1025699"/>
                    <a:chExt cx="875200" cy="302765"/>
                  </a:xfrm>
                </p:grpSpPr>
                <p:pic>
                  <p:nvPicPr>
                    <p:cNvPr id="358" name="Picture 272"/>
                    <p:cNvPicPr>
                      <a:picLocks noChangeAspect="1"/>
                    </p:cNvPicPr>
                    <p:nvPr/>
                  </p:nvPicPr>
                  <p:blipFill>
                    <a:blip r:embed="rId39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408787" y="1025699"/>
                      <a:ext cx="302749" cy="3027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59" name="TextBox 358"/>
                    <p:cNvSpPr txBox="1"/>
                    <p:nvPr/>
                  </p:nvSpPr>
                  <p:spPr bwMode="auto">
                    <a:xfrm>
                      <a:off x="9742651" y="1059753"/>
                      <a:ext cx="541336" cy="2492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Azure SDK</a:t>
                      </a:r>
                    </a:p>
                  </p:txBody>
                </p:sp>
              </p:grpSp>
              <p:grpSp>
                <p:nvGrpSpPr>
                  <p:cNvPr id="355" name="Group 354"/>
                  <p:cNvGrpSpPr/>
                  <p:nvPr/>
                </p:nvGrpSpPr>
                <p:grpSpPr>
                  <a:xfrm>
                    <a:off x="8316496" y="1621631"/>
                    <a:ext cx="1048016" cy="280129"/>
                    <a:chOff x="8316496" y="1621631"/>
                    <a:chExt cx="1048016" cy="280129"/>
                  </a:xfrm>
                </p:grpSpPr>
                <p:sp>
                  <p:nvSpPr>
                    <p:cNvPr id="356" name="TextBox 355"/>
                    <p:cNvSpPr txBox="1"/>
                    <p:nvPr/>
                  </p:nvSpPr>
                  <p:spPr bwMode="auto">
                    <a:xfrm>
                      <a:off x="8704112" y="1650936"/>
                      <a:ext cx="660400" cy="25082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Team 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Project</a:t>
                      </a:r>
                    </a:p>
                  </p:txBody>
                </p:sp>
                <p:sp>
                  <p:nvSpPr>
                    <p:cNvPr id="357" name="Freeform 356"/>
                    <p:cNvSpPr/>
                    <p:nvPr/>
                  </p:nvSpPr>
                  <p:spPr bwMode="auto">
                    <a:xfrm>
                      <a:off x="8316496" y="1621631"/>
                      <a:ext cx="290512" cy="249237"/>
                    </a:xfrm>
                    <a:custGeom>
                      <a:avLst/>
                      <a:gdLst>
                        <a:gd name="connsiteX0" fmla="*/ 20235 w 769143"/>
                        <a:gd name="connsiteY0" fmla="*/ 443405 h 659607"/>
                        <a:gd name="connsiteX1" fmla="*/ 84659 w 769143"/>
                        <a:gd name="connsiteY1" fmla="*/ 443405 h 659607"/>
                        <a:gd name="connsiteX2" fmla="*/ 133712 w 769143"/>
                        <a:gd name="connsiteY2" fmla="*/ 527981 h 659607"/>
                        <a:gd name="connsiteX3" fmla="*/ 182766 w 769143"/>
                        <a:gd name="connsiteY3" fmla="*/ 443405 h 659607"/>
                        <a:gd name="connsiteX4" fmla="*/ 251228 w 769143"/>
                        <a:gd name="connsiteY4" fmla="*/ 443405 h 659607"/>
                        <a:gd name="connsiteX5" fmla="*/ 271462 w 769143"/>
                        <a:gd name="connsiteY5" fmla="*/ 463640 h 659607"/>
                        <a:gd name="connsiteX6" fmla="*/ 271462 w 769143"/>
                        <a:gd name="connsiteY6" fmla="*/ 634610 h 659607"/>
                        <a:gd name="connsiteX7" fmla="*/ 251228 w 769143"/>
                        <a:gd name="connsiteY7" fmla="*/ 654845 h 659607"/>
                        <a:gd name="connsiteX8" fmla="*/ 20235 w 769143"/>
                        <a:gd name="connsiteY8" fmla="*/ 654845 h 659607"/>
                        <a:gd name="connsiteX9" fmla="*/ 0 w 769143"/>
                        <a:gd name="connsiteY9" fmla="*/ 634610 h 659607"/>
                        <a:gd name="connsiteX10" fmla="*/ 0 w 769143"/>
                        <a:gd name="connsiteY10" fmla="*/ 463640 h 659607"/>
                        <a:gd name="connsiteX11" fmla="*/ 20235 w 769143"/>
                        <a:gd name="connsiteY11" fmla="*/ 443405 h 659607"/>
                        <a:gd name="connsiteX12" fmla="*/ 330596 w 769143"/>
                        <a:gd name="connsiteY12" fmla="*/ 290513 h 659607"/>
                        <a:gd name="connsiteX13" fmla="*/ 443055 w 769143"/>
                        <a:gd name="connsiteY13" fmla="*/ 290513 h 659607"/>
                        <a:gd name="connsiteX14" fmla="*/ 528684 w 769143"/>
                        <a:gd name="connsiteY14" fmla="*/ 438150 h 659607"/>
                        <a:gd name="connsiteX15" fmla="*/ 614314 w 769143"/>
                        <a:gd name="connsiteY15" fmla="*/ 290513 h 659607"/>
                        <a:gd name="connsiteX16" fmla="*/ 733821 w 769143"/>
                        <a:gd name="connsiteY16" fmla="*/ 290513 h 659607"/>
                        <a:gd name="connsiteX17" fmla="*/ 769143 w 769143"/>
                        <a:gd name="connsiteY17" fmla="*/ 325835 h 659607"/>
                        <a:gd name="connsiteX18" fmla="*/ 769143 w 769143"/>
                        <a:gd name="connsiteY18" fmla="*/ 624285 h 659607"/>
                        <a:gd name="connsiteX19" fmla="*/ 733821 w 769143"/>
                        <a:gd name="connsiteY19" fmla="*/ 659607 h 659607"/>
                        <a:gd name="connsiteX20" fmla="*/ 330596 w 769143"/>
                        <a:gd name="connsiteY20" fmla="*/ 659607 h 659607"/>
                        <a:gd name="connsiteX21" fmla="*/ 295274 w 769143"/>
                        <a:gd name="connsiteY21" fmla="*/ 624285 h 659607"/>
                        <a:gd name="connsiteX22" fmla="*/ 295274 w 769143"/>
                        <a:gd name="connsiteY22" fmla="*/ 325835 h 659607"/>
                        <a:gd name="connsiteX23" fmla="*/ 330596 w 769143"/>
                        <a:gd name="connsiteY23" fmla="*/ 290513 h 659607"/>
                        <a:gd name="connsiteX24" fmla="*/ 134367 w 769143"/>
                        <a:gd name="connsiteY24" fmla="*/ 276981 h 659607"/>
                        <a:gd name="connsiteX25" fmla="*/ 211441 w 769143"/>
                        <a:gd name="connsiteY25" fmla="*/ 354055 h 659607"/>
                        <a:gd name="connsiteX26" fmla="*/ 134367 w 769143"/>
                        <a:gd name="connsiteY26" fmla="*/ 431128 h 659607"/>
                        <a:gd name="connsiteX27" fmla="*/ 57293 w 769143"/>
                        <a:gd name="connsiteY27" fmla="*/ 354055 h 659607"/>
                        <a:gd name="connsiteX28" fmla="*/ 134367 w 769143"/>
                        <a:gd name="connsiteY28" fmla="*/ 276981 h 659607"/>
                        <a:gd name="connsiteX29" fmla="*/ 529827 w 769143"/>
                        <a:gd name="connsiteY29" fmla="*/ 0 h 659607"/>
                        <a:gd name="connsiteX30" fmla="*/ 664368 w 769143"/>
                        <a:gd name="connsiteY30" fmla="*/ 134541 h 659607"/>
                        <a:gd name="connsiteX31" fmla="*/ 529827 w 769143"/>
                        <a:gd name="connsiteY31" fmla="*/ 269082 h 659607"/>
                        <a:gd name="connsiteX32" fmla="*/ 395286 w 769143"/>
                        <a:gd name="connsiteY32" fmla="*/ 134541 h 659607"/>
                        <a:gd name="connsiteX33" fmla="*/ 529827 w 769143"/>
                        <a:gd name="connsiteY33" fmla="*/ 0 h 6596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769143" h="659607">
                          <a:moveTo>
                            <a:pt x="20235" y="443405"/>
                          </a:moveTo>
                          <a:lnTo>
                            <a:pt x="84659" y="443405"/>
                          </a:lnTo>
                          <a:lnTo>
                            <a:pt x="133712" y="527981"/>
                          </a:lnTo>
                          <a:lnTo>
                            <a:pt x="182766" y="443405"/>
                          </a:lnTo>
                          <a:lnTo>
                            <a:pt x="251228" y="443405"/>
                          </a:lnTo>
                          <a:cubicBezTo>
                            <a:pt x="262403" y="443405"/>
                            <a:pt x="271462" y="452464"/>
                            <a:pt x="271462" y="463640"/>
                          </a:cubicBezTo>
                          <a:lnTo>
                            <a:pt x="271462" y="634610"/>
                          </a:lnTo>
                          <a:cubicBezTo>
                            <a:pt x="271462" y="645786"/>
                            <a:pt x="262403" y="654845"/>
                            <a:pt x="251228" y="654845"/>
                          </a:cubicBezTo>
                          <a:lnTo>
                            <a:pt x="20235" y="654845"/>
                          </a:lnTo>
                          <a:cubicBezTo>
                            <a:pt x="9060" y="654845"/>
                            <a:pt x="0" y="645786"/>
                            <a:pt x="0" y="634610"/>
                          </a:cubicBezTo>
                          <a:lnTo>
                            <a:pt x="0" y="463640"/>
                          </a:lnTo>
                          <a:cubicBezTo>
                            <a:pt x="0" y="452464"/>
                            <a:pt x="9060" y="443405"/>
                            <a:pt x="20235" y="443405"/>
                          </a:cubicBezTo>
                          <a:close/>
                          <a:moveTo>
                            <a:pt x="330596" y="290513"/>
                          </a:moveTo>
                          <a:lnTo>
                            <a:pt x="443055" y="290513"/>
                          </a:lnTo>
                          <a:lnTo>
                            <a:pt x="528684" y="438150"/>
                          </a:lnTo>
                          <a:lnTo>
                            <a:pt x="614314" y="290513"/>
                          </a:lnTo>
                          <a:lnTo>
                            <a:pt x="733821" y="290513"/>
                          </a:lnTo>
                          <a:cubicBezTo>
                            <a:pt x="753329" y="290513"/>
                            <a:pt x="769143" y="306327"/>
                            <a:pt x="769143" y="325835"/>
                          </a:cubicBezTo>
                          <a:lnTo>
                            <a:pt x="769143" y="624285"/>
                          </a:lnTo>
                          <a:cubicBezTo>
                            <a:pt x="769143" y="643793"/>
                            <a:pt x="753329" y="659607"/>
                            <a:pt x="733821" y="659607"/>
                          </a:cubicBezTo>
                          <a:lnTo>
                            <a:pt x="330596" y="659607"/>
                          </a:lnTo>
                          <a:cubicBezTo>
                            <a:pt x="311088" y="659607"/>
                            <a:pt x="295274" y="643793"/>
                            <a:pt x="295274" y="624285"/>
                          </a:cubicBezTo>
                          <a:lnTo>
                            <a:pt x="295274" y="325835"/>
                          </a:lnTo>
                          <a:cubicBezTo>
                            <a:pt x="295274" y="306327"/>
                            <a:pt x="311088" y="290513"/>
                            <a:pt x="330596" y="290513"/>
                          </a:cubicBezTo>
                          <a:close/>
                          <a:moveTo>
                            <a:pt x="134367" y="276981"/>
                          </a:moveTo>
                          <a:cubicBezTo>
                            <a:pt x="176934" y="276981"/>
                            <a:pt x="211441" y="311488"/>
                            <a:pt x="211441" y="354055"/>
                          </a:cubicBezTo>
                          <a:cubicBezTo>
                            <a:pt x="211441" y="396621"/>
                            <a:pt x="176934" y="431128"/>
                            <a:pt x="134367" y="431128"/>
                          </a:cubicBezTo>
                          <a:cubicBezTo>
                            <a:pt x="91800" y="431128"/>
                            <a:pt x="57293" y="396621"/>
                            <a:pt x="57293" y="354055"/>
                          </a:cubicBezTo>
                          <a:cubicBezTo>
                            <a:pt x="57293" y="311488"/>
                            <a:pt x="91800" y="276981"/>
                            <a:pt x="134367" y="276981"/>
                          </a:cubicBezTo>
                          <a:close/>
                          <a:moveTo>
                            <a:pt x="529827" y="0"/>
                          </a:moveTo>
                          <a:cubicBezTo>
                            <a:pt x="604132" y="0"/>
                            <a:pt x="664368" y="60236"/>
                            <a:pt x="664368" y="134541"/>
                          </a:cubicBezTo>
                          <a:cubicBezTo>
                            <a:pt x="664368" y="208846"/>
                            <a:pt x="604132" y="269082"/>
                            <a:pt x="529827" y="269082"/>
                          </a:cubicBezTo>
                          <a:cubicBezTo>
                            <a:pt x="455522" y="269082"/>
                            <a:pt x="395286" y="208846"/>
                            <a:pt x="395286" y="134541"/>
                          </a:cubicBezTo>
                          <a:cubicBezTo>
                            <a:pt x="395286" y="60236"/>
                            <a:pt x="455522" y="0"/>
                            <a:pt x="52982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4" name="Group 3"/>
              <p:cNvGrpSpPr/>
              <p:nvPr userDrawn="1"/>
            </p:nvGrpSpPr>
            <p:grpSpPr>
              <a:xfrm>
                <a:off x="249566" y="543029"/>
                <a:ext cx="1720893" cy="3795291"/>
                <a:chOff x="249566" y="543029"/>
                <a:chExt cx="1720893" cy="3795291"/>
              </a:xfrm>
            </p:grpSpPr>
            <p:sp>
              <p:nvSpPr>
                <p:cNvPr id="319" name="Rectangle 318"/>
                <p:cNvSpPr/>
                <p:nvPr/>
              </p:nvSpPr>
              <p:spPr bwMode="auto">
                <a:xfrm>
                  <a:off x="249566" y="543029"/>
                  <a:ext cx="1720893" cy="3795291"/>
                </a:xfrm>
                <a:prstGeom prst="rect">
                  <a:avLst/>
                </a:prstGeom>
                <a:solidFill>
                  <a:srgbClr val="1B3C72"/>
                </a:solidFill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265176" tIns="143428" rIns="179285" bIns="143428"/>
                <a:lstStyle/>
                <a:p>
                  <a:pPr marL="0" marR="0" lvl="0" indent="0" algn="ctr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72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Security and Management</a:t>
                  </a:r>
                </a:p>
              </p:txBody>
            </p:sp>
            <p:grpSp>
              <p:nvGrpSpPr>
                <p:cNvPr id="3" name="Group 2"/>
                <p:cNvGrpSpPr/>
                <p:nvPr/>
              </p:nvGrpSpPr>
              <p:grpSpPr>
                <a:xfrm>
                  <a:off x="365563" y="1115018"/>
                  <a:ext cx="1458716" cy="3120525"/>
                  <a:chOff x="419554" y="1199688"/>
                  <a:chExt cx="1458716" cy="3120525"/>
                </a:xfrm>
              </p:grpSpPr>
              <p:grpSp>
                <p:nvGrpSpPr>
                  <p:cNvPr id="321" name="Group 320"/>
                  <p:cNvGrpSpPr/>
                  <p:nvPr/>
                </p:nvGrpSpPr>
                <p:grpSpPr>
                  <a:xfrm>
                    <a:off x="442574" y="1656149"/>
                    <a:ext cx="1027708" cy="303213"/>
                    <a:chOff x="368069" y="1313314"/>
                    <a:chExt cx="1027708" cy="303213"/>
                  </a:xfrm>
                </p:grpSpPr>
                <p:sp>
                  <p:nvSpPr>
                    <p:cNvPr id="340" name="TextBox 339"/>
                    <p:cNvSpPr txBox="1"/>
                    <p:nvPr/>
                  </p:nvSpPr>
                  <p:spPr bwMode="auto">
                    <a:xfrm>
                      <a:off x="736963" y="1314902"/>
                      <a:ext cx="658814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Active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Directory</a:t>
                      </a:r>
                    </a:p>
                  </p:txBody>
                </p:sp>
                <p:pic>
                  <p:nvPicPr>
                    <p:cNvPr id="341" name="Picture 193" descr="Azure Active Directory.png"/>
                    <p:cNvPicPr>
                      <a:picLocks noChangeAspect="1"/>
                    </p:cNvPicPr>
                    <p:nvPr/>
                  </p:nvPicPr>
                  <p:blipFill>
                    <a:blip r:embed="rId40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1313314"/>
                      <a:ext cx="298175" cy="298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2" name="Group 321"/>
                  <p:cNvGrpSpPr/>
                  <p:nvPr/>
                </p:nvGrpSpPr>
                <p:grpSpPr>
                  <a:xfrm>
                    <a:off x="466215" y="2129907"/>
                    <a:ext cx="1004066" cy="301625"/>
                    <a:chOff x="391710" y="1847920"/>
                    <a:chExt cx="1004066" cy="301625"/>
                  </a:xfrm>
                </p:grpSpPr>
                <p:sp>
                  <p:nvSpPr>
                    <p:cNvPr id="338" name="TextBox 337"/>
                    <p:cNvSpPr txBox="1"/>
                    <p:nvPr/>
                  </p:nvSpPr>
                  <p:spPr bwMode="auto">
                    <a:xfrm>
                      <a:off x="736963" y="1847920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Multi-factor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Authentication</a:t>
                      </a:r>
                    </a:p>
                  </p:txBody>
                </p:sp>
                <p:pic>
                  <p:nvPicPr>
                    <p:cNvPr id="339" name="Picture 195" descr="Multi-Factor Authentication.png"/>
                    <p:cNvPicPr>
                      <a:picLocks noChangeAspect="1"/>
                    </p:cNvPicPr>
                    <p:nvPr/>
                  </p:nvPicPr>
                  <p:blipFill>
                    <a:blip r:embed="rId41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91710" y="1854270"/>
                      <a:ext cx="288064" cy="2881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3" name="Group 322"/>
                  <p:cNvGrpSpPr/>
                  <p:nvPr/>
                </p:nvGrpSpPr>
                <p:grpSpPr>
                  <a:xfrm>
                    <a:off x="442574" y="2602077"/>
                    <a:ext cx="1027706" cy="301625"/>
                    <a:chOff x="368069" y="2341251"/>
                    <a:chExt cx="1027706" cy="301625"/>
                  </a:xfrm>
                </p:grpSpPr>
                <p:sp>
                  <p:nvSpPr>
                    <p:cNvPr id="336" name="TextBox 335"/>
                    <p:cNvSpPr txBox="1"/>
                    <p:nvPr/>
                  </p:nvSpPr>
                  <p:spPr bwMode="auto">
                    <a:xfrm>
                      <a:off x="736963" y="2341251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Automation</a:t>
                      </a:r>
                    </a:p>
                  </p:txBody>
                </p:sp>
                <p:pic>
                  <p:nvPicPr>
                    <p:cNvPr id="337" name="Picture 198" descr="Azure automation.png"/>
                    <p:cNvPicPr>
                      <a:picLocks noChangeAspect="1"/>
                    </p:cNvPicPr>
                    <p:nvPr/>
                  </p:nvPicPr>
                  <p:blipFill>
                    <a:blip r:embed="rId42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2347601"/>
                      <a:ext cx="289482" cy="2904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4" name="Group 323"/>
                  <p:cNvGrpSpPr/>
                  <p:nvPr/>
                </p:nvGrpSpPr>
                <p:grpSpPr>
                  <a:xfrm>
                    <a:off x="442574" y="1199688"/>
                    <a:ext cx="1027707" cy="285916"/>
                    <a:chOff x="368069" y="762503"/>
                    <a:chExt cx="1027707" cy="285916"/>
                  </a:xfrm>
                </p:grpSpPr>
                <p:sp>
                  <p:nvSpPr>
                    <p:cNvPr id="334" name="TextBox 333"/>
                    <p:cNvSpPr txBox="1"/>
                    <p:nvPr/>
                  </p:nvSpPr>
                  <p:spPr bwMode="auto">
                    <a:xfrm>
                      <a:off x="736963" y="789031"/>
                      <a:ext cx="658813" cy="2328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/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Portal</a:t>
                      </a:r>
                    </a:p>
                  </p:txBody>
                </p:sp>
                <p:pic>
                  <p:nvPicPr>
                    <p:cNvPr id="335" name="Picture 200" descr="Azure subscription.png"/>
                    <p:cNvPicPr>
                      <a:picLocks noChangeAspect="1"/>
                    </p:cNvPicPr>
                    <p:nvPr/>
                  </p:nvPicPr>
                  <p:blipFill>
                    <a:blip r:embed="rId43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762503"/>
                      <a:ext cx="286234" cy="2859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5" name="Group 324"/>
                  <p:cNvGrpSpPr/>
                  <p:nvPr/>
                </p:nvGrpSpPr>
                <p:grpSpPr>
                  <a:xfrm>
                    <a:off x="442574" y="3074247"/>
                    <a:ext cx="1027707" cy="301625"/>
                    <a:chOff x="368069" y="2835216"/>
                    <a:chExt cx="1027707" cy="301625"/>
                  </a:xfrm>
                </p:grpSpPr>
                <p:sp>
                  <p:nvSpPr>
                    <p:cNvPr id="332" name="TextBox 331"/>
                    <p:cNvSpPr txBox="1"/>
                    <p:nvPr/>
                  </p:nvSpPr>
                  <p:spPr bwMode="auto">
                    <a:xfrm>
                      <a:off x="736963" y="2835216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Key Vault</a:t>
                      </a:r>
                    </a:p>
                  </p:txBody>
                </p:sp>
                <p:pic>
                  <p:nvPicPr>
                    <p:cNvPr id="333" name="Picture 204" descr="AzureKeyVault_icon_white.png"/>
                    <p:cNvPicPr>
                      <a:picLocks noChangeAspect="1"/>
                    </p:cNvPicPr>
                    <p:nvPr/>
                  </p:nvPicPr>
                  <p:blipFill>
                    <a:blip r:embed="rId4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2835216"/>
                      <a:ext cx="266988" cy="2966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6" name="Group 325"/>
                  <p:cNvGrpSpPr/>
                  <p:nvPr/>
                </p:nvGrpSpPr>
                <p:grpSpPr>
                  <a:xfrm>
                    <a:off x="419554" y="3546417"/>
                    <a:ext cx="1458716" cy="301625"/>
                    <a:chOff x="345049" y="3328988"/>
                    <a:chExt cx="1458716" cy="301625"/>
                  </a:xfrm>
                </p:grpSpPr>
                <p:sp>
                  <p:nvSpPr>
                    <p:cNvPr id="330" name="TextBox 329"/>
                    <p:cNvSpPr txBox="1"/>
                    <p:nvPr/>
                  </p:nvSpPr>
                  <p:spPr bwMode="auto">
                    <a:xfrm>
                      <a:off x="736963" y="3328988"/>
                      <a:ext cx="106680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Store/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Marketplace</a:t>
                      </a:r>
                    </a:p>
                  </p:txBody>
                </p:sp>
                <p:pic>
                  <p:nvPicPr>
                    <p:cNvPr id="331" name="Picture 230" descr="Azure Marketplace.png"/>
                    <p:cNvPicPr>
                      <a:picLocks noChangeAspect="1"/>
                    </p:cNvPicPr>
                    <p:nvPr/>
                  </p:nvPicPr>
                  <p:blipFill>
                    <a:blip r:embed="rId45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5049" y="3338513"/>
                      <a:ext cx="291101" cy="2915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7" name="Group 326"/>
                  <p:cNvGrpSpPr/>
                  <p:nvPr/>
                </p:nvGrpSpPr>
                <p:grpSpPr>
                  <a:xfrm>
                    <a:off x="442574" y="4018588"/>
                    <a:ext cx="1029294" cy="301625"/>
                    <a:chOff x="368069" y="3867931"/>
                    <a:chExt cx="1029294" cy="301625"/>
                  </a:xfrm>
                </p:grpSpPr>
                <p:pic>
                  <p:nvPicPr>
                    <p:cNvPr id="328" name="Picture 412"/>
                    <p:cNvPicPr>
                      <a:picLocks noChangeAspect="1"/>
                    </p:cNvPicPr>
                    <p:nvPr/>
                  </p:nvPicPr>
                  <p:blipFill>
                    <a:blip r:embed="rId46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3891744"/>
                      <a:ext cx="252343" cy="252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29" name="TextBox 328"/>
                    <p:cNvSpPr txBox="1"/>
                    <p:nvPr/>
                  </p:nvSpPr>
                  <p:spPr bwMode="auto">
                    <a:xfrm>
                      <a:off x="736963" y="3867931"/>
                      <a:ext cx="660400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VM Image Gallery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and VM Depot</a:t>
                      </a:r>
                    </a:p>
                  </p:txBody>
                </p:sp>
              </p:grpSp>
            </p:grpSp>
          </p:grpSp>
          <p:grpSp>
            <p:nvGrpSpPr>
              <p:cNvPr id="13" name="Group 12"/>
              <p:cNvGrpSpPr/>
              <p:nvPr userDrawn="1"/>
            </p:nvGrpSpPr>
            <p:grpSpPr>
              <a:xfrm>
                <a:off x="10572607" y="543029"/>
                <a:ext cx="1619393" cy="3786173"/>
                <a:chOff x="10572607" y="543029"/>
                <a:chExt cx="1619393" cy="3786173"/>
              </a:xfrm>
            </p:grpSpPr>
            <p:sp>
              <p:nvSpPr>
                <p:cNvPr id="288" name="Rectangle 287"/>
                <p:cNvSpPr/>
                <p:nvPr/>
              </p:nvSpPr>
              <p:spPr bwMode="auto">
                <a:xfrm>
                  <a:off x="10572607" y="543029"/>
                  <a:ext cx="1619393" cy="3786173"/>
                </a:xfrm>
                <a:prstGeom prst="rect">
                  <a:avLst/>
                </a:prstGeom>
                <a:solidFill>
                  <a:srgbClr val="1B3C72"/>
                </a:solidFill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265176" tIns="143428" rIns="179285" bIns="143428"/>
                <a:lstStyle/>
                <a:p>
                  <a:pPr marL="0" marR="0" lvl="0" indent="0" algn="ctr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72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Hybrid</a:t>
                  </a:r>
                </a:p>
                <a:p>
                  <a:pPr marL="0" marR="0" lvl="0" indent="0" algn="ctr" defTabSz="895923" rtl="0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72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Operations</a:t>
                  </a:r>
                </a:p>
              </p:txBody>
            </p:sp>
            <p:grpSp>
              <p:nvGrpSpPr>
                <p:cNvPr id="12" name="Group 11"/>
                <p:cNvGrpSpPr/>
                <p:nvPr userDrawn="1"/>
              </p:nvGrpSpPr>
              <p:grpSpPr>
                <a:xfrm>
                  <a:off x="10757536" y="1170330"/>
                  <a:ext cx="1249535" cy="2996155"/>
                  <a:chOff x="10729741" y="1170330"/>
                  <a:chExt cx="1249535" cy="2996155"/>
                </a:xfrm>
              </p:grpSpPr>
              <p:grpSp>
                <p:nvGrpSpPr>
                  <p:cNvPr id="7" name="Group 6"/>
                  <p:cNvGrpSpPr/>
                  <p:nvPr userDrawn="1"/>
                </p:nvGrpSpPr>
                <p:grpSpPr>
                  <a:xfrm>
                    <a:off x="10729741" y="2078817"/>
                    <a:ext cx="1064688" cy="300038"/>
                    <a:chOff x="10729741" y="1826583"/>
                    <a:chExt cx="1064688" cy="300038"/>
                  </a:xfrm>
                </p:grpSpPr>
                <p:sp>
                  <p:nvSpPr>
                    <p:cNvPr id="317" name="TextBox 316"/>
                    <p:cNvSpPr txBox="1"/>
                    <p:nvPr/>
                  </p:nvSpPr>
                  <p:spPr bwMode="auto">
                    <a:xfrm>
                      <a:off x="11135616" y="1826583"/>
                      <a:ext cx="658813" cy="3000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Backup</a:t>
                      </a:r>
                    </a:p>
                  </p:txBody>
                </p:sp>
                <p:pic>
                  <p:nvPicPr>
                    <p:cNvPr id="318" name="Picture 206" descr="Backup Service.png"/>
                    <p:cNvPicPr>
                      <a:picLocks noChangeAspect="1"/>
                    </p:cNvPicPr>
                    <p:nvPr/>
                  </p:nvPicPr>
                  <p:blipFill>
                    <a:blip r:embed="rId47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29741" y="1828595"/>
                      <a:ext cx="296404" cy="29601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10" name="Group 9"/>
                  <p:cNvGrpSpPr/>
                  <p:nvPr userDrawn="1"/>
                </p:nvGrpSpPr>
                <p:grpSpPr>
                  <a:xfrm>
                    <a:off x="10735019" y="3417554"/>
                    <a:ext cx="1059409" cy="301625"/>
                    <a:chOff x="10735019" y="3369011"/>
                    <a:chExt cx="1059409" cy="301625"/>
                  </a:xfrm>
                </p:grpSpPr>
                <p:sp>
                  <p:nvSpPr>
                    <p:cNvPr id="315" name="TextBox 314"/>
                    <p:cNvSpPr txBox="1"/>
                    <p:nvPr/>
                  </p:nvSpPr>
                  <p:spPr bwMode="auto">
                    <a:xfrm>
                      <a:off x="11135616" y="3369011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Site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Recovery</a:t>
                      </a:r>
                    </a:p>
                  </p:txBody>
                </p:sp>
                <p:pic>
                  <p:nvPicPr>
                    <p:cNvPr id="316" name="Picture 210" descr="Site Recovery.png"/>
                    <p:cNvPicPr>
                      <a:picLocks noChangeAspect="1"/>
                    </p:cNvPicPr>
                    <p:nvPr/>
                  </p:nvPicPr>
                  <p:blipFill>
                    <a:blip r:embed="rId48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5019" y="3369011"/>
                      <a:ext cx="285848" cy="2862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9" name="Group 8"/>
                  <p:cNvGrpSpPr/>
                  <p:nvPr userDrawn="1"/>
                </p:nvGrpSpPr>
                <p:grpSpPr>
                  <a:xfrm>
                    <a:off x="10734570" y="2971838"/>
                    <a:ext cx="1059859" cy="300037"/>
                    <a:chOff x="10734570" y="2856179"/>
                    <a:chExt cx="1059859" cy="300037"/>
                  </a:xfrm>
                </p:grpSpPr>
                <p:sp>
                  <p:nvSpPr>
                    <p:cNvPr id="313" name="TextBox 312"/>
                    <p:cNvSpPr txBox="1"/>
                    <p:nvPr/>
                  </p:nvSpPr>
                  <p:spPr bwMode="auto">
                    <a:xfrm>
                      <a:off x="11135616" y="2856179"/>
                      <a:ext cx="658813" cy="3000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Import/Export</a:t>
                      </a:r>
                    </a:p>
                  </p:txBody>
                </p:sp>
                <p:pic>
                  <p:nvPicPr>
                    <p:cNvPr id="314" name="Picture 212" descr="Storage (Azure).png"/>
                    <p:cNvPicPr>
                      <a:picLocks noChangeAspect="1"/>
                    </p:cNvPicPr>
                    <p:nvPr/>
                  </p:nvPicPr>
                  <p:blipFill>
                    <a:blip r:embed="rId49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4570" y="2856179"/>
                      <a:ext cx="286746" cy="2863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5" name="Group 4"/>
                  <p:cNvGrpSpPr/>
                  <p:nvPr userDrawn="1"/>
                </p:nvGrpSpPr>
                <p:grpSpPr>
                  <a:xfrm>
                    <a:off x="10755293" y="1616047"/>
                    <a:ext cx="1223983" cy="317091"/>
                    <a:chOff x="10755293" y="1282976"/>
                    <a:chExt cx="1223983" cy="317091"/>
                  </a:xfrm>
                </p:grpSpPr>
                <p:sp>
                  <p:nvSpPr>
                    <p:cNvPr id="311" name="TextBox 310"/>
                    <p:cNvSpPr txBox="1"/>
                    <p:nvPr/>
                  </p:nvSpPr>
                  <p:spPr bwMode="auto">
                    <a:xfrm>
                      <a:off x="11135616" y="1291503"/>
                      <a:ext cx="843660" cy="30023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AD Privileged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Identity 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Management</a:t>
                      </a:r>
                    </a:p>
                  </p:txBody>
                </p:sp>
                <p:pic>
                  <p:nvPicPr>
                    <p:cNvPr id="312" name="Picture 271"/>
                    <p:cNvPicPr>
                      <a:picLocks noChangeAspect="1"/>
                    </p:cNvPicPr>
                    <p:nvPr/>
                  </p:nvPicPr>
                  <p:blipFill>
                    <a:blip r:embed="rId5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55293" y="1282976"/>
                      <a:ext cx="245301" cy="3170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8" name="Group 7"/>
                  <p:cNvGrpSpPr/>
                  <p:nvPr userDrawn="1"/>
                </p:nvGrpSpPr>
                <p:grpSpPr>
                  <a:xfrm>
                    <a:off x="10737716" y="2524534"/>
                    <a:ext cx="1058300" cy="301625"/>
                    <a:chOff x="10737716" y="2349114"/>
                    <a:chExt cx="1058300" cy="301625"/>
                  </a:xfrm>
                </p:grpSpPr>
                <p:sp>
                  <p:nvSpPr>
                    <p:cNvPr id="309" name="TextBox 308"/>
                    <p:cNvSpPr txBox="1"/>
                    <p:nvPr/>
                  </p:nvSpPr>
                  <p:spPr bwMode="auto">
                    <a:xfrm>
                      <a:off x="11135616" y="2349114"/>
                      <a:ext cx="660400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Operational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Insights</a:t>
                      </a:r>
                    </a:p>
                  </p:txBody>
                </p:sp>
                <p:pic>
                  <p:nvPicPr>
                    <p:cNvPr id="310" name="Picture 329" descr="Operational Insights.png"/>
                    <p:cNvPicPr>
                      <a:picLocks noChangeAspect="1"/>
                    </p:cNvPicPr>
                    <p:nvPr/>
                  </p:nvPicPr>
                  <p:blipFill>
                    <a:blip r:embed="rId51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7716" y="2349114"/>
                      <a:ext cx="280454" cy="2805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6" name="Group 5"/>
                  <p:cNvGrpSpPr/>
                  <p:nvPr userDrawn="1"/>
                </p:nvGrpSpPr>
                <p:grpSpPr>
                  <a:xfrm>
                    <a:off x="10731079" y="1170330"/>
                    <a:ext cx="1063349" cy="300038"/>
                    <a:chOff x="10731079" y="777857"/>
                    <a:chExt cx="1063349" cy="300038"/>
                  </a:xfrm>
                </p:grpSpPr>
                <p:sp>
                  <p:nvSpPr>
                    <p:cNvPr id="299" name="TextBox 298"/>
                    <p:cNvSpPr txBox="1"/>
                    <p:nvPr/>
                  </p:nvSpPr>
                  <p:spPr bwMode="auto">
                    <a:xfrm>
                      <a:off x="11135616" y="777857"/>
                      <a:ext cx="658812" cy="3000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Azure AD 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Connect Health</a:t>
                      </a:r>
                    </a:p>
                  </p:txBody>
                </p:sp>
                <p:grpSp>
                  <p:nvGrpSpPr>
                    <p:cNvPr id="300" name="Group 2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731079" y="777857"/>
                      <a:ext cx="293729" cy="278603"/>
                      <a:chOff x="10757647" y="1125048"/>
                      <a:chExt cx="293741" cy="279390"/>
                    </a:xfrm>
                  </p:grpSpPr>
                  <p:pic>
                    <p:nvPicPr>
                      <p:cNvPr id="301" name="Picture 221" descr="Azure Active Directory.png"/>
                      <p:cNvPicPr>
                        <a:picLocks noChangeAspect="1"/>
                      </p:cNvPicPr>
                      <p:nvPr/>
                    </p:nvPicPr>
                    <p:blipFill>
                      <a:blip r:embed="rId40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7647" y="1125048"/>
                        <a:ext cx="262077" cy="262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sp>
                    <p:nvSpPr>
                      <p:cNvPr id="302" name="Heart 301"/>
                      <p:cNvSpPr/>
                      <p:nvPr/>
                    </p:nvSpPr>
                    <p:spPr bwMode="auto">
                      <a:xfrm>
                        <a:off x="10905290" y="1274695"/>
                        <a:ext cx="146056" cy="128950"/>
                      </a:xfrm>
                      <a:prstGeom prst="heart">
                        <a:avLst/>
                      </a:prstGeom>
                      <a:solidFill>
                        <a:srgbClr val="FFFFFF"/>
                      </a:solidFill>
                      <a:ln w="12700" cap="flat" cmpd="sng" algn="ctr">
                        <a:solidFill>
                          <a:srgbClr val="005695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lIns="182880" tIns="146304" rIns="182880" bIns="146304"/>
                      <a:lstStyle/>
                      <a:p>
                        <a:pPr marL="0" marR="0" lvl="0" indent="0" algn="ctr" defTabSz="914102" rtl="0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961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 Light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grpSp>
                    <p:nvGrpSpPr>
                      <p:cNvPr id="303" name="Group 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1015" y="1312918"/>
                        <a:ext cx="107890" cy="50915"/>
                        <a:chOff x="11033154" y="1382736"/>
                        <a:chExt cx="155481" cy="72283"/>
                      </a:xfrm>
                    </p:grpSpPr>
                    <p:cxnSp>
                      <p:nvCxnSpPr>
                        <p:cNvPr id="304" name="Straight Connector 303"/>
                        <p:cNvCxnSpPr/>
                        <p:nvPr/>
                      </p:nvCxnSpPr>
                      <p:spPr>
                        <a:xfrm flipV="1">
                          <a:off x="11034055" y="1414354"/>
                          <a:ext cx="50333" cy="0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5" name="Straight Connector 304"/>
                        <p:cNvCxnSpPr/>
                        <p:nvPr/>
                      </p:nvCxnSpPr>
                      <p:spPr>
                        <a:xfrm flipV="1">
                          <a:off x="11139295" y="1418875"/>
                          <a:ext cx="50333" cy="0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6" name="Straight Connector 305"/>
                        <p:cNvCxnSpPr/>
                        <p:nvPr/>
                      </p:nvCxnSpPr>
                      <p:spPr>
                        <a:xfrm>
                          <a:off x="11114130" y="1382713"/>
                          <a:ext cx="0" cy="70062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7" name="Straight Connector 306"/>
                        <p:cNvCxnSpPr/>
                        <p:nvPr/>
                      </p:nvCxnSpPr>
                      <p:spPr>
                        <a:xfrm flipV="1">
                          <a:off x="11082100" y="1387233"/>
                          <a:ext cx="25166" cy="27121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8" name="Straight Connector 307"/>
                        <p:cNvCxnSpPr/>
                        <p:nvPr/>
                      </p:nvCxnSpPr>
                      <p:spPr>
                        <a:xfrm flipV="1">
                          <a:off x="11107266" y="1418875"/>
                          <a:ext cx="34318" cy="36161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</p:grpSp>
                </p:grpSp>
              </p:grpSp>
              <p:grpSp>
                <p:nvGrpSpPr>
                  <p:cNvPr id="11" name="Group 10"/>
                  <p:cNvGrpSpPr/>
                  <p:nvPr userDrawn="1"/>
                </p:nvGrpSpPr>
                <p:grpSpPr>
                  <a:xfrm>
                    <a:off x="10734275" y="3864860"/>
                    <a:ext cx="1060154" cy="301625"/>
                    <a:chOff x="10734275" y="3881794"/>
                    <a:chExt cx="1060154" cy="301625"/>
                  </a:xfrm>
                </p:grpSpPr>
                <p:sp>
                  <p:nvSpPr>
                    <p:cNvPr id="297" name="TextBox 296"/>
                    <p:cNvSpPr txBox="1"/>
                    <p:nvPr/>
                  </p:nvSpPr>
                  <p:spPr>
                    <a:xfrm>
                      <a:off x="11135616" y="3881794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algn="l" defTabSz="913950" rtl="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 err="1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StorSimple</a:t>
                      </a:r>
                      <a:endParaRPr kumimoji="0" lang="en-US" sz="980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Arial Unicode MS" panose="020B0604020202020204" pitchFamily="34" charset="-128"/>
                        <a:cs typeface="Segoe UI Light" panose="020B0502040204020203" pitchFamily="34" charset="0"/>
                      </a:endParaRPr>
                    </a:p>
                  </p:txBody>
                </p:sp>
                <p:pic>
                  <p:nvPicPr>
                    <p:cNvPr id="298" name="Picture 208" descr="StorSimple.png"/>
                    <p:cNvPicPr>
                      <a:picLocks noChangeAspect="1"/>
                    </p:cNvPicPr>
                    <p:nvPr/>
                  </p:nvPicPr>
                  <p:blipFill>
                    <a:blip r:embed="rId52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4275" y="3881794"/>
                      <a:ext cx="287337" cy="2873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</p:grpSp>
        </p:grpSp>
        <p:sp>
          <p:nvSpPr>
            <p:cNvPr id="265" name="Rectangle 264"/>
            <p:cNvSpPr/>
            <p:nvPr/>
          </p:nvSpPr>
          <p:spPr bwMode="auto">
            <a:xfrm>
              <a:off x="-102722" y="5682116"/>
              <a:ext cx="12641920" cy="1282663"/>
            </a:xfrm>
            <a:prstGeom prst="rect">
              <a:avLst/>
            </a:prstGeom>
            <a:solidFill>
              <a:srgbClr val="002846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79285" tIns="91440" rIns="179285" bIns="143428"/>
            <a:lstStyle/>
            <a:p>
              <a:pPr marL="0" marR="0" lvl="0" indent="0" algn="ctr" defTabSz="895923" rtl="0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2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76250">
                        <a:srgbClr val="FFFFFF"/>
                      </a:gs>
                      <a:gs pos="31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Datacenter Infrastructure (24 regions, 19 online)</a:t>
              </a:r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-237835" y="6137034"/>
              <a:ext cx="12912145" cy="841365"/>
              <a:chOff x="-19051" y="6476517"/>
              <a:chExt cx="12493626" cy="693589"/>
            </a:xfrm>
          </p:grpSpPr>
          <p:pic>
            <p:nvPicPr>
              <p:cNvPr id="267" name="Picture 2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6258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8" name="Picture 44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8913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9" name="Picture 45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1567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0" name="Picture 46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691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1" name="Picture 47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2345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2" name="Picture 48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5000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3" name="Picture 49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7654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4" name="Picture 50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20309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5" name="Picture 51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02963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" name="Picture 52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5618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" name="Picture 53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8272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8" name="Picture 54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50927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9" name="Picture 56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33581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0" name="Picture 57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16236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1" name="Picture 58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9051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2" name="Picture 59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604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14949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white with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6"/>
            <a:ext cx="6274973" cy="1943393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3137"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1pPr>
            <a:lvl2pPr marL="672290" indent="-28012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2353"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2pPr>
            <a:lvl3pPr marL="684740" indent="26767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 sz="1961"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3pPr>
            <a:lvl4pPr marL="952410" indent="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4pPr>
            <a:lvl5pPr marL="1176507" indent="-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57" y="5222104"/>
            <a:ext cx="12190443" cy="1635896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Freeform 99"/>
          <p:cNvSpPr>
            <a:spLocks noChangeAspect="1"/>
          </p:cNvSpPr>
          <p:nvPr userDrawn="1"/>
        </p:nvSpPr>
        <p:spPr bwMode="black">
          <a:xfrm>
            <a:off x="474670" y="5491047"/>
            <a:ext cx="564934" cy="414033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68578" tIns="34288" rIns="68578" bIns="34288"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/>
          <p:cNvGrpSpPr>
            <a:grpSpLocks/>
          </p:cNvGrpSpPr>
          <p:nvPr userDrawn="1"/>
        </p:nvGrpSpPr>
        <p:grpSpPr bwMode="auto">
          <a:xfrm flipH="1">
            <a:off x="7082691" y="1905173"/>
            <a:ext cx="4228448" cy="3343392"/>
            <a:chOff x="2348247" y="1709773"/>
            <a:chExt cx="7397345" cy="5322534"/>
          </a:xfrm>
        </p:grpSpPr>
        <p:pic>
          <p:nvPicPr>
            <p:cNvPr id="10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247" y="1709773"/>
              <a:ext cx="3209061" cy="532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307" y="5211593"/>
              <a:ext cx="5615285" cy="182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7500">
                      <a:schemeClr val="bg1"/>
                    </a:gs>
                    <a:gs pos="55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39604" y="5403224"/>
            <a:ext cx="10883158" cy="615609"/>
          </a:xfrm>
        </p:spPr>
        <p:txBody>
          <a:bodyPr/>
          <a:lstStyle>
            <a:lvl1pPr marL="0" indent="0">
              <a:buFontTx/>
              <a:buNone/>
              <a:defRPr lang="en-US" sz="3137" kern="1200" spc="0" baseline="0" dirty="0" smtClean="0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</a:pPr>
            <a:r>
              <a:rPr lang="en-US" dirty="0"/>
              <a:t>Potential highlight or call to action goes here</a:t>
            </a:r>
          </a:p>
        </p:txBody>
      </p:sp>
    </p:spTree>
    <p:extLst>
      <p:ext uri="{BB962C8B-B14F-4D97-AF65-F5344CB8AC3E}">
        <p14:creationId xmlns:p14="http://schemas.microsoft.com/office/powerpoint/2010/main" val="54575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Blue with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6"/>
            <a:ext cx="6274973" cy="1943393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3137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  <a:lvl2pPr marL="672290" indent="-28012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2353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2pPr>
            <a:lvl3pPr marL="684740" indent="26767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 sz="1961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3pPr>
            <a:lvl4pPr marL="952410" indent="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4pPr>
            <a:lvl5pPr marL="1176507" indent="-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57" y="5222104"/>
            <a:ext cx="12190443" cy="1635896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Freeform 99"/>
          <p:cNvSpPr>
            <a:spLocks noChangeAspect="1"/>
          </p:cNvSpPr>
          <p:nvPr userDrawn="1"/>
        </p:nvSpPr>
        <p:spPr bwMode="black">
          <a:xfrm>
            <a:off x="474670" y="5491047"/>
            <a:ext cx="564934" cy="414033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68578" tIns="34288" rIns="68578" bIns="34288"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/>
          <p:cNvGrpSpPr>
            <a:grpSpLocks/>
          </p:cNvGrpSpPr>
          <p:nvPr userDrawn="1"/>
        </p:nvGrpSpPr>
        <p:grpSpPr bwMode="auto">
          <a:xfrm flipH="1">
            <a:off x="7082691" y="1905173"/>
            <a:ext cx="4228448" cy="3343392"/>
            <a:chOff x="2348247" y="1709773"/>
            <a:chExt cx="7397345" cy="5322534"/>
          </a:xfrm>
        </p:grpSpPr>
        <p:pic>
          <p:nvPicPr>
            <p:cNvPr id="10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247" y="1709773"/>
              <a:ext cx="3209061" cy="532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307" y="5211593"/>
              <a:ext cx="5615285" cy="182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3750">
                      <a:schemeClr val="tx1"/>
                    </a:gs>
                    <a:gs pos="3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39604" y="5403224"/>
            <a:ext cx="10883158" cy="615609"/>
          </a:xfrm>
        </p:spPr>
        <p:txBody>
          <a:bodyPr/>
          <a:lstStyle>
            <a:lvl1pPr marL="0" indent="0">
              <a:buFontTx/>
              <a:buNone/>
              <a:defRPr lang="en-US" sz="3137" kern="1200" spc="0" baseline="0" dirty="0" smtClean="0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</a:pPr>
            <a:r>
              <a:rPr lang="en-US" dirty="0"/>
              <a:t>Potential highlight or call to action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66694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00883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Grey with bullets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6"/>
            <a:ext cx="6274973" cy="1943393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3137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  <a:lvl2pPr marL="672290" indent="-28012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2353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2pPr>
            <a:lvl3pPr marL="684740" indent="26767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 sz="1961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3pPr>
            <a:lvl4pPr marL="952410" indent="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4pPr>
            <a:lvl5pPr marL="1176507" indent="-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57" y="5222104"/>
            <a:ext cx="12190443" cy="1635896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Freeform 99"/>
          <p:cNvSpPr>
            <a:spLocks noChangeAspect="1"/>
          </p:cNvSpPr>
          <p:nvPr userDrawn="1"/>
        </p:nvSpPr>
        <p:spPr bwMode="black">
          <a:xfrm>
            <a:off x="474670" y="5491047"/>
            <a:ext cx="564934" cy="414033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68578" tIns="34288" rIns="68578" bIns="34288"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/>
          <p:cNvGrpSpPr>
            <a:grpSpLocks/>
          </p:cNvGrpSpPr>
          <p:nvPr userDrawn="1"/>
        </p:nvGrpSpPr>
        <p:grpSpPr bwMode="auto">
          <a:xfrm flipH="1">
            <a:off x="7082691" y="1905173"/>
            <a:ext cx="4228448" cy="3343392"/>
            <a:chOff x="2348247" y="1709773"/>
            <a:chExt cx="7397345" cy="5322534"/>
          </a:xfrm>
        </p:grpSpPr>
        <p:pic>
          <p:nvPicPr>
            <p:cNvPr id="10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247" y="1709773"/>
              <a:ext cx="3209061" cy="532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307" y="5211593"/>
              <a:ext cx="5615285" cy="182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3750">
                      <a:schemeClr val="tx1"/>
                    </a:gs>
                    <a:gs pos="3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39604" y="5403224"/>
            <a:ext cx="10883158" cy="615609"/>
          </a:xfrm>
        </p:spPr>
        <p:txBody>
          <a:bodyPr/>
          <a:lstStyle>
            <a:lvl1pPr marL="0" indent="0">
              <a:buFontTx/>
              <a:buNone/>
              <a:defRPr sz="3137" baseline="0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Potential highlight or call to action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6094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0"/>
            <a:ext cx="5826759" cy="1267431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3921" spc="0" dirty="0">
                <a:gradFill>
                  <a:gsLst>
                    <a:gs pos="81250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cs typeface="+mn-cs"/>
              </a:defRPr>
            </a:lvl1pPr>
          </a:lstStyle>
          <a:p>
            <a:pPr marL="0" marR="0" lvl="0" indent="0" fontAlgn="auto"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2" descr="cropped16x9_co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13" y="0"/>
            <a:ext cx="60928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635897"/>
            <a:ext cx="5826759" cy="561290"/>
          </a:xfrm>
        </p:spPr>
        <p:txBody>
          <a:bodyPr/>
          <a:lstStyle>
            <a:lvl1pPr marL="0" indent="0">
              <a:buNone/>
              <a:defRPr sz="274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880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Green">
    <p:bg>
      <p:bgPr>
        <a:solidFill>
          <a:srgbClr val="89C4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291102"/>
            <a:ext cx="5826760" cy="1267431"/>
          </a:xfrm>
        </p:spPr>
        <p:txBody>
          <a:bodyPr/>
          <a:lstStyle>
            <a:lvl1pPr marL="0" indent="0">
              <a:buNone/>
              <a:defRPr sz="3921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>
                <a:gradFill>
                  <a:gsLst>
                    <a:gs pos="73750">
                      <a:schemeClr val="bg1"/>
                    </a:gs>
                    <a:gs pos="36000">
                      <a:schemeClr val="bg1"/>
                    </a:gs>
                  </a:gsLst>
                  <a:lin ang="5400000" scaled="0"/>
                </a:gradFill>
              </a:defRPr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2" descr="cropped16x9_co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13" y="0"/>
            <a:ext cx="60928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69239" y="1635897"/>
            <a:ext cx="5737119" cy="561290"/>
          </a:xfrm>
        </p:spPr>
        <p:txBody>
          <a:bodyPr/>
          <a:lstStyle>
            <a:lvl1pPr marL="0" indent="0">
              <a:buNone/>
              <a:defRPr sz="2745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999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Alt.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0"/>
            <a:ext cx="5826759" cy="1267431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3921" spc="0" dirty="0">
                <a:gradFill>
                  <a:gsLst>
                    <a:gs pos="81250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cs typeface="+mn-cs"/>
              </a:defRPr>
            </a:lvl1pPr>
          </a:lstStyle>
          <a:p>
            <a:pPr marL="0" marR="0" lvl="0" indent="0" fontAlgn="auto"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635897"/>
            <a:ext cx="5826759" cy="561290"/>
          </a:xfrm>
        </p:spPr>
        <p:txBody>
          <a:bodyPr/>
          <a:lstStyle>
            <a:lvl1pPr marL="0" indent="0">
              <a:buNone/>
              <a:defRPr sz="274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24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Alt. Grey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0"/>
            <a:ext cx="5826759" cy="1267431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3921" spc="0" dirty="0">
                <a:gradFill>
                  <a:gsLst>
                    <a:gs pos="81250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cs typeface="+mn-cs"/>
              </a:defRPr>
            </a:lvl1pPr>
          </a:lstStyle>
          <a:p>
            <a:pPr marL="0" marR="0" lvl="0" indent="0" fontAlgn="auto"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635897"/>
            <a:ext cx="5826759" cy="561290"/>
          </a:xfrm>
        </p:spPr>
        <p:txBody>
          <a:bodyPr/>
          <a:lstStyle>
            <a:lvl1pPr marL="0" indent="0">
              <a:buNone/>
              <a:defRPr sz="274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853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3529"/>
            </a:lvl1pPr>
            <a:lvl2pPr marL="336145" indent="0">
              <a:buFontTx/>
              <a:buNone/>
              <a:defRPr/>
            </a:lvl2pPr>
            <a:lvl3pPr marL="560241" indent="0">
              <a:buFontTx/>
              <a:buNone/>
              <a:defRPr/>
            </a:lvl3pPr>
            <a:lvl4pPr marL="784338" indent="0">
              <a:buFontTx/>
              <a:buNone/>
              <a:defRPr/>
            </a:lvl4pPr>
            <a:lvl5pPr marL="100843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973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Content with art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69927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3529"/>
            </a:lvl1pPr>
            <a:lvl2pPr marL="336145" indent="0">
              <a:buFontTx/>
              <a:buNone/>
              <a:defRPr/>
            </a:lvl2pPr>
            <a:lvl3pPr marL="560241" indent="0">
              <a:buFontTx/>
              <a:buNone/>
              <a:defRPr/>
            </a:lvl3pPr>
            <a:lvl4pPr marL="784338" indent="0">
              <a:buFontTx/>
              <a:buNone/>
              <a:defRPr/>
            </a:lvl4pPr>
            <a:lvl5pPr marL="100843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53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712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0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0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02207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Green Bullet text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3137"/>
            </a:lvl1pPr>
            <a:lvl2pPr marL="728314" indent="-336145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2353"/>
            </a:lvl2pPr>
            <a:lvl3pPr marL="1008435" indent="-280121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 sz="1961"/>
            </a:lvl3pPr>
            <a:lvl4pPr marL="1232531" indent="-224097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lang="en-US" sz="1765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indent="-224097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6533" y="1189176"/>
            <a:ext cx="5378548" cy="2377940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3137"/>
            </a:lvl1pPr>
            <a:lvl2pPr marL="728314" indent="-336145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2353"/>
            </a:lvl2pPr>
            <a:lvl3pPr marL="1008435" indent="-280121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 sz="1961"/>
            </a:lvl3pPr>
            <a:lvl4pPr marL="1232531" indent="-224097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lang="en-US" sz="1765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indent="-224097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2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6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39" y="1008336"/>
            <a:ext cx="11653523" cy="561290"/>
          </a:xfrm>
        </p:spPr>
        <p:txBody>
          <a:bodyPr/>
          <a:lstStyle>
            <a:lvl1pPr marL="0" indent="0">
              <a:buFontTx/>
              <a:buNone/>
              <a:defRPr sz="2745" baseline="0"/>
            </a:lvl1pPr>
            <a:lvl2pPr marL="336145" indent="0">
              <a:buFontTx/>
              <a:buNone/>
              <a:defRPr/>
            </a:lvl2pPr>
            <a:lvl3pPr marL="560241" indent="0">
              <a:buFontTx/>
              <a:buNone/>
              <a:defRPr/>
            </a:lvl3pPr>
            <a:lvl4pPr marL="784338" indent="0">
              <a:buFontTx/>
              <a:buNone/>
              <a:defRPr/>
            </a:lvl4pPr>
            <a:lvl5pPr marL="1008435" indent="0">
              <a:buFontTx/>
              <a:buNone/>
              <a:defRPr/>
            </a:lvl5pPr>
          </a:lstStyle>
          <a:p>
            <a:pPr lvl="0"/>
            <a:r>
              <a:rPr lang="en-US" dirty="0"/>
              <a:t>Sub-head, or additional information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64077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dark grey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39" y="1008336"/>
            <a:ext cx="11653523" cy="561290"/>
          </a:xfrm>
        </p:spPr>
        <p:txBody>
          <a:bodyPr/>
          <a:lstStyle>
            <a:lvl1pPr marL="0" indent="0">
              <a:buFontTx/>
              <a:buNone/>
              <a:defRPr sz="2745" baseline="0"/>
            </a:lvl1pPr>
            <a:lvl2pPr marL="336145" indent="0">
              <a:buFontTx/>
              <a:buNone/>
              <a:defRPr/>
            </a:lvl2pPr>
            <a:lvl3pPr marL="560241" indent="0">
              <a:buFontTx/>
              <a:buNone/>
              <a:defRPr/>
            </a:lvl3pPr>
            <a:lvl4pPr marL="784338" indent="0">
              <a:buFontTx/>
              <a:buNone/>
              <a:defRPr/>
            </a:lvl4pPr>
            <a:lvl5pPr marL="1008435" indent="0">
              <a:buFontTx/>
              <a:buNone/>
              <a:defRPr/>
            </a:lvl5pPr>
          </a:lstStyle>
          <a:p>
            <a:pPr lvl="0"/>
            <a:r>
              <a:rPr lang="en-US" dirty="0"/>
              <a:t>Sub-head, or additional information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103753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4039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626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6619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9313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32804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76250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34229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26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60.xml"/><Relationship Id="rId34" Type="http://schemas.openxmlformats.org/officeDocument/2006/relationships/slideLayout" Target="../slideLayouts/slideLayout73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64.xml"/><Relationship Id="rId33" Type="http://schemas.openxmlformats.org/officeDocument/2006/relationships/slideLayout" Target="../slideLayouts/slideLayout72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29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63.xml"/><Relationship Id="rId32" Type="http://schemas.openxmlformats.org/officeDocument/2006/relationships/slideLayout" Target="../slideLayouts/slideLayout71.xml"/><Relationship Id="rId37" Type="http://schemas.openxmlformats.org/officeDocument/2006/relationships/theme" Target="../theme/theme3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7.xml"/><Relationship Id="rId36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31" Type="http://schemas.openxmlformats.org/officeDocument/2006/relationships/slideLayout" Target="../slideLayouts/slideLayout70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6.xml"/><Relationship Id="rId30" Type="http://schemas.openxmlformats.org/officeDocument/2006/relationships/slideLayout" Target="../slideLayouts/slideLayout69.xml"/><Relationship Id="rId35" Type="http://schemas.openxmlformats.org/officeDocument/2006/relationships/slideLayout" Target="../slideLayouts/slideLayout74.xml"/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slideLayout" Target="../slideLayouts/slideLayout101.xml"/><Relationship Id="rId21" Type="http://schemas.openxmlformats.org/officeDocument/2006/relationships/slideLayout" Target="../slideLayouts/slideLayout96.xml"/><Relationship Id="rId34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100.xml"/><Relationship Id="rId33" Type="http://schemas.openxmlformats.org/officeDocument/2006/relationships/slideLayout" Target="../slideLayouts/slideLayout108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29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99.xml"/><Relationship Id="rId32" Type="http://schemas.openxmlformats.org/officeDocument/2006/relationships/slideLayout" Target="../slideLayouts/slideLayout107.xml"/><Relationship Id="rId37" Type="http://schemas.openxmlformats.org/officeDocument/2006/relationships/theme" Target="../theme/theme4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28" Type="http://schemas.openxmlformats.org/officeDocument/2006/relationships/slideLayout" Target="../slideLayouts/slideLayout103.xml"/><Relationship Id="rId36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31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Relationship Id="rId27" Type="http://schemas.openxmlformats.org/officeDocument/2006/relationships/slideLayout" Target="../slideLayouts/slideLayout102.xml"/><Relationship Id="rId30" Type="http://schemas.openxmlformats.org/officeDocument/2006/relationships/slideLayout" Target="../slideLayouts/slideLayout105.xml"/><Relationship Id="rId35" Type="http://schemas.openxmlformats.org/officeDocument/2006/relationships/slideLayout" Target="../slideLayouts/slideLayout110.xml"/><Relationship Id="rId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8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24.xml"/><Relationship Id="rId18" Type="http://schemas.openxmlformats.org/officeDocument/2006/relationships/slideLayout" Target="../slideLayouts/slideLayout129.xml"/><Relationship Id="rId26" Type="http://schemas.openxmlformats.org/officeDocument/2006/relationships/slideLayout" Target="../slideLayouts/slideLayout137.xml"/><Relationship Id="rId21" Type="http://schemas.openxmlformats.org/officeDocument/2006/relationships/slideLayout" Target="../slideLayouts/slideLayout132.xml"/><Relationship Id="rId34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3.xml"/><Relationship Id="rId17" Type="http://schemas.openxmlformats.org/officeDocument/2006/relationships/slideLayout" Target="../slideLayouts/slideLayout128.xml"/><Relationship Id="rId25" Type="http://schemas.openxmlformats.org/officeDocument/2006/relationships/slideLayout" Target="../slideLayouts/slideLayout136.xml"/><Relationship Id="rId33" Type="http://schemas.openxmlformats.org/officeDocument/2006/relationships/slideLayout" Target="../slideLayouts/slideLayout144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113.xml"/><Relationship Id="rId16" Type="http://schemas.openxmlformats.org/officeDocument/2006/relationships/slideLayout" Target="../slideLayouts/slideLayout127.xml"/><Relationship Id="rId20" Type="http://schemas.openxmlformats.org/officeDocument/2006/relationships/slideLayout" Target="../slideLayouts/slideLayout131.xml"/><Relationship Id="rId29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24" Type="http://schemas.openxmlformats.org/officeDocument/2006/relationships/slideLayout" Target="../slideLayouts/slideLayout135.xml"/><Relationship Id="rId32" Type="http://schemas.openxmlformats.org/officeDocument/2006/relationships/slideLayout" Target="../slideLayouts/slideLayout143.xml"/><Relationship Id="rId37" Type="http://schemas.openxmlformats.org/officeDocument/2006/relationships/theme" Target="../theme/theme5.xml"/><Relationship Id="rId5" Type="http://schemas.openxmlformats.org/officeDocument/2006/relationships/slideLayout" Target="../slideLayouts/slideLayout116.xml"/><Relationship Id="rId15" Type="http://schemas.openxmlformats.org/officeDocument/2006/relationships/slideLayout" Target="../slideLayouts/slideLayout126.xml"/><Relationship Id="rId23" Type="http://schemas.openxmlformats.org/officeDocument/2006/relationships/slideLayout" Target="../slideLayouts/slideLayout134.xml"/><Relationship Id="rId28" Type="http://schemas.openxmlformats.org/officeDocument/2006/relationships/slideLayout" Target="../slideLayouts/slideLayout139.xml"/><Relationship Id="rId36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21.xml"/><Relationship Id="rId19" Type="http://schemas.openxmlformats.org/officeDocument/2006/relationships/slideLayout" Target="../slideLayouts/slideLayout130.xml"/><Relationship Id="rId31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slideLayout" Target="../slideLayouts/slideLayout125.xml"/><Relationship Id="rId22" Type="http://schemas.openxmlformats.org/officeDocument/2006/relationships/slideLayout" Target="../slideLayouts/slideLayout133.xml"/><Relationship Id="rId27" Type="http://schemas.openxmlformats.org/officeDocument/2006/relationships/slideLayout" Target="../slideLayouts/slideLayout138.xml"/><Relationship Id="rId30" Type="http://schemas.openxmlformats.org/officeDocument/2006/relationships/slideLayout" Target="../slideLayouts/slideLayout141.xml"/><Relationship Id="rId35" Type="http://schemas.openxmlformats.org/officeDocument/2006/relationships/slideLayout" Target="../slideLayouts/slideLayout146.xml"/><Relationship Id="rId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5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16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transition>
    <p:fade/>
  </p:transition>
  <p:hf sldNum="0" hdr="0" ftr="0" dt="0"/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18" marR="0" indent="-33611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46" marR="0" indent="-23652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75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54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432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307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6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2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0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EB49-0B92-45C4-A27D-DA5E16FEB68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4D18A-DC2C-4FF2-A914-FAB2E11036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20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18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  <p:sldLayoutId id="2147483739" r:id="rId26"/>
    <p:sldLayoutId id="2147483740" r:id="rId27"/>
    <p:sldLayoutId id="2147483741" r:id="rId28"/>
    <p:sldLayoutId id="2147483742" r:id="rId29"/>
    <p:sldLayoutId id="2147483743" r:id="rId30"/>
    <p:sldLayoutId id="2147483744" r:id="rId31"/>
    <p:sldLayoutId id="2147483745" r:id="rId32"/>
    <p:sldLayoutId id="2147483746" r:id="rId33"/>
    <p:sldLayoutId id="2147483747" r:id="rId34"/>
    <p:sldLayoutId id="2147483748" r:id="rId35"/>
    <p:sldLayoutId id="2147483749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71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  <p:sldLayoutId id="2147483772" r:id="rId22"/>
    <p:sldLayoutId id="2147483773" r:id="rId23"/>
    <p:sldLayoutId id="2147483774" r:id="rId24"/>
    <p:sldLayoutId id="2147483775" r:id="rId25"/>
    <p:sldLayoutId id="2147483776" r:id="rId26"/>
    <p:sldLayoutId id="2147483777" r:id="rId27"/>
    <p:sldLayoutId id="2147483778" r:id="rId28"/>
    <p:sldLayoutId id="2147483779" r:id="rId29"/>
    <p:sldLayoutId id="2147483780" r:id="rId30"/>
    <p:sldLayoutId id="2147483781" r:id="rId31"/>
    <p:sldLayoutId id="2147483782" r:id="rId32"/>
    <p:sldLayoutId id="2147483783" r:id="rId33"/>
    <p:sldLayoutId id="2147483784" r:id="rId34"/>
    <p:sldLayoutId id="2147483785" r:id="rId35"/>
    <p:sldLayoutId id="2147483786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  <p:sldLayoutId id="2147483806" r:id="rId19"/>
    <p:sldLayoutId id="2147483807" r:id="rId20"/>
    <p:sldLayoutId id="2147483808" r:id="rId21"/>
    <p:sldLayoutId id="2147483809" r:id="rId22"/>
    <p:sldLayoutId id="2147483810" r:id="rId23"/>
    <p:sldLayoutId id="2147483811" r:id="rId24"/>
    <p:sldLayoutId id="2147483812" r:id="rId25"/>
    <p:sldLayoutId id="2147483813" r:id="rId26"/>
    <p:sldLayoutId id="2147483814" r:id="rId27"/>
    <p:sldLayoutId id="2147483815" r:id="rId28"/>
    <p:sldLayoutId id="2147483816" r:id="rId29"/>
    <p:sldLayoutId id="2147483817" r:id="rId30"/>
    <p:sldLayoutId id="2147483818" r:id="rId31"/>
    <p:sldLayoutId id="2147483819" r:id="rId32"/>
    <p:sldLayoutId id="2147483820" r:id="rId33"/>
    <p:sldLayoutId id="2147483821" r:id="rId34"/>
    <p:sldLayoutId id="2147483822" r:id="rId35"/>
    <p:sldLayoutId id="2147483823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CD3471-050D-4B76-9CDD-CE0ED25CA3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2D4D81-CFC8-4A87-B1A5-45ABC2CB79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63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-41ZdcTnXc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9.xml"/><Relationship Id="rId5" Type="http://schemas.openxmlformats.org/officeDocument/2006/relationships/hyperlink" Target="http://technical.openmobilealliance.org/Technical/technical-information/omna/lightweight-m2m-lwm2m-object-registry" TargetMode="External"/><Relationship Id="rId4" Type="http://schemas.openxmlformats.org/officeDocument/2006/relationships/hyperlink" Target="http://www.slideshare.net/OpenMobileAlliance/oma-lwm2m-tutorial-by-arm-to-ietf-ace?qid=9a40eb2e-fb28-44f2-875c-8f3ad13f0cbc&amp;v=default&amp;b=&amp;from_search=2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5905" y="3047723"/>
            <a:ext cx="11677758" cy="1419547"/>
          </a:xfrm>
        </p:spPr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IoT</a:t>
            </a:r>
            <a:r>
              <a:rPr lang="en-US" dirty="0"/>
              <a:t> Hub Device Management</a:t>
            </a:r>
            <a:br>
              <a:rPr lang="en-US" dirty="0"/>
            </a:br>
            <a:r>
              <a:rPr lang="en-US" dirty="0"/>
              <a:t>Private Preview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78481" y="6151715"/>
            <a:ext cx="4743796" cy="627864"/>
          </a:xfrm>
          <a:prstGeom prst="rect">
            <a:avLst/>
          </a:prstGeom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NDA - Microsoft Confidential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85763" y="4395788"/>
            <a:ext cx="10199068" cy="1119187"/>
          </a:xfrm>
          <a:prstGeom prst="rect">
            <a:avLst/>
          </a:prstGeom>
          <a:noFill/>
        </p:spPr>
        <p:txBody>
          <a:bodyPr vert="horz" wrap="square" lIns="146304" tIns="109728" rIns="146304" bIns="109728" rtlCol="0" anchor="t">
            <a:noAutofit/>
          </a:bodyPr>
          <a:lstStyle>
            <a:lvl1pPr marL="0" marR="0" indent="0" algn="l" defTabSz="9142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745" kern="1200" spc="0" baseline="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572646" marR="0" indent="-23652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275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354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32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Carlos Alayo, Ellen Farber, Juan Perez</a:t>
            </a:r>
          </a:p>
          <a:p>
            <a:r>
              <a:rPr lang="en-US" dirty="0"/>
              <a:t>Program Management</a:t>
            </a:r>
          </a:p>
          <a:p>
            <a:r>
              <a:rPr lang="en-US" dirty="0"/>
              <a:t>Azure </a:t>
            </a:r>
            <a:r>
              <a:rPr lang="en-US" dirty="0" err="1"/>
              <a:t>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4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</a:t>
            </a:r>
            <a:r>
              <a:rPr lang="en-US" dirty="0" err="1"/>
              <a:t>IoT</a:t>
            </a:r>
            <a:r>
              <a:rPr lang="en-US" dirty="0"/>
              <a:t> Hub DM </a:t>
            </a:r>
            <a:r>
              <a:rPr lang="en-US" b="1" dirty="0"/>
              <a:t>Service Client </a:t>
            </a:r>
            <a:r>
              <a:rPr lang="en-US" dirty="0"/>
              <a:t>Architecture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770279" y="1761623"/>
            <a:ext cx="3294442" cy="493445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8726" y="1388459"/>
            <a:ext cx="150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IoT Hub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888614" y="3878801"/>
            <a:ext cx="3034379" cy="26719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Device Management APIs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38725" y="4745219"/>
            <a:ext cx="2755377" cy="72157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Device Query API</a:t>
            </a:r>
          </a:p>
          <a:p>
            <a:pPr algn="ctr"/>
            <a:r>
              <a:rPr lang="en-US" sz="1100" dirty="0"/>
              <a:t>Tags, Device and Service Properties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42918" y="5543107"/>
            <a:ext cx="2739402" cy="65866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Jobs Client </a:t>
            </a:r>
            <a:r>
              <a:rPr lang="en-US" sz="1600" dirty="0"/>
              <a:t>API </a:t>
            </a:r>
          </a:p>
          <a:p>
            <a:pPr algn="ctr"/>
            <a:r>
              <a:rPr lang="en-US" sz="1100" dirty="0"/>
              <a:t>Create, Monitor, Cancel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24937" y="3555635"/>
            <a:ext cx="157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LWM2M</a:t>
            </a:r>
          </a:p>
          <a:p>
            <a:pPr algn="ctr"/>
            <a:r>
              <a:rPr lang="en-US" dirty="0"/>
              <a:t>over </a:t>
            </a:r>
            <a:r>
              <a:rPr lang="en-US" dirty="0" err="1"/>
              <a:t>CoAP</a:t>
            </a:r>
            <a:r>
              <a:rPr lang="en-US" dirty="0"/>
              <a:t>/TCP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8200" y="2130089"/>
            <a:ext cx="1683327" cy="236660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51916" y="1736550"/>
            <a:ext cx="1674305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Device with DM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3963" y="3589878"/>
            <a:ext cx="1290212" cy="6778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 Client Library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43963" y="2281244"/>
            <a:ext cx="1290212" cy="116762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Device App</a:t>
            </a:r>
          </a:p>
          <a:p>
            <a:pPr algn="ctr"/>
            <a:r>
              <a:rPr lang="en-US" sz="1200" dirty="0"/>
              <a:t>Your Code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042762" y="3996897"/>
            <a:ext cx="2739997" cy="67200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Registry Manager API</a:t>
            </a:r>
          </a:p>
          <a:p>
            <a:pPr algn="ctr"/>
            <a:r>
              <a:rPr lang="en-US" sz="1100" dirty="0"/>
              <a:t>Create, Update, Delete Devices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957966" y="1757791"/>
            <a:ext cx="1624628" cy="493828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127215" y="1906967"/>
            <a:ext cx="1278548" cy="46437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  <a:p>
            <a:pPr algn="ctr"/>
            <a:r>
              <a:rPr lang="en-US" sz="1200" dirty="0"/>
              <a:t>Your Code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816549" y="1391361"/>
            <a:ext cx="1899879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IoT Cloud Solution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888614" y="1906967"/>
            <a:ext cx="3034380" cy="18414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Device Management Objects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67300" y="2009859"/>
            <a:ext cx="2605432" cy="13997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Device</a:t>
            </a:r>
          </a:p>
          <a:p>
            <a:r>
              <a:rPr lang="en-US" sz="1050" dirty="0"/>
              <a:t>(Object)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5970339" y="2575268"/>
            <a:ext cx="784611" cy="738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System Properties</a:t>
            </a:r>
            <a:endParaRPr lang="en-US" sz="900" dirty="0"/>
          </a:p>
        </p:txBody>
      </p:sp>
      <p:sp>
        <p:nvSpPr>
          <p:cNvPr id="43" name="Rectangle 42"/>
          <p:cNvSpPr/>
          <p:nvPr/>
        </p:nvSpPr>
        <p:spPr>
          <a:xfrm>
            <a:off x="6802044" y="2575268"/>
            <a:ext cx="784611" cy="738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Custom Properties</a:t>
            </a:r>
            <a:endParaRPr lang="en-US" sz="9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683375" y="2653134"/>
            <a:ext cx="1439149" cy="43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792829" y="4375337"/>
            <a:ext cx="1329695" cy="155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802354" y="5121830"/>
            <a:ext cx="1320170" cy="154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782319" y="5880805"/>
            <a:ext cx="1340205" cy="156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Left-Right Arrow 13"/>
          <p:cNvSpPr/>
          <p:nvPr/>
        </p:nvSpPr>
        <p:spPr>
          <a:xfrm>
            <a:off x="2600932" y="3080182"/>
            <a:ext cx="2027930" cy="4664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31411" y="2575268"/>
            <a:ext cx="784611" cy="738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Service Properties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9448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25422" cy="1420314"/>
          </a:xfrm>
        </p:spPr>
        <p:txBody>
          <a:bodyPr>
            <a:normAutofit/>
          </a:bodyPr>
          <a:lstStyle/>
          <a:p>
            <a:r>
              <a:rPr lang="en-US" dirty="0"/>
              <a:t>Device Representation in IoT Hub Service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447800" y="1556031"/>
            <a:ext cx="8905876" cy="494954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/>
              <a:t>Device</a:t>
            </a:r>
          </a:p>
          <a:p>
            <a:r>
              <a:rPr lang="en-US" sz="1200" dirty="0"/>
              <a:t>.NET Type: Microsoft.Azure.Devices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507711" y="4207717"/>
            <a:ext cx="2786043" cy="211688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/>
              <a:t>System Properties</a:t>
            </a:r>
          </a:p>
          <a:p>
            <a:r>
              <a:rPr lang="en-US" sz="1600" dirty="0"/>
              <a:t>Device is Master</a:t>
            </a:r>
            <a:endParaRPr lang="en-US" sz="2000" dirty="0"/>
          </a:p>
          <a:p>
            <a:endParaRPr lang="en-US" sz="1600" dirty="0"/>
          </a:p>
          <a:p>
            <a:r>
              <a:rPr lang="en-US" sz="1600" dirty="0"/>
              <a:t>Battery Info</a:t>
            </a:r>
          </a:p>
          <a:p>
            <a:r>
              <a:rPr lang="en-US" sz="1600" dirty="0"/>
              <a:t>Firmware Version</a:t>
            </a:r>
          </a:p>
          <a:p>
            <a:r>
              <a:rPr lang="en-US" sz="1600" dirty="0"/>
              <a:t>HW Version</a:t>
            </a:r>
          </a:p>
          <a:p>
            <a:r>
              <a:rPr lang="en-US" sz="1600" dirty="0" err="1"/>
              <a:t>Mfg</a:t>
            </a:r>
            <a:r>
              <a:rPr lang="en-US" sz="1600" dirty="0"/>
              <a:t> Name</a:t>
            </a:r>
          </a:p>
          <a:p>
            <a:r>
              <a:rPr lang="en-US" sz="1600" b="1" dirty="0"/>
              <a:t>…</a:t>
            </a:r>
            <a:endParaRPr lang="en-US" sz="1100" b="1" dirty="0"/>
          </a:p>
        </p:txBody>
      </p:sp>
      <p:sp>
        <p:nvSpPr>
          <p:cNvPr id="15" name="Rectangle 14"/>
          <p:cNvSpPr/>
          <p:nvPr/>
        </p:nvSpPr>
        <p:spPr>
          <a:xfrm>
            <a:off x="7577937" y="4207717"/>
            <a:ext cx="2615616" cy="211688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/>
              <a:t>Custom Properties</a:t>
            </a:r>
          </a:p>
          <a:p>
            <a:r>
              <a:rPr lang="en-US" sz="1600" dirty="0"/>
              <a:t>(Enabled in GA)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1607512" y="4207717"/>
            <a:ext cx="2616017" cy="211688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/>
              <a:t>Service Properties</a:t>
            </a:r>
          </a:p>
          <a:p>
            <a:r>
              <a:rPr lang="en-US" sz="1600" dirty="0"/>
              <a:t>Service is Master</a:t>
            </a:r>
            <a:endParaRPr lang="en-US" sz="2000" dirty="0"/>
          </a:p>
          <a:p>
            <a:endParaRPr lang="en-US" sz="1600" b="1" dirty="0"/>
          </a:p>
          <a:p>
            <a:r>
              <a:rPr lang="en-US" sz="1600" dirty="0"/>
              <a:t>Tags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1607512" y="2301996"/>
            <a:ext cx="8586041" cy="175102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Device Fields</a:t>
            </a:r>
            <a:endParaRPr lang="en-US" sz="1200" b="1" dirty="0"/>
          </a:p>
        </p:txBody>
      </p:sp>
      <p:sp>
        <p:nvSpPr>
          <p:cNvPr id="19" name="Rectangle 18"/>
          <p:cNvSpPr/>
          <p:nvPr/>
        </p:nvSpPr>
        <p:spPr>
          <a:xfrm>
            <a:off x="1731338" y="2647949"/>
            <a:ext cx="4250749" cy="127675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Device Connection Info</a:t>
            </a:r>
          </a:p>
          <a:p>
            <a:endParaRPr lang="en-US" sz="1400" dirty="0"/>
          </a:p>
          <a:p>
            <a:r>
              <a:rPr lang="en-US" sz="1400" dirty="0"/>
              <a:t>Authentication</a:t>
            </a:r>
          </a:p>
          <a:p>
            <a:r>
              <a:rPr lang="en-US" sz="1400" dirty="0"/>
              <a:t>Connection String</a:t>
            </a:r>
          </a:p>
          <a:p>
            <a:r>
              <a:rPr lang="en-US" sz="1400" dirty="0"/>
              <a:t>Connection State</a:t>
            </a:r>
            <a:endParaRPr lang="en-US" sz="1050" dirty="0"/>
          </a:p>
        </p:txBody>
      </p:sp>
      <p:sp>
        <p:nvSpPr>
          <p:cNvPr id="20" name="Rectangle 19"/>
          <p:cNvSpPr/>
          <p:nvPr/>
        </p:nvSpPr>
        <p:spPr>
          <a:xfrm>
            <a:off x="6156027" y="2647949"/>
            <a:ext cx="3863585" cy="127675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Device Status Info</a:t>
            </a:r>
          </a:p>
          <a:p>
            <a:endParaRPr lang="en-US" sz="1400" dirty="0"/>
          </a:p>
          <a:p>
            <a:r>
              <a:rPr lang="en-US" sz="1400" dirty="0"/>
              <a:t>Status</a:t>
            </a:r>
          </a:p>
          <a:p>
            <a:r>
              <a:rPr lang="en-US" sz="1400" dirty="0"/>
              <a:t>Status Reason</a:t>
            </a:r>
          </a:p>
          <a:p>
            <a:r>
              <a:rPr lang="en-US" sz="1400" dirty="0"/>
              <a:t>Status Update Time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6627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</a:t>
            </a:r>
            <a:r>
              <a:rPr lang="en-US" dirty="0" err="1"/>
              <a:t>IoT</a:t>
            </a:r>
            <a:r>
              <a:rPr lang="en-US" dirty="0"/>
              <a:t> Hub DM </a:t>
            </a:r>
            <a:r>
              <a:rPr lang="en-US" b="1" dirty="0"/>
              <a:t>Device Client </a:t>
            </a:r>
            <a:r>
              <a:rPr lang="en-US" dirty="0"/>
              <a:t>Architecture</a:t>
            </a:r>
            <a:br>
              <a:rPr lang="en-US" dirty="0"/>
            </a:b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546100" y="1536700"/>
            <a:ext cx="7404100" cy="50355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Device using IoT Hub DM library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866276" y="2104185"/>
            <a:ext cx="4906123" cy="4237502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dirty="0"/>
              <a:t>IoT Hub DM library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05972" y="3941001"/>
            <a:ext cx="2188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LWM2M </a:t>
            </a:r>
          </a:p>
          <a:p>
            <a:pPr algn="ctr"/>
            <a:r>
              <a:rPr lang="en-US" sz="1400" dirty="0"/>
              <a:t>over </a:t>
            </a:r>
            <a:r>
              <a:rPr lang="en-US" sz="1400" dirty="0" err="1"/>
              <a:t>CoAP</a:t>
            </a:r>
            <a:r>
              <a:rPr lang="en-US" sz="1400" dirty="0"/>
              <a:t>/TCP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813855" y="2731478"/>
            <a:ext cx="1937145" cy="183370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IoT Hub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1363" y="2088015"/>
            <a:ext cx="1612900" cy="42779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Your Code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116818" y="2340066"/>
            <a:ext cx="1362771" cy="3663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Invokes callbacks for Read, Write and/or Execute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227748" y="3051503"/>
            <a:ext cx="876022" cy="70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65526" y="2710085"/>
            <a:ext cx="1357257" cy="67151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 Callback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65526" y="4992227"/>
            <a:ext cx="1357257" cy="67151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 Callback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31753" y="5303833"/>
            <a:ext cx="876022" cy="70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589230" y="2340066"/>
            <a:ext cx="3034379" cy="3663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LWM2M Objects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739341" y="4122486"/>
            <a:ext cx="2755377" cy="72157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Server Object</a:t>
            </a:r>
          </a:p>
          <a:p>
            <a:pPr algn="ctr"/>
            <a:r>
              <a:rPr lang="en-US" sz="1200"/>
              <a:t>LWM2M Server </a:t>
            </a:r>
            <a:r>
              <a:rPr lang="en-US" sz="1200" dirty="0"/>
              <a:t>Properties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743534" y="4920374"/>
            <a:ext cx="2739402" cy="65866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Config</a:t>
            </a:r>
            <a:r>
              <a:rPr lang="en-US" sz="1600" b="1" dirty="0"/>
              <a:t> Object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743378" y="3374164"/>
            <a:ext cx="2739997" cy="67200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FW Update Object</a:t>
            </a:r>
          </a:p>
          <a:p>
            <a:pPr algn="ctr"/>
            <a:r>
              <a:rPr lang="en-US" sz="1200"/>
              <a:t>Download </a:t>
            </a:r>
            <a:r>
              <a:rPr lang="en-US" sz="1200" dirty="0"/>
              <a:t>FW, Update FW, Post-update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743236" y="2625842"/>
            <a:ext cx="2739997" cy="67200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Device Object</a:t>
            </a:r>
          </a:p>
          <a:p>
            <a:pPr algn="ctr"/>
            <a:r>
              <a:rPr lang="en-US" sz="1200" dirty="0"/>
              <a:t>Device Properties, Reboot, Factory Reset</a:t>
            </a:r>
          </a:p>
        </p:txBody>
      </p:sp>
      <p:sp>
        <p:nvSpPr>
          <p:cNvPr id="69" name="Left-Right Arrow 68"/>
          <p:cNvSpPr/>
          <p:nvPr/>
        </p:nvSpPr>
        <p:spPr>
          <a:xfrm>
            <a:off x="8022941" y="3414764"/>
            <a:ext cx="1717959" cy="4664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3731" y="3382703"/>
            <a:ext cx="2808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</a:t>
            </a:r>
          </a:p>
          <a:p>
            <a:r>
              <a:rPr lang="en-US" sz="2800" b="1" dirty="0"/>
              <a:t>.</a:t>
            </a:r>
          </a:p>
          <a:p>
            <a:r>
              <a:rPr lang="en-US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9517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874328" y="2448850"/>
            <a:ext cx="1914072" cy="397413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Job (Firmware Update 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481" y="1353793"/>
            <a:ext cx="10823038" cy="846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Device Job is a multi-step </a:t>
            </a:r>
            <a:r>
              <a:rPr lang="en-US" sz="2400" u="sng" dirty="0"/>
              <a:t>device orchestration </a:t>
            </a:r>
            <a:r>
              <a:rPr lang="en-US" sz="2400" dirty="0"/>
              <a:t>on a </a:t>
            </a:r>
            <a:r>
              <a:rPr lang="en-US" sz="2400" u="sng" dirty="0"/>
              <a:t>set of devices </a:t>
            </a:r>
            <a:r>
              <a:rPr lang="en-US" sz="2400" dirty="0"/>
              <a:t>managed by Azure IoT Hub.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19349" y="2448850"/>
            <a:ext cx="3672840" cy="397413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44782" y="208934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IoT Hub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9824" y="2079518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1749" y="2601251"/>
            <a:ext cx="1577340" cy="37097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Your Code</a:t>
            </a:r>
          </a:p>
          <a:p>
            <a:pPr algn="ctr"/>
            <a:r>
              <a:rPr lang="en-US" sz="1200" dirty="0"/>
              <a:t>On the device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1489" y="2601249"/>
            <a:ext cx="1577340" cy="37097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IoT</a:t>
            </a:r>
            <a:r>
              <a:rPr lang="en-US" sz="1400" dirty="0"/>
              <a:t> Hub DM library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62280" y="3667088"/>
            <a:ext cx="1036320" cy="5638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62280" y="4400393"/>
            <a:ext cx="1036320" cy="5638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55872" y="5135085"/>
            <a:ext cx="1036320" cy="5638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10" name="Rectangle 10"/>
          <p:cNvSpPr/>
          <p:nvPr/>
        </p:nvSpPr>
        <p:spPr>
          <a:xfrm>
            <a:off x="6967903" y="2616740"/>
            <a:ext cx="1670999" cy="3642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Device Job*</a:t>
            </a:r>
          </a:p>
        </p:txBody>
      </p:sp>
      <p:sp>
        <p:nvSpPr>
          <p:cNvPr id="17" name="Rectangle 11"/>
          <p:cNvSpPr/>
          <p:nvPr/>
        </p:nvSpPr>
        <p:spPr>
          <a:xfrm>
            <a:off x="7257686" y="3109913"/>
            <a:ext cx="1122727" cy="70802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 FW Package URI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66692" y="3202309"/>
            <a:ext cx="1036320" cy="7093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Change the Package URI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12610" y="3057202"/>
            <a:ext cx="1036320" cy="71158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Invoke callback for Package URI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792101" y="3317949"/>
            <a:ext cx="611840" cy="1"/>
          </a:xfrm>
          <a:prstGeom prst="straightConnector1">
            <a:avLst/>
          </a:prstGeom>
          <a:ln w="222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437500" y="3310753"/>
            <a:ext cx="2815788" cy="3947"/>
          </a:xfrm>
          <a:prstGeom prst="straightConnector1">
            <a:avLst/>
          </a:prstGeom>
          <a:ln w="222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73863" y="4566719"/>
            <a:ext cx="14590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Download Completed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74529" y="4138378"/>
            <a:ext cx="1036320" cy="7093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Download the Code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757484" y="5127390"/>
            <a:ext cx="1036320" cy="960481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Apply the Update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415524" y="5234023"/>
            <a:ext cx="1036320" cy="56388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Invoke callback to Apply Update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437500" y="5436215"/>
            <a:ext cx="2859676" cy="7042"/>
          </a:xfrm>
          <a:prstGeom prst="straightConnector1">
            <a:avLst/>
          </a:prstGeom>
          <a:ln w="222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145811" y="5997944"/>
            <a:ext cx="15151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Reconnect after restart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2800770" y="5532035"/>
            <a:ext cx="611840" cy="1"/>
          </a:xfrm>
          <a:prstGeom prst="straightConnector1">
            <a:avLst/>
          </a:prstGeom>
          <a:ln w="222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806092" y="3571987"/>
            <a:ext cx="606518" cy="1585"/>
          </a:xfrm>
          <a:prstGeom prst="straightConnector1">
            <a:avLst/>
          </a:prstGeom>
          <a:ln w="222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0" idx="0"/>
          </p:cNvCxnSpPr>
          <p:nvPr/>
        </p:nvCxnSpPr>
        <p:spPr>
          <a:xfrm>
            <a:off x="2290763" y="3912394"/>
            <a:ext cx="1926" cy="225984"/>
          </a:xfrm>
          <a:prstGeom prst="straightConnector1">
            <a:avLst/>
          </a:prstGeom>
          <a:ln w="222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800770" y="4500660"/>
            <a:ext cx="4461510" cy="5886"/>
          </a:xfrm>
          <a:prstGeom prst="straightConnector1">
            <a:avLst/>
          </a:prstGeom>
          <a:ln w="222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Rectangle 11"/>
          <p:cNvSpPr/>
          <p:nvPr/>
        </p:nvSpPr>
        <p:spPr>
          <a:xfrm>
            <a:off x="7264342" y="4230969"/>
            <a:ext cx="1122727" cy="185690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Monitor State Changes and Apply Update 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800770" y="5928850"/>
            <a:ext cx="4455102" cy="17656"/>
          </a:xfrm>
          <a:prstGeom prst="straightConnector1">
            <a:avLst/>
          </a:prstGeom>
          <a:ln w="222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067977" y="2089346"/>
            <a:ext cx="1899879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IoT Cloud Solution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025586" y="2455094"/>
            <a:ext cx="1914072" cy="397413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10"/>
          <p:cNvSpPr/>
          <p:nvPr/>
        </p:nvSpPr>
        <p:spPr>
          <a:xfrm>
            <a:off x="9144177" y="2616740"/>
            <a:ext cx="1688073" cy="36428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Your Code</a:t>
            </a:r>
          </a:p>
          <a:p>
            <a:pPr algn="ctr"/>
            <a:r>
              <a:rPr lang="en-US" sz="1200" dirty="0"/>
              <a:t>In the Service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321429" y="3200064"/>
            <a:ext cx="1357736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Step 1: </a:t>
            </a:r>
            <a:r>
              <a:rPr lang="en-US" sz="1200" dirty="0"/>
              <a:t>Start Firmware Update  Job, providing the Package URI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295347" y="5283684"/>
            <a:ext cx="1357736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On Job Completed: </a:t>
            </a:r>
            <a:r>
              <a:rPr lang="en-US" sz="1200" dirty="0"/>
              <a:t>Receive callback in service.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309345" y="4232358"/>
            <a:ext cx="1357736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Anytime during job execution: </a:t>
            </a:r>
            <a:r>
              <a:rPr lang="en-US" sz="1200" dirty="0"/>
              <a:t>Check the status of the Job.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8395255" y="3422650"/>
            <a:ext cx="917020" cy="1793"/>
          </a:xfrm>
          <a:prstGeom prst="straightConnector1">
            <a:avLst/>
          </a:prstGeom>
          <a:ln w="222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379611" y="5997367"/>
            <a:ext cx="904089" cy="6558"/>
          </a:xfrm>
          <a:prstGeom prst="straightConnector1">
            <a:avLst/>
          </a:prstGeom>
          <a:ln w="222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8611333" y="4514693"/>
            <a:ext cx="691417" cy="9682"/>
          </a:xfrm>
          <a:prstGeom prst="straightConnector1">
            <a:avLst/>
          </a:prstGeom>
          <a:ln w="222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638902" y="4776572"/>
            <a:ext cx="667023" cy="4978"/>
          </a:xfrm>
          <a:prstGeom prst="straightConnector1">
            <a:avLst/>
          </a:prstGeom>
          <a:ln w="222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Content Placeholder 2"/>
          <p:cNvSpPr txBox="1">
            <a:spLocks/>
          </p:cNvSpPr>
          <p:nvPr/>
        </p:nvSpPr>
        <p:spPr>
          <a:xfrm>
            <a:off x="2627581" y="6544867"/>
            <a:ext cx="7059344" cy="313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* A job works against a set of devices.  Showing only a single device in this diagram.</a:t>
            </a:r>
          </a:p>
        </p:txBody>
      </p:sp>
    </p:spTree>
    <p:extLst>
      <p:ext uri="{BB962C8B-B14F-4D97-AF65-F5344CB8AC3E}">
        <p14:creationId xmlns:p14="http://schemas.microsoft.com/office/powerpoint/2010/main" val="389174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DM Public Preview Features </a:t>
            </a:r>
            <a:br>
              <a:rPr lang="en-US" dirty="0"/>
            </a:br>
            <a:r>
              <a:rPr lang="en-US" sz="2000" dirty="0"/>
              <a:t>Q2 CY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6917"/>
            <a:ext cx="5033211" cy="48799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Device Management Client Lib </a:t>
            </a:r>
          </a:p>
          <a:p>
            <a:pPr lvl="1"/>
            <a:r>
              <a:rPr lang="en-US" sz="1600" dirty="0"/>
              <a:t>Part of IoT Hub SDK</a:t>
            </a:r>
          </a:p>
          <a:p>
            <a:pPr lvl="1"/>
            <a:r>
              <a:rPr lang="en-US" sz="1800"/>
              <a:t>C and Node.js</a:t>
            </a:r>
            <a:endParaRPr lang="en-US" sz="1800" dirty="0"/>
          </a:p>
          <a:p>
            <a:pPr lvl="1"/>
            <a:r>
              <a:rPr lang="en-US" sz="1800" dirty="0"/>
              <a:t>DM Samples </a:t>
            </a:r>
          </a:p>
          <a:p>
            <a:pPr lvl="2"/>
            <a:r>
              <a:rPr lang="en-US" sz="1400" dirty="0"/>
              <a:t>Intel Edison &amp; Simple API sample</a:t>
            </a:r>
          </a:p>
          <a:p>
            <a:r>
              <a:rPr lang="en-US" sz="2000" dirty="0"/>
              <a:t>Device Query - Service API</a:t>
            </a:r>
          </a:p>
          <a:p>
            <a:pPr lvl="1"/>
            <a:r>
              <a:rPr lang="en-US" sz="1600" dirty="0"/>
              <a:t>Tags</a:t>
            </a:r>
          </a:p>
          <a:p>
            <a:pPr lvl="1"/>
            <a:r>
              <a:rPr lang="en-US" sz="1600" dirty="0"/>
              <a:t>Device Properties </a:t>
            </a:r>
          </a:p>
          <a:p>
            <a:pPr lvl="1"/>
            <a:r>
              <a:rPr lang="en-US" sz="1600" dirty="0"/>
              <a:t>Service Properties</a:t>
            </a:r>
          </a:p>
          <a:p>
            <a:r>
              <a:rPr lang="en-US" sz="2000" dirty="0"/>
              <a:t>Device Jobs - Service API</a:t>
            </a:r>
          </a:p>
          <a:p>
            <a:pPr marL="628650" lvl="1" indent="-171450"/>
            <a:r>
              <a:rPr lang="en-US" sz="1600" dirty="0"/>
              <a:t>Create (single or set of devices)</a:t>
            </a:r>
          </a:p>
          <a:p>
            <a:pPr marL="628650" lvl="1" indent="-171450"/>
            <a:r>
              <a:rPr lang="en-US" sz="1600" dirty="0"/>
              <a:t>Start/Stop Jobs</a:t>
            </a:r>
          </a:p>
          <a:p>
            <a:pPr marL="628650" lvl="1" indent="-171450"/>
            <a:r>
              <a:rPr lang="en-US" sz="1600" dirty="0"/>
              <a:t>Inspect Jobs Progress</a:t>
            </a:r>
          </a:p>
          <a:p>
            <a:pPr marL="628650" lvl="1" indent="-171450"/>
            <a:r>
              <a:rPr lang="en-US" sz="1600" dirty="0"/>
              <a:t>Delete Jobs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67664" y="1746918"/>
            <a:ext cx="5201653" cy="4936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/>
            <a:r>
              <a:rPr lang="en-US" sz="2000" dirty="0"/>
              <a:t>Device Jobs (instances)</a:t>
            </a:r>
          </a:p>
          <a:p>
            <a:pPr marL="628650" lvl="1" indent="-171450"/>
            <a:r>
              <a:rPr lang="en-US" sz="1800" dirty="0"/>
              <a:t>Firmware Update</a:t>
            </a:r>
          </a:p>
          <a:p>
            <a:pPr marL="628650" lvl="1" indent="-171450"/>
            <a:r>
              <a:rPr lang="en-US" sz="1800" dirty="0"/>
              <a:t>Configuration Update </a:t>
            </a:r>
          </a:p>
          <a:p>
            <a:pPr marL="628650" lvl="1" indent="-171450"/>
            <a:r>
              <a:rPr lang="en-US" sz="1800" dirty="0"/>
              <a:t>Reset/Reboot</a:t>
            </a:r>
          </a:p>
          <a:p>
            <a:pPr marL="628650" lvl="1" indent="-171450"/>
            <a:r>
              <a:rPr lang="en-US" sz="1800" dirty="0"/>
              <a:t>Factory Reset</a:t>
            </a:r>
          </a:p>
          <a:p>
            <a:pPr marL="171450" indent="-171450"/>
            <a:r>
              <a:rPr lang="en-US" sz="2000" dirty="0"/>
              <a:t>DM Forwarding to push DM events into IoT Hub Event Hub</a:t>
            </a:r>
          </a:p>
        </p:txBody>
      </p:sp>
    </p:spTree>
    <p:extLst>
      <p:ext uri="{BB962C8B-B14F-4D97-AF65-F5344CB8AC3E}">
        <p14:creationId xmlns:p14="http://schemas.microsoft.com/office/powerpoint/2010/main" val="428904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DM GA Features</a:t>
            </a:r>
            <a:br>
              <a:rPr lang="en-US" dirty="0"/>
            </a:br>
            <a:r>
              <a:rPr lang="en-US" sz="2000" dirty="0"/>
              <a:t>Q3 CY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6917"/>
            <a:ext cx="5033211" cy="48799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Device Management Client Lib </a:t>
            </a:r>
          </a:p>
          <a:p>
            <a:pPr lvl="1"/>
            <a:r>
              <a:rPr lang="en-US" sz="1600" dirty="0"/>
              <a:t>Part of IoT Hub SDK</a:t>
            </a:r>
          </a:p>
          <a:p>
            <a:pPr lvl="1"/>
            <a:r>
              <a:rPr lang="en-US" sz="1800" dirty="0"/>
              <a:t>C, Node.js and </a:t>
            </a:r>
            <a:r>
              <a:rPr lang="en-US" sz="1800" u="sng" dirty="0">
                <a:solidFill>
                  <a:srgbClr val="FF0000"/>
                </a:solidFill>
              </a:rPr>
              <a:t>Java</a:t>
            </a:r>
          </a:p>
          <a:p>
            <a:pPr lvl="1"/>
            <a:r>
              <a:rPr lang="en-US" sz="1800" dirty="0"/>
              <a:t>DM Samples </a:t>
            </a:r>
          </a:p>
          <a:p>
            <a:pPr lvl="2"/>
            <a:r>
              <a:rPr lang="en-US" sz="1400" dirty="0"/>
              <a:t>Intel Edison &amp; Simple API sample</a:t>
            </a:r>
          </a:p>
          <a:p>
            <a:pPr lvl="2"/>
            <a:r>
              <a:rPr lang="en-US" sz="1400" dirty="0">
                <a:solidFill>
                  <a:srgbClr val="FF0000"/>
                </a:solidFill>
              </a:rPr>
              <a:t>More device samples </a:t>
            </a:r>
          </a:p>
          <a:p>
            <a:r>
              <a:rPr lang="en-US" sz="2000" dirty="0"/>
              <a:t>Device Query - </a:t>
            </a:r>
            <a:r>
              <a:rPr lang="en-US" sz="2000"/>
              <a:t>Service API (C#)</a:t>
            </a:r>
            <a:endParaRPr lang="en-US" sz="2000" dirty="0"/>
          </a:p>
          <a:p>
            <a:pPr lvl="1"/>
            <a:r>
              <a:rPr lang="en-US" sz="1600" dirty="0"/>
              <a:t>Tags</a:t>
            </a:r>
          </a:p>
          <a:p>
            <a:pPr lvl="1"/>
            <a:r>
              <a:rPr lang="en-US" sz="1600" dirty="0"/>
              <a:t>Device Properties </a:t>
            </a:r>
          </a:p>
          <a:p>
            <a:pPr lvl="1"/>
            <a:r>
              <a:rPr lang="en-US" sz="1600" dirty="0"/>
              <a:t>Service Properties</a:t>
            </a:r>
          </a:p>
          <a:p>
            <a:pPr lvl="1"/>
            <a:r>
              <a:rPr lang="en-US" sz="1600" u="sng" dirty="0">
                <a:solidFill>
                  <a:srgbClr val="FF0000"/>
                </a:solidFill>
              </a:rPr>
              <a:t>Topology</a:t>
            </a:r>
          </a:p>
          <a:p>
            <a:r>
              <a:rPr lang="en-US" sz="2000" dirty="0"/>
              <a:t>Device Jobs - </a:t>
            </a:r>
            <a:r>
              <a:rPr lang="en-US" sz="2000"/>
              <a:t>Service API (C#)</a:t>
            </a:r>
            <a:endParaRPr lang="en-US" sz="2000" dirty="0"/>
          </a:p>
          <a:p>
            <a:pPr marL="628650" lvl="1" indent="-171450"/>
            <a:r>
              <a:rPr lang="en-US" sz="1600" dirty="0"/>
              <a:t>Create (single or set of devices)</a:t>
            </a:r>
          </a:p>
          <a:p>
            <a:pPr marL="628650" lvl="1" indent="-171450"/>
            <a:r>
              <a:rPr lang="en-US" sz="1600" dirty="0"/>
              <a:t>Start/Stop Jobs</a:t>
            </a:r>
          </a:p>
          <a:p>
            <a:pPr marL="628650" lvl="1" indent="-171450"/>
            <a:r>
              <a:rPr lang="en-US" sz="1600" dirty="0"/>
              <a:t>Inspect Jobs Progress</a:t>
            </a:r>
          </a:p>
          <a:p>
            <a:pPr marL="628650" lvl="1" indent="-171450"/>
            <a:r>
              <a:rPr lang="en-US" sz="1600" dirty="0"/>
              <a:t>Delete Jobs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67664" y="1746918"/>
            <a:ext cx="5201653" cy="4936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/>
            <a:r>
              <a:rPr lang="en-US" sz="2000" dirty="0"/>
              <a:t>Device Jobs </a:t>
            </a:r>
            <a:r>
              <a:rPr lang="en-US" sz="2000"/>
              <a:t>(instances) (C#)</a:t>
            </a:r>
            <a:endParaRPr lang="en-US" sz="2000" dirty="0"/>
          </a:p>
          <a:p>
            <a:pPr marL="628650" lvl="1" indent="-171450"/>
            <a:r>
              <a:rPr lang="en-US" sz="1800" dirty="0"/>
              <a:t>Firmware Update</a:t>
            </a:r>
          </a:p>
          <a:p>
            <a:pPr marL="628650" lvl="1" indent="-171450"/>
            <a:r>
              <a:rPr lang="en-US" sz="1800" dirty="0"/>
              <a:t>Configuration Update </a:t>
            </a:r>
          </a:p>
          <a:p>
            <a:pPr marL="628650" lvl="1" indent="-171450"/>
            <a:r>
              <a:rPr lang="en-US" sz="1800" dirty="0"/>
              <a:t>Reset/Reboot</a:t>
            </a:r>
          </a:p>
          <a:p>
            <a:pPr marL="628650" lvl="1" indent="-171450"/>
            <a:r>
              <a:rPr lang="en-US" sz="1800" dirty="0"/>
              <a:t>Factory Reset</a:t>
            </a:r>
          </a:p>
          <a:p>
            <a:pPr marL="171450" indent="-171450"/>
            <a:r>
              <a:rPr lang="en-US" sz="2000" dirty="0"/>
              <a:t>DM Forwarding to push DM events into IoT Hub Event Hub</a:t>
            </a:r>
          </a:p>
          <a:p>
            <a:pPr marL="171450" indent="-171450"/>
            <a:r>
              <a:rPr lang="en-US" sz="2000" u="sng" dirty="0">
                <a:solidFill>
                  <a:srgbClr val="FF0000"/>
                </a:solidFill>
              </a:rPr>
              <a:t>Device Topology – Service API</a:t>
            </a:r>
          </a:p>
          <a:p>
            <a:pPr marL="628650" lvl="1" indent="-171450"/>
            <a:r>
              <a:rPr lang="en-US" sz="1600" u="sng" dirty="0">
                <a:solidFill>
                  <a:srgbClr val="FF0000"/>
                </a:solidFill>
              </a:rPr>
              <a:t>RBAC (Role based access control) for device groups</a:t>
            </a:r>
          </a:p>
          <a:p>
            <a:pPr marL="171450" indent="-171450"/>
            <a:r>
              <a:rPr lang="en-US" sz="2000" u="sng" dirty="0">
                <a:solidFill>
                  <a:srgbClr val="FF0000"/>
                </a:solidFill>
              </a:rPr>
              <a:t>Device Models – Service API</a:t>
            </a:r>
          </a:p>
          <a:p>
            <a:pPr marL="628650" lvl="1" indent="-171450"/>
            <a:r>
              <a:rPr lang="en-US" sz="1600" u="sng" dirty="0">
                <a:solidFill>
                  <a:srgbClr val="FF0000"/>
                </a:solidFill>
              </a:rPr>
              <a:t>Custom Device Properties</a:t>
            </a:r>
          </a:p>
          <a:p>
            <a:pPr marL="628650" lvl="1" indent="-171450"/>
            <a:r>
              <a:rPr lang="en-US" sz="1600" u="sng" dirty="0">
                <a:solidFill>
                  <a:srgbClr val="FF0000"/>
                </a:solidFill>
              </a:rPr>
              <a:t>Map LWM2M objects to Device Properties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66047" y="180459"/>
            <a:ext cx="224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Underlined</a:t>
            </a:r>
            <a:r>
              <a:rPr lang="en-US" dirty="0">
                <a:solidFill>
                  <a:srgbClr val="FF0000"/>
                </a:solidFill>
              </a:rPr>
              <a:t> new in GA</a:t>
            </a:r>
          </a:p>
        </p:txBody>
      </p:sp>
    </p:spTree>
    <p:extLst>
      <p:ext uri="{BB962C8B-B14F-4D97-AF65-F5344CB8AC3E}">
        <p14:creationId xmlns:p14="http://schemas.microsoft.com/office/powerpoint/2010/main" val="1087106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Azure IoT Hub Patterns</a:t>
            </a:r>
            <a:br>
              <a:rPr lang="en-US" sz="4000" dirty="0"/>
            </a:br>
            <a:r>
              <a:rPr lang="en-US" sz="3200" dirty="0">
                <a:solidFill>
                  <a:srgbClr val="000000"/>
                </a:solidFill>
                <a:latin typeface="Calibri Light"/>
              </a:rPr>
              <a:t>Working with the existing APIs and DM APIs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438564" y="2133601"/>
            <a:ext cx="1683327" cy="121782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09313" y="2133601"/>
            <a:ext cx="2128980" cy="121782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74282" y="1727478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13391" y="172747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IoT Hub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50629" y="2463111"/>
            <a:ext cx="1532950" cy="55879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8420" y="2317855"/>
            <a:ext cx="1096820" cy="84931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  <a:p>
            <a:pPr algn="ctr"/>
            <a:r>
              <a:rPr lang="en-US" dirty="0"/>
              <a:t>Gateway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30630" y="2520643"/>
            <a:ext cx="210130" cy="43248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91247" y="2520643"/>
            <a:ext cx="210130" cy="43248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51864" y="2520643"/>
            <a:ext cx="210130" cy="43248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12481" y="2520643"/>
            <a:ext cx="210130" cy="43248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/>
          <p:cNvCxnSpPr>
            <a:stCxn id="4" idx="3"/>
            <a:endCxn id="12" idx="1"/>
          </p:cNvCxnSpPr>
          <p:nvPr/>
        </p:nvCxnSpPr>
        <p:spPr>
          <a:xfrm>
            <a:off x="3121891" y="2742511"/>
            <a:ext cx="18865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55063" y="3138878"/>
            <a:ext cx="55335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</a:t>
            </a:r>
          </a:p>
          <a:p>
            <a:r>
              <a:rPr lang="en-US" sz="1100" dirty="0"/>
              <a:t>AMQP</a:t>
            </a:r>
          </a:p>
          <a:p>
            <a:r>
              <a:rPr lang="en-US" sz="1100" dirty="0"/>
              <a:t>MQTT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77546" y="2199075"/>
            <a:ext cx="822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Event Hub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38564" y="4793676"/>
            <a:ext cx="1683327" cy="121782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09313" y="4793676"/>
            <a:ext cx="1685636" cy="121782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74282" y="4387553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93511" y="440129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IoT Hub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08420" y="4977930"/>
            <a:ext cx="1096820" cy="84931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  <a:p>
            <a:pPr algn="ctr"/>
            <a:r>
              <a:rPr lang="en-US" dirty="0"/>
              <a:t>Gateway</a:t>
            </a:r>
          </a:p>
        </p:txBody>
      </p:sp>
      <p:cxnSp>
        <p:nvCxnSpPr>
          <p:cNvPr id="31" name="Straight Arrow Connector 30"/>
          <p:cNvCxnSpPr>
            <a:stCxn id="21" idx="3"/>
            <a:endCxn id="26" idx="1"/>
          </p:cNvCxnSpPr>
          <p:nvPr/>
        </p:nvCxnSpPr>
        <p:spPr>
          <a:xfrm>
            <a:off x="3121891" y="5402586"/>
            <a:ext cx="18865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43131" y="5440825"/>
            <a:ext cx="9717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LWM2M over</a:t>
            </a:r>
          </a:p>
          <a:p>
            <a:r>
              <a:rPr lang="en-US" sz="1100" dirty="0" err="1"/>
              <a:t>CoAP</a:t>
            </a:r>
            <a:r>
              <a:rPr lang="en-US" sz="1100" dirty="0"/>
              <a:t>/TCP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989392" y="5059455"/>
            <a:ext cx="1673143" cy="80708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053922" y="5118482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 = 5, 1:14p 3/3/2015</a:t>
            </a:r>
          </a:p>
          <a:p>
            <a:r>
              <a:rPr lang="en-US" sz="1200" dirty="0">
                <a:solidFill>
                  <a:schemeClr val="bg1"/>
                </a:solidFill>
              </a:rPr>
              <a:t>B = 2, 1:14p 3/3/2015</a:t>
            </a:r>
          </a:p>
          <a:p>
            <a:r>
              <a:rPr lang="en-US" sz="1200" dirty="0">
                <a:solidFill>
                  <a:schemeClr val="bg1"/>
                </a:solidFill>
              </a:rPr>
              <a:t>C = 4, 1:14p 3/3/2015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04636" y="4794086"/>
            <a:ext cx="1284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Device Properties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67691" y="4996245"/>
            <a:ext cx="1284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Device Properties</a:t>
            </a:r>
          </a:p>
          <a:p>
            <a:r>
              <a:rPr lang="en-US" sz="1200" dirty="0">
                <a:solidFill>
                  <a:schemeClr val="bg1"/>
                </a:solidFill>
              </a:rPr>
              <a:t>A = 500000</a:t>
            </a:r>
          </a:p>
          <a:p>
            <a:r>
              <a:rPr lang="en-US" sz="1200" dirty="0">
                <a:solidFill>
                  <a:schemeClr val="bg1"/>
                </a:solidFill>
              </a:rPr>
              <a:t>B = 2</a:t>
            </a:r>
          </a:p>
          <a:p>
            <a:r>
              <a:rPr lang="en-US" sz="1200" dirty="0">
                <a:solidFill>
                  <a:schemeClr val="bg1"/>
                </a:solidFill>
              </a:rPr>
              <a:t>C = 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06250" y="2520643"/>
            <a:ext cx="210130" cy="43248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217749" y="2246363"/>
            <a:ext cx="210130" cy="43248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395674" y="2864082"/>
            <a:ext cx="210130" cy="43248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9322" y="2306114"/>
            <a:ext cx="8210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Client:</a:t>
            </a:r>
          </a:p>
          <a:p>
            <a:r>
              <a:rPr lang="en-US" sz="1100" dirty="0"/>
              <a:t>Messaging </a:t>
            </a:r>
          </a:p>
          <a:p>
            <a:r>
              <a:rPr lang="en-US" sz="1100" dirty="0"/>
              <a:t>Device </a:t>
            </a:r>
          </a:p>
          <a:p>
            <a:r>
              <a:rPr lang="en-US" sz="1100" dirty="0"/>
              <a:t>Client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3868" y="4923284"/>
            <a:ext cx="80983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Client:</a:t>
            </a:r>
          </a:p>
          <a:p>
            <a:r>
              <a:rPr lang="en-US" sz="1100" dirty="0"/>
              <a:t>Device </a:t>
            </a:r>
          </a:p>
          <a:p>
            <a:r>
              <a:rPr lang="en-US" sz="1100" dirty="0"/>
              <a:t>Properties </a:t>
            </a:r>
          </a:p>
          <a:p>
            <a:r>
              <a:rPr lang="en-US" sz="1100" dirty="0"/>
              <a:t>Client (for </a:t>
            </a:r>
          </a:p>
          <a:p>
            <a:r>
              <a:rPr lang="en-US" sz="1100" dirty="0"/>
              <a:t>Device)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20082" y="4387553"/>
            <a:ext cx="1225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Last known values</a:t>
            </a:r>
          </a:p>
          <a:p>
            <a:r>
              <a:rPr lang="en-US" sz="1100" dirty="0"/>
              <a:t>at this time stamp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8420082" y="4745525"/>
            <a:ext cx="457697" cy="372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727065" y="5059422"/>
            <a:ext cx="12426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Client:</a:t>
            </a:r>
          </a:p>
          <a:p>
            <a:r>
              <a:rPr lang="en-US" sz="1100" dirty="0"/>
              <a:t>Device </a:t>
            </a:r>
          </a:p>
          <a:p>
            <a:r>
              <a:rPr lang="en-US" sz="1100" dirty="0"/>
              <a:t>Properties </a:t>
            </a:r>
          </a:p>
          <a:p>
            <a:r>
              <a:rPr lang="en-US" sz="1100" dirty="0"/>
              <a:t>Client (for Service)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562139" y="2124854"/>
            <a:ext cx="16255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Possible Clients:</a:t>
            </a:r>
          </a:p>
          <a:p>
            <a:r>
              <a:rPr lang="en-US" sz="1100" dirty="0"/>
              <a:t>Azure Stream Analytics</a:t>
            </a:r>
          </a:p>
          <a:p>
            <a:r>
              <a:rPr lang="en-US" sz="1100" dirty="0"/>
              <a:t>Event Processor Host</a:t>
            </a:r>
          </a:p>
          <a:p>
            <a:r>
              <a:rPr lang="en-US" sz="1100" dirty="0"/>
              <a:t>Direct Read from IoT Hub</a:t>
            </a:r>
          </a:p>
          <a:p>
            <a:r>
              <a:rPr lang="en-US" sz="1100" dirty="0"/>
              <a:t>Storm for EH</a:t>
            </a:r>
          </a:p>
          <a:p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2916380" y="1552831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Messages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2481900" y="1827107"/>
            <a:ext cx="550328" cy="437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2851953" y="1838058"/>
            <a:ext cx="314219" cy="645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153484" y="2132619"/>
            <a:ext cx="162557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Unique to Messaging: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Messages sent by device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Frequency of messages defined by device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Service receives messages in an </a:t>
            </a:r>
            <a:r>
              <a:rPr lang="en-US" sz="1100" dirty="0" err="1"/>
              <a:t>EventHub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53484" y="4391140"/>
            <a:ext cx="16255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Unique to Device Property Sync: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Properties are set by the device, but not sent to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Moving the properties from device to service is coordinated by the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Service reads properties for a specific device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3288890" y="2921356"/>
            <a:ext cx="1719530" cy="684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884175" y="2819368"/>
            <a:ext cx="2114001" cy="734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46415" y="3575658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Other devices</a:t>
            </a:r>
          </a:p>
        </p:txBody>
      </p:sp>
    </p:spTree>
    <p:extLst>
      <p:ext uri="{BB962C8B-B14F-4D97-AF65-F5344CB8AC3E}">
        <p14:creationId xmlns:p14="http://schemas.microsoft.com/office/powerpoint/2010/main" val="3550787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during Private Preview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0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Scale </a:t>
            </a:r>
            <a:r>
              <a:rPr lang="en-US"/>
              <a:t>to 100 </a:t>
            </a:r>
            <a:r>
              <a:rPr lang="en-US" dirty="0"/>
              <a:t>devices per hub</a:t>
            </a:r>
          </a:p>
          <a:p>
            <a:r>
              <a:rPr lang="en-US" dirty="0"/>
              <a:t>Database may be wiped at any time</a:t>
            </a:r>
          </a:p>
          <a:p>
            <a:r>
              <a:rPr lang="en-US" dirty="0"/>
              <a:t>Only use for sample code or PoC testing, not for a production environment</a:t>
            </a:r>
          </a:p>
          <a:p>
            <a:r>
              <a:rPr lang="en-US" dirty="0"/>
              <a:t>DM APIs </a:t>
            </a:r>
            <a:r>
              <a:rPr lang="en-US" b="1" u="sng" dirty="0"/>
              <a:t>will change </a:t>
            </a:r>
            <a:r>
              <a:rPr lang="en-US" dirty="0"/>
              <a:t>based on feedback from private preview and we will not support back compatibility with the current APIs</a:t>
            </a:r>
          </a:p>
          <a:p>
            <a:r>
              <a:rPr lang="en-US" dirty="0"/>
              <a:t>Messages sent between IoT hub and device are not encrypted</a:t>
            </a:r>
          </a:p>
          <a:p>
            <a:r>
              <a:rPr lang="en-US" dirty="0"/>
              <a:t>DM Enabled IoT Hubs will only be available for use during the DM private preview workshop.</a:t>
            </a:r>
          </a:p>
        </p:txBody>
      </p:sp>
    </p:spTree>
    <p:extLst>
      <p:ext uri="{BB962C8B-B14F-4D97-AF65-F5344CB8AC3E}">
        <p14:creationId xmlns:p14="http://schemas.microsoft.com/office/powerpoint/2010/main" val="1001154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us feedback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0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Contact</a:t>
            </a:r>
            <a:r>
              <a:rPr lang="en-US"/>
              <a:t> Us Contact </a:t>
            </a:r>
            <a:r>
              <a:rPr lang="en-US" dirty="0"/>
              <a:t>Uss: azureiotdm@microsoft.com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16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4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Preview Goals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0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Further understand customer scenarios and needs</a:t>
            </a:r>
          </a:p>
          <a:p>
            <a:r>
              <a:rPr lang="en-US" dirty="0" smtClean="0"/>
              <a:t>Update </a:t>
            </a:r>
            <a:r>
              <a:rPr lang="en-US" dirty="0"/>
              <a:t>partners/customers on progress for DM capabilities.</a:t>
            </a:r>
          </a:p>
          <a:p>
            <a:r>
              <a:rPr lang="en-US" dirty="0"/>
              <a:t>Get feedback on DM APIs (device and service) from developers who have worked with DM in industrial automation and manufacturing.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26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0266" y="161925"/>
            <a:ext cx="10515600" cy="1325563"/>
          </a:xfrm>
        </p:spPr>
        <p:txBody>
          <a:bodyPr/>
          <a:lstStyle/>
          <a:p>
            <a:r>
              <a:rPr lang="en-US" dirty="0"/>
              <a:t>Current supported resources in Device Object</a:t>
            </a:r>
          </a:p>
        </p:txBody>
      </p:sp>
      <p:sp>
        <p:nvSpPr>
          <p:cNvPr id="2" name="Rectangle 1"/>
          <p:cNvSpPr/>
          <p:nvPr/>
        </p:nvSpPr>
        <p:spPr>
          <a:xfrm>
            <a:off x="3962400" y="6387200"/>
            <a:ext cx="8961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LWM2M tutorials can be found 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here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here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LWM2M objects registry is </a:t>
            </a:r>
            <a:r>
              <a:rPr lang="en-US" u="sng" dirty="0">
                <a:hlinkClick r:id="rId5"/>
              </a:rPr>
              <a:t>here</a:t>
            </a:r>
            <a:r>
              <a:rPr lang="en-US" dirty="0"/>
              <a:t>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916563"/>
              </p:ext>
            </p:extLst>
          </p:nvPr>
        </p:nvGraphicFramePr>
        <p:xfrm>
          <a:off x="627018" y="1422469"/>
          <a:ext cx="10694125" cy="4601842"/>
        </p:xfrm>
        <a:graphic>
          <a:graphicData uri="http://schemas.openxmlformats.org/drawingml/2006/table">
            <a:tbl>
              <a:tblPr firstRow="1" firstCol="1" bandRow="1"/>
              <a:tblGrid>
                <a:gridCol w="1636103">
                  <a:extLst>
                    <a:ext uri="{9D8B030D-6E8A-4147-A177-3AD203B41FA5}">
                      <a16:colId xmlns:a16="http://schemas.microsoft.com/office/drawing/2014/main" val="1545723645"/>
                    </a:ext>
                  </a:extLst>
                </a:gridCol>
                <a:gridCol w="1126614">
                  <a:extLst>
                    <a:ext uri="{9D8B030D-6E8A-4147-A177-3AD203B41FA5}">
                      <a16:colId xmlns:a16="http://schemas.microsoft.com/office/drawing/2014/main" val="2911280447"/>
                    </a:ext>
                  </a:extLst>
                </a:gridCol>
                <a:gridCol w="1199398">
                  <a:extLst>
                    <a:ext uri="{9D8B030D-6E8A-4147-A177-3AD203B41FA5}">
                      <a16:colId xmlns:a16="http://schemas.microsoft.com/office/drawing/2014/main" val="864615341"/>
                    </a:ext>
                  </a:extLst>
                </a:gridCol>
                <a:gridCol w="922614">
                  <a:extLst>
                    <a:ext uri="{9D8B030D-6E8A-4147-A177-3AD203B41FA5}">
                      <a16:colId xmlns:a16="http://schemas.microsoft.com/office/drawing/2014/main" val="2574724465"/>
                    </a:ext>
                  </a:extLst>
                </a:gridCol>
                <a:gridCol w="922614">
                  <a:extLst>
                    <a:ext uri="{9D8B030D-6E8A-4147-A177-3AD203B41FA5}">
                      <a16:colId xmlns:a16="http://schemas.microsoft.com/office/drawing/2014/main" val="1380218902"/>
                    </a:ext>
                  </a:extLst>
                </a:gridCol>
                <a:gridCol w="4886782">
                  <a:extLst>
                    <a:ext uri="{9D8B030D-6E8A-4147-A177-3AD203B41FA5}">
                      <a16:colId xmlns:a16="http://schemas.microsoft.com/office/drawing/2014/main" val="3323664946"/>
                    </a:ext>
                  </a:extLst>
                </a:gridCol>
              </a:tblGrid>
              <a:tr h="4834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Name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ID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 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 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Range and Units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>
                    <a:lnL>
                      <a:noFill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930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Manufacturer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Manufacturer name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409314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Number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model identifier (manufacturer specified string)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660378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Device Type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 of device (manufacturer specified string)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51153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Serial Number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Serial number of device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2983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Firmware Version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Current firmware version of the device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307571"/>
                  </a:ext>
                </a:extLst>
              </a:tr>
              <a:tr h="745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Current Time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Read Write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Current UNIX time of the device. The LWM2M Client should be responsible to increase this time value as every second elapses.  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007188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Memory Free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KB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 current available memory of storage space which can store data and software in device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576643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Memory Total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KB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amount of storage space which can store data and software in the device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64695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Battery Level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0-100%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Current battery level. Range: 0-100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422017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Battery Status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0-6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Battery Status. Range 0-6 (Normal, Charging, Charge Complete, Damage, Low Battery, Not Installed, Unknown)</a:t>
                      </a:r>
                    </a:p>
                  </a:txBody>
                  <a:tcPr marL="65929" marR="65929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87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383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-66675"/>
            <a:ext cx="1219200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Current supported resources in Firmware Update Object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47583"/>
              </p:ext>
            </p:extLst>
          </p:nvPr>
        </p:nvGraphicFramePr>
        <p:xfrm>
          <a:off x="591503" y="1375659"/>
          <a:ext cx="10816725" cy="4937760"/>
        </p:xfrm>
        <a:graphic>
          <a:graphicData uri="http://schemas.openxmlformats.org/drawingml/2006/table">
            <a:tbl>
              <a:tblPr firstRow="1" firstCol="1" bandRow="1"/>
              <a:tblGrid>
                <a:gridCol w="1767880">
                  <a:extLst>
                    <a:ext uri="{9D8B030D-6E8A-4147-A177-3AD203B41FA5}">
                      <a16:colId xmlns:a16="http://schemas.microsoft.com/office/drawing/2014/main" val="3723713783"/>
                    </a:ext>
                  </a:extLst>
                </a:gridCol>
                <a:gridCol w="1026510">
                  <a:extLst>
                    <a:ext uri="{9D8B030D-6E8A-4147-A177-3AD203B41FA5}">
                      <a16:colId xmlns:a16="http://schemas.microsoft.com/office/drawing/2014/main" val="1191602039"/>
                    </a:ext>
                  </a:extLst>
                </a:gridCol>
                <a:gridCol w="1213148">
                  <a:extLst>
                    <a:ext uri="{9D8B030D-6E8A-4147-A177-3AD203B41FA5}">
                      <a16:colId xmlns:a16="http://schemas.microsoft.com/office/drawing/2014/main" val="2096347637"/>
                    </a:ext>
                  </a:extLst>
                </a:gridCol>
                <a:gridCol w="1026510">
                  <a:extLst>
                    <a:ext uri="{9D8B030D-6E8A-4147-A177-3AD203B41FA5}">
                      <a16:colId xmlns:a16="http://schemas.microsoft.com/office/drawing/2014/main" val="2240189182"/>
                    </a:ext>
                  </a:extLst>
                </a:gridCol>
                <a:gridCol w="839873">
                  <a:extLst>
                    <a:ext uri="{9D8B030D-6E8A-4147-A177-3AD203B41FA5}">
                      <a16:colId xmlns:a16="http://schemas.microsoft.com/office/drawing/2014/main" val="3603107486"/>
                    </a:ext>
                  </a:extLst>
                </a:gridCol>
                <a:gridCol w="4942804">
                  <a:extLst>
                    <a:ext uri="{9D8B030D-6E8A-4147-A177-3AD203B41FA5}">
                      <a16:colId xmlns:a16="http://schemas.microsoft.com/office/drawing/2014/main" val="2174633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Range and Units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707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Package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Write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Opaque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Firmware package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915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Package URI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Write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0-255 bytes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URI from where the device can download the firmware package by an alternative mechanism.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184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Update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Execute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Updates Firmware by using the firmware package stored in Package, or, by using the firmware downloaded from the package URI.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375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1-3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State of firmware update (Idle, Downloading, Downloaded)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68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Update Result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0-6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Contains the results of downloading or updating firmware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8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PkgName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0-255 bytes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 of Firmware Package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285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PackageVersion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0-255 bytes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Version of Firmware Package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022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603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supported resources in Server Object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063221"/>
          <a:ext cx="10786533" cy="3383412"/>
        </p:xfrm>
        <a:graphic>
          <a:graphicData uri="http://schemas.openxmlformats.org/drawingml/2006/table">
            <a:tbl>
              <a:tblPr firstRow="1" firstCol="1" bandRow="1"/>
              <a:tblGrid>
                <a:gridCol w="1618187">
                  <a:extLst>
                    <a:ext uri="{9D8B030D-6E8A-4147-A177-3AD203B41FA5}">
                      <a16:colId xmlns:a16="http://schemas.microsoft.com/office/drawing/2014/main" val="1397422892"/>
                    </a:ext>
                  </a:extLst>
                </a:gridCol>
                <a:gridCol w="1074212">
                  <a:extLst>
                    <a:ext uri="{9D8B030D-6E8A-4147-A177-3AD203B41FA5}">
                      <a16:colId xmlns:a16="http://schemas.microsoft.com/office/drawing/2014/main" val="2774677724"/>
                    </a:ext>
                  </a:extLst>
                </a:gridCol>
                <a:gridCol w="1279138">
                  <a:extLst>
                    <a:ext uri="{9D8B030D-6E8A-4147-A177-3AD203B41FA5}">
                      <a16:colId xmlns:a16="http://schemas.microsoft.com/office/drawing/2014/main" val="1668682024"/>
                    </a:ext>
                  </a:extLst>
                </a:gridCol>
                <a:gridCol w="998830">
                  <a:extLst>
                    <a:ext uri="{9D8B030D-6E8A-4147-A177-3AD203B41FA5}">
                      <a16:colId xmlns:a16="http://schemas.microsoft.com/office/drawing/2014/main" val="411934880"/>
                    </a:ext>
                  </a:extLst>
                </a:gridCol>
                <a:gridCol w="985388">
                  <a:extLst>
                    <a:ext uri="{9D8B030D-6E8A-4147-A177-3AD203B41FA5}">
                      <a16:colId xmlns:a16="http://schemas.microsoft.com/office/drawing/2014/main" val="3300143994"/>
                    </a:ext>
                  </a:extLst>
                </a:gridCol>
                <a:gridCol w="4830778">
                  <a:extLst>
                    <a:ext uri="{9D8B030D-6E8A-4147-A177-3AD203B41FA5}">
                      <a16:colId xmlns:a16="http://schemas.microsoft.com/office/drawing/2014/main" val="3010186561"/>
                    </a:ext>
                  </a:extLst>
                </a:gridCol>
              </a:tblGrid>
              <a:tr h="7695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Range and Units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704505"/>
                  </a:ext>
                </a:extLst>
              </a:tr>
              <a:tr h="8997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Default Minimum Period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Read Write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Seconds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Default value device should use for the minimum Period of Observation in the absence of this parameter being included in an observation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28423"/>
                  </a:ext>
                </a:extLst>
              </a:tr>
              <a:tr h="8910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Default Maximum Period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Read Write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Seconds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Default value device should use for the maximum Period of Observation in the absence of this parameter being included in an observation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431563"/>
                  </a:ext>
                </a:extLst>
              </a:tr>
              <a:tr h="7695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Lifetime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Read Write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Specify the lifetime of the registration in seconds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89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420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733" y="238126"/>
            <a:ext cx="10515600" cy="964142"/>
          </a:xfrm>
        </p:spPr>
        <p:txBody>
          <a:bodyPr/>
          <a:lstStyle/>
          <a:p>
            <a:r>
              <a:rPr lang="en-US" dirty="0"/>
              <a:t>Mechanisms to control Observation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629905"/>
              </p:ext>
            </p:extLst>
          </p:nvPr>
        </p:nvGraphicFramePr>
        <p:xfrm>
          <a:off x="792480" y="1515777"/>
          <a:ext cx="10580913" cy="4556760"/>
        </p:xfrm>
        <a:graphic>
          <a:graphicData uri="http://schemas.openxmlformats.org/drawingml/2006/table">
            <a:tbl>
              <a:tblPr firstRow="1" firstCol="1" bandRow="1"/>
              <a:tblGrid>
                <a:gridCol w="2387095">
                  <a:extLst>
                    <a:ext uri="{9D8B030D-6E8A-4147-A177-3AD203B41FA5}">
                      <a16:colId xmlns:a16="http://schemas.microsoft.com/office/drawing/2014/main" val="1402081554"/>
                    </a:ext>
                  </a:extLst>
                </a:gridCol>
                <a:gridCol w="6348548">
                  <a:extLst>
                    <a:ext uri="{9D8B030D-6E8A-4147-A177-3AD203B41FA5}">
                      <a16:colId xmlns:a16="http://schemas.microsoft.com/office/drawing/2014/main" val="1457254341"/>
                    </a:ext>
                  </a:extLst>
                </a:gridCol>
                <a:gridCol w="1845270">
                  <a:extLst>
                    <a:ext uri="{9D8B030D-6E8A-4147-A177-3AD203B41FA5}">
                      <a16:colId xmlns:a16="http://schemas.microsoft.com/office/drawing/2014/main" val="2504000927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Observable Parameter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 in Private Preview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144926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Start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Start an observation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28135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Stop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Stop an observation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058450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 min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Minimum observation quiet period, to limit notification frequency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62550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 max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Maximum observation quiet period, to guarantee notifications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347347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 limit measurement notification, like low alarm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058315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 limit measurement notification, like a high alarm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634117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Step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Minimum delta change required to notify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474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29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 of Customers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0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8 hour time commitment - extremely light weight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/>
              </a:rPr>
              <a:t>MS PM onsite visit to ensure high bandwidth conversation and feedback when completing the walkthrough 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Complete walkthrough for following scenarios: 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alibri"/>
              </a:rPr>
              <a:t>Tags: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Add service properties (tags) to managed device and query for all devices with specified tag 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alibri"/>
              </a:rPr>
              <a:t>Device Property Sync: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Change device property and view the change from service client 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alibri"/>
              </a:rPr>
              <a:t>Firmware Update: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Complete firmware update workflow on simulated device or Intel Edison </a:t>
            </a:r>
          </a:p>
        </p:txBody>
      </p:sp>
    </p:spTree>
    <p:extLst>
      <p:ext uri="{BB962C8B-B14F-4D97-AF65-F5344CB8AC3E}">
        <p14:creationId xmlns:p14="http://schemas.microsoft.com/office/powerpoint/2010/main" val="363309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0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Your world – Introduction</a:t>
            </a:r>
          </a:p>
          <a:p>
            <a:r>
              <a:rPr lang="en-US" dirty="0"/>
              <a:t>The IoT Solution </a:t>
            </a:r>
            <a:r>
              <a:rPr lang="en-US" dirty="0" smtClean="0"/>
              <a:t>Discussion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Azure IoT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o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verview (Deck) and sample walkthrough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Dive into the code and understand the Azure IoT Hub DM APIs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Mapping your solution to our capabilities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Wrap up – next steps</a:t>
            </a:r>
          </a:p>
          <a:p>
            <a:endParaRPr lang="en-US" dirty="0" smtClean="0">
              <a:solidFill>
                <a:srgbClr val="000000"/>
              </a:solidFill>
              <a:latin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656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IoT Solution Discussion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9117672"/>
              </p:ext>
            </p:extLst>
          </p:nvPr>
        </p:nvGraphicFramePr>
        <p:xfrm>
          <a:off x="656126" y="1461329"/>
          <a:ext cx="11017429" cy="5127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24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2212457"/>
            <a:ext cx="11796713" cy="2822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Hub Device Management Schedule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48013" y="4466890"/>
            <a:ext cx="11881962" cy="1135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7820" y="2065496"/>
            <a:ext cx="8481059" cy="82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28060" y="2094101"/>
            <a:ext cx="2678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Q2 CY 2016</a:t>
            </a:r>
          </a:p>
          <a:p>
            <a:r>
              <a:rPr lang="en-US" sz="2400" dirty="0"/>
              <a:t>DM Public Preview*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626" y="2113150"/>
            <a:ext cx="3404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Q3 CY 2016</a:t>
            </a:r>
          </a:p>
          <a:p>
            <a:r>
              <a:rPr lang="en-US" sz="2400" dirty="0"/>
              <a:t>DM Generally Available**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45428" y="45459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6938" y="2100721"/>
            <a:ext cx="2640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Q1 CY 2016</a:t>
            </a:r>
          </a:p>
          <a:p>
            <a:r>
              <a:rPr lang="en-US" sz="2400" dirty="0"/>
              <a:t>DM Private Preview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90263" y="5842300"/>
            <a:ext cx="8232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   DM delivered only in </a:t>
            </a:r>
            <a:r>
              <a:rPr lang="en-US" sz="2400" u="sng" dirty="0"/>
              <a:t>new</a:t>
            </a:r>
            <a:r>
              <a:rPr lang="en-US" sz="2400" dirty="0"/>
              <a:t> IoT Hub instances that include DM </a:t>
            </a:r>
          </a:p>
          <a:p>
            <a:r>
              <a:rPr lang="en-US" sz="2400" dirty="0"/>
              <a:t>**  DM available to all new and existing IoT Hubs</a:t>
            </a:r>
          </a:p>
        </p:txBody>
      </p:sp>
    </p:spTree>
    <p:extLst>
      <p:ext uri="{BB962C8B-B14F-4D97-AF65-F5344CB8AC3E}">
        <p14:creationId xmlns:p14="http://schemas.microsoft.com/office/powerpoint/2010/main" val="154085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IoT </a:t>
            </a:r>
            <a:r>
              <a:rPr lang="en-US" dirty="0"/>
              <a:t>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4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Problem: Why do we need Device Management?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04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New IoT devices need to be </a:t>
            </a:r>
            <a:r>
              <a:rPr lang="en-US" b="1" dirty="0"/>
              <a:t>enrolled </a:t>
            </a:r>
          </a:p>
          <a:p>
            <a:r>
              <a:rPr lang="en-US" dirty="0"/>
              <a:t>Devices need to be </a:t>
            </a:r>
            <a:r>
              <a:rPr lang="en-US" b="1" dirty="0"/>
              <a:t>maintained</a:t>
            </a:r>
            <a:r>
              <a:rPr lang="en-US" dirty="0"/>
              <a:t> through monitoring, access, and updates</a:t>
            </a:r>
          </a:p>
          <a:p>
            <a:pPr lvl="1"/>
            <a:r>
              <a:rPr lang="en-US" dirty="0"/>
              <a:t>Configuration is the most desirable as it’s the least disruptive</a:t>
            </a:r>
          </a:p>
          <a:p>
            <a:pPr lvl="1"/>
            <a:r>
              <a:rPr lang="en-US" dirty="0"/>
              <a:t>Firmware and Software as a last resort when firmware/software is not configurable</a:t>
            </a:r>
          </a:p>
          <a:p>
            <a:pPr lvl="1"/>
            <a:r>
              <a:rPr lang="en-US" dirty="0"/>
              <a:t>Direct access through SSH or RDP when required by configuration</a:t>
            </a:r>
          </a:p>
          <a:p>
            <a:r>
              <a:rPr lang="en-US" dirty="0"/>
              <a:t>Devices need to be </a:t>
            </a:r>
            <a:r>
              <a:rPr lang="en-US" b="1" dirty="0"/>
              <a:t>organized</a:t>
            </a:r>
            <a:r>
              <a:rPr lang="en-US" dirty="0"/>
              <a:t> into a number of structures</a:t>
            </a:r>
          </a:p>
          <a:p>
            <a:pPr lvl="1"/>
            <a:r>
              <a:rPr lang="en-US" dirty="0"/>
              <a:t>RBAC hierarchy to enable users to manage subsets of the devices</a:t>
            </a:r>
          </a:p>
          <a:p>
            <a:pPr lvl="1"/>
            <a:r>
              <a:rPr lang="en-US" dirty="0"/>
              <a:t>Business relationships between devices for a number of reason (discovery, containment, ownership/assignment, impact analysis, audit, integration with 3</a:t>
            </a:r>
            <a:r>
              <a:rPr lang="en-US" baseline="30000" dirty="0"/>
              <a:t>rd</a:t>
            </a:r>
            <a:r>
              <a:rPr lang="en-US" dirty="0"/>
              <a:t> party systems).</a:t>
            </a:r>
          </a:p>
          <a:p>
            <a:r>
              <a:rPr lang="en-US" dirty="0"/>
              <a:t>Data coming from devices needs to be </a:t>
            </a:r>
            <a:r>
              <a:rPr lang="en-US" b="1" dirty="0"/>
              <a:t>decorated</a:t>
            </a:r>
            <a:r>
              <a:rPr lang="en-US" dirty="0"/>
              <a:t> by DM metadata</a:t>
            </a:r>
          </a:p>
          <a:p>
            <a:r>
              <a:rPr lang="en-US" dirty="0"/>
              <a:t>Devices ultimately are </a:t>
            </a:r>
            <a:r>
              <a:rPr lang="en-US" b="1" dirty="0"/>
              <a:t>decommissioned</a:t>
            </a:r>
            <a:r>
              <a:rPr lang="en-US" dirty="0"/>
              <a:t> and/or disposed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91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Device Management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</a:t>
            </a:r>
            <a:r>
              <a:rPr lang="en-US" u="sng" dirty="0"/>
              <a:t>operators</a:t>
            </a:r>
            <a:r>
              <a:rPr lang="en-US" dirty="0"/>
              <a:t> understand device health for millions of devices through </a:t>
            </a:r>
            <a:r>
              <a:rPr lang="en-US" b="1" dirty="0"/>
              <a:t>device properties</a:t>
            </a:r>
            <a:r>
              <a:rPr lang="en-US" dirty="0"/>
              <a:t>.</a:t>
            </a:r>
          </a:p>
          <a:p>
            <a:r>
              <a:rPr lang="en-US" dirty="0"/>
              <a:t>Helps </a:t>
            </a:r>
            <a:r>
              <a:rPr lang="en-US" u="sng" dirty="0"/>
              <a:t>operators</a:t>
            </a:r>
            <a:r>
              <a:rPr lang="en-US" dirty="0"/>
              <a:t> maintain devices through </a:t>
            </a:r>
            <a:r>
              <a:rPr lang="en-US" b="1" dirty="0"/>
              <a:t>device jobs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 device management jobs:</a:t>
            </a:r>
          </a:p>
          <a:p>
            <a:pPr lvl="2"/>
            <a:r>
              <a:rPr lang="en-US" dirty="0"/>
              <a:t>Firmware Update</a:t>
            </a:r>
          </a:p>
          <a:p>
            <a:pPr lvl="2"/>
            <a:r>
              <a:rPr lang="en-US" dirty="0"/>
              <a:t>Configuration Update </a:t>
            </a:r>
          </a:p>
          <a:p>
            <a:pPr lvl="2"/>
            <a:r>
              <a:rPr lang="en-US" dirty="0"/>
              <a:t>Reset/Reboot</a:t>
            </a:r>
          </a:p>
          <a:p>
            <a:pPr lvl="2"/>
            <a:r>
              <a:rPr lang="en-US" dirty="0"/>
              <a:t>Factory Reset</a:t>
            </a:r>
          </a:p>
        </p:txBody>
      </p:sp>
    </p:spTree>
    <p:extLst>
      <p:ext uri="{BB962C8B-B14F-4D97-AF65-F5344CB8AC3E}">
        <p14:creationId xmlns:p14="http://schemas.microsoft.com/office/powerpoint/2010/main" val="3071557548"/>
      </p:ext>
    </p:extLst>
  </p:cSld>
  <p:clrMapOvr>
    <a:masterClrMapping/>
  </p:clrMapOvr>
</p:sld>
</file>

<file path=ppt/theme/theme1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K2572_SamGeo_IoT_Ignite.potx" id="{7E800CD8-B38E-4528-A84E-90A47F6428F1}" vid="{1C0A957B-45EB-46D7-85BC-1A1E7E0372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icrosoft AzureCon 2015 Template - Color">
  <a:themeElements>
    <a:clrScheme name="MSVID Blue Brand template_10-14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4B50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FT_AzureCon_2015_Template_v03.potx" id="{E9CBCEC3-36C2-4763-88E1-B75AB7E1FC6F}" vid="{55C15E7C-B0A3-4A27-BBBF-FBB376FF8139}"/>
    </a:ext>
  </a:extLst>
</a:theme>
</file>

<file path=ppt/theme/theme4.xml><?xml version="1.0" encoding="utf-8"?>
<a:theme xmlns:a="http://schemas.openxmlformats.org/drawingml/2006/main" name="1_Microsoft AzureCon 2015 Template - Color">
  <a:themeElements>
    <a:clrScheme name="MSVID Blue Brand template_10-14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4B50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FT_AzureCon_2015_Template_v03.potx" id="{E9CBCEC3-36C2-4763-88E1-B75AB7E1FC6F}" vid="{55C15E7C-B0A3-4A27-BBBF-FBB376FF8139}"/>
    </a:ext>
  </a:extLst>
</a:theme>
</file>

<file path=ppt/theme/theme5.xml><?xml version="1.0" encoding="utf-8"?>
<a:theme xmlns:a="http://schemas.openxmlformats.org/drawingml/2006/main" name="2_Microsoft AzureCon 2015 Template - Color">
  <a:themeElements>
    <a:clrScheme name="MSVID Blue Brand template_10-14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4B50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FT_AzureCon_2015_Template_v03.potx" id="{E9CBCEC3-36C2-4763-88E1-B75AB7E1FC6F}" vid="{55C15E7C-B0A3-4A27-BBBF-FBB376FF8139}"/>
    </a:ext>
  </a:ext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0A700FF57F4044B1BF7A0B99EBEF5C" ma:contentTypeVersion="3" ma:contentTypeDescription="Create a new document." ma:contentTypeScope="" ma:versionID="9da76efc3552f72c3994a41546ac7d97">
  <xsd:schema xmlns:xsd="http://www.w3.org/2001/XMLSchema" xmlns:xs="http://www.w3.org/2001/XMLSchema" xmlns:p="http://schemas.microsoft.com/office/2006/metadata/properties" xmlns:ns2="6d43041c-b26d-434e-9e55-1cfb9192bf3d" targetNamespace="http://schemas.microsoft.com/office/2006/metadata/properties" ma:root="true" ma:fieldsID="c25b91efe9e927dfd2f519eba4a8842d" ns2:_="">
    <xsd:import namespace="6d43041c-b26d-434e-9e55-1cfb9192bf3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3041c-b26d-434e-9e55-1cfb9192bf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21F68D-954B-4BCD-9A94-1FF4DD2FF2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6F7DE7-9BC0-4D59-9F2B-53F61C9D51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43041c-b26d-434e-9e55-1cfb9192bf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B85C28-6144-4980-9004-80D865E4E5C4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6d43041c-b26d-434e-9e55-1cfb9192bf3d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9700</TotalTime>
  <Words>1707</Words>
  <Application>Microsoft Office PowerPoint</Application>
  <PresentationFormat>Widescreen</PresentationFormat>
  <Paragraphs>467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23</vt:i4>
      </vt:variant>
    </vt:vector>
  </HeadingPairs>
  <TitlesOfParts>
    <vt:vector size="40" baseType="lpstr">
      <vt:lpstr>Arial Unicode MS</vt:lpstr>
      <vt:lpstr>Arial</vt:lpstr>
      <vt:lpstr>Calibri</vt:lpstr>
      <vt:lpstr>Calibri Light</vt:lpstr>
      <vt:lpstr>Consolas</vt:lpstr>
      <vt:lpstr>Gill Sans MT</vt:lpstr>
      <vt:lpstr>Segoe UI</vt:lpstr>
      <vt:lpstr>Segoe UI Light</vt:lpstr>
      <vt:lpstr>Segoe UI Semibold</vt:lpstr>
      <vt:lpstr>Times New Roman</vt:lpstr>
      <vt:lpstr>Wingdings</vt:lpstr>
      <vt:lpstr>5-30610_Microsoft_Ignite_Keynote_Template</vt:lpstr>
      <vt:lpstr>Office Theme</vt:lpstr>
      <vt:lpstr>Microsoft AzureCon 2015 Template - Color</vt:lpstr>
      <vt:lpstr>1_Microsoft AzureCon 2015 Template - Color</vt:lpstr>
      <vt:lpstr>2_Microsoft AzureCon 2015 Template - Color</vt:lpstr>
      <vt:lpstr>1_Office Theme</vt:lpstr>
      <vt:lpstr>Azure IoT Hub Device Management Private Preview</vt:lpstr>
      <vt:lpstr>Private Preview Goals</vt:lpstr>
      <vt:lpstr>Expectations of Customers</vt:lpstr>
      <vt:lpstr>Agenda</vt:lpstr>
      <vt:lpstr>The IoT Solution Discussion</vt:lpstr>
      <vt:lpstr>Azure IoT Hub Device Management Schedule</vt:lpstr>
      <vt:lpstr>Azure IoT Solution</vt:lpstr>
      <vt:lpstr>The Problem: Why do we need Device Management?</vt:lpstr>
      <vt:lpstr>Azure IoT Device Management Goals</vt:lpstr>
      <vt:lpstr>Azure IoT Hub DM Service Client Architecture</vt:lpstr>
      <vt:lpstr>Device Representation in IoT Hub Service</vt:lpstr>
      <vt:lpstr>Azure IoT Hub DM Device Client Architecture </vt:lpstr>
      <vt:lpstr>Device Job (Firmware Update Example)</vt:lpstr>
      <vt:lpstr>Azure IoT DM Public Preview Features  Q2 CY 2016</vt:lpstr>
      <vt:lpstr>Azure IoT DM GA Features Q3 CY 2016</vt:lpstr>
      <vt:lpstr>Azure IoT Hub Patterns Working with the existing APIs and DM APIs</vt:lpstr>
      <vt:lpstr>Limitations during Private Preview</vt:lpstr>
      <vt:lpstr>Give us feedback</vt:lpstr>
      <vt:lpstr>Appendix</vt:lpstr>
      <vt:lpstr>Current supported resources in Device Object</vt:lpstr>
      <vt:lpstr>Current supported resources in Firmware Update Object</vt:lpstr>
      <vt:lpstr>Current supported resources in Server Object</vt:lpstr>
      <vt:lpstr>Mechanisms to control Observation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IoT Device Management</dc:title>
  <dc:creator>Juan Perez</dc:creator>
  <cp:lastModifiedBy>Carlos Alayo</cp:lastModifiedBy>
  <cp:revision>137</cp:revision>
  <dcterms:created xsi:type="dcterms:W3CDTF">2015-10-19T14:29:05Z</dcterms:created>
  <dcterms:modified xsi:type="dcterms:W3CDTF">2016-03-09T01:41:58Z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0x010100C90A700FF57F4044B1BF7A0B99EBEF5C</vt:lpwstr>
  </property>
</Properties>
</file>