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71" r:id="rId5"/>
    <p:sldId id="278" r:id="rId6"/>
    <p:sldId id="279" r:id="rId7"/>
    <p:sldId id="311" r:id="rId8"/>
    <p:sldId id="312" r:id="rId9"/>
    <p:sldId id="313" r:id="rId10"/>
    <p:sldId id="327" r:id="rId11"/>
    <p:sldId id="315" r:id="rId12"/>
    <p:sldId id="316" r:id="rId13"/>
    <p:sldId id="317" r:id="rId14"/>
    <p:sldId id="318" r:id="rId15"/>
    <p:sldId id="319" r:id="rId16"/>
    <p:sldId id="320" r:id="rId17"/>
    <p:sldId id="321" r:id="rId18"/>
    <p:sldId id="322" r:id="rId19"/>
    <p:sldId id="326" r:id="rId20"/>
    <p:sldId id="323" r:id="rId21"/>
    <p:sldId id="328" r:id="rId22"/>
    <p:sldId id="283" r:id="rId23"/>
    <p:sldId id="324"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88" autoAdjust="0"/>
    <p:restoredTop sz="94660"/>
  </p:normalViewPr>
  <p:slideViewPr>
    <p:cSldViewPr snapToGrid="0">
      <p:cViewPr>
        <p:scale>
          <a:sx n="52" d="100"/>
          <a:sy n="52" d="100"/>
        </p:scale>
        <p:origin x="-91" y="-15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2359202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2874410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2132498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2132498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2132498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2132498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2385006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1414581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3834677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471888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2264495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1013888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3.xml"/><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3.xml"/><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smtClean="0"/>
              <a:t>Clustering </a:t>
            </a:r>
            <a:r>
              <a:rPr lang="en-US" sz="4000" dirty="0" smtClean="0"/>
              <a:t>models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Start with each point in its own cluster</a:t>
            </a:r>
          </a:p>
          <a:p>
            <a:r>
              <a:rPr lang="en-US" dirty="0" smtClean="0">
                <a:latin typeface="Segoe"/>
              </a:rPr>
              <a:t>Repeatedly merge the clusters of the closest two points</a:t>
            </a:r>
            <a:endParaRPr lang="en-US" dirty="0">
              <a:latin typeface="Segoe"/>
            </a:endParaRPr>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33002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Start with each point in its own cluster</a:t>
            </a:r>
          </a:p>
          <a:p>
            <a:r>
              <a:rPr lang="en-US" dirty="0" smtClean="0">
                <a:latin typeface="Segoe"/>
              </a:rPr>
              <a:t>Repeatedly merge the clusters of the closest two points</a:t>
            </a:r>
            <a:endParaRPr lang="en-US" dirty="0">
              <a:latin typeface="Segoe"/>
            </a:endParaRPr>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17659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Start with each point in its own cluster</a:t>
            </a:r>
          </a:p>
          <a:p>
            <a:r>
              <a:rPr lang="en-US" dirty="0" smtClean="0">
                <a:latin typeface="Segoe"/>
              </a:rPr>
              <a:t>Repeatedly merge the clusters of the closest two points</a:t>
            </a:r>
            <a:endParaRPr lang="en-US" dirty="0">
              <a:latin typeface="Segoe"/>
            </a:endParaRPr>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13" idx="1"/>
          </p:cNvCxnSpPr>
          <p:nvPr/>
        </p:nvCxnSpPr>
        <p:spPr>
          <a:xfrm flipH="1" flipV="1">
            <a:off x="5357648" y="3144746"/>
            <a:ext cx="192907" cy="159623"/>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31348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Start with each point in its own cluster</a:t>
            </a:r>
          </a:p>
          <a:p>
            <a:r>
              <a:rPr lang="en-US" dirty="0" smtClean="0">
                <a:latin typeface="Segoe"/>
              </a:rPr>
              <a:t>Repeatedly merge the clusters of the closest two points</a:t>
            </a:r>
            <a:endParaRPr lang="en-US" dirty="0">
              <a:latin typeface="Segoe"/>
            </a:endParaRPr>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13" idx="1"/>
          </p:cNvCxnSpPr>
          <p:nvPr/>
        </p:nvCxnSpPr>
        <p:spPr>
          <a:xfrm flipH="1" flipV="1">
            <a:off x="5357648" y="3144746"/>
            <a:ext cx="192907" cy="15962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17" idx="3"/>
          </p:cNvCxnSpPr>
          <p:nvPr/>
        </p:nvCxnSpPr>
        <p:spPr>
          <a:xfrm flipH="1">
            <a:off x="5179849" y="4718548"/>
            <a:ext cx="338595" cy="64499"/>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48712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13" idx="1"/>
          </p:cNvCxnSpPr>
          <p:nvPr/>
        </p:nvCxnSpPr>
        <p:spPr>
          <a:xfrm flipH="1" flipV="1">
            <a:off x="5357648" y="3144746"/>
            <a:ext cx="192907" cy="15962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17" idx="3"/>
          </p:cNvCxnSpPr>
          <p:nvPr/>
        </p:nvCxnSpPr>
        <p:spPr>
          <a:xfrm flipH="1">
            <a:off x="5179849" y="4718548"/>
            <a:ext cx="338595" cy="6449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30" name="Straight Connector 29"/>
          <p:cNvCxnSpPr>
            <a:stCxn id="15" idx="0"/>
          </p:cNvCxnSpPr>
          <p:nvPr/>
        </p:nvCxnSpPr>
        <p:spPr>
          <a:xfrm flipH="1" flipV="1">
            <a:off x="5675149" y="3443197"/>
            <a:ext cx="165099" cy="319562"/>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5949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Start with each point in its own cluster</a:t>
            </a:r>
          </a:p>
          <a:p>
            <a:r>
              <a:rPr lang="en-US" dirty="0" smtClean="0">
                <a:latin typeface="Segoe"/>
              </a:rPr>
              <a:t>Repeatedly merge the clusters of the closest two points</a:t>
            </a:r>
            <a:endParaRPr lang="en-US" dirty="0">
              <a:latin typeface="Segoe"/>
            </a:endParaRPr>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13" idx="1"/>
          </p:cNvCxnSpPr>
          <p:nvPr/>
        </p:nvCxnSpPr>
        <p:spPr>
          <a:xfrm flipH="1" flipV="1">
            <a:off x="5357648" y="3144746"/>
            <a:ext cx="192907" cy="15962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17" idx="3"/>
          </p:cNvCxnSpPr>
          <p:nvPr/>
        </p:nvCxnSpPr>
        <p:spPr>
          <a:xfrm flipH="1">
            <a:off x="5179849" y="4718548"/>
            <a:ext cx="338595" cy="6449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30" name="Straight Connector 29"/>
          <p:cNvCxnSpPr>
            <a:stCxn id="15" idx="0"/>
          </p:cNvCxnSpPr>
          <p:nvPr/>
        </p:nvCxnSpPr>
        <p:spPr>
          <a:xfrm flipH="1" flipV="1">
            <a:off x="5675149" y="3443197"/>
            <a:ext cx="165099" cy="31956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31" name="Straight Connector 30"/>
          <p:cNvCxnSpPr>
            <a:stCxn id="15" idx="2"/>
          </p:cNvCxnSpPr>
          <p:nvPr/>
        </p:nvCxnSpPr>
        <p:spPr>
          <a:xfrm flipH="1">
            <a:off x="4942783" y="3876027"/>
            <a:ext cx="760246" cy="60354"/>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91908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60" y="875049"/>
            <a:ext cx="11767671" cy="5648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3308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Evaluation</a:t>
            </a:r>
            <a:endParaRPr lang="en-US" dirty="0">
              <a:latin typeface="Segoe"/>
            </a:endParaRPr>
          </a:p>
        </p:txBody>
      </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Are clusters well separated?</a:t>
            </a:r>
          </a:p>
          <a:p>
            <a:r>
              <a:rPr lang="en-US" dirty="0" smtClean="0">
                <a:latin typeface="Segoe"/>
              </a:rPr>
              <a:t>Does the structure tell us anything</a:t>
            </a:r>
          </a:p>
          <a:p>
            <a:r>
              <a:rPr lang="en-US" dirty="0" smtClean="0">
                <a:latin typeface="Segoe"/>
              </a:rPr>
              <a:t>Summary by principal component projections</a:t>
            </a:r>
          </a:p>
          <a:p>
            <a:pPr marL="0" indent="0">
              <a:buNone/>
            </a:pPr>
            <a:endParaRPr lang="en-US" baseline="30000" dirty="0">
              <a:latin typeface="Segoe"/>
            </a:endParaRPr>
          </a:p>
        </p:txBody>
      </p:sp>
    </p:spTree>
    <p:extLst>
      <p:ext uri="{BB962C8B-B14F-4D97-AF65-F5344CB8AC3E}">
        <p14:creationId xmlns:p14="http://schemas.microsoft.com/office/powerpoint/2010/main" val="3842532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Principal Component Analysis</a:t>
            </a:r>
            <a:endParaRPr lang="en-US" dirty="0">
              <a:latin typeface="Segoe"/>
            </a:endParaRPr>
          </a:p>
        </p:txBody>
      </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Find set of vector projections which explain variance of data</a:t>
            </a:r>
          </a:p>
          <a:p>
            <a:r>
              <a:rPr lang="en-US" dirty="0" smtClean="0">
                <a:latin typeface="Segoe"/>
              </a:rPr>
              <a:t>First component</a:t>
            </a:r>
          </a:p>
          <a:p>
            <a:pPr marL="0" indent="0">
              <a:buNone/>
            </a:pPr>
            <a:r>
              <a:rPr lang="en-US" dirty="0">
                <a:latin typeface="Segoe"/>
              </a:rPr>
              <a:t>	</a:t>
            </a:r>
            <a:r>
              <a:rPr lang="en-US" dirty="0" smtClean="0">
                <a:latin typeface="Segoe"/>
              </a:rPr>
              <a:t>w</a:t>
            </a:r>
            <a:r>
              <a:rPr lang="en-US" baseline="-25000" dirty="0" smtClean="0">
                <a:latin typeface="Segoe"/>
              </a:rPr>
              <a:t>(1)</a:t>
            </a:r>
            <a:r>
              <a:rPr lang="en-US" dirty="0" smtClean="0">
                <a:latin typeface="Segoe"/>
              </a:rPr>
              <a:t> = </a:t>
            </a:r>
            <a:r>
              <a:rPr lang="en-US" dirty="0" err="1" smtClean="0">
                <a:latin typeface="Segoe"/>
              </a:rPr>
              <a:t>arg</a:t>
            </a:r>
            <a:r>
              <a:rPr lang="en-US" dirty="0" smtClean="0">
                <a:latin typeface="Segoe"/>
              </a:rPr>
              <a:t> max</a:t>
            </a:r>
            <a:r>
              <a:rPr lang="en-US" dirty="0">
                <a:latin typeface="Times New Roman"/>
                <a:cs typeface="Times New Roman"/>
              </a:rPr>
              <a:t> </a:t>
            </a:r>
            <a:r>
              <a:rPr lang="en-US" dirty="0" smtClean="0">
                <a:latin typeface="Segoe"/>
              </a:rPr>
              <a:t>{</a:t>
            </a:r>
            <a:r>
              <a:rPr lang="en-US" dirty="0" err="1" smtClean="0">
                <a:latin typeface="Segoe"/>
              </a:rPr>
              <a:t>w</a:t>
            </a:r>
            <a:r>
              <a:rPr lang="en-US" i="1" baseline="30000" dirty="0" err="1" smtClean="0">
                <a:latin typeface="Segoe"/>
              </a:rPr>
              <a:t>T</a:t>
            </a:r>
            <a:r>
              <a:rPr lang="en-US" i="1" baseline="30000" dirty="0" smtClean="0">
                <a:latin typeface="Segoe"/>
              </a:rPr>
              <a:t> </a:t>
            </a:r>
            <a:r>
              <a:rPr lang="en-US" dirty="0" smtClean="0">
                <a:latin typeface="Segoe"/>
              </a:rPr>
              <a:t>X</a:t>
            </a:r>
            <a:r>
              <a:rPr lang="en-US" i="1" baseline="30000" dirty="0" smtClean="0">
                <a:latin typeface="Segoe"/>
              </a:rPr>
              <a:t>T </a:t>
            </a:r>
            <a:r>
              <a:rPr lang="en-US" dirty="0" smtClean="0">
                <a:latin typeface="Segoe"/>
              </a:rPr>
              <a:t>X w / </a:t>
            </a:r>
            <a:r>
              <a:rPr lang="en-US" dirty="0" err="1" smtClean="0">
                <a:latin typeface="Segoe"/>
              </a:rPr>
              <a:t>w</a:t>
            </a:r>
            <a:r>
              <a:rPr lang="en-US" i="1" baseline="30000" dirty="0" err="1" smtClean="0">
                <a:latin typeface="Segoe"/>
              </a:rPr>
              <a:t>T</a:t>
            </a:r>
            <a:r>
              <a:rPr lang="en-US" i="1" baseline="30000" dirty="0" smtClean="0">
                <a:latin typeface="Segoe"/>
              </a:rPr>
              <a:t> </a:t>
            </a:r>
            <a:r>
              <a:rPr lang="en-US" dirty="0" smtClean="0">
                <a:latin typeface="Segoe"/>
              </a:rPr>
              <a:t>w}</a:t>
            </a:r>
            <a:endParaRPr lang="en-US" baseline="-25000" dirty="0" smtClean="0">
              <a:latin typeface="Segoe"/>
            </a:endParaRPr>
          </a:p>
          <a:p>
            <a:r>
              <a:rPr lang="en-US" dirty="0" smtClean="0">
                <a:latin typeface="Segoe"/>
              </a:rPr>
              <a:t>Dimensionality reduction</a:t>
            </a:r>
          </a:p>
          <a:p>
            <a:pPr marL="0" indent="0">
              <a:buNone/>
            </a:pPr>
            <a:r>
              <a:rPr lang="en-US" dirty="0">
                <a:latin typeface="Segoe"/>
              </a:rPr>
              <a:t>	</a:t>
            </a:r>
            <a:r>
              <a:rPr lang="en-US" dirty="0" smtClean="0">
                <a:latin typeface="Segoe"/>
              </a:rPr>
              <a:t>T</a:t>
            </a:r>
            <a:r>
              <a:rPr lang="en-US" baseline="30000" dirty="0" smtClean="0">
                <a:latin typeface="Segoe"/>
              </a:rPr>
              <a:t>(</a:t>
            </a:r>
            <a:r>
              <a:rPr lang="en-US" baseline="30000" dirty="0" err="1" smtClean="0">
                <a:latin typeface="Segoe"/>
              </a:rPr>
              <a:t>nxq</a:t>
            </a:r>
            <a:r>
              <a:rPr lang="en-US" baseline="30000" dirty="0" smtClean="0">
                <a:latin typeface="Segoe"/>
              </a:rPr>
              <a:t>)</a:t>
            </a:r>
            <a:r>
              <a:rPr lang="en-US" dirty="0" smtClean="0">
                <a:latin typeface="Segoe"/>
              </a:rPr>
              <a:t> = X</a:t>
            </a:r>
            <a:r>
              <a:rPr lang="en-US" baseline="30000" dirty="0" smtClean="0">
                <a:latin typeface="Segoe"/>
              </a:rPr>
              <a:t>(</a:t>
            </a:r>
            <a:r>
              <a:rPr lang="en-US" baseline="30000" dirty="0" err="1" smtClean="0">
                <a:latin typeface="Segoe"/>
              </a:rPr>
              <a:t>nxp</a:t>
            </a:r>
            <a:r>
              <a:rPr lang="en-US" baseline="30000" dirty="0" smtClean="0">
                <a:latin typeface="Segoe"/>
              </a:rPr>
              <a:t>) </a:t>
            </a:r>
            <a:r>
              <a:rPr lang="en-US" dirty="0" smtClean="0">
                <a:latin typeface="Segoe"/>
              </a:rPr>
              <a:t>W</a:t>
            </a:r>
            <a:r>
              <a:rPr lang="en-US" baseline="30000" dirty="0" smtClean="0">
                <a:latin typeface="Segoe"/>
              </a:rPr>
              <a:t>(</a:t>
            </a:r>
            <a:r>
              <a:rPr lang="en-US" baseline="30000" dirty="0" err="1" smtClean="0">
                <a:latin typeface="Segoe"/>
              </a:rPr>
              <a:t>pxq</a:t>
            </a:r>
            <a:r>
              <a:rPr lang="en-US" baseline="30000" dirty="0" smtClean="0">
                <a:latin typeface="Segoe"/>
              </a:rPr>
              <a:t>) </a:t>
            </a:r>
            <a:r>
              <a:rPr lang="en-US" dirty="0" smtClean="0">
                <a:latin typeface="Segoe"/>
              </a:rPr>
              <a:t>; where q &lt; p</a:t>
            </a:r>
            <a:endParaRPr lang="en-US" baseline="30000" dirty="0">
              <a:latin typeface="Segoe"/>
            </a:endParaRPr>
          </a:p>
        </p:txBody>
      </p:sp>
    </p:spTree>
    <p:extLst>
      <p:ext uri="{BB962C8B-B14F-4D97-AF65-F5344CB8AC3E}">
        <p14:creationId xmlns:p14="http://schemas.microsoft.com/office/powerpoint/2010/main" val="903080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Summary</a:t>
            </a:r>
            <a:endParaRPr lang="en-US" sz="4000" dirty="0"/>
          </a:p>
        </p:txBody>
      </p:sp>
    </p:spTree>
    <p:extLst>
      <p:ext uri="{BB962C8B-B14F-4D97-AF65-F5344CB8AC3E}">
        <p14:creationId xmlns:p14="http://schemas.microsoft.com/office/powerpoint/2010/main" val="348319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Unsupervised learning</a:t>
            </a:r>
          </a:p>
          <a:p>
            <a:r>
              <a:rPr lang="en-GB" dirty="0" smtClean="0">
                <a:latin typeface="Segoe"/>
              </a:rPr>
              <a:t>k-means clustering</a:t>
            </a:r>
          </a:p>
          <a:p>
            <a:r>
              <a:rPr lang="en-GB" dirty="0" smtClean="0">
                <a:latin typeface="Segoe"/>
              </a:rPr>
              <a:t>Hierarchical clustering</a:t>
            </a:r>
          </a:p>
          <a:p>
            <a:r>
              <a:rPr lang="en-GB" dirty="0" smtClean="0">
                <a:latin typeface="Segoe"/>
              </a:rPr>
              <a:t>Evaluation</a:t>
            </a:r>
          </a:p>
          <a:p>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Segoe"/>
              </a:rPr>
              <a:t>Unsupervised learning</a:t>
            </a:r>
          </a:p>
          <a:p>
            <a:r>
              <a:rPr lang="en-GB" dirty="0">
                <a:latin typeface="Segoe"/>
              </a:rPr>
              <a:t>k-means clustering</a:t>
            </a:r>
          </a:p>
          <a:p>
            <a:r>
              <a:rPr lang="en-GB" dirty="0">
                <a:latin typeface="Segoe"/>
              </a:rPr>
              <a:t>Hierarchical clustering</a:t>
            </a:r>
          </a:p>
          <a:p>
            <a:r>
              <a:rPr lang="en-GB" dirty="0">
                <a:latin typeface="Segoe"/>
              </a:rPr>
              <a:t>Evaluation</a:t>
            </a:r>
          </a:p>
          <a:p>
            <a:pPr marL="0" indent="0">
              <a:buNone/>
            </a:pPr>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Overview</a:t>
            </a:r>
            <a:endParaRPr lang="en-US" dirty="0">
              <a:latin typeface="Segoe"/>
            </a:endParaRPr>
          </a:p>
        </p:txBody>
      </p:sp>
    </p:spTree>
    <p:extLst>
      <p:ext uri="{BB962C8B-B14F-4D97-AF65-F5344CB8AC3E}">
        <p14:creationId xmlns:p14="http://schemas.microsoft.com/office/powerpoint/2010/main" val="1055987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Define business problem</a:t>
            </a:r>
          </a:p>
          <a:p>
            <a:r>
              <a:rPr lang="en-GB" dirty="0" smtClean="0">
                <a:latin typeface="Segoe"/>
              </a:rPr>
              <a:t>No labels == no ground truth</a:t>
            </a:r>
          </a:p>
          <a:p>
            <a:r>
              <a:rPr lang="en-GB" dirty="0" smtClean="0">
                <a:latin typeface="Segoe"/>
              </a:rPr>
              <a:t>Evaluation challenging</a:t>
            </a:r>
          </a:p>
          <a:p>
            <a:r>
              <a:rPr lang="en-GB" dirty="0" smtClean="0">
                <a:latin typeface="Segoe"/>
              </a:rPr>
              <a:t>What does the structure of the data tell us?</a:t>
            </a:r>
          </a:p>
          <a:p>
            <a:r>
              <a:rPr lang="en-GB" dirty="0" smtClean="0">
                <a:latin typeface="Segoe"/>
              </a:rPr>
              <a:t>Do different models yield different results?</a:t>
            </a:r>
          </a:p>
          <a:p>
            <a:r>
              <a:rPr lang="en-GB" dirty="0" smtClean="0">
                <a:latin typeface="Segoe"/>
              </a:rPr>
              <a:t>How many clusters?</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Unsupervised learning</a:t>
            </a:r>
            <a:endParaRPr lang="en-US" dirty="0">
              <a:latin typeface="Segoe"/>
            </a:endParaRPr>
          </a:p>
        </p:txBody>
      </p:sp>
    </p:spTree>
    <p:extLst>
      <p:ext uri="{BB962C8B-B14F-4D97-AF65-F5344CB8AC3E}">
        <p14:creationId xmlns:p14="http://schemas.microsoft.com/office/powerpoint/2010/main" val="1308086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Unsupervised Learning</a:t>
            </a:r>
          </a:p>
        </p:txBody>
      </p:sp>
      <p:sp>
        <p:nvSpPr>
          <p:cNvPr id="3" name="Content Placeholder 2"/>
          <p:cNvSpPr>
            <a:spLocks noGrp="1"/>
          </p:cNvSpPr>
          <p:nvPr>
            <p:ph sz="quarter" idx="10"/>
          </p:nvPr>
        </p:nvSpPr>
        <p:spPr>
          <a:xfrm>
            <a:off x="345547" y="1032626"/>
            <a:ext cx="9509654" cy="1253374"/>
          </a:xfrm>
        </p:spPr>
        <p:txBody>
          <a:bodyPr/>
          <a:lstStyle/>
          <a:p>
            <a:pPr marL="0" indent="0">
              <a:buNone/>
            </a:pPr>
            <a:r>
              <a:rPr lang="en-US" dirty="0">
                <a:latin typeface="Segoe"/>
              </a:rPr>
              <a:t>“Unsupervised” means that the training data has no ground truth labels to learn from.</a:t>
            </a:r>
          </a:p>
        </p:txBody>
      </p:sp>
      <p:sp>
        <p:nvSpPr>
          <p:cNvPr id="5" name="TextBox 4"/>
          <p:cNvSpPr txBox="1"/>
          <p:nvPr/>
        </p:nvSpPr>
        <p:spPr>
          <a:xfrm>
            <a:off x="508000" y="2573867"/>
            <a:ext cx="2721355" cy="615553"/>
          </a:xfrm>
          <a:prstGeom prst="rect">
            <a:avLst/>
          </a:prstGeom>
          <a:noFill/>
        </p:spPr>
        <p:txBody>
          <a:bodyPr wrap="none" rtlCol="0">
            <a:spAutoFit/>
          </a:bodyPr>
          <a:lstStyle/>
          <a:p>
            <a:r>
              <a:rPr lang="en-US" sz="3400"/>
              <a:t>Unsupervised: </a:t>
            </a:r>
          </a:p>
        </p:txBody>
      </p:sp>
      <p:grpSp>
        <p:nvGrpSpPr>
          <p:cNvPr id="58" name="Group 57"/>
          <p:cNvGrpSpPr/>
          <p:nvPr/>
        </p:nvGrpSpPr>
        <p:grpSpPr>
          <a:xfrm>
            <a:off x="5472914" y="5286902"/>
            <a:ext cx="1381125" cy="1300163"/>
            <a:chOff x="3095625" y="3808413"/>
            <a:chExt cx="1381125" cy="1300163"/>
          </a:xfrm>
        </p:grpSpPr>
        <p:sp>
          <p:nvSpPr>
            <p:cNvPr id="59"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6"/>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999835" y="4782287"/>
            <a:ext cx="831850" cy="1293523"/>
            <a:chOff x="4498975" y="3759200"/>
            <a:chExt cx="831850" cy="1293523"/>
          </a:xfrm>
        </p:grpSpPr>
        <p:sp>
          <p:nvSpPr>
            <p:cNvPr id="71"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76" name="Straight Connector 75"/>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4710119" y="4539962"/>
              <a:ext cx="410797" cy="302167"/>
              <a:chOff x="4720337" y="4692361"/>
              <a:chExt cx="697102" cy="512762"/>
            </a:xfrm>
          </p:grpSpPr>
          <p:cxnSp>
            <p:nvCxnSpPr>
              <p:cNvPr id="79" name="Straight Connector 78"/>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1" name="Group 80"/>
          <p:cNvGrpSpPr/>
          <p:nvPr/>
        </p:nvGrpSpPr>
        <p:grpSpPr>
          <a:xfrm>
            <a:off x="3143006" y="3322009"/>
            <a:ext cx="942590" cy="1208087"/>
            <a:chOff x="1019368" y="4056063"/>
            <a:chExt cx="942590" cy="1208087"/>
          </a:xfrm>
        </p:grpSpPr>
        <p:sp>
          <p:nvSpPr>
            <p:cNvPr id="82"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8" name="Picture 87"/>
          <p:cNvPicPr>
            <a:picLocks noChangeAspect="1"/>
          </p:cNvPicPr>
          <p:nvPr/>
        </p:nvPicPr>
        <p:blipFill>
          <a:blip r:embed="rId2"/>
          <a:stretch>
            <a:fillRect/>
          </a:stretch>
        </p:blipFill>
        <p:spPr>
          <a:xfrm>
            <a:off x="6208568" y="2285709"/>
            <a:ext cx="737316" cy="2459736"/>
          </a:xfrm>
          <a:prstGeom prst="rect">
            <a:avLst/>
          </a:prstGeom>
        </p:spPr>
      </p:pic>
      <p:grpSp>
        <p:nvGrpSpPr>
          <p:cNvPr id="89" name="Group 88"/>
          <p:cNvGrpSpPr/>
          <p:nvPr/>
        </p:nvGrpSpPr>
        <p:grpSpPr>
          <a:xfrm>
            <a:off x="6764452" y="3346327"/>
            <a:ext cx="1359119" cy="913894"/>
            <a:chOff x="1576196" y="1992221"/>
            <a:chExt cx="1732500" cy="1164962"/>
          </a:xfrm>
        </p:grpSpPr>
        <p:pic>
          <p:nvPicPr>
            <p:cNvPr id="90" name="Picture 89"/>
            <p:cNvPicPr>
              <a:picLocks noChangeAspect="1"/>
            </p:cNvPicPr>
            <p:nvPr/>
          </p:nvPicPr>
          <p:blipFill>
            <a:blip r:embed="rId3"/>
            <a:stretch>
              <a:fillRect/>
            </a:stretch>
          </p:blipFill>
          <p:spPr>
            <a:xfrm>
              <a:off x="1576196" y="1992221"/>
              <a:ext cx="1732500" cy="1147500"/>
            </a:xfrm>
            <a:prstGeom prst="rect">
              <a:avLst/>
            </a:prstGeom>
          </p:spPr>
        </p:pic>
        <p:sp>
          <p:nvSpPr>
            <p:cNvPr id="91"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2" name="Picture 91"/>
          <p:cNvPicPr>
            <a:picLocks noChangeAspect="1"/>
          </p:cNvPicPr>
          <p:nvPr/>
        </p:nvPicPr>
        <p:blipFill>
          <a:blip r:embed="rId4"/>
          <a:stretch>
            <a:fillRect/>
          </a:stretch>
        </p:blipFill>
        <p:spPr>
          <a:xfrm>
            <a:off x="7026356" y="4996654"/>
            <a:ext cx="835313" cy="1341563"/>
          </a:xfrm>
          <a:prstGeom prst="rect">
            <a:avLst/>
          </a:prstGeom>
        </p:spPr>
      </p:pic>
      <p:pic>
        <p:nvPicPr>
          <p:cNvPr id="94" name="Picture 93"/>
          <p:cNvPicPr>
            <a:picLocks noChangeAspect="1"/>
          </p:cNvPicPr>
          <p:nvPr/>
        </p:nvPicPr>
        <p:blipFill>
          <a:blip r:embed="rId5"/>
          <a:stretch>
            <a:fillRect/>
          </a:stretch>
        </p:blipFill>
        <p:spPr>
          <a:xfrm>
            <a:off x="4050399" y="4320250"/>
            <a:ext cx="1171911" cy="851178"/>
          </a:xfrm>
          <a:prstGeom prst="rect">
            <a:avLst/>
          </a:prstGeom>
        </p:spPr>
      </p:pic>
    </p:spTree>
    <p:extLst>
      <p:ext uri="{BB962C8B-B14F-4D97-AF65-F5344CB8AC3E}">
        <p14:creationId xmlns:p14="http://schemas.microsoft.com/office/powerpoint/2010/main" val="2552273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Unsupervised Learning</a:t>
            </a:r>
          </a:p>
        </p:txBody>
      </p:sp>
      <p:sp>
        <p:nvSpPr>
          <p:cNvPr id="3" name="Content Placeholder 2"/>
          <p:cNvSpPr>
            <a:spLocks noGrp="1"/>
          </p:cNvSpPr>
          <p:nvPr>
            <p:ph sz="quarter" idx="10"/>
          </p:nvPr>
        </p:nvSpPr>
        <p:spPr>
          <a:xfrm>
            <a:off x="345547" y="1032626"/>
            <a:ext cx="9509654" cy="1253374"/>
          </a:xfrm>
        </p:spPr>
        <p:txBody>
          <a:bodyPr/>
          <a:lstStyle/>
          <a:p>
            <a:pPr marL="0" indent="0">
              <a:buNone/>
            </a:pPr>
            <a:r>
              <a:rPr lang="en-US" dirty="0">
                <a:latin typeface="Segoe"/>
              </a:rPr>
              <a:t>“Unsupervised” means that the training data has no ground truth labels to learn from.</a:t>
            </a:r>
          </a:p>
        </p:txBody>
      </p:sp>
      <p:sp>
        <p:nvSpPr>
          <p:cNvPr id="5" name="TextBox 4"/>
          <p:cNvSpPr txBox="1"/>
          <p:nvPr/>
        </p:nvSpPr>
        <p:spPr>
          <a:xfrm>
            <a:off x="508000" y="2573867"/>
            <a:ext cx="2721355" cy="615553"/>
          </a:xfrm>
          <a:prstGeom prst="rect">
            <a:avLst/>
          </a:prstGeom>
          <a:noFill/>
        </p:spPr>
        <p:txBody>
          <a:bodyPr wrap="none" rtlCol="0">
            <a:spAutoFit/>
          </a:bodyPr>
          <a:lstStyle/>
          <a:p>
            <a:r>
              <a:rPr lang="en-US" sz="3400"/>
              <a:t>Unsupervised: </a:t>
            </a:r>
          </a:p>
        </p:txBody>
      </p:sp>
      <p:grpSp>
        <p:nvGrpSpPr>
          <p:cNvPr id="18" name="Group 17"/>
          <p:cNvGrpSpPr/>
          <p:nvPr/>
        </p:nvGrpSpPr>
        <p:grpSpPr>
          <a:xfrm>
            <a:off x="5472914" y="5286902"/>
            <a:ext cx="1381125" cy="1300163"/>
            <a:chOff x="3095625" y="3808413"/>
            <a:chExt cx="1381125" cy="1300163"/>
          </a:xfrm>
        </p:grpSpPr>
        <p:sp>
          <p:nvSpPr>
            <p:cNvPr id="19"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2999835" y="4782287"/>
            <a:ext cx="831850" cy="1293523"/>
            <a:chOff x="4498975" y="3759200"/>
            <a:chExt cx="831850" cy="1293523"/>
          </a:xfrm>
        </p:grpSpPr>
        <p:sp>
          <p:nvSpPr>
            <p:cNvPr id="31"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6" name="Straight Connector 35"/>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4710119" y="4539962"/>
              <a:ext cx="410797" cy="302167"/>
              <a:chOff x="4720337" y="4692361"/>
              <a:chExt cx="697102" cy="512762"/>
            </a:xfrm>
          </p:grpSpPr>
          <p:cxnSp>
            <p:nvCxnSpPr>
              <p:cNvPr id="39" name="Straight Connector 38"/>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Group 40"/>
          <p:cNvGrpSpPr/>
          <p:nvPr/>
        </p:nvGrpSpPr>
        <p:grpSpPr>
          <a:xfrm>
            <a:off x="3143006" y="3322009"/>
            <a:ext cx="942590" cy="1208087"/>
            <a:chOff x="1019368" y="4056063"/>
            <a:chExt cx="942590" cy="1208087"/>
          </a:xfrm>
        </p:grpSpPr>
        <p:sp>
          <p:nvSpPr>
            <p:cNvPr id="42"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8" name="Picture 47"/>
          <p:cNvPicPr>
            <a:picLocks noChangeAspect="1"/>
          </p:cNvPicPr>
          <p:nvPr/>
        </p:nvPicPr>
        <p:blipFill>
          <a:blip r:embed="rId2"/>
          <a:stretch>
            <a:fillRect/>
          </a:stretch>
        </p:blipFill>
        <p:spPr>
          <a:xfrm>
            <a:off x="6208568" y="2285709"/>
            <a:ext cx="737316" cy="2459736"/>
          </a:xfrm>
          <a:prstGeom prst="rect">
            <a:avLst/>
          </a:prstGeom>
        </p:spPr>
      </p:pic>
      <p:grpSp>
        <p:nvGrpSpPr>
          <p:cNvPr id="51" name="Group 50"/>
          <p:cNvGrpSpPr/>
          <p:nvPr/>
        </p:nvGrpSpPr>
        <p:grpSpPr>
          <a:xfrm>
            <a:off x="6764452" y="3346327"/>
            <a:ext cx="1359119" cy="913894"/>
            <a:chOff x="1576196" y="1992221"/>
            <a:chExt cx="1732500" cy="1164962"/>
          </a:xfrm>
        </p:grpSpPr>
        <p:pic>
          <p:nvPicPr>
            <p:cNvPr id="52" name="Picture 51"/>
            <p:cNvPicPr>
              <a:picLocks noChangeAspect="1"/>
            </p:cNvPicPr>
            <p:nvPr/>
          </p:nvPicPr>
          <p:blipFill>
            <a:blip r:embed="rId3"/>
            <a:stretch>
              <a:fillRect/>
            </a:stretch>
          </p:blipFill>
          <p:spPr>
            <a:xfrm>
              <a:off x="1576196" y="1992221"/>
              <a:ext cx="1732500" cy="1147500"/>
            </a:xfrm>
            <a:prstGeom prst="rect">
              <a:avLst/>
            </a:prstGeom>
          </p:spPr>
        </p:pic>
        <p:sp>
          <p:nvSpPr>
            <p:cNvPr id="53"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4" name="Picture 53"/>
          <p:cNvPicPr>
            <a:picLocks noChangeAspect="1"/>
          </p:cNvPicPr>
          <p:nvPr/>
        </p:nvPicPr>
        <p:blipFill>
          <a:blip r:embed="rId4"/>
          <a:stretch>
            <a:fillRect/>
          </a:stretch>
        </p:blipFill>
        <p:spPr>
          <a:xfrm>
            <a:off x="7026356" y="4996654"/>
            <a:ext cx="835313" cy="1341563"/>
          </a:xfrm>
          <a:prstGeom prst="rect">
            <a:avLst/>
          </a:prstGeom>
        </p:spPr>
      </p:pic>
      <p:sp>
        <p:nvSpPr>
          <p:cNvPr id="55" name="Oval 54"/>
          <p:cNvSpPr/>
          <p:nvPr/>
        </p:nvSpPr>
        <p:spPr>
          <a:xfrm rot="1172292">
            <a:off x="5340131" y="2263347"/>
            <a:ext cx="2980361" cy="2600042"/>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5"/>
          <a:stretch>
            <a:fillRect/>
          </a:stretch>
        </p:blipFill>
        <p:spPr>
          <a:xfrm>
            <a:off x="4050399" y="4320250"/>
            <a:ext cx="1171911" cy="851178"/>
          </a:xfrm>
          <a:prstGeom prst="rect">
            <a:avLst/>
          </a:prstGeom>
        </p:spPr>
      </p:pic>
      <p:sp>
        <p:nvSpPr>
          <p:cNvPr id="56" name="Oval 55"/>
          <p:cNvSpPr/>
          <p:nvPr/>
        </p:nvSpPr>
        <p:spPr>
          <a:xfrm rot="21353877">
            <a:off x="4998401" y="4895669"/>
            <a:ext cx="3635600" cy="1834648"/>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rot="21353877">
            <a:off x="2160006" y="3084039"/>
            <a:ext cx="3120324" cy="3420710"/>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053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09600" y="99458"/>
            <a:ext cx="109728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953735"/>
                </a:solidFill>
                <a:effectLst/>
                <a:uLnTx/>
                <a:uFillTx/>
                <a:latin typeface="Segoe"/>
                <a:ea typeface="+mj-ea"/>
                <a:cs typeface="+mj-cs"/>
              </a:rPr>
              <a:t>K-Means in action</a:t>
            </a:r>
            <a:endParaRPr kumimoji="0" lang="en-US" sz="4400" b="0" i="0" u="none" strike="noStrike" kern="1200" cap="none" spc="0" normalizeH="0" baseline="0" noProof="0" dirty="0">
              <a:ln>
                <a:noFill/>
              </a:ln>
              <a:solidFill>
                <a:srgbClr val="953735"/>
              </a:solidFill>
              <a:effectLst/>
              <a:uLnTx/>
              <a:uFillTx/>
              <a:latin typeface="Segoe"/>
              <a:ea typeface="+mj-ea"/>
              <a:cs typeface="+mj-cs"/>
            </a:endParaRPr>
          </a:p>
        </p:txBody>
      </p:sp>
      <p:pic>
        <p:nvPicPr>
          <p:cNvPr id="5" name="Picture 4" descr="Screen Shot 2015-06-26 at 1.41.11 PM.png"/>
          <p:cNvPicPr>
            <a:picLocks noChangeAspect="1"/>
          </p:cNvPicPr>
          <p:nvPr/>
        </p:nvPicPr>
        <p:blipFill>
          <a:blip r:embed="rId2"/>
          <a:stretch>
            <a:fillRect/>
          </a:stretch>
        </p:blipFill>
        <p:spPr>
          <a:xfrm>
            <a:off x="313796" y="1066270"/>
            <a:ext cx="7052205" cy="5570648"/>
          </a:xfrm>
          <a:prstGeom prst="rect">
            <a:avLst/>
          </a:prstGeom>
        </p:spPr>
      </p:pic>
      <p:sp>
        <p:nvSpPr>
          <p:cNvPr id="8" name="Oval 7"/>
          <p:cNvSpPr/>
          <p:nvPr/>
        </p:nvSpPr>
        <p:spPr>
          <a:xfrm>
            <a:off x="3014133" y="263736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680883" y="40915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153833" y="49805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896783" y="53361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709583" y="47138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rot="10800000">
            <a:off x="977900" y="4025900"/>
            <a:ext cx="2806700" cy="711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0800000">
            <a:off x="1130300" y="3314700"/>
            <a:ext cx="2844800" cy="1143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3975100" y="1625600"/>
            <a:ext cx="2844800" cy="17907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16200000" flipV="1">
            <a:off x="3429000" y="4000500"/>
            <a:ext cx="1371600" cy="228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16200000" flipV="1">
            <a:off x="4146550" y="4895850"/>
            <a:ext cx="1028700" cy="838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5400000" flipH="1" flipV="1">
            <a:off x="2901950" y="5073650"/>
            <a:ext cx="1219200" cy="5715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733800" y="4762500"/>
            <a:ext cx="4826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0664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Start with each point in its own cluster</a:t>
            </a:r>
          </a:p>
          <a:p>
            <a:r>
              <a:rPr lang="en-US" dirty="0" smtClean="0">
                <a:latin typeface="Segoe"/>
              </a:rPr>
              <a:t>Repeatedly merge the clusters of the closest two points</a:t>
            </a:r>
            <a:endParaRPr lang="en-US" dirty="0">
              <a:latin typeface="Segoe"/>
            </a:endParaRPr>
          </a:p>
        </p:txBody>
      </p:sp>
    </p:spTree>
    <p:extLst>
      <p:ext uri="{BB962C8B-B14F-4D97-AF65-F5344CB8AC3E}">
        <p14:creationId xmlns:p14="http://schemas.microsoft.com/office/powerpoint/2010/main" val="3902340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Start with each point in its own cluster</a:t>
            </a:r>
          </a:p>
          <a:p>
            <a:r>
              <a:rPr lang="en-US" dirty="0" smtClean="0">
                <a:latin typeface="Segoe"/>
              </a:rPr>
              <a:t>Repeatedly merge the clusters of the closest two points</a:t>
            </a:r>
            <a:endParaRPr lang="en-US" dirty="0">
              <a:latin typeface="Segoe"/>
            </a:endParaRPr>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13932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Start with each point in its own cluster</a:t>
            </a:r>
          </a:p>
          <a:p>
            <a:r>
              <a:rPr lang="en-US" dirty="0" smtClean="0">
                <a:latin typeface="Segoe"/>
              </a:rPr>
              <a:t>Repeatedly merge the clusters of the closest two points</a:t>
            </a:r>
            <a:endParaRPr lang="en-US" dirty="0">
              <a:latin typeface="Segoe"/>
            </a:endParaRPr>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80089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9777</TotalTime>
  <Words>353</Words>
  <Application>Microsoft Office PowerPoint</Application>
  <PresentationFormat>Custom</PresentationFormat>
  <Paragraphs>94</Paragraphs>
  <Slides>21</Slides>
  <Notes>17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1_Office Theme</vt:lpstr>
      <vt:lpstr>Clustering models</vt:lpstr>
      <vt:lpstr>Overview</vt:lpstr>
      <vt:lpstr>Unsupervised learning</vt:lpstr>
      <vt:lpstr>Unsupervised Learning</vt:lpstr>
      <vt:lpstr>Unsupervised Learning</vt:lpstr>
      <vt:lpstr>PowerPoint Presentation</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Evaluation</vt:lpstr>
      <vt:lpstr>Principal Component Analysis</vt:lpstr>
      <vt:lpstr>Summary</vt:lpstr>
      <vt:lpstr>Overview</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cp:lastModifiedBy>
  <cp:revision>195</cp:revision>
  <dcterms:created xsi:type="dcterms:W3CDTF">2013-02-15T23:12:42Z</dcterms:created>
  <dcterms:modified xsi:type="dcterms:W3CDTF">2015-11-11T03:40:06Z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