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2"/>
  </p:notesMasterIdLst>
  <p:handoutMasterIdLst>
    <p:handoutMasterId r:id="rId53"/>
  </p:handoutMasterIdLst>
  <p:sldIdLst>
    <p:sldId id="277" r:id="rId5"/>
    <p:sldId id="278" r:id="rId6"/>
    <p:sldId id="398" r:id="rId7"/>
    <p:sldId id="383" r:id="rId8"/>
    <p:sldId id="384" r:id="rId9"/>
    <p:sldId id="385" r:id="rId10"/>
    <p:sldId id="285" r:id="rId11"/>
    <p:sldId id="286" r:id="rId12"/>
    <p:sldId id="370" r:id="rId13"/>
    <p:sldId id="399" r:id="rId14"/>
    <p:sldId id="287" r:id="rId15"/>
    <p:sldId id="288" r:id="rId16"/>
    <p:sldId id="289" r:id="rId17"/>
    <p:sldId id="386" r:id="rId18"/>
    <p:sldId id="387" r:id="rId19"/>
    <p:sldId id="388" r:id="rId20"/>
    <p:sldId id="389" r:id="rId21"/>
    <p:sldId id="310" r:id="rId22"/>
    <p:sldId id="291" r:id="rId23"/>
    <p:sldId id="393" r:id="rId24"/>
    <p:sldId id="294" r:id="rId25"/>
    <p:sldId id="298" r:id="rId26"/>
    <p:sldId id="305" r:id="rId27"/>
    <p:sldId id="297" r:id="rId28"/>
    <p:sldId id="307" r:id="rId29"/>
    <p:sldId id="308" r:id="rId30"/>
    <p:sldId id="309" r:id="rId31"/>
    <p:sldId id="306" r:id="rId32"/>
    <p:sldId id="295" r:id="rId33"/>
    <p:sldId id="394" r:id="rId34"/>
    <p:sldId id="313" r:id="rId35"/>
    <p:sldId id="320" r:id="rId36"/>
    <p:sldId id="314" r:id="rId37"/>
    <p:sldId id="315" r:id="rId38"/>
    <p:sldId id="312" r:id="rId39"/>
    <p:sldId id="316" r:id="rId40"/>
    <p:sldId id="317" r:id="rId41"/>
    <p:sldId id="395" r:id="rId42"/>
    <p:sldId id="390" r:id="rId43"/>
    <p:sldId id="391" r:id="rId44"/>
    <p:sldId id="392" r:id="rId45"/>
    <p:sldId id="376" r:id="rId46"/>
    <p:sldId id="396" r:id="rId47"/>
    <p:sldId id="377" r:id="rId48"/>
    <p:sldId id="397" r:id="rId49"/>
    <p:sldId id="381" r:id="rId50"/>
    <p:sldId id="26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407" autoAdjust="0"/>
    <p:restoredTop sz="71870" autoAdjust="0"/>
  </p:normalViewPr>
  <p:slideViewPr>
    <p:cSldViewPr snapToGrid="0">
      <p:cViewPr>
        <p:scale>
          <a:sx n="43" d="100"/>
          <a:sy n="43" d="100"/>
        </p:scale>
        <p:origin x="-216" y="-5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pPr/>
              <a:t>11/18/2015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pPr/>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pPr/>
              <a:t>11/18/2015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pPr/>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we predict the labels for 2016.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1979090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to be formal about it,</a:t>
            </a:r>
            <a:r>
              <a:rPr lang="en-US" baseline="0" dirty="0" smtClean="0"/>
              <a:t> *Read*</a:t>
            </a:r>
          </a:p>
          <a:p>
            <a:r>
              <a:rPr lang="en-US" baseline="0" dirty="0" smtClean="0"/>
              <a:t>The features are also called *read* so you can choose whatever terminology you like.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11</a:t>
            </a:fld>
            <a:endParaRPr lang="en-US"/>
          </a:p>
        </p:txBody>
      </p:sp>
    </p:spTree>
    <p:extLst>
      <p:ext uri="{BB962C8B-B14F-4D97-AF65-F5344CB8AC3E}">
        <p14:creationId xmlns:p14="http://schemas.microsoft.com/office/powerpoint/2010/main" val="3486424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more formally, we</a:t>
            </a:r>
            <a:r>
              <a:rPr lang="en-US" baseline="0" dirty="0" smtClean="0"/>
              <a:t> are given a training set of feature label pairs xi </a:t>
            </a:r>
            <a:r>
              <a:rPr lang="en-US" baseline="0" dirty="0" err="1" smtClean="0"/>
              <a:t>yi</a:t>
            </a:r>
            <a:r>
              <a:rPr lang="en-US" baseline="0" dirty="0" smtClean="0"/>
              <a:t>, and there are n of them, and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12</a:t>
            </a:fld>
            <a:endParaRPr lang="en-US"/>
          </a:p>
        </p:txBody>
      </p:sp>
    </p:spTree>
    <p:extLst>
      <p:ext uri="{BB962C8B-B14F-4D97-AF65-F5344CB8AC3E}">
        <p14:creationId xmlns:p14="http://schemas.microsoft.com/office/powerpoint/2010/main" val="3309762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simple version of the manhole example</a:t>
            </a:r>
            <a:r>
              <a:rPr lang="en-US" baseline="0" dirty="0" smtClean="0"/>
              <a:t> where we have only two features, *Read*. So each observation can be represented as a point on a 2d graph, which means I can plot the whole dataset.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13</a:t>
            </a:fld>
            <a:endParaRPr lang="en-US"/>
          </a:p>
        </p:txBody>
      </p:sp>
    </p:spTree>
    <p:extLst>
      <p:ext uri="{BB962C8B-B14F-4D97-AF65-F5344CB8AC3E}">
        <p14:creationId xmlns:p14="http://schemas.microsoft.com/office/powerpoint/2010/main" val="1514147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19</a:t>
            </a:fld>
            <a:endParaRPr lang="en-US"/>
          </a:p>
        </p:txBody>
      </p:sp>
    </p:spTree>
    <p:extLst>
      <p:ext uri="{BB962C8B-B14F-4D97-AF65-F5344CB8AC3E}">
        <p14:creationId xmlns:p14="http://schemas.microsoft.com/office/powerpoint/2010/main" val="4250777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
        <p:nvSpPr>
          <p:cNvPr id="3" name="Notes Placeholder 2"/>
          <p:cNvSpPr>
            <a:spLocks noGrp="1"/>
          </p:cNvSpPr>
          <p:nvPr>
            <p:ph type="body" idx="1"/>
          </p:nvPr>
        </p:nvSpPr>
        <p:spPr/>
        <p:txBody>
          <a:bodyPr/>
          <a:lstStyle/>
          <a:p>
            <a:r>
              <a:rPr lang="en-US" dirty="0" smtClean="0"/>
              <a:t>regression</a:t>
            </a:r>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Supervised regression =</a:t>
            </a:r>
            <a:r>
              <a:rPr lang="en-US" baseline="0"/>
              <a:t> regression</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21</a:t>
            </a:fld>
            <a:endParaRPr lang="en-US"/>
          </a:p>
        </p:txBody>
      </p:sp>
    </p:spTree>
    <p:extLst>
      <p:ext uri="{BB962C8B-B14F-4D97-AF65-F5344CB8AC3E}">
        <p14:creationId xmlns:p14="http://schemas.microsoft.com/office/powerpoint/2010/main" val="483159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30</a:t>
            </a:fld>
            <a:endParaRPr lang="en-US" dirty="0"/>
          </a:p>
        </p:txBody>
      </p:sp>
      <p:sp>
        <p:nvSpPr>
          <p:cNvPr id="3" name="Notes Placeholder 2"/>
          <p:cNvSpPr>
            <a:spLocks noGrp="1"/>
          </p:cNvSpPr>
          <p:nvPr>
            <p:ph type="body" idx="1"/>
          </p:nvPr>
        </p:nvSpPr>
        <p:spPr/>
        <p:txBody>
          <a:bodyPr/>
          <a:lstStyle/>
          <a:p>
            <a:r>
              <a:rPr lang="en-US" dirty="0" smtClean="0"/>
              <a:t>Statistical learning theory</a:t>
            </a:r>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True for classification, regression, etc.</a:t>
            </a:r>
          </a:p>
        </p:txBody>
      </p:sp>
      <p:sp>
        <p:nvSpPr>
          <p:cNvPr id="4" name="Slide Number Placeholder 3"/>
          <p:cNvSpPr>
            <a:spLocks noGrp="1"/>
          </p:cNvSpPr>
          <p:nvPr>
            <p:ph type="sldNum" sz="quarter" idx="10"/>
          </p:nvPr>
        </p:nvSpPr>
        <p:spPr/>
        <p:txBody>
          <a:bodyPr/>
          <a:lstStyle/>
          <a:p>
            <a:fld id="{4CFD207A-07DF-40AD-A916-9872E089CE7A}" type="slidenum">
              <a:rPr lang="en-US" smtClean="0"/>
              <a:pPr/>
              <a:t>35</a:t>
            </a:fld>
            <a:endParaRPr lang="en-US"/>
          </a:p>
        </p:txBody>
      </p:sp>
    </p:spTree>
    <p:extLst>
      <p:ext uri="{BB962C8B-B14F-4D97-AF65-F5344CB8AC3E}">
        <p14:creationId xmlns:p14="http://schemas.microsoft.com/office/powerpoint/2010/main" val="2122184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Occham prolly ddn’t know</a:t>
            </a:r>
            <a:r>
              <a:rPr lang="en-US" baseline="0"/>
              <a:t> optimization but this would have suited him just fine I’m guessing if he were alive now.</a:t>
            </a:r>
          </a:p>
          <a:p>
            <a:r>
              <a:rPr lang="en-US" baseline="0"/>
              <a:t>Curse of dimensionality is that we tend to overfit when we have a lot of features and not as much data. Data needs to increase exponentially with the number of features in order not to have it.</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37</a:t>
            </a:fld>
            <a:endParaRPr lang="en-US"/>
          </a:p>
        </p:txBody>
      </p:sp>
    </p:spTree>
    <p:extLst>
      <p:ext uri="{BB962C8B-B14F-4D97-AF65-F5344CB8AC3E}">
        <p14:creationId xmlns:p14="http://schemas.microsoft.com/office/powerpoint/2010/main" val="285454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38</a:t>
            </a:fld>
            <a:endParaRPr lang="en-US" dirty="0"/>
          </a:p>
        </p:txBody>
      </p:sp>
      <p:sp>
        <p:nvSpPr>
          <p:cNvPr id="3" name="Notes Placeholder 2"/>
          <p:cNvSpPr>
            <a:spLocks noGrp="1"/>
          </p:cNvSpPr>
          <p:nvPr>
            <p:ph type="body" idx="1"/>
          </p:nvPr>
        </p:nvSpPr>
        <p:spPr/>
        <p:txBody>
          <a:bodyPr/>
          <a:lstStyle/>
          <a:p>
            <a:r>
              <a:rPr lang="en-US" dirty="0" smtClean="0"/>
              <a:t>unsupervised</a:t>
            </a:r>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43</a:t>
            </a:fld>
            <a:endParaRPr lang="en-US" dirty="0"/>
          </a:p>
        </p:txBody>
      </p:sp>
      <p:sp>
        <p:nvSpPr>
          <p:cNvPr id="3" name="Notes Placeholder 2"/>
          <p:cNvSpPr>
            <a:spLocks noGrp="1"/>
          </p:cNvSpPr>
          <p:nvPr>
            <p:ph type="body" idx="1"/>
          </p:nvPr>
        </p:nvSpPr>
        <p:spPr/>
        <p:txBody>
          <a:bodyPr/>
          <a:lstStyle/>
          <a:p>
            <a:r>
              <a:rPr lang="en-US" dirty="0" smtClean="0"/>
              <a:t>Recommender systems</a:t>
            </a:r>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say you want to figure out what Joseph’s</a:t>
            </a:r>
            <a:r>
              <a:rPr lang="en-US" baseline="0" dirty="0" smtClean="0"/>
              <a:t> rating for movie C would be. How do you do it? Maybe use Carmen. Maybe C’s ratings were bad overall (not true here), so we think Joseph won’t like it.</a:t>
            </a:r>
            <a:endParaRPr lang="en-US" dirty="0" smtClean="0"/>
          </a:p>
          <a:p>
            <a:r>
              <a:rPr lang="en-US" dirty="0" smtClean="0"/>
              <a:t>This</a:t>
            </a:r>
            <a:r>
              <a:rPr lang="en-US" baseline="0" dirty="0" smtClean="0"/>
              <a:t> problem is supervised by the way. You can leave part of your data out and evaluate the quality of your algorithm on it.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44</a:t>
            </a:fld>
            <a:endParaRPr lang="en-US"/>
          </a:p>
        </p:txBody>
      </p:sp>
    </p:spTree>
    <p:extLst>
      <p:ext uri="{BB962C8B-B14F-4D97-AF65-F5344CB8AC3E}">
        <p14:creationId xmlns:p14="http://schemas.microsoft.com/office/powerpoint/2010/main" val="3813016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45</a:t>
            </a:fld>
            <a:endParaRPr lang="en-US" dirty="0"/>
          </a:p>
        </p:txBody>
      </p:sp>
      <p:sp>
        <p:nvSpPr>
          <p:cNvPr id="3" name="Notes Placeholder 2"/>
          <p:cNvSpPr>
            <a:spLocks noGrp="1"/>
          </p:cNvSpPr>
          <p:nvPr>
            <p:ph type="body" idx="1"/>
          </p:nvPr>
        </p:nvSpPr>
        <p:spPr/>
        <p:txBody>
          <a:bodyPr/>
          <a:lstStyle/>
          <a:p>
            <a:r>
              <a:rPr lang="en-US" dirty="0" smtClean="0"/>
              <a:t>Recommender systems</a:t>
            </a:r>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Machine</a:t>
            </a:r>
            <a:r>
              <a:rPr lang="en-US" baseline="0" dirty="0" smtClean="0"/>
              <a:t> learning as a field, *read* </a:t>
            </a:r>
          </a:p>
          <a:p>
            <a:r>
              <a:rPr lang="en-US" baseline="0" dirty="0" smtClean="0"/>
              <a:t>If we want to teach the computer to recognize images of chairs, then we give the computer a whole bunch of images, and tell it which ones are chairs and which are now, and then it’s supposed to learn to recognize chairs, even ones it hasn’t seen before. It’s not like we tell the computer how to recognize a chair, we don’t tell it “a chair has 4 legs and a back and a flat surface to sit on and so on”, we just give it a lot of examples.</a:t>
            </a:r>
          </a:p>
          <a:p>
            <a:r>
              <a:rPr lang="en-US" dirty="0" smtClean="0"/>
              <a:t>Machine learning</a:t>
            </a:r>
            <a:r>
              <a:rPr lang="en-US" baseline="0" dirty="0" smtClean="0"/>
              <a:t> has close ties to statistics, in fact it’s hard to say what’s different about predictive statistics and machine learning, and these fields are very closely linked right now</a:t>
            </a:r>
            <a:r>
              <a:rPr lang="en-US" dirty="0" smtClean="0"/>
              <a:t>.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a:t>
            </a:fld>
            <a:endParaRPr lang="en-US"/>
          </a:p>
        </p:txBody>
      </p:sp>
    </p:spTree>
    <p:extLst>
      <p:ext uri="{BB962C8B-B14F-4D97-AF65-F5344CB8AC3E}">
        <p14:creationId xmlns:p14="http://schemas.microsoft.com/office/powerpoint/2010/main" val="2845222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problem I just told</a:t>
            </a:r>
            <a:r>
              <a:rPr lang="en-US" baseline="0" dirty="0" smtClean="0"/>
              <a:t> you about is a classification problem where we are trying to identify chairs. The way we set the problem up is that we have a *read*</a:t>
            </a:r>
          </a:p>
          <a:p>
            <a:r>
              <a:rPr lang="en-US" baseline="0" dirty="0" smtClean="0"/>
              <a:t>We use the training set to learn a model of what a chair is. The test set are images that are not in the training set, and we want to be able to make predictions on those, as to whether or not each image is a chair. </a:t>
            </a:r>
            <a:endParaRPr lang="en-US" dirty="0" smtClean="0"/>
          </a:p>
          <a:p>
            <a:r>
              <a:rPr lang="en-US" dirty="0" smtClean="0"/>
              <a:t>It could be that some the</a:t>
            </a:r>
            <a:r>
              <a:rPr lang="en-US" baseline="0" dirty="0" smtClean="0"/>
              <a:t> labels on the training set are noisy. That could happen. In fact o</a:t>
            </a:r>
            <a:r>
              <a:rPr lang="en-US" dirty="0" smtClean="0"/>
              <a:t>ne </a:t>
            </a:r>
            <a:r>
              <a:rPr lang="en-US" dirty="0"/>
              <a:t>if these labels</a:t>
            </a:r>
            <a:r>
              <a:rPr lang="en-US" baseline="0" dirty="0"/>
              <a:t> is </a:t>
            </a:r>
            <a:r>
              <a:rPr lang="en-US" baseline="0" dirty="0" smtClean="0"/>
              <a:t>noisy *point*. That’s ok, because as long as their isn’t too much noise, we should still be able to learn a model for a chair. It just won’t be able to classify perfectly, and that happens. Some prediction problems are harder than others, but that’s ok, we just do the best we can from the training data. And in terms of the size of the training data, the more the merrier. We want as much data as we can to train these models.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a:t>
            </a:fld>
            <a:endParaRPr lang="en-US"/>
          </a:p>
        </p:txBody>
      </p:sp>
    </p:spTree>
    <p:extLst>
      <p:ext uri="{BB962C8B-B14F-4D97-AF65-F5344CB8AC3E}">
        <p14:creationId xmlns:p14="http://schemas.microsoft.com/office/powerpoint/2010/main" val="2283744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we represent an image of a chair, or a flower, or whatever, in the training set? I just zoomed</a:t>
            </a:r>
            <a:r>
              <a:rPr lang="en-US" baseline="0" dirty="0" smtClean="0"/>
              <a:t> in on a piece of this image over here, and you can see that the pixels in the image. We can represent each pixel according to its </a:t>
            </a:r>
            <a:r>
              <a:rPr lang="en-US" baseline="0" dirty="0" err="1" smtClean="0"/>
              <a:t>rgb</a:t>
            </a:r>
            <a:r>
              <a:rPr lang="en-US" baseline="0" dirty="0" smtClean="0"/>
              <a:t> values (red green blue), so we get three numbers representing each image. So you can represent the whole image as a collection of </a:t>
            </a:r>
            <a:r>
              <a:rPr lang="en-US" baseline="0" dirty="0" err="1" smtClean="0"/>
              <a:t>rgb</a:t>
            </a:r>
            <a:r>
              <a:rPr lang="en-US" baseline="0" dirty="0" smtClean="0"/>
              <a:t> values. So the image becomes this very large vector of numbers. And in general, when doing machine learning, we need to represent each observation in the training and test sets as a vector of numbers. The label is also represented by a number. Here the number is -1 because the image is not a chair. The chairs would all get label +1.</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a:t>
            </a:fld>
            <a:endParaRPr lang="en-US"/>
          </a:p>
        </p:txBody>
      </p:sp>
    </p:spTree>
    <p:extLst>
      <p:ext uri="{BB962C8B-B14F-4D97-AF65-F5344CB8AC3E}">
        <p14:creationId xmlns:p14="http://schemas.microsoft.com/office/powerpoint/2010/main" val="3842504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another example.</a:t>
            </a:r>
            <a:r>
              <a:rPr lang="en-US" baseline="0" dirty="0" smtClean="0"/>
              <a:t> This is a problem that comes from NYC’s power company, where they wanted to predict which manholes were going to have a fire. So we would represent each manhole as a vector, and here are the components in the vector. The first component might be *read*.</a:t>
            </a:r>
          </a:p>
          <a:p>
            <a:r>
              <a:rPr lang="en-US" baseline="0" dirty="0" smtClean="0"/>
              <a:t>In general, the first step is to figure out how to represent your data as a vector. You can make the vector very large, you can include lots of factors if you like, that’s fine. Computationally things are easier if you use fewer features, but then you risk leaving out information. So there’s a tradeoff right there that you will have to worry about, and we’ll talk more about that later. But in any case, you can’t do ML if you don’t have your data represented this way, so that’s the first step. *pause*</a:t>
            </a:r>
          </a:p>
          <a:p>
            <a:r>
              <a:rPr lang="en-US" dirty="0" smtClean="0"/>
              <a:t>You’d think that manholes with more cables,</a:t>
            </a:r>
            <a:r>
              <a:rPr lang="en-US" baseline="0" dirty="0" smtClean="0"/>
              <a:t> more recent serious events, etc. would be more prone to explosions and fires in the future. But what combination of them would give you the best predictor? How do you combine them together? You could add them all up but that might not be the best thing. You could give them all weights and add them up, but how do you know the weights? That</a:t>
            </a:r>
            <a:r>
              <a:rPr lang="fr-FR" baseline="0" dirty="0" smtClean="0"/>
              <a:t>’</a:t>
            </a:r>
            <a:r>
              <a:rPr lang="en-US" baseline="0" dirty="0" smtClean="0"/>
              <a:t>s what ML does for you. It tells you what combinations to use to get the best predictors.</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a:t>
            </a:fld>
            <a:endParaRPr lang="en-US"/>
          </a:p>
        </p:txBody>
      </p:sp>
    </p:spTree>
    <p:extLst>
      <p:ext uri="{BB962C8B-B14F-4D97-AF65-F5344CB8AC3E}">
        <p14:creationId xmlns:p14="http://schemas.microsoft.com/office/powerpoint/2010/main" val="361838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manhole problem, we want to use the data from the past to predict the future. So, for instance, the feature data might be from</a:t>
            </a:r>
            <a:r>
              <a:rPr lang="en-US" baseline="0" dirty="0" smtClean="0"/>
              <a:t> 2014 and before.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a:p>
        </p:txBody>
      </p:sp>
    </p:spTree>
    <p:extLst>
      <p:ext uri="{BB962C8B-B14F-4D97-AF65-F5344CB8AC3E}">
        <p14:creationId xmlns:p14="http://schemas.microsoft.com/office/powerpoint/2010/main" val="1979090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so that’s our training set.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37937547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emf"/><Relationship Id="rId1" Type="http://schemas.openxmlformats.org/officeDocument/2006/relationships/slideLayout" Target="../slideLayouts/slideLayout4.xml"/><Relationship Id="rId6" Type="http://schemas.openxmlformats.org/officeDocument/2006/relationships/image" Target="../media/image10.emf"/><Relationship Id="rId5" Type="http://schemas.openxmlformats.org/officeDocument/2006/relationships/image" Target="../media/image6.emf"/><Relationship Id="rId4" Type="http://schemas.openxmlformats.org/officeDocument/2006/relationships/image" Target="../media/image8.emf"/></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6.emf"/><Relationship Id="rId4" Type="http://schemas.openxmlformats.org/officeDocument/2006/relationships/image" Target="../media/image5.emf"/></Relationships>
</file>

<file path=ppt/slides/_rels/slide4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slideLayout" Target="../slideLayouts/slideLayout4.xml"/><Relationship Id="rId5" Type="http://schemas.openxmlformats.org/officeDocument/2006/relationships/image" Target="../media/image5.emf"/><Relationship Id="rId4" Type="http://schemas.openxmlformats.org/officeDocument/2006/relationships/image" Target="../media/image12.emf"/></Relationships>
</file>

<file path=ppt/slides/_rels/slide4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slideLayout" Target="../slideLayouts/slideLayout4.xml"/><Relationship Id="rId5" Type="http://schemas.openxmlformats.org/officeDocument/2006/relationships/image" Target="../media/image5.emf"/><Relationship Id="rId4" Type="http://schemas.openxmlformats.org/officeDocument/2006/relationships/image" Target="../media/image12.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19.emf"/><Relationship Id="rId4" Type="http://schemas.openxmlformats.org/officeDocument/2006/relationships/oleObject" Target="../embeddings/oleObject1.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4.png"/><Relationship Id="rId3" Type="http://schemas.openxmlformats.org/officeDocument/2006/relationships/image" Target="../media/image4.emf"/><Relationship Id="rId7" Type="http://schemas.openxmlformats.org/officeDocument/2006/relationships/image" Target="../media/image6.emf"/><Relationship Id="rId12"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8.emf"/><Relationship Id="rId11" Type="http://schemas.openxmlformats.org/officeDocument/2006/relationships/image" Target="../media/image12.emf"/><Relationship Id="rId5" Type="http://schemas.openxmlformats.org/officeDocument/2006/relationships/image" Target="../media/image5.emf"/><Relationship Id="rId10" Type="http://schemas.openxmlformats.org/officeDocument/2006/relationships/image" Target="../media/image11.emf"/><Relationship Id="rId4" Type="http://schemas.openxmlformats.org/officeDocument/2006/relationships/image" Target="../media/image7.emf"/><Relationship Id="rId9" Type="http://schemas.openxmlformats.org/officeDocument/2006/relationships/image" Target="../media/image10.emf"/></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Introduction </a:t>
            </a:r>
            <a:r>
              <a:rPr lang="en-US" dirty="0" smtClean="0"/>
              <a:t>to Machine Learning</a:t>
            </a:r>
            <a:endParaRPr lang="en-US"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sz="quarter" idx="10"/>
          </p:nvPr>
        </p:nvSpPr>
        <p:spPr>
          <a:xfrm>
            <a:off x="337080" y="950782"/>
            <a:ext cx="9581620" cy="5290388"/>
          </a:xfrm>
        </p:spPr>
        <p:txBody>
          <a:bodyPr/>
          <a:lstStyle/>
          <a:p>
            <a:r>
              <a:rPr lang="en-US" dirty="0" smtClean="0"/>
              <a:t>Each observation is represented by a set of numbers (features).</a:t>
            </a:r>
            <a:endParaRPr lang="en-US" i="1" dirty="0"/>
          </a:p>
        </p:txBody>
      </p:sp>
      <p:sp>
        <p:nvSpPr>
          <p:cNvPr id="20" name="TextBox 19"/>
          <p:cNvSpPr txBox="1"/>
          <p:nvPr/>
        </p:nvSpPr>
        <p:spPr>
          <a:xfrm rot="18895295">
            <a:off x="1649708" y="3951112"/>
            <a:ext cx="4130433" cy="523220"/>
          </a:xfrm>
          <a:prstGeom prst="rect">
            <a:avLst/>
          </a:prstGeom>
          <a:noFill/>
        </p:spPr>
        <p:txBody>
          <a:bodyPr wrap="none" rtlCol="0">
            <a:spAutoFit/>
          </a:bodyPr>
          <a:lstStyle/>
          <a:p>
            <a:r>
              <a:rPr lang="en-US" sz="2800" dirty="0" smtClean="0"/>
              <a:t>Number of events last year</a:t>
            </a:r>
            <a:endParaRPr lang="en-US" sz="2800" dirty="0"/>
          </a:p>
        </p:txBody>
      </p:sp>
      <p:sp>
        <p:nvSpPr>
          <p:cNvPr id="4" name="TextBox 3"/>
          <p:cNvSpPr txBox="1"/>
          <p:nvPr/>
        </p:nvSpPr>
        <p:spPr>
          <a:xfrm>
            <a:off x="508001" y="2102556"/>
            <a:ext cx="9692377" cy="523220"/>
          </a:xfrm>
          <a:prstGeom prst="rect">
            <a:avLst/>
          </a:prstGeom>
          <a:noFill/>
        </p:spPr>
        <p:txBody>
          <a:bodyPr wrap="none" rtlCol="0">
            <a:spAutoFit/>
          </a:bodyPr>
          <a:lstStyle/>
          <a:p>
            <a:r>
              <a:rPr lang="en-US" sz="2800" dirty="0" smtClean="0"/>
              <a:t>Manhole is represented as:  [   5      3     120     12      1       0   …..   ]       </a:t>
            </a:r>
            <a:endParaRPr lang="en-US" sz="2800" dirty="0"/>
          </a:p>
        </p:txBody>
      </p:sp>
      <p:sp>
        <p:nvSpPr>
          <p:cNvPr id="10" name="TextBox 9"/>
          <p:cNvSpPr txBox="1"/>
          <p:nvPr/>
        </p:nvSpPr>
        <p:spPr>
          <a:xfrm rot="18895295">
            <a:off x="1464735" y="4286958"/>
            <a:ext cx="5256742" cy="523220"/>
          </a:xfrm>
          <a:prstGeom prst="rect">
            <a:avLst/>
          </a:prstGeom>
          <a:noFill/>
        </p:spPr>
        <p:txBody>
          <a:bodyPr wrap="none" rtlCol="0">
            <a:spAutoFit/>
          </a:bodyPr>
          <a:lstStyle/>
          <a:p>
            <a:r>
              <a:rPr lang="en-US" sz="2800" dirty="0" smtClean="0"/>
              <a:t>Number of serious events last year</a:t>
            </a:r>
            <a:endParaRPr lang="en-US" sz="2800" dirty="0"/>
          </a:p>
        </p:txBody>
      </p:sp>
      <p:sp>
        <p:nvSpPr>
          <p:cNvPr id="11" name="TextBox 10"/>
          <p:cNvSpPr txBox="1"/>
          <p:nvPr/>
        </p:nvSpPr>
        <p:spPr>
          <a:xfrm rot="18895295">
            <a:off x="3085098" y="3965228"/>
            <a:ext cx="4166550" cy="523220"/>
          </a:xfrm>
          <a:prstGeom prst="rect">
            <a:avLst/>
          </a:prstGeom>
          <a:noFill/>
        </p:spPr>
        <p:txBody>
          <a:bodyPr wrap="none" rtlCol="0">
            <a:spAutoFit/>
          </a:bodyPr>
          <a:lstStyle/>
          <a:p>
            <a:r>
              <a:rPr lang="en-US" sz="2800" dirty="0" smtClean="0"/>
              <a:t>Number of electrical cables</a:t>
            </a:r>
            <a:endParaRPr lang="en-US" sz="2800" dirty="0"/>
          </a:p>
        </p:txBody>
      </p:sp>
      <p:sp>
        <p:nvSpPr>
          <p:cNvPr id="12" name="TextBox 11"/>
          <p:cNvSpPr txBox="1"/>
          <p:nvPr/>
        </p:nvSpPr>
        <p:spPr>
          <a:xfrm rot="18895295">
            <a:off x="2799821" y="4286964"/>
            <a:ext cx="5578119" cy="523220"/>
          </a:xfrm>
          <a:prstGeom prst="rect">
            <a:avLst/>
          </a:prstGeom>
          <a:noFill/>
        </p:spPr>
        <p:txBody>
          <a:bodyPr wrap="none" rtlCol="0">
            <a:spAutoFit/>
          </a:bodyPr>
          <a:lstStyle/>
          <a:p>
            <a:r>
              <a:rPr lang="en-US" sz="2800" dirty="0" smtClean="0"/>
              <a:t>Number of pre-1930 electrical cables</a:t>
            </a:r>
            <a:endParaRPr lang="en-US" sz="2800" dirty="0"/>
          </a:p>
        </p:txBody>
      </p:sp>
      <p:sp>
        <p:nvSpPr>
          <p:cNvPr id="13" name="TextBox 12"/>
          <p:cNvSpPr txBox="1"/>
          <p:nvPr/>
        </p:nvSpPr>
        <p:spPr>
          <a:xfrm rot="18895295">
            <a:off x="6172691" y="3310475"/>
            <a:ext cx="2298075" cy="523220"/>
          </a:xfrm>
          <a:prstGeom prst="rect">
            <a:avLst/>
          </a:prstGeom>
          <a:noFill/>
        </p:spPr>
        <p:txBody>
          <a:bodyPr wrap="none" rtlCol="0">
            <a:spAutoFit/>
          </a:bodyPr>
          <a:lstStyle/>
          <a:p>
            <a:r>
              <a:rPr lang="en-US" sz="2800" dirty="0" smtClean="0"/>
              <a:t>Vented cover?</a:t>
            </a:r>
            <a:endParaRPr lang="en-US" sz="2800" dirty="0"/>
          </a:p>
        </p:txBody>
      </p:sp>
      <p:sp>
        <p:nvSpPr>
          <p:cNvPr id="14" name="TextBox 13"/>
          <p:cNvSpPr txBox="1"/>
          <p:nvPr/>
        </p:nvSpPr>
        <p:spPr>
          <a:xfrm rot="18895295">
            <a:off x="7389783" y="3095988"/>
            <a:ext cx="1777350" cy="523220"/>
          </a:xfrm>
          <a:prstGeom prst="rect">
            <a:avLst/>
          </a:prstGeom>
          <a:noFill/>
        </p:spPr>
        <p:txBody>
          <a:bodyPr wrap="none" rtlCol="0">
            <a:spAutoFit/>
          </a:bodyPr>
          <a:lstStyle/>
          <a:p>
            <a:r>
              <a:rPr lang="en-US" sz="2800" dirty="0" smtClean="0"/>
              <a:t>Inspected?</a:t>
            </a:r>
            <a:endParaRPr lang="en-US" sz="2800" dirty="0"/>
          </a:p>
        </p:txBody>
      </p:sp>
      <p:sp>
        <p:nvSpPr>
          <p:cNvPr id="16" name="TextBox 15"/>
          <p:cNvSpPr txBox="1"/>
          <p:nvPr/>
        </p:nvSpPr>
        <p:spPr>
          <a:xfrm>
            <a:off x="5314962" y="5669845"/>
            <a:ext cx="6711793" cy="954107"/>
          </a:xfrm>
          <a:prstGeom prst="rect">
            <a:avLst/>
          </a:prstGeom>
          <a:noFill/>
        </p:spPr>
        <p:txBody>
          <a:bodyPr wrap="none" rtlCol="0">
            <a:spAutoFit/>
          </a:bodyPr>
          <a:lstStyle/>
          <a:p>
            <a:r>
              <a:rPr lang="en-US" sz="2800" dirty="0" smtClean="0"/>
              <a:t>Testing feature data </a:t>
            </a:r>
            <a:r>
              <a:rPr lang="en-US" sz="2800" dirty="0"/>
              <a:t>i</a:t>
            </a:r>
            <a:r>
              <a:rPr lang="en-US" sz="2800" dirty="0" smtClean="0"/>
              <a:t>s from 2015 and before</a:t>
            </a:r>
          </a:p>
          <a:p>
            <a:r>
              <a:rPr lang="en-US" sz="2800" dirty="0" smtClean="0"/>
              <a:t>Predict what happen in 2016</a:t>
            </a:r>
          </a:p>
        </p:txBody>
      </p:sp>
    </p:spTree>
    <p:extLst>
      <p:ext uri="{BB962C8B-B14F-4D97-AF65-F5344CB8AC3E}">
        <p14:creationId xmlns:p14="http://schemas.microsoft.com/office/powerpoint/2010/main" val="1815989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sz="quarter" idx="10"/>
          </p:nvPr>
        </p:nvSpPr>
        <p:spPr>
          <a:xfrm>
            <a:off x="337080" y="950782"/>
            <a:ext cx="9594320" cy="5290388"/>
          </a:xfrm>
        </p:spPr>
        <p:txBody>
          <a:bodyPr/>
          <a:lstStyle/>
          <a:p>
            <a:r>
              <a:rPr lang="en-US" dirty="0" smtClean="0"/>
              <a:t>Each observation is represented by a set of numbers (features).</a:t>
            </a:r>
            <a:endParaRPr lang="en-US" i="1" dirty="0"/>
          </a:p>
        </p:txBody>
      </p:sp>
      <p:sp>
        <p:nvSpPr>
          <p:cNvPr id="4" name="TextBox 3"/>
          <p:cNvSpPr txBox="1"/>
          <p:nvPr/>
        </p:nvSpPr>
        <p:spPr>
          <a:xfrm>
            <a:off x="508001" y="2102556"/>
            <a:ext cx="10732425" cy="2246769"/>
          </a:xfrm>
          <a:prstGeom prst="rect">
            <a:avLst/>
          </a:prstGeom>
          <a:noFill/>
        </p:spPr>
        <p:txBody>
          <a:bodyPr wrap="none" rtlCol="0">
            <a:spAutoFit/>
          </a:bodyPr>
          <a:lstStyle/>
          <a:p>
            <a:r>
              <a:rPr lang="en-US" sz="2800" dirty="0" smtClean="0"/>
              <a:t>Manhole is represented as:  [   5      3     120     12      1       0   …..   ]         -1</a:t>
            </a:r>
          </a:p>
          <a:p>
            <a:r>
              <a:rPr lang="en-US" sz="2800" dirty="0"/>
              <a:t> </a:t>
            </a:r>
            <a:r>
              <a:rPr lang="en-US" sz="2800" dirty="0" smtClean="0"/>
              <a:t>                                                  </a:t>
            </a:r>
            <a:r>
              <a:rPr lang="en-US" sz="2800" dirty="0"/>
              <a:t>[   </a:t>
            </a:r>
            <a:r>
              <a:rPr lang="en-US" sz="2800" dirty="0" smtClean="0"/>
              <a:t>0      0      89        5      1       1   </a:t>
            </a:r>
            <a:r>
              <a:rPr lang="en-US" sz="2800" dirty="0"/>
              <a:t>…..   </a:t>
            </a:r>
            <a:r>
              <a:rPr lang="en-US" sz="2800" dirty="0" smtClean="0"/>
              <a:t>]          1</a:t>
            </a:r>
            <a:endParaRPr lang="en-US" sz="2800" dirty="0"/>
          </a:p>
          <a:p>
            <a:r>
              <a:rPr lang="en-US" sz="2800" dirty="0"/>
              <a:t>  </a:t>
            </a:r>
            <a:r>
              <a:rPr lang="en-US" sz="2800" dirty="0" smtClean="0"/>
              <a:t>                                                 </a:t>
            </a:r>
            <a:r>
              <a:rPr lang="en-US" sz="2800" dirty="0"/>
              <a:t>[   </a:t>
            </a:r>
            <a:r>
              <a:rPr lang="en-US" sz="2800" dirty="0" smtClean="0"/>
              <a:t>1      0      20        0      0       1   </a:t>
            </a:r>
            <a:r>
              <a:rPr lang="en-US" sz="2800" dirty="0"/>
              <a:t>…..   </a:t>
            </a:r>
            <a:r>
              <a:rPr lang="en-US" sz="2800" dirty="0" smtClean="0"/>
              <a:t>]          -1</a:t>
            </a:r>
          </a:p>
          <a:p>
            <a:r>
              <a:rPr lang="en-US" sz="2800" dirty="0"/>
              <a:t> </a:t>
            </a:r>
            <a:r>
              <a:rPr lang="en-US" sz="2800" dirty="0" smtClean="0"/>
              <a:t>             :                                                               :</a:t>
            </a:r>
          </a:p>
          <a:p>
            <a:endParaRPr lang="en-US" sz="2800" dirty="0"/>
          </a:p>
        </p:txBody>
      </p:sp>
      <p:sp>
        <p:nvSpPr>
          <p:cNvPr id="5" name="TextBox 4"/>
          <p:cNvSpPr txBox="1"/>
          <p:nvPr/>
        </p:nvSpPr>
        <p:spPr>
          <a:xfrm>
            <a:off x="9581444" y="4515555"/>
            <a:ext cx="2390398" cy="523220"/>
          </a:xfrm>
          <a:prstGeom prst="rect">
            <a:avLst/>
          </a:prstGeom>
          <a:noFill/>
        </p:spPr>
        <p:txBody>
          <a:bodyPr wrap="none" rtlCol="0">
            <a:spAutoFit/>
          </a:bodyPr>
          <a:lstStyle/>
          <a:p>
            <a:r>
              <a:rPr lang="en-US" sz="2800" dirty="0" smtClean="0">
                <a:solidFill>
                  <a:srgbClr val="0000FF"/>
                </a:solidFill>
              </a:rPr>
              <a:t>Labels, called Y</a:t>
            </a:r>
            <a:endParaRPr lang="en-US" dirty="0">
              <a:solidFill>
                <a:srgbClr val="0000FF"/>
              </a:solidFill>
            </a:endParaRPr>
          </a:p>
        </p:txBody>
      </p:sp>
      <p:sp>
        <p:nvSpPr>
          <p:cNvPr id="15" name="TextBox 14"/>
          <p:cNvSpPr txBox="1"/>
          <p:nvPr/>
        </p:nvSpPr>
        <p:spPr>
          <a:xfrm>
            <a:off x="5740401" y="4470400"/>
            <a:ext cx="2747792" cy="523220"/>
          </a:xfrm>
          <a:prstGeom prst="rect">
            <a:avLst/>
          </a:prstGeom>
          <a:noFill/>
        </p:spPr>
        <p:txBody>
          <a:bodyPr wrap="none" rtlCol="0">
            <a:spAutoFit/>
          </a:bodyPr>
          <a:lstStyle/>
          <a:p>
            <a:r>
              <a:rPr lang="en-US" sz="2800" dirty="0" smtClean="0">
                <a:solidFill>
                  <a:srgbClr val="0000FF"/>
                </a:solidFill>
              </a:rPr>
              <a:t>Features, called X</a:t>
            </a:r>
            <a:endParaRPr lang="en-US" dirty="0">
              <a:solidFill>
                <a:srgbClr val="0000FF"/>
              </a:solidFill>
            </a:endParaRPr>
          </a:p>
        </p:txBody>
      </p:sp>
      <p:sp>
        <p:nvSpPr>
          <p:cNvPr id="6" name="Up Arrow 5"/>
          <p:cNvSpPr/>
          <p:nvPr/>
        </p:nvSpPr>
        <p:spPr>
          <a:xfrm>
            <a:off x="6110111" y="4021667"/>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10707511" y="389184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177367" y="5237765"/>
            <a:ext cx="3983566" cy="1384995"/>
          </a:xfrm>
          <a:prstGeom prst="rect">
            <a:avLst/>
          </a:prstGeom>
          <a:noFill/>
        </p:spPr>
        <p:txBody>
          <a:bodyPr wrap="square" rtlCol="0">
            <a:spAutoFit/>
          </a:bodyPr>
          <a:lstStyle/>
          <a:p>
            <a:r>
              <a:rPr lang="en-US" sz="2800"/>
              <a:t>(Predictors, Covariates, Explanatory Variables, Independent Variables)</a:t>
            </a:r>
          </a:p>
        </p:txBody>
      </p:sp>
    </p:spTree>
    <p:extLst>
      <p:ext uri="{BB962C8B-B14F-4D97-AF65-F5344CB8AC3E}">
        <p14:creationId xmlns:p14="http://schemas.microsoft.com/office/powerpoint/2010/main" val="3501033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sz="quarter" idx="10"/>
          </p:nvPr>
        </p:nvSpPr>
        <p:spPr>
          <a:xfrm>
            <a:off x="379413" y="795564"/>
            <a:ext cx="9526587" cy="5290388"/>
          </a:xfrm>
        </p:spPr>
        <p:txBody>
          <a:bodyPr/>
          <a:lstStyle/>
          <a:p>
            <a:r>
              <a:rPr lang="en-US" dirty="0" smtClean="0"/>
              <a:t>Formally, given training set (</a:t>
            </a:r>
            <a:r>
              <a:rPr lang="en-US" dirty="0" err="1" smtClean="0"/>
              <a:t>x</a:t>
            </a:r>
            <a:r>
              <a:rPr lang="en-US" baseline="-25000" dirty="0" err="1" smtClean="0"/>
              <a:t>i,</a:t>
            </a:r>
            <a:r>
              <a:rPr lang="en-US" dirty="0" err="1" smtClean="0"/>
              <a:t>y</a:t>
            </a:r>
            <a:r>
              <a:rPr lang="en-US" baseline="-25000" dirty="0" err="1" smtClean="0"/>
              <a:t>i</a:t>
            </a:r>
            <a:r>
              <a:rPr lang="en-US" dirty="0" smtClean="0"/>
              <a:t>) for </a:t>
            </a:r>
            <a:r>
              <a:rPr lang="en-US" dirty="0" err="1" smtClean="0"/>
              <a:t>i</a:t>
            </a:r>
            <a:r>
              <a:rPr lang="en-US" dirty="0" smtClean="0"/>
              <a:t>=1…n, we want to create a classification model f that can predict label y for a new x.  </a:t>
            </a:r>
            <a:endParaRPr lang="en-US" dirty="0"/>
          </a:p>
        </p:txBody>
      </p:sp>
    </p:spTree>
    <p:extLst>
      <p:ext uri="{BB962C8B-B14F-4D97-AF65-F5344CB8AC3E}">
        <p14:creationId xmlns:p14="http://schemas.microsoft.com/office/powerpoint/2010/main" val="2138789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9" name="Content Placeholder 2"/>
          <p:cNvSpPr txBox="1">
            <a:spLocks/>
          </p:cNvSpPr>
          <p:nvPr/>
        </p:nvSpPr>
        <p:spPr>
          <a:xfrm>
            <a:off x="379413" y="795564"/>
            <a:ext cx="94503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Formally, given training set (</a:t>
            </a:r>
            <a:r>
              <a:rPr lang="en-US" dirty="0" err="1" smtClean="0"/>
              <a:t>x</a:t>
            </a:r>
            <a:r>
              <a:rPr lang="en-US" baseline="-25000" dirty="0" err="1" smtClean="0"/>
              <a:t>i,</a:t>
            </a:r>
            <a:r>
              <a:rPr lang="en-US" dirty="0" err="1" smtClean="0"/>
              <a:t>y</a:t>
            </a:r>
            <a:r>
              <a:rPr lang="en-US" baseline="-25000" dirty="0" err="1" smtClean="0"/>
              <a:t>i</a:t>
            </a:r>
            <a:r>
              <a:rPr lang="en-US" dirty="0" smtClean="0"/>
              <a:t>) for </a:t>
            </a:r>
            <a:r>
              <a:rPr lang="en-US" dirty="0" err="1" smtClean="0"/>
              <a:t>i</a:t>
            </a:r>
            <a:r>
              <a:rPr lang="en-US" dirty="0" smtClean="0"/>
              <a:t>=1…n, we want to create a classification model f that can predict label y for a new x.  </a:t>
            </a:r>
            <a:endParaRPr lang="en-US" dirty="0"/>
          </a:p>
        </p:txBody>
      </p:sp>
      <p:sp>
        <p:nvSpPr>
          <p:cNvPr id="10" name="Rectangle 9"/>
          <p:cNvSpPr/>
          <p:nvPr/>
        </p:nvSpPr>
        <p:spPr>
          <a:xfrm>
            <a:off x="392466" y="2679890"/>
            <a:ext cx="5202115" cy="461665"/>
          </a:xfrm>
          <a:prstGeom prst="rect">
            <a:avLst/>
          </a:prstGeom>
        </p:spPr>
        <p:txBody>
          <a:bodyPr wrap="none">
            <a:spAutoFit/>
          </a:bodyPr>
          <a:lstStyle/>
          <a:p>
            <a:r>
              <a:rPr lang="en-US" sz="2400" dirty="0"/>
              <a:t>Manhole is represented as:  [  </a:t>
            </a:r>
            <a:r>
              <a:rPr lang="en-US" sz="2400" dirty="0" smtClean="0"/>
              <a:t>1925   15] </a:t>
            </a:r>
            <a:endParaRPr lang="en-US" sz="2400" dirty="0"/>
          </a:p>
        </p:txBody>
      </p:sp>
      <p:sp>
        <p:nvSpPr>
          <p:cNvPr id="11" name="TextBox 10"/>
          <p:cNvSpPr txBox="1"/>
          <p:nvPr/>
        </p:nvSpPr>
        <p:spPr>
          <a:xfrm rot="18895295">
            <a:off x="930586" y="4374445"/>
            <a:ext cx="3988241" cy="523220"/>
          </a:xfrm>
          <a:prstGeom prst="rect">
            <a:avLst/>
          </a:prstGeom>
          <a:noFill/>
        </p:spPr>
        <p:txBody>
          <a:bodyPr wrap="none" rtlCol="0">
            <a:spAutoFit/>
          </a:bodyPr>
          <a:lstStyle/>
          <a:p>
            <a:r>
              <a:rPr lang="en-US" sz="2800" dirty="0" smtClean="0"/>
              <a:t>Year oldest cable installed</a:t>
            </a:r>
            <a:endParaRPr lang="en-US" sz="2800" dirty="0"/>
          </a:p>
        </p:txBody>
      </p:sp>
      <p:sp>
        <p:nvSpPr>
          <p:cNvPr id="12" name="TextBox 11"/>
          <p:cNvSpPr txBox="1"/>
          <p:nvPr/>
        </p:nvSpPr>
        <p:spPr>
          <a:xfrm rot="18895295">
            <a:off x="1519897" y="4399845"/>
            <a:ext cx="4130433" cy="523220"/>
          </a:xfrm>
          <a:prstGeom prst="rect">
            <a:avLst/>
          </a:prstGeom>
          <a:noFill/>
        </p:spPr>
        <p:txBody>
          <a:bodyPr wrap="none" rtlCol="0">
            <a:spAutoFit/>
          </a:bodyPr>
          <a:lstStyle/>
          <a:p>
            <a:r>
              <a:rPr lang="en-US" sz="2800" dirty="0" smtClean="0"/>
              <a:t>Number of events last year</a:t>
            </a:r>
            <a:endParaRPr lang="en-US" sz="2800" dirty="0"/>
          </a:p>
        </p:txBody>
      </p:sp>
    </p:spTree>
    <p:extLst>
      <p:ext uri="{BB962C8B-B14F-4D97-AF65-F5344CB8AC3E}">
        <p14:creationId xmlns:p14="http://schemas.microsoft.com/office/powerpoint/2010/main" val="25573916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pic>
        <p:nvPicPr>
          <p:cNvPr id="4" name="Picture 3" descr="ClassificImag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1044" y="2125147"/>
            <a:ext cx="3365624" cy="3999078"/>
          </a:xfrm>
          <a:prstGeom prst="rect">
            <a:avLst/>
          </a:prstGeom>
        </p:spPr>
      </p:pic>
      <p:sp>
        <p:nvSpPr>
          <p:cNvPr id="9" name="Content Placeholder 2"/>
          <p:cNvSpPr txBox="1">
            <a:spLocks/>
          </p:cNvSpPr>
          <p:nvPr/>
        </p:nvSpPr>
        <p:spPr>
          <a:xfrm>
            <a:off x="379734" y="802438"/>
            <a:ext cx="96027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Formally, given training set (</a:t>
            </a:r>
            <a:r>
              <a:rPr lang="en-US" dirty="0" err="1" smtClean="0"/>
              <a:t>x</a:t>
            </a:r>
            <a:r>
              <a:rPr lang="en-US" baseline="-25000" dirty="0" err="1" smtClean="0"/>
              <a:t>i,</a:t>
            </a:r>
            <a:r>
              <a:rPr lang="en-US" dirty="0" err="1" smtClean="0"/>
              <a:t>y</a:t>
            </a:r>
            <a:r>
              <a:rPr lang="en-US" baseline="-25000" dirty="0" err="1" smtClean="0"/>
              <a:t>i</a:t>
            </a:r>
            <a:r>
              <a:rPr lang="en-US" dirty="0" smtClean="0"/>
              <a:t>) for </a:t>
            </a:r>
            <a:r>
              <a:rPr lang="en-US" dirty="0" err="1" smtClean="0"/>
              <a:t>i</a:t>
            </a:r>
            <a:r>
              <a:rPr lang="en-US" dirty="0" smtClean="0"/>
              <a:t>=1…n, we want to create a classification model f that can predict label y for a new x.  </a:t>
            </a:r>
            <a:endParaRPr lang="en-US" dirty="0"/>
          </a:p>
        </p:txBody>
      </p:sp>
      <p:sp>
        <p:nvSpPr>
          <p:cNvPr id="10" name="Rectangle 9"/>
          <p:cNvSpPr/>
          <p:nvPr/>
        </p:nvSpPr>
        <p:spPr>
          <a:xfrm>
            <a:off x="392466" y="2679890"/>
            <a:ext cx="5202115" cy="461665"/>
          </a:xfrm>
          <a:prstGeom prst="rect">
            <a:avLst/>
          </a:prstGeom>
        </p:spPr>
        <p:txBody>
          <a:bodyPr wrap="none">
            <a:spAutoFit/>
          </a:bodyPr>
          <a:lstStyle/>
          <a:p>
            <a:r>
              <a:rPr lang="en-US" sz="2400" dirty="0"/>
              <a:t>Manhole is represented as:  [  </a:t>
            </a:r>
            <a:r>
              <a:rPr lang="en-US" sz="2400" dirty="0" smtClean="0"/>
              <a:t>1925   15] </a:t>
            </a:r>
            <a:endParaRPr lang="en-US" sz="2400" dirty="0"/>
          </a:p>
        </p:txBody>
      </p:sp>
      <p:sp>
        <p:nvSpPr>
          <p:cNvPr id="11" name="TextBox 10"/>
          <p:cNvSpPr txBox="1"/>
          <p:nvPr/>
        </p:nvSpPr>
        <p:spPr>
          <a:xfrm rot="18895295">
            <a:off x="930586" y="4374445"/>
            <a:ext cx="3988241" cy="523220"/>
          </a:xfrm>
          <a:prstGeom prst="rect">
            <a:avLst/>
          </a:prstGeom>
          <a:noFill/>
        </p:spPr>
        <p:txBody>
          <a:bodyPr wrap="none" rtlCol="0">
            <a:spAutoFit/>
          </a:bodyPr>
          <a:lstStyle/>
          <a:p>
            <a:r>
              <a:rPr lang="en-US" sz="2800" dirty="0" smtClean="0"/>
              <a:t>Year oldest cable installed</a:t>
            </a:r>
            <a:endParaRPr lang="en-US" sz="2800" dirty="0"/>
          </a:p>
        </p:txBody>
      </p:sp>
      <p:sp>
        <p:nvSpPr>
          <p:cNvPr id="12" name="TextBox 11"/>
          <p:cNvSpPr txBox="1"/>
          <p:nvPr/>
        </p:nvSpPr>
        <p:spPr>
          <a:xfrm rot="18895295">
            <a:off x="1519897" y="4399845"/>
            <a:ext cx="4130433" cy="523220"/>
          </a:xfrm>
          <a:prstGeom prst="rect">
            <a:avLst/>
          </a:prstGeom>
          <a:noFill/>
        </p:spPr>
        <p:txBody>
          <a:bodyPr wrap="none" rtlCol="0">
            <a:spAutoFit/>
          </a:bodyPr>
          <a:lstStyle/>
          <a:p>
            <a:r>
              <a:rPr lang="en-US" sz="2800" dirty="0" smtClean="0"/>
              <a:t>Number of events last year</a:t>
            </a:r>
            <a:endParaRPr lang="en-US" sz="2800" dirty="0"/>
          </a:p>
        </p:txBody>
      </p:sp>
      <p:cxnSp>
        <p:nvCxnSpPr>
          <p:cNvPr id="14" name="Straight Arrow Connector 13"/>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674556" y="6334780"/>
            <a:ext cx="912630" cy="523220"/>
          </a:xfrm>
          <a:prstGeom prst="rect">
            <a:avLst/>
          </a:prstGeom>
          <a:noFill/>
        </p:spPr>
        <p:txBody>
          <a:bodyPr wrap="none" rtlCol="0">
            <a:spAutoFit/>
          </a:bodyPr>
          <a:lstStyle/>
          <a:p>
            <a:r>
              <a:rPr lang="en-US" sz="2800" dirty="0" smtClean="0"/>
              <a:t>1925</a:t>
            </a:r>
            <a:endParaRPr lang="en-US" sz="2800" dirty="0"/>
          </a:p>
        </p:txBody>
      </p:sp>
      <p:sp>
        <p:nvSpPr>
          <p:cNvPr id="19" name="TextBox 18"/>
          <p:cNvSpPr txBox="1"/>
          <p:nvPr/>
        </p:nvSpPr>
        <p:spPr>
          <a:xfrm>
            <a:off x="10735733" y="6334780"/>
            <a:ext cx="912630" cy="523220"/>
          </a:xfrm>
          <a:prstGeom prst="rect">
            <a:avLst/>
          </a:prstGeom>
          <a:noFill/>
        </p:spPr>
        <p:txBody>
          <a:bodyPr wrap="none" rtlCol="0">
            <a:spAutoFit/>
          </a:bodyPr>
          <a:lstStyle/>
          <a:p>
            <a:r>
              <a:rPr lang="en-US" sz="2800" dirty="0" smtClean="0"/>
              <a:t>2015</a:t>
            </a:r>
            <a:endParaRPr lang="en-US" sz="2800" dirty="0"/>
          </a:p>
        </p:txBody>
      </p:sp>
      <p:sp>
        <p:nvSpPr>
          <p:cNvPr id="20" name="TextBox 19"/>
          <p:cNvSpPr txBox="1"/>
          <p:nvPr/>
        </p:nvSpPr>
        <p:spPr>
          <a:xfrm>
            <a:off x="8153400" y="6306558"/>
            <a:ext cx="1987568" cy="523220"/>
          </a:xfrm>
          <a:prstGeom prst="rect">
            <a:avLst/>
          </a:prstGeom>
          <a:noFill/>
        </p:spPr>
        <p:txBody>
          <a:bodyPr wrap="none" rtlCol="0">
            <a:spAutoFit/>
          </a:bodyPr>
          <a:lstStyle/>
          <a:p>
            <a:r>
              <a:rPr lang="en-US" sz="2800" dirty="0" smtClean="0"/>
              <a:t>Oldest cable</a:t>
            </a:r>
            <a:endParaRPr lang="en-US" sz="2800" dirty="0"/>
          </a:p>
        </p:txBody>
      </p:sp>
      <p:sp>
        <p:nvSpPr>
          <p:cNvPr id="21" name="TextBox 20"/>
          <p:cNvSpPr txBox="1"/>
          <p:nvPr/>
        </p:nvSpPr>
        <p:spPr>
          <a:xfrm rot="16200000">
            <a:off x="4556477" y="4088292"/>
            <a:ext cx="2628218" cy="523220"/>
          </a:xfrm>
          <a:prstGeom prst="rect">
            <a:avLst/>
          </a:prstGeom>
          <a:noFill/>
        </p:spPr>
        <p:txBody>
          <a:bodyPr wrap="none" rtlCol="0">
            <a:spAutoFit/>
          </a:bodyPr>
          <a:lstStyle/>
          <a:p>
            <a:r>
              <a:rPr lang="en-US" sz="2800" dirty="0" smtClean="0"/>
              <a:t> Events Last Year</a:t>
            </a:r>
            <a:endParaRPr lang="en-US" sz="2800" dirty="0"/>
          </a:p>
        </p:txBody>
      </p: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23" name="TextBox 22"/>
          <p:cNvSpPr txBox="1"/>
          <p:nvPr/>
        </p:nvSpPr>
        <p:spPr>
          <a:xfrm>
            <a:off x="5568246" y="1982913"/>
            <a:ext cx="548648" cy="523220"/>
          </a:xfrm>
          <a:prstGeom prst="rect">
            <a:avLst/>
          </a:prstGeom>
          <a:noFill/>
        </p:spPr>
        <p:txBody>
          <a:bodyPr wrap="none" rtlCol="0">
            <a:spAutoFit/>
          </a:bodyPr>
          <a:lstStyle/>
          <a:p>
            <a:r>
              <a:rPr lang="en-US" sz="2800" dirty="0" smtClean="0"/>
              <a:t>20</a:t>
            </a:r>
            <a:endParaRPr lang="en-US" sz="2800" dirty="0"/>
          </a:p>
        </p:txBody>
      </p:sp>
      <p:grpSp>
        <p:nvGrpSpPr>
          <p:cNvPr id="15" name="Group 14"/>
          <p:cNvGrpSpPr/>
          <p:nvPr/>
        </p:nvGrpSpPr>
        <p:grpSpPr>
          <a:xfrm>
            <a:off x="9468464" y="5082020"/>
            <a:ext cx="2179898" cy="1000985"/>
            <a:chOff x="429591" y="3754904"/>
            <a:chExt cx="1787585" cy="820839"/>
          </a:xfrm>
        </p:grpSpPr>
        <p:sp>
          <p:nvSpPr>
            <p:cNvPr id="13" name="Trapezoid 12"/>
            <p:cNvSpPr/>
            <p:nvPr/>
          </p:nvSpPr>
          <p:spPr>
            <a:xfrm>
              <a:off x="429591" y="3754904"/>
              <a:ext cx="1787585" cy="820839"/>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Summing Junction 7"/>
            <p:cNvSpPr/>
            <p:nvPr/>
          </p:nvSpPr>
          <p:spPr>
            <a:xfrm>
              <a:off x="852691" y="3920387"/>
              <a:ext cx="951929" cy="442451"/>
            </a:xfrm>
            <a:prstGeom prst="flowChartSummingJunction">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p:cNvGrpSpPr/>
          <p:nvPr/>
        </p:nvGrpSpPr>
        <p:grpSpPr>
          <a:xfrm>
            <a:off x="6365729" y="1639362"/>
            <a:ext cx="2179898" cy="1777134"/>
            <a:chOff x="6437285" y="1541861"/>
            <a:chExt cx="2179898" cy="1777134"/>
          </a:xfrm>
        </p:grpSpPr>
        <p:sp>
          <p:nvSpPr>
            <p:cNvPr id="27" name="Trapezoid 26"/>
            <p:cNvSpPr/>
            <p:nvPr/>
          </p:nvSpPr>
          <p:spPr>
            <a:xfrm>
              <a:off x="6437285" y="2224058"/>
              <a:ext cx="2179898" cy="1000985"/>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924580" y="2444283"/>
              <a:ext cx="1155736" cy="542501"/>
            </a:xfrm>
            <a:prstGeom prst="ellipse">
              <a:avLst/>
            </a:prstGeom>
            <a:gradFill flip="none" rotWithShape="1">
              <a:gsLst>
                <a:gs pos="0">
                  <a:schemeClr val="tx1">
                    <a:lumMod val="95000"/>
                    <a:lumOff val="5000"/>
                  </a:schemeClr>
                </a:gs>
                <a:gs pos="50000">
                  <a:schemeClr val="tx1">
                    <a:lumMod val="65000"/>
                    <a:lumOff val="35000"/>
                  </a:schemeClr>
                </a:gs>
                <a:gs pos="100000">
                  <a:schemeClr val="bg1">
                    <a:lumMod val="50000"/>
                  </a:scheme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p:nvGrpSpPr>
          <p:grpSpPr>
            <a:xfrm>
              <a:off x="6680889" y="1541861"/>
              <a:ext cx="1692689" cy="1777134"/>
              <a:chOff x="3399175" y="4696691"/>
              <a:chExt cx="1692689" cy="1777134"/>
            </a:xfrm>
          </p:grpSpPr>
          <p:sp>
            <p:nvSpPr>
              <p:cNvPr id="32" name="Oval 5"/>
              <p:cNvSpPr>
                <a:spLocks noChangeArrowheads="1"/>
              </p:cNvSpPr>
              <p:nvPr/>
            </p:nvSpPr>
            <p:spPr bwMode="auto">
              <a:xfrm>
                <a:off x="3399175" y="4696691"/>
                <a:ext cx="1692689" cy="1777134"/>
              </a:xfrm>
              <a:prstGeom prst="ellipse">
                <a:avLst/>
              </a:prstGeom>
              <a:solidFill>
                <a:srgbClr val="FF8C00"/>
              </a:solidFill>
              <a:ln>
                <a:noFill/>
              </a:ln>
              <a:effectLst>
                <a:softEdge rad="3175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7"/>
              <p:cNvSpPr>
                <a:spLocks/>
              </p:cNvSpPr>
              <p:nvPr/>
            </p:nvSpPr>
            <p:spPr bwMode="auto">
              <a:xfrm>
                <a:off x="3902076" y="5684838"/>
                <a:ext cx="285750" cy="333375"/>
              </a:xfrm>
              <a:custGeom>
                <a:avLst/>
                <a:gdLst>
                  <a:gd name="T0" fmla="*/ 180 w 180"/>
                  <a:gd name="T1" fmla="*/ 180 h 210"/>
                  <a:gd name="T2" fmla="*/ 180 w 180"/>
                  <a:gd name="T3" fmla="*/ 180 h 210"/>
                  <a:gd name="T4" fmla="*/ 0 w 180"/>
                  <a:gd name="T5" fmla="*/ 0 h 210"/>
                  <a:gd name="T6" fmla="*/ 153 w 180"/>
                  <a:gd name="T7" fmla="*/ 207 h 210"/>
                  <a:gd name="T8" fmla="*/ 153 w 180"/>
                  <a:gd name="T9" fmla="*/ 210 h 210"/>
                  <a:gd name="T10" fmla="*/ 180 w 180"/>
                  <a:gd name="T11" fmla="*/ 180 h 210"/>
                </a:gdLst>
                <a:ahLst/>
                <a:cxnLst>
                  <a:cxn ang="0">
                    <a:pos x="T0" y="T1"/>
                  </a:cxn>
                  <a:cxn ang="0">
                    <a:pos x="T2" y="T3"/>
                  </a:cxn>
                  <a:cxn ang="0">
                    <a:pos x="T4" y="T5"/>
                  </a:cxn>
                  <a:cxn ang="0">
                    <a:pos x="T6" y="T7"/>
                  </a:cxn>
                  <a:cxn ang="0">
                    <a:pos x="T8" y="T9"/>
                  </a:cxn>
                  <a:cxn ang="0">
                    <a:pos x="T10" y="T11"/>
                  </a:cxn>
                </a:cxnLst>
                <a:rect l="0" t="0" r="r" b="b"/>
                <a:pathLst>
                  <a:path w="180" h="210">
                    <a:moveTo>
                      <a:pt x="180" y="180"/>
                    </a:moveTo>
                    <a:lnTo>
                      <a:pt x="180" y="180"/>
                    </a:lnTo>
                    <a:lnTo>
                      <a:pt x="0" y="0"/>
                    </a:lnTo>
                    <a:lnTo>
                      <a:pt x="153" y="207"/>
                    </a:lnTo>
                    <a:lnTo>
                      <a:pt x="153" y="210"/>
                    </a:lnTo>
                    <a:lnTo>
                      <a:pt x="180" y="18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8"/>
              <p:cNvSpPr>
                <a:spLocks/>
              </p:cNvSpPr>
              <p:nvPr/>
            </p:nvSpPr>
            <p:spPr bwMode="auto">
              <a:xfrm>
                <a:off x="3816351" y="5262563"/>
                <a:ext cx="414338" cy="476250"/>
              </a:xfrm>
              <a:custGeom>
                <a:avLst/>
                <a:gdLst>
                  <a:gd name="T0" fmla="*/ 261 w 261"/>
                  <a:gd name="T1" fmla="*/ 260 h 300"/>
                  <a:gd name="T2" fmla="*/ 261 w 261"/>
                  <a:gd name="T3" fmla="*/ 260 h 300"/>
                  <a:gd name="T4" fmla="*/ 0 w 261"/>
                  <a:gd name="T5" fmla="*/ 0 h 300"/>
                  <a:gd name="T6" fmla="*/ 221 w 261"/>
                  <a:gd name="T7" fmla="*/ 300 h 300"/>
                  <a:gd name="T8" fmla="*/ 221 w 261"/>
                  <a:gd name="T9" fmla="*/ 300 h 300"/>
                  <a:gd name="T10" fmla="*/ 261 w 261"/>
                  <a:gd name="T11" fmla="*/ 260 h 300"/>
                </a:gdLst>
                <a:ahLst/>
                <a:cxnLst>
                  <a:cxn ang="0">
                    <a:pos x="T0" y="T1"/>
                  </a:cxn>
                  <a:cxn ang="0">
                    <a:pos x="T2" y="T3"/>
                  </a:cxn>
                  <a:cxn ang="0">
                    <a:pos x="T4" y="T5"/>
                  </a:cxn>
                  <a:cxn ang="0">
                    <a:pos x="T6" y="T7"/>
                  </a:cxn>
                  <a:cxn ang="0">
                    <a:pos x="T8" y="T9"/>
                  </a:cxn>
                  <a:cxn ang="0">
                    <a:pos x="T10" y="T11"/>
                  </a:cxn>
                </a:cxnLst>
                <a:rect l="0" t="0" r="r" b="b"/>
                <a:pathLst>
                  <a:path w="261" h="300">
                    <a:moveTo>
                      <a:pt x="261" y="260"/>
                    </a:moveTo>
                    <a:lnTo>
                      <a:pt x="261" y="260"/>
                    </a:lnTo>
                    <a:lnTo>
                      <a:pt x="0" y="0"/>
                    </a:lnTo>
                    <a:lnTo>
                      <a:pt x="221" y="300"/>
                    </a:lnTo>
                    <a:lnTo>
                      <a:pt x="221" y="300"/>
                    </a:lnTo>
                    <a:lnTo>
                      <a:pt x="261" y="26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9"/>
              <p:cNvSpPr>
                <a:spLocks/>
              </p:cNvSpPr>
              <p:nvPr/>
            </p:nvSpPr>
            <p:spPr bwMode="auto">
              <a:xfrm>
                <a:off x="3981451" y="5156200"/>
                <a:ext cx="227013" cy="265113"/>
              </a:xfrm>
              <a:custGeom>
                <a:avLst/>
                <a:gdLst>
                  <a:gd name="T0" fmla="*/ 143 w 143"/>
                  <a:gd name="T1" fmla="*/ 143 h 167"/>
                  <a:gd name="T2" fmla="*/ 143 w 143"/>
                  <a:gd name="T3" fmla="*/ 143 h 167"/>
                  <a:gd name="T4" fmla="*/ 0 w 143"/>
                  <a:gd name="T5" fmla="*/ 0 h 167"/>
                  <a:gd name="T6" fmla="*/ 120 w 143"/>
                  <a:gd name="T7" fmla="*/ 163 h 167"/>
                  <a:gd name="T8" fmla="*/ 120 w 143"/>
                  <a:gd name="T9" fmla="*/ 167 h 167"/>
                  <a:gd name="T10" fmla="*/ 143 w 143"/>
                  <a:gd name="T11" fmla="*/ 143 h 167"/>
                </a:gdLst>
                <a:ahLst/>
                <a:cxnLst>
                  <a:cxn ang="0">
                    <a:pos x="T0" y="T1"/>
                  </a:cxn>
                  <a:cxn ang="0">
                    <a:pos x="T2" y="T3"/>
                  </a:cxn>
                  <a:cxn ang="0">
                    <a:pos x="T4" y="T5"/>
                  </a:cxn>
                  <a:cxn ang="0">
                    <a:pos x="T6" y="T7"/>
                  </a:cxn>
                  <a:cxn ang="0">
                    <a:pos x="T8" y="T9"/>
                  </a:cxn>
                  <a:cxn ang="0">
                    <a:pos x="T10" y="T11"/>
                  </a:cxn>
                </a:cxnLst>
                <a:rect l="0" t="0" r="r" b="b"/>
                <a:pathLst>
                  <a:path w="143" h="167">
                    <a:moveTo>
                      <a:pt x="143" y="143"/>
                    </a:moveTo>
                    <a:lnTo>
                      <a:pt x="143" y="143"/>
                    </a:lnTo>
                    <a:lnTo>
                      <a:pt x="0" y="0"/>
                    </a:lnTo>
                    <a:lnTo>
                      <a:pt x="120" y="163"/>
                    </a:lnTo>
                    <a:lnTo>
                      <a:pt x="120" y="167"/>
                    </a:lnTo>
                    <a:lnTo>
                      <a:pt x="143" y="143"/>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
              <p:cNvSpPr>
                <a:spLocks/>
              </p:cNvSpPr>
              <p:nvPr/>
            </p:nvSpPr>
            <p:spPr bwMode="auto">
              <a:xfrm>
                <a:off x="4192588" y="5684838"/>
                <a:ext cx="287338" cy="333375"/>
              </a:xfrm>
              <a:custGeom>
                <a:avLst/>
                <a:gdLst>
                  <a:gd name="T0" fmla="*/ 0 w 181"/>
                  <a:gd name="T1" fmla="*/ 180 h 210"/>
                  <a:gd name="T2" fmla="*/ 4 w 181"/>
                  <a:gd name="T3" fmla="*/ 180 h 210"/>
                  <a:gd name="T4" fmla="*/ 181 w 181"/>
                  <a:gd name="T5" fmla="*/ 0 h 210"/>
                  <a:gd name="T6" fmla="*/ 30 w 181"/>
                  <a:gd name="T7" fmla="*/ 207 h 210"/>
                  <a:gd name="T8" fmla="*/ 27 w 181"/>
                  <a:gd name="T9" fmla="*/ 210 h 210"/>
                  <a:gd name="T10" fmla="*/ 0 w 181"/>
                  <a:gd name="T11" fmla="*/ 180 h 210"/>
                </a:gdLst>
                <a:ahLst/>
                <a:cxnLst>
                  <a:cxn ang="0">
                    <a:pos x="T0" y="T1"/>
                  </a:cxn>
                  <a:cxn ang="0">
                    <a:pos x="T2" y="T3"/>
                  </a:cxn>
                  <a:cxn ang="0">
                    <a:pos x="T4" y="T5"/>
                  </a:cxn>
                  <a:cxn ang="0">
                    <a:pos x="T6" y="T7"/>
                  </a:cxn>
                  <a:cxn ang="0">
                    <a:pos x="T8" y="T9"/>
                  </a:cxn>
                  <a:cxn ang="0">
                    <a:pos x="T10" y="T11"/>
                  </a:cxn>
                </a:cxnLst>
                <a:rect l="0" t="0" r="r" b="b"/>
                <a:pathLst>
                  <a:path w="181" h="210">
                    <a:moveTo>
                      <a:pt x="0" y="180"/>
                    </a:moveTo>
                    <a:lnTo>
                      <a:pt x="4" y="180"/>
                    </a:lnTo>
                    <a:lnTo>
                      <a:pt x="181" y="0"/>
                    </a:lnTo>
                    <a:lnTo>
                      <a:pt x="30" y="207"/>
                    </a:lnTo>
                    <a:lnTo>
                      <a:pt x="27" y="210"/>
                    </a:lnTo>
                    <a:lnTo>
                      <a:pt x="0" y="18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1"/>
              <p:cNvSpPr>
                <a:spLocks/>
              </p:cNvSpPr>
              <p:nvPr/>
            </p:nvSpPr>
            <p:spPr bwMode="auto">
              <a:xfrm>
                <a:off x="4151313" y="5262563"/>
                <a:ext cx="419100" cy="476250"/>
              </a:xfrm>
              <a:custGeom>
                <a:avLst/>
                <a:gdLst>
                  <a:gd name="T0" fmla="*/ 0 w 264"/>
                  <a:gd name="T1" fmla="*/ 260 h 300"/>
                  <a:gd name="T2" fmla="*/ 3 w 264"/>
                  <a:gd name="T3" fmla="*/ 260 h 300"/>
                  <a:gd name="T4" fmla="*/ 264 w 264"/>
                  <a:gd name="T5" fmla="*/ 0 h 300"/>
                  <a:gd name="T6" fmla="*/ 43 w 264"/>
                  <a:gd name="T7" fmla="*/ 300 h 300"/>
                  <a:gd name="T8" fmla="*/ 40 w 264"/>
                  <a:gd name="T9" fmla="*/ 300 h 300"/>
                  <a:gd name="T10" fmla="*/ 0 w 264"/>
                  <a:gd name="T11" fmla="*/ 260 h 300"/>
                </a:gdLst>
                <a:ahLst/>
                <a:cxnLst>
                  <a:cxn ang="0">
                    <a:pos x="T0" y="T1"/>
                  </a:cxn>
                  <a:cxn ang="0">
                    <a:pos x="T2" y="T3"/>
                  </a:cxn>
                  <a:cxn ang="0">
                    <a:pos x="T4" y="T5"/>
                  </a:cxn>
                  <a:cxn ang="0">
                    <a:pos x="T6" y="T7"/>
                  </a:cxn>
                  <a:cxn ang="0">
                    <a:pos x="T8" y="T9"/>
                  </a:cxn>
                  <a:cxn ang="0">
                    <a:pos x="T10" y="T11"/>
                  </a:cxn>
                </a:cxnLst>
                <a:rect l="0" t="0" r="r" b="b"/>
                <a:pathLst>
                  <a:path w="264" h="300">
                    <a:moveTo>
                      <a:pt x="0" y="260"/>
                    </a:moveTo>
                    <a:lnTo>
                      <a:pt x="3" y="260"/>
                    </a:lnTo>
                    <a:lnTo>
                      <a:pt x="264" y="0"/>
                    </a:lnTo>
                    <a:lnTo>
                      <a:pt x="43" y="300"/>
                    </a:lnTo>
                    <a:lnTo>
                      <a:pt x="40" y="300"/>
                    </a:lnTo>
                    <a:lnTo>
                      <a:pt x="0" y="26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
              <p:cNvSpPr>
                <a:spLocks/>
              </p:cNvSpPr>
              <p:nvPr/>
            </p:nvSpPr>
            <p:spPr bwMode="auto">
              <a:xfrm>
                <a:off x="4176713" y="5156200"/>
                <a:ext cx="223838" cy="265113"/>
              </a:xfrm>
              <a:custGeom>
                <a:avLst/>
                <a:gdLst>
                  <a:gd name="T0" fmla="*/ 0 w 141"/>
                  <a:gd name="T1" fmla="*/ 143 h 167"/>
                  <a:gd name="T2" fmla="*/ 0 w 141"/>
                  <a:gd name="T3" fmla="*/ 143 h 167"/>
                  <a:gd name="T4" fmla="*/ 141 w 141"/>
                  <a:gd name="T5" fmla="*/ 0 h 167"/>
                  <a:gd name="T6" fmla="*/ 20 w 141"/>
                  <a:gd name="T7" fmla="*/ 163 h 167"/>
                  <a:gd name="T8" fmla="*/ 20 w 141"/>
                  <a:gd name="T9" fmla="*/ 167 h 167"/>
                  <a:gd name="T10" fmla="*/ 0 w 141"/>
                  <a:gd name="T11" fmla="*/ 143 h 167"/>
                </a:gdLst>
                <a:ahLst/>
                <a:cxnLst>
                  <a:cxn ang="0">
                    <a:pos x="T0" y="T1"/>
                  </a:cxn>
                  <a:cxn ang="0">
                    <a:pos x="T2" y="T3"/>
                  </a:cxn>
                  <a:cxn ang="0">
                    <a:pos x="T4" y="T5"/>
                  </a:cxn>
                  <a:cxn ang="0">
                    <a:pos x="T6" y="T7"/>
                  </a:cxn>
                  <a:cxn ang="0">
                    <a:pos x="T8" y="T9"/>
                  </a:cxn>
                  <a:cxn ang="0">
                    <a:pos x="T10" y="T11"/>
                  </a:cxn>
                </a:cxnLst>
                <a:rect l="0" t="0" r="r" b="b"/>
                <a:pathLst>
                  <a:path w="141" h="167">
                    <a:moveTo>
                      <a:pt x="0" y="143"/>
                    </a:moveTo>
                    <a:lnTo>
                      <a:pt x="0" y="143"/>
                    </a:lnTo>
                    <a:lnTo>
                      <a:pt x="141" y="0"/>
                    </a:lnTo>
                    <a:lnTo>
                      <a:pt x="20" y="163"/>
                    </a:lnTo>
                    <a:lnTo>
                      <a:pt x="20" y="167"/>
                    </a:lnTo>
                    <a:lnTo>
                      <a:pt x="0" y="143"/>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1437025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pic>
        <p:nvPicPr>
          <p:cNvPr id="4" name="Picture 3" descr="ClassificImag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1044" y="2125147"/>
            <a:ext cx="3365624" cy="3999078"/>
          </a:xfrm>
          <a:prstGeom prst="rect">
            <a:avLst/>
          </a:prstGeom>
        </p:spPr>
      </p:pic>
      <p:sp>
        <p:nvSpPr>
          <p:cNvPr id="9" name="Content Placeholder 2"/>
          <p:cNvSpPr txBox="1">
            <a:spLocks/>
          </p:cNvSpPr>
          <p:nvPr/>
        </p:nvSpPr>
        <p:spPr>
          <a:xfrm>
            <a:off x="379413" y="795564"/>
            <a:ext cx="94884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Formally, given training set (</a:t>
            </a:r>
            <a:r>
              <a:rPr lang="en-US" dirty="0" err="1" smtClean="0"/>
              <a:t>x</a:t>
            </a:r>
            <a:r>
              <a:rPr lang="en-US" baseline="-25000" dirty="0" err="1" smtClean="0"/>
              <a:t>i,</a:t>
            </a:r>
            <a:r>
              <a:rPr lang="en-US" dirty="0" err="1" smtClean="0"/>
              <a:t>y</a:t>
            </a:r>
            <a:r>
              <a:rPr lang="en-US" baseline="-25000" dirty="0" err="1" smtClean="0"/>
              <a:t>i</a:t>
            </a:r>
            <a:r>
              <a:rPr lang="en-US" dirty="0" smtClean="0"/>
              <a:t>) for </a:t>
            </a:r>
            <a:r>
              <a:rPr lang="en-US" dirty="0" err="1" smtClean="0"/>
              <a:t>i</a:t>
            </a:r>
            <a:r>
              <a:rPr lang="en-US" dirty="0" smtClean="0"/>
              <a:t>=1…n, we want to create a classification model f that can predict label y for a new x.  </a:t>
            </a:r>
            <a:endParaRPr lang="en-US" dirty="0"/>
          </a:p>
        </p:txBody>
      </p:sp>
      <p:sp>
        <p:nvSpPr>
          <p:cNvPr id="10" name="Rectangle 9"/>
          <p:cNvSpPr/>
          <p:nvPr/>
        </p:nvSpPr>
        <p:spPr>
          <a:xfrm>
            <a:off x="392466" y="2679890"/>
            <a:ext cx="5202115" cy="461665"/>
          </a:xfrm>
          <a:prstGeom prst="rect">
            <a:avLst/>
          </a:prstGeom>
        </p:spPr>
        <p:txBody>
          <a:bodyPr wrap="none">
            <a:spAutoFit/>
          </a:bodyPr>
          <a:lstStyle/>
          <a:p>
            <a:r>
              <a:rPr lang="en-US" sz="2400" dirty="0"/>
              <a:t>Manhole is represented as:  [  </a:t>
            </a:r>
            <a:r>
              <a:rPr lang="en-US" sz="2400" dirty="0" smtClean="0"/>
              <a:t>1925   15] </a:t>
            </a:r>
            <a:endParaRPr lang="en-US" sz="2400" dirty="0"/>
          </a:p>
        </p:txBody>
      </p:sp>
      <p:sp>
        <p:nvSpPr>
          <p:cNvPr id="11" name="TextBox 10"/>
          <p:cNvSpPr txBox="1"/>
          <p:nvPr/>
        </p:nvSpPr>
        <p:spPr>
          <a:xfrm rot="18895295">
            <a:off x="930586" y="4374445"/>
            <a:ext cx="3988241" cy="523220"/>
          </a:xfrm>
          <a:prstGeom prst="rect">
            <a:avLst/>
          </a:prstGeom>
          <a:noFill/>
        </p:spPr>
        <p:txBody>
          <a:bodyPr wrap="none" rtlCol="0">
            <a:spAutoFit/>
          </a:bodyPr>
          <a:lstStyle/>
          <a:p>
            <a:r>
              <a:rPr lang="en-US" sz="2800" dirty="0" smtClean="0"/>
              <a:t>Year oldest cable installed</a:t>
            </a:r>
            <a:endParaRPr lang="en-US" sz="2800" dirty="0"/>
          </a:p>
        </p:txBody>
      </p:sp>
      <p:sp>
        <p:nvSpPr>
          <p:cNvPr id="12" name="TextBox 11"/>
          <p:cNvSpPr txBox="1"/>
          <p:nvPr/>
        </p:nvSpPr>
        <p:spPr>
          <a:xfrm rot="18895295">
            <a:off x="1519897" y="4399845"/>
            <a:ext cx="4130433" cy="523220"/>
          </a:xfrm>
          <a:prstGeom prst="rect">
            <a:avLst/>
          </a:prstGeom>
          <a:noFill/>
        </p:spPr>
        <p:txBody>
          <a:bodyPr wrap="none" rtlCol="0">
            <a:spAutoFit/>
          </a:bodyPr>
          <a:lstStyle/>
          <a:p>
            <a:r>
              <a:rPr lang="en-US" sz="2800" dirty="0" smtClean="0"/>
              <a:t>Number of events last year</a:t>
            </a:r>
            <a:endParaRPr lang="en-US" sz="2800" dirty="0"/>
          </a:p>
        </p:txBody>
      </p:sp>
      <p:cxnSp>
        <p:nvCxnSpPr>
          <p:cNvPr id="14" name="Straight Arrow Connector 13"/>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674556" y="6334780"/>
            <a:ext cx="912630" cy="523220"/>
          </a:xfrm>
          <a:prstGeom prst="rect">
            <a:avLst/>
          </a:prstGeom>
          <a:noFill/>
        </p:spPr>
        <p:txBody>
          <a:bodyPr wrap="none" rtlCol="0">
            <a:spAutoFit/>
          </a:bodyPr>
          <a:lstStyle/>
          <a:p>
            <a:r>
              <a:rPr lang="en-US" sz="2800" dirty="0" smtClean="0"/>
              <a:t>1925</a:t>
            </a:r>
            <a:endParaRPr lang="en-US" sz="2800" dirty="0"/>
          </a:p>
        </p:txBody>
      </p:sp>
      <p:sp>
        <p:nvSpPr>
          <p:cNvPr id="19" name="TextBox 18"/>
          <p:cNvSpPr txBox="1"/>
          <p:nvPr/>
        </p:nvSpPr>
        <p:spPr>
          <a:xfrm>
            <a:off x="10735733" y="6334780"/>
            <a:ext cx="912630" cy="523220"/>
          </a:xfrm>
          <a:prstGeom prst="rect">
            <a:avLst/>
          </a:prstGeom>
          <a:noFill/>
        </p:spPr>
        <p:txBody>
          <a:bodyPr wrap="none" rtlCol="0">
            <a:spAutoFit/>
          </a:bodyPr>
          <a:lstStyle/>
          <a:p>
            <a:r>
              <a:rPr lang="en-US" sz="2800" dirty="0" smtClean="0"/>
              <a:t>2015</a:t>
            </a:r>
            <a:endParaRPr lang="en-US" sz="2800" dirty="0"/>
          </a:p>
        </p:txBody>
      </p:sp>
      <p:sp>
        <p:nvSpPr>
          <p:cNvPr id="20" name="TextBox 19"/>
          <p:cNvSpPr txBox="1"/>
          <p:nvPr/>
        </p:nvSpPr>
        <p:spPr>
          <a:xfrm>
            <a:off x="8153400" y="6306558"/>
            <a:ext cx="1987568" cy="523220"/>
          </a:xfrm>
          <a:prstGeom prst="rect">
            <a:avLst/>
          </a:prstGeom>
          <a:noFill/>
        </p:spPr>
        <p:txBody>
          <a:bodyPr wrap="none" rtlCol="0">
            <a:spAutoFit/>
          </a:bodyPr>
          <a:lstStyle/>
          <a:p>
            <a:r>
              <a:rPr lang="en-US" sz="2800" dirty="0" smtClean="0"/>
              <a:t>Oldest cable</a:t>
            </a:r>
            <a:endParaRPr lang="en-US" sz="2800" dirty="0"/>
          </a:p>
        </p:txBody>
      </p:sp>
      <p:sp>
        <p:nvSpPr>
          <p:cNvPr id="21" name="TextBox 20"/>
          <p:cNvSpPr txBox="1"/>
          <p:nvPr/>
        </p:nvSpPr>
        <p:spPr>
          <a:xfrm rot="16200000">
            <a:off x="4556477" y="4088292"/>
            <a:ext cx="2628218" cy="523220"/>
          </a:xfrm>
          <a:prstGeom prst="rect">
            <a:avLst/>
          </a:prstGeom>
          <a:noFill/>
        </p:spPr>
        <p:txBody>
          <a:bodyPr wrap="none" rtlCol="0">
            <a:spAutoFit/>
          </a:bodyPr>
          <a:lstStyle/>
          <a:p>
            <a:r>
              <a:rPr lang="en-US" sz="2800" dirty="0" smtClean="0"/>
              <a:t> Events Last Year</a:t>
            </a:r>
            <a:endParaRPr lang="en-US" sz="2800" dirty="0"/>
          </a:p>
        </p:txBody>
      </p: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23" name="TextBox 22"/>
          <p:cNvSpPr txBox="1"/>
          <p:nvPr/>
        </p:nvSpPr>
        <p:spPr>
          <a:xfrm>
            <a:off x="5568246" y="1982913"/>
            <a:ext cx="548648" cy="523220"/>
          </a:xfrm>
          <a:prstGeom prst="rect">
            <a:avLst/>
          </a:prstGeom>
          <a:noFill/>
        </p:spPr>
        <p:txBody>
          <a:bodyPr wrap="none" rtlCol="0">
            <a:spAutoFit/>
          </a:bodyPr>
          <a:lstStyle/>
          <a:p>
            <a:r>
              <a:rPr lang="en-US" sz="2800" dirty="0" smtClean="0"/>
              <a:t>20</a:t>
            </a:r>
            <a:endParaRPr lang="en-US" sz="2800" dirty="0"/>
          </a:p>
        </p:txBody>
      </p:sp>
      <p:sp>
        <p:nvSpPr>
          <p:cNvPr id="3" name="TextBox 2"/>
          <p:cNvSpPr txBox="1"/>
          <p:nvPr/>
        </p:nvSpPr>
        <p:spPr>
          <a:xfrm>
            <a:off x="10018889" y="2539999"/>
            <a:ext cx="727032" cy="369332"/>
          </a:xfrm>
          <a:prstGeom prst="rect">
            <a:avLst/>
          </a:prstGeom>
          <a:noFill/>
        </p:spPr>
        <p:txBody>
          <a:bodyPr wrap="none" rtlCol="0">
            <a:spAutoFit/>
          </a:bodyPr>
          <a:lstStyle/>
          <a:p>
            <a:r>
              <a:rPr lang="en-US" dirty="0"/>
              <a:t>f</a:t>
            </a:r>
            <a:r>
              <a:rPr lang="en-US" dirty="0" smtClean="0"/>
              <a:t>(x)=0</a:t>
            </a:r>
            <a:endParaRPr lang="en-US" dirty="0"/>
          </a:p>
        </p:txBody>
      </p:sp>
      <p:sp>
        <p:nvSpPr>
          <p:cNvPr id="25" name="TextBox 24"/>
          <p:cNvSpPr txBox="1"/>
          <p:nvPr/>
        </p:nvSpPr>
        <p:spPr>
          <a:xfrm>
            <a:off x="10975623" y="2438399"/>
            <a:ext cx="727032" cy="369332"/>
          </a:xfrm>
          <a:prstGeom prst="rect">
            <a:avLst/>
          </a:prstGeom>
          <a:noFill/>
        </p:spPr>
        <p:txBody>
          <a:bodyPr wrap="none" rtlCol="0">
            <a:spAutoFit/>
          </a:bodyPr>
          <a:lstStyle/>
          <a:p>
            <a:r>
              <a:rPr lang="en-US" dirty="0"/>
              <a:t>f</a:t>
            </a:r>
            <a:r>
              <a:rPr lang="en-US" dirty="0" smtClean="0"/>
              <a:t>(x)&lt;0</a:t>
            </a:r>
            <a:endParaRPr lang="en-US" dirty="0"/>
          </a:p>
        </p:txBody>
      </p:sp>
      <p:sp>
        <p:nvSpPr>
          <p:cNvPr id="26" name="TextBox 25"/>
          <p:cNvSpPr txBox="1"/>
          <p:nvPr/>
        </p:nvSpPr>
        <p:spPr>
          <a:xfrm>
            <a:off x="8997246" y="2040465"/>
            <a:ext cx="727032" cy="369332"/>
          </a:xfrm>
          <a:prstGeom prst="rect">
            <a:avLst/>
          </a:prstGeom>
          <a:noFill/>
        </p:spPr>
        <p:txBody>
          <a:bodyPr wrap="none" rtlCol="0">
            <a:spAutoFit/>
          </a:bodyPr>
          <a:lstStyle/>
          <a:p>
            <a:r>
              <a:rPr lang="en-US" dirty="0"/>
              <a:t>f</a:t>
            </a:r>
            <a:r>
              <a:rPr lang="en-US" dirty="0" smtClean="0"/>
              <a:t>(x)&gt;0</a:t>
            </a:r>
            <a:endParaRPr lang="en-US" dirty="0"/>
          </a:p>
        </p:txBody>
      </p:sp>
      <p:grpSp>
        <p:nvGrpSpPr>
          <p:cNvPr id="28" name="Group 27"/>
          <p:cNvGrpSpPr/>
          <p:nvPr/>
        </p:nvGrpSpPr>
        <p:grpSpPr>
          <a:xfrm>
            <a:off x="9468464" y="5082020"/>
            <a:ext cx="2179898" cy="1000985"/>
            <a:chOff x="429591" y="3754904"/>
            <a:chExt cx="1787585" cy="820839"/>
          </a:xfrm>
        </p:grpSpPr>
        <p:sp>
          <p:nvSpPr>
            <p:cNvPr id="29" name="Trapezoid 28"/>
            <p:cNvSpPr/>
            <p:nvPr/>
          </p:nvSpPr>
          <p:spPr>
            <a:xfrm>
              <a:off x="429591" y="3754904"/>
              <a:ext cx="1787585" cy="820839"/>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Summing Junction 29"/>
            <p:cNvSpPr/>
            <p:nvPr/>
          </p:nvSpPr>
          <p:spPr>
            <a:xfrm>
              <a:off x="852691" y="3920387"/>
              <a:ext cx="951929" cy="442451"/>
            </a:xfrm>
            <a:prstGeom prst="flowChartSummingJunction">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6365729" y="1639362"/>
            <a:ext cx="2179898" cy="1777134"/>
            <a:chOff x="6437285" y="1541861"/>
            <a:chExt cx="2179898" cy="1777134"/>
          </a:xfrm>
        </p:grpSpPr>
        <p:sp>
          <p:nvSpPr>
            <p:cNvPr id="32" name="Trapezoid 31"/>
            <p:cNvSpPr/>
            <p:nvPr/>
          </p:nvSpPr>
          <p:spPr>
            <a:xfrm>
              <a:off x="6437285" y="2224058"/>
              <a:ext cx="2179898" cy="1000985"/>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924580" y="2444283"/>
              <a:ext cx="1155736" cy="542501"/>
            </a:xfrm>
            <a:prstGeom prst="ellipse">
              <a:avLst/>
            </a:prstGeom>
            <a:gradFill flip="none" rotWithShape="1">
              <a:gsLst>
                <a:gs pos="0">
                  <a:schemeClr val="tx1">
                    <a:lumMod val="95000"/>
                    <a:lumOff val="5000"/>
                  </a:schemeClr>
                </a:gs>
                <a:gs pos="50000">
                  <a:schemeClr val="tx1">
                    <a:lumMod val="65000"/>
                    <a:lumOff val="35000"/>
                  </a:schemeClr>
                </a:gs>
                <a:gs pos="100000">
                  <a:schemeClr val="bg1">
                    <a:lumMod val="50000"/>
                  </a:scheme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6680889" y="1541861"/>
              <a:ext cx="1692689" cy="1777134"/>
              <a:chOff x="3399175" y="4696691"/>
              <a:chExt cx="1692689" cy="1777134"/>
            </a:xfrm>
          </p:grpSpPr>
          <p:sp>
            <p:nvSpPr>
              <p:cNvPr id="35" name="Oval 5"/>
              <p:cNvSpPr>
                <a:spLocks noChangeArrowheads="1"/>
              </p:cNvSpPr>
              <p:nvPr/>
            </p:nvSpPr>
            <p:spPr bwMode="auto">
              <a:xfrm>
                <a:off x="3399175" y="4696691"/>
                <a:ext cx="1692689" cy="1777134"/>
              </a:xfrm>
              <a:prstGeom prst="ellipse">
                <a:avLst/>
              </a:prstGeom>
              <a:solidFill>
                <a:srgbClr val="FF8C00"/>
              </a:solidFill>
              <a:ln>
                <a:noFill/>
              </a:ln>
              <a:effectLst>
                <a:softEdge rad="3175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7"/>
              <p:cNvSpPr>
                <a:spLocks/>
              </p:cNvSpPr>
              <p:nvPr/>
            </p:nvSpPr>
            <p:spPr bwMode="auto">
              <a:xfrm>
                <a:off x="3902076" y="5684838"/>
                <a:ext cx="285750" cy="333375"/>
              </a:xfrm>
              <a:custGeom>
                <a:avLst/>
                <a:gdLst>
                  <a:gd name="T0" fmla="*/ 180 w 180"/>
                  <a:gd name="T1" fmla="*/ 180 h 210"/>
                  <a:gd name="T2" fmla="*/ 180 w 180"/>
                  <a:gd name="T3" fmla="*/ 180 h 210"/>
                  <a:gd name="T4" fmla="*/ 0 w 180"/>
                  <a:gd name="T5" fmla="*/ 0 h 210"/>
                  <a:gd name="T6" fmla="*/ 153 w 180"/>
                  <a:gd name="T7" fmla="*/ 207 h 210"/>
                  <a:gd name="T8" fmla="*/ 153 w 180"/>
                  <a:gd name="T9" fmla="*/ 210 h 210"/>
                  <a:gd name="T10" fmla="*/ 180 w 180"/>
                  <a:gd name="T11" fmla="*/ 180 h 210"/>
                </a:gdLst>
                <a:ahLst/>
                <a:cxnLst>
                  <a:cxn ang="0">
                    <a:pos x="T0" y="T1"/>
                  </a:cxn>
                  <a:cxn ang="0">
                    <a:pos x="T2" y="T3"/>
                  </a:cxn>
                  <a:cxn ang="0">
                    <a:pos x="T4" y="T5"/>
                  </a:cxn>
                  <a:cxn ang="0">
                    <a:pos x="T6" y="T7"/>
                  </a:cxn>
                  <a:cxn ang="0">
                    <a:pos x="T8" y="T9"/>
                  </a:cxn>
                  <a:cxn ang="0">
                    <a:pos x="T10" y="T11"/>
                  </a:cxn>
                </a:cxnLst>
                <a:rect l="0" t="0" r="r" b="b"/>
                <a:pathLst>
                  <a:path w="180" h="210">
                    <a:moveTo>
                      <a:pt x="180" y="180"/>
                    </a:moveTo>
                    <a:lnTo>
                      <a:pt x="180" y="180"/>
                    </a:lnTo>
                    <a:lnTo>
                      <a:pt x="0" y="0"/>
                    </a:lnTo>
                    <a:lnTo>
                      <a:pt x="153" y="207"/>
                    </a:lnTo>
                    <a:lnTo>
                      <a:pt x="153" y="210"/>
                    </a:lnTo>
                    <a:lnTo>
                      <a:pt x="180" y="18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3816351" y="5262563"/>
                <a:ext cx="414338" cy="476250"/>
              </a:xfrm>
              <a:custGeom>
                <a:avLst/>
                <a:gdLst>
                  <a:gd name="T0" fmla="*/ 261 w 261"/>
                  <a:gd name="T1" fmla="*/ 260 h 300"/>
                  <a:gd name="T2" fmla="*/ 261 w 261"/>
                  <a:gd name="T3" fmla="*/ 260 h 300"/>
                  <a:gd name="T4" fmla="*/ 0 w 261"/>
                  <a:gd name="T5" fmla="*/ 0 h 300"/>
                  <a:gd name="T6" fmla="*/ 221 w 261"/>
                  <a:gd name="T7" fmla="*/ 300 h 300"/>
                  <a:gd name="T8" fmla="*/ 221 w 261"/>
                  <a:gd name="T9" fmla="*/ 300 h 300"/>
                  <a:gd name="T10" fmla="*/ 261 w 261"/>
                  <a:gd name="T11" fmla="*/ 260 h 300"/>
                </a:gdLst>
                <a:ahLst/>
                <a:cxnLst>
                  <a:cxn ang="0">
                    <a:pos x="T0" y="T1"/>
                  </a:cxn>
                  <a:cxn ang="0">
                    <a:pos x="T2" y="T3"/>
                  </a:cxn>
                  <a:cxn ang="0">
                    <a:pos x="T4" y="T5"/>
                  </a:cxn>
                  <a:cxn ang="0">
                    <a:pos x="T6" y="T7"/>
                  </a:cxn>
                  <a:cxn ang="0">
                    <a:pos x="T8" y="T9"/>
                  </a:cxn>
                  <a:cxn ang="0">
                    <a:pos x="T10" y="T11"/>
                  </a:cxn>
                </a:cxnLst>
                <a:rect l="0" t="0" r="r" b="b"/>
                <a:pathLst>
                  <a:path w="261" h="300">
                    <a:moveTo>
                      <a:pt x="261" y="260"/>
                    </a:moveTo>
                    <a:lnTo>
                      <a:pt x="261" y="260"/>
                    </a:lnTo>
                    <a:lnTo>
                      <a:pt x="0" y="0"/>
                    </a:lnTo>
                    <a:lnTo>
                      <a:pt x="221" y="300"/>
                    </a:lnTo>
                    <a:lnTo>
                      <a:pt x="221" y="300"/>
                    </a:lnTo>
                    <a:lnTo>
                      <a:pt x="261" y="26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9"/>
              <p:cNvSpPr>
                <a:spLocks/>
              </p:cNvSpPr>
              <p:nvPr/>
            </p:nvSpPr>
            <p:spPr bwMode="auto">
              <a:xfrm>
                <a:off x="3981451" y="5156200"/>
                <a:ext cx="227013" cy="265113"/>
              </a:xfrm>
              <a:custGeom>
                <a:avLst/>
                <a:gdLst>
                  <a:gd name="T0" fmla="*/ 143 w 143"/>
                  <a:gd name="T1" fmla="*/ 143 h 167"/>
                  <a:gd name="T2" fmla="*/ 143 w 143"/>
                  <a:gd name="T3" fmla="*/ 143 h 167"/>
                  <a:gd name="T4" fmla="*/ 0 w 143"/>
                  <a:gd name="T5" fmla="*/ 0 h 167"/>
                  <a:gd name="T6" fmla="*/ 120 w 143"/>
                  <a:gd name="T7" fmla="*/ 163 h 167"/>
                  <a:gd name="T8" fmla="*/ 120 w 143"/>
                  <a:gd name="T9" fmla="*/ 167 h 167"/>
                  <a:gd name="T10" fmla="*/ 143 w 143"/>
                  <a:gd name="T11" fmla="*/ 143 h 167"/>
                </a:gdLst>
                <a:ahLst/>
                <a:cxnLst>
                  <a:cxn ang="0">
                    <a:pos x="T0" y="T1"/>
                  </a:cxn>
                  <a:cxn ang="0">
                    <a:pos x="T2" y="T3"/>
                  </a:cxn>
                  <a:cxn ang="0">
                    <a:pos x="T4" y="T5"/>
                  </a:cxn>
                  <a:cxn ang="0">
                    <a:pos x="T6" y="T7"/>
                  </a:cxn>
                  <a:cxn ang="0">
                    <a:pos x="T8" y="T9"/>
                  </a:cxn>
                  <a:cxn ang="0">
                    <a:pos x="T10" y="T11"/>
                  </a:cxn>
                </a:cxnLst>
                <a:rect l="0" t="0" r="r" b="b"/>
                <a:pathLst>
                  <a:path w="143" h="167">
                    <a:moveTo>
                      <a:pt x="143" y="143"/>
                    </a:moveTo>
                    <a:lnTo>
                      <a:pt x="143" y="143"/>
                    </a:lnTo>
                    <a:lnTo>
                      <a:pt x="0" y="0"/>
                    </a:lnTo>
                    <a:lnTo>
                      <a:pt x="120" y="163"/>
                    </a:lnTo>
                    <a:lnTo>
                      <a:pt x="120" y="167"/>
                    </a:lnTo>
                    <a:lnTo>
                      <a:pt x="143" y="143"/>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0"/>
              <p:cNvSpPr>
                <a:spLocks/>
              </p:cNvSpPr>
              <p:nvPr/>
            </p:nvSpPr>
            <p:spPr bwMode="auto">
              <a:xfrm>
                <a:off x="4192588" y="5684838"/>
                <a:ext cx="287338" cy="333375"/>
              </a:xfrm>
              <a:custGeom>
                <a:avLst/>
                <a:gdLst>
                  <a:gd name="T0" fmla="*/ 0 w 181"/>
                  <a:gd name="T1" fmla="*/ 180 h 210"/>
                  <a:gd name="T2" fmla="*/ 4 w 181"/>
                  <a:gd name="T3" fmla="*/ 180 h 210"/>
                  <a:gd name="T4" fmla="*/ 181 w 181"/>
                  <a:gd name="T5" fmla="*/ 0 h 210"/>
                  <a:gd name="T6" fmla="*/ 30 w 181"/>
                  <a:gd name="T7" fmla="*/ 207 h 210"/>
                  <a:gd name="T8" fmla="*/ 27 w 181"/>
                  <a:gd name="T9" fmla="*/ 210 h 210"/>
                  <a:gd name="T10" fmla="*/ 0 w 181"/>
                  <a:gd name="T11" fmla="*/ 180 h 210"/>
                </a:gdLst>
                <a:ahLst/>
                <a:cxnLst>
                  <a:cxn ang="0">
                    <a:pos x="T0" y="T1"/>
                  </a:cxn>
                  <a:cxn ang="0">
                    <a:pos x="T2" y="T3"/>
                  </a:cxn>
                  <a:cxn ang="0">
                    <a:pos x="T4" y="T5"/>
                  </a:cxn>
                  <a:cxn ang="0">
                    <a:pos x="T6" y="T7"/>
                  </a:cxn>
                  <a:cxn ang="0">
                    <a:pos x="T8" y="T9"/>
                  </a:cxn>
                  <a:cxn ang="0">
                    <a:pos x="T10" y="T11"/>
                  </a:cxn>
                </a:cxnLst>
                <a:rect l="0" t="0" r="r" b="b"/>
                <a:pathLst>
                  <a:path w="181" h="210">
                    <a:moveTo>
                      <a:pt x="0" y="180"/>
                    </a:moveTo>
                    <a:lnTo>
                      <a:pt x="4" y="180"/>
                    </a:lnTo>
                    <a:lnTo>
                      <a:pt x="181" y="0"/>
                    </a:lnTo>
                    <a:lnTo>
                      <a:pt x="30" y="207"/>
                    </a:lnTo>
                    <a:lnTo>
                      <a:pt x="27" y="210"/>
                    </a:lnTo>
                    <a:lnTo>
                      <a:pt x="0" y="18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1"/>
              <p:cNvSpPr>
                <a:spLocks/>
              </p:cNvSpPr>
              <p:nvPr/>
            </p:nvSpPr>
            <p:spPr bwMode="auto">
              <a:xfrm>
                <a:off x="4151313" y="5262563"/>
                <a:ext cx="419100" cy="476250"/>
              </a:xfrm>
              <a:custGeom>
                <a:avLst/>
                <a:gdLst>
                  <a:gd name="T0" fmla="*/ 0 w 264"/>
                  <a:gd name="T1" fmla="*/ 260 h 300"/>
                  <a:gd name="T2" fmla="*/ 3 w 264"/>
                  <a:gd name="T3" fmla="*/ 260 h 300"/>
                  <a:gd name="T4" fmla="*/ 264 w 264"/>
                  <a:gd name="T5" fmla="*/ 0 h 300"/>
                  <a:gd name="T6" fmla="*/ 43 w 264"/>
                  <a:gd name="T7" fmla="*/ 300 h 300"/>
                  <a:gd name="T8" fmla="*/ 40 w 264"/>
                  <a:gd name="T9" fmla="*/ 300 h 300"/>
                  <a:gd name="T10" fmla="*/ 0 w 264"/>
                  <a:gd name="T11" fmla="*/ 260 h 300"/>
                </a:gdLst>
                <a:ahLst/>
                <a:cxnLst>
                  <a:cxn ang="0">
                    <a:pos x="T0" y="T1"/>
                  </a:cxn>
                  <a:cxn ang="0">
                    <a:pos x="T2" y="T3"/>
                  </a:cxn>
                  <a:cxn ang="0">
                    <a:pos x="T4" y="T5"/>
                  </a:cxn>
                  <a:cxn ang="0">
                    <a:pos x="T6" y="T7"/>
                  </a:cxn>
                  <a:cxn ang="0">
                    <a:pos x="T8" y="T9"/>
                  </a:cxn>
                  <a:cxn ang="0">
                    <a:pos x="T10" y="T11"/>
                  </a:cxn>
                </a:cxnLst>
                <a:rect l="0" t="0" r="r" b="b"/>
                <a:pathLst>
                  <a:path w="264" h="300">
                    <a:moveTo>
                      <a:pt x="0" y="260"/>
                    </a:moveTo>
                    <a:lnTo>
                      <a:pt x="3" y="260"/>
                    </a:lnTo>
                    <a:lnTo>
                      <a:pt x="264" y="0"/>
                    </a:lnTo>
                    <a:lnTo>
                      <a:pt x="43" y="300"/>
                    </a:lnTo>
                    <a:lnTo>
                      <a:pt x="40" y="300"/>
                    </a:lnTo>
                    <a:lnTo>
                      <a:pt x="0" y="26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
              <p:cNvSpPr>
                <a:spLocks/>
              </p:cNvSpPr>
              <p:nvPr/>
            </p:nvSpPr>
            <p:spPr bwMode="auto">
              <a:xfrm>
                <a:off x="4176713" y="5156200"/>
                <a:ext cx="223838" cy="265113"/>
              </a:xfrm>
              <a:custGeom>
                <a:avLst/>
                <a:gdLst>
                  <a:gd name="T0" fmla="*/ 0 w 141"/>
                  <a:gd name="T1" fmla="*/ 143 h 167"/>
                  <a:gd name="T2" fmla="*/ 0 w 141"/>
                  <a:gd name="T3" fmla="*/ 143 h 167"/>
                  <a:gd name="T4" fmla="*/ 141 w 141"/>
                  <a:gd name="T5" fmla="*/ 0 h 167"/>
                  <a:gd name="T6" fmla="*/ 20 w 141"/>
                  <a:gd name="T7" fmla="*/ 163 h 167"/>
                  <a:gd name="T8" fmla="*/ 20 w 141"/>
                  <a:gd name="T9" fmla="*/ 167 h 167"/>
                  <a:gd name="T10" fmla="*/ 0 w 141"/>
                  <a:gd name="T11" fmla="*/ 143 h 167"/>
                </a:gdLst>
                <a:ahLst/>
                <a:cxnLst>
                  <a:cxn ang="0">
                    <a:pos x="T0" y="T1"/>
                  </a:cxn>
                  <a:cxn ang="0">
                    <a:pos x="T2" y="T3"/>
                  </a:cxn>
                  <a:cxn ang="0">
                    <a:pos x="T4" y="T5"/>
                  </a:cxn>
                  <a:cxn ang="0">
                    <a:pos x="T6" y="T7"/>
                  </a:cxn>
                  <a:cxn ang="0">
                    <a:pos x="T8" y="T9"/>
                  </a:cxn>
                  <a:cxn ang="0">
                    <a:pos x="T10" y="T11"/>
                  </a:cxn>
                </a:cxnLst>
                <a:rect l="0" t="0" r="r" b="b"/>
                <a:pathLst>
                  <a:path w="141" h="167">
                    <a:moveTo>
                      <a:pt x="0" y="143"/>
                    </a:moveTo>
                    <a:lnTo>
                      <a:pt x="0" y="143"/>
                    </a:lnTo>
                    <a:lnTo>
                      <a:pt x="141" y="0"/>
                    </a:lnTo>
                    <a:lnTo>
                      <a:pt x="20" y="163"/>
                    </a:lnTo>
                    <a:lnTo>
                      <a:pt x="20" y="167"/>
                    </a:lnTo>
                    <a:lnTo>
                      <a:pt x="0" y="143"/>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8132910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pic>
        <p:nvPicPr>
          <p:cNvPr id="4" name="Picture 3" descr="ClassificImag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1044" y="2125147"/>
            <a:ext cx="3365624" cy="3999078"/>
          </a:xfrm>
          <a:prstGeom prst="rect">
            <a:avLst/>
          </a:prstGeom>
        </p:spPr>
      </p:pic>
      <p:sp>
        <p:nvSpPr>
          <p:cNvPr id="9" name="Content Placeholder 2"/>
          <p:cNvSpPr txBox="1">
            <a:spLocks/>
          </p:cNvSpPr>
          <p:nvPr/>
        </p:nvSpPr>
        <p:spPr>
          <a:xfrm>
            <a:off x="379413" y="795564"/>
            <a:ext cx="92344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Formally, given training set (</a:t>
            </a:r>
            <a:r>
              <a:rPr lang="en-US" dirty="0" err="1" smtClean="0"/>
              <a:t>x</a:t>
            </a:r>
            <a:r>
              <a:rPr lang="en-US" baseline="-25000" dirty="0" err="1" smtClean="0"/>
              <a:t>i,</a:t>
            </a:r>
            <a:r>
              <a:rPr lang="en-US" dirty="0" err="1" smtClean="0"/>
              <a:t>y</a:t>
            </a:r>
            <a:r>
              <a:rPr lang="en-US" baseline="-25000" dirty="0" err="1" smtClean="0"/>
              <a:t>i</a:t>
            </a:r>
            <a:r>
              <a:rPr lang="en-US" dirty="0" smtClean="0"/>
              <a:t>) for </a:t>
            </a:r>
            <a:r>
              <a:rPr lang="en-US" dirty="0" err="1" smtClean="0"/>
              <a:t>i</a:t>
            </a:r>
            <a:r>
              <a:rPr lang="en-US" dirty="0" smtClean="0"/>
              <a:t>=1…n, we want to create a classification model f that can predict label y for a new x.  </a:t>
            </a:r>
            <a:endParaRPr lang="en-US" dirty="0"/>
          </a:p>
        </p:txBody>
      </p:sp>
      <p:cxnSp>
        <p:nvCxnSpPr>
          <p:cNvPr id="14" name="Straight Arrow Connector 13"/>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674556" y="6334780"/>
            <a:ext cx="912630" cy="523220"/>
          </a:xfrm>
          <a:prstGeom prst="rect">
            <a:avLst/>
          </a:prstGeom>
          <a:noFill/>
        </p:spPr>
        <p:txBody>
          <a:bodyPr wrap="none" rtlCol="0">
            <a:spAutoFit/>
          </a:bodyPr>
          <a:lstStyle/>
          <a:p>
            <a:r>
              <a:rPr lang="en-US" sz="2800" dirty="0" smtClean="0"/>
              <a:t>1925</a:t>
            </a:r>
            <a:endParaRPr lang="en-US" sz="2800" dirty="0"/>
          </a:p>
        </p:txBody>
      </p:sp>
      <p:sp>
        <p:nvSpPr>
          <p:cNvPr id="19" name="TextBox 18"/>
          <p:cNvSpPr txBox="1"/>
          <p:nvPr/>
        </p:nvSpPr>
        <p:spPr>
          <a:xfrm>
            <a:off x="10735733" y="6334780"/>
            <a:ext cx="912630" cy="523220"/>
          </a:xfrm>
          <a:prstGeom prst="rect">
            <a:avLst/>
          </a:prstGeom>
          <a:noFill/>
        </p:spPr>
        <p:txBody>
          <a:bodyPr wrap="none" rtlCol="0">
            <a:spAutoFit/>
          </a:bodyPr>
          <a:lstStyle/>
          <a:p>
            <a:r>
              <a:rPr lang="en-US" sz="2800" dirty="0" smtClean="0"/>
              <a:t>2015</a:t>
            </a:r>
            <a:endParaRPr lang="en-US" sz="2800" dirty="0"/>
          </a:p>
        </p:txBody>
      </p:sp>
      <p:sp>
        <p:nvSpPr>
          <p:cNvPr id="20" name="TextBox 19"/>
          <p:cNvSpPr txBox="1"/>
          <p:nvPr/>
        </p:nvSpPr>
        <p:spPr>
          <a:xfrm>
            <a:off x="8153400" y="6306558"/>
            <a:ext cx="1987568" cy="523220"/>
          </a:xfrm>
          <a:prstGeom prst="rect">
            <a:avLst/>
          </a:prstGeom>
          <a:noFill/>
        </p:spPr>
        <p:txBody>
          <a:bodyPr wrap="none" rtlCol="0">
            <a:spAutoFit/>
          </a:bodyPr>
          <a:lstStyle/>
          <a:p>
            <a:r>
              <a:rPr lang="en-US" sz="2800" dirty="0" smtClean="0"/>
              <a:t>Oldest cable</a:t>
            </a:r>
            <a:endParaRPr lang="en-US" sz="2800" dirty="0"/>
          </a:p>
        </p:txBody>
      </p:sp>
      <p:sp>
        <p:nvSpPr>
          <p:cNvPr id="21" name="TextBox 20"/>
          <p:cNvSpPr txBox="1"/>
          <p:nvPr/>
        </p:nvSpPr>
        <p:spPr>
          <a:xfrm rot="16200000">
            <a:off x="4556477" y="4088292"/>
            <a:ext cx="2628218" cy="523220"/>
          </a:xfrm>
          <a:prstGeom prst="rect">
            <a:avLst/>
          </a:prstGeom>
          <a:noFill/>
        </p:spPr>
        <p:txBody>
          <a:bodyPr wrap="none" rtlCol="0">
            <a:spAutoFit/>
          </a:bodyPr>
          <a:lstStyle/>
          <a:p>
            <a:r>
              <a:rPr lang="en-US" sz="2800" dirty="0" smtClean="0"/>
              <a:t> Events Last Year</a:t>
            </a:r>
            <a:endParaRPr lang="en-US" sz="2800" dirty="0"/>
          </a:p>
        </p:txBody>
      </p: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23" name="TextBox 22"/>
          <p:cNvSpPr txBox="1"/>
          <p:nvPr/>
        </p:nvSpPr>
        <p:spPr>
          <a:xfrm>
            <a:off x="5568246" y="1982913"/>
            <a:ext cx="548648" cy="523220"/>
          </a:xfrm>
          <a:prstGeom prst="rect">
            <a:avLst/>
          </a:prstGeom>
          <a:noFill/>
        </p:spPr>
        <p:txBody>
          <a:bodyPr wrap="none" rtlCol="0">
            <a:spAutoFit/>
          </a:bodyPr>
          <a:lstStyle/>
          <a:p>
            <a:r>
              <a:rPr lang="en-US" sz="2800" dirty="0" smtClean="0"/>
              <a:t>20</a:t>
            </a:r>
            <a:endParaRPr lang="en-US" sz="2800" dirty="0"/>
          </a:p>
        </p:txBody>
      </p:sp>
      <p:sp>
        <p:nvSpPr>
          <p:cNvPr id="3" name="TextBox 2"/>
          <p:cNvSpPr txBox="1"/>
          <p:nvPr/>
        </p:nvSpPr>
        <p:spPr>
          <a:xfrm>
            <a:off x="10018889" y="2539999"/>
            <a:ext cx="727032" cy="369332"/>
          </a:xfrm>
          <a:prstGeom prst="rect">
            <a:avLst/>
          </a:prstGeom>
          <a:noFill/>
        </p:spPr>
        <p:txBody>
          <a:bodyPr wrap="none" rtlCol="0">
            <a:spAutoFit/>
          </a:bodyPr>
          <a:lstStyle/>
          <a:p>
            <a:r>
              <a:rPr lang="en-US" dirty="0"/>
              <a:t>f</a:t>
            </a:r>
            <a:r>
              <a:rPr lang="en-US" dirty="0" smtClean="0"/>
              <a:t>(x)=0</a:t>
            </a:r>
            <a:endParaRPr lang="en-US" dirty="0"/>
          </a:p>
        </p:txBody>
      </p:sp>
      <p:sp>
        <p:nvSpPr>
          <p:cNvPr id="25" name="TextBox 24"/>
          <p:cNvSpPr txBox="1"/>
          <p:nvPr/>
        </p:nvSpPr>
        <p:spPr>
          <a:xfrm>
            <a:off x="10975623" y="2438399"/>
            <a:ext cx="727032" cy="369332"/>
          </a:xfrm>
          <a:prstGeom prst="rect">
            <a:avLst/>
          </a:prstGeom>
          <a:noFill/>
        </p:spPr>
        <p:txBody>
          <a:bodyPr wrap="none" rtlCol="0">
            <a:spAutoFit/>
          </a:bodyPr>
          <a:lstStyle/>
          <a:p>
            <a:r>
              <a:rPr lang="en-US" dirty="0"/>
              <a:t>f</a:t>
            </a:r>
            <a:r>
              <a:rPr lang="en-US" dirty="0" smtClean="0"/>
              <a:t>(x)&lt;0</a:t>
            </a:r>
            <a:endParaRPr lang="en-US" dirty="0"/>
          </a:p>
        </p:txBody>
      </p:sp>
      <p:sp>
        <p:nvSpPr>
          <p:cNvPr id="26" name="TextBox 25"/>
          <p:cNvSpPr txBox="1"/>
          <p:nvPr/>
        </p:nvSpPr>
        <p:spPr>
          <a:xfrm>
            <a:off x="8997246" y="2040465"/>
            <a:ext cx="727032" cy="369332"/>
          </a:xfrm>
          <a:prstGeom prst="rect">
            <a:avLst/>
          </a:prstGeom>
          <a:noFill/>
        </p:spPr>
        <p:txBody>
          <a:bodyPr wrap="none" rtlCol="0">
            <a:spAutoFit/>
          </a:bodyPr>
          <a:lstStyle/>
          <a:p>
            <a:r>
              <a:rPr lang="en-US" dirty="0"/>
              <a:t>f</a:t>
            </a:r>
            <a:r>
              <a:rPr lang="en-US" dirty="0" smtClean="0"/>
              <a:t>(x)&gt;0</a:t>
            </a:r>
            <a:endParaRPr lang="en-US" dirty="0"/>
          </a:p>
        </p:txBody>
      </p:sp>
      <p:sp>
        <p:nvSpPr>
          <p:cNvPr id="8" name="TextBox 7"/>
          <p:cNvSpPr txBox="1"/>
          <p:nvPr/>
        </p:nvSpPr>
        <p:spPr>
          <a:xfrm>
            <a:off x="296333" y="2964892"/>
            <a:ext cx="4923418" cy="707886"/>
          </a:xfrm>
          <a:prstGeom prst="rect">
            <a:avLst/>
          </a:prstGeom>
          <a:noFill/>
        </p:spPr>
        <p:txBody>
          <a:bodyPr wrap="none" rtlCol="0">
            <a:spAutoFit/>
          </a:bodyPr>
          <a:lstStyle/>
          <a:p>
            <a:endParaRPr lang="en-US" sz="2000" dirty="0" smtClean="0"/>
          </a:p>
          <a:p>
            <a:r>
              <a:rPr lang="en-US" sz="2000" dirty="0" smtClean="0"/>
              <a:t>f(x) = function(Events Last Year, Oldest Cable) </a:t>
            </a:r>
            <a:endParaRPr lang="en-US" sz="2000" dirty="0"/>
          </a:p>
        </p:txBody>
      </p:sp>
      <p:grpSp>
        <p:nvGrpSpPr>
          <p:cNvPr id="28" name="Group 27"/>
          <p:cNvGrpSpPr/>
          <p:nvPr/>
        </p:nvGrpSpPr>
        <p:grpSpPr>
          <a:xfrm>
            <a:off x="9468464" y="5082020"/>
            <a:ext cx="2179898" cy="1000985"/>
            <a:chOff x="429591" y="3754904"/>
            <a:chExt cx="1787585" cy="820839"/>
          </a:xfrm>
        </p:grpSpPr>
        <p:sp>
          <p:nvSpPr>
            <p:cNvPr id="29" name="Trapezoid 28"/>
            <p:cNvSpPr/>
            <p:nvPr/>
          </p:nvSpPr>
          <p:spPr>
            <a:xfrm>
              <a:off x="429591" y="3754904"/>
              <a:ext cx="1787585" cy="820839"/>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Summing Junction 29"/>
            <p:cNvSpPr/>
            <p:nvPr/>
          </p:nvSpPr>
          <p:spPr>
            <a:xfrm>
              <a:off x="852691" y="3920387"/>
              <a:ext cx="951929" cy="442451"/>
            </a:xfrm>
            <a:prstGeom prst="flowChartSummingJunction">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6365729" y="1639362"/>
            <a:ext cx="2179898" cy="1777134"/>
            <a:chOff x="6437285" y="1541861"/>
            <a:chExt cx="2179898" cy="1777134"/>
          </a:xfrm>
        </p:grpSpPr>
        <p:sp>
          <p:nvSpPr>
            <p:cNvPr id="32" name="Trapezoid 31"/>
            <p:cNvSpPr/>
            <p:nvPr/>
          </p:nvSpPr>
          <p:spPr>
            <a:xfrm>
              <a:off x="6437285" y="2224058"/>
              <a:ext cx="2179898" cy="1000985"/>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924580" y="2444283"/>
              <a:ext cx="1155736" cy="542501"/>
            </a:xfrm>
            <a:prstGeom prst="ellipse">
              <a:avLst/>
            </a:prstGeom>
            <a:gradFill flip="none" rotWithShape="1">
              <a:gsLst>
                <a:gs pos="0">
                  <a:schemeClr val="tx1">
                    <a:lumMod val="95000"/>
                    <a:lumOff val="5000"/>
                  </a:schemeClr>
                </a:gs>
                <a:gs pos="50000">
                  <a:schemeClr val="tx1">
                    <a:lumMod val="65000"/>
                    <a:lumOff val="35000"/>
                  </a:schemeClr>
                </a:gs>
                <a:gs pos="100000">
                  <a:schemeClr val="bg1">
                    <a:lumMod val="50000"/>
                  </a:scheme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6680889" y="1541861"/>
              <a:ext cx="1692689" cy="1777134"/>
              <a:chOff x="3399175" y="4696691"/>
              <a:chExt cx="1692689" cy="1777134"/>
            </a:xfrm>
          </p:grpSpPr>
          <p:sp>
            <p:nvSpPr>
              <p:cNvPr id="35" name="Oval 5"/>
              <p:cNvSpPr>
                <a:spLocks noChangeArrowheads="1"/>
              </p:cNvSpPr>
              <p:nvPr/>
            </p:nvSpPr>
            <p:spPr bwMode="auto">
              <a:xfrm>
                <a:off x="3399175" y="4696691"/>
                <a:ext cx="1692689" cy="1777134"/>
              </a:xfrm>
              <a:prstGeom prst="ellipse">
                <a:avLst/>
              </a:prstGeom>
              <a:solidFill>
                <a:srgbClr val="FF8C00"/>
              </a:solidFill>
              <a:ln>
                <a:noFill/>
              </a:ln>
              <a:effectLst>
                <a:softEdge rad="3175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7"/>
              <p:cNvSpPr>
                <a:spLocks/>
              </p:cNvSpPr>
              <p:nvPr/>
            </p:nvSpPr>
            <p:spPr bwMode="auto">
              <a:xfrm>
                <a:off x="3902076" y="5684838"/>
                <a:ext cx="285750" cy="333375"/>
              </a:xfrm>
              <a:custGeom>
                <a:avLst/>
                <a:gdLst>
                  <a:gd name="T0" fmla="*/ 180 w 180"/>
                  <a:gd name="T1" fmla="*/ 180 h 210"/>
                  <a:gd name="T2" fmla="*/ 180 w 180"/>
                  <a:gd name="T3" fmla="*/ 180 h 210"/>
                  <a:gd name="T4" fmla="*/ 0 w 180"/>
                  <a:gd name="T5" fmla="*/ 0 h 210"/>
                  <a:gd name="T6" fmla="*/ 153 w 180"/>
                  <a:gd name="T7" fmla="*/ 207 h 210"/>
                  <a:gd name="T8" fmla="*/ 153 w 180"/>
                  <a:gd name="T9" fmla="*/ 210 h 210"/>
                  <a:gd name="T10" fmla="*/ 180 w 180"/>
                  <a:gd name="T11" fmla="*/ 180 h 210"/>
                </a:gdLst>
                <a:ahLst/>
                <a:cxnLst>
                  <a:cxn ang="0">
                    <a:pos x="T0" y="T1"/>
                  </a:cxn>
                  <a:cxn ang="0">
                    <a:pos x="T2" y="T3"/>
                  </a:cxn>
                  <a:cxn ang="0">
                    <a:pos x="T4" y="T5"/>
                  </a:cxn>
                  <a:cxn ang="0">
                    <a:pos x="T6" y="T7"/>
                  </a:cxn>
                  <a:cxn ang="0">
                    <a:pos x="T8" y="T9"/>
                  </a:cxn>
                  <a:cxn ang="0">
                    <a:pos x="T10" y="T11"/>
                  </a:cxn>
                </a:cxnLst>
                <a:rect l="0" t="0" r="r" b="b"/>
                <a:pathLst>
                  <a:path w="180" h="210">
                    <a:moveTo>
                      <a:pt x="180" y="180"/>
                    </a:moveTo>
                    <a:lnTo>
                      <a:pt x="180" y="180"/>
                    </a:lnTo>
                    <a:lnTo>
                      <a:pt x="0" y="0"/>
                    </a:lnTo>
                    <a:lnTo>
                      <a:pt x="153" y="207"/>
                    </a:lnTo>
                    <a:lnTo>
                      <a:pt x="153" y="210"/>
                    </a:lnTo>
                    <a:lnTo>
                      <a:pt x="180" y="18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3816351" y="5262563"/>
                <a:ext cx="414338" cy="476250"/>
              </a:xfrm>
              <a:custGeom>
                <a:avLst/>
                <a:gdLst>
                  <a:gd name="T0" fmla="*/ 261 w 261"/>
                  <a:gd name="T1" fmla="*/ 260 h 300"/>
                  <a:gd name="T2" fmla="*/ 261 w 261"/>
                  <a:gd name="T3" fmla="*/ 260 h 300"/>
                  <a:gd name="T4" fmla="*/ 0 w 261"/>
                  <a:gd name="T5" fmla="*/ 0 h 300"/>
                  <a:gd name="T6" fmla="*/ 221 w 261"/>
                  <a:gd name="T7" fmla="*/ 300 h 300"/>
                  <a:gd name="T8" fmla="*/ 221 w 261"/>
                  <a:gd name="T9" fmla="*/ 300 h 300"/>
                  <a:gd name="T10" fmla="*/ 261 w 261"/>
                  <a:gd name="T11" fmla="*/ 260 h 300"/>
                </a:gdLst>
                <a:ahLst/>
                <a:cxnLst>
                  <a:cxn ang="0">
                    <a:pos x="T0" y="T1"/>
                  </a:cxn>
                  <a:cxn ang="0">
                    <a:pos x="T2" y="T3"/>
                  </a:cxn>
                  <a:cxn ang="0">
                    <a:pos x="T4" y="T5"/>
                  </a:cxn>
                  <a:cxn ang="0">
                    <a:pos x="T6" y="T7"/>
                  </a:cxn>
                  <a:cxn ang="0">
                    <a:pos x="T8" y="T9"/>
                  </a:cxn>
                  <a:cxn ang="0">
                    <a:pos x="T10" y="T11"/>
                  </a:cxn>
                </a:cxnLst>
                <a:rect l="0" t="0" r="r" b="b"/>
                <a:pathLst>
                  <a:path w="261" h="300">
                    <a:moveTo>
                      <a:pt x="261" y="260"/>
                    </a:moveTo>
                    <a:lnTo>
                      <a:pt x="261" y="260"/>
                    </a:lnTo>
                    <a:lnTo>
                      <a:pt x="0" y="0"/>
                    </a:lnTo>
                    <a:lnTo>
                      <a:pt x="221" y="300"/>
                    </a:lnTo>
                    <a:lnTo>
                      <a:pt x="221" y="300"/>
                    </a:lnTo>
                    <a:lnTo>
                      <a:pt x="261" y="26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9"/>
              <p:cNvSpPr>
                <a:spLocks/>
              </p:cNvSpPr>
              <p:nvPr/>
            </p:nvSpPr>
            <p:spPr bwMode="auto">
              <a:xfrm>
                <a:off x="3981451" y="5156200"/>
                <a:ext cx="227013" cy="265113"/>
              </a:xfrm>
              <a:custGeom>
                <a:avLst/>
                <a:gdLst>
                  <a:gd name="T0" fmla="*/ 143 w 143"/>
                  <a:gd name="T1" fmla="*/ 143 h 167"/>
                  <a:gd name="T2" fmla="*/ 143 w 143"/>
                  <a:gd name="T3" fmla="*/ 143 h 167"/>
                  <a:gd name="T4" fmla="*/ 0 w 143"/>
                  <a:gd name="T5" fmla="*/ 0 h 167"/>
                  <a:gd name="T6" fmla="*/ 120 w 143"/>
                  <a:gd name="T7" fmla="*/ 163 h 167"/>
                  <a:gd name="T8" fmla="*/ 120 w 143"/>
                  <a:gd name="T9" fmla="*/ 167 h 167"/>
                  <a:gd name="T10" fmla="*/ 143 w 143"/>
                  <a:gd name="T11" fmla="*/ 143 h 167"/>
                </a:gdLst>
                <a:ahLst/>
                <a:cxnLst>
                  <a:cxn ang="0">
                    <a:pos x="T0" y="T1"/>
                  </a:cxn>
                  <a:cxn ang="0">
                    <a:pos x="T2" y="T3"/>
                  </a:cxn>
                  <a:cxn ang="0">
                    <a:pos x="T4" y="T5"/>
                  </a:cxn>
                  <a:cxn ang="0">
                    <a:pos x="T6" y="T7"/>
                  </a:cxn>
                  <a:cxn ang="0">
                    <a:pos x="T8" y="T9"/>
                  </a:cxn>
                  <a:cxn ang="0">
                    <a:pos x="T10" y="T11"/>
                  </a:cxn>
                </a:cxnLst>
                <a:rect l="0" t="0" r="r" b="b"/>
                <a:pathLst>
                  <a:path w="143" h="167">
                    <a:moveTo>
                      <a:pt x="143" y="143"/>
                    </a:moveTo>
                    <a:lnTo>
                      <a:pt x="143" y="143"/>
                    </a:lnTo>
                    <a:lnTo>
                      <a:pt x="0" y="0"/>
                    </a:lnTo>
                    <a:lnTo>
                      <a:pt x="120" y="163"/>
                    </a:lnTo>
                    <a:lnTo>
                      <a:pt x="120" y="167"/>
                    </a:lnTo>
                    <a:lnTo>
                      <a:pt x="143" y="143"/>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0"/>
              <p:cNvSpPr>
                <a:spLocks/>
              </p:cNvSpPr>
              <p:nvPr/>
            </p:nvSpPr>
            <p:spPr bwMode="auto">
              <a:xfrm>
                <a:off x="4192588" y="5684838"/>
                <a:ext cx="287338" cy="333375"/>
              </a:xfrm>
              <a:custGeom>
                <a:avLst/>
                <a:gdLst>
                  <a:gd name="T0" fmla="*/ 0 w 181"/>
                  <a:gd name="T1" fmla="*/ 180 h 210"/>
                  <a:gd name="T2" fmla="*/ 4 w 181"/>
                  <a:gd name="T3" fmla="*/ 180 h 210"/>
                  <a:gd name="T4" fmla="*/ 181 w 181"/>
                  <a:gd name="T5" fmla="*/ 0 h 210"/>
                  <a:gd name="T6" fmla="*/ 30 w 181"/>
                  <a:gd name="T7" fmla="*/ 207 h 210"/>
                  <a:gd name="T8" fmla="*/ 27 w 181"/>
                  <a:gd name="T9" fmla="*/ 210 h 210"/>
                  <a:gd name="T10" fmla="*/ 0 w 181"/>
                  <a:gd name="T11" fmla="*/ 180 h 210"/>
                </a:gdLst>
                <a:ahLst/>
                <a:cxnLst>
                  <a:cxn ang="0">
                    <a:pos x="T0" y="T1"/>
                  </a:cxn>
                  <a:cxn ang="0">
                    <a:pos x="T2" y="T3"/>
                  </a:cxn>
                  <a:cxn ang="0">
                    <a:pos x="T4" y="T5"/>
                  </a:cxn>
                  <a:cxn ang="0">
                    <a:pos x="T6" y="T7"/>
                  </a:cxn>
                  <a:cxn ang="0">
                    <a:pos x="T8" y="T9"/>
                  </a:cxn>
                  <a:cxn ang="0">
                    <a:pos x="T10" y="T11"/>
                  </a:cxn>
                </a:cxnLst>
                <a:rect l="0" t="0" r="r" b="b"/>
                <a:pathLst>
                  <a:path w="181" h="210">
                    <a:moveTo>
                      <a:pt x="0" y="180"/>
                    </a:moveTo>
                    <a:lnTo>
                      <a:pt x="4" y="180"/>
                    </a:lnTo>
                    <a:lnTo>
                      <a:pt x="181" y="0"/>
                    </a:lnTo>
                    <a:lnTo>
                      <a:pt x="30" y="207"/>
                    </a:lnTo>
                    <a:lnTo>
                      <a:pt x="27" y="210"/>
                    </a:lnTo>
                    <a:lnTo>
                      <a:pt x="0" y="18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1"/>
              <p:cNvSpPr>
                <a:spLocks/>
              </p:cNvSpPr>
              <p:nvPr/>
            </p:nvSpPr>
            <p:spPr bwMode="auto">
              <a:xfrm>
                <a:off x="4151313" y="5262563"/>
                <a:ext cx="419100" cy="476250"/>
              </a:xfrm>
              <a:custGeom>
                <a:avLst/>
                <a:gdLst>
                  <a:gd name="T0" fmla="*/ 0 w 264"/>
                  <a:gd name="T1" fmla="*/ 260 h 300"/>
                  <a:gd name="T2" fmla="*/ 3 w 264"/>
                  <a:gd name="T3" fmla="*/ 260 h 300"/>
                  <a:gd name="T4" fmla="*/ 264 w 264"/>
                  <a:gd name="T5" fmla="*/ 0 h 300"/>
                  <a:gd name="T6" fmla="*/ 43 w 264"/>
                  <a:gd name="T7" fmla="*/ 300 h 300"/>
                  <a:gd name="T8" fmla="*/ 40 w 264"/>
                  <a:gd name="T9" fmla="*/ 300 h 300"/>
                  <a:gd name="T10" fmla="*/ 0 w 264"/>
                  <a:gd name="T11" fmla="*/ 260 h 300"/>
                </a:gdLst>
                <a:ahLst/>
                <a:cxnLst>
                  <a:cxn ang="0">
                    <a:pos x="T0" y="T1"/>
                  </a:cxn>
                  <a:cxn ang="0">
                    <a:pos x="T2" y="T3"/>
                  </a:cxn>
                  <a:cxn ang="0">
                    <a:pos x="T4" y="T5"/>
                  </a:cxn>
                  <a:cxn ang="0">
                    <a:pos x="T6" y="T7"/>
                  </a:cxn>
                  <a:cxn ang="0">
                    <a:pos x="T8" y="T9"/>
                  </a:cxn>
                  <a:cxn ang="0">
                    <a:pos x="T10" y="T11"/>
                  </a:cxn>
                </a:cxnLst>
                <a:rect l="0" t="0" r="r" b="b"/>
                <a:pathLst>
                  <a:path w="264" h="300">
                    <a:moveTo>
                      <a:pt x="0" y="260"/>
                    </a:moveTo>
                    <a:lnTo>
                      <a:pt x="3" y="260"/>
                    </a:lnTo>
                    <a:lnTo>
                      <a:pt x="264" y="0"/>
                    </a:lnTo>
                    <a:lnTo>
                      <a:pt x="43" y="300"/>
                    </a:lnTo>
                    <a:lnTo>
                      <a:pt x="40" y="300"/>
                    </a:lnTo>
                    <a:lnTo>
                      <a:pt x="0" y="26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
              <p:cNvSpPr>
                <a:spLocks/>
              </p:cNvSpPr>
              <p:nvPr/>
            </p:nvSpPr>
            <p:spPr bwMode="auto">
              <a:xfrm>
                <a:off x="4176713" y="5156200"/>
                <a:ext cx="223838" cy="265113"/>
              </a:xfrm>
              <a:custGeom>
                <a:avLst/>
                <a:gdLst>
                  <a:gd name="T0" fmla="*/ 0 w 141"/>
                  <a:gd name="T1" fmla="*/ 143 h 167"/>
                  <a:gd name="T2" fmla="*/ 0 w 141"/>
                  <a:gd name="T3" fmla="*/ 143 h 167"/>
                  <a:gd name="T4" fmla="*/ 141 w 141"/>
                  <a:gd name="T5" fmla="*/ 0 h 167"/>
                  <a:gd name="T6" fmla="*/ 20 w 141"/>
                  <a:gd name="T7" fmla="*/ 163 h 167"/>
                  <a:gd name="T8" fmla="*/ 20 w 141"/>
                  <a:gd name="T9" fmla="*/ 167 h 167"/>
                  <a:gd name="T10" fmla="*/ 0 w 141"/>
                  <a:gd name="T11" fmla="*/ 143 h 167"/>
                </a:gdLst>
                <a:ahLst/>
                <a:cxnLst>
                  <a:cxn ang="0">
                    <a:pos x="T0" y="T1"/>
                  </a:cxn>
                  <a:cxn ang="0">
                    <a:pos x="T2" y="T3"/>
                  </a:cxn>
                  <a:cxn ang="0">
                    <a:pos x="T4" y="T5"/>
                  </a:cxn>
                  <a:cxn ang="0">
                    <a:pos x="T6" y="T7"/>
                  </a:cxn>
                  <a:cxn ang="0">
                    <a:pos x="T8" y="T9"/>
                  </a:cxn>
                  <a:cxn ang="0">
                    <a:pos x="T10" y="T11"/>
                  </a:cxn>
                </a:cxnLst>
                <a:rect l="0" t="0" r="r" b="b"/>
                <a:pathLst>
                  <a:path w="141" h="167">
                    <a:moveTo>
                      <a:pt x="0" y="143"/>
                    </a:moveTo>
                    <a:lnTo>
                      <a:pt x="0" y="143"/>
                    </a:lnTo>
                    <a:lnTo>
                      <a:pt x="141" y="0"/>
                    </a:lnTo>
                    <a:lnTo>
                      <a:pt x="20" y="163"/>
                    </a:lnTo>
                    <a:lnTo>
                      <a:pt x="20" y="167"/>
                    </a:lnTo>
                    <a:lnTo>
                      <a:pt x="0" y="143"/>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5657574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pic>
        <p:nvPicPr>
          <p:cNvPr id="4" name="Picture 3" descr="ClassificImag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1155" y="2590811"/>
            <a:ext cx="3365624" cy="3999078"/>
          </a:xfrm>
          <a:prstGeom prst="rect">
            <a:avLst/>
          </a:prstGeom>
        </p:spPr>
      </p:pic>
      <p:sp>
        <p:nvSpPr>
          <p:cNvPr id="9" name="Content Placeholder 2"/>
          <p:cNvSpPr txBox="1">
            <a:spLocks/>
          </p:cNvSpPr>
          <p:nvPr/>
        </p:nvSpPr>
        <p:spPr>
          <a:xfrm>
            <a:off x="379413" y="795564"/>
            <a:ext cx="96154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Formally, given training set (</a:t>
            </a:r>
            <a:r>
              <a:rPr lang="en-US" dirty="0" err="1" smtClean="0"/>
              <a:t>x</a:t>
            </a:r>
            <a:r>
              <a:rPr lang="en-US" baseline="-25000" dirty="0" err="1" smtClean="0"/>
              <a:t>i,</a:t>
            </a:r>
            <a:r>
              <a:rPr lang="en-US" dirty="0" err="1" smtClean="0"/>
              <a:t>y</a:t>
            </a:r>
            <a:r>
              <a:rPr lang="en-US" baseline="-25000" dirty="0" err="1" smtClean="0"/>
              <a:t>i</a:t>
            </a:r>
            <a:r>
              <a:rPr lang="en-US" dirty="0" smtClean="0"/>
              <a:t>) for </a:t>
            </a:r>
            <a:r>
              <a:rPr lang="en-US" dirty="0" err="1" smtClean="0"/>
              <a:t>i</a:t>
            </a:r>
            <a:r>
              <a:rPr lang="en-US" dirty="0" smtClean="0"/>
              <a:t>=1…n, we want to create a classification model f that can predict label y for a new x.  </a:t>
            </a:r>
            <a:endParaRPr lang="en-US" dirty="0"/>
          </a:p>
        </p:txBody>
      </p:sp>
      <p:sp>
        <p:nvSpPr>
          <p:cNvPr id="3" name="Rectangle 2"/>
          <p:cNvSpPr/>
          <p:nvPr/>
        </p:nvSpPr>
        <p:spPr>
          <a:xfrm>
            <a:off x="3591155" y="2801948"/>
            <a:ext cx="676045" cy="8260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3513252" y="2631149"/>
            <a:ext cx="831850" cy="1293523"/>
            <a:chOff x="4498975" y="3759200"/>
            <a:chExt cx="831850" cy="1293523"/>
          </a:xfrm>
        </p:grpSpPr>
        <p:sp>
          <p:nvSpPr>
            <p:cNvPr id="10"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15" name="Straight Connector 14"/>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4710119" y="4539962"/>
              <a:ext cx="410797" cy="302167"/>
              <a:chOff x="4720337" y="4692361"/>
              <a:chExt cx="697102" cy="512762"/>
            </a:xfrm>
          </p:grpSpPr>
          <p:cxnSp>
            <p:nvCxnSpPr>
              <p:cNvPr id="18" name="Straight Connector 17"/>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sp>
        <p:nvSpPr>
          <p:cNvPr id="21" name="Rectangle 20"/>
          <p:cNvSpPr/>
          <p:nvPr/>
        </p:nvSpPr>
        <p:spPr>
          <a:xfrm>
            <a:off x="6029555" y="5511915"/>
            <a:ext cx="676045" cy="10779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5688017" y="5455282"/>
            <a:ext cx="1359119" cy="913894"/>
            <a:chOff x="1576196" y="1992221"/>
            <a:chExt cx="1732500" cy="1164962"/>
          </a:xfrm>
        </p:grpSpPr>
        <p:pic>
          <p:nvPicPr>
            <p:cNvPr id="23" name="Picture 22"/>
            <p:cNvPicPr>
              <a:picLocks noChangeAspect="1"/>
            </p:cNvPicPr>
            <p:nvPr/>
          </p:nvPicPr>
          <p:blipFill>
            <a:blip r:embed="rId3"/>
            <a:stretch>
              <a:fillRect/>
            </a:stretch>
          </p:blipFill>
          <p:spPr>
            <a:xfrm>
              <a:off x="1576196" y="1992221"/>
              <a:ext cx="1732500" cy="1147500"/>
            </a:xfrm>
            <a:prstGeom prst="rect">
              <a:avLst/>
            </a:prstGeom>
          </p:spPr>
        </p:pic>
        <p:sp>
          <p:nvSpPr>
            <p:cNvPr id="24" name="Freeform 20"/>
            <p:cNvSpPr>
              <a:spLocks/>
            </p:cNvSpPr>
            <p:nvPr/>
          </p:nvSpPr>
          <p:spPr bwMode="auto">
            <a:xfrm>
              <a:off x="2560584" y="2801583"/>
              <a:ext cx="284163" cy="355600"/>
            </a:xfrm>
            <a:custGeom>
              <a:avLst/>
              <a:gdLst>
                <a:gd name="T0" fmla="*/ 0 w 75"/>
                <a:gd name="T1" fmla="*/ 38 h 94"/>
                <a:gd name="T2" fmla="*/ 19 w 75"/>
                <a:gd name="T3" fmla="*/ 94 h 94"/>
                <a:gd name="T4" fmla="*/ 75 w 75"/>
                <a:gd name="T5" fmla="*/ 94 h 94"/>
                <a:gd name="T6" fmla="*/ 61 w 75"/>
                <a:gd name="T7" fmla="*/ 86 h 94"/>
                <a:gd name="T8" fmla="*/ 37 w 75"/>
                <a:gd name="T9" fmla="*/ 86 h 94"/>
                <a:gd name="T10" fmla="*/ 25 w 75"/>
                <a:gd name="T11" fmla="*/ 71 h 94"/>
                <a:gd name="T12" fmla="*/ 12 w 75"/>
                <a:gd name="T13" fmla="*/ 34 h 94"/>
                <a:gd name="T14" fmla="*/ 12 w 75"/>
                <a:gd name="T15" fmla="*/ 6 h 94"/>
                <a:gd name="T16" fmla="*/ 0 w 75"/>
                <a:gd name="T17" fmla="*/ 0 h 94"/>
                <a:gd name="T18" fmla="*/ 0 w 75"/>
                <a:gd name="T19" fmla="*/ 3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94">
                  <a:moveTo>
                    <a:pt x="0" y="38"/>
                  </a:moveTo>
                  <a:cubicBezTo>
                    <a:pt x="19" y="94"/>
                    <a:pt x="19" y="94"/>
                    <a:pt x="19" y="94"/>
                  </a:cubicBezTo>
                  <a:cubicBezTo>
                    <a:pt x="75" y="94"/>
                    <a:pt x="75" y="94"/>
                    <a:pt x="75" y="94"/>
                  </a:cubicBezTo>
                  <a:cubicBezTo>
                    <a:pt x="75" y="94"/>
                    <a:pt x="73" y="86"/>
                    <a:pt x="61" y="86"/>
                  </a:cubicBezTo>
                  <a:cubicBezTo>
                    <a:pt x="49" y="86"/>
                    <a:pt x="41" y="86"/>
                    <a:pt x="37" y="86"/>
                  </a:cubicBezTo>
                  <a:cubicBezTo>
                    <a:pt x="34" y="86"/>
                    <a:pt x="28" y="82"/>
                    <a:pt x="25" y="71"/>
                  </a:cubicBezTo>
                  <a:cubicBezTo>
                    <a:pt x="21" y="61"/>
                    <a:pt x="12" y="34"/>
                    <a:pt x="12" y="34"/>
                  </a:cubicBezTo>
                  <a:cubicBezTo>
                    <a:pt x="12" y="6"/>
                    <a:pt x="12" y="6"/>
                    <a:pt x="12" y="6"/>
                  </a:cubicBezTo>
                  <a:cubicBezTo>
                    <a:pt x="0" y="0"/>
                    <a:pt x="0" y="0"/>
                    <a:pt x="0" y="0"/>
                  </a:cubicBezTo>
                  <a:lnTo>
                    <a:pt x="0" y="38"/>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297094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9" name="Content Placeholder 2"/>
          <p:cNvSpPr txBox="1">
            <a:spLocks/>
          </p:cNvSpPr>
          <p:nvPr/>
        </p:nvSpPr>
        <p:spPr>
          <a:xfrm>
            <a:off x="379413" y="795564"/>
            <a:ext cx="9916054"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Formally, given training set (</a:t>
            </a:r>
            <a:r>
              <a:rPr lang="en-US" dirty="0" err="1" smtClean="0"/>
              <a:t>x</a:t>
            </a:r>
            <a:r>
              <a:rPr lang="en-US" baseline="-25000" dirty="0" err="1" smtClean="0"/>
              <a:t>i,</a:t>
            </a:r>
            <a:r>
              <a:rPr lang="en-US" dirty="0" err="1" smtClean="0"/>
              <a:t>y</a:t>
            </a:r>
            <a:r>
              <a:rPr lang="en-US" baseline="-25000" dirty="0" err="1" smtClean="0"/>
              <a:t>i</a:t>
            </a:r>
            <a:r>
              <a:rPr lang="en-US" dirty="0" smtClean="0"/>
              <a:t>) for </a:t>
            </a:r>
            <a:r>
              <a:rPr lang="en-US" dirty="0" err="1" smtClean="0"/>
              <a:t>i</a:t>
            </a:r>
            <a:r>
              <a:rPr lang="en-US" dirty="0" smtClean="0"/>
              <a:t>=1…n, we want to create a classification model f that can predict label y for a new x. </a:t>
            </a:r>
          </a:p>
          <a:p>
            <a:endParaRPr lang="en-US" dirty="0" smtClean="0"/>
          </a:p>
          <a:p>
            <a:r>
              <a:rPr lang="en-US" dirty="0" smtClean="0"/>
              <a:t> The machine learning algorithm will create the function f for you. It might be very complicated, but the way to use is is not complicated:</a:t>
            </a:r>
          </a:p>
          <a:p>
            <a:pPr>
              <a:buNone/>
            </a:pPr>
            <a:r>
              <a:rPr lang="en-US" dirty="0" smtClean="0">
                <a:solidFill>
                  <a:schemeClr val="tx2">
                    <a:lumMod val="60000"/>
                    <a:lumOff val="40000"/>
                  </a:schemeClr>
                </a:solidFill>
              </a:rPr>
              <a:t>The predicted value of y for a new x is the sign of f(x).</a:t>
            </a:r>
            <a:endParaRPr lang="en-US" dirty="0">
              <a:solidFill>
                <a:schemeClr val="tx2">
                  <a:lumMod val="60000"/>
                  <a:lumOff val="40000"/>
                </a:schemeClr>
              </a:solidFill>
            </a:endParaRPr>
          </a:p>
        </p:txBody>
      </p:sp>
    </p:spTree>
    <p:extLst>
      <p:ext uri="{BB962C8B-B14F-4D97-AF65-F5344CB8AC3E}">
        <p14:creationId xmlns:p14="http://schemas.microsoft.com/office/powerpoint/2010/main" val="4754249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sz="quarter" idx="10"/>
          </p:nvPr>
        </p:nvSpPr>
        <p:spPr/>
        <p:txBody>
          <a:bodyPr/>
          <a:lstStyle/>
          <a:p>
            <a:r>
              <a:rPr lang="en-US" dirty="0"/>
              <a:t>Y</a:t>
            </a:r>
            <a:r>
              <a:rPr lang="en-US" dirty="0" smtClean="0"/>
              <a:t>es/No questions is the most basic</a:t>
            </a:r>
          </a:p>
          <a:p>
            <a:r>
              <a:rPr lang="en-US" dirty="0" smtClean="0"/>
              <a:t>automatic </a:t>
            </a:r>
            <a:r>
              <a:rPr lang="en-US" dirty="0"/>
              <a:t>handwriting recognition, speech recognition, biometrics, </a:t>
            </a:r>
            <a:r>
              <a:rPr lang="en-US" dirty="0" smtClean="0"/>
              <a:t>document classification, spam detection, predicting credit default risk, detecting credit card fraud, </a:t>
            </a:r>
            <a:r>
              <a:rPr lang="en-US" dirty="0"/>
              <a:t>p</a:t>
            </a:r>
            <a:r>
              <a:rPr lang="en-US" dirty="0" smtClean="0"/>
              <a:t>redicting customer churn, predicting medical outcomes (strokes, side effects, etc.)</a:t>
            </a:r>
            <a:endParaRPr lang="en-US" dirty="0"/>
          </a:p>
        </p:txBody>
      </p:sp>
    </p:spTree>
    <p:extLst>
      <p:ext uri="{BB962C8B-B14F-4D97-AF65-F5344CB8AC3E}">
        <p14:creationId xmlns:p14="http://schemas.microsoft.com/office/powerpoint/2010/main" val="2215126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Classification</a:t>
            </a:r>
          </a:p>
          <a:p>
            <a:r>
              <a:rPr lang="en-GB" dirty="0" smtClean="0"/>
              <a:t>Regression</a:t>
            </a:r>
          </a:p>
          <a:p>
            <a:r>
              <a:rPr lang="en-GB" dirty="0" smtClean="0"/>
              <a:t>Statistical Learning Theory for Supervised Learning</a:t>
            </a:r>
          </a:p>
          <a:p>
            <a:r>
              <a:rPr lang="en-GB" dirty="0" smtClean="0"/>
              <a:t>Clustering</a:t>
            </a:r>
          </a:p>
          <a:p>
            <a:r>
              <a:rPr lang="en-GB" dirty="0" smtClean="0"/>
              <a:t>Recommender Systems</a:t>
            </a:r>
            <a:endParaRPr lang="en-GB" dirty="0"/>
          </a:p>
        </p:txBody>
      </p:sp>
      <p:sp>
        <p:nvSpPr>
          <p:cNvPr id="2" name="Title 1"/>
          <p:cNvSpPr>
            <a:spLocks noGrp="1"/>
          </p:cNvSpPr>
          <p:nvPr>
            <p:ph type="title"/>
          </p:nvPr>
        </p:nvSpPr>
        <p:spPr/>
        <p:txBody>
          <a:bodyPr/>
          <a:lstStyle/>
          <a:p>
            <a:r>
              <a:rPr lang="en-US" dirty="0" smtClean="0"/>
              <a:t>Introduction to Machine Learning</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Regression</a:t>
            </a:r>
            <a:endParaRPr lang="en-US"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1527873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Content Placeholder 2"/>
          <p:cNvSpPr>
            <a:spLocks noGrp="1"/>
          </p:cNvSpPr>
          <p:nvPr>
            <p:ph sz="quarter" idx="10"/>
          </p:nvPr>
        </p:nvSpPr>
        <p:spPr>
          <a:xfrm>
            <a:off x="379413" y="1752600"/>
            <a:ext cx="11525250" cy="4926014"/>
          </a:xfrm>
        </p:spPr>
        <p:txBody>
          <a:bodyPr/>
          <a:lstStyle/>
          <a:p>
            <a:r>
              <a:rPr lang="en-US" dirty="0" smtClean="0"/>
              <a:t>For predicting real-valued outcomes:</a:t>
            </a:r>
          </a:p>
          <a:p>
            <a:pPr lvl="1"/>
            <a:r>
              <a:rPr lang="en-US" smtClean="0"/>
              <a:t>How many customers will arrive at our website next week?</a:t>
            </a:r>
          </a:p>
          <a:p>
            <a:pPr lvl="1"/>
            <a:r>
              <a:rPr lang="en-US" smtClean="0"/>
              <a:t>How many tv’s will we sell next year?</a:t>
            </a:r>
          </a:p>
          <a:p>
            <a:pPr lvl="1"/>
            <a:r>
              <a:rPr lang="en-US" dirty="0" smtClean="0"/>
              <a:t>Can we predict someone’s income from their click through information?</a:t>
            </a:r>
          </a:p>
          <a:p>
            <a:pPr lvl="1"/>
            <a:endParaRPr lang="en-US" dirty="0" smtClean="0"/>
          </a:p>
        </p:txBody>
      </p:sp>
    </p:spTree>
    <p:extLst>
      <p:ext uri="{BB962C8B-B14F-4D97-AF65-F5344CB8AC3E}">
        <p14:creationId xmlns:p14="http://schemas.microsoft.com/office/powerpoint/2010/main" val="26796172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Content Placeholder 2"/>
          <p:cNvSpPr>
            <a:spLocks noGrp="1"/>
          </p:cNvSpPr>
          <p:nvPr>
            <p:ph sz="quarter" idx="10"/>
          </p:nvPr>
        </p:nvSpPr>
        <p:spPr>
          <a:xfrm>
            <a:off x="337080" y="950782"/>
            <a:ext cx="9543520" cy="5290388"/>
          </a:xfrm>
        </p:spPr>
        <p:txBody>
          <a:bodyPr/>
          <a:lstStyle/>
          <a:p>
            <a:r>
              <a:rPr lang="en-US" dirty="0" smtClean="0"/>
              <a:t>Each observation is represented by a set of numbers.</a:t>
            </a:r>
            <a:endParaRPr lang="en-US" i="1" dirty="0"/>
          </a:p>
        </p:txBody>
      </p:sp>
      <p:sp>
        <p:nvSpPr>
          <p:cNvPr id="4" name="TextBox 3"/>
          <p:cNvSpPr txBox="1"/>
          <p:nvPr/>
        </p:nvSpPr>
        <p:spPr>
          <a:xfrm>
            <a:off x="508001" y="2102556"/>
            <a:ext cx="10943170" cy="2246769"/>
          </a:xfrm>
          <a:prstGeom prst="rect">
            <a:avLst/>
          </a:prstGeom>
          <a:noFill/>
        </p:spPr>
        <p:txBody>
          <a:bodyPr wrap="none" rtlCol="0">
            <a:spAutoFit/>
          </a:bodyPr>
          <a:lstStyle/>
          <a:p>
            <a:r>
              <a:rPr lang="en-US" sz="2800" dirty="0" smtClean="0"/>
              <a:t>A person is represented as:  [   5      3     120     12      1       0   …..   ]          84</a:t>
            </a:r>
          </a:p>
          <a:p>
            <a:r>
              <a:rPr lang="en-US" sz="2800" dirty="0"/>
              <a:t> </a:t>
            </a:r>
            <a:r>
              <a:rPr lang="en-US" sz="2800" dirty="0" smtClean="0"/>
              <a:t>                                                  </a:t>
            </a:r>
            <a:r>
              <a:rPr lang="en-US" sz="2800" dirty="0"/>
              <a:t>[   </a:t>
            </a:r>
            <a:r>
              <a:rPr lang="en-US" sz="2800" dirty="0" smtClean="0"/>
              <a:t>0      0      89        5      1       1   </a:t>
            </a:r>
            <a:r>
              <a:rPr lang="en-US" sz="2800" dirty="0"/>
              <a:t>…..   </a:t>
            </a:r>
            <a:r>
              <a:rPr lang="en-US" sz="2800" dirty="0" smtClean="0"/>
              <a:t>]          32</a:t>
            </a:r>
            <a:endParaRPr lang="en-US" sz="2800" dirty="0"/>
          </a:p>
          <a:p>
            <a:r>
              <a:rPr lang="en-US" sz="2800" dirty="0"/>
              <a:t>  </a:t>
            </a:r>
            <a:r>
              <a:rPr lang="en-US" sz="2800" dirty="0" smtClean="0"/>
              <a:t>                                                 </a:t>
            </a:r>
            <a:r>
              <a:rPr lang="en-US" sz="2800" dirty="0"/>
              <a:t>[   </a:t>
            </a:r>
            <a:r>
              <a:rPr lang="en-US" sz="2800" dirty="0" smtClean="0"/>
              <a:t>1      0      20        0      0       1   </a:t>
            </a:r>
            <a:r>
              <a:rPr lang="en-US" sz="2800" dirty="0"/>
              <a:t>…..   </a:t>
            </a:r>
            <a:r>
              <a:rPr lang="en-US" sz="2800" dirty="0" smtClean="0"/>
              <a:t>]         -10</a:t>
            </a:r>
          </a:p>
          <a:p>
            <a:r>
              <a:rPr lang="en-US" sz="2800" dirty="0"/>
              <a:t> </a:t>
            </a:r>
            <a:r>
              <a:rPr lang="en-US" sz="2800" dirty="0" smtClean="0"/>
              <a:t>             :                                                               :</a:t>
            </a:r>
          </a:p>
          <a:p>
            <a:endParaRPr lang="en-US" sz="2800" dirty="0"/>
          </a:p>
        </p:txBody>
      </p:sp>
      <p:sp>
        <p:nvSpPr>
          <p:cNvPr id="5" name="TextBox 4"/>
          <p:cNvSpPr txBox="1"/>
          <p:nvPr/>
        </p:nvSpPr>
        <p:spPr>
          <a:xfrm>
            <a:off x="9581444" y="4515555"/>
            <a:ext cx="2390398" cy="523220"/>
          </a:xfrm>
          <a:prstGeom prst="rect">
            <a:avLst/>
          </a:prstGeom>
          <a:noFill/>
        </p:spPr>
        <p:txBody>
          <a:bodyPr wrap="none" rtlCol="0">
            <a:spAutoFit/>
          </a:bodyPr>
          <a:lstStyle/>
          <a:p>
            <a:r>
              <a:rPr lang="en-US" sz="2800" dirty="0" smtClean="0">
                <a:solidFill>
                  <a:srgbClr val="0000FF"/>
                </a:solidFill>
              </a:rPr>
              <a:t>Labels, called Y</a:t>
            </a:r>
            <a:endParaRPr lang="en-US" dirty="0">
              <a:solidFill>
                <a:srgbClr val="0000FF"/>
              </a:solidFill>
            </a:endParaRPr>
          </a:p>
        </p:txBody>
      </p:sp>
      <p:sp>
        <p:nvSpPr>
          <p:cNvPr id="15" name="TextBox 14"/>
          <p:cNvSpPr txBox="1"/>
          <p:nvPr/>
        </p:nvSpPr>
        <p:spPr>
          <a:xfrm>
            <a:off x="5740401" y="4470400"/>
            <a:ext cx="2747792" cy="523220"/>
          </a:xfrm>
          <a:prstGeom prst="rect">
            <a:avLst/>
          </a:prstGeom>
          <a:noFill/>
        </p:spPr>
        <p:txBody>
          <a:bodyPr wrap="none" rtlCol="0">
            <a:spAutoFit/>
          </a:bodyPr>
          <a:lstStyle/>
          <a:p>
            <a:r>
              <a:rPr lang="en-US" sz="2800" dirty="0" smtClean="0">
                <a:solidFill>
                  <a:srgbClr val="0000FF"/>
                </a:solidFill>
              </a:rPr>
              <a:t>Features, called X</a:t>
            </a:r>
            <a:endParaRPr lang="en-US" dirty="0">
              <a:solidFill>
                <a:srgbClr val="0000FF"/>
              </a:solidFill>
            </a:endParaRPr>
          </a:p>
        </p:txBody>
      </p:sp>
      <p:sp>
        <p:nvSpPr>
          <p:cNvPr id="6" name="Up Arrow 5"/>
          <p:cNvSpPr/>
          <p:nvPr/>
        </p:nvSpPr>
        <p:spPr>
          <a:xfrm>
            <a:off x="6110111" y="4021667"/>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10707511" y="389184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0481733" y="1744133"/>
            <a:ext cx="882686" cy="369332"/>
          </a:xfrm>
          <a:prstGeom prst="rect">
            <a:avLst/>
          </a:prstGeom>
          <a:noFill/>
        </p:spPr>
        <p:txBody>
          <a:bodyPr wrap="none" rtlCol="0">
            <a:spAutoFit/>
          </a:bodyPr>
          <a:lstStyle/>
          <a:p>
            <a:r>
              <a:rPr lang="en-US"/>
              <a:t>Income</a:t>
            </a:r>
          </a:p>
        </p:txBody>
      </p:sp>
    </p:spTree>
    <p:extLst>
      <p:ext uri="{BB962C8B-B14F-4D97-AF65-F5344CB8AC3E}">
        <p14:creationId xmlns:p14="http://schemas.microsoft.com/office/powerpoint/2010/main" val="35010333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Content Placeholder 2"/>
          <p:cNvSpPr>
            <a:spLocks noGrp="1"/>
          </p:cNvSpPr>
          <p:nvPr>
            <p:ph sz="quarter" idx="10"/>
          </p:nvPr>
        </p:nvSpPr>
        <p:spPr>
          <a:xfrm>
            <a:off x="337080" y="950782"/>
            <a:ext cx="9454620" cy="5290388"/>
          </a:xfrm>
        </p:spPr>
        <p:txBody>
          <a:bodyPr/>
          <a:lstStyle/>
          <a:p>
            <a:r>
              <a:rPr lang="en-US" dirty="0" smtClean="0"/>
              <a:t>Each observation is represented by a set of numbers.</a:t>
            </a:r>
            <a:endParaRPr lang="en-US" i="1" dirty="0"/>
          </a:p>
        </p:txBody>
      </p:sp>
      <p:sp>
        <p:nvSpPr>
          <p:cNvPr id="4" name="TextBox 3"/>
          <p:cNvSpPr txBox="1"/>
          <p:nvPr/>
        </p:nvSpPr>
        <p:spPr>
          <a:xfrm>
            <a:off x="508001" y="2102556"/>
            <a:ext cx="11139913" cy="2246769"/>
          </a:xfrm>
          <a:prstGeom prst="rect">
            <a:avLst/>
          </a:prstGeom>
          <a:noFill/>
        </p:spPr>
        <p:txBody>
          <a:bodyPr wrap="none" rtlCol="0">
            <a:spAutoFit/>
          </a:bodyPr>
          <a:lstStyle/>
          <a:p>
            <a:r>
              <a:rPr lang="en-US" sz="2800" dirty="0" smtClean="0"/>
              <a:t>A person is represented as:  [   5   ]      					             84</a:t>
            </a:r>
          </a:p>
          <a:p>
            <a:r>
              <a:rPr lang="en-US" sz="2800" dirty="0"/>
              <a:t> </a:t>
            </a:r>
            <a:r>
              <a:rPr lang="en-US" sz="2800" dirty="0" smtClean="0"/>
              <a:t>                                                  </a:t>
            </a:r>
            <a:r>
              <a:rPr lang="en-US" sz="2800" dirty="0"/>
              <a:t>[   </a:t>
            </a:r>
            <a:r>
              <a:rPr lang="en-US" sz="2800" dirty="0" smtClean="0"/>
              <a:t>0   ]                                                                 32</a:t>
            </a:r>
            <a:endParaRPr lang="en-US" sz="2800" dirty="0"/>
          </a:p>
          <a:p>
            <a:r>
              <a:rPr lang="en-US" sz="2800" dirty="0"/>
              <a:t>  </a:t>
            </a:r>
            <a:r>
              <a:rPr lang="en-US" sz="2800" dirty="0" smtClean="0"/>
              <a:t>                                                 </a:t>
            </a:r>
            <a:r>
              <a:rPr lang="en-US" sz="2800" dirty="0"/>
              <a:t>[   </a:t>
            </a:r>
            <a:r>
              <a:rPr lang="en-US" sz="2800" dirty="0" smtClean="0"/>
              <a:t>1   ]     					            -10</a:t>
            </a:r>
          </a:p>
          <a:p>
            <a:r>
              <a:rPr lang="en-US" sz="2800" dirty="0"/>
              <a:t> </a:t>
            </a:r>
            <a:r>
              <a:rPr lang="en-US" sz="2800" dirty="0" smtClean="0"/>
              <a:t>            			          :                                                               </a:t>
            </a:r>
          </a:p>
          <a:p>
            <a:endParaRPr lang="en-US" sz="2800" dirty="0"/>
          </a:p>
        </p:txBody>
      </p:sp>
      <p:sp>
        <p:nvSpPr>
          <p:cNvPr id="5" name="TextBox 4"/>
          <p:cNvSpPr txBox="1"/>
          <p:nvPr/>
        </p:nvSpPr>
        <p:spPr>
          <a:xfrm>
            <a:off x="9581444" y="4515555"/>
            <a:ext cx="2390398" cy="523220"/>
          </a:xfrm>
          <a:prstGeom prst="rect">
            <a:avLst/>
          </a:prstGeom>
          <a:noFill/>
        </p:spPr>
        <p:txBody>
          <a:bodyPr wrap="none" rtlCol="0">
            <a:spAutoFit/>
          </a:bodyPr>
          <a:lstStyle/>
          <a:p>
            <a:r>
              <a:rPr lang="en-US" sz="2800" dirty="0" smtClean="0">
                <a:solidFill>
                  <a:srgbClr val="0000FF"/>
                </a:solidFill>
              </a:rPr>
              <a:t>Labels, called Y</a:t>
            </a:r>
            <a:endParaRPr lang="en-US" dirty="0">
              <a:solidFill>
                <a:srgbClr val="0000FF"/>
              </a:solidFill>
            </a:endParaRPr>
          </a:p>
        </p:txBody>
      </p:sp>
      <p:sp>
        <p:nvSpPr>
          <p:cNvPr id="15" name="TextBox 14"/>
          <p:cNvSpPr txBox="1"/>
          <p:nvPr/>
        </p:nvSpPr>
        <p:spPr>
          <a:xfrm>
            <a:off x="4025901" y="4648200"/>
            <a:ext cx="3499250" cy="523220"/>
          </a:xfrm>
          <a:prstGeom prst="rect">
            <a:avLst/>
          </a:prstGeom>
          <a:noFill/>
        </p:spPr>
        <p:txBody>
          <a:bodyPr wrap="none" rtlCol="0">
            <a:spAutoFit/>
          </a:bodyPr>
          <a:lstStyle/>
          <a:p>
            <a:r>
              <a:rPr lang="en-US" sz="2800" dirty="0" smtClean="0">
                <a:solidFill>
                  <a:srgbClr val="0000FF"/>
                </a:solidFill>
              </a:rPr>
              <a:t>Single feature, called X</a:t>
            </a:r>
            <a:endParaRPr lang="en-US" dirty="0">
              <a:solidFill>
                <a:srgbClr val="0000FF"/>
              </a:solidFill>
            </a:endParaRPr>
          </a:p>
        </p:txBody>
      </p:sp>
      <p:sp>
        <p:nvSpPr>
          <p:cNvPr id="6" name="Up Arrow 5"/>
          <p:cNvSpPr/>
          <p:nvPr/>
        </p:nvSpPr>
        <p:spPr>
          <a:xfrm>
            <a:off x="4916311" y="4034367"/>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10707511" y="389184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0481733" y="1744133"/>
            <a:ext cx="882686" cy="369332"/>
          </a:xfrm>
          <a:prstGeom prst="rect">
            <a:avLst/>
          </a:prstGeom>
          <a:noFill/>
        </p:spPr>
        <p:txBody>
          <a:bodyPr wrap="none" rtlCol="0">
            <a:spAutoFit/>
          </a:bodyPr>
          <a:lstStyle/>
          <a:p>
            <a:r>
              <a:rPr lang="en-US"/>
              <a:t>Income</a:t>
            </a:r>
          </a:p>
        </p:txBody>
      </p:sp>
    </p:spTree>
    <p:extLst>
      <p:ext uri="{BB962C8B-B14F-4D97-AF65-F5344CB8AC3E}">
        <p14:creationId xmlns:p14="http://schemas.microsoft.com/office/powerpoint/2010/main" val="35010333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9" name="Content Placeholder 2"/>
          <p:cNvSpPr txBox="1">
            <a:spLocks/>
          </p:cNvSpPr>
          <p:nvPr/>
        </p:nvSpPr>
        <p:spPr>
          <a:xfrm>
            <a:off x="49213" y="795564"/>
            <a:ext cx="95519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Formally, given training set (</a:t>
            </a:r>
            <a:r>
              <a:rPr lang="en-US" dirty="0" err="1" smtClean="0"/>
              <a:t>x</a:t>
            </a:r>
            <a:r>
              <a:rPr lang="en-US" baseline="-25000" dirty="0" err="1" smtClean="0"/>
              <a:t>i,</a:t>
            </a:r>
            <a:r>
              <a:rPr lang="en-US" dirty="0" err="1" smtClean="0"/>
              <a:t>y</a:t>
            </a:r>
            <a:r>
              <a:rPr lang="en-US" baseline="-25000" dirty="0" err="1" smtClean="0"/>
              <a:t>i</a:t>
            </a:r>
            <a:r>
              <a:rPr lang="en-US" dirty="0" smtClean="0"/>
              <a:t>) for </a:t>
            </a:r>
            <a:r>
              <a:rPr lang="en-US" dirty="0" err="1" smtClean="0"/>
              <a:t>i</a:t>
            </a:r>
            <a:r>
              <a:rPr lang="en-US" dirty="0" smtClean="0"/>
              <a:t>=1…n, we want to create a regression model f that can predict label y for a new x.  </a:t>
            </a:r>
            <a:endParaRPr lang="en-US" dirty="0"/>
          </a:p>
        </p:txBody>
      </p:sp>
      <p:cxnSp>
        <p:nvCxnSpPr>
          <p:cNvPr id="14" name="Straight Arrow Connector 13"/>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153856" y="6271280"/>
            <a:ext cx="366657" cy="523220"/>
          </a:xfrm>
          <a:prstGeom prst="rect">
            <a:avLst/>
          </a:prstGeom>
          <a:noFill/>
        </p:spPr>
        <p:txBody>
          <a:bodyPr wrap="none" rtlCol="0">
            <a:spAutoFit/>
          </a:bodyPr>
          <a:lstStyle/>
          <a:p>
            <a:r>
              <a:rPr lang="en-US" sz="2800" dirty="0" smtClean="0"/>
              <a:t>0</a:t>
            </a:r>
            <a:endParaRPr lang="en-US" sz="2800" dirty="0"/>
          </a:p>
        </p:txBody>
      </p:sp>
      <p:sp>
        <p:nvSpPr>
          <p:cNvPr id="19" name="TextBox 18"/>
          <p:cNvSpPr txBox="1"/>
          <p:nvPr/>
        </p:nvSpPr>
        <p:spPr>
          <a:xfrm>
            <a:off x="11078633" y="6195080"/>
            <a:ext cx="912630" cy="523220"/>
          </a:xfrm>
          <a:prstGeom prst="rect">
            <a:avLst/>
          </a:prstGeom>
          <a:noFill/>
        </p:spPr>
        <p:txBody>
          <a:bodyPr wrap="none" rtlCol="0">
            <a:spAutoFit/>
          </a:bodyPr>
          <a:lstStyle/>
          <a:p>
            <a:r>
              <a:rPr lang="en-US" sz="2800" dirty="0" smtClean="0"/>
              <a:t>2000</a:t>
            </a:r>
            <a:endParaRPr lang="en-US" sz="2800" dirty="0"/>
          </a:p>
        </p:txBody>
      </p:sp>
      <p:sp>
        <p:nvSpPr>
          <p:cNvPr id="20" name="TextBox 19"/>
          <p:cNvSpPr txBox="1"/>
          <p:nvPr/>
        </p:nvSpPr>
        <p:spPr>
          <a:xfrm>
            <a:off x="6756401" y="6231235"/>
            <a:ext cx="5143499" cy="461665"/>
          </a:xfrm>
          <a:prstGeom prst="rect">
            <a:avLst/>
          </a:prstGeom>
          <a:noFill/>
        </p:spPr>
        <p:txBody>
          <a:bodyPr wrap="square" rtlCol="0">
            <a:spAutoFit/>
          </a:bodyPr>
          <a:lstStyle/>
          <a:p>
            <a:r>
              <a:rPr lang="en-US" sz="2400" dirty="0" smtClean="0"/>
              <a:t>Number of Businessweek clicks</a:t>
            </a:r>
            <a:endParaRPr lang="en-US" sz="2400" dirty="0"/>
          </a:p>
        </p:txBody>
      </p:sp>
      <p:sp>
        <p:nvSpPr>
          <p:cNvPr id="21" name="TextBox 20"/>
          <p:cNvSpPr txBox="1"/>
          <p:nvPr/>
        </p:nvSpPr>
        <p:spPr>
          <a:xfrm rot="16200000">
            <a:off x="5194758" y="4088292"/>
            <a:ext cx="1351652" cy="523220"/>
          </a:xfrm>
          <a:prstGeom prst="rect">
            <a:avLst/>
          </a:prstGeom>
          <a:noFill/>
        </p:spPr>
        <p:txBody>
          <a:bodyPr wrap="none" rtlCol="0">
            <a:spAutoFit/>
          </a:bodyPr>
          <a:lstStyle/>
          <a:p>
            <a:r>
              <a:rPr lang="en-US" sz="2800" dirty="0" smtClean="0"/>
              <a:t> Income</a:t>
            </a:r>
            <a:endParaRPr lang="en-US" sz="2800" dirty="0"/>
          </a:p>
        </p:txBody>
      </p: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23" name="TextBox 22"/>
          <p:cNvSpPr txBox="1"/>
          <p:nvPr/>
        </p:nvSpPr>
        <p:spPr>
          <a:xfrm>
            <a:off x="6228646" y="2173413"/>
            <a:ext cx="1188772" cy="523220"/>
          </a:xfrm>
          <a:prstGeom prst="rect">
            <a:avLst/>
          </a:prstGeom>
          <a:noFill/>
        </p:spPr>
        <p:txBody>
          <a:bodyPr wrap="none" rtlCol="0">
            <a:spAutoFit/>
          </a:bodyPr>
          <a:lstStyle/>
          <a:p>
            <a:r>
              <a:rPr lang="en-US" sz="2800" dirty="0" smtClean="0"/>
              <a:t>1,000K</a:t>
            </a:r>
            <a:endParaRPr lang="en-US" sz="2800" dirty="0"/>
          </a:p>
        </p:txBody>
      </p:sp>
      <p:sp>
        <p:nvSpPr>
          <p:cNvPr id="3" name="TextBox 2"/>
          <p:cNvSpPr txBox="1"/>
          <p:nvPr/>
        </p:nvSpPr>
        <p:spPr>
          <a:xfrm>
            <a:off x="8520289" y="3251199"/>
            <a:ext cx="495072" cy="369332"/>
          </a:xfrm>
          <a:prstGeom prst="rect">
            <a:avLst/>
          </a:prstGeom>
          <a:noFill/>
        </p:spPr>
        <p:txBody>
          <a:bodyPr wrap="none" rtlCol="0">
            <a:spAutoFit/>
          </a:bodyPr>
          <a:lstStyle/>
          <a:p>
            <a:r>
              <a:rPr lang="en-US" dirty="0"/>
              <a:t>f</a:t>
            </a:r>
            <a:r>
              <a:rPr lang="en-US" dirty="0" smtClean="0"/>
              <a:t>(x)</a:t>
            </a:r>
            <a:endParaRPr lang="en-US" dirty="0"/>
          </a:p>
        </p:txBody>
      </p:sp>
      <p:sp>
        <p:nvSpPr>
          <p:cNvPr id="8" name="TextBox 7"/>
          <p:cNvSpPr txBox="1"/>
          <p:nvPr/>
        </p:nvSpPr>
        <p:spPr>
          <a:xfrm>
            <a:off x="296334" y="2964892"/>
            <a:ext cx="5190066" cy="707886"/>
          </a:xfrm>
          <a:prstGeom prst="rect">
            <a:avLst/>
          </a:prstGeom>
          <a:noFill/>
        </p:spPr>
        <p:txBody>
          <a:bodyPr wrap="square" rtlCol="0">
            <a:spAutoFit/>
          </a:bodyPr>
          <a:lstStyle/>
          <a:p>
            <a:endParaRPr lang="en-US" sz="2000" dirty="0" smtClean="0"/>
          </a:p>
          <a:p>
            <a:r>
              <a:rPr lang="en-US" sz="2000" dirty="0" smtClean="0"/>
              <a:t>f(x) = function(Number of Businessweek clicks) </a:t>
            </a:r>
            <a:endParaRPr lang="en-US" sz="2000" dirty="0"/>
          </a:p>
        </p:txBody>
      </p:sp>
      <p:sp>
        <p:nvSpPr>
          <p:cNvPr id="27" name="Freeform 26"/>
          <p:cNvSpPr/>
          <p:nvPr/>
        </p:nvSpPr>
        <p:spPr>
          <a:xfrm>
            <a:off x="6515100" y="2890853"/>
            <a:ext cx="5283200" cy="1795447"/>
          </a:xfrm>
          <a:custGeom>
            <a:avLst/>
            <a:gdLst>
              <a:gd name="connsiteX0" fmla="*/ 0 w 5283200"/>
              <a:gd name="connsiteY0" fmla="*/ 1795447 h 1795447"/>
              <a:gd name="connsiteX1" fmla="*/ 25400 w 5283200"/>
              <a:gd name="connsiteY1" fmla="*/ 1579547 h 1795447"/>
              <a:gd name="connsiteX2" fmla="*/ 101600 w 5283200"/>
              <a:gd name="connsiteY2" fmla="*/ 1338247 h 1795447"/>
              <a:gd name="connsiteX3" fmla="*/ 152400 w 5283200"/>
              <a:gd name="connsiteY3" fmla="*/ 1223947 h 1795447"/>
              <a:gd name="connsiteX4" fmla="*/ 254000 w 5283200"/>
              <a:gd name="connsiteY4" fmla="*/ 1122347 h 1795447"/>
              <a:gd name="connsiteX5" fmla="*/ 330200 w 5283200"/>
              <a:gd name="connsiteY5" fmla="*/ 1071547 h 1795447"/>
              <a:gd name="connsiteX6" fmla="*/ 520700 w 5283200"/>
              <a:gd name="connsiteY6" fmla="*/ 1096947 h 1795447"/>
              <a:gd name="connsiteX7" fmla="*/ 584200 w 5283200"/>
              <a:gd name="connsiteY7" fmla="*/ 1135047 h 1795447"/>
              <a:gd name="connsiteX8" fmla="*/ 660400 w 5283200"/>
              <a:gd name="connsiteY8" fmla="*/ 1173147 h 1795447"/>
              <a:gd name="connsiteX9" fmla="*/ 800100 w 5283200"/>
              <a:gd name="connsiteY9" fmla="*/ 1274747 h 1795447"/>
              <a:gd name="connsiteX10" fmla="*/ 901700 w 5283200"/>
              <a:gd name="connsiteY10" fmla="*/ 1325547 h 1795447"/>
              <a:gd name="connsiteX11" fmla="*/ 977900 w 5283200"/>
              <a:gd name="connsiteY11" fmla="*/ 1350947 h 1795447"/>
              <a:gd name="connsiteX12" fmla="*/ 1155700 w 5283200"/>
              <a:gd name="connsiteY12" fmla="*/ 1338247 h 1795447"/>
              <a:gd name="connsiteX13" fmla="*/ 1219200 w 5283200"/>
              <a:gd name="connsiteY13" fmla="*/ 1300147 h 1795447"/>
              <a:gd name="connsiteX14" fmla="*/ 1333500 w 5283200"/>
              <a:gd name="connsiteY14" fmla="*/ 1198547 h 1795447"/>
              <a:gd name="connsiteX15" fmla="*/ 1447800 w 5283200"/>
              <a:gd name="connsiteY15" fmla="*/ 1046147 h 1795447"/>
              <a:gd name="connsiteX16" fmla="*/ 1498600 w 5283200"/>
              <a:gd name="connsiteY16" fmla="*/ 957247 h 1795447"/>
              <a:gd name="connsiteX17" fmla="*/ 1562100 w 5283200"/>
              <a:gd name="connsiteY17" fmla="*/ 893747 h 1795447"/>
              <a:gd name="connsiteX18" fmla="*/ 1612900 w 5283200"/>
              <a:gd name="connsiteY18" fmla="*/ 830247 h 1795447"/>
              <a:gd name="connsiteX19" fmla="*/ 1765300 w 5283200"/>
              <a:gd name="connsiteY19" fmla="*/ 703247 h 1795447"/>
              <a:gd name="connsiteX20" fmla="*/ 1803400 w 5283200"/>
              <a:gd name="connsiteY20" fmla="*/ 690547 h 1795447"/>
              <a:gd name="connsiteX21" fmla="*/ 2171700 w 5283200"/>
              <a:gd name="connsiteY21" fmla="*/ 703247 h 1795447"/>
              <a:gd name="connsiteX22" fmla="*/ 2247900 w 5283200"/>
              <a:gd name="connsiteY22" fmla="*/ 728647 h 1795447"/>
              <a:gd name="connsiteX23" fmla="*/ 2400300 w 5283200"/>
              <a:gd name="connsiteY23" fmla="*/ 754047 h 1795447"/>
              <a:gd name="connsiteX24" fmla="*/ 2540000 w 5283200"/>
              <a:gd name="connsiteY24" fmla="*/ 792147 h 1795447"/>
              <a:gd name="connsiteX25" fmla="*/ 2895600 w 5283200"/>
              <a:gd name="connsiteY25" fmla="*/ 779447 h 1795447"/>
              <a:gd name="connsiteX26" fmla="*/ 3060700 w 5283200"/>
              <a:gd name="connsiteY26" fmla="*/ 588947 h 1795447"/>
              <a:gd name="connsiteX27" fmla="*/ 3136900 w 5283200"/>
              <a:gd name="connsiteY27" fmla="*/ 500047 h 1795447"/>
              <a:gd name="connsiteX28" fmla="*/ 3213100 w 5283200"/>
              <a:gd name="connsiteY28" fmla="*/ 398447 h 1795447"/>
              <a:gd name="connsiteX29" fmla="*/ 3314700 w 5283200"/>
              <a:gd name="connsiteY29" fmla="*/ 296847 h 1795447"/>
              <a:gd name="connsiteX30" fmla="*/ 3378200 w 5283200"/>
              <a:gd name="connsiteY30" fmla="*/ 271447 h 1795447"/>
              <a:gd name="connsiteX31" fmla="*/ 3581400 w 5283200"/>
              <a:gd name="connsiteY31" fmla="*/ 296847 h 1795447"/>
              <a:gd name="connsiteX32" fmla="*/ 3632200 w 5283200"/>
              <a:gd name="connsiteY32" fmla="*/ 322247 h 1795447"/>
              <a:gd name="connsiteX33" fmla="*/ 3695700 w 5283200"/>
              <a:gd name="connsiteY33" fmla="*/ 347647 h 1795447"/>
              <a:gd name="connsiteX34" fmla="*/ 3886200 w 5283200"/>
              <a:gd name="connsiteY34" fmla="*/ 449247 h 1795447"/>
              <a:gd name="connsiteX35" fmla="*/ 4127500 w 5283200"/>
              <a:gd name="connsiteY35" fmla="*/ 487347 h 1795447"/>
              <a:gd name="connsiteX36" fmla="*/ 4495800 w 5283200"/>
              <a:gd name="connsiteY36" fmla="*/ 474647 h 1795447"/>
              <a:gd name="connsiteX37" fmla="*/ 4597400 w 5283200"/>
              <a:gd name="connsiteY37" fmla="*/ 423847 h 1795447"/>
              <a:gd name="connsiteX38" fmla="*/ 4686300 w 5283200"/>
              <a:gd name="connsiteY38" fmla="*/ 373047 h 1795447"/>
              <a:gd name="connsiteX39" fmla="*/ 4876800 w 5283200"/>
              <a:gd name="connsiteY39" fmla="*/ 271447 h 1795447"/>
              <a:gd name="connsiteX40" fmla="*/ 4953000 w 5283200"/>
              <a:gd name="connsiteY40" fmla="*/ 207947 h 1795447"/>
              <a:gd name="connsiteX41" fmla="*/ 5003800 w 5283200"/>
              <a:gd name="connsiteY41" fmla="*/ 182547 h 1795447"/>
              <a:gd name="connsiteX42" fmla="*/ 5118100 w 5283200"/>
              <a:gd name="connsiteY42" fmla="*/ 80947 h 1795447"/>
              <a:gd name="connsiteX43" fmla="*/ 5194300 w 5283200"/>
              <a:gd name="connsiteY43" fmla="*/ 30147 h 1795447"/>
              <a:gd name="connsiteX44" fmla="*/ 5232400 w 5283200"/>
              <a:gd name="connsiteY44" fmla="*/ 4747 h 1795447"/>
              <a:gd name="connsiteX45" fmla="*/ 5270500 w 5283200"/>
              <a:gd name="connsiteY45" fmla="*/ 30147 h 1795447"/>
              <a:gd name="connsiteX46" fmla="*/ 5283200 w 5283200"/>
              <a:gd name="connsiteY46" fmla="*/ 68247 h 179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283200" h="1795447">
                <a:moveTo>
                  <a:pt x="0" y="1795447"/>
                </a:moveTo>
                <a:cubicBezTo>
                  <a:pt x="8467" y="1723480"/>
                  <a:pt x="12662" y="1650882"/>
                  <a:pt x="25400" y="1579547"/>
                </a:cubicBezTo>
                <a:cubicBezTo>
                  <a:pt x="38474" y="1506332"/>
                  <a:pt x="72437" y="1409071"/>
                  <a:pt x="101600" y="1338247"/>
                </a:cubicBezTo>
                <a:cubicBezTo>
                  <a:pt x="117475" y="1299694"/>
                  <a:pt x="128356" y="1258009"/>
                  <a:pt x="152400" y="1223947"/>
                </a:cubicBezTo>
                <a:cubicBezTo>
                  <a:pt x="180020" y="1184819"/>
                  <a:pt x="220133" y="1156214"/>
                  <a:pt x="254000" y="1122347"/>
                </a:cubicBezTo>
                <a:cubicBezTo>
                  <a:pt x="301566" y="1074781"/>
                  <a:pt x="275061" y="1089927"/>
                  <a:pt x="330200" y="1071547"/>
                </a:cubicBezTo>
                <a:cubicBezTo>
                  <a:pt x="393700" y="1080014"/>
                  <a:pt x="458551" y="1081410"/>
                  <a:pt x="520700" y="1096947"/>
                </a:cubicBezTo>
                <a:cubicBezTo>
                  <a:pt x="544647" y="1102934"/>
                  <a:pt x="562530" y="1123227"/>
                  <a:pt x="584200" y="1135047"/>
                </a:cubicBezTo>
                <a:cubicBezTo>
                  <a:pt x="609131" y="1148645"/>
                  <a:pt x="635870" y="1158838"/>
                  <a:pt x="660400" y="1173147"/>
                </a:cubicBezTo>
                <a:cubicBezTo>
                  <a:pt x="739284" y="1219163"/>
                  <a:pt x="730406" y="1222476"/>
                  <a:pt x="800100" y="1274747"/>
                </a:cubicBezTo>
                <a:cubicBezTo>
                  <a:pt x="839965" y="1304646"/>
                  <a:pt x="849723" y="1306646"/>
                  <a:pt x="901700" y="1325547"/>
                </a:cubicBezTo>
                <a:cubicBezTo>
                  <a:pt x="926862" y="1334697"/>
                  <a:pt x="977900" y="1350947"/>
                  <a:pt x="977900" y="1350947"/>
                </a:cubicBezTo>
                <a:cubicBezTo>
                  <a:pt x="1037167" y="1346714"/>
                  <a:pt x="1097557" y="1350488"/>
                  <a:pt x="1155700" y="1338247"/>
                </a:cubicBezTo>
                <a:cubicBezTo>
                  <a:pt x="1179855" y="1333162"/>
                  <a:pt x="1198978" y="1314303"/>
                  <a:pt x="1219200" y="1300147"/>
                </a:cubicBezTo>
                <a:cubicBezTo>
                  <a:pt x="1260000" y="1271587"/>
                  <a:pt x="1300107" y="1235650"/>
                  <a:pt x="1333500" y="1198547"/>
                </a:cubicBezTo>
                <a:cubicBezTo>
                  <a:pt x="1383963" y="1142476"/>
                  <a:pt x="1408740" y="1109620"/>
                  <a:pt x="1447800" y="1046147"/>
                </a:cubicBezTo>
                <a:cubicBezTo>
                  <a:pt x="1465688" y="1017080"/>
                  <a:pt x="1478122" y="984551"/>
                  <a:pt x="1498600" y="957247"/>
                </a:cubicBezTo>
                <a:cubicBezTo>
                  <a:pt x="1516561" y="933300"/>
                  <a:pt x="1542075" y="915997"/>
                  <a:pt x="1562100" y="893747"/>
                </a:cubicBezTo>
                <a:cubicBezTo>
                  <a:pt x="1580233" y="873599"/>
                  <a:pt x="1594666" y="850304"/>
                  <a:pt x="1612900" y="830247"/>
                </a:cubicBezTo>
                <a:cubicBezTo>
                  <a:pt x="1643656" y="796416"/>
                  <a:pt x="1716177" y="719621"/>
                  <a:pt x="1765300" y="703247"/>
                </a:cubicBezTo>
                <a:lnTo>
                  <a:pt x="1803400" y="690547"/>
                </a:lnTo>
                <a:cubicBezTo>
                  <a:pt x="1926167" y="694780"/>
                  <a:pt x="2049309" y="692756"/>
                  <a:pt x="2171700" y="703247"/>
                </a:cubicBezTo>
                <a:cubicBezTo>
                  <a:pt x="2198376" y="705534"/>
                  <a:pt x="2221764" y="722839"/>
                  <a:pt x="2247900" y="728647"/>
                </a:cubicBezTo>
                <a:cubicBezTo>
                  <a:pt x="2298174" y="739819"/>
                  <a:pt x="2350781" y="739899"/>
                  <a:pt x="2400300" y="754047"/>
                </a:cubicBezTo>
                <a:cubicBezTo>
                  <a:pt x="2505983" y="784242"/>
                  <a:pt x="2459301" y="771972"/>
                  <a:pt x="2540000" y="792147"/>
                </a:cubicBezTo>
                <a:cubicBezTo>
                  <a:pt x="2658533" y="787914"/>
                  <a:pt x="2779973" y="805876"/>
                  <a:pt x="2895600" y="779447"/>
                </a:cubicBezTo>
                <a:cubicBezTo>
                  <a:pt x="2932870" y="770928"/>
                  <a:pt x="3041747" y="612638"/>
                  <a:pt x="3060700" y="588947"/>
                </a:cubicBezTo>
                <a:cubicBezTo>
                  <a:pt x="3085081" y="558470"/>
                  <a:pt x="3112519" y="530524"/>
                  <a:pt x="3136900" y="500047"/>
                </a:cubicBezTo>
                <a:cubicBezTo>
                  <a:pt x="3163345" y="466990"/>
                  <a:pt x="3187700" y="432314"/>
                  <a:pt x="3213100" y="398447"/>
                </a:cubicBezTo>
                <a:cubicBezTo>
                  <a:pt x="3250421" y="348686"/>
                  <a:pt x="3256498" y="331768"/>
                  <a:pt x="3314700" y="296847"/>
                </a:cubicBezTo>
                <a:cubicBezTo>
                  <a:pt x="3334248" y="285118"/>
                  <a:pt x="3357033" y="279914"/>
                  <a:pt x="3378200" y="271447"/>
                </a:cubicBezTo>
                <a:cubicBezTo>
                  <a:pt x="3445933" y="279914"/>
                  <a:pt x="3514465" y="283460"/>
                  <a:pt x="3581400" y="296847"/>
                </a:cubicBezTo>
                <a:cubicBezTo>
                  <a:pt x="3599964" y="300560"/>
                  <a:pt x="3614900" y="314558"/>
                  <a:pt x="3632200" y="322247"/>
                </a:cubicBezTo>
                <a:cubicBezTo>
                  <a:pt x="3653032" y="331506"/>
                  <a:pt x="3675585" y="336919"/>
                  <a:pt x="3695700" y="347647"/>
                </a:cubicBezTo>
                <a:cubicBezTo>
                  <a:pt x="3744178" y="373502"/>
                  <a:pt x="3822149" y="434176"/>
                  <a:pt x="3886200" y="449247"/>
                </a:cubicBezTo>
                <a:cubicBezTo>
                  <a:pt x="3933060" y="460273"/>
                  <a:pt x="4066123" y="478579"/>
                  <a:pt x="4127500" y="487347"/>
                </a:cubicBezTo>
                <a:cubicBezTo>
                  <a:pt x="4250267" y="483114"/>
                  <a:pt x="4374067" y="491097"/>
                  <a:pt x="4495800" y="474647"/>
                </a:cubicBezTo>
                <a:cubicBezTo>
                  <a:pt x="4533323" y="469576"/>
                  <a:pt x="4563991" y="441665"/>
                  <a:pt x="4597400" y="423847"/>
                </a:cubicBezTo>
                <a:cubicBezTo>
                  <a:pt x="4627515" y="407786"/>
                  <a:pt x="4656185" y="389108"/>
                  <a:pt x="4686300" y="373047"/>
                </a:cubicBezTo>
                <a:cubicBezTo>
                  <a:pt x="4743407" y="342590"/>
                  <a:pt x="4822647" y="308938"/>
                  <a:pt x="4876800" y="271447"/>
                </a:cubicBezTo>
                <a:cubicBezTo>
                  <a:pt x="4903984" y="252627"/>
                  <a:pt x="4925913" y="226908"/>
                  <a:pt x="4953000" y="207947"/>
                </a:cubicBezTo>
                <a:cubicBezTo>
                  <a:pt x="4968510" y="197090"/>
                  <a:pt x="4988856" y="194170"/>
                  <a:pt x="5003800" y="182547"/>
                </a:cubicBezTo>
                <a:cubicBezTo>
                  <a:pt x="5238503" y="0"/>
                  <a:pt x="4932877" y="210603"/>
                  <a:pt x="5118100" y="80947"/>
                </a:cubicBezTo>
                <a:cubicBezTo>
                  <a:pt x="5143109" y="63441"/>
                  <a:pt x="5168900" y="47080"/>
                  <a:pt x="5194300" y="30147"/>
                </a:cubicBezTo>
                <a:lnTo>
                  <a:pt x="5232400" y="4747"/>
                </a:lnTo>
                <a:cubicBezTo>
                  <a:pt x="5245100" y="13214"/>
                  <a:pt x="5260965" y="18228"/>
                  <a:pt x="5270500" y="30147"/>
                </a:cubicBezTo>
                <a:cubicBezTo>
                  <a:pt x="5278863" y="40600"/>
                  <a:pt x="5283200" y="68247"/>
                  <a:pt x="5283200" y="68247"/>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Oval 28"/>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6510867" y="47709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71516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
          <p:cNvSpPr txBox="1">
            <a:spLocks/>
          </p:cNvSpPr>
          <p:nvPr/>
        </p:nvSpPr>
        <p:spPr>
          <a:xfrm>
            <a:off x="49213" y="795564"/>
            <a:ext cx="95519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Formally, given training set (</a:t>
            </a:r>
            <a:r>
              <a:rPr lang="en-US" dirty="0" err="1" smtClean="0"/>
              <a:t>x</a:t>
            </a:r>
            <a:r>
              <a:rPr lang="en-US" baseline="-25000" dirty="0" err="1" smtClean="0"/>
              <a:t>i,</a:t>
            </a:r>
            <a:r>
              <a:rPr lang="en-US" dirty="0" err="1" smtClean="0"/>
              <a:t>y</a:t>
            </a:r>
            <a:r>
              <a:rPr lang="en-US" baseline="-25000" dirty="0" err="1" smtClean="0"/>
              <a:t>i</a:t>
            </a:r>
            <a:r>
              <a:rPr lang="en-US" dirty="0" smtClean="0"/>
              <a:t>) for </a:t>
            </a:r>
            <a:r>
              <a:rPr lang="en-US" dirty="0" err="1" smtClean="0"/>
              <a:t>i</a:t>
            </a:r>
            <a:r>
              <a:rPr lang="en-US" dirty="0" smtClean="0"/>
              <a:t>=1…n, we want to create a regression model f that can predict label y for a new x.  </a:t>
            </a:r>
            <a:endParaRPr lang="en-US" dirty="0"/>
          </a:p>
        </p:txBody>
      </p:sp>
      <p:sp>
        <p:nvSpPr>
          <p:cNvPr id="2" name="Title 1"/>
          <p:cNvSpPr>
            <a:spLocks noGrp="1"/>
          </p:cNvSpPr>
          <p:nvPr>
            <p:ph type="title"/>
          </p:nvPr>
        </p:nvSpPr>
        <p:spPr/>
        <p:txBody>
          <a:bodyPr/>
          <a:lstStyle/>
          <a:p>
            <a:r>
              <a:rPr lang="en-US" dirty="0"/>
              <a:t>Regression</a:t>
            </a:r>
          </a:p>
        </p:txBody>
      </p:sp>
      <p:cxnSp>
        <p:nvCxnSpPr>
          <p:cNvPr id="14" name="Straight Arrow Connector 13"/>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153856" y="6271280"/>
            <a:ext cx="366657" cy="523220"/>
          </a:xfrm>
          <a:prstGeom prst="rect">
            <a:avLst/>
          </a:prstGeom>
          <a:noFill/>
        </p:spPr>
        <p:txBody>
          <a:bodyPr wrap="none" rtlCol="0">
            <a:spAutoFit/>
          </a:bodyPr>
          <a:lstStyle/>
          <a:p>
            <a:r>
              <a:rPr lang="en-US" sz="2800" dirty="0" smtClean="0"/>
              <a:t>0</a:t>
            </a:r>
            <a:endParaRPr lang="en-US" sz="2800" dirty="0"/>
          </a:p>
        </p:txBody>
      </p:sp>
      <p:sp>
        <p:nvSpPr>
          <p:cNvPr id="19" name="TextBox 18"/>
          <p:cNvSpPr txBox="1"/>
          <p:nvPr/>
        </p:nvSpPr>
        <p:spPr>
          <a:xfrm>
            <a:off x="11078633" y="6195080"/>
            <a:ext cx="912630" cy="523220"/>
          </a:xfrm>
          <a:prstGeom prst="rect">
            <a:avLst/>
          </a:prstGeom>
          <a:noFill/>
        </p:spPr>
        <p:txBody>
          <a:bodyPr wrap="none" rtlCol="0">
            <a:spAutoFit/>
          </a:bodyPr>
          <a:lstStyle/>
          <a:p>
            <a:r>
              <a:rPr lang="en-US" sz="2800" dirty="0" smtClean="0"/>
              <a:t>2000</a:t>
            </a:r>
            <a:endParaRPr lang="en-US" sz="2800" dirty="0"/>
          </a:p>
        </p:txBody>
      </p:sp>
      <p:sp>
        <p:nvSpPr>
          <p:cNvPr id="20" name="TextBox 19"/>
          <p:cNvSpPr txBox="1"/>
          <p:nvPr/>
        </p:nvSpPr>
        <p:spPr>
          <a:xfrm>
            <a:off x="6756401" y="6231235"/>
            <a:ext cx="5143499" cy="461665"/>
          </a:xfrm>
          <a:prstGeom prst="rect">
            <a:avLst/>
          </a:prstGeom>
          <a:noFill/>
        </p:spPr>
        <p:txBody>
          <a:bodyPr wrap="square" rtlCol="0">
            <a:spAutoFit/>
          </a:bodyPr>
          <a:lstStyle/>
          <a:p>
            <a:r>
              <a:rPr lang="en-US" sz="2400" dirty="0" smtClean="0"/>
              <a:t>Number of Businessweek clicks</a:t>
            </a:r>
            <a:endParaRPr lang="en-US" sz="2400" dirty="0"/>
          </a:p>
        </p:txBody>
      </p:sp>
      <p:sp>
        <p:nvSpPr>
          <p:cNvPr id="21" name="TextBox 20"/>
          <p:cNvSpPr txBox="1"/>
          <p:nvPr/>
        </p:nvSpPr>
        <p:spPr>
          <a:xfrm rot="16200000">
            <a:off x="5194758" y="4088292"/>
            <a:ext cx="1351652" cy="523220"/>
          </a:xfrm>
          <a:prstGeom prst="rect">
            <a:avLst/>
          </a:prstGeom>
          <a:noFill/>
        </p:spPr>
        <p:txBody>
          <a:bodyPr wrap="none" rtlCol="0">
            <a:spAutoFit/>
          </a:bodyPr>
          <a:lstStyle/>
          <a:p>
            <a:r>
              <a:rPr lang="en-US" sz="2800" dirty="0" smtClean="0"/>
              <a:t> Income</a:t>
            </a:r>
            <a:endParaRPr lang="en-US" sz="2800" dirty="0"/>
          </a:p>
        </p:txBody>
      </p: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3" name="TextBox 2"/>
          <p:cNvSpPr txBox="1"/>
          <p:nvPr/>
        </p:nvSpPr>
        <p:spPr>
          <a:xfrm>
            <a:off x="8520289" y="3251199"/>
            <a:ext cx="495072" cy="369332"/>
          </a:xfrm>
          <a:prstGeom prst="rect">
            <a:avLst/>
          </a:prstGeom>
          <a:noFill/>
        </p:spPr>
        <p:txBody>
          <a:bodyPr wrap="none" rtlCol="0">
            <a:spAutoFit/>
          </a:bodyPr>
          <a:lstStyle/>
          <a:p>
            <a:r>
              <a:rPr lang="en-US" dirty="0"/>
              <a:t>f</a:t>
            </a:r>
            <a:r>
              <a:rPr lang="en-US" dirty="0" smtClean="0"/>
              <a:t>(x)</a:t>
            </a:r>
            <a:endParaRPr lang="en-US" dirty="0"/>
          </a:p>
        </p:txBody>
      </p:sp>
      <p:sp>
        <p:nvSpPr>
          <p:cNvPr id="8" name="TextBox 7"/>
          <p:cNvSpPr txBox="1"/>
          <p:nvPr/>
        </p:nvSpPr>
        <p:spPr>
          <a:xfrm>
            <a:off x="296334" y="2964892"/>
            <a:ext cx="5190066" cy="707886"/>
          </a:xfrm>
          <a:prstGeom prst="rect">
            <a:avLst/>
          </a:prstGeom>
          <a:noFill/>
        </p:spPr>
        <p:txBody>
          <a:bodyPr wrap="square" rtlCol="0">
            <a:spAutoFit/>
          </a:bodyPr>
          <a:lstStyle/>
          <a:p>
            <a:endParaRPr lang="en-US" sz="2000" dirty="0" smtClean="0"/>
          </a:p>
          <a:p>
            <a:r>
              <a:rPr lang="en-US" sz="2000" dirty="0" smtClean="0"/>
              <a:t>f(x) = function(Number of Businessweek clicks) </a:t>
            </a:r>
            <a:endParaRPr lang="en-US" sz="2000" dirty="0"/>
          </a:p>
        </p:txBody>
      </p:sp>
      <p:sp>
        <p:nvSpPr>
          <p:cNvPr id="27" name="Freeform 26"/>
          <p:cNvSpPr/>
          <p:nvPr/>
        </p:nvSpPr>
        <p:spPr>
          <a:xfrm>
            <a:off x="6515100" y="2890853"/>
            <a:ext cx="5283200" cy="1795447"/>
          </a:xfrm>
          <a:custGeom>
            <a:avLst/>
            <a:gdLst>
              <a:gd name="connsiteX0" fmla="*/ 0 w 5283200"/>
              <a:gd name="connsiteY0" fmla="*/ 1795447 h 1795447"/>
              <a:gd name="connsiteX1" fmla="*/ 25400 w 5283200"/>
              <a:gd name="connsiteY1" fmla="*/ 1579547 h 1795447"/>
              <a:gd name="connsiteX2" fmla="*/ 101600 w 5283200"/>
              <a:gd name="connsiteY2" fmla="*/ 1338247 h 1795447"/>
              <a:gd name="connsiteX3" fmla="*/ 152400 w 5283200"/>
              <a:gd name="connsiteY3" fmla="*/ 1223947 h 1795447"/>
              <a:gd name="connsiteX4" fmla="*/ 254000 w 5283200"/>
              <a:gd name="connsiteY4" fmla="*/ 1122347 h 1795447"/>
              <a:gd name="connsiteX5" fmla="*/ 330200 w 5283200"/>
              <a:gd name="connsiteY5" fmla="*/ 1071547 h 1795447"/>
              <a:gd name="connsiteX6" fmla="*/ 520700 w 5283200"/>
              <a:gd name="connsiteY6" fmla="*/ 1096947 h 1795447"/>
              <a:gd name="connsiteX7" fmla="*/ 584200 w 5283200"/>
              <a:gd name="connsiteY7" fmla="*/ 1135047 h 1795447"/>
              <a:gd name="connsiteX8" fmla="*/ 660400 w 5283200"/>
              <a:gd name="connsiteY8" fmla="*/ 1173147 h 1795447"/>
              <a:gd name="connsiteX9" fmla="*/ 800100 w 5283200"/>
              <a:gd name="connsiteY9" fmla="*/ 1274747 h 1795447"/>
              <a:gd name="connsiteX10" fmla="*/ 901700 w 5283200"/>
              <a:gd name="connsiteY10" fmla="*/ 1325547 h 1795447"/>
              <a:gd name="connsiteX11" fmla="*/ 977900 w 5283200"/>
              <a:gd name="connsiteY11" fmla="*/ 1350947 h 1795447"/>
              <a:gd name="connsiteX12" fmla="*/ 1155700 w 5283200"/>
              <a:gd name="connsiteY12" fmla="*/ 1338247 h 1795447"/>
              <a:gd name="connsiteX13" fmla="*/ 1219200 w 5283200"/>
              <a:gd name="connsiteY13" fmla="*/ 1300147 h 1795447"/>
              <a:gd name="connsiteX14" fmla="*/ 1333500 w 5283200"/>
              <a:gd name="connsiteY14" fmla="*/ 1198547 h 1795447"/>
              <a:gd name="connsiteX15" fmla="*/ 1447800 w 5283200"/>
              <a:gd name="connsiteY15" fmla="*/ 1046147 h 1795447"/>
              <a:gd name="connsiteX16" fmla="*/ 1498600 w 5283200"/>
              <a:gd name="connsiteY16" fmla="*/ 957247 h 1795447"/>
              <a:gd name="connsiteX17" fmla="*/ 1562100 w 5283200"/>
              <a:gd name="connsiteY17" fmla="*/ 893747 h 1795447"/>
              <a:gd name="connsiteX18" fmla="*/ 1612900 w 5283200"/>
              <a:gd name="connsiteY18" fmla="*/ 830247 h 1795447"/>
              <a:gd name="connsiteX19" fmla="*/ 1765300 w 5283200"/>
              <a:gd name="connsiteY19" fmla="*/ 703247 h 1795447"/>
              <a:gd name="connsiteX20" fmla="*/ 1803400 w 5283200"/>
              <a:gd name="connsiteY20" fmla="*/ 690547 h 1795447"/>
              <a:gd name="connsiteX21" fmla="*/ 2171700 w 5283200"/>
              <a:gd name="connsiteY21" fmla="*/ 703247 h 1795447"/>
              <a:gd name="connsiteX22" fmla="*/ 2247900 w 5283200"/>
              <a:gd name="connsiteY22" fmla="*/ 728647 h 1795447"/>
              <a:gd name="connsiteX23" fmla="*/ 2400300 w 5283200"/>
              <a:gd name="connsiteY23" fmla="*/ 754047 h 1795447"/>
              <a:gd name="connsiteX24" fmla="*/ 2540000 w 5283200"/>
              <a:gd name="connsiteY24" fmla="*/ 792147 h 1795447"/>
              <a:gd name="connsiteX25" fmla="*/ 2895600 w 5283200"/>
              <a:gd name="connsiteY25" fmla="*/ 779447 h 1795447"/>
              <a:gd name="connsiteX26" fmla="*/ 3060700 w 5283200"/>
              <a:gd name="connsiteY26" fmla="*/ 588947 h 1795447"/>
              <a:gd name="connsiteX27" fmla="*/ 3136900 w 5283200"/>
              <a:gd name="connsiteY27" fmla="*/ 500047 h 1795447"/>
              <a:gd name="connsiteX28" fmla="*/ 3213100 w 5283200"/>
              <a:gd name="connsiteY28" fmla="*/ 398447 h 1795447"/>
              <a:gd name="connsiteX29" fmla="*/ 3314700 w 5283200"/>
              <a:gd name="connsiteY29" fmla="*/ 296847 h 1795447"/>
              <a:gd name="connsiteX30" fmla="*/ 3378200 w 5283200"/>
              <a:gd name="connsiteY30" fmla="*/ 271447 h 1795447"/>
              <a:gd name="connsiteX31" fmla="*/ 3581400 w 5283200"/>
              <a:gd name="connsiteY31" fmla="*/ 296847 h 1795447"/>
              <a:gd name="connsiteX32" fmla="*/ 3632200 w 5283200"/>
              <a:gd name="connsiteY32" fmla="*/ 322247 h 1795447"/>
              <a:gd name="connsiteX33" fmla="*/ 3695700 w 5283200"/>
              <a:gd name="connsiteY33" fmla="*/ 347647 h 1795447"/>
              <a:gd name="connsiteX34" fmla="*/ 3886200 w 5283200"/>
              <a:gd name="connsiteY34" fmla="*/ 449247 h 1795447"/>
              <a:gd name="connsiteX35" fmla="*/ 4127500 w 5283200"/>
              <a:gd name="connsiteY35" fmla="*/ 487347 h 1795447"/>
              <a:gd name="connsiteX36" fmla="*/ 4495800 w 5283200"/>
              <a:gd name="connsiteY36" fmla="*/ 474647 h 1795447"/>
              <a:gd name="connsiteX37" fmla="*/ 4597400 w 5283200"/>
              <a:gd name="connsiteY37" fmla="*/ 423847 h 1795447"/>
              <a:gd name="connsiteX38" fmla="*/ 4686300 w 5283200"/>
              <a:gd name="connsiteY38" fmla="*/ 373047 h 1795447"/>
              <a:gd name="connsiteX39" fmla="*/ 4876800 w 5283200"/>
              <a:gd name="connsiteY39" fmla="*/ 271447 h 1795447"/>
              <a:gd name="connsiteX40" fmla="*/ 4953000 w 5283200"/>
              <a:gd name="connsiteY40" fmla="*/ 207947 h 1795447"/>
              <a:gd name="connsiteX41" fmla="*/ 5003800 w 5283200"/>
              <a:gd name="connsiteY41" fmla="*/ 182547 h 1795447"/>
              <a:gd name="connsiteX42" fmla="*/ 5118100 w 5283200"/>
              <a:gd name="connsiteY42" fmla="*/ 80947 h 1795447"/>
              <a:gd name="connsiteX43" fmla="*/ 5194300 w 5283200"/>
              <a:gd name="connsiteY43" fmla="*/ 30147 h 1795447"/>
              <a:gd name="connsiteX44" fmla="*/ 5232400 w 5283200"/>
              <a:gd name="connsiteY44" fmla="*/ 4747 h 1795447"/>
              <a:gd name="connsiteX45" fmla="*/ 5270500 w 5283200"/>
              <a:gd name="connsiteY45" fmla="*/ 30147 h 1795447"/>
              <a:gd name="connsiteX46" fmla="*/ 5283200 w 5283200"/>
              <a:gd name="connsiteY46" fmla="*/ 68247 h 179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283200" h="1795447">
                <a:moveTo>
                  <a:pt x="0" y="1795447"/>
                </a:moveTo>
                <a:cubicBezTo>
                  <a:pt x="8467" y="1723480"/>
                  <a:pt x="12662" y="1650882"/>
                  <a:pt x="25400" y="1579547"/>
                </a:cubicBezTo>
                <a:cubicBezTo>
                  <a:pt x="38474" y="1506332"/>
                  <a:pt x="72437" y="1409071"/>
                  <a:pt x="101600" y="1338247"/>
                </a:cubicBezTo>
                <a:cubicBezTo>
                  <a:pt x="117475" y="1299694"/>
                  <a:pt x="128356" y="1258009"/>
                  <a:pt x="152400" y="1223947"/>
                </a:cubicBezTo>
                <a:cubicBezTo>
                  <a:pt x="180020" y="1184819"/>
                  <a:pt x="220133" y="1156214"/>
                  <a:pt x="254000" y="1122347"/>
                </a:cubicBezTo>
                <a:cubicBezTo>
                  <a:pt x="301566" y="1074781"/>
                  <a:pt x="275061" y="1089927"/>
                  <a:pt x="330200" y="1071547"/>
                </a:cubicBezTo>
                <a:cubicBezTo>
                  <a:pt x="393700" y="1080014"/>
                  <a:pt x="458551" y="1081410"/>
                  <a:pt x="520700" y="1096947"/>
                </a:cubicBezTo>
                <a:cubicBezTo>
                  <a:pt x="544647" y="1102934"/>
                  <a:pt x="562530" y="1123227"/>
                  <a:pt x="584200" y="1135047"/>
                </a:cubicBezTo>
                <a:cubicBezTo>
                  <a:pt x="609131" y="1148645"/>
                  <a:pt x="635870" y="1158838"/>
                  <a:pt x="660400" y="1173147"/>
                </a:cubicBezTo>
                <a:cubicBezTo>
                  <a:pt x="739284" y="1219163"/>
                  <a:pt x="730406" y="1222476"/>
                  <a:pt x="800100" y="1274747"/>
                </a:cubicBezTo>
                <a:cubicBezTo>
                  <a:pt x="839965" y="1304646"/>
                  <a:pt x="849723" y="1306646"/>
                  <a:pt x="901700" y="1325547"/>
                </a:cubicBezTo>
                <a:cubicBezTo>
                  <a:pt x="926862" y="1334697"/>
                  <a:pt x="977900" y="1350947"/>
                  <a:pt x="977900" y="1350947"/>
                </a:cubicBezTo>
                <a:cubicBezTo>
                  <a:pt x="1037167" y="1346714"/>
                  <a:pt x="1097557" y="1350488"/>
                  <a:pt x="1155700" y="1338247"/>
                </a:cubicBezTo>
                <a:cubicBezTo>
                  <a:pt x="1179855" y="1333162"/>
                  <a:pt x="1198978" y="1314303"/>
                  <a:pt x="1219200" y="1300147"/>
                </a:cubicBezTo>
                <a:cubicBezTo>
                  <a:pt x="1260000" y="1271587"/>
                  <a:pt x="1300107" y="1235650"/>
                  <a:pt x="1333500" y="1198547"/>
                </a:cubicBezTo>
                <a:cubicBezTo>
                  <a:pt x="1383963" y="1142476"/>
                  <a:pt x="1408740" y="1109620"/>
                  <a:pt x="1447800" y="1046147"/>
                </a:cubicBezTo>
                <a:cubicBezTo>
                  <a:pt x="1465688" y="1017080"/>
                  <a:pt x="1478122" y="984551"/>
                  <a:pt x="1498600" y="957247"/>
                </a:cubicBezTo>
                <a:cubicBezTo>
                  <a:pt x="1516561" y="933300"/>
                  <a:pt x="1542075" y="915997"/>
                  <a:pt x="1562100" y="893747"/>
                </a:cubicBezTo>
                <a:cubicBezTo>
                  <a:pt x="1580233" y="873599"/>
                  <a:pt x="1594666" y="850304"/>
                  <a:pt x="1612900" y="830247"/>
                </a:cubicBezTo>
                <a:cubicBezTo>
                  <a:pt x="1643656" y="796416"/>
                  <a:pt x="1716177" y="719621"/>
                  <a:pt x="1765300" y="703247"/>
                </a:cubicBezTo>
                <a:lnTo>
                  <a:pt x="1803400" y="690547"/>
                </a:lnTo>
                <a:cubicBezTo>
                  <a:pt x="1926167" y="694780"/>
                  <a:pt x="2049309" y="692756"/>
                  <a:pt x="2171700" y="703247"/>
                </a:cubicBezTo>
                <a:cubicBezTo>
                  <a:pt x="2198376" y="705534"/>
                  <a:pt x="2221764" y="722839"/>
                  <a:pt x="2247900" y="728647"/>
                </a:cubicBezTo>
                <a:cubicBezTo>
                  <a:pt x="2298174" y="739819"/>
                  <a:pt x="2350781" y="739899"/>
                  <a:pt x="2400300" y="754047"/>
                </a:cubicBezTo>
                <a:cubicBezTo>
                  <a:pt x="2505983" y="784242"/>
                  <a:pt x="2459301" y="771972"/>
                  <a:pt x="2540000" y="792147"/>
                </a:cubicBezTo>
                <a:cubicBezTo>
                  <a:pt x="2658533" y="787914"/>
                  <a:pt x="2779973" y="805876"/>
                  <a:pt x="2895600" y="779447"/>
                </a:cubicBezTo>
                <a:cubicBezTo>
                  <a:pt x="2932870" y="770928"/>
                  <a:pt x="3041747" y="612638"/>
                  <a:pt x="3060700" y="588947"/>
                </a:cubicBezTo>
                <a:cubicBezTo>
                  <a:pt x="3085081" y="558470"/>
                  <a:pt x="3112519" y="530524"/>
                  <a:pt x="3136900" y="500047"/>
                </a:cubicBezTo>
                <a:cubicBezTo>
                  <a:pt x="3163345" y="466990"/>
                  <a:pt x="3187700" y="432314"/>
                  <a:pt x="3213100" y="398447"/>
                </a:cubicBezTo>
                <a:cubicBezTo>
                  <a:pt x="3250421" y="348686"/>
                  <a:pt x="3256498" y="331768"/>
                  <a:pt x="3314700" y="296847"/>
                </a:cubicBezTo>
                <a:cubicBezTo>
                  <a:pt x="3334248" y="285118"/>
                  <a:pt x="3357033" y="279914"/>
                  <a:pt x="3378200" y="271447"/>
                </a:cubicBezTo>
                <a:cubicBezTo>
                  <a:pt x="3445933" y="279914"/>
                  <a:pt x="3514465" y="283460"/>
                  <a:pt x="3581400" y="296847"/>
                </a:cubicBezTo>
                <a:cubicBezTo>
                  <a:pt x="3599964" y="300560"/>
                  <a:pt x="3614900" y="314558"/>
                  <a:pt x="3632200" y="322247"/>
                </a:cubicBezTo>
                <a:cubicBezTo>
                  <a:pt x="3653032" y="331506"/>
                  <a:pt x="3675585" y="336919"/>
                  <a:pt x="3695700" y="347647"/>
                </a:cubicBezTo>
                <a:cubicBezTo>
                  <a:pt x="3744178" y="373502"/>
                  <a:pt x="3822149" y="434176"/>
                  <a:pt x="3886200" y="449247"/>
                </a:cubicBezTo>
                <a:cubicBezTo>
                  <a:pt x="3933060" y="460273"/>
                  <a:pt x="4066123" y="478579"/>
                  <a:pt x="4127500" y="487347"/>
                </a:cubicBezTo>
                <a:cubicBezTo>
                  <a:pt x="4250267" y="483114"/>
                  <a:pt x="4374067" y="491097"/>
                  <a:pt x="4495800" y="474647"/>
                </a:cubicBezTo>
                <a:cubicBezTo>
                  <a:pt x="4533323" y="469576"/>
                  <a:pt x="4563991" y="441665"/>
                  <a:pt x="4597400" y="423847"/>
                </a:cubicBezTo>
                <a:cubicBezTo>
                  <a:pt x="4627515" y="407786"/>
                  <a:pt x="4656185" y="389108"/>
                  <a:pt x="4686300" y="373047"/>
                </a:cubicBezTo>
                <a:cubicBezTo>
                  <a:pt x="4743407" y="342590"/>
                  <a:pt x="4822647" y="308938"/>
                  <a:pt x="4876800" y="271447"/>
                </a:cubicBezTo>
                <a:cubicBezTo>
                  <a:pt x="4903984" y="252627"/>
                  <a:pt x="4925913" y="226908"/>
                  <a:pt x="4953000" y="207947"/>
                </a:cubicBezTo>
                <a:cubicBezTo>
                  <a:pt x="4968510" y="197090"/>
                  <a:pt x="4988856" y="194170"/>
                  <a:pt x="5003800" y="182547"/>
                </a:cubicBezTo>
                <a:cubicBezTo>
                  <a:pt x="5238503" y="0"/>
                  <a:pt x="4932877" y="210603"/>
                  <a:pt x="5118100" y="80947"/>
                </a:cubicBezTo>
                <a:cubicBezTo>
                  <a:pt x="5143109" y="63441"/>
                  <a:pt x="5168900" y="47080"/>
                  <a:pt x="5194300" y="30147"/>
                </a:cubicBezTo>
                <a:lnTo>
                  <a:pt x="5232400" y="4747"/>
                </a:lnTo>
                <a:cubicBezTo>
                  <a:pt x="5245100" y="13214"/>
                  <a:pt x="5260965" y="18228"/>
                  <a:pt x="5270500" y="30147"/>
                </a:cubicBezTo>
                <a:cubicBezTo>
                  <a:pt x="5278863" y="40600"/>
                  <a:pt x="5283200" y="68247"/>
                  <a:pt x="5283200" y="68247"/>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Oval 27"/>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1955800" y="4394200"/>
            <a:ext cx="1433731" cy="369332"/>
          </a:xfrm>
          <a:prstGeom prst="rect">
            <a:avLst/>
          </a:prstGeom>
          <a:noFill/>
        </p:spPr>
        <p:txBody>
          <a:bodyPr wrap="none" rtlCol="0">
            <a:spAutoFit/>
          </a:bodyPr>
          <a:lstStyle/>
          <a:p>
            <a:r>
              <a:rPr lang="en-US"/>
              <a:t>(Overfitting?)</a:t>
            </a:r>
          </a:p>
        </p:txBody>
      </p:sp>
      <p:sp>
        <p:nvSpPr>
          <p:cNvPr id="25" name="Oval 24"/>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6510867" y="47709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6228646" y="2173413"/>
            <a:ext cx="1188772" cy="523220"/>
          </a:xfrm>
          <a:prstGeom prst="rect">
            <a:avLst/>
          </a:prstGeom>
          <a:noFill/>
        </p:spPr>
        <p:txBody>
          <a:bodyPr wrap="none" rtlCol="0">
            <a:spAutoFit/>
          </a:bodyPr>
          <a:lstStyle/>
          <a:p>
            <a:r>
              <a:rPr lang="en-US" sz="2800" dirty="0" smtClean="0"/>
              <a:t>1,000K</a:t>
            </a:r>
            <a:endParaRPr lang="en-US" sz="2800" dirty="0"/>
          </a:p>
        </p:txBody>
      </p:sp>
    </p:spTree>
    <p:extLst>
      <p:ext uri="{BB962C8B-B14F-4D97-AF65-F5344CB8AC3E}">
        <p14:creationId xmlns:p14="http://schemas.microsoft.com/office/powerpoint/2010/main" val="9571516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cxnSp>
        <p:nvCxnSpPr>
          <p:cNvPr id="14" name="Straight Arrow Connector 13"/>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153856" y="6271280"/>
            <a:ext cx="366657" cy="523220"/>
          </a:xfrm>
          <a:prstGeom prst="rect">
            <a:avLst/>
          </a:prstGeom>
          <a:noFill/>
        </p:spPr>
        <p:txBody>
          <a:bodyPr wrap="none" rtlCol="0">
            <a:spAutoFit/>
          </a:bodyPr>
          <a:lstStyle/>
          <a:p>
            <a:r>
              <a:rPr lang="en-US" sz="2800" dirty="0" smtClean="0"/>
              <a:t>0</a:t>
            </a:r>
            <a:endParaRPr lang="en-US" sz="2800" dirty="0"/>
          </a:p>
        </p:txBody>
      </p:sp>
      <p:sp>
        <p:nvSpPr>
          <p:cNvPr id="19" name="TextBox 18"/>
          <p:cNvSpPr txBox="1"/>
          <p:nvPr/>
        </p:nvSpPr>
        <p:spPr>
          <a:xfrm>
            <a:off x="11078633" y="6195080"/>
            <a:ext cx="912630" cy="523220"/>
          </a:xfrm>
          <a:prstGeom prst="rect">
            <a:avLst/>
          </a:prstGeom>
          <a:noFill/>
        </p:spPr>
        <p:txBody>
          <a:bodyPr wrap="none" rtlCol="0">
            <a:spAutoFit/>
          </a:bodyPr>
          <a:lstStyle/>
          <a:p>
            <a:r>
              <a:rPr lang="en-US" sz="2800" dirty="0" smtClean="0"/>
              <a:t>2000</a:t>
            </a:r>
            <a:endParaRPr lang="en-US" sz="2800" dirty="0"/>
          </a:p>
        </p:txBody>
      </p:sp>
      <p:sp>
        <p:nvSpPr>
          <p:cNvPr id="20" name="TextBox 19"/>
          <p:cNvSpPr txBox="1"/>
          <p:nvPr/>
        </p:nvSpPr>
        <p:spPr>
          <a:xfrm>
            <a:off x="6756401" y="6231235"/>
            <a:ext cx="5143499" cy="461665"/>
          </a:xfrm>
          <a:prstGeom prst="rect">
            <a:avLst/>
          </a:prstGeom>
          <a:noFill/>
        </p:spPr>
        <p:txBody>
          <a:bodyPr wrap="square" rtlCol="0">
            <a:spAutoFit/>
          </a:bodyPr>
          <a:lstStyle/>
          <a:p>
            <a:r>
              <a:rPr lang="en-US" sz="2400" dirty="0" smtClean="0"/>
              <a:t>Number of Businessweek clicks</a:t>
            </a:r>
            <a:endParaRPr lang="en-US" sz="2400" dirty="0"/>
          </a:p>
        </p:txBody>
      </p:sp>
      <p:sp>
        <p:nvSpPr>
          <p:cNvPr id="21" name="TextBox 20"/>
          <p:cNvSpPr txBox="1"/>
          <p:nvPr/>
        </p:nvSpPr>
        <p:spPr>
          <a:xfrm rot="16200000">
            <a:off x="5194758" y="4088292"/>
            <a:ext cx="1351652" cy="523220"/>
          </a:xfrm>
          <a:prstGeom prst="rect">
            <a:avLst/>
          </a:prstGeom>
          <a:noFill/>
        </p:spPr>
        <p:txBody>
          <a:bodyPr wrap="none" rtlCol="0">
            <a:spAutoFit/>
          </a:bodyPr>
          <a:lstStyle/>
          <a:p>
            <a:r>
              <a:rPr lang="en-US" sz="2800" dirty="0" smtClean="0"/>
              <a:t> Income</a:t>
            </a:r>
            <a:endParaRPr lang="en-US" sz="2800" dirty="0"/>
          </a:p>
        </p:txBody>
      </p: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3" name="TextBox 2"/>
          <p:cNvSpPr txBox="1"/>
          <p:nvPr/>
        </p:nvSpPr>
        <p:spPr>
          <a:xfrm>
            <a:off x="8520289" y="3251199"/>
            <a:ext cx="495072" cy="369332"/>
          </a:xfrm>
          <a:prstGeom prst="rect">
            <a:avLst/>
          </a:prstGeom>
          <a:noFill/>
        </p:spPr>
        <p:txBody>
          <a:bodyPr wrap="none" rtlCol="0">
            <a:spAutoFit/>
          </a:bodyPr>
          <a:lstStyle/>
          <a:p>
            <a:r>
              <a:rPr lang="en-US" dirty="0"/>
              <a:t>f</a:t>
            </a:r>
            <a:r>
              <a:rPr lang="en-US" dirty="0" smtClean="0"/>
              <a:t>(x)</a:t>
            </a:r>
            <a:endParaRPr lang="en-US" dirty="0"/>
          </a:p>
        </p:txBody>
      </p:sp>
      <p:sp>
        <p:nvSpPr>
          <p:cNvPr id="8" name="TextBox 7"/>
          <p:cNvSpPr txBox="1"/>
          <p:nvPr/>
        </p:nvSpPr>
        <p:spPr>
          <a:xfrm>
            <a:off x="194734" y="2964892"/>
            <a:ext cx="5545666" cy="1015663"/>
          </a:xfrm>
          <a:prstGeom prst="rect">
            <a:avLst/>
          </a:prstGeom>
          <a:noFill/>
        </p:spPr>
        <p:txBody>
          <a:bodyPr wrap="square" rtlCol="0">
            <a:spAutoFit/>
          </a:bodyPr>
          <a:lstStyle/>
          <a:p>
            <a:endParaRPr lang="en-US" sz="2000" dirty="0" smtClean="0"/>
          </a:p>
          <a:p>
            <a:r>
              <a:rPr lang="en-US" sz="2000" dirty="0" smtClean="0"/>
              <a:t>f(x) = function(Number of Businessweek clicks)</a:t>
            </a:r>
          </a:p>
          <a:p>
            <a:r>
              <a:rPr lang="en-US" sz="2000" dirty="0" smtClean="0"/>
              <a:t>       = 5K*Number of Businessweek clicks + 100K</a:t>
            </a:r>
            <a:endParaRPr lang="en-US" sz="2000" dirty="0"/>
          </a:p>
        </p:txBody>
      </p:sp>
      <p:sp>
        <p:nvSpPr>
          <p:cNvPr id="30" name="Oval 29"/>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1955800" y="4394200"/>
            <a:ext cx="1567294" cy="369332"/>
          </a:xfrm>
          <a:prstGeom prst="rect">
            <a:avLst/>
          </a:prstGeom>
          <a:noFill/>
        </p:spPr>
        <p:txBody>
          <a:bodyPr wrap="none" rtlCol="0">
            <a:spAutoFit/>
          </a:bodyPr>
          <a:lstStyle/>
          <a:p>
            <a:r>
              <a:rPr lang="en-US"/>
              <a:t>(Underfitting?)</a:t>
            </a:r>
          </a:p>
        </p:txBody>
      </p:sp>
      <p:cxnSp>
        <p:nvCxnSpPr>
          <p:cNvPr id="26" name="Straight Connector 25"/>
          <p:cNvCxnSpPr/>
          <p:nvPr/>
        </p:nvCxnSpPr>
        <p:spPr>
          <a:xfrm flipV="1">
            <a:off x="6096000" y="3009900"/>
            <a:ext cx="4991100" cy="156210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6" name="Oval 35"/>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6510867" y="47709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6228646" y="2173413"/>
            <a:ext cx="1188772" cy="523220"/>
          </a:xfrm>
          <a:prstGeom prst="rect">
            <a:avLst/>
          </a:prstGeom>
          <a:noFill/>
        </p:spPr>
        <p:txBody>
          <a:bodyPr wrap="none" rtlCol="0">
            <a:spAutoFit/>
          </a:bodyPr>
          <a:lstStyle/>
          <a:p>
            <a:r>
              <a:rPr lang="en-US" sz="2800" dirty="0" smtClean="0"/>
              <a:t>1,000K</a:t>
            </a:r>
            <a:endParaRPr lang="en-US" sz="2800" dirty="0"/>
          </a:p>
        </p:txBody>
      </p:sp>
      <p:sp>
        <p:nvSpPr>
          <p:cNvPr id="46" name="Content Placeholder 2"/>
          <p:cNvSpPr txBox="1">
            <a:spLocks/>
          </p:cNvSpPr>
          <p:nvPr/>
        </p:nvSpPr>
        <p:spPr>
          <a:xfrm>
            <a:off x="49213" y="795564"/>
            <a:ext cx="95519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Formally, given training set (</a:t>
            </a:r>
            <a:r>
              <a:rPr lang="en-US" dirty="0" err="1" smtClean="0"/>
              <a:t>x</a:t>
            </a:r>
            <a:r>
              <a:rPr lang="en-US" baseline="-25000" dirty="0" err="1" smtClean="0"/>
              <a:t>i,</a:t>
            </a:r>
            <a:r>
              <a:rPr lang="en-US" dirty="0" err="1" smtClean="0"/>
              <a:t>y</a:t>
            </a:r>
            <a:r>
              <a:rPr lang="en-US" baseline="-25000" dirty="0" err="1" smtClean="0"/>
              <a:t>i</a:t>
            </a:r>
            <a:r>
              <a:rPr lang="en-US" dirty="0" smtClean="0"/>
              <a:t>) for </a:t>
            </a:r>
            <a:r>
              <a:rPr lang="en-US" dirty="0" err="1" smtClean="0"/>
              <a:t>i</a:t>
            </a:r>
            <a:r>
              <a:rPr lang="en-US" dirty="0" smtClean="0"/>
              <a:t>=1…n, we want to create a regression model f that can predict label y for a new x.  </a:t>
            </a:r>
            <a:endParaRPr lang="en-US" dirty="0"/>
          </a:p>
        </p:txBody>
      </p:sp>
    </p:spTree>
    <p:extLst>
      <p:ext uri="{BB962C8B-B14F-4D97-AF65-F5344CB8AC3E}">
        <p14:creationId xmlns:p14="http://schemas.microsoft.com/office/powerpoint/2010/main" val="9571516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ontent Placeholder 2"/>
          <p:cNvSpPr txBox="1">
            <a:spLocks/>
          </p:cNvSpPr>
          <p:nvPr/>
        </p:nvSpPr>
        <p:spPr>
          <a:xfrm>
            <a:off x="49213" y="795564"/>
            <a:ext cx="95519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Formally, given training set (</a:t>
            </a:r>
            <a:r>
              <a:rPr lang="en-US" dirty="0" err="1" smtClean="0"/>
              <a:t>x</a:t>
            </a:r>
            <a:r>
              <a:rPr lang="en-US" baseline="-25000" dirty="0" err="1" smtClean="0"/>
              <a:t>i,</a:t>
            </a:r>
            <a:r>
              <a:rPr lang="en-US" dirty="0" err="1" smtClean="0"/>
              <a:t>y</a:t>
            </a:r>
            <a:r>
              <a:rPr lang="en-US" baseline="-25000" dirty="0" err="1" smtClean="0"/>
              <a:t>i</a:t>
            </a:r>
            <a:r>
              <a:rPr lang="en-US" dirty="0" smtClean="0"/>
              <a:t>) for </a:t>
            </a:r>
            <a:r>
              <a:rPr lang="en-US" dirty="0" err="1" smtClean="0"/>
              <a:t>i</a:t>
            </a:r>
            <a:r>
              <a:rPr lang="en-US" dirty="0" smtClean="0"/>
              <a:t>=1…n, we want to create a regression model f that can predict label y for a new x.  </a:t>
            </a:r>
            <a:endParaRPr lang="en-US" dirty="0"/>
          </a:p>
        </p:txBody>
      </p:sp>
      <p:sp>
        <p:nvSpPr>
          <p:cNvPr id="2" name="Title 1"/>
          <p:cNvSpPr>
            <a:spLocks noGrp="1"/>
          </p:cNvSpPr>
          <p:nvPr>
            <p:ph type="title"/>
          </p:nvPr>
        </p:nvSpPr>
        <p:spPr/>
        <p:txBody>
          <a:bodyPr/>
          <a:lstStyle/>
          <a:p>
            <a:r>
              <a:rPr lang="en-US" dirty="0"/>
              <a:t>Regression</a:t>
            </a:r>
          </a:p>
        </p:txBody>
      </p:sp>
      <p:cxnSp>
        <p:nvCxnSpPr>
          <p:cNvPr id="14" name="Straight Arrow Connector 13"/>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153856" y="6271280"/>
            <a:ext cx="366657" cy="523220"/>
          </a:xfrm>
          <a:prstGeom prst="rect">
            <a:avLst/>
          </a:prstGeom>
          <a:noFill/>
        </p:spPr>
        <p:txBody>
          <a:bodyPr wrap="none" rtlCol="0">
            <a:spAutoFit/>
          </a:bodyPr>
          <a:lstStyle/>
          <a:p>
            <a:r>
              <a:rPr lang="en-US" sz="2800" dirty="0" smtClean="0"/>
              <a:t>0</a:t>
            </a:r>
            <a:endParaRPr lang="en-US" sz="2800" dirty="0"/>
          </a:p>
        </p:txBody>
      </p:sp>
      <p:sp>
        <p:nvSpPr>
          <p:cNvPr id="19" name="TextBox 18"/>
          <p:cNvSpPr txBox="1"/>
          <p:nvPr/>
        </p:nvSpPr>
        <p:spPr>
          <a:xfrm>
            <a:off x="11078633" y="6195080"/>
            <a:ext cx="912630" cy="523220"/>
          </a:xfrm>
          <a:prstGeom prst="rect">
            <a:avLst/>
          </a:prstGeom>
          <a:noFill/>
        </p:spPr>
        <p:txBody>
          <a:bodyPr wrap="none" rtlCol="0">
            <a:spAutoFit/>
          </a:bodyPr>
          <a:lstStyle/>
          <a:p>
            <a:r>
              <a:rPr lang="en-US" sz="2800" dirty="0" smtClean="0"/>
              <a:t>2000</a:t>
            </a:r>
            <a:endParaRPr lang="en-US" sz="2800" dirty="0"/>
          </a:p>
        </p:txBody>
      </p:sp>
      <p:sp>
        <p:nvSpPr>
          <p:cNvPr id="20" name="TextBox 19"/>
          <p:cNvSpPr txBox="1"/>
          <p:nvPr/>
        </p:nvSpPr>
        <p:spPr>
          <a:xfrm>
            <a:off x="6756401" y="6231235"/>
            <a:ext cx="5143499" cy="461665"/>
          </a:xfrm>
          <a:prstGeom prst="rect">
            <a:avLst/>
          </a:prstGeom>
          <a:noFill/>
        </p:spPr>
        <p:txBody>
          <a:bodyPr wrap="square" rtlCol="0">
            <a:spAutoFit/>
          </a:bodyPr>
          <a:lstStyle/>
          <a:p>
            <a:r>
              <a:rPr lang="en-US" sz="2400" dirty="0" smtClean="0"/>
              <a:t>Number of Businessweek clicks</a:t>
            </a:r>
            <a:endParaRPr lang="en-US" sz="2400" dirty="0"/>
          </a:p>
        </p:txBody>
      </p:sp>
      <p:sp>
        <p:nvSpPr>
          <p:cNvPr id="21" name="TextBox 20"/>
          <p:cNvSpPr txBox="1"/>
          <p:nvPr/>
        </p:nvSpPr>
        <p:spPr>
          <a:xfrm rot="16200000">
            <a:off x="5194758" y="4088292"/>
            <a:ext cx="1351652" cy="523220"/>
          </a:xfrm>
          <a:prstGeom prst="rect">
            <a:avLst/>
          </a:prstGeom>
          <a:noFill/>
        </p:spPr>
        <p:txBody>
          <a:bodyPr wrap="none" rtlCol="0">
            <a:spAutoFit/>
          </a:bodyPr>
          <a:lstStyle/>
          <a:p>
            <a:r>
              <a:rPr lang="en-US" sz="2800" dirty="0" smtClean="0"/>
              <a:t> Income</a:t>
            </a:r>
            <a:endParaRPr lang="en-US" sz="2800" dirty="0"/>
          </a:p>
        </p:txBody>
      </p: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3" name="TextBox 2"/>
          <p:cNvSpPr txBox="1"/>
          <p:nvPr/>
        </p:nvSpPr>
        <p:spPr>
          <a:xfrm>
            <a:off x="8520289" y="3251199"/>
            <a:ext cx="495072" cy="369332"/>
          </a:xfrm>
          <a:prstGeom prst="rect">
            <a:avLst/>
          </a:prstGeom>
          <a:noFill/>
        </p:spPr>
        <p:txBody>
          <a:bodyPr wrap="none" rtlCol="0">
            <a:spAutoFit/>
          </a:bodyPr>
          <a:lstStyle/>
          <a:p>
            <a:r>
              <a:rPr lang="en-US" dirty="0"/>
              <a:t>f</a:t>
            </a:r>
            <a:r>
              <a:rPr lang="en-US" dirty="0" smtClean="0"/>
              <a:t>(x)</a:t>
            </a:r>
            <a:endParaRPr lang="en-US" dirty="0"/>
          </a:p>
        </p:txBody>
      </p:sp>
      <p:sp>
        <p:nvSpPr>
          <p:cNvPr id="8" name="TextBox 7"/>
          <p:cNvSpPr txBox="1"/>
          <p:nvPr/>
        </p:nvSpPr>
        <p:spPr>
          <a:xfrm>
            <a:off x="296334" y="2964892"/>
            <a:ext cx="5190066" cy="707886"/>
          </a:xfrm>
          <a:prstGeom prst="rect">
            <a:avLst/>
          </a:prstGeom>
          <a:noFill/>
        </p:spPr>
        <p:txBody>
          <a:bodyPr wrap="square" rtlCol="0">
            <a:spAutoFit/>
          </a:bodyPr>
          <a:lstStyle/>
          <a:p>
            <a:endParaRPr lang="en-US" sz="2000" dirty="0" smtClean="0"/>
          </a:p>
          <a:p>
            <a:r>
              <a:rPr lang="en-US" sz="2000" dirty="0" smtClean="0"/>
              <a:t>f(x) = function(Number of Businessweek clicks) </a:t>
            </a:r>
            <a:endParaRPr lang="en-US" sz="2000" dirty="0"/>
          </a:p>
        </p:txBody>
      </p:sp>
      <p:sp>
        <p:nvSpPr>
          <p:cNvPr id="28" name="Oval 27"/>
          <p:cNvSpPr/>
          <p:nvPr/>
        </p:nvSpPr>
        <p:spPr>
          <a:xfrm>
            <a:off x="6807200" y="40640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1955800" y="4394200"/>
            <a:ext cx="1286981" cy="369332"/>
          </a:xfrm>
          <a:prstGeom prst="rect">
            <a:avLst/>
          </a:prstGeom>
          <a:noFill/>
        </p:spPr>
        <p:txBody>
          <a:bodyPr wrap="none" rtlCol="0">
            <a:spAutoFit/>
          </a:bodyPr>
          <a:lstStyle/>
          <a:p>
            <a:r>
              <a:rPr lang="en-US"/>
              <a:t>(Just right?)</a:t>
            </a:r>
          </a:p>
        </p:txBody>
      </p:sp>
      <p:sp>
        <p:nvSpPr>
          <p:cNvPr id="36" name="Oval 35"/>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6510867" y="47709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6438900" y="3479800"/>
            <a:ext cx="4318000" cy="1422400"/>
          </a:xfrm>
          <a:custGeom>
            <a:avLst/>
            <a:gdLst>
              <a:gd name="connsiteX0" fmla="*/ 0 w 4318000"/>
              <a:gd name="connsiteY0" fmla="*/ 1422400 h 1422400"/>
              <a:gd name="connsiteX1" fmla="*/ 596900 w 4318000"/>
              <a:gd name="connsiteY1" fmla="*/ 533400 h 1422400"/>
              <a:gd name="connsiteX2" fmla="*/ 1816100 w 4318000"/>
              <a:gd name="connsiteY2" fmla="*/ 215900 h 1422400"/>
              <a:gd name="connsiteX3" fmla="*/ 4318000 w 4318000"/>
              <a:gd name="connsiteY3" fmla="*/ 0 h 1422400"/>
            </a:gdLst>
            <a:ahLst/>
            <a:cxnLst>
              <a:cxn ang="0">
                <a:pos x="connsiteX0" y="connsiteY0"/>
              </a:cxn>
              <a:cxn ang="0">
                <a:pos x="connsiteX1" y="connsiteY1"/>
              </a:cxn>
              <a:cxn ang="0">
                <a:pos x="connsiteX2" y="connsiteY2"/>
              </a:cxn>
              <a:cxn ang="0">
                <a:pos x="connsiteX3" y="connsiteY3"/>
              </a:cxn>
            </a:cxnLst>
            <a:rect l="l" t="t" r="r" b="b"/>
            <a:pathLst>
              <a:path w="4318000" h="1422400">
                <a:moveTo>
                  <a:pt x="0" y="1422400"/>
                </a:moveTo>
                <a:cubicBezTo>
                  <a:pt x="147108" y="1078441"/>
                  <a:pt x="294217" y="734483"/>
                  <a:pt x="596900" y="533400"/>
                </a:cubicBezTo>
                <a:cubicBezTo>
                  <a:pt x="899583" y="332317"/>
                  <a:pt x="1195917" y="304800"/>
                  <a:pt x="1816100" y="215900"/>
                </a:cubicBezTo>
                <a:cubicBezTo>
                  <a:pt x="2436283" y="127000"/>
                  <a:pt x="4318000" y="0"/>
                  <a:pt x="4318000" y="0"/>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Oval 26"/>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1181100" y="4800600"/>
            <a:ext cx="3108543" cy="369332"/>
          </a:xfrm>
          <a:prstGeom prst="rect">
            <a:avLst/>
          </a:prstGeom>
          <a:noFill/>
        </p:spPr>
        <p:txBody>
          <a:bodyPr wrap="none" rtlCol="0">
            <a:spAutoFit/>
          </a:bodyPr>
          <a:lstStyle/>
          <a:p>
            <a:r>
              <a:rPr lang="en-US"/>
              <a:t>We’ll talk more about this later</a:t>
            </a:r>
          </a:p>
        </p:txBody>
      </p:sp>
      <p:sp>
        <p:nvSpPr>
          <p:cNvPr id="41" name="TextBox 40"/>
          <p:cNvSpPr txBox="1"/>
          <p:nvPr/>
        </p:nvSpPr>
        <p:spPr>
          <a:xfrm>
            <a:off x="6228646" y="2173413"/>
            <a:ext cx="1188772" cy="523220"/>
          </a:xfrm>
          <a:prstGeom prst="rect">
            <a:avLst/>
          </a:prstGeom>
          <a:noFill/>
        </p:spPr>
        <p:txBody>
          <a:bodyPr wrap="none" rtlCol="0">
            <a:spAutoFit/>
          </a:bodyPr>
          <a:lstStyle/>
          <a:p>
            <a:r>
              <a:rPr lang="en-US" sz="2800" dirty="0" smtClean="0"/>
              <a:t>1,000K</a:t>
            </a:r>
            <a:endParaRPr lang="en-US" sz="2800" dirty="0"/>
          </a:p>
        </p:txBody>
      </p:sp>
    </p:spTree>
    <p:extLst>
      <p:ext uri="{BB962C8B-B14F-4D97-AF65-F5344CB8AC3E}">
        <p14:creationId xmlns:p14="http://schemas.microsoft.com/office/powerpoint/2010/main" val="9571516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8" name="TextBox 7"/>
          <p:cNvSpPr txBox="1"/>
          <p:nvPr/>
        </p:nvSpPr>
        <p:spPr>
          <a:xfrm>
            <a:off x="270934" y="2367992"/>
            <a:ext cx="10651066" cy="4401205"/>
          </a:xfrm>
          <a:prstGeom prst="rect">
            <a:avLst/>
          </a:prstGeom>
          <a:noFill/>
        </p:spPr>
        <p:txBody>
          <a:bodyPr wrap="square" rtlCol="0">
            <a:spAutoFit/>
          </a:bodyPr>
          <a:lstStyle/>
          <a:p>
            <a:r>
              <a:rPr lang="en-US" sz="2000" dirty="0" smtClean="0"/>
              <a:t>Estimated income:</a:t>
            </a:r>
          </a:p>
          <a:p>
            <a:endParaRPr lang="en-US" sz="2000" dirty="0" smtClean="0"/>
          </a:p>
          <a:p>
            <a:r>
              <a:rPr lang="en-US" sz="2000" dirty="0" smtClean="0"/>
              <a:t>f(x) = function(Number of visits to upscale furniture websites, Number of Businessweek clicks, Number of distinct people emailed per day, Number of purchases of over 5K within the last month, Number of visits to airlines, etc.) </a:t>
            </a:r>
          </a:p>
          <a:p>
            <a:endParaRPr lang="en-US" sz="2000" dirty="0" smtClean="0"/>
          </a:p>
          <a:p>
            <a:r>
              <a:rPr lang="en-US" sz="2000" dirty="0" smtClean="0"/>
              <a:t>For instance,</a:t>
            </a:r>
          </a:p>
          <a:p>
            <a:r>
              <a:rPr lang="en-US" sz="2000" dirty="0" smtClean="0"/>
              <a:t>f(x) = 3*Number of visits to upscale furniture websites </a:t>
            </a:r>
          </a:p>
          <a:p>
            <a:r>
              <a:rPr lang="en-US" sz="2000" dirty="0" smtClean="0"/>
              <a:t>        +10*Number of Businessweek clicks</a:t>
            </a:r>
          </a:p>
          <a:p>
            <a:r>
              <a:rPr lang="en-US" sz="2000" dirty="0" smtClean="0"/>
              <a:t>        +100*Number of distinct people emailed per day</a:t>
            </a:r>
          </a:p>
          <a:p>
            <a:r>
              <a:rPr lang="en-US" sz="2000" dirty="0" smtClean="0"/>
              <a:t>        +2*Number of purchases of over 5K within the last month</a:t>
            </a:r>
          </a:p>
          <a:p>
            <a:r>
              <a:rPr lang="en-US" sz="2000" dirty="0" smtClean="0"/>
              <a:t>        +10*Number of visits to airlines</a:t>
            </a:r>
          </a:p>
          <a:p>
            <a:endParaRPr lang="en-US" sz="2000" dirty="0" smtClean="0"/>
          </a:p>
          <a:p>
            <a:r>
              <a:rPr lang="en-US" sz="2000" dirty="0" smtClean="0"/>
              <a:t>But f(x) could be much more complicated</a:t>
            </a:r>
          </a:p>
        </p:txBody>
      </p:sp>
      <p:sp>
        <p:nvSpPr>
          <p:cNvPr id="36" name="Content Placeholder 2"/>
          <p:cNvSpPr txBox="1">
            <a:spLocks/>
          </p:cNvSpPr>
          <p:nvPr/>
        </p:nvSpPr>
        <p:spPr>
          <a:xfrm>
            <a:off x="49213" y="795564"/>
            <a:ext cx="95519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Formally, given training set (</a:t>
            </a:r>
            <a:r>
              <a:rPr lang="en-US" dirty="0" err="1" smtClean="0"/>
              <a:t>x</a:t>
            </a:r>
            <a:r>
              <a:rPr lang="en-US" baseline="-25000" dirty="0" err="1" smtClean="0"/>
              <a:t>i,</a:t>
            </a:r>
            <a:r>
              <a:rPr lang="en-US" dirty="0" err="1" smtClean="0"/>
              <a:t>y</a:t>
            </a:r>
            <a:r>
              <a:rPr lang="en-US" baseline="-25000" dirty="0" err="1" smtClean="0"/>
              <a:t>i</a:t>
            </a:r>
            <a:r>
              <a:rPr lang="en-US" dirty="0" smtClean="0"/>
              <a:t>) for </a:t>
            </a:r>
            <a:r>
              <a:rPr lang="en-US" dirty="0" err="1" smtClean="0"/>
              <a:t>i</a:t>
            </a:r>
            <a:r>
              <a:rPr lang="en-US" dirty="0" smtClean="0"/>
              <a:t>=1…n, we want to create a regression model f that can predict label y for a new x.  </a:t>
            </a:r>
            <a:endParaRPr lang="en-US" dirty="0"/>
          </a:p>
        </p:txBody>
      </p:sp>
    </p:spTree>
    <p:extLst>
      <p:ext uri="{BB962C8B-B14F-4D97-AF65-F5344CB8AC3E}">
        <p14:creationId xmlns:p14="http://schemas.microsoft.com/office/powerpoint/2010/main" val="9571516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Supervised Learning</a:t>
            </a:r>
          </a:p>
        </p:txBody>
      </p:sp>
      <p:sp>
        <p:nvSpPr>
          <p:cNvPr id="3" name="Content Placeholder 2"/>
          <p:cNvSpPr>
            <a:spLocks noGrp="1"/>
          </p:cNvSpPr>
          <p:nvPr>
            <p:ph sz="quarter" idx="10"/>
          </p:nvPr>
        </p:nvSpPr>
        <p:spPr>
          <a:xfrm>
            <a:off x="379413" y="1015693"/>
            <a:ext cx="9932987" cy="5290388"/>
          </a:xfrm>
        </p:spPr>
        <p:txBody>
          <a:bodyPr/>
          <a:lstStyle/>
          <a:p>
            <a:r>
              <a:rPr lang="en-US" dirty="0"/>
              <a:t>Classification and Regression are supervised learning problems.</a:t>
            </a:r>
          </a:p>
          <a:p>
            <a:r>
              <a:rPr lang="en-US" dirty="0"/>
              <a:t>“Supervised” means that the training data has ground truth labels to learn from.</a:t>
            </a:r>
          </a:p>
          <a:p>
            <a:r>
              <a:rPr lang="en-US" dirty="0"/>
              <a:t>(Supervised) classification </a:t>
            </a:r>
            <a:r>
              <a:rPr lang="en-US" dirty="0" smtClean="0"/>
              <a:t>often has </a:t>
            </a:r>
            <a:r>
              <a:rPr lang="en-US" dirty="0"/>
              <a:t>+1 or -1 labels. </a:t>
            </a:r>
          </a:p>
          <a:p>
            <a:r>
              <a:rPr lang="en-US" dirty="0"/>
              <a:t>(Supervised) regression has numerical labels.</a:t>
            </a:r>
          </a:p>
          <a:p>
            <a:r>
              <a:rPr lang="en-US" dirty="0"/>
              <a:t>There are lots of other supervised problems.</a:t>
            </a:r>
          </a:p>
          <a:p>
            <a:r>
              <a:rPr lang="en-US" dirty="0"/>
              <a:t>Supervised learning algorithms are much easier to evaluate than unsupervised ones.</a:t>
            </a:r>
          </a:p>
        </p:txBody>
      </p:sp>
    </p:spTree>
    <p:extLst>
      <p:ext uri="{BB962C8B-B14F-4D97-AF65-F5344CB8AC3E}">
        <p14:creationId xmlns:p14="http://schemas.microsoft.com/office/powerpoint/2010/main" val="3497302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Classification</a:t>
            </a:r>
            <a:endParaRPr lang="en-US"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9510636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GB" dirty="0"/>
              <a:t>Statistical Learning Theory for Supervised </a:t>
            </a:r>
            <a:r>
              <a:rPr lang="en-GB" dirty="0" smtClean="0"/>
              <a:t>Learning</a:t>
            </a:r>
            <a:endParaRPr lang="en-GB"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1527873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Learning Theory</a:t>
            </a:r>
            <a:endParaRPr lang="en-US" dirty="0"/>
          </a:p>
        </p:txBody>
      </p:sp>
      <p:sp>
        <p:nvSpPr>
          <p:cNvPr id="29" name="Content Placeholder 2"/>
          <p:cNvSpPr txBox="1">
            <a:spLocks/>
          </p:cNvSpPr>
          <p:nvPr/>
        </p:nvSpPr>
        <p:spPr>
          <a:xfrm>
            <a:off x="341314" y="1058026"/>
            <a:ext cx="9564686" cy="5290388"/>
          </a:xfrm>
          <a:prstGeom prst="rect">
            <a:avLst/>
          </a:prstGeom>
        </p:spPr>
        <p:txBody>
          <a:bodyPr/>
          <a:lstStyle/>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kumimoji="0" lang="en-US" sz="3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Occam’s Razor: The best models are simple models that fit the data well.</a:t>
            </a:r>
          </a:p>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lang="en-US" sz="3200" kern="0" dirty="0">
                <a:latin typeface="Segoe UI Light" panose="020B0502040204020203" pitchFamily="34" charset="0"/>
                <a:ea typeface="Segoe UI Light" panose="020B0502040204020203" pitchFamily="34" charset="0"/>
                <a:cs typeface="Segoe UI Light" panose="020B0502040204020203" pitchFamily="34" charset="0"/>
              </a:rPr>
              <a:t>William of Ockham, English </a:t>
            </a:r>
            <a:r>
              <a:rPr lang="en-US" sz="3200" kern="0" dirty="0" err="1" smtClean="0">
                <a:latin typeface="Segoe UI Light" panose="020B0502040204020203" pitchFamily="34" charset="0"/>
                <a:ea typeface="Segoe UI Light" panose="020B0502040204020203" pitchFamily="34" charset="0"/>
                <a:cs typeface="Segoe UI Light" panose="020B0502040204020203" pitchFamily="34" charset="0"/>
              </a:rPr>
              <a:t>frier</a:t>
            </a:r>
            <a:r>
              <a:rPr lang="en-US" sz="3200" kern="0" dirty="0" smtClean="0">
                <a:latin typeface="Segoe UI Light" panose="020B0502040204020203" pitchFamily="34" charset="0"/>
                <a:ea typeface="Segoe UI Light" panose="020B0502040204020203" pitchFamily="34" charset="0"/>
                <a:cs typeface="Segoe UI Light" panose="020B0502040204020203" pitchFamily="34" charset="0"/>
              </a:rPr>
              <a:t> </a:t>
            </a:r>
            <a:r>
              <a:rPr lang="en-US" sz="3200" kern="0" dirty="0">
                <a:latin typeface="Segoe UI Light" panose="020B0502040204020203" pitchFamily="34" charset="0"/>
                <a:ea typeface="Segoe UI Light" panose="020B0502040204020203" pitchFamily="34" charset="0"/>
                <a:cs typeface="Segoe UI Light" panose="020B0502040204020203" pitchFamily="34" charset="0"/>
              </a:rPr>
              <a:t>and philosopher (1287-1347) said that among hypotheses that predict equally well, we should choose the one with the fewest assumptions.</a:t>
            </a:r>
            <a:endParaRPr kumimoji="0" lang="en-US" sz="3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Learning Theory</a:t>
            </a:r>
            <a:endParaRPr lang="en-US" dirty="0"/>
          </a:p>
        </p:txBody>
      </p:sp>
      <p:cxnSp>
        <p:nvCxnSpPr>
          <p:cNvPr id="7" name="Straight Arrow Connector 6"/>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153856" y="6271280"/>
            <a:ext cx="366657" cy="523220"/>
          </a:xfrm>
          <a:prstGeom prst="rect">
            <a:avLst/>
          </a:prstGeom>
          <a:noFill/>
        </p:spPr>
        <p:txBody>
          <a:bodyPr wrap="none" rtlCol="0">
            <a:spAutoFit/>
          </a:bodyPr>
          <a:lstStyle/>
          <a:p>
            <a:r>
              <a:rPr lang="en-US" sz="2800" dirty="0" smtClean="0"/>
              <a:t>0</a:t>
            </a:r>
            <a:endParaRPr lang="en-US" sz="2800" dirty="0"/>
          </a:p>
        </p:txBody>
      </p:sp>
      <p:sp>
        <p:nvSpPr>
          <p:cNvPr id="10" name="TextBox 9"/>
          <p:cNvSpPr txBox="1"/>
          <p:nvPr/>
        </p:nvSpPr>
        <p:spPr>
          <a:xfrm>
            <a:off x="11078633" y="6195080"/>
            <a:ext cx="912630" cy="523220"/>
          </a:xfrm>
          <a:prstGeom prst="rect">
            <a:avLst/>
          </a:prstGeom>
          <a:noFill/>
        </p:spPr>
        <p:txBody>
          <a:bodyPr wrap="none" rtlCol="0">
            <a:spAutoFit/>
          </a:bodyPr>
          <a:lstStyle/>
          <a:p>
            <a:r>
              <a:rPr lang="en-US" sz="2800" dirty="0" smtClean="0"/>
              <a:t>2000</a:t>
            </a:r>
            <a:endParaRPr lang="en-US" sz="2800" dirty="0"/>
          </a:p>
        </p:txBody>
      </p:sp>
      <p:sp>
        <p:nvSpPr>
          <p:cNvPr id="11" name="TextBox 10"/>
          <p:cNvSpPr txBox="1"/>
          <p:nvPr/>
        </p:nvSpPr>
        <p:spPr>
          <a:xfrm>
            <a:off x="6756401" y="6231235"/>
            <a:ext cx="5143499" cy="461665"/>
          </a:xfrm>
          <a:prstGeom prst="rect">
            <a:avLst/>
          </a:prstGeom>
          <a:noFill/>
        </p:spPr>
        <p:txBody>
          <a:bodyPr wrap="square" rtlCol="0">
            <a:spAutoFit/>
          </a:bodyPr>
          <a:lstStyle/>
          <a:p>
            <a:r>
              <a:rPr lang="en-US" sz="2400" dirty="0" smtClean="0"/>
              <a:t>Number of Businessweek clicks</a:t>
            </a:r>
            <a:endParaRPr lang="en-US" sz="2400" dirty="0"/>
          </a:p>
        </p:txBody>
      </p:sp>
      <p:sp>
        <p:nvSpPr>
          <p:cNvPr id="12" name="TextBox 11"/>
          <p:cNvSpPr txBox="1"/>
          <p:nvPr/>
        </p:nvSpPr>
        <p:spPr>
          <a:xfrm rot="16200000">
            <a:off x="5194758" y="4088292"/>
            <a:ext cx="1351652" cy="523220"/>
          </a:xfrm>
          <a:prstGeom prst="rect">
            <a:avLst/>
          </a:prstGeom>
          <a:noFill/>
        </p:spPr>
        <p:txBody>
          <a:bodyPr wrap="none" rtlCol="0">
            <a:spAutoFit/>
          </a:bodyPr>
          <a:lstStyle/>
          <a:p>
            <a:r>
              <a:rPr lang="en-US" sz="2800" dirty="0" smtClean="0"/>
              <a:t> Income</a:t>
            </a:r>
            <a:endParaRPr lang="en-US" sz="2800" dirty="0"/>
          </a:p>
        </p:txBody>
      </p:sp>
      <p:sp>
        <p:nvSpPr>
          <p:cNvPr id="13" name="TextBox 12"/>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14" name="TextBox 13"/>
          <p:cNvSpPr txBox="1"/>
          <p:nvPr/>
        </p:nvSpPr>
        <p:spPr>
          <a:xfrm>
            <a:off x="6228646" y="2173413"/>
            <a:ext cx="1188772" cy="523220"/>
          </a:xfrm>
          <a:prstGeom prst="rect">
            <a:avLst/>
          </a:prstGeom>
          <a:noFill/>
        </p:spPr>
        <p:txBody>
          <a:bodyPr wrap="none" rtlCol="0">
            <a:spAutoFit/>
          </a:bodyPr>
          <a:lstStyle/>
          <a:p>
            <a:r>
              <a:rPr lang="en-US" sz="2800" dirty="0" smtClean="0"/>
              <a:t>1,000K</a:t>
            </a:r>
            <a:endParaRPr lang="en-US" sz="2800" dirty="0"/>
          </a:p>
        </p:txBody>
      </p:sp>
      <p:sp>
        <p:nvSpPr>
          <p:cNvPr id="15" name="TextBox 14"/>
          <p:cNvSpPr txBox="1"/>
          <p:nvPr/>
        </p:nvSpPr>
        <p:spPr>
          <a:xfrm>
            <a:off x="8520289" y="3251199"/>
            <a:ext cx="495072" cy="369332"/>
          </a:xfrm>
          <a:prstGeom prst="rect">
            <a:avLst/>
          </a:prstGeom>
          <a:noFill/>
        </p:spPr>
        <p:txBody>
          <a:bodyPr wrap="none" rtlCol="0">
            <a:spAutoFit/>
          </a:bodyPr>
          <a:lstStyle/>
          <a:p>
            <a:r>
              <a:rPr lang="en-US" dirty="0"/>
              <a:t>f</a:t>
            </a:r>
            <a:r>
              <a:rPr lang="en-US" dirty="0" smtClean="0"/>
              <a:t>(x)</a:t>
            </a:r>
            <a:endParaRPr lang="en-US" dirty="0"/>
          </a:p>
        </p:txBody>
      </p:sp>
      <p:sp>
        <p:nvSpPr>
          <p:cNvPr id="16" name="Freeform 15"/>
          <p:cNvSpPr/>
          <p:nvPr/>
        </p:nvSpPr>
        <p:spPr>
          <a:xfrm>
            <a:off x="6515100" y="2890853"/>
            <a:ext cx="5283200" cy="1795447"/>
          </a:xfrm>
          <a:custGeom>
            <a:avLst/>
            <a:gdLst>
              <a:gd name="connsiteX0" fmla="*/ 0 w 5283200"/>
              <a:gd name="connsiteY0" fmla="*/ 1795447 h 1795447"/>
              <a:gd name="connsiteX1" fmla="*/ 25400 w 5283200"/>
              <a:gd name="connsiteY1" fmla="*/ 1579547 h 1795447"/>
              <a:gd name="connsiteX2" fmla="*/ 101600 w 5283200"/>
              <a:gd name="connsiteY2" fmla="*/ 1338247 h 1795447"/>
              <a:gd name="connsiteX3" fmla="*/ 152400 w 5283200"/>
              <a:gd name="connsiteY3" fmla="*/ 1223947 h 1795447"/>
              <a:gd name="connsiteX4" fmla="*/ 254000 w 5283200"/>
              <a:gd name="connsiteY4" fmla="*/ 1122347 h 1795447"/>
              <a:gd name="connsiteX5" fmla="*/ 330200 w 5283200"/>
              <a:gd name="connsiteY5" fmla="*/ 1071547 h 1795447"/>
              <a:gd name="connsiteX6" fmla="*/ 520700 w 5283200"/>
              <a:gd name="connsiteY6" fmla="*/ 1096947 h 1795447"/>
              <a:gd name="connsiteX7" fmla="*/ 584200 w 5283200"/>
              <a:gd name="connsiteY7" fmla="*/ 1135047 h 1795447"/>
              <a:gd name="connsiteX8" fmla="*/ 660400 w 5283200"/>
              <a:gd name="connsiteY8" fmla="*/ 1173147 h 1795447"/>
              <a:gd name="connsiteX9" fmla="*/ 800100 w 5283200"/>
              <a:gd name="connsiteY9" fmla="*/ 1274747 h 1795447"/>
              <a:gd name="connsiteX10" fmla="*/ 901700 w 5283200"/>
              <a:gd name="connsiteY10" fmla="*/ 1325547 h 1795447"/>
              <a:gd name="connsiteX11" fmla="*/ 977900 w 5283200"/>
              <a:gd name="connsiteY11" fmla="*/ 1350947 h 1795447"/>
              <a:gd name="connsiteX12" fmla="*/ 1155700 w 5283200"/>
              <a:gd name="connsiteY12" fmla="*/ 1338247 h 1795447"/>
              <a:gd name="connsiteX13" fmla="*/ 1219200 w 5283200"/>
              <a:gd name="connsiteY13" fmla="*/ 1300147 h 1795447"/>
              <a:gd name="connsiteX14" fmla="*/ 1333500 w 5283200"/>
              <a:gd name="connsiteY14" fmla="*/ 1198547 h 1795447"/>
              <a:gd name="connsiteX15" fmla="*/ 1447800 w 5283200"/>
              <a:gd name="connsiteY15" fmla="*/ 1046147 h 1795447"/>
              <a:gd name="connsiteX16" fmla="*/ 1498600 w 5283200"/>
              <a:gd name="connsiteY16" fmla="*/ 957247 h 1795447"/>
              <a:gd name="connsiteX17" fmla="*/ 1562100 w 5283200"/>
              <a:gd name="connsiteY17" fmla="*/ 893747 h 1795447"/>
              <a:gd name="connsiteX18" fmla="*/ 1612900 w 5283200"/>
              <a:gd name="connsiteY18" fmla="*/ 830247 h 1795447"/>
              <a:gd name="connsiteX19" fmla="*/ 1765300 w 5283200"/>
              <a:gd name="connsiteY19" fmla="*/ 703247 h 1795447"/>
              <a:gd name="connsiteX20" fmla="*/ 1803400 w 5283200"/>
              <a:gd name="connsiteY20" fmla="*/ 690547 h 1795447"/>
              <a:gd name="connsiteX21" fmla="*/ 2171700 w 5283200"/>
              <a:gd name="connsiteY21" fmla="*/ 703247 h 1795447"/>
              <a:gd name="connsiteX22" fmla="*/ 2247900 w 5283200"/>
              <a:gd name="connsiteY22" fmla="*/ 728647 h 1795447"/>
              <a:gd name="connsiteX23" fmla="*/ 2400300 w 5283200"/>
              <a:gd name="connsiteY23" fmla="*/ 754047 h 1795447"/>
              <a:gd name="connsiteX24" fmla="*/ 2540000 w 5283200"/>
              <a:gd name="connsiteY24" fmla="*/ 792147 h 1795447"/>
              <a:gd name="connsiteX25" fmla="*/ 2895600 w 5283200"/>
              <a:gd name="connsiteY25" fmla="*/ 779447 h 1795447"/>
              <a:gd name="connsiteX26" fmla="*/ 3060700 w 5283200"/>
              <a:gd name="connsiteY26" fmla="*/ 588947 h 1795447"/>
              <a:gd name="connsiteX27" fmla="*/ 3136900 w 5283200"/>
              <a:gd name="connsiteY27" fmla="*/ 500047 h 1795447"/>
              <a:gd name="connsiteX28" fmla="*/ 3213100 w 5283200"/>
              <a:gd name="connsiteY28" fmla="*/ 398447 h 1795447"/>
              <a:gd name="connsiteX29" fmla="*/ 3314700 w 5283200"/>
              <a:gd name="connsiteY29" fmla="*/ 296847 h 1795447"/>
              <a:gd name="connsiteX30" fmla="*/ 3378200 w 5283200"/>
              <a:gd name="connsiteY30" fmla="*/ 271447 h 1795447"/>
              <a:gd name="connsiteX31" fmla="*/ 3581400 w 5283200"/>
              <a:gd name="connsiteY31" fmla="*/ 296847 h 1795447"/>
              <a:gd name="connsiteX32" fmla="*/ 3632200 w 5283200"/>
              <a:gd name="connsiteY32" fmla="*/ 322247 h 1795447"/>
              <a:gd name="connsiteX33" fmla="*/ 3695700 w 5283200"/>
              <a:gd name="connsiteY33" fmla="*/ 347647 h 1795447"/>
              <a:gd name="connsiteX34" fmla="*/ 3886200 w 5283200"/>
              <a:gd name="connsiteY34" fmla="*/ 449247 h 1795447"/>
              <a:gd name="connsiteX35" fmla="*/ 4127500 w 5283200"/>
              <a:gd name="connsiteY35" fmla="*/ 487347 h 1795447"/>
              <a:gd name="connsiteX36" fmla="*/ 4495800 w 5283200"/>
              <a:gd name="connsiteY36" fmla="*/ 474647 h 1795447"/>
              <a:gd name="connsiteX37" fmla="*/ 4597400 w 5283200"/>
              <a:gd name="connsiteY37" fmla="*/ 423847 h 1795447"/>
              <a:gd name="connsiteX38" fmla="*/ 4686300 w 5283200"/>
              <a:gd name="connsiteY38" fmla="*/ 373047 h 1795447"/>
              <a:gd name="connsiteX39" fmla="*/ 4876800 w 5283200"/>
              <a:gd name="connsiteY39" fmla="*/ 271447 h 1795447"/>
              <a:gd name="connsiteX40" fmla="*/ 4953000 w 5283200"/>
              <a:gd name="connsiteY40" fmla="*/ 207947 h 1795447"/>
              <a:gd name="connsiteX41" fmla="*/ 5003800 w 5283200"/>
              <a:gd name="connsiteY41" fmla="*/ 182547 h 1795447"/>
              <a:gd name="connsiteX42" fmla="*/ 5118100 w 5283200"/>
              <a:gd name="connsiteY42" fmla="*/ 80947 h 1795447"/>
              <a:gd name="connsiteX43" fmla="*/ 5194300 w 5283200"/>
              <a:gd name="connsiteY43" fmla="*/ 30147 h 1795447"/>
              <a:gd name="connsiteX44" fmla="*/ 5232400 w 5283200"/>
              <a:gd name="connsiteY44" fmla="*/ 4747 h 1795447"/>
              <a:gd name="connsiteX45" fmla="*/ 5270500 w 5283200"/>
              <a:gd name="connsiteY45" fmla="*/ 30147 h 1795447"/>
              <a:gd name="connsiteX46" fmla="*/ 5283200 w 5283200"/>
              <a:gd name="connsiteY46" fmla="*/ 68247 h 179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283200" h="1795447">
                <a:moveTo>
                  <a:pt x="0" y="1795447"/>
                </a:moveTo>
                <a:cubicBezTo>
                  <a:pt x="8467" y="1723480"/>
                  <a:pt x="12662" y="1650882"/>
                  <a:pt x="25400" y="1579547"/>
                </a:cubicBezTo>
                <a:cubicBezTo>
                  <a:pt x="38474" y="1506332"/>
                  <a:pt x="72437" y="1409071"/>
                  <a:pt x="101600" y="1338247"/>
                </a:cubicBezTo>
                <a:cubicBezTo>
                  <a:pt x="117475" y="1299694"/>
                  <a:pt x="128356" y="1258009"/>
                  <a:pt x="152400" y="1223947"/>
                </a:cubicBezTo>
                <a:cubicBezTo>
                  <a:pt x="180020" y="1184819"/>
                  <a:pt x="220133" y="1156214"/>
                  <a:pt x="254000" y="1122347"/>
                </a:cubicBezTo>
                <a:cubicBezTo>
                  <a:pt x="301566" y="1074781"/>
                  <a:pt x="275061" y="1089927"/>
                  <a:pt x="330200" y="1071547"/>
                </a:cubicBezTo>
                <a:cubicBezTo>
                  <a:pt x="393700" y="1080014"/>
                  <a:pt x="458551" y="1081410"/>
                  <a:pt x="520700" y="1096947"/>
                </a:cubicBezTo>
                <a:cubicBezTo>
                  <a:pt x="544647" y="1102934"/>
                  <a:pt x="562530" y="1123227"/>
                  <a:pt x="584200" y="1135047"/>
                </a:cubicBezTo>
                <a:cubicBezTo>
                  <a:pt x="609131" y="1148645"/>
                  <a:pt x="635870" y="1158838"/>
                  <a:pt x="660400" y="1173147"/>
                </a:cubicBezTo>
                <a:cubicBezTo>
                  <a:pt x="739284" y="1219163"/>
                  <a:pt x="730406" y="1222476"/>
                  <a:pt x="800100" y="1274747"/>
                </a:cubicBezTo>
                <a:cubicBezTo>
                  <a:pt x="839965" y="1304646"/>
                  <a:pt x="849723" y="1306646"/>
                  <a:pt x="901700" y="1325547"/>
                </a:cubicBezTo>
                <a:cubicBezTo>
                  <a:pt x="926862" y="1334697"/>
                  <a:pt x="977900" y="1350947"/>
                  <a:pt x="977900" y="1350947"/>
                </a:cubicBezTo>
                <a:cubicBezTo>
                  <a:pt x="1037167" y="1346714"/>
                  <a:pt x="1097557" y="1350488"/>
                  <a:pt x="1155700" y="1338247"/>
                </a:cubicBezTo>
                <a:cubicBezTo>
                  <a:pt x="1179855" y="1333162"/>
                  <a:pt x="1198978" y="1314303"/>
                  <a:pt x="1219200" y="1300147"/>
                </a:cubicBezTo>
                <a:cubicBezTo>
                  <a:pt x="1260000" y="1271587"/>
                  <a:pt x="1300107" y="1235650"/>
                  <a:pt x="1333500" y="1198547"/>
                </a:cubicBezTo>
                <a:cubicBezTo>
                  <a:pt x="1383963" y="1142476"/>
                  <a:pt x="1408740" y="1109620"/>
                  <a:pt x="1447800" y="1046147"/>
                </a:cubicBezTo>
                <a:cubicBezTo>
                  <a:pt x="1465688" y="1017080"/>
                  <a:pt x="1478122" y="984551"/>
                  <a:pt x="1498600" y="957247"/>
                </a:cubicBezTo>
                <a:cubicBezTo>
                  <a:pt x="1516561" y="933300"/>
                  <a:pt x="1542075" y="915997"/>
                  <a:pt x="1562100" y="893747"/>
                </a:cubicBezTo>
                <a:cubicBezTo>
                  <a:pt x="1580233" y="873599"/>
                  <a:pt x="1594666" y="850304"/>
                  <a:pt x="1612900" y="830247"/>
                </a:cubicBezTo>
                <a:cubicBezTo>
                  <a:pt x="1643656" y="796416"/>
                  <a:pt x="1716177" y="719621"/>
                  <a:pt x="1765300" y="703247"/>
                </a:cubicBezTo>
                <a:lnTo>
                  <a:pt x="1803400" y="690547"/>
                </a:lnTo>
                <a:cubicBezTo>
                  <a:pt x="1926167" y="694780"/>
                  <a:pt x="2049309" y="692756"/>
                  <a:pt x="2171700" y="703247"/>
                </a:cubicBezTo>
                <a:cubicBezTo>
                  <a:pt x="2198376" y="705534"/>
                  <a:pt x="2221764" y="722839"/>
                  <a:pt x="2247900" y="728647"/>
                </a:cubicBezTo>
                <a:cubicBezTo>
                  <a:pt x="2298174" y="739819"/>
                  <a:pt x="2350781" y="739899"/>
                  <a:pt x="2400300" y="754047"/>
                </a:cubicBezTo>
                <a:cubicBezTo>
                  <a:pt x="2505983" y="784242"/>
                  <a:pt x="2459301" y="771972"/>
                  <a:pt x="2540000" y="792147"/>
                </a:cubicBezTo>
                <a:cubicBezTo>
                  <a:pt x="2658533" y="787914"/>
                  <a:pt x="2779973" y="805876"/>
                  <a:pt x="2895600" y="779447"/>
                </a:cubicBezTo>
                <a:cubicBezTo>
                  <a:pt x="2932870" y="770928"/>
                  <a:pt x="3041747" y="612638"/>
                  <a:pt x="3060700" y="588947"/>
                </a:cubicBezTo>
                <a:cubicBezTo>
                  <a:pt x="3085081" y="558470"/>
                  <a:pt x="3112519" y="530524"/>
                  <a:pt x="3136900" y="500047"/>
                </a:cubicBezTo>
                <a:cubicBezTo>
                  <a:pt x="3163345" y="466990"/>
                  <a:pt x="3187700" y="432314"/>
                  <a:pt x="3213100" y="398447"/>
                </a:cubicBezTo>
                <a:cubicBezTo>
                  <a:pt x="3250421" y="348686"/>
                  <a:pt x="3256498" y="331768"/>
                  <a:pt x="3314700" y="296847"/>
                </a:cubicBezTo>
                <a:cubicBezTo>
                  <a:pt x="3334248" y="285118"/>
                  <a:pt x="3357033" y="279914"/>
                  <a:pt x="3378200" y="271447"/>
                </a:cubicBezTo>
                <a:cubicBezTo>
                  <a:pt x="3445933" y="279914"/>
                  <a:pt x="3514465" y="283460"/>
                  <a:pt x="3581400" y="296847"/>
                </a:cubicBezTo>
                <a:cubicBezTo>
                  <a:pt x="3599964" y="300560"/>
                  <a:pt x="3614900" y="314558"/>
                  <a:pt x="3632200" y="322247"/>
                </a:cubicBezTo>
                <a:cubicBezTo>
                  <a:pt x="3653032" y="331506"/>
                  <a:pt x="3675585" y="336919"/>
                  <a:pt x="3695700" y="347647"/>
                </a:cubicBezTo>
                <a:cubicBezTo>
                  <a:pt x="3744178" y="373502"/>
                  <a:pt x="3822149" y="434176"/>
                  <a:pt x="3886200" y="449247"/>
                </a:cubicBezTo>
                <a:cubicBezTo>
                  <a:pt x="3933060" y="460273"/>
                  <a:pt x="4066123" y="478579"/>
                  <a:pt x="4127500" y="487347"/>
                </a:cubicBezTo>
                <a:cubicBezTo>
                  <a:pt x="4250267" y="483114"/>
                  <a:pt x="4374067" y="491097"/>
                  <a:pt x="4495800" y="474647"/>
                </a:cubicBezTo>
                <a:cubicBezTo>
                  <a:pt x="4533323" y="469576"/>
                  <a:pt x="4563991" y="441665"/>
                  <a:pt x="4597400" y="423847"/>
                </a:cubicBezTo>
                <a:cubicBezTo>
                  <a:pt x="4627515" y="407786"/>
                  <a:pt x="4656185" y="389108"/>
                  <a:pt x="4686300" y="373047"/>
                </a:cubicBezTo>
                <a:cubicBezTo>
                  <a:pt x="4743407" y="342590"/>
                  <a:pt x="4822647" y="308938"/>
                  <a:pt x="4876800" y="271447"/>
                </a:cubicBezTo>
                <a:cubicBezTo>
                  <a:pt x="4903984" y="252627"/>
                  <a:pt x="4925913" y="226908"/>
                  <a:pt x="4953000" y="207947"/>
                </a:cubicBezTo>
                <a:cubicBezTo>
                  <a:pt x="4968510" y="197090"/>
                  <a:pt x="4988856" y="194170"/>
                  <a:pt x="5003800" y="182547"/>
                </a:cubicBezTo>
                <a:cubicBezTo>
                  <a:pt x="5238503" y="0"/>
                  <a:pt x="4932877" y="210603"/>
                  <a:pt x="5118100" y="80947"/>
                </a:cubicBezTo>
                <a:cubicBezTo>
                  <a:pt x="5143109" y="63441"/>
                  <a:pt x="5168900" y="47080"/>
                  <a:pt x="5194300" y="30147"/>
                </a:cubicBezTo>
                <a:lnTo>
                  <a:pt x="5232400" y="4747"/>
                </a:lnTo>
                <a:cubicBezTo>
                  <a:pt x="5245100" y="13214"/>
                  <a:pt x="5260965" y="18228"/>
                  <a:pt x="5270500" y="30147"/>
                </a:cubicBezTo>
                <a:cubicBezTo>
                  <a:pt x="5278863" y="40600"/>
                  <a:pt x="5283200" y="68247"/>
                  <a:pt x="5283200" y="68247"/>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Oval 16"/>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6510867" y="47709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Content Placeholder 2"/>
          <p:cNvSpPr txBox="1">
            <a:spLocks/>
          </p:cNvSpPr>
          <p:nvPr/>
        </p:nvSpPr>
        <p:spPr>
          <a:xfrm>
            <a:off x="341314" y="1058026"/>
            <a:ext cx="9564686" cy="5290388"/>
          </a:xfrm>
          <a:prstGeom prst="rect">
            <a:avLst/>
          </a:prstGeom>
        </p:spPr>
        <p:txBody>
          <a:bodyPr/>
          <a:lstStyle/>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kumimoji="0" lang="en-US" sz="3200" b="0" i="0" u="none" strike="noStrike" kern="0" cap="none" spc="0" normalizeH="0" baseline="0" noProof="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Occam’s Razor: The best models are simple models that fit the data well.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Learning Theory</a:t>
            </a:r>
            <a:endParaRPr lang="en-US" dirty="0"/>
          </a:p>
        </p:txBody>
      </p:sp>
      <p:cxnSp>
        <p:nvCxnSpPr>
          <p:cNvPr id="7" name="Straight Arrow Connector 6"/>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153856" y="6271280"/>
            <a:ext cx="366657" cy="523220"/>
          </a:xfrm>
          <a:prstGeom prst="rect">
            <a:avLst/>
          </a:prstGeom>
          <a:noFill/>
        </p:spPr>
        <p:txBody>
          <a:bodyPr wrap="none" rtlCol="0">
            <a:spAutoFit/>
          </a:bodyPr>
          <a:lstStyle/>
          <a:p>
            <a:r>
              <a:rPr lang="en-US" sz="2800" dirty="0" smtClean="0"/>
              <a:t>0</a:t>
            </a:r>
            <a:endParaRPr lang="en-US" sz="2800" dirty="0"/>
          </a:p>
        </p:txBody>
      </p:sp>
      <p:sp>
        <p:nvSpPr>
          <p:cNvPr id="10" name="TextBox 9"/>
          <p:cNvSpPr txBox="1"/>
          <p:nvPr/>
        </p:nvSpPr>
        <p:spPr>
          <a:xfrm>
            <a:off x="11078633" y="6195080"/>
            <a:ext cx="912630" cy="523220"/>
          </a:xfrm>
          <a:prstGeom prst="rect">
            <a:avLst/>
          </a:prstGeom>
          <a:noFill/>
        </p:spPr>
        <p:txBody>
          <a:bodyPr wrap="none" rtlCol="0">
            <a:spAutoFit/>
          </a:bodyPr>
          <a:lstStyle/>
          <a:p>
            <a:r>
              <a:rPr lang="en-US" sz="2800" dirty="0" smtClean="0"/>
              <a:t>2000</a:t>
            </a:r>
            <a:endParaRPr lang="en-US" sz="2800" dirty="0"/>
          </a:p>
        </p:txBody>
      </p:sp>
      <p:sp>
        <p:nvSpPr>
          <p:cNvPr id="11" name="TextBox 10"/>
          <p:cNvSpPr txBox="1"/>
          <p:nvPr/>
        </p:nvSpPr>
        <p:spPr>
          <a:xfrm>
            <a:off x="6756401" y="6231235"/>
            <a:ext cx="5143499" cy="461665"/>
          </a:xfrm>
          <a:prstGeom prst="rect">
            <a:avLst/>
          </a:prstGeom>
          <a:noFill/>
        </p:spPr>
        <p:txBody>
          <a:bodyPr wrap="square" rtlCol="0">
            <a:spAutoFit/>
          </a:bodyPr>
          <a:lstStyle/>
          <a:p>
            <a:r>
              <a:rPr lang="en-US" sz="2400" dirty="0" smtClean="0"/>
              <a:t>Number of Businessweek clicks</a:t>
            </a:r>
            <a:endParaRPr lang="en-US" sz="2400" dirty="0"/>
          </a:p>
        </p:txBody>
      </p:sp>
      <p:sp>
        <p:nvSpPr>
          <p:cNvPr id="12" name="TextBox 11"/>
          <p:cNvSpPr txBox="1"/>
          <p:nvPr/>
        </p:nvSpPr>
        <p:spPr>
          <a:xfrm rot="16200000">
            <a:off x="5194758" y="4088292"/>
            <a:ext cx="1351652" cy="523220"/>
          </a:xfrm>
          <a:prstGeom prst="rect">
            <a:avLst/>
          </a:prstGeom>
          <a:noFill/>
        </p:spPr>
        <p:txBody>
          <a:bodyPr wrap="none" rtlCol="0">
            <a:spAutoFit/>
          </a:bodyPr>
          <a:lstStyle/>
          <a:p>
            <a:r>
              <a:rPr lang="en-US" sz="2800" dirty="0" smtClean="0"/>
              <a:t> Income</a:t>
            </a:r>
            <a:endParaRPr lang="en-US" sz="2800" dirty="0"/>
          </a:p>
        </p:txBody>
      </p:sp>
      <p:sp>
        <p:nvSpPr>
          <p:cNvPr id="13" name="TextBox 12"/>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14" name="TextBox 13"/>
          <p:cNvSpPr txBox="1"/>
          <p:nvPr/>
        </p:nvSpPr>
        <p:spPr>
          <a:xfrm>
            <a:off x="6228646" y="2173413"/>
            <a:ext cx="1188772" cy="523220"/>
          </a:xfrm>
          <a:prstGeom prst="rect">
            <a:avLst/>
          </a:prstGeom>
          <a:noFill/>
        </p:spPr>
        <p:txBody>
          <a:bodyPr wrap="none" rtlCol="0">
            <a:spAutoFit/>
          </a:bodyPr>
          <a:lstStyle/>
          <a:p>
            <a:r>
              <a:rPr lang="en-US" sz="2800" dirty="0" smtClean="0"/>
              <a:t>1,000K</a:t>
            </a:r>
            <a:endParaRPr lang="en-US" sz="2800" dirty="0"/>
          </a:p>
        </p:txBody>
      </p:sp>
      <p:sp>
        <p:nvSpPr>
          <p:cNvPr id="15" name="TextBox 14"/>
          <p:cNvSpPr txBox="1"/>
          <p:nvPr/>
        </p:nvSpPr>
        <p:spPr>
          <a:xfrm>
            <a:off x="8520289" y="3251199"/>
            <a:ext cx="495072" cy="369332"/>
          </a:xfrm>
          <a:prstGeom prst="rect">
            <a:avLst/>
          </a:prstGeom>
          <a:noFill/>
        </p:spPr>
        <p:txBody>
          <a:bodyPr wrap="none" rtlCol="0">
            <a:spAutoFit/>
          </a:bodyPr>
          <a:lstStyle/>
          <a:p>
            <a:r>
              <a:rPr lang="en-US" dirty="0"/>
              <a:t>f</a:t>
            </a:r>
            <a:r>
              <a:rPr lang="en-US" dirty="0" smtClean="0"/>
              <a:t>(x)</a:t>
            </a:r>
            <a:endParaRPr lang="en-US" dirty="0"/>
          </a:p>
        </p:txBody>
      </p:sp>
      <p:sp>
        <p:nvSpPr>
          <p:cNvPr id="16" name="Freeform 15"/>
          <p:cNvSpPr/>
          <p:nvPr/>
        </p:nvSpPr>
        <p:spPr>
          <a:xfrm>
            <a:off x="6515100" y="2890853"/>
            <a:ext cx="5283200" cy="1795447"/>
          </a:xfrm>
          <a:custGeom>
            <a:avLst/>
            <a:gdLst>
              <a:gd name="connsiteX0" fmla="*/ 0 w 5283200"/>
              <a:gd name="connsiteY0" fmla="*/ 1795447 h 1795447"/>
              <a:gd name="connsiteX1" fmla="*/ 25400 w 5283200"/>
              <a:gd name="connsiteY1" fmla="*/ 1579547 h 1795447"/>
              <a:gd name="connsiteX2" fmla="*/ 101600 w 5283200"/>
              <a:gd name="connsiteY2" fmla="*/ 1338247 h 1795447"/>
              <a:gd name="connsiteX3" fmla="*/ 152400 w 5283200"/>
              <a:gd name="connsiteY3" fmla="*/ 1223947 h 1795447"/>
              <a:gd name="connsiteX4" fmla="*/ 254000 w 5283200"/>
              <a:gd name="connsiteY4" fmla="*/ 1122347 h 1795447"/>
              <a:gd name="connsiteX5" fmla="*/ 330200 w 5283200"/>
              <a:gd name="connsiteY5" fmla="*/ 1071547 h 1795447"/>
              <a:gd name="connsiteX6" fmla="*/ 520700 w 5283200"/>
              <a:gd name="connsiteY6" fmla="*/ 1096947 h 1795447"/>
              <a:gd name="connsiteX7" fmla="*/ 584200 w 5283200"/>
              <a:gd name="connsiteY7" fmla="*/ 1135047 h 1795447"/>
              <a:gd name="connsiteX8" fmla="*/ 660400 w 5283200"/>
              <a:gd name="connsiteY8" fmla="*/ 1173147 h 1795447"/>
              <a:gd name="connsiteX9" fmla="*/ 800100 w 5283200"/>
              <a:gd name="connsiteY9" fmla="*/ 1274747 h 1795447"/>
              <a:gd name="connsiteX10" fmla="*/ 901700 w 5283200"/>
              <a:gd name="connsiteY10" fmla="*/ 1325547 h 1795447"/>
              <a:gd name="connsiteX11" fmla="*/ 977900 w 5283200"/>
              <a:gd name="connsiteY11" fmla="*/ 1350947 h 1795447"/>
              <a:gd name="connsiteX12" fmla="*/ 1155700 w 5283200"/>
              <a:gd name="connsiteY12" fmla="*/ 1338247 h 1795447"/>
              <a:gd name="connsiteX13" fmla="*/ 1219200 w 5283200"/>
              <a:gd name="connsiteY13" fmla="*/ 1300147 h 1795447"/>
              <a:gd name="connsiteX14" fmla="*/ 1333500 w 5283200"/>
              <a:gd name="connsiteY14" fmla="*/ 1198547 h 1795447"/>
              <a:gd name="connsiteX15" fmla="*/ 1447800 w 5283200"/>
              <a:gd name="connsiteY15" fmla="*/ 1046147 h 1795447"/>
              <a:gd name="connsiteX16" fmla="*/ 1498600 w 5283200"/>
              <a:gd name="connsiteY16" fmla="*/ 957247 h 1795447"/>
              <a:gd name="connsiteX17" fmla="*/ 1562100 w 5283200"/>
              <a:gd name="connsiteY17" fmla="*/ 893747 h 1795447"/>
              <a:gd name="connsiteX18" fmla="*/ 1612900 w 5283200"/>
              <a:gd name="connsiteY18" fmla="*/ 830247 h 1795447"/>
              <a:gd name="connsiteX19" fmla="*/ 1765300 w 5283200"/>
              <a:gd name="connsiteY19" fmla="*/ 703247 h 1795447"/>
              <a:gd name="connsiteX20" fmla="*/ 1803400 w 5283200"/>
              <a:gd name="connsiteY20" fmla="*/ 690547 h 1795447"/>
              <a:gd name="connsiteX21" fmla="*/ 2171700 w 5283200"/>
              <a:gd name="connsiteY21" fmla="*/ 703247 h 1795447"/>
              <a:gd name="connsiteX22" fmla="*/ 2247900 w 5283200"/>
              <a:gd name="connsiteY22" fmla="*/ 728647 h 1795447"/>
              <a:gd name="connsiteX23" fmla="*/ 2400300 w 5283200"/>
              <a:gd name="connsiteY23" fmla="*/ 754047 h 1795447"/>
              <a:gd name="connsiteX24" fmla="*/ 2540000 w 5283200"/>
              <a:gd name="connsiteY24" fmla="*/ 792147 h 1795447"/>
              <a:gd name="connsiteX25" fmla="*/ 2895600 w 5283200"/>
              <a:gd name="connsiteY25" fmla="*/ 779447 h 1795447"/>
              <a:gd name="connsiteX26" fmla="*/ 3060700 w 5283200"/>
              <a:gd name="connsiteY26" fmla="*/ 588947 h 1795447"/>
              <a:gd name="connsiteX27" fmla="*/ 3136900 w 5283200"/>
              <a:gd name="connsiteY27" fmla="*/ 500047 h 1795447"/>
              <a:gd name="connsiteX28" fmla="*/ 3213100 w 5283200"/>
              <a:gd name="connsiteY28" fmla="*/ 398447 h 1795447"/>
              <a:gd name="connsiteX29" fmla="*/ 3314700 w 5283200"/>
              <a:gd name="connsiteY29" fmla="*/ 296847 h 1795447"/>
              <a:gd name="connsiteX30" fmla="*/ 3378200 w 5283200"/>
              <a:gd name="connsiteY30" fmla="*/ 271447 h 1795447"/>
              <a:gd name="connsiteX31" fmla="*/ 3581400 w 5283200"/>
              <a:gd name="connsiteY31" fmla="*/ 296847 h 1795447"/>
              <a:gd name="connsiteX32" fmla="*/ 3632200 w 5283200"/>
              <a:gd name="connsiteY32" fmla="*/ 322247 h 1795447"/>
              <a:gd name="connsiteX33" fmla="*/ 3695700 w 5283200"/>
              <a:gd name="connsiteY33" fmla="*/ 347647 h 1795447"/>
              <a:gd name="connsiteX34" fmla="*/ 3886200 w 5283200"/>
              <a:gd name="connsiteY34" fmla="*/ 449247 h 1795447"/>
              <a:gd name="connsiteX35" fmla="*/ 4127500 w 5283200"/>
              <a:gd name="connsiteY35" fmla="*/ 487347 h 1795447"/>
              <a:gd name="connsiteX36" fmla="*/ 4495800 w 5283200"/>
              <a:gd name="connsiteY36" fmla="*/ 474647 h 1795447"/>
              <a:gd name="connsiteX37" fmla="*/ 4597400 w 5283200"/>
              <a:gd name="connsiteY37" fmla="*/ 423847 h 1795447"/>
              <a:gd name="connsiteX38" fmla="*/ 4686300 w 5283200"/>
              <a:gd name="connsiteY38" fmla="*/ 373047 h 1795447"/>
              <a:gd name="connsiteX39" fmla="*/ 4876800 w 5283200"/>
              <a:gd name="connsiteY39" fmla="*/ 271447 h 1795447"/>
              <a:gd name="connsiteX40" fmla="*/ 4953000 w 5283200"/>
              <a:gd name="connsiteY40" fmla="*/ 207947 h 1795447"/>
              <a:gd name="connsiteX41" fmla="*/ 5003800 w 5283200"/>
              <a:gd name="connsiteY41" fmla="*/ 182547 h 1795447"/>
              <a:gd name="connsiteX42" fmla="*/ 5118100 w 5283200"/>
              <a:gd name="connsiteY42" fmla="*/ 80947 h 1795447"/>
              <a:gd name="connsiteX43" fmla="*/ 5194300 w 5283200"/>
              <a:gd name="connsiteY43" fmla="*/ 30147 h 1795447"/>
              <a:gd name="connsiteX44" fmla="*/ 5232400 w 5283200"/>
              <a:gd name="connsiteY44" fmla="*/ 4747 h 1795447"/>
              <a:gd name="connsiteX45" fmla="*/ 5270500 w 5283200"/>
              <a:gd name="connsiteY45" fmla="*/ 30147 h 1795447"/>
              <a:gd name="connsiteX46" fmla="*/ 5283200 w 5283200"/>
              <a:gd name="connsiteY46" fmla="*/ 68247 h 179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283200" h="1795447">
                <a:moveTo>
                  <a:pt x="0" y="1795447"/>
                </a:moveTo>
                <a:cubicBezTo>
                  <a:pt x="8467" y="1723480"/>
                  <a:pt x="12662" y="1650882"/>
                  <a:pt x="25400" y="1579547"/>
                </a:cubicBezTo>
                <a:cubicBezTo>
                  <a:pt x="38474" y="1506332"/>
                  <a:pt x="72437" y="1409071"/>
                  <a:pt x="101600" y="1338247"/>
                </a:cubicBezTo>
                <a:cubicBezTo>
                  <a:pt x="117475" y="1299694"/>
                  <a:pt x="128356" y="1258009"/>
                  <a:pt x="152400" y="1223947"/>
                </a:cubicBezTo>
                <a:cubicBezTo>
                  <a:pt x="180020" y="1184819"/>
                  <a:pt x="220133" y="1156214"/>
                  <a:pt x="254000" y="1122347"/>
                </a:cubicBezTo>
                <a:cubicBezTo>
                  <a:pt x="301566" y="1074781"/>
                  <a:pt x="275061" y="1089927"/>
                  <a:pt x="330200" y="1071547"/>
                </a:cubicBezTo>
                <a:cubicBezTo>
                  <a:pt x="393700" y="1080014"/>
                  <a:pt x="458551" y="1081410"/>
                  <a:pt x="520700" y="1096947"/>
                </a:cubicBezTo>
                <a:cubicBezTo>
                  <a:pt x="544647" y="1102934"/>
                  <a:pt x="562530" y="1123227"/>
                  <a:pt x="584200" y="1135047"/>
                </a:cubicBezTo>
                <a:cubicBezTo>
                  <a:pt x="609131" y="1148645"/>
                  <a:pt x="635870" y="1158838"/>
                  <a:pt x="660400" y="1173147"/>
                </a:cubicBezTo>
                <a:cubicBezTo>
                  <a:pt x="739284" y="1219163"/>
                  <a:pt x="730406" y="1222476"/>
                  <a:pt x="800100" y="1274747"/>
                </a:cubicBezTo>
                <a:cubicBezTo>
                  <a:pt x="839965" y="1304646"/>
                  <a:pt x="849723" y="1306646"/>
                  <a:pt x="901700" y="1325547"/>
                </a:cubicBezTo>
                <a:cubicBezTo>
                  <a:pt x="926862" y="1334697"/>
                  <a:pt x="977900" y="1350947"/>
                  <a:pt x="977900" y="1350947"/>
                </a:cubicBezTo>
                <a:cubicBezTo>
                  <a:pt x="1037167" y="1346714"/>
                  <a:pt x="1097557" y="1350488"/>
                  <a:pt x="1155700" y="1338247"/>
                </a:cubicBezTo>
                <a:cubicBezTo>
                  <a:pt x="1179855" y="1333162"/>
                  <a:pt x="1198978" y="1314303"/>
                  <a:pt x="1219200" y="1300147"/>
                </a:cubicBezTo>
                <a:cubicBezTo>
                  <a:pt x="1260000" y="1271587"/>
                  <a:pt x="1300107" y="1235650"/>
                  <a:pt x="1333500" y="1198547"/>
                </a:cubicBezTo>
                <a:cubicBezTo>
                  <a:pt x="1383963" y="1142476"/>
                  <a:pt x="1408740" y="1109620"/>
                  <a:pt x="1447800" y="1046147"/>
                </a:cubicBezTo>
                <a:cubicBezTo>
                  <a:pt x="1465688" y="1017080"/>
                  <a:pt x="1478122" y="984551"/>
                  <a:pt x="1498600" y="957247"/>
                </a:cubicBezTo>
                <a:cubicBezTo>
                  <a:pt x="1516561" y="933300"/>
                  <a:pt x="1542075" y="915997"/>
                  <a:pt x="1562100" y="893747"/>
                </a:cubicBezTo>
                <a:cubicBezTo>
                  <a:pt x="1580233" y="873599"/>
                  <a:pt x="1594666" y="850304"/>
                  <a:pt x="1612900" y="830247"/>
                </a:cubicBezTo>
                <a:cubicBezTo>
                  <a:pt x="1643656" y="796416"/>
                  <a:pt x="1716177" y="719621"/>
                  <a:pt x="1765300" y="703247"/>
                </a:cubicBezTo>
                <a:lnTo>
                  <a:pt x="1803400" y="690547"/>
                </a:lnTo>
                <a:cubicBezTo>
                  <a:pt x="1926167" y="694780"/>
                  <a:pt x="2049309" y="692756"/>
                  <a:pt x="2171700" y="703247"/>
                </a:cubicBezTo>
                <a:cubicBezTo>
                  <a:pt x="2198376" y="705534"/>
                  <a:pt x="2221764" y="722839"/>
                  <a:pt x="2247900" y="728647"/>
                </a:cubicBezTo>
                <a:cubicBezTo>
                  <a:pt x="2298174" y="739819"/>
                  <a:pt x="2350781" y="739899"/>
                  <a:pt x="2400300" y="754047"/>
                </a:cubicBezTo>
                <a:cubicBezTo>
                  <a:pt x="2505983" y="784242"/>
                  <a:pt x="2459301" y="771972"/>
                  <a:pt x="2540000" y="792147"/>
                </a:cubicBezTo>
                <a:cubicBezTo>
                  <a:pt x="2658533" y="787914"/>
                  <a:pt x="2779973" y="805876"/>
                  <a:pt x="2895600" y="779447"/>
                </a:cubicBezTo>
                <a:cubicBezTo>
                  <a:pt x="2932870" y="770928"/>
                  <a:pt x="3041747" y="612638"/>
                  <a:pt x="3060700" y="588947"/>
                </a:cubicBezTo>
                <a:cubicBezTo>
                  <a:pt x="3085081" y="558470"/>
                  <a:pt x="3112519" y="530524"/>
                  <a:pt x="3136900" y="500047"/>
                </a:cubicBezTo>
                <a:cubicBezTo>
                  <a:pt x="3163345" y="466990"/>
                  <a:pt x="3187700" y="432314"/>
                  <a:pt x="3213100" y="398447"/>
                </a:cubicBezTo>
                <a:cubicBezTo>
                  <a:pt x="3250421" y="348686"/>
                  <a:pt x="3256498" y="331768"/>
                  <a:pt x="3314700" y="296847"/>
                </a:cubicBezTo>
                <a:cubicBezTo>
                  <a:pt x="3334248" y="285118"/>
                  <a:pt x="3357033" y="279914"/>
                  <a:pt x="3378200" y="271447"/>
                </a:cubicBezTo>
                <a:cubicBezTo>
                  <a:pt x="3445933" y="279914"/>
                  <a:pt x="3514465" y="283460"/>
                  <a:pt x="3581400" y="296847"/>
                </a:cubicBezTo>
                <a:cubicBezTo>
                  <a:pt x="3599964" y="300560"/>
                  <a:pt x="3614900" y="314558"/>
                  <a:pt x="3632200" y="322247"/>
                </a:cubicBezTo>
                <a:cubicBezTo>
                  <a:pt x="3653032" y="331506"/>
                  <a:pt x="3675585" y="336919"/>
                  <a:pt x="3695700" y="347647"/>
                </a:cubicBezTo>
                <a:cubicBezTo>
                  <a:pt x="3744178" y="373502"/>
                  <a:pt x="3822149" y="434176"/>
                  <a:pt x="3886200" y="449247"/>
                </a:cubicBezTo>
                <a:cubicBezTo>
                  <a:pt x="3933060" y="460273"/>
                  <a:pt x="4066123" y="478579"/>
                  <a:pt x="4127500" y="487347"/>
                </a:cubicBezTo>
                <a:cubicBezTo>
                  <a:pt x="4250267" y="483114"/>
                  <a:pt x="4374067" y="491097"/>
                  <a:pt x="4495800" y="474647"/>
                </a:cubicBezTo>
                <a:cubicBezTo>
                  <a:pt x="4533323" y="469576"/>
                  <a:pt x="4563991" y="441665"/>
                  <a:pt x="4597400" y="423847"/>
                </a:cubicBezTo>
                <a:cubicBezTo>
                  <a:pt x="4627515" y="407786"/>
                  <a:pt x="4656185" y="389108"/>
                  <a:pt x="4686300" y="373047"/>
                </a:cubicBezTo>
                <a:cubicBezTo>
                  <a:pt x="4743407" y="342590"/>
                  <a:pt x="4822647" y="308938"/>
                  <a:pt x="4876800" y="271447"/>
                </a:cubicBezTo>
                <a:cubicBezTo>
                  <a:pt x="4903984" y="252627"/>
                  <a:pt x="4925913" y="226908"/>
                  <a:pt x="4953000" y="207947"/>
                </a:cubicBezTo>
                <a:cubicBezTo>
                  <a:pt x="4968510" y="197090"/>
                  <a:pt x="4988856" y="194170"/>
                  <a:pt x="5003800" y="182547"/>
                </a:cubicBezTo>
                <a:cubicBezTo>
                  <a:pt x="5238503" y="0"/>
                  <a:pt x="4932877" y="210603"/>
                  <a:pt x="5118100" y="80947"/>
                </a:cubicBezTo>
                <a:cubicBezTo>
                  <a:pt x="5143109" y="63441"/>
                  <a:pt x="5168900" y="47080"/>
                  <a:pt x="5194300" y="30147"/>
                </a:cubicBezTo>
                <a:lnTo>
                  <a:pt x="5232400" y="4747"/>
                </a:lnTo>
                <a:cubicBezTo>
                  <a:pt x="5245100" y="13214"/>
                  <a:pt x="5260965" y="18228"/>
                  <a:pt x="5270500" y="30147"/>
                </a:cubicBezTo>
                <a:cubicBezTo>
                  <a:pt x="5278863" y="40600"/>
                  <a:pt x="5283200" y="68247"/>
                  <a:pt x="5283200" y="68247"/>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Oval 16"/>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6510867" y="47709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Content Placeholder 2"/>
          <p:cNvSpPr txBox="1">
            <a:spLocks/>
          </p:cNvSpPr>
          <p:nvPr/>
        </p:nvSpPr>
        <p:spPr>
          <a:xfrm>
            <a:off x="341313" y="1058026"/>
            <a:ext cx="9437687" cy="5290388"/>
          </a:xfrm>
          <a:prstGeom prst="rect">
            <a:avLst/>
          </a:prstGeom>
        </p:spPr>
        <p:txBody>
          <a:bodyPr/>
          <a:lstStyle/>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kumimoji="0" lang="en-US" sz="3200" b="0" i="0" u="none" strike="noStrike" kern="0" cap="none" spc="0" normalizeH="0" baseline="0" noProof="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Occam’s Razor: The best models are simple models that fit the data well.</a:t>
            </a:r>
          </a:p>
        </p:txBody>
      </p:sp>
      <p:sp>
        <p:nvSpPr>
          <p:cNvPr id="27" name="Oval 26"/>
          <p:cNvSpPr/>
          <p:nvPr/>
        </p:nvSpPr>
        <p:spPr>
          <a:xfrm>
            <a:off x="6650567" y="4220633"/>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7611533" y="3606799"/>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7378699" y="3801533"/>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10325100" y="3581399"/>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0100733" y="3433233"/>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11163299" y="3272367"/>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11599333" y="3234266"/>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11315699" y="3424767"/>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8712200" y="3670299"/>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Learning Theory</a:t>
            </a:r>
          </a:p>
        </p:txBody>
      </p:sp>
      <p:sp>
        <p:nvSpPr>
          <p:cNvPr id="3" name="Content Placeholder 2"/>
          <p:cNvSpPr>
            <a:spLocks noGrp="1"/>
          </p:cNvSpPr>
          <p:nvPr>
            <p:ph sz="quarter" idx="10"/>
          </p:nvPr>
        </p:nvSpPr>
        <p:spPr>
          <a:xfrm>
            <a:off x="341313" y="1058026"/>
            <a:ext cx="9437687" cy="5290388"/>
          </a:xfrm>
        </p:spPr>
        <p:txBody>
          <a:bodyPr/>
          <a:lstStyle/>
          <a:p>
            <a:r>
              <a:rPr lang="en-US"/>
              <a:t>Occam’s Razor: The best models are simple models that fit the data well.</a:t>
            </a:r>
          </a:p>
        </p:txBody>
      </p:sp>
      <p:pic>
        <p:nvPicPr>
          <p:cNvPr id="4" name="Picture 3" descr="SRM.jpg"/>
          <p:cNvPicPr>
            <a:picLocks noChangeAspect="1"/>
          </p:cNvPicPr>
          <p:nvPr/>
        </p:nvPicPr>
        <p:blipFill>
          <a:blip r:embed="rId2"/>
          <a:stretch>
            <a:fillRect/>
          </a:stretch>
        </p:blipFill>
        <p:spPr>
          <a:xfrm>
            <a:off x="3933825" y="2281078"/>
            <a:ext cx="6442075" cy="4411821"/>
          </a:xfrm>
          <a:prstGeom prst="rect">
            <a:avLst/>
          </a:prstGeom>
        </p:spPr>
      </p:pic>
      <p:sp>
        <p:nvSpPr>
          <p:cNvPr id="5" name="TextBox 4"/>
          <p:cNvSpPr txBox="1"/>
          <p:nvPr/>
        </p:nvSpPr>
        <p:spPr>
          <a:xfrm>
            <a:off x="8534400" y="3009900"/>
            <a:ext cx="1107996" cy="369332"/>
          </a:xfrm>
          <a:prstGeom prst="rect">
            <a:avLst/>
          </a:prstGeom>
          <a:solidFill>
            <a:schemeClr val="bg1"/>
          </a:solidFill>
        </p:spPr>
        <p:txBody>
          <a:bodyPr wrap="none" rtlCol="0">
            <a:spAutoFit/>
          </a:bodyPr>
          <a:lstStyle/>
          <a:p>
            <a:r>
              <a:rPr lang="en-US"/>
              <a:t>Test Error</a:t>
            </a:r>
          </a:p>
        </p:txBody>
      </p:sp>
      <p:sp>
        <p:nvSpPr>
          <p:cNvPr id="6" name="TextBox 5"/>
          <p:cNvSpPr txBox="1"/>
          <p:nvPr/>
        </p:nvSpPr>
        <p:spPr>
          <a:xfrm>
            <a:off x="8890000" y="4305300"/>
            <a:ext cx="1473405" cy="369332"/>
          </a:xfrm>
          <a:prstGeom prst="rect">
            <a:avLst/>
          </a:prstGeom>
          <a:solidFill>
            <a:schemeClr val="bg1"/>
          </a:solidFill>
        </p:spPr>
        <p:txBody>
          <a:bodyPr wrap="none" rtlCol="0">
            <a:spAutoFit/>
          </a:bodyPr>
          <a:lstStyle/>
          <a:p>
            <a:r>
              <a:rPr lang="en-US"/>
              <a:t>Training Error</a:t>
            </a:r>
          </a:p>
        </p:txBody>
      </p:sp>
      <p:sp>
        <p:nvSpPr>
          <p:cNvPr id="8" name="Rectangle 7"/>
          <p:cNvSpPr/>
          <p:nvPr/>
        </p:nvSpPr>
        <p:spPr>
          <a:xfrm>
            <a:off x="3725333" y="2133599"/>
            <a:ext cx="6807200" cy="31834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Learning Theory</a:t>
            </a:r>
          </a:p>
        </p:txBody>
      </p:sp>
      <p:sp>
        <p:nvSpPr>
          <p:cNvPr id="3" name="Content Placeholder 2"/>
          <p:cNvSpPr>
            <a:spLocks noGrp="1"/>
          </p:cNvSpPr>
          <p:nvPr>
            <p:ph sz="quarter" idx="10"/>
          </p:nvPr>
        </p:nvSpPr>
        <p:spPr>
          <a:xfrm>
            <a:off x="341313" y="1058026"/>
            <a:ext cx="9437687" cy="5290388"/>
          </a:xfrm>
        </p:spPr>
        <p:txBody>
          <a:bodyPr/>
          <a:lstStyle/>
          <a:p>
            <a:r>
              <a:rPr lang="en-US"/>
              <a:t>Occam’s Razor: The best models are simple models that fit the data well.</a:t>
            </a:r>
          </a:p>
        </p:txBody>
      </p:sp>
      <p:pic>
        <p:nvPicPr>
          <p:cNvPr id="4" name="Picture 3" descr="SRM.jpg"/>
          <p:cNvPicPr>
            <a:picLocks noChangeAspect="1"/>
          </p:cNvPicPr>
          <p:nvPr/>
        </p:nvPicPr>
        <p:blipFill>
          <a:blip r:embed="rId3"/>
          <a:stretch>
            <a:fillRect/>
          </a:stretch>
        </p:blipFill>
        <p:spPr>
          <a:xfrm>
            <a:off x="3933825" y="2281078"/>
            <a:ext cx="6442075" cy="4411821"/>
          </a:xfrm>
          <a:prstGeom prst="rect">
            <a:avLst/>
          </a:prstGeom>
        </p:spPr>
      </p:pic>
      <p:sp>
        <p:nvSpPr>
          <p:cNvPr id="5" name="TextBox 4"/>
          <p:cNvSpPr txBox="1"/>
          <p:nvPr/>
        </p:nvSpPr>
        <p:spPr>
          <a:xfrm>
            <a:off x="8534400" y="3009900"/>
            <a:ext cx="1107996" cy="369332"/>
          </a:xfrm>
          <a:prstGeom prst="rect">
            <a:avLst/>
          </a:prstGeom>
          <a:solidFill>
            <a:schemeClr val="bg1"/>
          </a:solidFill>
        </p:spPr>
        <p:txBody>
          <a:bodyPr wrap="none" rtlCol="0">
            <a:spAutoFit/>
          </a:bodyPr>
          <a:lstStyle/>
          <a:p>
            <a:r>
              <a:rPr lang="en-US"/>
              <a:t>Test Error</a:t>
            </a:r>
          </a:p>
        </p:txBody>
      </p:sp>
      <p:sp>
        <p:nvSpPr>
          <p:cNvPr id="6" name="TextBox 5"/>
          <p:cNvSpPr txBox="1"/>
          <p:nvPr/>
        </p:nvSpPr>
        <p:spPr>
          <a:xfrm>
            <a:off x="8890000" y="4305300"/>
            <a:ext cx="1473405" cy="369332"/>
          </a:xfrm>
          <a:prstGeom prst="rect">
            <a:avLst/>
          </a:prstGeom>
          <a:solidFill>
            <a:schemeClr val="bg1"/>
          </a:solidFill>
        </p:spPr>
        <p:txBody>
          <a:bodyPr wrap="none" rtlCol="0">
            <a:spAutoFit/>
          </a:bodyPr>
          <a:lstStyle/>
          <a:p>
            <a:r>
              <a:rPr lang="en-US"/>
              <a:t>Training Error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Learning Theory</a:t>
            </a:r>
          </a:p>
        </p:txBody>
      </p:sp>
      <p:sp>
        <p:nvSpPr>
          <p:cNvPr id="3" name="Content Placeholder 2"/>
          <p:cNvSpPr>
            <a:spLocks noGrp="1"/>
          </p:cNvSpPr>
          <p:nvPr>
            <p:ph sz="quarter" idx="10"/>
          </p:nvPr>
        </p:nvSpPr>
        <p:spPr>
          <a:xfrm>
            <a:off x="341313" y="1058026"/>
            <a:ext cx="9437687" cy="5290388"/>
          </a:xfrm>
        </p:spPr>
        <p:txBody>
          <a:bodyPr/>
          <a:lstStyle/>
          <a:p>
            <a:r>
              <a:rPr lang="en-US"/>
              <a:t>Occam’s Razor: The best models are simple models that fit the data well.</a:t>
            </a:r>
          </a:p>
          <a:p>
            <a:r>
              <a:rPr lang="en-US"/>
              <a:t>We need a balance between accuracy and simplicity.</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Learning Theory</a:t>
            </a:r>
          </a:p>
        </p:txBody>
      </p:sp>
      <p:sp>
        <p:nvSpPr>
          <p:cNvPr id="3" name="Content Placeholder 2"/>
          <p:cNvSpPr>
            <a:spLocks noGrp="1"/>
          </p:cNvSpPr>
          <p:nvPr>
            <p:ph sz="quarter" idx="10"/>
          </p:nvPr>
        </p:nvSpPr>
        <p:spPr>
          <a:xfrm>
            <a:off x="341313" y="1058026"/>
            <a:ext cx="9437687" cy="5290388"/>
          </a:xfrm>
        </p:spPr>
        <p:txBody>
          <a:bodyPr/>
          <a:lstStyle/>
          <a:p>
            <a:r>
              <a:rPr lang="en-US"/>
              <a:t>Occam’s Razor: The best models are simple models that fit the data well.</a:t>
            </a:r>
          </a:p>
          <a:p>
            <a:r>
              <a:rPr lang="en-US"/>
              <a:t>We need a balance between accuracy and simplicity.</a:t>
            </a:r>
          </a:p>
          <a:p>
            <a:r>
              <a:rPr lang="en-US"/>
              <a:t>Most common machine learning methods choose </a:t>
            </a:r>
            <a:r>
              <a:rPr lang="en-US" i="1"/>
              <a:t>f</a:t>
            </a:r>
            <a:r>
              <a:rPr lang="en-US"/>
              <a:t> to minimize training error and complexity.</a:t>
            </a:r>
          </a:p>
          <a:p>
            <a:r>
              <a:rPr lang="en-US"/>
              <a:t>Aims to thwart the “curse” of dimensionality.</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Clustering</a:t>
            </a:r>
            <a:endParaRPr lang="en-US"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1527873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Unsupervised Learning</a:t>
            </a:r>
          </a:p>
        </p:txBody>
      </p:sp>
      <p:sp>
        <p:nvSpPr>
          <p:cNvPr id="3" name="Content Placeholder 2"/>
          <p:cNvSpPr>
            <a:spLocks noGrp="1"/>
          </p:cNvSpPr>
          <p:nvPr>
            <p:ph sz="quarter" idx="10"/>
          </p:nvPr>
        </p:nvSpPr>
        <p:spPr>
          <a:xfrm>
            <a:off x="345547" y="1032626"/>
            <a:ext cx="9509654" cy="1253374"/>
          </a:xfrm>
        </p:spPr>
        <p:txBody>
          <a:bodyPr/>
          <a:lstStyle/>
          <a:p>
            <a:r>
              <a:rPr lang="en-US"/>
              <a:t>“Unsupervised” means that the training data has no ground truth labels to learn from.</a:t>
            </a:r>
          </a:p>
        </p:txBody>
      </p:sp>
      <p:sp>
        <p:nvSpPr>
          <p:cNvPr id="5" name="TextBox 4"/>
          <p:cNvSpPr txBox="1"/>
          <p:nvPr/>
        </p:nvSpPr>
        <p:spPr>
          <a:xfrm>
            <a:off x="508000" y="2573867"/>
            <a:ext cx="2242333" cy="615553"/>
          </a:xfrm>
          <a:prstGeom prst="rect">
            <a:avLst/>
          </a:prstGeom>
          <a:noFill/>
        </p:spPr>
        <p:txBody>
          <a:bodyPr wrap="none" rtlCol="0">
            <a:spAutoFit/>
          </a:bodyPr>
          <a:lstStyle/>
          <a:p>
            <a:r>
              <a:rPr lang="en-US" sz="3400"/>
              <a:t>Supervised: </a:t>
            </a:r>
          </a:p>
        </p:txBody>
      </p:sp>
      <p:sp>
        <p:nvSpPr>
          <p:cNvPr id="24" name="TextBox 23"/>
          <p:cNvSpPr txBox="1"/>
          <p:nvPr/>
        </p:nvSpPr>
        <p:spPr>
          <a:xfrm>
            <a:off x="9313333" y="4555070"/>
            <a:ext cx="754533" cy="369332"/>
          </a:xfrm>
          <a:prstGeom prst="rect">
            <a:avLst/>
          </a:prstGeom>
          <a:noFill/>
        </p:spPr>
        <p:txBody>
          <a:bodyPr wrap="none" rtlCol="0">
            <a:spAutoFit/>
          </a:bodyPr>
          <a:lstStyle/>
          <a:p>
            <a:r>
              <a:rPr lang="en-US"/>
              <a:t>chair?</a:t>
            </a:r>
          </a:p>
        </p:txBody>
      </p:sp>
      <p:sp>
        <p:nvSpPr>
          <p:cNvPr id="25" name="TextBox 24"/>
          <p:cNvSpPr txBox="1"/>
          <p:nvPr/>
        </p:nvSpPr>
        <p:spPr>
          <a:xfrm>
            <a:off x="4721650" y="3663797"/>
            <a:ext cx="1322823" cy="369332"/>
          </a:xfrm>
          <a:prstGeom prst="rect">
            <a:avLst/>
          </a:prstGeom>
          <a:noFill/>
        </p:spPr>
        <p:txBody>
          <a:bodyPr wrap="none" rtlCol="0">
            <a:spAutoFit/>
          </a:bodyPr>
          <a:lstStyle/>
          <a:p>
            <a:r>
              <a:rPr lang="en-US" dirty="0"/>
              <a:t>(not a chair)</a:t>
            </a:r>
          </a:p>
        </p:txBody>
      </p:sp>
      <p:sp>
        <p:nvSpPr>
          <p:cNvPr id="26" name="TextBox 25"/>
          <p:cNvSpPr txBox="1"/>
          <p:nvPr/>
        </p:nvSpPr>
        <p:spPr>
          <a:xfrm>
            <a:off x="4128007" y="6485597"/>
            <a:ext cx="1322823" cy="369332"/>
          </a:xfrm>
          <a:prstGeom prst="rect">
            <a:avLst/>
          </a:prstGeom>
          <a:noFill/>
        </p:spPr>
        <p:txBody>
          <a:bodyPr wrap="none" rtlCol="0">
            <a:spAutoFit/>
          </a:bodyPr>
          <a:lstStyle/>
          <a:p>
            <a:r>
              <a:rPr lang="en-US" dirty="0"/>
              <a:t>(not a chair)</a:t>
            </a:r>
          </a:p>
        </p:txBody>
      </p:sp>
      <p:sp>
        <p:nvSpPr>
          <p:cNvPr id="27" name="TextBox 26"/>
          <p:cNvSpPr txBox="1"/>
          <p:nvPr/>
        </p:nvSpPr>
        <p:spPr>
          <a:xfrm>
            <a:off x="5365765" y="5730258"/>
            <a:ext cx="787558" cy="369332"/>
          </a:xfrm>
          <a:prstGeom prst="rect">
            <a:avLst/>
          </a:prstGeom>
          <a:noFill/>
        </p:spPr>
        <p:txBody>
          <a:bodyPr wrap="none" rtlCol="0">
            <a:spAutoFit/>
          </a:bodyPr>
          <a:lstStyle/>
          <a:p>
            <a:r>
              <a:rPr lang="en-US" dirty="0"/>
              <a:t>(chair)</a:t>
            </a:r>
          </a:p>
        </p:txBody>
      </p:sp>
      <p:sp>
        <p:nvSpPr>
          <p:cNvPr id="28" name="TextBox 27"/>
          <p:cNvSpPr txBox="1"/>
          <p:nvPr/>
        </p:nvSpPr>
        <p:spPr>
          <a:xfrm>
            <a:off x="1778822" y="5731643"/>
            <a:ext cx="1322823" cy="369332"/>
          </a:xfrm>
          <a:prstGeom prst="rect">
            <a:avLst/>
          </a:prstGeom>
          <a:noFill/>
        </p:spPr>
        <p:txBody>
          <a:bodyPr wrap="none" rtlCol="0">
            <a:spAutoFit/>
          </a:bodyPr>
          <a:lstStyle/>
          <a:p>
            <a:r>
              <a:rPr lang="en-US" dirty="0"/>
              <a:t>(not a chair)</a:t>
            </a:r>
          </a:p>
        </p:txBody>
      </p:sp>
      <p:sp>
        <p:nvSpPr>
          <p:cNvPr id="29" name="TextBox 28"/>
          <p:cNvSpPr txBox="1"/>
          <p:nvPr/>
        </p:nvSpPr>
        <p:spPr>
          <a:xfrm>
            <a:off x="1647886" y="4131762"/>
            <a:ext cx="1322823" cy="369332"/>
          </a:xfrm>
          <a:prstGeom prst="rect">
            <a:avLst/>
          </a:prstGeom>
          <a:noFill/>
        </p:spPr>
        <p:txBody>
          <a:bodyPr wrap="none" rtlCol="0">
            <a:spAutoFit/>
          </a:bodyPr>
          <a:lstStyle/>
          <a:p>
            <a:r>
              <a:rPr lang="en-US" dirty="0"/>
              <a:t>(not a chair)</a:t>
            </a:r>
          </a:p>
        </p:txBody>
      </p:sp>
      <p:sp>
        <p:nvSpPr>
          <p:cNvPr id="30" name="TextBox 29"/>
          <p:cNvSpPr txBox="1"/>
          <p:nvPr/>
        </p:nvSpPr>
        <p:spPr>
          <a:xfrm>
            <a:off x="3270844" y="4902449"/>
            <a:ext cx="787558" cy="369332"/>
          </a:xfrm>
          <a:prstGeom prst="rect">
            <a:avLst/>
          </a:prstGeom>
          <a:noFill/>
        </p:spPr>
        <p:txBody>
          <a:bodyPr wrap="none" rtlCol="0">
            <a:spAutoFit/>
          </a:bodyPr>
          <a:lstStyle/>
          <a:p>
            <a:r>
              <a:rPr lang="en-US" dirty="0"/>
              <a:t>(chair)</a:t>
            </a:r>
          </a:p>
        </p:txBody>
      </p:sp>
      <p:grpSp>
        <p:nvGrpSpPr>
          <p:cNvPr id="31" name="Group 30"/>
          <p:cNvGrpSpPr/>
          <p:nvPr/>
        </p:nvGrpSpPr>
        <p:grpSpPr>
          <a:xfrm>
            <a:off x="3353133" y="2286000"/>
            <a:ext cx="1381125" cy="1300163"/>
            <a:chOff x="3095625" y="3808413"/>
            <a:chExt cx="1381125" cy="1300163"/>
          </a:xfrm>
        </p:grpSpPr>
        <p:sp>
          <p:nvSpPr>
            <p:cNvPr id="32" name="Freeform 5"/>
            <p:cNvSpPr>
              <a:spLocks/>
            </p:cNvSpPr>
            <p:nvPr/>
          </p:nvSpPr>
          <p:spPr bwMode="auto">
            <a:xfrm>
              <a:off x="3113088" y="4221163"/>
              <a:ext cx="257175" cy="80962"/>
            </a:xfrm>
            <a:custGeom>
              <a:avLst/>
              <a:gdLst>
                <a:gd name="T0" fmla="*/ 7 w 28"/>
                <a:gd name="T1" fmla="*/ 9 h 9"/>
                <a:gd name="T2" fmla="*/ 28 w 28"/>
                <a:gd name="T3" fmla="*/ 9 h 9"/>
                <a:gd name="T4" fmla="*/ 23 w 28"/>
                <a:gd name="T5" fmla="*/ 2 h 9"/>
                <a:gd name="T6" fmla="*/ 18 w 28"/>
                <a:gd name="T7" fmla="*/ 0 h 9"/>
                <a:gd name="T8" fmla="*/ 0 w 28"/>
                <a:gd name="T9" fmla="*/ 0 h 9"/>
                <a:gd name="T10" fmla="*/ 0 w 28"/>
                <a:gd name="T11" fmla="*/ 2 h 9"/>
                <a:gd name="T12" fmla="*/ 7 w 2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7" y="9"/>
                  </a:moveTo>
                  <a:cubicBezTo>
                    <a:pt x="28" y="9"/>
                    <a:pt x="28" y="9"/>
                    <a:pt x="28" y="9"/>
                  </a:cubicBezTo>
                  <a:cubicBezTo>
                    <a:pt x="23" y="2"/>
                    <a:pt x="23" y="2"/>
                    <a:pt x="23" y="2"/>
                  </a:cubicBezTo>
                  <a:cubicBezTo>
                    <a:pt x="18" y="0"/>
                    <a:pt x="18" y="0"/>
                    <a:pt x="18" y="0"/>
                  </a:cubicBezTo>
                  <a:cubicBezTo>
                    <a:pt x="0" y="0"/>
                    <a:pt x="0" y="0"/>
                    <a:pt x="0" y="0"/>
                  </a:cubicBezTo>
                  <a:cubicBezTo>
                    <a:pt x="0" y="2"/>
                    <a:pt x="0" y="2"/>
                    <a:pt x="0" y="2"/>
                  </a:cubicBezTo>
                  <a:cubicBezTo>
                    <a:pt x="0" y="6"/>
                    <a:pt x="3" y="9"/>
                    <a:pt x="7"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6"/>
            <p:cNvSpPr>
              <a:spLocks/>
            </p:cNvSpPr>
            <p:nvPr/>
          </p:nvSpPr>
          <p:spPr bwMode="auto">
            <a:xfrm>
              <a:off x="3159125" y="4238625"/>
              <a:ext cx="128588" cy="211137"/>
            </a:xfrm>
            <a:custGeom>
              <a:avLst/>
              <a:gdLst>
                <a:gd name="T0" fmla="*/ 0 w 14"/>
                <a:gd name="T1" fmla="*/ 19 h 23"/>
                <a:gd name="T2" fmla="*/ 4 w 14"/>
                <a:gd name="T3" fmla="*/ 23 h 23"/>
                <a:gd name="T4" fmla="*/ 10 w 14"/>
                <a:gd name="T5" fmla="*/ 23 h 23"/>
                <a:gd name="T6" fmla="*/ 14 w 14"/>
                <a:gd name="T7" fmla="*/ 19 h 23"/>
                <a:gd name="T8" fmla="*/ 14 w 14"/>
                <a:gd name="T9" fmla="*/ 4 h 23"/>
                <a:gd name="T10" fmla="*/ 10 w 14"/>
                <a:gd name="T11" fmla="*/ 0 h 23"/>
                <a:gd name="T12" fmla="*/ 4 w 14"/>
                <a:gd name="T13" fmla="*/ 0 h 23"/>
                <a:gd name="T14" fmla="*/ 0 w 14"/>
                <a:gd name="T15" fmla="*/ 4 h 23"/>
                <a:gd name="T16" fmla="*/ 0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0" y="19"/>
                  </a:moveTo>
                  <a:cubicBezTo>
                    <a:pt x="0" y="21"/>
                    <a:pt x="2" y="23"/>
                    <a:pt x="4" y="23"/>
                  </a:cubicBezTo>
                  <a:cubicBezTo>
                    <a:pt x="10" y="23"/>
                    <a:pt x="10" y="23"/>
                    <a:pt x="10" y="23"/>
                  </a:cubicBezTo>
                  <a:cubicBezTo>
                    <a:pt x="12" y="23"/>
                    <a:pt x="14" y="21"/>
                    <a:pt x="14" y="19"/>
                  </a:cubicBezTo>
                  <a:cubicBezTo>
                    <a:pt x="14" y="4"/>
                    <a:pt x="14" y="4"/>
                    <a:pt x="14" y="4"/>
                  </a:cubicBezTo>
                  <a:cubicBezTo>
                    <a:pt x="14" y="2"/>
                    <a:pt x="12" y="0"/>
                    <a:pt x="10" y="0"/>
                  </a:cubicBezTo>
                  <a:cubicBezTo>
                    <a:pt x="4" y="0"/>
                    <a:pt x="4" y="0"/>
                    <a:pt x="4" y="0"/>
                  </a:cubicBezTo>
                  <a:cubicBezTo>
                    <a:pt x="2" y="0"/>
                    <a:pt x="0" y="2"/>
                    <a:pt x="0" y="4"/>
                  </a:cubicBezTo>
                  <a:lnTo>
                    <a:pt x="0"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7"/>
            <p:cNvSpPr>
              <a:spLocks/>
            </p:cNvSpPr>
            <p:nvPr/>
          </p:nvSpPr>
          <p:spPr bwMode="auto">
            <a:xfrm>
              <a:off x="3370263" y="3808413"/>
              <a:ext cx="841375" cy="668337"/>
            </a:xfrm>
            <a:custGeom>
              <a:avLst/>
              <a:gdLst>
                <a:gd name="T0" fmla="*/ 75 w 92"/>
                <a:gd name="T1" fmla="*/ 0 h 73"/>
                <a:gd name="T2" fmla="*/ 17 w 92"/>
                <a:gd name="T3" fmla="*/ 0 h 73"/>
                <a:gd name="T4" fmla="*/ 0 w 92"/>
                <a:gd name="T5" fmla="*/ 16 h 73"/>
                <a:gd name="T6" fmla="*/ 0 w 92"/>
                <a:gd name="T7" fmla="*/ 73 h 73"/>
                <a:gd name="T8" fmla="*/ 92 w 92"/>
                <a:gd name="T9" fmla="*/ 73 h 73"/>
                <a:gd name="T10" fmla="*/ 92 w 92"/>
                <a:gd name="T11" fmla="*/ 16 h 73"/>
                <a:gd name="T12" fmla="*/ 75 w 9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92" h="73">
                  <a:moveTo>
                    <a:pt x="75" y="0"/>
                  </a:moveTo>
                  <a:cubicBezTo>
                    <a:pt x="17" y="0"/>
                    <a:pt x="17" y="0"/>
                    <a:pt x="17" y="0"/>
                  </a:cubicBezTo>
                  <a:cubicBezTo>
                    <a:pt x="7" y="0"/>
                    <a:pt x="0" y="7"/>
                    <a:pt x="0" y="16"/>
                  </a:cubicBezTo>
                  <a:cubicBezTo>
                    <a:pt x="0" y="73"/>
                    <a:pt x="0" y="73"/>
                    <a:pt x="0" y="73"/>
                  </a:cubicBezTo>
                  <a:cubicBezTo>
                    <a:pt x="92" y="73"/>
                    <a:pt x="92" y="73"/>
                    <a:pt x="92" y="73"/>
                  </a:cubicBezTo>
                  <a:cubicBezTo>
                    <a:pt x="92" y="16"/>
                    <a:pt x="92" y="16"/>
                    <a:pt x="92" y="16"/>
                  </a:cubicBezTo>
                  <a:cubicBezTo>
                    <a:pt x="92" y="7"/>
                    <a:pt x="84" y="0"/>
                    <a:pt x="75" y="0"/>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8"/>
            <p:cNvSpPr>
              <a:spLocks noEditPoints="1"/>
            </p:cNvSpPr>
            <p:nvPr/>
          </p:nvSpPr>
          <p:spPr bwMode="auto">
            <a:xfrm>
              <a:off x="3351213" y="4476750"/>
              <a:ext cx="869950" cy="631825"/>
            </a:xfrm>
            <a:custGeom>
              <a:avLst/>
              <a:gdLst>
                <a:gd name="T0" fmla="*/ 93 w 95"/>
                <a:gd name="T1" fmla="*/ 69 h 69"/>
                <a:gd name="T2" fmla="*/ 92 w 95"/>
                <a:gd name="T3" fmla="*/ 69 h 69"/>
                <a:gd name="T4" fmla="*/ 47 w 95"/>
                <a:gd name="T5" fmla="*/ 37 h 69"/>
                <a:gd name="T6" fmla="*/ 3 w 95"/>
                <a:gd name="T7" fmla="*/ 69 h 69"/>
                <a:gd name="T8" fmla="*/ 1 w 95"/>
                <a:gd name="T9" fmla="*/ 69 h 69"/>
                <a:gd name="T10" fmla="*/ 0 w 95"/>
                <a:gd name="T11" fmla="*/ 67 h 69"/>
                <a:gd name="T12" fmla="*/ 0 w 95"/>
                <a:gd name="T13" fmla="*/ 2 h 69"/>
                <a:gd name="T14" fmla="*/ 0 w 95"/>
                <a:gd name="T15" fmla="*/ 1 h 69"/>
                <a:gd name="T16" fmla="*/ 0 w 95"/>
                <a:gd name="T17" fmla="*/ 0 h 69"/>
                <a:gd name="T18" fmla="*/ 1 w 95"/>
                <a:gd name="T19" fmla="*/ 0 h 69"/>
                <a:gd name="T20" fmla="*/ 2 w 95"/>
                <a:gd name="T21" fmla="*/ 0 h 69"/>
                <a:gd name="T22" fmla="*/ 2 w 95"/>
                <a:gd name="T23" fmla="*/ 0 h 69"/>
                <a:gd name="T24" fmla="*/ 93 w 95"/>
                <a:gd name="T25" fmla="*/ 0 h 69"/>
                <a:gd name="T26" fmla="*/ 93 w 95"/>
                <a:gd name="T27" fmla="*/ 0 h 69"/>
                <a:gd name="T28" fmla="*/ 94 w 95"/>
                <a:gd name="T29" fmla="*/ 0 h 69"/>
                <a:gd name="T30" fmla="*/ 94 w 95"/>
                <a:gd name="T31" fmla="*/ 0 h 69"/>
                <a:gd name="T32" fmla="*/ 95 w 95"/>
                <a:gd name="T33" fmla="*/ 1 h 69"/>
                <a:gd name="T34" fmla="*/ 95 w 95"/>
                <a:gd name="T35" fmla="*/ 1 h 69"/>
                <a:gd name="T36" fmla="*/ 95 w 95"/>
                <a:gd name="T37" fmla="*/ 1 h 69"/>
                <a:gd name="T38" fmla="*/ 95 w 95"/>
                <a:gd name="T39" fmla="*/ 2 h 69"/>
                <a:gd name="T40" fmla="*/ 95 w 95"/>
                <a:gd name="T41" fmla="*/ 67 h 69"/>
                <a:gd name="T42" fmla="*/ 94 w 95"/>
                <a:gd name="T43" fmla="*/ 69 h 69"/>
                <a:gd name="T44" fmla="*/ 93 w 95"/>
                <a:gd name="T45" fmla="*/ 69 h 69"/>
                <a:gd name="T46" fmla="*/ 51 w 95"/>
                <a:gd name="T47" fmla="*/ 34 h 69"/>
                <a:gd name="T48" fmla="*/ 91 w 95"/>
                <a:gd name="T49" fmla="*/ 63 h 69"/>
                <a:gd name="T50" fmla="*/ 91 w 95"/>
                <a:gd name="T51" fmla="*/ 6 h 69"/>
                <a:gd name="T52" fmla="*/ 51 w 95"/>
                <a:gd name="T53" fmla="*/ 34 h 69"/>
                <a:gd name="T54" fmla="*/ 4 w 95"/>
                <a:gd name="T55" fmla="*/ 6 h 69"/>
                <a:gd name="T56" fmla="*/ 4 w 95"/>
                <a:gd name="T57" fmla="*/ 63 h 69"/>
                <a:gd name="T58" fmla="*/ 44 w 95"/>
                <a:gd name="T59" fmla="*/ 34 h 69"/>
                <a:gd name="T60" fmla="*/ 4 w 95"/>
                <a:gd name="T61" fmla="*/ 6 h 69"/>
                <a:gd name="T62" fmla="*/ 8 w 95"/>
                <a:gd name="T63" fmla="*/ 4 h 69"/>
                <a:gd name="T64" fmla="*/ 47 w 95"/>
                <a:gd name="T65" fmla="*/ 32 h 69"/>
                <a:gd name="T66" fmla="*/ 87 w 95"/>
                <a:gd name="T67" fmla="*/ 4 h 69"/>
                <a:gd name="T68" fmla="*/ 8 w 95"/>
                <a:gd name="T69"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5" h="69">
                  <a:moveTo>
                    <a:pt x="93" y="69"/>
                  </a:moveTo>
                  <a:cubicBezTo>
                    <a:pt x="93" y="69"/>
                    <a:pt x="92" y="69"/>
                    <a:pt x="92" y="69"/>
                  </a:cubicBezTo>
                  <a:cubicBezTo>
                    <a:pt x="47" y="37"/>
                    <a:pt x="47" y="37"/>
                    <a:pt x="47" y="37"/>
                  </a:cubicBezTo>
                  <a:cubicBezTo>
                    <a:pt x="3" y="69"/>
                    <a:pt x="3" y="69"/>
                    <a:pt x="3" y="69"/>
                  </a:cubicBezTo>
                  <a:cubicBezTo>
                    <a:pt x="3" y="69"/>
                    <a:pt x="2" y="69"/>
                    <a:pt x="1" y="69"/>
                  </a:cubicBezTo>
                  <a:cubicBezTo>
                    <a:pt x="0" y="69"/>
                    <a:pt x="0" y="68"/>
                    <a:pt x="0" y="67"/>
                  </a:cubicBezTo>
                  <a:cubicBezTo>
                    <a:pt x="0" y="2"/>
                    <a:pt x="0" y="2"/>
                    <a:pt x="0" y="2"/>
                  </a:cubicBezTo>
                  <a:cubicBezTo>
                    <a:pt x="0" y="2"/>
                    <a:pt x="0" y="1"/>
                    <a:pt x="0" y="1"/>
                  </a:cubicBezTo>
                  <a:cubicBezTo>
                    <a:pt x="0" y="1"/>
                    <a:pt x="0" y="1"/>
                    <a:pt x="0" y="0"/>
                  </a:cubicBezTo>
                  <a:cubicBezTo>
                    <a:pt x="1" y="0"/>
                    <a:pt x="1" y="0"/>
                    <a:pt x="1" y="0"/>
                  </a:cubicBezTo>
                  <a:cubicBezTo>
                    <a:pt x="1" y="0"/>
                    <a:pt x="2" y="0"/>
                    <a:pt x="2" y="0"/>
                  </a:cubicBezTo>
                  <a:cubicBezTo>
                    <a:pt x="2" y="0"/>
                    <a:pt x="2" y="0"/>
                    <a:pt x="2" y="0"/>
                  </a:cubicBezTo>
                  <a:cubicBezTo>
                    <a:pt x="93" y="0"/>
                    <a:pt x="93" y="0"/>
                    <a:pt x="93" y="0"/>
                  </a:cubicBezTo>
                  <a:cubicBezTo>
                    <a:pt x="93" y="0"/>
                    <a:pt x="93" y="0"/>
                    <a:pt x="93" y="0"/>
                  </a:cubicBezTo>
                  <a:cubicBezTo>
                    <a:pt x="93" y="0"/>
                    <a:pt x="94" y="0"/>
                    <a:pt x="94" y="0"/>
                  </a:cubicBezTo>
                  <a:cubicBezTo>
                    <a:pt x="94" y="0"/>
                    <a:pt x="94" y="0"/>
                    <a:pt x="94" y="0"/>
                  </a:cubicBezTo>
                  <a:cubicBezTo>
                    <a:pt x="95" y="1"/>
                    <a:pt x="95" y="1"/>
                    <a:pt x="95" y="1"/>
                  </a:cubicBezTo>
                  <a:cubicBezTo>
                    <a:pt x="95" y="1"/>
                    <a:pt x="95" y="1"/>
                    <a:pt x="95" y="1"/>
                  </a:cubicBezTo>
                  <a:cubicBezTo>
                    <a:pt x="95" y="1"/>
                    <a:pt x="95" y="1"/>
                    <a:pt x="95" y="1"/>
                  </a:cubicBezTo>
                  <a:cubicBezTo>
                    <a:pt x="95" y="1"/>
                    <a:pt x="95" y="2"/>
                    <a:pt x="95" y="2"/>
                  </a:cubicBezTo>
                  <a:cubicBezTo>
                    <a:pt x="95" y="67"/>
                    <a:pt x="95" y="67"/>
                    <a:pt x="95" y="67"/>
                  </a:cubicBezTo>
                  <a:cubicBezTo>
                    <a:pt x="95" y="68"/>
                    <a:pt x="95" y="69"/>
                    <a:pt x="94" y="69"/>
                  </a:cubicBezTo>
                  <a:cubicBezTo>
                    <a:pt x="94" y="69"/>
                    <a:pt x="93" y="69"/>
                    <a:pt x="93" y="69"/>
                  </a:cubicBezTo>
                  <a:close/>
                  <a:moveTo>
                    <a:pt x="51" y="34"/>
                  </a:moveTo>
                  <a:cubicBezTo>
                    <a:pt x="91" y="63"/>
                    <a:pt x="91" y="63"/>
                    <a:pt x="91" y="63"/>
                  </a:cubicBezTo>
                  <a:cubicBezTo>
                    <a:pt x="91" y="6"/>
                    <a:pt x="91" y="6"/>
                    <a:pt x="91" y="6"/>
                  </a:cubicBezTo>
                  <a:lnTo>
                    <a:pt x="51" y="34"/>
                  </a:lnTo>
                  <a:close/>
                  <a:moveTo>
                    <a:pt x="4" y="6"/>
                  </a:moveTo>
                  <a:cubicBezTo>
                    <a:pt x="4" y="63"/>
                    <a:pt x="4" y="63"/>
                    <a:pt x="4" y="63"/>
                  </a:cubicBezTo>
                  <a:cubicBezTo>
                    <a:pt x="44" y="34"/>
                    <a:pt x="44" y="34"/>
                    <a:pt x="44" y="34"/>
                  </a:cubicBezTo>
                  <a:lnTo>
                    <a:pt x="4" y="6"/>
                  </a:lnTo>
                  <a:close/>
                  <a:moveTo>
                    <a:pt x="8" y="4"/>
                  </a:moveTo>
                  <a:cubicBezTo>
                    <a:pt x="47" y="32"/>
                    <a:pt x="47" y="32"/>
                    <a:pt x="47" y="32"/>
                  </a:cubicBezTo>
                  <a:cubicBezTo>
                    <a:pt x="87" y="4"/>
                    <a:pt x="87" y="4"/>
                    <a:pt x="87" y="4"/>
                  </a:cubicBezTo>
                  <a:lnTo>
                    <a:pt x="8" y="4"/>
                  </a:ln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9"/>
            <p:cNvSpPr>
              <a:spLocks/>
            </p:cNvSpPr>
            <p:nvPr/>
          </p:nvSpPr>
          <p:spPr bwMode="auto">
            <a:xfrm>
              <a:off x="3095625" y="4202113"/>
              <a:ext cx="292100" cy="393700"/>
            </a:xfrm>
            <a:custGeom>
              <a:avLst/>
              <a:gdLst>
                <a:gd name="T0" fmla="*/ 30 w 32"/>
                <a:gd name="T1" fmla="*/ 43 h 43"/>
                <a:gd name="T2" fmla="*/ 28 w 32"/>
                <a:gd name="T3" fmla="*/ 41 h 43"/>
                <a:gd name="T4" fmla="*/ 28 w 32"/>
                <a:gd name="T5" fmla="*/ 14 h 43"/>
                <a:gd name="T6" fmla="*/ 18 w 32"/>
                <a:gd name="T7" fmla="*/ 4 h 43"/>
                <a:gd name="T8" fmla="*/ 2 w 32"/>
                <a:gd name="T9" fmla="*/ 4 h 43"/>
                <a:gd name="T10" fmla="*/ 0 w 32"/>
                <a:gd name="T11" fmla="*/ 2 h 43"/>
                <a:gd name="T12" fmla="*/ 2 w 32"/>
                <a:gd name="T13" fmla="*/ 0 h 43"/>
                <a:gd name="T14" fmla="*/ 18 w 32"/>
                <a:gd name="T15" fmla="*/ 0 h 43"/>
                <a:gd name="T16" fmla="*/ 32 w 32"/>
                <a:gd name="T17" fmla="*/ 14 h 43"/>
                <a:gd name="T18" fmla="*/ 32 w 32"/>
                <a:gd name="T19" fmla="*/ 41 h 43"/>
                <a:gd name="T20" fmla="*/ 30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30" y="43"/>
                  </a:moveTo>
                  <a:cubicBezTo>
                    <a:pt x="29" y="43"/>
                    <a:pt x="28" y="42"/>
                    <a:pt x="28" y="41"/>
                  </a:cubicBezTo>
                  <a:cubicBezTo>
                    <a:pt x="28" y="14"/>
                    <a:pt x="28" y="14"/>
                    <a:pt x="28" y="14"/>
                  </a:cubicBezTo>
                  <a:cubicBezTo>
                    <a:pt x="28" y="9"/>
                    <a:pt x="24" y="4"/>
                    <a:pt x="18" y="4"/>
                  </a:cubicBezTo>
                  <a:cubicBezTo>
                    <a:pt x="2" y="4"/>
                    <a:pt x="2" y="4"/>
                    <a:pt x="2" y="4"/>
                  </a:cubicBezTo>
                  <a:cubicBezTo>
                    <a:pt x="0" y="4"/>
                    <a:pt x="0" y="3"/>
                    <a:pt x="0" y="2"/>
                  </a:cubicBezTo>
                  <a:cubicBezTo>
                    <a:pt x="0" y="1"/>
                    <a:pt x="0" y="0"/>
                    <a:pt x="2" y="0"/>
                  </a:cubicBezTo>
                  <a:cubicBezTo>
                    <a:pt x="18" y="0"/>
                    <a:pt x="18" y="0"/>
                    <a:pt x="18" y="0"/>
                  </a:cubicBezTo>
                  <a:cubicBezTo>
                    <a:pt x="26" y="0"/>
                    <a:pt x="32" y="6"/>
                    <a:pt x="32" y="14"/>
                  </a:cubicBezTo>
                  <a:cubicBezTo>
                    <a:pt x="32" y="41"/>
                    <a:pt x="32" y="41"/>
                    <a:pt x="32" y="41"/>
                  </a:cubicBezTo>
                  <a:cubicBezTo>
                    <a:pt x="32" y="42"/>
                    <a:pt x="31" y="43"/>
                    <a:pt x="30"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
            <p:cNvSpPr>
              <a:spLocks/>
            </p:cNvSpPr>
            <p:nvPr/>
          </p:nvSpPr>
          <p:spPr bwMode="auto">
            <a:xfrm>
              <a:off x="4211638" y="4221163"/>
              <a:ext cx="246063" cy="80962"/>
            </a:xfrm>
            <a:custGeom>
              <a:avLst/>
              <a:gdLst>
                <a:gd name="T0" fmla="*/ 20 w 27"/>
                <a:gd name="T1" fmla="*/ 9 h 9"/>
                <a:gd name="T2" fmla="*/ 0 w 27"/>
                <a:gd name="T3" fmla="*/ 9 h 9"/>
                <a:gd name="T4" fmla="*/ 4 w 27"/>
                <a:gd name="T5" fmla="*/ 2 h 9"/>
                <a:gd name="T6" fmla="*/ 9 w 27"/>
                <a:gd name="T7" fmla="*/ 0 h 9"/>
                <a:gd name="T8" fmla="*/ 27 w 27"/>
                <a:gd name="T9" fmla="*/ 0 h 9"/>
                <a:gd name="T10" fmla="*/ 27 w 27"/>
                <a:gd name="T11" fmla="*/ 2 h 9"/>
                <a:gd name="T12" fmla="*/ 20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0" y="9"/>
                  </a:moveTo>
                  <a:cubicBezTo>
                    <a:pt x="0" y="9"/>
                    <a:pt x="0" y="9"/>
                    <a:pt x="0" y="9"/>
                  </a:cubicBezTo>
                  <a:cubicBezTo>
                    <a:pt x="4" y="2"/>
                    <a:pt x="4" y="2"/>
                    <a:pt x="4" y="2"/>
                  </a:cubicBezTo>
                  <a:cubicBezTo>
                    <a:pt x="9" y="0"/>
                    <a:pt x="9" y="0"/>
                    <a:pt x="9" y="0"/>
                  </a:cubicBezTo>
                  <a:cubicBezTo>
                    <a:pt x="27" y="0"/>
                    <a:pt x="27" y="0"/>
                    <a:pt x="27" y="0"/>
                  </a:cubicBezTo>
                  <a:cubicBezTo>
                    <a:pt x="27" y="2"/>
                    <a:pt x="27" y="2"/>
                    <a:pt x="27" y="2"/>
                  </a:cubicBezTo>
                  <a:cubicBezTo>
                    <a:pt x="27" y="6"/>
                    <a:pt x="24" y="9"/>
                    <a:pt x="20"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1"/>
            <p:cNvSpPr>
              <a:spLocks/>
            </p:cNvSpPr>
            <p:nvPr/>
          </p:nvSpPr>
          <p:spPr bwMode="auto">
            <a:xfrm>
              <a:off x="4184650" y="4202113"/>
              <a:ext cx="292100" cy="393700"/>
            </a:xfrm>
            <a:custGeom>
              <a:avLst/>
              <a:gdLst>
                <a:gd name="T0" fmla="*/ 2 w 32"/>
                <a:gd name="T1" fmla="*/ 43 h 43"/>
                <a:gd name="T2" fmla="*/ 0 w 32"/>
                <a:gd name="T3" fmla="*/ 41 h 43"/>
                <a:gd name="T4" fmla="*/ 0 w 32"/>
                <a:gd name="T5" fmla="*/ 14 h 43"/>
                <a:gd name="T6" fmla="*/ 14 w 32"/>
                <a:gd name="T7" fmla="*/ 0 h 43"/>
                <a:gd name="T8" fmla="*/ 30 w 32"/>
                <a:gd name="T9" fmla="*/ 0 h 43"/>
                <a:gd name="T10" fmla="*/ 32 w 32"/>
                <a:gd name="T11" fmla="*/ 2 h 43"/>
                <a:gd name="T12" fmla="*/ 30 w 32"/>
                <a:gd name="T13" fmla="*/ 4 h 43"/>
                <a:gd name="T14" fmla="*/ 14 w 32"/>
                <a:gd name="T15" fmla="*/ 4 h 43"/>
                <a:gd name="T16" fmla="*/ 4 w 32"/>
                <a:gd name="T17" fmla="*/ 14 h 43"/>
                <a:gd name="T18" fmla="*/ 4 w 32"/>
                <a:gd name="T19" fmla="*/ 41 h 43"/>
                <a:gd name="T20" fmla="*/ 2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2" y="43"/>
                  </a:moveTo>
                  <a:cubicBezTo>
                    <a:pt x="1" y="43"/>
                    <a:pt x="0" y="42"/>
                    <a:pt x="0" y="41"/>
                  </a:cubicBezTo>
                  <a:cubicBezTo>
                    <a:pt x="0" y="14"/>
                    <a:pt x="0" y="14"/>
                    <a:pt x="0" y="14"/>
                  </a:cubicBezTo>
                  <a:cubicBezTo>
                    <a:pt x="0" y="6"/>
                    <a:pt x="6" y="0"/>
                    <a:pt x="14" y="0"/>
                  </a:cubicBezTo>
                  <a:cubicBezTo>
                    <a:pt x="30" y="0"/>
                    <a:pt x="30" y="0"/>
                    <a:pt x="30" y="0"/>
                  </a:cubicBezTo>
                  <a:cubicBezTo>
                    <a:pt x="31" y="0"/>
                    <a:pt x="32" y="1"/>
                    <a:pt x="32" y="2"/>
                  </a:cubicBezTo>
                  <a:cubicBezTo>
                    <a:pt x="32" y="3"/>
                    <a:pt x="31" y="4"/>
                    <a:pt x="30" y="4"/>
                  </a:cubicBezTo>
                  <a:cubicBezTo>
                    <a:pt x="14" y="4"/>
                    <a:pt x="14" y="4"/>
                    <a:pt x="14" y="4"/>
                  </a:cubicBezTo>
                  <a:cubicBezTo>
                    <a:pt x="8" y="4"/>
                    <a:pt x="4" y="9"/>
                    <a:pt x="4" y="14"/>
                  </a:cubicBezTo>
                  <a:cubicBezTo>
                    <a:pt x="4" y="41"/>
                    <a:pt x="4" y="41"/>
                    <a:pt x="4" y="41"/>
                  </a:cubicBezTo>
                  <a:cubicBezTo>
                    <a:pt x="4" y="42"/>
                    <a:pt x="3" y="43"/>
                    <a:pt x="2"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
            <p:cNvSpPr>
              <a:spLocks/>
            </p:cNvSpPr>
            <p:nvPr/>
          </p:nvSpPr>
          <p:spPr bwMode="auto">
            <a:xfrm>
              <a:off x="4284663" y="4238625"/>
              <a:ext cx="128588" cy="211137"/>
            </a:xfrm>
            <a:custGeom>
              <a:avLst/>
              <a:gdLst>
                <a:gd name="T0" fmla="*/ 14 w 14"/>
                <a:gd name="T1" fmla="*/ 19 h 23"/>
                <a:gd name="T2" fmla="*/ 10 w 14"/>
                <a:gd name="T3" fmla="*/ 23 h 23"/>
                <a:gd name="T4" fmla="*/ 5 w 14"/>
                <a:gd name="T5" fmla="*/ 23 h 23"/>
                <a:gd name="T6" fmla="*/ 0 w 14"/>
                <a:gd name="T7" fmla="*/ 19 h 23"/>
                <a:gd name="T8" fmla="*/ 0 w 14"/>
                <a:gd name="T9" fmla="*/ 4 h 23"/>
                <a:gd name="T10" fmla="*/ 5 w 14"/>
                <a:gd name="T11" fmla="*/ 0 h 23"/>
                <a:gd name="T12" fmla="*/ 10 w 14"/>
                <a:gd name="T13" fmla="*/ 0 h 23"/>
                <a:gd name="T14" fmla="*/ 14 w 14"/>
                <a:gd name="T15" fmla="*/ 4 h 23"/>
                <a:gd name="T16" fmla="*/ 14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14" y="19"/>
                  </a:moveTo>
                  <a:cubicBezTo>
                    <a:pt x="14" y="21"/>
                    <a:pt x="12" y="23"/>
                    <a:pt x="10" y="23"/>
                  </a:cubicBezTo>
                  <a:cubicBezTo>
                    <a:pt x="5" y="23"/>
                    <a:pt x="5" y="23"/>
                    <a:pt x="5" y="23"/>
                  </a:cubicBezTo>
                  <a:cubicBezTo>
                    <a:pt x="2" y="23"/>
                    <a:pt x="0" y="21"/>
                    <a:pt x="0" y="19"/>
                  </a:cubicBezTo>
                  <a:cubicBezTo>
                    <a:pt x="0" y="4"/>
                    <a:pt x="0" y="4"/>
                    <a:pt x="0" y="4"/>
                  </a:cubicBezTo>
                  <a:cubicBezTo>
                    <a:pt x="0" y="2"/>
                    <a:pt x="2" y="0"/>
                    <a:pt x="5" y="0"/>
                  </a:cubicBezTo>
                  <a:cubicBezTo>
                    <a:pt x="10" y="0"/>
                    <a:pt x="10" y="0"/>
                    <a:pt x="10" y="0"/>
                  </a:cubicBezTo>
                  <a:cubicBezTo>
                    <a:pt x="12" y="0"/>
                    <a:pt x="14" y="2"/>
                    <a:pt x="14" y="4"/>
                  </a:cubicBezTo>
                  <a:lnTo>
                    <a:pt x="14"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9"/>
            <p:cNvSpPr/>
            <p:nvPr/>
          </p:nvSpPr>
          <p:spPr>
            <a:xfrm>
              <a:off x="3387726" y="4536282"/>
              <a:ext cx="768672" cy="5722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a:off x="3460954"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075470"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5335444" y="4614554"/>
            <a:ext cx="831850" cy="1293523"/>
            <a:chOff x="4498975" y="3759200"/>
            <a:chExt cx="831850" cy="1293523"/>
          </a:xfrm>
        </p:grpSpPr>
        <p:sp>
          <p:nvSpPr>
            <p:cNvPr id="44"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49" name="Straight Connector 48"/>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4710119" y="4539962"/>
              <a:ext cx="410797" cy="302167"/>
              <a:chOff x="4720337" y="4692361"/>
              <a:chExt cx="697102" cy="512762"/>
            </a:xfrm>
          </p:grpSpPr>
          <p:cxnSp>
            <p:nvCxnSpPr>
              <p:cNvPr id="52" name="Straight Connector 51"/>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4" name="Group 53"/>
          <p:cNvGrpSpPr/>
          <p:nvPr/>
        </p:nvGrpSpPr>
        <p:grpSpPr>
          <a:xfrm>
            <a:off x="3211359" y="3958569"/>
            <a:ext cx="942590" cy="1208087"/>
            <a:chOff x="1019368" y="4056063"/>
            <a:chExt cx="942590" cy="1208087"/>
          </a:xfrm>
        </p:grpSpPr>
        <p:sp>
          <p:nvSpPr>
            <p:cNvPr id="55" name="Rectangle 35"/>
            <p:cNvSpPr>
              <a:spLocks noChangeArrowheads="1"/>
            </p:cNvSpPr>
            <p:nvPr/>
          </p:nvSpPr>
          <p:spPr bwMode="auto">
            <a:xfrm>
              <a:off x="1062038"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36"/>
            <p:cNvSpPr>
              <a:spLocks noChangeArrowheads="1"/>
            </p:cNvSpPr>
            <p:nvPr/>
          </p:nvSpPr>
          <p:spPr bwMode="auto">
            <a:xfrm>
              <a:off x="1122363"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7"/>
            <p:cNvSpPr>
              <a:spLocks noChangeArrowheads="1"/>
            </p:cNvSpPr>
            <p:nvPr/>
          </p:nvSpPr>
          <p:spPr bwMode="auto">
            <a:xfrm>
              <a:off x="1822451"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8"/>
            <p:cNvSpPr>
              <a:spLocks noChangeArrowheads="1"/>
            </p:cNvSpPr>
            <p:nvPr/>
          </p:nvSpPr>
          <p:spPr bwMode="auto">
            <a:xfrm>
              <a:off x="1882776"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9"/>
            <p:cNvSpPr>
              <a:spLocks noChangeArrowheads="1"/>
            </p:cNvSpPr>
            <p:nvPr/>
          </p:nvSpPr>
          <p:spPr bwMode="auto">
            <a:xfrm>
              <a:off x="1019368" y="4619275"/>
              <a:ext cx="942590" cy="338838"/>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41"/>
            <p:cNvSpPr>
              <a:spLocks noChangeArrowheads="1"/>
            </p:cNvSpPr>
            <p:nvPr/>
          </p:nvSpPr>
          <p:spPr bwMode="auto">
            <a:xfrm>
              <a:off x="1062038" y="4056063"/>
              <a:ext cx="857250" cy="420687"/>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1" name="TextBox 60"/>
          <p:cNvSpPr txBox="1"/>
          <p:nvPr/>
        </p:nvSpPr>
        <p:spPr>
          <a:xfrm>
            <a:off x="3613142" y="3460471"/>
            <a:ext cx="787558" cy="369332"/>
          </a:xfrm>
          <a:prstGeom prst="rect">
            <a:avLst/>
          </a:prstGeom>
          <a:noFill/>
        </p:spPr>
        <p:txBody>
          <a:bodyPr wrap="none" rtlCol="0">
            <a:spAutoFit/>
          </a:bodyPr>
          <a:lstStyle/>
          <a:p>
            <a:r>
              <a:rPr lang="en-US" dirty="0"/>
              <a:t>(chair)</a:t>
            </a:r>
          </a:p>
        </p:txBody>
      </p:sp>
      <p:pic>
        <p:nvPicPr>
          <p:cNvPr id="62" name="Picture 61"/>
          <p:cNvPicPr>
            <a:picLocks noChangeAspect="1"/>
          </p:cNvPicPr>
          <p:nvPr/>
        </p:nvPicPr>
        <p:blipFill>
          <a:blip r:embed="rId2"/>
          <a:stretch>
            <a:fillRect/>
          </a:stretch>
        </p:blipFill>
        <p:spPr>
          <a:xfrm>
            <a:off x="4337884" y="4095537"/>
            <a:ext cx="737316" cy="2459736"/>
          </a:xfrm>
          <a:prstGeom prst="rect">
            <a:avLst/>
          </a:prstGeom>
        </p:spPr>
      </p:pic>
      <p:pic>
        <p:nvPicPr>
          <p:cNvPr id="63" name="Picture 62"/>
          <p:cNvPicPr>
            <a:picLocks noChangeAspect="1"/>
          </p:cNvPicPr>
          <p:nvPr/>
        </p:nvPicPr>
        <p:blipFill>
          <a:blip r:embed="rId3"/>
          <a:stretch>
            <a:fillRect/>
          </a:stretch>
        </p:blipFill>
        <p:spPr>
          <a:xfrm>
            <a:off x="4797107" y="2824548"/>
            <a:ext cx="1171911" cy="851178"/>
          </a:xfrm>
          <a:prstGeom prst="rect">
            <a:avLst/>
          </a:prstGeom>
        </p:spPr>
      </p:pic>
      <p:pic>
        <p:nvPicPr>
          <p:cNvPr id="64" name="Picture 63"/>
          <p:cNvPicPr>
            <a:picLocks noChangeAspect="1"/>
          </p:cNvPicPr>
          <p:nvPr/>
        </p:nvPicPr>
        <p:blipFill>
          <a:blip r:embed="rId4"/>
          <a:stretch>
            <a:fillRect/>
          </a:stretch>
        </p:blipFill>
        <p:spPr>
          <a:xfrm>
            <a:off x="1914121" y="4750066"/>
            <a:ext cx="1105313" cy="987188"/>
          </a:xfrm>
          <a:prstGeom prst="rect">
            <a:avLst/>
          </a:prstGeom>
        </p:spPr>
      </p:pic>
      <p:grpSp>
        <p:nvGrpSpPr>
          <p:cNvPr id="65" name="Group 64"/>
          <p:cNvGrpSpPr/>
          <p:nvPr/>
        </p:nvGrpSpPr>
        <p:grpSpPr>
          <a:xfrm>
            <a:off x="1498438" y="3199126"/>
            <a:ext cx="1359119" cy="913894"/>
            <a:chOff x="1576196" y="1992221"/>
            <a:chExt cx="1732500" cy="1164962"/>
          </a:xfrm>
        </p:grpSpPr>
        <p:pic>
          <p:nvPicPr>
            <p:cNvPr id="66" name="Picture 65"/>
            <p:cNvPicPr>
              <a:picLocks noChangeAspect="1"/>
            </p:cNvPicPr>
            <p:nvPr/>
          </p:nvPicPr>
          <p:blipFill>
            <a:blip r:embed="rId5"/>
            <a:stretch>
              <a:fillRect/>
            </a:stretch>
          </p:blipFill>
          <p:spPr>
            <a:xfrm>
              <a:off x="1576196" y="1992221"/>
              <a:ext cx="1732500" cy="1147500"/>
            </a:xfrm>
            <a:prstGeom prst="rect">
              <a:avLst/>
            </a:prstGeom>
          </p:spPr>
        </p:pic>
        <p:sp>
          <p:nvSpPr>
            <p:cNvPr id="67" name="Freeform 20"/>
            <p:cNvSpPr>
              <a:spLocks/>
            </p:cNvSpPr>
            <p:nvPr/>
          </p:nvSpPr>
          <p:spPr bwMode="auto">
            <a:xfrm>
              <a:off x="2560584" y="2801583"/>
              <a:ext cx="284163" cy="355600"/>
            </a:xfrm>
            <a:custGeom>
              <a:avLst/>
              <a:gdLst>
                <a:gd name="T0" fmla="*/ 0 w 75"/>
                <a:gd name="T1" fmla="*/ 38 h 94"/>
                <a:gd name="T2" fmla="*/ 19 w 75"/>
                <a:gd name="T3" fmla="*/ 94 h 94"/>
                <a:gd name="T4" fmla="*/ 75 w 75"/>
                <a:gd name="T5" fmla="*/ 94 h 94"/>
                <a:gd name="T6" fmla="*/ 61 w 75"/>
                <a:gd name="T7" fmla="*/ 86 h 94"/>
                <a:gd name="T8" fmla="*/ 37 w 75"/>
                <a:gd name="T9" fmla="*/ 86 h 94"/>
                <a:gd name="T10" fmla="*/ 25 w 75"/>
                <a:gd name="T11" fmla="*/ 71 h 94"/>
                <a:gd name="T12" fmla="*/ 12 w 75"/>
                <a:gd name="T13" fmla="*/ 34 h 94"/>
                <a:gd name="T14" fmla="*/ 12 w 75"/>
                <a:gd name="T15" fmla="*/ 6 h 94"/>
                <a:gd name="T16" fmla="*/ 0 w 75"/>
                <a:gd name="T17" fmla="*/ 0 h 94"/>
                <a:gd name="T18" fmla="*/ 0 w 75"/>
                <a:gd name="T19" fmla="*/ 3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94">
                  <a:moveTo>
                    <a:pt x="0" y="38"/>
                  </a:moveTo>
                  <a:cubicBezTo>
                    <a:pt x="19" y="94"/>
                    <a:pt x="19" y="94"/>
                    <a:pt x="19" y="94"/>
                  </a:cubicBezTo>
                  <a:cubicBezTo>
                    <a:pt x="75" y="94"/>
                    <a:pt x="75" y="94"/>
                    <a:pt x="75" y="94"/>
                  </a:cubicBezTo>
                  <a:cubicBezTo>
                    <a:pt x="75" y="94"/>
                    <a:pt x="73" y="86"/>
                    <a:pt x="61" y="86"/>
                  </a:cubicBezTo>
                  <a:cubicBezTo>
                    <a:pt x="49" y="86"/>
                    <a:pt x="41" y="86"/>
                    <a:pt x="37" y="86"/>
                  </a:cubicBezTo>
                  <a:cubicBezTo>
                    <a:pt x="34" y="86"/>
                    <a:pt x="28" y="82"/>
                    <a:pt x="25" y="71"/>
                  </a:cubicBezTo>
                  <a:cubicBezTo>
                    <a:pt x="21" y="61"/>
                    <a:pt x="12" y="34"/>
                    <a:pt x="12" y="34"/>
                  </a:cubicBezTo>
                  <a:cubicBezTo>
                    <a:pt x="12" y="6"/>
                    <a:pt x="12" y="6"/>
                    <a:pt x="12" y="6"/>
                  </a:cubicBezTo>
                  <a:cubicBezTo>
                    <a:pt x="0" y="0"/>
                    <a:pt x="0" y="0"/>
                    <a:pt x="0" y="0"/>
                  </a:cubicBezTo>
                  <a:lnTo>
                    <a:pt x="0" y="38"/>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79" name="Picture 78"/>
          <p:cNvPicPr>
            <a:picLocks noChangeAspect="1"/>
          </p:cNvPicPr>
          <p:nvPr/>
        </p:nvPicPr>
        <p:blipFill>
          <a:blip r:embed="rId6"/>
          <a:stretch>
            <a:fillRect/>
          </a:stretch>
        </p:blipFill>
        <p:spPr>
          <a:xfrm>
            <a:off x="8926926" y="3365328"/>
            <a:ext cx="2025000" cy="1237500"/>
          </a:xfrm>
          <a:prstGeom prst="rect">
            <a:avLst/>
          </a:prstGeom>
        </p:spPr>
      </p:pic>
    </p:spTree>
    <p:extLst>
      <p:ext uri="{BB962C8B-B14F-4D97-AF65-F5344CB8AC3E}">
        <p14:creationId xmlns:p14="http://schemas.microsoft.com/office/powerpoint/2010/main" val="4400057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sz="quarter" idx="10"/>
          </p:nvPr>
        </p:nvSpPr>
        <p:spPr>
          <a:xfrm>
            <a:off x="211311" y="1070744"/>
            <a:ext cx="9800043" cy="5290388"/>
          </a:xfrm>
        </p:spPr>
        <p:txBody>
          <a:bodyPr/>
          <a:lstStyle/>
          <a:p>
            <a:r>
              <a:rPr lang="en-US" dirty="0" smtClean="0"/>
              <a:t>Grew out of artificial intelligence within computer science. Teaches computers by example.</a:t>
            </a:r>
          </a:p>
          <a:p>
            <a:endParaRPr lang="en-US" dirty="0" smtClean="0"/>
          </a:p>
          <a:p>
            <a:endParaRPr lang="en-US" dirty="0"/>
          </a:p>
          <a:p>
            <a:endParaRPr lang="en-US" dirty="0" smtClean="0"/>
          </a:p>
          <a:p>
            <a:endParaRPr lang="en-US" dirty="0" smtClean="0"/>
          </a:p>
          <a:p>
            <a:r>
              <a:rPr lang="en-US" dirty="0" smtClean="0"/>
              <a:t>ML is arguably part of statistics.</a:t>
            </a:r>
            <a:endParaRPr lang="en-US" dirty="0"/>
          </a:p>
        </p:txBody>
      </p:sp>
      <p:sp>
        <p:nvSpPr>
          <p:cNvPr id="11" name="TextBox 10"/>
          <p:cNvSpPr txBox="1"/>
          <p:nvPr/>
        </p:nvSpPr>
        <p:spPr>
          <a:xfrm>
            <a:off x="7493000" y="3558088"/>
            <a:ext cx="2249334" cy="523220"/>
          </a:xfrm>
          <a:prstGeom prst="rect">
            <a:avLst/>
          </a:prstGeom>
          <a:noFill/>
        </p:spPr>
        <p:txBody>
          <a:bodyPr wrap="none" rtlCol="0">
            <a:spAutoFit/>
          </a:bodyPr>
          <a:lstStyle/>
          <a:p>
            <a:r>
              <a:rPr lang="en-US" sz="2800" dirty="0" smtClean="0"/>
              <a:t>Is this a chair?</a:t>
            </a:r>
            <a:endParaRPr lang="en-US" dirty="0"/>
          </a:p>
        </p:txBody>
      </p:sp>
      <p:grpSp>
        <p:nvGrpSpPr>
          <p:cNvPr id="31" name="Group 30"/>
          <p:cNvGrpSpPr/>
          <p:nvPr/>
        </p:nvGrpSpPr>
        <p:grpSpPr>
          <a:xfrm>
            <a:off x="2069369" y="3301079"/>
            <a:ext cx="1381125" cy="1300163"/>
            <a:chOff x="3095625" y="3808413"/>
            <a:chExt cx="1381125" cy="1300163"/>
          </a:xfrm>
        </p:grpSpPr>
        <p:sp>
          <p:nvSpPr>
            <p:cNvPr id="16" name="Freeform 5"/>
            <p:cNvSpPr>
              <a:spLocks/>
            </p:cNvSpPr>
            <p:nvPr/>
          </p:nvSpPr>
          <p:spPr bwMode="auto">
            <a:xfrm>
              <a:off x="3113088" y="4221163"/>
              <a:ext cx="257175" cy="80962"/>
            </a:xfrm>
            <a:custGeom>
              <a:avLst/>
              <a:gdLst>
                <a:gd name="T0" fmla="*/ 7 w 28"/>
                <a:gd name="T1" fmla="*/ 9 h 9"/>
                <a:gd name="T2" fmla="*/ 28 w 28"/>
                <a:gd name="T3" fmla="*/ 9 h 9"/>
                <a:gd name="T4" fmla="*/ 23 w 28"/>
                <a:gd name="T5" fmla="*/ 2 h 9"/>
                <a:gd name="T6" fmla="*/ 18 w 28"/>
                <a:gd name="T7" fmla="*/ 0 h 9"/>
                <a:gd name="T8" fmla="*/ 0 w 28"/>
                <a:gd name="T9" fmla="*/ 0 h 9"/>
                <a:gd name="T10" fmla="*/ 0 w 28"/>
                <a:gd name="T11" fmla="*/ 2 h 9"/>
                <a:gd name="T12" fmla="*/ 7 w 2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7" y="9"/>
                  </a:moveTo>
                  <a:cubicBezTo>
                    <a:pt x="28" y="9"/>
                    <a:pt x="28" y="9"/>
                    <a:pt x="28" y="9"/>
                  </a:cubicBezTo>
                  <a:cubicBezTo>
                    <a:pt x="23" y="2"/>
                    <a:pt x="23" y="2"/>
                    <a:pt x="23" y="2"/>
                  </a:cubicBezTo>
                  <a:cubicBezTo>
                    <a:pt x="18" y="0"/>
                    <a:pt x="18" y="0"/>
                    <a:pt x="18" y="0"/>
                  </a:cubicBezTo>
                  <a:cubicBezTo>
                    <a:pt x="0" y="0"/>
                    <a:pt x="0" y="0"/>
                    <a:pt x="0" y="0"/>
                  </a:cubicBezTo>
                  <a:cubicBezTo>
                    <a:pt x="0" y="2"/>
                    <a:pt x="0" y="2"/>
                    <a:pt x="0" y="2"/>
                  </a:cubicBezTo>
                  <a:cubicBezTo>
                    <a:pt x="0" y="6"/>
                    <a:pt x="3" y="9"/>
                    <a:pt x="7"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6"/>
            <p:cNvSpPr>
              <a:spLocks/>
            </p:cNvSpPr>
            <p:nvPr/>
          </p:nvSpPr>
          <p:spPr bwMode="auto">
            <a:xfrm>
              <a:off x="3159125" y="4238625"/>
              <a:ext cx="128588" cy="211137"/>
            </a:xfrm>
            <a:custGeom>
              <a:avLst/>
              <a:gdLst>
                <a:gd name="T0" fmla="*/ 0 w 14"/>
                <a:gd name="T1" fmla="*/ 19 h 23"/>
                <a:gd name="T2" fmla="*/ 4 w 14"/>
                <a:gd name="T3" fmla="*/ 23 h 23"/>
                <a:gd name="T4" fmla="*/ 10 w 14"/>
                <a:gd name="T5" fmla="*/ 23 h 23"/>
                <a:gd name="T6" fmla="*/ 14 w 14"/>
                <a:gd name="T7" fmla="*/ 19 h 23"/>
                <a:gd name="T8" fmla="*/ 14 w 14"/>
                <a:gd name="T9" fmla="*/ 4 h 23"/>
                <a:gd name="T10" fmla="*/ 10 w 14"/>
                <a:gd name="T11" fmla="*/ 0 h 23"/>
                <a:gd name="T12" fmla="*/ 4 w 14"/>
                <a:gd name="T13" fmla="*/ 0 h 23"/>
                <a:gd name="T14" fmla="*/ 0 w 14"/>
                <a:gd name="T15" fmla="*/ 4 h 23"/>
                <a:gd name="T16" fmla="*/ 0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0" y="19"/>
                  </a:moveTo>
                  <a:cubicBezTo>
                    <a:pt x="0" y="21"/>
                    <a:pt x="2" y="23"/>
                    <a:pt x="4" y="23"/>
                  </a:cubicBezTo>
                  <a:cubicBezTo>
                    <a:pt x="10" y="23"/>
                    <a:pt x="10" y="23"/>
                    <a:pt x="10" y="23"/>
                  </a:cubicBezTo>
                  <a:cubicBezTo>
                    <a:pt x="12" y="23"/>
                    <a:pt x="14" y="21"/>
                    <a:pt x="14" y="19"/>
                  </a:cubicBezTo>
                  <a:cubicBezTo>
                    <a:pt x="14" y="4"/>
                    <a:pt x="14" y="4"/>
                    <a:pt x="14" y="4"/>
                  </a:cubicBezTo>
                  <a:cubicBezTo>
                    <a:pt x="14" y="2"/>
                    <a:pt x="12" y="0"/>
                    <a:pt x="10" y="0"/>
                  </a:cubicBezTo>
                  <a:cubicBezTo>
                    <a:pt x="4" y="0"/>
                    <a:pt x="4" y="0"/>
                    <a:pt x="4" y="0"/>
                  </a:cubicBezTo>
                  <a:cubicBezTo>
                    <a:pt x="2" y="0"/>
                    <a:pt x="0" y="2"/>
                    <a:pt x="0" y="4"/>
                  </a:cubicBezTo>
                  <a:lnTo>
                    <a:pt x="0"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p:nvSpPr>
          <p:spPr bwMode="auto">
            <a:xfrm>
              <a:off x="3370263" y="3808413"/>
              <a:ext cx="841375" cy="668337"/>
            </a:xfrm>
            <a:custGeom>
              <a:avLst/>
              <a:gdLst>
                <a:gd name="T0" fmla="*/ 75 w 92"/>
                <a:gd name="T1" fmla="*/ 0 h 73"/>
                <a:gd name="T2" fmla="*/ 17 w 92"/>
                <a:gd name="T3" fmla="*/ 0 h 73"/>
                <a:gd name="T4" fmla="*/ 0 w 92"/>
                <a:gd name="T5" fmla="*/ 16 h 73"/>
                <a:gd name="T6" fmla="*/ 0 w 92"/>
                <a:gd name="T7" fmla="*/ 73 h 73"/>
                <a:gd name="T8" fmla="*/ 92 w 92"/>
                <a:gd name="T9" fmla="*/ 73 h 73"/>
                <a:gd name="T10" fmla="*/ 92 w 92"/>
                <a:gd name="T11" fmla="*/ 16 h 73"/>
                <a:gd name="T12" fmla="*/ 75 w 9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92" h="73">
                  <a:moveTo>
                    <a:pt x="75" y="0"/>
                  </a:moveTo>
                  <a:cubicBezTo>
                    <a:pt x="17" y="0"/>
                    <a:pt x="17" y="0"/>
                    <a:pt x="17" y="0"/>
                  </a:cubicBezTo>
                  <a:cubicBezTo>
                    <a:pt x="7" y="0"/>
                    <a:pt x="0" y="7"/>
                    <a:pt x="0" y="16"/>
                  </a:cubicBezTo>
                  <a:cubicBezTo>
                    <a:pt x="0" y="73"/>
                    <a:pt x="0" y="73"/>
                    <a:pt x="0" y="73"/>
                  </a:cubicBezTo>
                  <a:cubicBezTo>
                    <a:pt x="92" y="73"/>
                    <a:pt x="92" y="73"/>
                    <a:pt x="92" y="73"/>
                  </a:cubicBezTo>
                  <a:cubicBezTo>
                    <a:pt x="92" y="16"/>
                    <a:pt x="92" y="16"/>
                    <a:pt x="92" y="16"/>
                  </a:cubicBezTo>
                  <a:cubicBezTo>
                    <a:pt x="92" y="7"/>
                    <a:pt x="84" y="0"/>
                    <a:pt x="75" y="0"/>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
            <p:cNvSpPr>
              <a:spLocks noEditPoints="1"/>
            </p:cNvSpPr>
            <p:nvPr/>
          </p:nvSpPr>
          <p:spPr bwMode="auto">
            <a:xfrm>
              <a:off x="3351213" y="4476750"/>
              <a:ext cx="869950" cy="631825"/>
            </a:xfrm>
            <a:custGeom>
              <a:avLst/>
              <a:gdLst>
                <a:gd name="T0" fmla="*/ 93 w 95"/>
                <a:gd name="T1" fmla="*/ 69 h 69"/>
                <a:gd name="T2" fmla="*/ 92 w 95"/>
                <a:gd name="T3" fmla="*/ 69 h 69"/>
                <a:gd name="T4" fmla="*/ 47 w 95"/>
                <a:gd name="T5" fmla="*/ 37 h 69"/>
                <a:gd name="T6" fmla="*/ 3 w 95"/>
                <a:gd name="T7" fmla="*/ 69 h 69"/>
                <a:gd name="T8" fmla="*/ 1 w 95"/>
                <a:gd name="T9" fmla="*/ 69 h 69"/>
                <a:gd name="T10" fmla="*/ 0 w 95"/>
                <a:gd name="T11" fmla="*/ 67 h 69"/>
                <a:gd name="T12" fmla="*/ 0 w 95"/>
                <a:gd name="T13" fmla="*/ 2 h 69"/>
                <a:gd name="T14" fmla="*/ 0 w 95"/>
                <a:gd name="T15" fmla="*/ 1 h 69"/>
                <a:gd name="T16" fmla="*/ 0 w 95"/>
                <a:gd name="T17" fmla="*/ 0 h 69"/>
                <a:gd name="T18" fmla="*/ 1 w 95"/>
                <a:gd name="T19" fmla="*/ 0 h 69"/>
                <a:gd name="T20" fmla="*/ 2 w 95"/>
                <a:gd name="T21" fmla="*/ 0 h 69"/>
                <a:gd name="T22" fmla="*/ 2 w 95"/>
                <a:gd name="T23" fmla="*/ 0 h 69"/>
                <a:gd name="T24" fmla="*/ 93 w 95"/>
                <a:gd name="T25" fmla="*/ 0 h 69"/>
                <a:gd name="T26" fmla="*/ 93 w 95"/>
                <a:gd name="T27" fmla="*/ 0 h 69"/>
                <a:gd name="T28" fmla="*/ 94 w 95"/>
                <a:gd name="T29" fmla="*/ 0 h 69"/>
                <a:gd name="T30" fmla="*/ 94 w 95"/>
                <a:gd name="T31" fmla="*/ 0 h 69"/>
                <a:gd name="T32" fmla="*/ 95 w 95"/>
                <a:gd name="T33" fmla="*/ 1 h 69"/>
                <a:gd name="T34" fmla="*/ 95 w 95"/>
                <a:gd name="T35" fmla="*/ 1 h 69"/>
                <a:gd name="T36" fmla="*/ 95 w 95"/>
                <a:gd name="T37" fmla="*/ 1 h 69"/>
                <a:gd name="T38" fmla="*/ 95 w 95"/>
                <a:gd name="T39" fmla="*/ 2 h 69"/>
                <a:gd name="T40" fmla="*/ 95 w 95"/>
                <a:gd name="T41" fmla="*/ 67 h 69"/>
                <a:gd name="T42" fmla="*/ 94 w 95"/>
                <a:gd name="T43" fmla="*/ 69 h 69"/>
                <a:gd name="T44" fmla="*/ 93 w 95"/>
                <a:gd name="T45" fmla="*/ 69 h 69"/>
                <a:gd name="T46" fmla="*/ 51 w 95"/>
                <a:gd name="T47" fmla="*/ 34 h 69"/>
                <a:gd name="T48" fmla="*/ 91 w 95"/>
                <a:gd name="T49" fmla="*/ 63 h 69"/>
                <a:gd name="T50" fmla="*/ 91 w 95"/>
                <a:gd name="T51" fmla="*/ 6 h 69"/>
                <a:gd name="T52" fmla="*/ 51 w 95"/>
                <a:gd name="T53" fmla="*/ 34 h 69"/>
                <a:gd name="T54" fmla="*/ 4 w 95"/>
                <a:gd name="T55" fmla="*/ 6 h 69"/>
                <a:gd name="T56" fmla="*/ 4 w 95"/>
                <a:gd name="T57" fmla="*/ 63 h 69"/>
                <a:gd name="T58" fmla="*/ 44 w 95"/>
                <a:gd name="T59" fmla="*/ 34 h 69"/>
                <a:gd name="T60" fmla="*/ 4 w 95"/>
                <a:gd name="T61" fmla="*/ 6 h 69"/>
                <a:gd name="T62" fmla="*/ 8 w 95"/>
                <a:gd name="T63" fmla="*/ 4 h 69"/>
                <a:gd name="T64" fmla="*/ 47 w 95"/>
                <a:gd name="T65" fmla="*/ 32 h 69"/>
                <a:gd name="T66" fmla="*/ 87 w 95"/>
                <a:gd name="T67" fmla="*/ 4 h 69"/>
                <a:gd name="T68" fmla="*/ 8 w 95"/>
                <a:gd name="T69"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5" h="69">
                  <a:moveTo>
                    <a:pt x="93" y="69"/>
                  </a:moveTo>
                  <a:cubicBezTo>
                    <a:pt x="93" y="69"/>
                    <a:pt x="92" y="69"/>
                    <a:pt x="92" y="69"/>
                  </a:cubicBezTo>
                  <a:cubicBezTo>
                    <a:pt x="47" y="37"/>
                    <a:pt x="47" y="37"/>
                    <a:pt x="47" y="37"/>
                  </a:cubicBezTo>
                  <a:cubicBezTo>
                    <a:pt x="3" y="69"/>
                    <a:pt x="3" y="69"/>
                    <a:pt x="3" y="69"/>
                  </a:cubicBezTo>
                  <a:cubicBezTo>
                    <a:pt x="3" y="69"/>
                    <a:pt x="2" y="69"/>
                    <a:pt x="1" y="69"/>
                  </a:cubicBezTo>
                  <a:cubicBezTo>
                    <a:pt x="0" y="69"/>
                    <a:pt x="0" y="68"/>
                    <a:pt x="0" y="67"/>
                  </a:cubicBezTo>
                  <a:cubicBezTo>
                    <a:pt x="0" y="2"/>
                    <a:pt x="0" y="2"/>
                    <a:pt x="0" y="2"/>
                  </a:cubicBezTo>
                  <a:cubicBezTo>
                    <a:pt x="0" y="2"/>
                    <a:pt x="0" y="1"/>
                    <a:pt x="0" y="1"/>
                  </a:cubicBezTo>
                  <a:cubicBezTo>
                    <a:pt x="0" y="1"/>
                    <a:pt x="0" y="1"/>
                    <a:pt x="0" y="0"/>
                  </a:cubicBezTo>
                  <a:cubicBezTo>
                    <a:pt x="1" y="0"/>
                    <a:pt x="1" y="0"/>
                    <a:pt x="1" y="0"/>
                  </a:cubicBezTo>
                  <a:cubicBezTo>
                    <a:pt x="1" y="0"/>
                    <a:pt x="2" y="0"/>
                    <a:pt x="2" y="0"/>
                  </a:cubicBezTo>
                  <a:cubicBezTo>
                    <a:pt x="2" y="0"/>
                    <a:pt x="2" y="0"/>
                    <a:pt x="2" y="0"/>
                  </a:cubicBezTo>
                  <a:cubicBezTo>
                    <a:pt x="93" y="0"/>
                    <a:pt x="93" y="0"/>
                    <a:pt x="93" y="0"/>
                  </a:cubicBezTo>
                  <a:cubicBezTo>
                    <a:pt x="93" y="0"/>
                    <a:pt x="93" y="0"/>
                    <a:pt x="93" y="0"/>
                  </a:cubicBezTo>
                  <a:cubicBezTo>
                    <a:pt x="93" y="0"/>
                    <a:pt x="94" y="0"/>
                    <a:pt x="94" y="0"/>
                  </a:cubicBezTo>
                  <a:cubicBezTo>
                    <a:pt x="94" y="0"/>
                    <a:pt x="94" y="0"/>
                    <a:pt x="94" y="0"/>
                  </a:cubicBezTo>
                  <a:cubicBezTo>
                    <a:pt x="95" y="1"/>
                    <a:pt x="95" y="1"/>
                    <a:pt x="95" y="1"/>
                  </a:cubicBezTo>
                  <a:cubicBezTo>
                    <a:pt x="95" y="1"/>
                    <a:pt x="95" y="1"/>
                    <a:pt x="95" y="1"/>
                  </a:cubicBezTo>
                  <a:cubicBezTo>
                    <a:pt x="95" y="1"/>
                    <a:pt x="95" y="1"/>
                    <a:pt x="95" y="1"/>
                  </a:cubicBezTo>
                  <a:cubicBezTo>
                    <a:pt x="95" y="1"/>
                    <a:pt x="95" y="2"/>
                    <a:pt x="95" y="2"/>
                  </a:cubicBezTo>
                  <a:cubicBezTo>
                    <a:pt x="95" y="67"/>
                    <a:pt x="95" y="67"/>
                    <a:pt x="95" y="67"/>
                  </a:cubicBezTo>
                  <a:cubicBezTo>
                    <a:pt x="95" y="68"/>
                    <a:pt x="95" y="69"/>
                    <a:pt x="94" y="69"/>
                  </a:cubicBezTo>
                  <a:cubicBezTo>
                    <a:pt x="94" y="69"/>
                    <a:pt x="93" y="69"/>
                    <a:pt x="93" y="69"/>
                  </a:cubicBezTo>
                  <a:close/>
                  <a:moveTo>
                    <a:pt x="51" y="34"/>
                  </a:moveTo>
                  <a:cubicBezTo>
                    <a:pt x="91" y="63"/>
                    <a:pt x="91" y="63"/>
                    <a:pt x="91" y="63"/>
                  </a:cubicBezTo>
                  <a:cubicBezTo>
                    <a:pt x="91" y="6"/>
                    <a:pt x="91" y="6"/>
                    <a:pt x="91" y="6"/>
                  </a:cubicBezTo>
                  <a:lnTo>
                    <a:pt x="51" y="34"/>
                  </a:lnTo>
                  <a:close/>
                  <a:moveTo>
                    <a:pt x="4" y="6"/>
                  </a:moveTo>
                  <a:cubicBezTo>
                    <a:pt x="4" y="63"/>
                    <a:pt x="4" y="63"/>
                    <a:pt x="4" y="63"/>
                  </a:cubicBezTo>
                  <a:cubicBezTo>
                    <a:pt x="44" y="34"/>
                    <a:pt x="44" y="34"/>
                    <a:pt x="44" y="34"/>
                  </a:cubicBezTo>
                  <a:lnTo>
                    <a:pt x="4" y="6"/>
                  </a:lnTo>
                  <a:close/>
                  <a:moveTo>
                    <a:pt x="8" y="4"/>
                  </a:moveTo>
                  <a:cubicBezTo>
                    <a:pt x="47" y="32"/>
                    <a:pt x="47" y="32"/>
                    <a:pt x="47" y="32"/>
                  </a:cubicBezTo>
                  <a:cubicBezTo>
                    <a:pt x="87" y="4"/>
                    <a:pt x="87" y="4"/>
                    <a:pt x="87" y="4"/>
                  </a:cubicBezTo>
                  <a:lnTo>
                    <a:pt x="8" y="4"/>
                  </a:ln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3095625" y="4202113"/>
              <a:ext cx="292100" cy="393700"/>
            </a:xfrm>
            <a:custGeom>
              <a:avLst/>
              <a:gdLst>
                <a:gd name="T0" fmla="*/ 30 w 32"/>
                <a:gd name="T1" fmla="*/ 43 h 43"/>
                <a:gd name="T2" fmla="*/ 28 w 32"/>
                <a:gd name="T3" fmla="*/ 41 h 43"/>
                <a:gd name="T4" fmla="*/ 28 w 32"/>
                <a:gd name="T5" fmla="*/ 14 h 43"/>
                <a:gd name="T6" fmla="*/ 18 w 32"/>
                <a:gd name="T7" fmla="*/ 4 h 43"/>
                <a:gd name="T8" fmla="*/ 2 w 32"/>
                <a:gd name="T9" fmla="*/ 4 h 43"/>
                <a:gd name="T10" fmla="*/ 0 w 32"/>
                <a:gd name="T11" fmla="*/ 2 h 43"/>
                <a:gd name="T12" fmla="*/ 2 w 32"/>
                <a:gd name="T13" fmla="*/ 0 h 43"/>
                <a:gd name="T14" fmla="*/ 18 w 32"/>
                <a:gd name="T15" fmla="*/ 0 h 43"/>
                <a:gd name="T16" fmla="*/ 32 w 32"/>
                <a:gd name="T17" fmla="*/ 14 h 43"/>
                <a:gd name="T18" fmla="*/ 32 w 32"/>
                <a:gd name="T19" fmla="*/ 41 h 43"/>
                <a:gd name="T20" fmla="*/ 30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30" y="43"/>
                  </a:moveTo>
                  <a:cubicBezTo>
                    <a:pt x="29" y="43"/>
                    <a:pt x="28" y="42"/>
                    <a:pt x="28" y="41"/>
                  </a:cubicBezTo>
                  <a:cubicBezTo>
                    <a:pt x="28" y="14"/>
                    <a:pt x="28" y="14"/>
                    <a:pt x="28" y="14"/>
                  </a:cubicBezTo>
                  <a:cubicBezTo>
                    <a:pt x="28" y="9"/>
                    <a:pt x="24" y="4"/>
                    <a:pt x="18" y="4"/>
                  </a:cubicBezTo>
                  <a:cubicBezTo>
                    <a:pt x="2" y="4"/>
                    <a:pt x="2" y="4"/>
                    <a:pt x="2" y="4"/>
                  </a:cubicBezTo>
                  <a:cubicBezTo>
                    <a:pt x="0" y="4"/>
                    <a:pt x="0" y="3"/>
                    <a:pt x="0" y="2"/>
                  </a:cubicBezTo>
                  <a:cubicBezTo>
                    <a:pt x="0" y="1"/>
                    <a:pt x="0" y="0"/>
                    <a:pt x="2" y="0"/>
                  </a:cubicBezTo>
                  <a:cubicBezTo>
                    <a:pt x="18" y="0"/>
                    <a:pt x="18" y="0"/>
                    <a:pt x="18" y="0"/>
                  </a:cubicBezTo>
                  <a:cubicBezTo>
                    <a:pt x="26" y="0"/>
                    <a:pt x="32" y="6"/>
                    <a:pt x="32" y="14"/>
                  </a:cubicBezTo>
                  <a:cubicBezTo>
                    <a:pt x="32" y="41"/>
                    <a:pt x="32" y="41"/>
                    <a:pt x="32" y="41"/>
                  </a:cubicBezTo>
                  <a:cubicBezTo>
                    <a:pt x="32" y="42"/>
                    <a:pt x="31" y="43"/>
                    <a:pt x="30"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0"/>
            <p:cNvSpPr>
              <a:spLocks/>
            </p:cNvSpPr>
            <p:nvPr/>
          </p:nvSpPr>
          <p:spPr bwMode="auto">
            <a:xfrm>
              <a:off x="4211638" y="4221163"/>
              <a:ext cx="246063" cy="80962"/>
            </a:xfrm>
            <a:custGeom>
              <a:avLst/>
              <a:gdLst>
                <a:gd name="T0" fmla="*/ 20 w 27"/>
                <a:gd name="T1" fmla="*/ 9 h 9"/>
                <a:gd name="T2" fmla="*/ 0 w 27"/>
                <a:gd name="T3" fmla="*/ 9 h 9"/>
                <a:gd name="T4" fmla="*/ 4 w 27"/>
                <a:gd name="T5" fmla="*/ 2 h 9"/>
                <a:gd name="T6" fmla="*/ 9 w 27"/>
                <a:gd name="T7" fmla="*/ 0 h 9"/>
                <a:gd name="T8" fmla="*/ 27 w 27"/>
                <a:gd name="T9" fmla="*/ 0 h 9"/>
                <a:gd name="T10" fmla="*/ 27 w 27"/>
                <a:gd name="T11" fmla="*/ 2 h 9"/>
                <a:gd name="T12" fmla="*/ 20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0" y="9"/>
                  </a:moveTo>
                  <a:cubicBezTo>
                    <a:pt x="0" y="9"/>
                    <a:pt x="0" y="9"/>
                    <a:pt x="0" y="9"/>
                  </a:cubicBezTo>
                  <a:cubicBezTo>
                    <a:pt x="4" y="2"/>
                    <a:pt x="4" y="2"/>
                    <a:pt x="4" y="2"/>
                  </a:cubicBezTo>
                  <a:cubicBezTo>
                    <a:pt x="9" y="0"/>
                    <a:pt x="9" y="0"/>
                    <a:pt x="9" y="0"/>
                  </a:cubicBezTo>
                  <a:cubicBezTo>
                    <a:pt x="27" y="0"/>
                    <a:pt x="27" y="0"/>
                    <a:pt x="27" y="0"/>
                  </a:cubicBezTo>
                  <a:cubicBezTo>
                    <a:pt x="27" y="2"/>
                    <a:pt x="27" y="2"/>
                    <a:pt x="27" y="2"/>
                  </a:cubicBezTo>
                  <a:cubicBezTo>
                    <a:pt x="27" y="6"/>
                    <a:pt x="24" y="9"/>
                    <a:pt x="20"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1"/>
            <p:cNvSpPr>
              <a:spLocks/>
            </p:cNvSpPr>
            <p:nvPr/>
          </p:nvSpPr>
          <p:spPr bwMode="auto">
            <a:xfrm>
              <a:off x="4184650" y="4202113"/>
              <a:ext cx="292100" cy="393700"/>
            </a:xfrm>
            <a:custGeom>
              <a:avLst/>
              <a:gdLst>
                <a:gd name="T0" fmla="*/ 2 w 32"/>
                <a:gd name="T1" fmla="*/ 43 h 43"/>
                <a:gd name="T2" fmla="*/ 0 w 32"/>
                <a:gd name="T3" fmla="*/ 41 h 43"/>
                <a:gd name="T4" fmla="*/ 0 w 32"/>
                <a:gd name="T5" fmla="*/ 14 h 43"/>
                <a:gd name="T6" fmla="*/ 14 w 32"/>
                <a:gd name="T7" fmla="*/ 0 h 43"/>
                <a:gd name="T8" fmla="*/ 30 w 32"/>
                <a:gd name="T9" fmla="*/ 0 h 43"/>
                <a:gd name="T10" fmla="*/ 32 w 32"/>
                <a:gd name="T11" fmla="*/ 2 h 43"/>
                <a:gd name="T12" fmla="*/ 30 w 32"/>
                <a:gd name="T13" fmla="*/ 4 h 43"/>
                <a:gd name="T14" fmla="*/ 14 w 32"/>
                <a:gd name="T15" fmla="*/ 4 h 43"/>
                <a:gd name="T16" fmla="*/ 4 w 32"/>
                <a:gd name="T17" fmla="*/ 14 h 43"/>
                <a:gd name="T18" fmla="*/ 4 w 32"/>
                <a:gd name="T19" fmla="*/ 41 h 43"/>
                <a:gd name="T20" fmla="*/ 2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2" y="43"/>
                  </a:moveTo>
                  <a:cubicBezTo>
                    <a:pt x="1" y="43"/>
                    <a:pt x="0" y="42"/>
                    <a:pt x="0" y="41"/>
                  </a:cubicBezTo>
                  <a:cubicBezTo>
                    <a:pt x="0" y="14"/>
                    <a:pt x="0" y="14"/>
                    <a:pt x="0" y="14"/>
                  </a:cubicBezTo>
                  <a:cubicBezTo>
                    <a:pt x="0" y="6"/>
                    <a:pt x="6" y="0"/>
                    <a:pt x="14" y="0"/>
                  </a:cubicBezTo>
                  <a:cubicBezTo>
                    <a:pt x="30" y="0"/>
                    <a:pt x="30" y="0"/>
                    <a:pt x="30" y="0"/>
                  </a:cubicBezTo>
                  <a:cubicBezTo>
                    <a:pt x="31" y="0"/>
                    <a:pt x="32" y="1"/>
                    <a:pt x="32" y="2"/>
                  </a:cubicBezTo>
                  <a:cubicBezTo>
                    <a:pt x="32" y="3"/>
                    <a:pt x="31" y="4"/>
                    <a:pt x="30" y="4"/>
                  </a:cubicBezTo>
                  <a:cubicBezTo>
                    <a:pt x="14" y="4"/>
                    <a:pt x="14" y="4"/>
                    <a:pt x="14" y="4"/>
                  </a:cubicBezTo>
                  <a:cubicBezTo>
                    <a:pt x="8" y="4"/>
                    <a:pt x="4" y="9"/>
                    <a:pt x="4" y="14"/>
                  </a:cubicBezTo>
                  <a:cubicBezTo>
                    <a:pt x="4" y="41"/>
                    <a:pt x="4" y="41"/>
                    <a:pt x="4" y="41"/>
                  </a:cubicBezTo>
                  <a:cubicBezTo>
                    <a:pt x="4" y="42"/>
                    <a:pt x="3" y="43"/>
                    <a:pt x="2"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2"/>
            <p:cNvSpPr>
              <a:spLocks/>
            </p:cNvSpPr>
            <p:nvPr/>
          </p:nvSpPr>
          <p:spPr bwMode="auto">
            <a:xfrm>
              <a:off x="4284663" y="4238625"/>
              <a:ext cx="128588" cy="211137"/>
            </a:xfrm>
            <a:custGeom>
              <a:avLst/>
              <a:gdLst>
                <a:gd name="T0" fmla="*/ 14 w 14"/>
                <a:gd name="T1" fmla="*/ 19 h 23"/>
                <a:gd name="T2" fmla="*/ 10 w 14"/>
                <a:gd name="T3" fmla="*/ 23 h 23"/>
                <a:gd name="T4" fmla="*/ 5 w 14"/>
                <a:gd name="T5" fmla="*/ 23 h 23"/>
                <a:gd name="T6" fmla="*/ 0 w 14"/>
                <a:gd name="T7" fmla="*/ 19 h 23"/>
                <a:gd name="T8" fmla="*/ 0 w 14"/>
                <a:gd name="T9" fmla="*/ 4 h 23"/>
                <a:gd name="T10" fmla="*/ 5 w 14"/>
                <a:gd name="T11" fmla="*/ 0 h 23"/>
                <a:gd name="T12" fmla="*/ 10 w 14"/>
                <a:gd name="T13" fmla="*/ 0 h 23"/>
                <a:gd name="T14" fmla="*/ 14 w 14"/>
                <a:gd name="T15" fmla="*/ 4 h 23"/>
                <a:gd name="T16" fmla="*/ 14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14" y="19"/>
                  </a:moveTo>
                  <a:cubicBezTo>
                    <a:pt x="14" y="21"/>
                    <a:pt x="12" y="23"/>
                    <a:pt x="10" y="23"/>
                  </a:cubicBezTo>
                  <a:cubicBezTo>
                    <a:pt x="5" y="23"/>
                    <a:pt x="5" y="23"/>
                    <a:pt x="5" y="23"/>
                  </a:cubicBezTo>
                  <a:cubicBezTo>
                    <a:pt x="2" y="23"/>
                    <a:pt x="0" y="21"/>
                    <a:pt x="0" y="19"/>
                  </a:cubicBezTo>
                  <a:cubicBezTo>
                    <a:pt x="0" y="4"/>
                    <a:pt x="0" y="4"/>
                    <a:pt x="0" y="4"/>
                  </a:cubicBezTo>
                  <a:cubicBezTo>
                    <a:pt x="0" y="2"/>
                    <a:pt x="2" y="0"/>
                    <a:pt x="5" y="0"/>
                  </a:cubicBezTo>
                  <a:cubicBezTo>
                    <a:pt x="10" y="0"/>
                    <a:pt x="10" y="0"/>
                    <a:pt x="10" y="0"/>
                  </a:cubicBezTo>
                  <a:cubicBezTo>
                    <a:pt x="12" y="0"/>
                    <a:pt x="14" y="2"/>
                    <a:pt x="14" y="4"/>
                  </a:cubicBezTo>
                  <a:lnTo>
                    <a:pt x="14"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4"/>
            <p:cNvSpPr/>
            <p:nvPr/>
          </p:nvSpPr>
          <p:spPr>
            <a:xfrm>
              <a:off x="3387726" y="4536282"/>
              <a:ext cx="768672" cy="5722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3460954"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075470"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3571026" y="2509520"/>
            <a:ext cx="831850" cy="1293523"/>
            <a:chOff x="4498975" y="3759200"/>
            <a:chExt cx="831850" cy="1293523"/>
          </a:xfrm>
        </p:grpSpPr>
        <p:sp>
          <p:nvSpPr>
            <p:cNvPr id="60"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52" name="Straight Connector 51"/>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4710119" y="4539962"/>
              <a:ext cx="410797" cy="302167"/>
              <a:chOff x="4720337" y="4692361"/>
              <a:chExt cx="697102" cy="512762"/>
            </a:xfrm>
          </p:grpSpPr>
          <p:cxnSp>
            <p:nvCxnSpPr>
              <p:cNvPr id="55" name="Straight Connector 54"/>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pic>
        <p:nvPicPr>
          <p:cNvPr id="59" name="Picture 58"/>
          <p:cNvPicPr>
            <a:picLocks noChangeAspect="1"/>
          </p:cNvPicPr>
          <p:nvPr/>
        </p:nvPicPr>
        <p:blipFill>
          <a:blip r:embed="rId3"/>
          <a:stretch>
            <a:fillRect/>
          </a:stretch>
        </p:blipFill>
        <p:spPr>
          <a:xfrm>
            <a:off x="9742334" y="2637905"/>
            <a:ext cx="1811339" cy="1856064"/>
          </a:xfrm>
          <a:prstGeom prst="rect">
            <a:avLst/>
          </a:prstGeom>
        </p:spPr>
      </p:pic>
      <p:grpSp>
        <p:nvGrpSpPr>
          <p:cNvPr id="70" name="Group 69"/>
          <p:cNvGrpSpPr/>
          <p:nvPr/>
        </p:nvGrpSpPr>
        <p:grpSpPr>
          <a:xfrm>
            <a:off x="248273" y="3012921"/>
            <a:ext cx="942590" cy="1208087"/>
            <a:chOff x="1019368" y="4056063"/>
            <a:chExt cx="942590" cy="1208087"/>
          </a:xfrm>
        </p:grpSpPr>
        <p:sp>
          <p:nvSpPr>
            <p:cNvPr id="63" name="Rectangle 35"/>
            <p:cNvSpPr>
              <a:spLocks noChangeArrowheads="1"/>
            </p:cNvSpPr>
            <p:nvPr/>
          </p:nvSpPr>
          <p:spPr bwMode="auto">
            <a:xfrm>
              <a:off x="1062038"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6"/>
            <p:cNvSpPr>
              <a:spLocks noChangeArrowheads="1"/>
            </p:cNvSpPr>
            <p:nvPr/>
          </p:nvSpPr>
          <p:spPr bwMode="auto">
            <a:xfrm>
              <a:off x="1122363"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7"/>
            <p:cNvSpPr>
              <a:spLocks noChangeArrowheads="1"/>
            </p:cNvSpPr>
            <p:nvPr/>
          </p:nvSpPr>
          <p:spPr bwMode="auto">
            <a:xfrm>
              <a:off x="1822451"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8"/>
            <p:cNvSpPr>
              <a:spLocks noChangeArrowheads="1"/>
            </p:cNvSpPr>
            <p:nvPr/>
          </p:nvSpPr>
          <p:spPr bwMode="auto">
            <a:xfrm>
              <a:off x="1882776"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39"/>
            <p:cNvSpPr>
              <a:spLocks noChangeArrowheads="1"/>
            </p:cNvSpPr>
            <p:nvPr/>
          </p:nvSpPr>
          <p:spPr bwMode="auto">
            <a:xfrm>
              <a:off x="1019368" y="4619275"/>
              <a:ext cx="942590" cy="338838"/>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41"/>
            <p:cNvSpPr>
              <a:spLocks noChangeArrowheads="1"/>
            </p:cNvSpPr>
            <p:nvPr/>
          </p:nvSpPr>
          <p:spPr bwMode="auto">
            <a:xfrm>
              <a:off x="1062038" y="4056063"/>
              <a:ext cx="857250" cy="420687"/>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 name="Picture 37"/>
          <p:cNvPicPr>
            <a:picLocks noChangeAspect="1"/>
          </p:cNvPicPr>
          <p:nvPr/>
        </p:nvPicPr>
        <p:blipFill>
          <a:blip r:embed="rId4"/>
          <a:stretch>
            <a:fillRect/>
          </a:stretch>
        </p:blipFill>
        <p:spPr>
          <a:xfrm>
            <a:off x="1448642" y="2345324"/>
            <a:ext cx="1171911" cy="851178"/>
          </a:xfrm>
          <a:prstGeom prst="rect">
            <a:avLst/>
          </a:prstGeom>
        </p:spPr>
      </p:pic>
      <p:grpSp>
        <p:nvGrpSpPr>
          <p:cNvPr id="39" name="Group 38"/>
          <p:cNvGrpSpPr/>
          <p:nvPr/>
        </p:nvGrpSpPr>
        <p:grpSpPr>
          <a:xfrm>
            <a:off x="4136958" y="3540797"/>
            <a:ext cx="1359119" cy="913894"/>
            <a:chOff x="1576196" y="1992221"/>
            <a:chExt cx="1732500" cy="1164962"/>
          </a:xfrm>
        </p:grpSpPr>
        <p:pic>
          <p:nvPicPr>
            <p:cNvPr id="40" name="Picture 39"/>
            <p:cNvPicPr>
              <a:picLocks noChangeAspect="1"/>
            </p:cNvPicPr>
            <p:nvPr/>
          </p:nvPicPr>
          <p:blipFill>
            <a:blip r:embed="rId5"/>
            <a:stretch>
              <a:fillRect/>
            </a:stretch>
          </p:blipFill>
          <p:spPr>
            <a:xfrm>
              <a:off x="1576196" y="1992221"/>
              <a:ext cx="1732500" cy="1147500"/>
            </a:xfrm>
            <a:prstGeom prst="rect">
              <a:avLst/>
            </a:prstGeom>
          </p:spPr>
        </p:pic>
        <p:sp>
          <p:nvSpPr>
            <p:cNvPr id="41" name="Freeform 20"/>
            <p:cNvSpPr>
              <a:spLocks/>
            </p:cNvSpPr>
            <p:nvPr/>
          </p:nvSpPr>
          <p:spPr bwMode="auto">
            <a:xfrm>
              <a:off x="2560584" y="2801583"/>
              <a:ext cx="284163" cy="355600"/>
            </a:xfrm>
            <a:custGeom>
              <a:avLst/>
              <a:gdLst>
                <a:gd name="T0" fmla="*/ 0 w 75"/>
                <a:gd name="T1" fmla="*/ 38 h 94"/>
                <a:gd name="T2" fmla="*/ 19 w 75"/>
                <a:gd name="T3" fmla="*/ 94 h 94"/>
                <a:gd name="T4" fmla="*/ 75 w 75"/>
                <a:gd name="T5" fmla="*/ 94 h 94"/>
                <a:gd name="T6" fmla="*/ 61 w 75"/>
                <a:gd name="T7" fmla="*/ 86 h 94"/>
                <a:gd name="T8" fmla="*/ 37 w 75"/>
                <a:gd name="T9" fmla="*/ 86 h 94"/>
                <a:gd name="T10" fmla="*/ 25 w 75"/>
                <a:gd name="T11" fmla="*/ 71 h 94"/>
                <a:gd name="T12" fmla="*/ 12 w 75"/>
                <a:gd name="T13" fmla="*/ 34 h 94"/>
                <a:gd name="T14" fmla="*/ 12 w 75"/>
                <a:gd name="T15" fmla="*/ 6 h 94"/>
                <a:gd name="T16" fmla="*/ 0 w 75"/>
                <a:gd name="T17" fmla="*/ 0 h 94"/>
                <a:gd name="T18" fmla="*/ 0 w 75"/>
                <a:gd name="T19" fmla="*/ 3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94">
                  <a:moveTo>
                    <a:pt x="0" y="38"/>
                  </a:moveTo>
                  <a:cubicBezTo>
                    <a:pt x="19" y="94"/>
                    <a:pt x="19" y="94"/>
                    <a:pt x="19" y="94"/>
                  </a:cubicBezTo>
                  <a:cubicBezTo>
                    <a:pt x="75" y="94"/>
                    <a:pt x="75" y="94"/>
                    <a:pt x="75" y="94"/>
                  </a:cubicBezTo>
                  <a:cubicBezTo>
                    <a:pt x="75" y="94"/>
                    <a:pt x="73" y="86"/>
                    <a:pt x="61" y="86"/>
                  </a:cubicBezTo>
                  <a:cubicBezTo>
                    <a:pt x="49" y="86"/>
                    <a:pt x="41" y="86"/>
                    <a:pt x="37" y="86"/>
                  </a:cubicBezTo>
                  <a:cubicBezTo>
                    <a:pt x="34" y="86"/>
                    <a:pt x="28" y="82"/>
                    <a:pt x="25" y="71"/>
                  </a:cubicBezTo>
                  <a:cubicBezTo>
                    <a:pt x="21" y="61"/>
                    <a:pt x="12" y="34"/>
                    <a:pt x="12" y="34"/>
                  </a:cubicBezTo>
                  <a:cubicBezTo>
                    <a:pt x="12" y="6"/>
                    <a:pt x="12" y="6"/>
                    <a:pt x="12" y="6"/>
                  </a:cubicBezTo>
                  <a:cubicBezTo>
                    <a:pt x="0" y="0"/>
                    <a:pt x="0" y="0"/>
                    <a:pt x="0" y="0"/>
                  </a:cubicBezTo>
                  <a:lnTo>
                    <a:pt x="0" y="38"/>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296709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Unsupervised Learning</a:t>
            </a:r>
          </a:p>
        </p:txBody>
      </p:sp>
      <p:sp>
        <p:nvSpPr>
          <p:cNvPr id="3" name="Content Placeholder 2"/>
          <p:cNvSpPr>
            <a:spLocks noGrp="1"/>
          </p:cNvSpPr>
          <p:nvPr>
            <p:ph sz="quarter" idx="10"/>
          </p:nvPr>
        </p:nvSpPr>
        <p:spPr>
          <a:xfrm>
            <a:off x="345547" y="1032626"/>
            <a:ext cx="9509654" cy="1253374"/>
          </a:xfrm>
        </p:spPr>
        <p:txBody>
          <a:bodyPr/>
          <a:lstStyle/>
          <a:p>
            <a:r>
              <a:rPr lang="en-US"/>
              <a:t>“Unsupervised” means that the training data has no ground truth labels to learn from.</a:t>
            </a:r>
          </a:p>
        </p:txBody>
      </p:sp>
      <p:sp>
        <p:nvSpPr>
          <p:cNvPr id="5" name="TextBox 4"/>
          <p:cNvSpPr txBox="1"/>
          <p:nvPr/>
        </p:nvSpPr>
        <p:spPr>
          <a:xfrm>
            <a:off x="508000" y="2573867"/>
            <a:ext cx="2721355" cy="615553"/>
          </a:xfrm>
          <a:prstGeom prst="rect">
            <a:avLst/>
          </a:prstGeom>
          <a:noFill/>
        </p:spPr>
        <p:txBody>
          <a:bodyPr wrap="none" rtlCol="0">
            <a:spAutoFit/>
          </a:bodyPr>
          <a:lstStyle/>
          <a:p>
            <a:r>
              <a:rPr lang="en-US" sz="3400"/>
              <a:t>Unsupervised: </a:t>
            </a:r>
          </a:p>
        </p:txBody>
      </p:sp>
      <p:grpSp>
        <p:nvGrpSpPr>
          <p:cNvPr id="58" name="Group 57"/>
          <p:cNvGrpSpPr/>
          <p:nvPr/>
        </p:nvGrpSpPr>
        <p:grpSpPr>
          <a:xfrm>
            <a:off x="5472914" y="5286902"/>
            <a:ext cx="1381125" cy="1300163"/>
            <a:chOff x="3095625" y="3808413"/>
            <a:chExt cx="1381125" cy="1300163"/>
          </a:xfrm>
        </p:grpSpPr>
        <p:sp>
          <p:nvSpPr>
            <p:cNvPr id="59" name="Freeform 5"/>
            <p:cNvSpPr>
              <a:spLocks/>
            </p:cNvSpPr>
            <p:nvPr/>
          </p:nvSpPr>
          <p:spPr bwMode="auto">
            <a:xfrm>
              <a:off x="3113088" y="4221163"/>
              <a:ext cx="257175" cy="80962"/>
            </a:xfrm>
            <a:custGeom>
              <a:avLst/>
              <a:gdLst>
                <a:gd name="T0" fmla="*/ 7 w 28"/>
                <a:gd name="T1" fmla="*/ 9 h 9"/>
                <a:gd name="T2" fmla="*/ 28 w 28"/>
                <a:gd name="T3" fmla="*/ 9 h 9"/>
                <a:gd name="T4" fmla="*/ 23 w 28"/>
                <a:gd name="T5" fmla="*/ 2 h 9"/>
                <a:gd name="T6" fmla="*/ 18 w 28"/>
                <a:gd name="T7" fmla="*/ 0 h 9"/>
                <a:gd name="T8" fmla="*/ 0 w 28"/>
                <a:gd name="T9" fmla="*/ 0 h 9"/>
                <a:gd name="T10" fmla="*/ 0 w 28"/>
                <a:gd name="T11" fmla="*/ 2 h 9"/>
                <a:gd name="T12" fmla="*/ 7 w 2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7" y="9"/>
                  </a:moveTo>
                  <a:cubicBezTo>
                    <a:pt x="28" y="9"/>
                    <a:pt x="28" y="9"/>
                    <a:pt x="28" y="9"/>
                  </a:cubicBezTo>
                  <a:cubicBezTo>
                    <a:pt x="23" y="2"/>
                    <a:pt x="23" y="2"/>
                    <a:pt x="23" y="2"/>
                  </a:cubicBezTo>
                  <a:cubicBezTo>
                    <a:pt x="18" y="0"/>
                    <a:pt x="18" y="0"/>
                    <a:pt x="18" y="0"/>
                  </a:cubicBezTo>
                  <a:cubicBezTo>
                    <a:pt x="0" y="0"/>
                    <a:pt x="0" y="0"/>
                    <a:pt x="0" y="0"/>
                  </a:cubicBezTo>
                  <a:cubicBezTo>
                    <a:pt x="0" y="2"/>
                    <a:pt x="0" y="2"/>
                    <a:pt x="0" y="2"/>
                  </a:cubicBezTo>
                  <a:cubicBezTo>
                    <a:pt x="0" y="6"/>
                    <a:pt x="3" y="9"/>
                    <a:pt x="7"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6"/>
            <p:cNvSpPr>
              <a:spLocks/>
            </p:cNvSpPr>
            <p:nvPr/>
          </p:nvSpPr>
          <p:spPr bwMode="auto">
            <a:xfrm>
              <a:off x="3159125" y="4238625"/>
              <a:ext cx="128588" cy="211137"/>
            </a:xfrm>
            <a:custGeom>
              <a:avLst/>
              <a:gdLst>
                <a:gd name="T0" fmla="*/ 0 w 14"/>
                <a:gd name="T1" fmla="*/ 19 h 23"/>
                <a:gd name="T2" fmla="*/ 4 w 14"/>
                <a:gd name="T3" fmla="*/ 23 h 23"/>
                <a:gd name="T4" fmla="*/ 10 w 14"/>
                <a:gd name="T5" fmla="*/ 23 h 23"/>
                <a:gd name="T6" fmla="*/ 14 w 14"/>
                <a:gd name="T7" fmla="*/ 19 h 23"/>
                <a:gd name="T8" fmla="*/ 14 w 14"/>
                <a:gd name="T9" fmla="*/ 4 h 23"/>
                <a:gd name="T10" fmla="*/ 10 w 14"/>
                <a:gd name="T11" fmla="*/ 0 h 23"/>
                <a:gd name="T12" fmla="*/ 4 w 14"/>
                <a:gd name="T13" fmla="*/ 0 h 23"/>
                <a:gd name="T14" fmla="*/ 0 w 14"/>
                <a:gd name="T15" fmla="*/ 4 h 23"/>
                <a:gd name="T16" fmla="*/ 0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0" y="19"/>
                  </a:moveTo>
                  <a:cubicBezTo>
                    <a:pt x="0" y="21"/>
                    <a:pt x="2" y="23"/>
                    <a:pt x="4" y="23"/>
                  </a:cubicBezTo>
                  <a:cubicBezTo>
                    <a:pt x="10" y="23"/>
                    <a:pt x="10" y="23"/>
                    <a:pt x="10" y="23"/>
                  </a:cubicBezTo>
                  <a:cubicBezTo>
                    <a:pt x="12" y="23"/>
                    <a:pt x="14" y="21"/>
                    <a:pt x="14" y="19"/>
                  </a:cubicBezTo>
                  <a:cubicBezTo>
                    <a:pt x="14" y="4"/>
                    <a:pt x="14" y="4"/>
                    <a:pt x="14" y="4"/>
                  </a:cubicBezTo>
                  <a:cubicBezTo>
                    <a:pt x="14" y="2"/>
                    <a:pt x="12" y="0"/>
                    <a:pt x="10" y="0"/>
                  </a:cubicBezTo>
                  <a:cubicBezTo>
                    <a:pt x="4" y="0"/>
                    <a:pt x="4" y="0"/>
                    <a:pt x="4" y="0"/>
                  </a:cubicBezTo>
                  <a:cubicBezTo>
                    <a:pt x="2" y="0"/>
                    <a:pt x="0" y="2"/>
                    <a:pt x="0" y="4"/>
                  </a:cubicBezTo>
                  <a:lnTo>
                    <a:pt x="0"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7"/>
            <p:cNvSpPr>
              <a:spLocks/>
            </p:cNvSpPr>
            <p:nvPr/>
          </p:nvSpPr>
          <p:spPr bwMode="auto">
            <a:xfrm>
              <a:off x="3370263" y="3808413"/>
              <a:ext cx="841375" cy="668337"/>
            </a:xfrm>
            <a:custGeom>
              <a:avLst/>
              <a:gdLst>
                <a:gd name="T0" fmla="*/ 75 w 92"/>
                <a:gd name="T1" fmla="*/ 0 h 73"/>
                <a:gd name="T2" fmla="*/ 17 w 92"/>
                <a:gd name="T3" fmla="*/ 0 h 73"/>
                <a:gd name="T4" fmla="*/ 0 w 92"/>
                <a:gd name="T5" fmla="*/ 16 h 73"/>
                <a:gd name="T6" fmla="*/ 0 w 92"/>
                <a:gd name="T7" fmla="*/ 73 h 73"/>
                <a:gd name="T8" fmla="*/ 92 w 92"/>
                <a:gd name="T9" fmla="*/ 73 h 73"/>
                <a:gd name="T10" fmla="*/ 92 w 92"/>
                <a:gd name="T11" fmla="*/ 16 h 73"/>
                <a:gd name="T12" fmla="*/ 75 w 9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92" h="73">
                  <a:moveTo>
                    <a:pt x="75" y="0"/>
                  </a:moveTo>
                  <a:cubicBezTo>
                    <a:pt x="17" y="0"/>
                    <a:pt x="17" y="0"/>
                    <a:pt x="17" y="0"/>
                  </a:cubicBezTo>
                  <a:cubicBezTo>
                    <a:pt x="7" y="0"/>
                    <a:pt x="0" y="7"/>
                    <a:pt x="0" y="16"/>
                  </a:cubicBezTo>
                  <a:cubicBezTo>
                    <a:pt x="0" y="73"/>
                    <a:pt x="0" y="73"/>
                    <a:pt x="0" y="73"/>
                  </a:cubicBezTo>
                  <a:cubicBezTo>
                    <a:pt x="92" y="73"/>
                    <a:pt x="92" y="73"/>
                    <a:pt x="92" y="73"/>
                  </a:cubicBezTo>
                  <a:cubicBezTo>
                    <a:pt x="92" y="16"/>
                    <a:pt x="92" y="16"/>
                    <a:pt x="92" y="16"/>
                  </a:cubicBezTo>
                  <a:cubicBezTo>
                    <a:pt x="92" y="7"/>
                    <a:pt x="84" y="0"/>
                    <a:pt x="75" y="0"/>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8"/>
            <p:cNvSpPr>
              <a:spLocks noEditPoints="1"/>
            </p:cNvSpPr>
            <p:nvPr/>
          </p:nvSpPr>
          <p:spPr bwMode="auto">
            <a:xfrm>
              <a:off x="3351213" y="4476750"/>
              <a:ext cx="869950" cy="631825"/>
            </a:xfrm>
            <a:custGeom>
              <a:avLst/>
              <a:gdLst>
                <a:gd name="T0" fmla="*/ 93 w 95"/>
                <a:gd name="T1" fmla="*/ 69 h 69"/>
                <a:gd name="T2" fmla="*/ 92 w 95"/>
                <a:gd name="T3" fmla="*/ 69 h 69"/>
                <a:gd name="T4" fmla="*/ 47 w 95"/>
                <a:gd name="T5" fmla="*/ 37 h 69"/>
                <a:gd name="T6" fmla="*/ 3 w 95"/>
                <a:gd name="T7" fmla="*/ 69 h 69"/>
                <a:gd name="T8" fmla="*/ 1 w 95"/>
                <a:gd name="T9" fmla="*/ 69 h 69"/>
                <a:gd name="T10" fmla="*/ 0 w 95"/>
                <a:gd name="T11" fmla="*/ 67 h 69"/>
                <a:gd name="T12" fmla="*/ 0 w 95"/>
                <a:gd name="T13" fmla="*/ 2 h 69"/>
                <a:gd name="T14" fmla="*/ 0 w 95"/>
                <a:gd name="T15" fmla="*/ 1 h 69"/>
                <a:gd name="T16" fmla="*/ 0 w 95"/>
                <a:gd name="T17" fmla="*/ 0 h 69"/>
                <a:gd name="T18" fmla="*/ 1 w 95"/>
                <a:gd name="T19" fmla="*/ 0 h 69"/>
                <a:gd name="T20" fmla="*/ 2 w 95"/>
                <a:gd name="T21" fmla="*/ 0 h 69"/>
                <a:gd name="T22" fmla="*/ 2 w 95"/>
                <a:gd name="T23" fmla="*/ 0 h 69"/>
                <a:gd name="T24" fmla="*/ 93 w 95"/>
                <a:gd name="T25" fmla="*/ 0 h 69"/>
                <a:gd name="T26" fmla="*/ 93 w 95"/>
                <a:gd name="T27" fmla="*/ 0 h 69"/>
                <a:gd name="T28" fmla="*/ 94 w 95"/>
                <a:gd name="T29" fmla="*/ 0 h 69"/>
                <a:gd name="T30" fmla="*/ 94 w 95"/>
                <a:gd name="T31" fmla="*/ 0 h 69"/>
                <a:gd name="T32" fmla="*/ 95 w 95"/>
                <a:gd name="T33" fmla="*/ 1 h 69"/>
                <a:gd name="T34" fmla="*/ 95 w 95"/>
                <a:gd name="T35" fmla="*/ 1 h 69"/>
                <a:gd name="T36" fmla="*/ 95 w 95"/>
                <a:gd name="T37" fmla="*/ 1 h 69"/>
                <a:gd name="T38" fmla="*/ 95 w 95"/>
                <a:gd name="T39" fmla="*/ 2 h 69"/>
                <a:gd name="T40" fmla="*/ 95 w 95"/>
                <a:gd name="T41" fmla="*/ 67 h 69"/>
                <a:gd name="T42" fmla="*/ 94 w 95"/>
                <a:gd name="T43" fmla="*/ 69 h 69"/>
                <a:gd name="T44" fmla="*/ 93 w 95"/>
                <a:gd name="T45" fmla="*/ 69 h 69"/>
                <a:gd name="T46" fmla="*/ 51 w 95"/>
                <a:gd name="T47" fmla="*/ 34 h 69"/>
                <a:gd name="T48" fmla="*/ 91 w 95"/>
                <a:gd name="T49" fmla="*/ 63 h 69"/>
                <a:gd name="T50" fmla="*/ 91 w 95"/>
                <a:gd name="T51" fmla="*/ 6 h 69"/>
                <a:gd name="T52" fmla="*/ 51 w 95"/>
                <a:gd name="T53" fmla="*/ 34 h 69"/>
                <a:gd name="T54" fmla="*/ 4 w 95"/>
                <a:gd name="T55" fmla="*/ 6 h 69"/>
                <a:gd name="T56" fmla="*/ 4 w 95"/>
                <a:gd name="T57" fmla="*/ 63 h 69"/>
                <a:gd name="T58" fmla="*/ 44 w 95"/>
                <a:gd name="T59" fmla="*/ 34 h 69"/>
                <a:gd name="T60" fmla="*/ 4 w 95"/>
                <a:gd name="T61" fmla="*/ 6 h 69"/>
                <a:gd name="T62" fmla="*/ 8 w 95"/>
                <a:gd name="T63" fmla="*/ 4 h 69"/>
                <a:gd name="T64" fmla="*/ 47 w 95"/>
                <a:gd name="T65" fmla="*/ 32 h 69"/>
                <a:gd name="T66" fmla="*/ 87 w 95"/>
                <a:gd name="T67" fmla="*/ 4 h 69"/>
                <a:gd name="T68" fmla="*/ 8 w 95"/>
                <a:gd name="T69"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5" h="69">
                  <a:moveTo>
                    <a:pt x="93" y="69"/>
                  </a:moveTo>
                  <a:cubicBezTo>
                    <a:pt x="93" y="69"/>
                    <a:pt x="92" y="69"/>
                    <a:pt x="92" y="69"/>
                  </a:cubicBezTo>
                  <a:cubicBezTo>
                    <a:pt x="47" y="37"/>
                    <a:pt x="47" y="37"/>
                    <a:pt x="47" y="37"/>
                  </a:cubicBezTo>
                  <a:cubicBezTo>
                    <a:pt x="3" y="69"/>
                    <a:pt x="3" y="69"/>
                    <a:pt x="3" y="69"/>
                  </a:cubicBezTo>
                  <a:cubicBezTo>
                    <a:pt x="3" y="69"/>
                    <a:pt x="2" y="69"/>
                    <a:pt x="1" y="69"/>
                  </a:cubicBezTo>
                  <a:cubicBezTo>
                    <a:pt x="0" y="69"/>
                    <a:pt x="0" y="68"/>
                    <a:pt x="0" y="67"/>
                  </a:cubicBezTo>
                  <a:cubicBezTo>
                    <a:pt x="0" y="2"/>
                    <a:pt x="0" y="2"/>
                    <a:pt x="0" y="2"/>
                  </a:cubicBezTo>
                  <a:cubicBezTo>
                    <a:pt x="0" y="2"/>
                    <a:pt x="0" y="1"/>
                    <a:pt x="0" y="1"/>
                  </a:cubicBezTo>
                  <a:cubicBezTo>
                    <a:pt x="0" y="1"/>
                    <a:pt x="0" y="1"/>
                    <a:pt x="0" y="0"/>
                  </a:cubicBezTo>
                  <a:cubicBezTo>
                    <a:pt x="1" y="0"/>
                    <a:pt x="1" y="0"/>
                    <a:pt x="1" y="0"/>
                  </a:cubicBezTo>
                  <a:cubicBezTo>
                    <a:pt x="1" y="0"/>
                    <a:pt x="2" y="0"/>
                    <a:pt x="2" y="0"/>
                  </a:cubicBezTo>
                  <a:cubicBezTo>
                    <a:pt x="2" y="0"/>
                    <a:pt x="2" y="0"/>
                    <a:pt x="2" y="0"/>
                  </a:cubicBezTo>
                  <a:cubicBezTo>
                    <a:pt x="93" y="0"/>
                    <a:pt x="93" y="0"/>
                    <a:pt x="93" y="0"/>
                  </a:cubicBezTo>
                  <a:cubicBezTo>
                    <a:pt x="93" y="0"/>
                    <a:pt x="93" y="0"/>
                    <a:pt x="93" y="0"/>
                  </a:cubicBezTo>
                  <a:cubicBezTo>
                    <a:pt x="93" y="0"/>
                    <a:pt x="94" y="0"/>
                    <a:pt x="94" y="0"/>
                  </a:cubicBezTo>
                  <a:cubicBezTo>
                    <a:pt x="94" y="0"/>
                    <a:pt x="94" y="0"/>
                    <a:pt x="94" y="0"/>
                  </a:cubicBezTo>
                  <a:cubicBezTo>
                    <a:pt x="95" y="1"/>
                    <a:pt x="95" y="1"/>
                    <a:pt x="95" y="1"/>
                  </a:cubicBezTo>
                  <a:cubicBezTo>
                    <a:pt x="95" y="1"/>
                    <a:pt x="95" y="1"/>
                    <a:pt x="95" y="1"/>
                  </a:cubicBezTo>
                  <a:cubicBezTo>
                    <a:pt x="95" y="1"/>
                    <a:pt x="95" y="1"/>
                    <a:pt x="95" y="1"/>
                  </a:cubicBezTo>
                  <a:cubicBezTo>
                    <a:pt x="95" y="1"/>
                    <a:pt x="95" y="2"/>
                    <a:pt x="95" y="2"/>
                  </a:cubicBezTo>
                  <a:cubicBezTo>
                    <a:pt x="95" y="67"/>
                    <a:pt x="95" y="67"/>
                    <a:pt x="95" y="67"/>
                  </a:cubicBezTo>
                  <a:cubicBezTo>
                    <a:pt x="95" y="68"/>
                    <a:pt x="95" y="69"/>
                    <a:pt x="94" y="69"/>
                  </a:cubicBezTo>
                  <a:cubicBezTo>
                    <a:pt x="94" y="69"/>
                    <a:pt x="93" y="69"/>
                    <a:pt x="93" y="69"/>
                  </a:cubicBezTo>
                  <a:close/>
                  <a:moveTo>
                    <a:pt x="51" y="34"/>
                  </a:moveTo>
                  <a:cubicBezTo>
                    <a:pt x="91" y="63"/>
                    <a:pt x="91" y="63"/>
                    <a:pt x="91" y="63"/>
                  </a:cubicBezTo>
                  <a:cubicBezTo>
                    <a:pt x="91" y="6"/>
                    <a:pt x="91" y="6"/>
                    <a:pt x="91" y="6"/>
                  </a:cubicBezTo>
                  <a:lnTo>
                    <a:pt x="51" y="34"/>
                  </a:lnTo>
                  <a:close/>
                  <a:moveTo>
                    <a:pt x="4" y="6"/>
                  </a:moveTo>
                  <a:cubicBezTo>
                    <a:pt x="4" y="63"/>
                    <a:pt x="4" y="63"/>
                    <a:pt x="4" y="63"/>
                  </a:cubicBezTo>
                  <a:cubicBezTo>
                    <a:pt x="44" y="34"/>
                    <a:pt x="44" y="34"/>
                    <a:pt x="44" y="34"/>
                  </a:cubicBezTo>
                  <a:lnTo>
                    <a:pt x="4" y="6"/>
                  </a:lnTo>
                  <a:close/>
                  <a:moveTo>
                    <a:pt x="8" y="4"/>
                  </a:moveTo>
                  <a:cubicBezTo>
                    <a:pt x="47" y="32"/>
                    <a:pt x="47" y="32"/>
                    <a:pt x="47" y="32"/>
                  </a:cubicBezTo>
                  <a:cubicBezTo>
                    <a:pt x="87" y="4"/>
                    <a:pt x="87" y="4"/>
                    <a:pt x="87" y="4"/>
                  </a:cubicBezTo>
                  <a:lnTo>
                    <a:pt x="8" y="4"/>
                  </a:ln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9"/>
            <p:cNvSpPr>
              <a:spLocks/>
            </p:cNvSpPr>
            <p:nvPr/>
          </p:nvSpPr>
          <p:spPr bwMode="auto">
            <a:xfrm>
              <a:off x="3095625" y="4202113"/>
              <a:ext cx="292100" cy="393700"/>
            </a:xfrm>
            <a:custGeom>
              <a:avLst/>
              <a:gdLst>
                <a:gd name="T0" fmla="*/ 30 w 32"/>
                <a:gd name="T1" fmla="*/ 43 h 43"/>
                <a:gd name="T2" fmla="*/ 28 w 32"/>
                <a:gd name="T3" fmla="*/ 41 h 43"/>
                <a:gd name="T4" fmla="*/ 28 w 32"/>
                <a:gd name="T5" fmla="*/ 14 h 43"/>
                <a:gd name="T6" fmla="*/ 18 w 32"/>
                <a:gd name="T7" fmla="*/ 4 h 43"/>
                <a:gd name="T8" fmla="*/ 2 w 32"/>
                <a:gd name="T9" fmla="*/ 4 h 43"/>
                <a:gd name="T10" fmla="*/ 0 w 32"/>
                <a:gd name="T11" fmla="*/ 2 h 43"/>
                <a:gd name="T12" fmla="*/ 2 w 32"/>
                <a:gd name="T13" fmla="*/ 0 h 43"/>
                <a:gd name="T14" fmla="*/ 18 w 32"/>
                <a:gd name="T15" fmla="*/ 0 h 43"/>
                <a:gd name="T16" fmla="*/ 32 w 32"/>
                <a:gd name="T17" fmla="*/ 14 h 43"/>
                <a:gd name="T18" fmla="*/ 32 w 32"/>
                <a:gd name="T19" fmla="*/ 41 h 43"/>
                <a:gd name="T20" fmla="*/ 30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30" y="43"/>
                  </a:moveTo>
                  <a:cubicBezTo>
                    <a:pt x="29" y="43"/>
                    <a:pt x="28" y="42"/>
                    <a:pt x="28" y="41"/>
                  </a:cubicBezTo>
                  <a:cubicBezTo>
                    <a:pt x="28" y="14"/>
                    <a:pt x="28" y="14"/>
                    <a:pt x="28" y="14"/>
                  </a:cubicBezTo>
                  <a:cubicBezTo>
                    <a:pt x="28" y="9"/>
                    <a:pt x="24" y="4"/>
                    <a:pt x="18" y="4"/>
                  </a:cubicBezTo>
                  <a:cubicBezTo>
                    <a:pt x="2" y="4"/>
                    <a:pt x="2" y="4"/>
                    <a:pt x="2" y="4"/>
                  </a:cubicBezTo>
                  <a:cubicBezTo>
                    <a:pt x="0" y="4"/>
                    <a:pt x="0" y="3"/>
                    <a:pt x="0" y="2"/>
                  </a:cubicBezTo>
                  <a:cubicBezTo>
                    <a:pt x="0" y="1"/>
                    <a:pt x="0" y="0"/>
                    <a:pt x="2" y="0"/>
                  </a:cubicBezTo>
                  <a:cubicBezTo>
                    <a:pt x="18" y="0"/>
                    <a:pt x="18" y="0"/>
                    <a:pt x="18" y="0"/>
                  </a:cubicBezTo>
                  <a:cubicBezTo>
                    <a:pt x="26" y="0"/>
                    <a:pt x="32" y="6"/>
                    <a:pt x="32" y="14"/>
                  </a:cubicBezTo>
                  <a:cubicBezTo>
                    <a:pt x="32" y="41"/>
                    <a:pt x="32" y="41"/>
                    <a:pt x="32" y="41"/>
                  </a:cubicBezTo>
                  <a:cubicBezTo>
                    <a:pt x="32" y="42"/>
                    <a:pt x="31" y="43"/>
                    <a:pt x="30"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0"/>
            <p:cNvSpPr>
              <a:spLocks/>
            </p:cNvSpPr>
            <p:nvPr/>
          </p:nvSpPr>
          <p:spPr bwMode="auto">
            <a:xfrm>
              <a:off x="4211638" y="4221163"/>
              <a:ext cx="246063" cy="80962"/>
            </a:xfrm>
            <a:custGeom>
              <a:avLst/>
              <a:gdLst>
                <a:gd name="T0" fmla="*/ 20 w 27"/>
                <a:gd name="T1" fmla="*/ 9 h 9"/>
                <a:gd name="T2" fmla="*/ 0 w 27"/>
                <a:gd name="T3" fmla="*/ 9 h 9"/>
                <a:gd name="T4" fmla="*/ 4 w 27"/>
                <a:gd name="T5" fmla="*/ 2 h 9"/>
                <a:gd name="T6" fmla="*/ 9 w 27"/>
                <a:gd name="T7" fmla="*/ 0 h 9"/>
                <a:gd name="T8" fmla="*/ 27 w 27"/>
                <a:gd name="T9" fmla="*/ 0 h 9"/>
                <a:gd name="T10" fmla="*/ 27 w 27"/>
                <a:gd name="T11" fmla="*/ 2 h 9"/>
                <a:gd name="T12" fmla="*/ 20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0" y="9"/>
                  </a:moveTo>
                  <a:cubicBezTo>
                    <a:pt x="0" y="9"/>
                    <a:pt x="0" y="9"/>
                    <a:pt x="0" y="9"/>
                  </a:cubicBezTo>
                  <a:cubicBezTo>
                    <a:pt x="4" y="2"/>
                    <a:pt x="4" y="2"/>
                    <a:pt x="4" y="2"/>
                  </a:cubicBezTo>
                  <a:cubicBezTo>
                    <a:pt x="9" y="0"/>
                    <a:pt x="9" y="0"/>
                    <a:pt x="9" y="0"/>
                  </a:cubicBezTo>
                  <a:cubicBezTo>
                    <a:pt x="27" y="0"/>
                    <a:pt x="27" y="0"/>
                    <a:pt x="27" y="0"/>
                  </a:cubicBezTo>
                  <a:cubicBezTo>
                    <a:pt x="27" y="2"/>
                    <a:pt x="27" y="2"/>
                    <a:pt x="27" y="2"/>
                  </a:cubicBezTo>
                  <a:cubicBezTo>
                    <a:pt x="27" y="6"/>
                    <a:pt x="24" y="9"/>
                    <a:pt x="20"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1"/>
            <p:cNvSpPr>
              <a:spLocks/>
            </p:cNvSpPr>
            <p:nvPr/>
          </p:nvSpPr>
          <p:spPr bwMode="auto">
            <a:xfrm>
              <a:off x="4184650" y="4202113"/>
              <a:ext cx="292100" cy="393700"/>
            </a:xfrm>
            <a:custGeom>
              <a:avLst/>
              <a:gdLst>
                <a:gd name="T0" fmla="*/ 2 w 32"/>
                <a:gd name="T1" fmla="*/ 43 h 43"/>
                <a:gd name="T2" fmla="*/ 0 w 32"/>
                <a:gd name="T3" fmla="*/ 41 h 43"/>
                <a:gd name="T4" fmla="*/ 0 w 32"/>
                <a:gd name="T5" fmla="*/ 14 h 43"/>
                <a:gd name="T6" fmla="*/ 14 w 32"/>
                <a:gd name="T7" fmla="*/ 0 h 43"/>
                <a:gd name="T8" fmla="*/ 30 w 32"/>
                <a:gd name="T9" fmla="*/ 0 h 43"/>
                <a:gd name="T10" fmla="*/ 32 w 32"/>
                <a:gd name="T11" fmla="*/ 2 h 43"/>
                <a:gd name="T12" fmla="*/ 30 w 32"/>
                <a:gd name="T13" fmla="*/ 4 h 43"/>
                <a:gd name="T14" fmla="*/ 14 w 32"/>
                <a:gd name="T15" fmla="*/ 4 h 43"/>
                <a:gd name="T16" fmla="*/ 4 w 32"/>
                <a:gd name="T17" fmla="*/ 14 h 43"/>
                <a:gd name="T18" fmla="*/ 4 w 32"/>
                <a:gd name="T19" fmla="*/ 41 h 43"/>
                <a:gd name="T20" fmla="*/ 2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2" y="43"/>
                  </a:moveTo>
                  <a:cubicBezTo>
                    <a:pt x="1" y="43"/>
                    <a:pt x="0" y="42"/>
                    <a:pt x="0" y="41"/>
                  </a:cubicBezTo>
                  <a:cubicBezTo>
                    <a:pt x="0" y="14"/>
                    <a:pt x="0" y="14"/>
                    <a:pt x="0" y="14"/>
                  </a:cubicBezTo>
                  <a:cubicBezTo>
                    <a:pt x="0" y="6"/>
                    <a:pt x="6" y="0"/>
                    <a:pt x="14" y="0"/>
                  </a:cubicBezTo>
                  <a:cubicBezTo>
                    <a:pt x="30" y="0"/>
                    <a:pt x="30" y="0"/>
                    <a:pt x="30" y="0"/>
                  </a:cubicBezTo>
                  <a:cubicBezTo>
                    <a:pt x="31" y="0"/>
                    <a:pt x="32" y="1"/>
                    <a:pt x="32" y="2"/>
                  </a:cubicBezTo>
                  <a:cubicBezTo>
                    <a:pt x="32" y="3"/>
                    <a:pt x="31" y="4"/>
                    <a:pt x="30" y="4"/>
                  </a:cubicBezTo>
                  <a:cubicBezTo>
                    <a:pt x="14" y="4"/>
                    <a:pt x="14" y="4"/>
                    <a:pt x="14" y="4"/>
                  </a:cubicBezTo>
                  <a:cubicBezTo>
                    <a:pt x="8" y="4"/>
                    <a:pt x="4" y="9"/>
                    <a:pt x="4" y="14"/>
                  </a:cubicBezTo>
                  <a:cubicBezTo>
                    <a:pt x="4" y="41"/>
                    <a:pt x="4" y="41"/>
                    <a:pt x="4" y="41"/>
                  </a:cubicBezTo>
                  <a:cubicBezTo>
                    <a:pt x="4" y="42"/>
                    <a:pt x="3" y="43"/>
                    <a:pt x="2"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2"/>
            <p:cNvSpPr>
              <a:spLocks/>
            </p:cNvSpPr>
            <p:nvPr/>
          </p:nvSpPr>
          <p:spPr bwMode="auto">
            <a:xfrm>
              <a:off x="4284663" y="4238625"/>
              <a:ext cx="128588" cy="211137"/>
            </a:xfrm>
            <a:custGeom>
              <a:avLst/>
              <a:gdLst>
                <a:gd name="T0" fmla="*/ 14 w 14"/>
                <a:gd name="T1" fmla="*/ 19 h 23"/>
                <a:gd name="T2" fmla="*/ 10 w 14"/>
                <a:gd name="T3" fmla="*/ 23 h 23"/>
                <a:gd name="T4" fmla="*/ 5 w 14"/>
                <a:gd name="T5" fmla="*/ 23 h 23"/>
                <a:gd name="T6" fmla="*/ 0 w 14"/>
                <a:gd name="T7" fmla="*/ 19 h 23"/>
                <a:gd name="T8" fmla="*/ 0 w 14"/>
                <a:gd name="T9" fmla="*/ 4 h 23"/>
                <a:gd name="T10" fmla="*/ 5 w 14"/>
                <a:gd name="T11" fmla="*/ 0 h 23"/>
                <a:gd name="T12" fmla="*/ 10 w 14"/>
                <a:gd name="T13" fmla="*/ 0 h 23"/>
                <a:gd name="T14" fmla="*/ 14 w 14"/>
                <a:gd name="T15" fmla="*/ 4 h 23"/>
                <a:gd name="T16" fmla="*/ 14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14" y="19"/>
                  </a:moveTo>
                  <a:cubicBezTo>
                    <a:pt x="14" y="21"/>
                    <a:pt x="12" y="23"/>
                    <a:pt x="10" y="23"/>
                  </a:cubicBezTo>
                  <a:cubicBezTo>
                    <a:pt x="5" y="23"/>
                    <a:pt x="5" y="23"/>
                    <a:pt x="5" y="23"/>
                  </a:cubicBezTo>
                  <a:cubicBezTo>
                    <a:pt x="2" y="23"/>
                    <a:pt x="0" y="21"/>
                    <a:pt x="0" y="19"/>
                  </a:cubicBezTo>
                  <a:cubicBezTo>
                    <a:pt x="0" y="4"/>
                    <a:pt x="0" y="4"/>
                    <a:pt x="0" y="4"/>
                  </a:cubicBezTo>
                  <a:cubicBezTo>
                    <a:pt x="0" y="2"/>
                    <a:pt x="2" y="0"/>
                    <a:pt x="5" y="0"/>
                  </a:cubicBezTo>
                  <a:cubicBezTo>
                    <a:pt x="10" y="0"/>
                    <a:pt x="10" y="0"/>
                    <a:pt x="10" y="0"/>
                  </a:cubicBezTo>
                  <a:cubicBezTo>
                    <a:pt x="12" y="0"/>
                    <a:pt x="14" y="2"/>
                    <a:pt x="14" y="4"/>
                  </a:cubicBezTo>
                  <a:lnTo>
                    <a:pt x="14"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66"/>
            <p:cNvSpPr/>
            <p:nvPr/>
          </p:nvSpPr>
          <p:spPr>
            <a:xfrm>
              <a:off x="3387726" y="4536282"/>
              <a:ext cx="768672" cy="5722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a:off x="3460954"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075470"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2999835" y="4782287"/>
            <a:ext cx="831850" cy="1293523"/>
            <a:chOff x="4498975" y="3759200"/>
            <a:chExt cx="831850" cy="1293523"/>
          </a:xfrm>
        </p:grpSpPr>
        <p:sp>
          <p:nvSpPr>
            <p:cNvPr id="71"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76" name="Straight Connector 75"/>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4710119" y="4539962"/>
              <a:ext cx="410797" cy="302167"/>
              <a:chOff x="4720337" y="4692361"/>
              <a:chExt cx="697102" cy="512762"/>
            </a:xfrm>
          </p:grpSpPr>
          <p:cxnSp>
            <p:nvCxnSpPr>
              <p:cNvPr id="79" name="Straight Connector 78"/>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81" name="Group 80"/>
          <p:cNvGrpSpPr/>
          <p:nvPr/>
        </p:nvGrpSpPr>
        <p:grpSpPr>
          <a:xfrm>
            <a:off x="3143006" y="3322009"/>
            <a:ext cx="942590" cy="1208087"/>
            <a:chOff x="1019368" y="4056063"/>
            <a:chExt cx="942590" cy="1208087"/>
          </a:xfrm>
        </p:grpSpPr>
        <p:sp>
          <p:nvSpPr>
            <p:cNvPr id="82" name="Rectangle 35"/>
            <p:cNvSpPr>
              <a:spLocks noChangeArrowheads="1"/>
            </p:cNvSpPr>
            <p:nvPr/>
          </p:nvSpPr>
          <p:spPr bwMode="auto">
            <a:xfrm>
              <a:off x="1062038"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36"/>
            <p:cNvSpPr>
              <a:spLocks noChangeArrowheads="1"/>
            </p:cNvSpPr>
            <p:nvPr/>
          </p:nvSpPr>
          <p:spPr bwMode="auto">
            <a:xfrm>
              <a:off x="1122363"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37"/>
            <p:cNvSpPr>
              <a:spLocks noChangeArrowheads="1"/>
            </p:cNvSpPr>
            <p:nvPr/>
          </p:nvSpPr>
          <p:spPr bwMode="auto">
            <a:xfrm>
              <a:off x="1822451"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38"/>
            <p:cNvSpPr>
              <a:spLocks noChangeArrowheads="1"/>
            </p:cNvSpPr>
            <p:nvPr/>
          </p:nvSpPr>
          <p:spPr bwMode="auto">
            <a:xfrm>
              <a:off x="1882776"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39"/>
            <p:cNvSpPr>
              <a:spLocks noChangeArrowheads="1"/>
            </p:cNvSpPr>
            <p:nvPr/>
          </p:nvSpPr>
          <p:spPr bwMode="auto">
            <a:xfrm>
              <a:off x="1019368" y="4619275"/>
              <a:ext cx="942590" cy="338838"/>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41"/>
            <p:cNvSpPr>
              <a:spLocks noChangeArrowheads="1"/>
            </p:cNvSpPr>
            <p:nvPr/>
          </p:nvSpPr>
          <p:spPr bwMode="auto">
            <a:xfrm>
              <a:off x="1062038" y="4056063"/>
              <a:ext cx="857250" cy="420687"/>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88" name="Picture 87"/>
          <p:cNvPicPr>
            <a:picLocks noChangeAspect="1"/>
          </p:cNvPicPr>
          <p:nvPr/>
        </p:nvPicPr>
        <p:blipFill>
          <a:blip r:embed="rId2"/>
          <a:stretch>
            <a:fillRect/>
          </a:stretch>
        </p:blipFill>
        <p:spPr>
          <a:xfrm>
            <a:off x="6208568" y="2285709"/>
            <a:ext cx="737316" cy="2459736"/>
          </a:xfrm>
          <a:prstGeom prst="rect">
            <a:avLst/>
          </a:prstGeom>
        </p:spPr>
      </p:pic>
      <p:grpSp>
        <p:nvGrpSpPr>
          <p:cNvPr id="89" name="Group 88"/>
          <p:cNvGrpSpPr/>
          <p:nvPr/>
        </p:nvGrpSpPr>
        <p:grpSpPr>
          <a:xfrm>
            <a:off x="6764452" y="3346327"/>
            <a:ext cx="1359119" cy="913894"/>
            <a:chOff x="1576196" y="1992221"/>
            <a:chExt cx="1732500" cy="1164962"/>
          </a:xfrm>
        </p:grpSpPr>
        <p:pic>
          <p:nvPicPr>
            <p:cNvPr id="90" name="Picture 89"/>
            <p:cNvPicPr>
              <a:picLocks noChangeAspect="1"/>
            </p:cNvPicPr>
            <p:nvPr/>
          </p:nvPicPr>
          <p:blipFill>
            <a:blip r:embed="rId3"/>
            <a:stretch>
              <a:fillRect/>
            </a:stretch>
          </p:blipFill>
          <p:spPr>
            <a:xfrm>
              <a:off x="1576196" y="1992221"/>
              <a:ext cx="1732500" cy="1147500"/>
            </a:xfrm>
            <a:prstGeom prst="rect">
              <a:avLst/>
            </a:prstGeom>
          </p:spPr>
        </p:pic>
        <p:sp>
          <p:nvSpPr>
            <p:cNvPr id="91" name="Freeform 20"/>
            <p:cNvSpPr>
              <a:spLocks/>
            </p:cNvSpPr>
            <p:nvPr/>
          </p:nvSpPr>
          <p:spPr bwMode="auto">
            <a:xfrm>
              <a:off x="2560584" y="2801583"/>
              <a:ext cx="284163" cy="355600"/>
            </a:xfrm>
            <a:custGeom>
              <a:avLst/>
              <a:gdLst>
                <a:gd name="T0" fmla="*/ 0 w 75"/>
                <a:gd name="T1" fmla="*/ 38 h 94"/>
                <a:gd name="T2" fmla="*/ 19 w 75"/>
                <a:gd name="T3" fmla="*/ 94 h 94"/>
                <a:gd name="T4" fmla="*/ 75 w 75"/>
                <a:gd name="T5" fmla="*/ 94 h 94"/>
                <a:gd name="T6" fmla="*/ 61 w 75"/>
                <a:gd name="T7" fmla="*/ 86 h 94"/>
                <a:gd name="T8" fmla="*/ 37 w 75"/>
                <a:gd name="T9" fmla="*/ 86 h 94"/>
                <a:gd name="T10" fmla="*/ 25 w 75"/>
                <a:gd name="T11" fmla="*/ 71 h 94"/>
                <a:gd name="T12" fmla="*/ 12 w 75"/>
                <a:gd name="T13" fmla="*/ 34 h 94"/>
                <a:gd name="T14" fmla="*/ 12 w 75"/>
                <a:gd name="T15" fmla="*/ 6 h 94"/>
                <a:gd name="T16" fmla="*/ 0 w 75"/>
                <a:gd name="T17" fmla="*/ 0 h 94"/>
                <a:gd name="T18" fmla="*/ 0 w 75"/>
                <a:gd name="T19" fmla="*/ 3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94">
                  <a:moveTo>
                    <a:pt x="0" y="38"/>
                  </a:moveTo>
                  <a:cubicBezTo>
                    <a:pt x="19" y="94"/>
                    <a:pt x="19" y="94"/>
                    <a:pt x="19" y="94"/>
                  </a:cubicBezTo>
                  <a:cubicBezTo>
                    <a:pt x="75" y="94"/>
                    <a:pt x="75" y="94"/>
                    <a:pt x="75" y="94"/>
                  </a:cubicBezTo>
                  <a:cubicBezTo>
                    <a:pt x="75" y="94"/>
                    <a:pt x="73" y="86"/>
                    <a:pt x="61" y="86"/>
                  </a:cubicBezTo>
                  <a:cubicBezTo>
                    <a:pt x="49" y="86"/>
                    <a:pt x="41" y="86"/>
                    <a:pt x="37" y="86"/>
                  </a:cubicBezTo>
                  <a:cubicBezTo>
                    <a:pt x="34" y="86"/>
                    <a:pt x="28" y="82"/>
                    <a:pt x="25" y="71"/>
                  </a:cubicBezTo>
                  <a:cubicBezTo>
                    <a:pt x="21" y="61"/>
                    <a:pt x="12" y="34"/>
                    <a:pt x="12" y="34"/>
                  </a:cubicBezTo>
                  <a:cubicBezTo>
                    <a:pt x="12" y="6"/>
                    <a:pt x="12" y="6"/>
                    <a:pt x="12" y="6"/>
                  </a:cubicBezTo>
                  <a:cubicBezTo>
                    <a:pt x="0" y="0"/>
                    <a:pt x="0" y="0"/>
                    <a:pt x="0" y="0"/>
                  </a:cubicBezTo>
                  <a:lnTo>
                    <a:pt x="0" y="38"/>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92" name="Picture 91"/>
          <p:cNvPicPr>
            <a:picLocks noChangeAspect="1"/>
          </p:cNvPicPr>
          <p:nvPr/>
        </p:nvPicPr>
        <p:blipFill>
          <a:blip r:embed="rId4"/>
          <a:stretch>
            <a:fillRect/>
          </a:stretch>
        </p:blipFill>
        <p:spPr>
          <a:xfrm>
            <a:off x="7026356" y="4996654"/>
            <a:ext cx="835313" cy="1341563"/>
          </a:xfrm>
          <a:prstGeom prst="rect">
            <a:avLst/>
          </a:prstGeom>
        </p:spPr>
      </p:pic>
      <p:pic>
        <p:nvPicPr>
          <p:cNvPr id="94" name="Picture 93"/>
          <p:cNvPicPr>
            <a:picLocks noChangeAspect="1"/>
          </p:cNvPicPr>
          <p:nvPr/>
        </p:nvPicPr>
        <p:blipFill>
          <a:blip r:embed="rId5"/>
          <a:stretch>
            <a:fillRect/>
          </a:stretch>
        </p:blipFill>
        <p:spPr>
          <a:xfrm>
            <a:off x="4050399" y="4320250"/>
            <a:ext cx="1171911" cy="851178"/>
          </a:xfrm>
          <a:prstGeom prst="rect">
            <a:avLst/>
          </a:prstGeom>
        </p:spPr>
      </p:pic>
    </p:spTree>
    <p:extLst>
      <p:ext uri="{BB962C8B-B14F-4D97-AF65-F5344CB8AC3E}">
        <p14:creationId xmlns:p14="http://schemas.microsoft.com/office/powerpoint/2010/main" val="16054519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Unsupervised Learning</a:t>
            </a:r>
          </a:p>
        </p:txBody>
      </p:sp>
      <p:sp>
        <p:nvSpPr>
          <p:cNvPr id="3" name="Content Placeholder 2"/>
          <p:cNvSpPr>
            <a:spLocks noGrp="1"/>
          </p:cNvSpPr>
          <p:nvPr>
            <p:ph sz="quarter" idx="10"/>
          </p:nvPr>
        </p:nvSpPr>
        <p:spPr>
          <a:xfrm>
            <a:off x="345547" y="1032626"/>
            <a:ext cx="9509654" cy="1253374"/>
          </a:xfrm>
        </p:spPr>
        <p:txBody>
          <a:bodyPr/>
          <a:lstStyle/>
          <a:p>
            <a:r>
              <a:rPr lang="en-US"/>
              <a:t>“Unsupervised” means that the training data has no ground truth labels to learn from.</a:t>
            </a:r>
          </a:p>
        </p:txBody>
      </p:sp>
      <p:sp>
        <p:nvSpPr>
          <p:cNvPr id="5" name="TextBox 4"/>
          <p:cNvSpPr txBox="1"/>
          <p:nvPr/>
        </p:nvSpPr>
        <p:spPr>
          <a:xfrm>
            <a:off x="508000" y="2573867"/>
            <a:ext cx="2721355" cy="615553"/>
          </a:xfrm>
          <a:prstGeom prst="rect">
            <a:avLst/>
          </a:prstGeom>
          <a:noFill/>
        </p:spPr>
        <p:txBody>
          <a:bodyPr wrap="none" rtlCol="0">
            <a:spAutoFit/>
          </a:bodyPr>
          <a:lstStyle/>
          <a:p>
            <a:r>
              <a:rPr lang="en-US" sz="3400"/>
              <a:t>Unsupervised: </a:t>
            </a:r>
          </a:p>
        </p:txBody>
      </p:sp>
      <p:grpSp>
        <p:nvGrpSpPr>
          <p:cNvPr id="18" name="Group 17"/>
          <p:cNvGrpSpPr/>
          <p:nvPr/>
        </p:nvGrpSpPr>
        <p:grpSpPr>
          <a:xfrm>
            <a:off x="5472914" y="5286902"/>
            <a:ext cx="1381125" cy="1300163"/>
            <a:chOff x="3095625" y="3808413"/>
            <a:chExt cx="1381125" cy="1300163"/>
          </a:xfrm>
        </p:grpSpPr>
        <p:sp>
          <p:nvSpPr>
            <p:cNvPr id="19" name="Freeform 5"/>
            <p:cNvSpPr>
              <a:spLocks/>
            </p:cNvSpPr>
            <p:nvPr/>
          </p:nvSpPr>
          <p:spPr bwMode="auto">
            <a:xfrm>
              <a:off x="3113088" y="4221163"/>
              <a:ext cx="257175" cy="80962"/>
            </a:xfrm>
            <a:custGeom>
              <a:avLst/>
              <a:gdLst>
                <a:gd name="T0" fmla="*/ 7 w 28"/>
                <a:gd name="T1" fmla="*/ 9 h 9"/>
                <a:gd name="T2" fmla="*/ 28 w 28"/>
                <a:gd name="T3" fmla="*/ 9 h 9"/>
                <a:gd name="T4" fmla="*/ 23 w 28"/>
                <a:gd name="T5" fmla="*/ 2 h 9"/>
                <a:gd name="T6" fmla="*/ 18 w 28"/>
                <a:gd name="T7" fmla="*/ 0 h 9"/>
                <a:gd name="T8" fmla="*/ 0 w 28"/>
                <a:gd name="T9" fmla="*/ 0 h 9"/>
                <a:gd name="T10" fmla="*/ 0 w 28"/>
                <a:gd name="T11" fmla="*/ 2 h 9"/>
                <a:gd name="T12" fmla="*/ 7 w 2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7" y="9"/>
                  </a:moveTo>
                  <a:cubicBezTo>
                    <a:pt x="28" y="9"/>
                    <a:pt x="28" y="9"/>
                    <a:pt x="28" y="9"/>
                  </a:cubicBezTo>
                  <a:cubicBezTo>
                    <a:pt x="23" y="2"/>
                    <a:pt x="23" y="2"/>
                    <a:pt x="23" y="2"/>
                  </a:cubicBezTo>
                  <a:cubicBezTo>
                    <a:pt x="18" y="0"/>
                    <a:pt x="18" y="0"/>
                    <a:pt x="18" y="0"/>
                  </a:cubicBezTo>
                  <a:cubicBezTo>
                    <a:pt x="0" y="0"/>
                    <a:pt x="0" y="0"/>
                    <a:pt x="0" y="0"/>
                  </a:cubicBezTo>
                  <a:cubicBezTo>
                    <a:pt x="0" y="2"/>
                    <a:pt x="0" y="2"/>
                    <a:pt x="0" y="2"/>
                  </a:cubicBezTo>
                  <a:cubicBezTo>
                    <a:pt x="0" y="6"/>
                    <a:pt x="3" y="9"/>
                    <a:pt x="7"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6"/>
            <p:cNvSpPr>
              <a:spLocks/>
            </p:cNvSpPr>
            <p:nvPr/>
          </p:nvSpPr>
          <p:spPr bwMode="auto">
            <a:xfrm>
              <a:off x="3159125" y="4238625"/>
              <a:ext cx="128588" cy="211137"/>
            </a:xfrm>
            <a:custGeom>
              <a:avLst/>
              <a:gdLst>
                <a:gd name="T0" fmla="*/ 0 w 14"/>
                <a:gd name="T1" fmla="*/ 19 h 23"/>
                <a:gd name="T2" fmla="*/ 4 w 14"/>
                <a:gd name="T3" fmla="*/ 23 h 23"/>
                <a:gd name="T4" fmla="*/ 10 w 14"/>
                <a:gd name="T5" fmla="*/ 23 h 23"/>
                <a:gd name="T6" fmla="*/ 14 w 14"/>
                <a:gd name="T7" fmla="*/ 19 h 23"/>
                <a:gd name="T8" fmla="*/ 14 w 14"/>
                <a:gd name="T9" fmla="*/ 4 h 23"/>
                <a:gd name="T10" fmla="*/ 10 w 14"/>
                <a:gd name="T11" fmla="*/ 0 h 23"/>
                <a:gd name="T12" fmla="*/ 4 w 14"/>
                <a:gd name="T13" fmla="*/ 0 h 23"/>
                <a:gd name="T14" fmla="*/ 0 w 14"/>
                <a:gd name="T15" fmla="*/ 4 h 23"/>
                <a:gd name="T16" fmla="*/ 0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0" y="19"/>
                  </a:moveTo>
                  <a:cubicBezTo>
                    <a:pt x="0" y="21"/>
                    <a:pt x="2" y="23"/>
                    <a:pt x="4" y="23"/>
                  </a:cubicBezTo>
                  <a:cubicBezTo>
                    <a:pt x="10" y="23"/>
                    <a:pt x="10" y="23"/>
                    <a:pt x="10" y="23"/>
                  </a:cubicBezTo>
                  <a:cubicBezTo>
                    <a:pt x="12" y="23"/>
                    <a:pt x="14" y="21"/>
                    <a:pt x="14" y="19"/>
                  </a:cubicBezTo>
                  <a:cubicBezTo>
                    <a:pt x="14" y="4"/>
                    <a:pt x="14" y="4"/>
                    <a:pt x="14" y="4"/>
                  </a:cubicBezTo>
                  <a:cubicBezTo>
                    <a:pt x="14" y="2"/>
                    <a:pt x="12" y="0"/>
                    <a:pt x="10" y="0"/>
                  </a:cubicBezTo>
                  <a:cubicBezTo>
                    <a:pt x="4" y="0"/>
                    <a:pt x="4" y="0"/>
                    <a:pt x="4" y="0"/>
                  </a:cubicBezTo>
                  <a:cubicBezTo>
                    <a:pt x="2" y="0"/>
                    <a:pt x="0" y="2"/>
                    <a:pt x="0" y="4"/>
                  </a:cubicBezTo>
                  <a:lnTo>
                    <a:pt x="0"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
            <p:cNvSpPr>
              <a:spLocks/>
            </p:cNvSpPr>
            <p:nvPr/>
          </p:nvSpPr>
          <p:spPr bwMode="auto">
            <a:xfrm>
              <a:off x="3370263" y="3808413"/>
              <a:ext cx="841375" cy="668337"/>
            </a:xfrm>
            <a:custGeom>
              <a:avLst/>
              <a:gdLst>
                <a:gd name="T0" fmla="*/ 75 w 92"/>
                <a:gd name="T1" fmla="*/ 0 h 73"/>
                <a:gd name="T2" fmla="*/ 17 w 92"/>
                <a:gd name="T3" fmla="*/ 0 h 73"/>
                <a:gd name="T4" fmla="*/ 0 w 92"/>
                <a:gd name="T5" fmla="*/ 16 h 73"/>
                <a:gd name="T6" fmla="*/ 0 w 92"/>
                <a:gd name="T7" fmla="*/ 73 h 73"/>
                <a:gd name="T8" fmla="*/ 92 w 92"/>
                <a:gd name="T9" fmla="*/ 73 h 73"/>
                <a:gd name="T10" fmla="*/ 92 w 92"/>
                <a:gd name="T11" fmla="*/ 16 h 73"/>
                <a:gd name="T12" fmla="*/ 75 w 9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92" h="73">
                  <a:moveTo>
                    <a:pt x="75" y="0"/>
                  </a:moveTo>
                  <a:cubicBezTo>
                    <a:pt x="17" y="0"/>
                    <a:pt x="17" y="0"/>
                    <a:pt x="17" y="0"/>
                  </a:cubicBezTo>
                  <a:cubicBezTo>
                    <a:pt x="7" y="0"/>
                    <a:pt x="0" y="7"/>
                    <a:pt x="0" y="16"/>
                  </a:cubicBezTo>
                  <a:cubicBezTo>
                    <a:pt x="0" y="73"/>
                    <a:pt x="0" y="73"/>
                    <a:pt x="0" y="73"/>
                  </a:cubicBezTo>
                  <a:cubicBezTo>
                    <a:pt x="92" y="73"/>
                    <a:pt x="92" y="73"/>
                    <a:pt x="92" y="73"/>
                  </a:cubicBezTo>
                  <a:cubicBezTo>
                    <a:pt x="92" y="16"/>
                    <a:pt x="92" y="16"/>
                    <a:pt x="92" y="16"/>
                  </a:cubicBezTo>
                  <a:cubicBezTo>
                    <a:pt x="92" y="7"/>
                    <a:pt x="84" y="0"/>
                    <a:pt x="75" y="0"/>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
            <p:cNvSpPr>
              <a:spLocks noEditPoints="1"/>
            </p:cNvSpPr>
            <p:nvPr/>
          </p:nvSpPr>
          <p:spPr bwMode="auto">
            <a:xfrm>
              <a:off x="3351213" y="4476750"/>
              <a:ext cx="869950" cy="631825"/>
            </a:xfrm>
            <a:custGeom>
              <a:avLst/>
              <a:gdLst>
                <a:gd name="T0" fmla="*/ 93 w 95"/>
                <a:gd name="T1" fmla="*/ 69 h 69"/>
                <a:gd name="T2" fmla="*/ 92 w 95"/>
                <a:gd name="T3" fmla="*/ 69 h 69"/>
                <a:gd name="T4" fmla="*/ 47 w 95"/>
                <a:gd name="T5" fmla="*/ 37 h 69"/>
                <a:gd name="T6" fmla="*/ 3 w 95"/>
                <a:gd name="T7" fmla="*/ 69 h 69"/>
                <a:gd name="T8" fmla="*/ 1 w 95"/>
                <a:gd name="T9" fmla="*/ 69 h 69"/>
                <a:gd name="T10" fmla="*/ 0 w 95"/>
                <a:gd name="T11" fmla="*/ 67 h 69"/>
                <a:gd name="T12" fmla="*/ 0 w 95"/>
                <a:gd name="T13" fmla="*/ 2 h 69"/>
                <a:gd name="T14" fmla="*/ 0 w 95"/>
                <a:gd name="T15" fmla="*/ 1 h 69"/>
                <a:gd name="T16" fmla="*/ 0 w 95"/>
                <a:gd name="T17" fmla="*/ 0 h 69"/>
                <a:gd name="T18" fmla="*/ 1 w 95"/>
                <a:gd name="T19" fmla="*/ 0 h 69"/>
                <a:gd name="T20" fmla="*/ 2 w 95"/>
                <a:gd name="T21" fmla="*/ 0 h 69"/>
                <a:gd name="T22" fmla="*/ 2 w 95"/>
                <a:gd name="T23" fmla="*/ 0 h 69"/>
                <a:gd name="T24" fmla="*/ 93 w 95"/>
                <a:gd name="T25" fmla="*/ 0 h 69"/>
                <a:gd name="T26" fmla="*/ 93 w 95"/>
                <a:gd name="T27" fmla="*/ 0 h 69"/>
                <a:gd name="T28" fmla="*/ 94 w 95"/>
                <a:gd name="T29" fmla="*/ 0 h 69"/>
                <a:gd name="T30" fmla="*/ 94 w 95"/>
                <a:gd name="T31" fmla="*/ 0 h 69"/>
                <a:gd name="T32" fmla="*/ 95 w 95"/>
                <a:gd name="T33" fmla="*/ 1 h 69"/>
                <a:gd name="T34" fmla="*/ 95 w 95"/>
                <a:gd name="T35" fmla="*/ 1 h 69"/>
                <a:gd name="T36" fmla="*/ 95 w 95"/>
                <a:gd name="T37" fmla="*/ 1 h 69"/>
                <a:gd name="T38" fmla="*/ 95 w 95"/>
                <a:gd name="T39" fmla="*/ 2 h 69"/>
                <a:gd name="T40" fmla="*/ 95 w 95"/>
                <a:gd name="T41" fmla="*/ 67 h 69"/>
                <a:gd name="T42" fmla="*/ 94 w 95"/>
                <a:gd name="T43" fmla="*/ 69 h 69"/>
                <a:gd name="T44" fmla="*/ 93 w 95"/>
                <a:gd name="T45" fmla="*/ 69 h 69"/>
                <a:gd name="T46" fmla="*/ 51 w 95"/>
                <a:gd name="T47" fmla="*/ 34 h 69"/>
                <a:gd name="T48" fmla="*/ 91 w 95"/>
                <a:gd name="T49" fmla="*/ 63 h 69"/>
                <a:gd name="T50" fmla="*/ 91 w 95"/>
                <a:gd name="T51" fmla="*/ 6 h 69"/>
                <a:gd name="T52" fmla="*/ 51 w 95"/>
                <a:gd name="T53" fmla="*/ 34 h 69"/>
                <a:gd name="T54" fmla="*/ 4 w 95"/>
                <a:gd name="T55" fmla="*/ 6 h 69"/>
                <a:gd name="T56" fmla="*/ 4 w 95"/>
                <a:gd name="T57" fmla="*/ 63 h 69"/>
                <a:gd name="T58" fmla="*/ 44 w 95"/>
                <a:gd name="T59" fmla="*/ 34 h 69"/>
                <a:gd name="T60" fmla="*/ 4 w 95"/>
                <a:gd name="T61" fmla="*/ 6 h 69"/>
                <a:gd name="T62" fmla="*/ 8 w 95"/>
                <a:gd name="T63" fmla="*/ 4 h 69"/>
                <a:gd name="T64" fmla="*/ 47 w 95"/>
                <a:gd name="T65" fmla="*/ 32 h 69"/>
                <a:gd name="T66" fmla="*/ 87 w 95"/>
                <a:gd name="T67" fmla="*/ 4 h 69"/>
                <a:gd name="T68" fmla="*/ 8 w 95"/>
                <a:gd name="T69"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5" h="69">
                  <a:moveTo>
                    <a:pt x="93" y="69"/>
                  </a:moveTo>
                  <a:cubicBezTo>
                    <a:pt x="93" y="69"/>
                    <a:pt x="92" y="69"/>
                    <a:pt x="92" y="69"/>
                  </a:cubicBezTo>
                  <a:cubicBezTo>
                    <a:pt x="47" y="37"/>
                    <a:pt x="47" y="37"/>
                    <a:pt x="47" y="37"/>
                  </a:cubicBezTo>
                  <a:cubicBezTo>
                    <a:pt x="3" y="69"/>
                    <a:pt x="3" y="69"/>
                    <a:pt x="3" y="69"/>
                  </a:cubicBezTo>
                  <a:cubicBezTo>
                    <a:pt x="3" y="69"/>
                    <a:pt x="2" y="69"/>
                    <a:pt x="1" y="69"/>
                  </a:cubicBezTo>
                  <a:cubicBezTo>
                    <a:pt x="0" y="69"/>
                    <a:pt x="0" y="68"/>
                    <a:pt x="0" y="67"/>
                  </a:cubicBezTo>
                  <a:cubicBezTo>
                    <a:pt x="0" y="2"/>
                    <a:pt x="0" y="2"/>
                    <a:pt x="0" y="2"/>
                  </a:cubicBezTo>
                  <a:cubicBezTo>
                    <a:pt x="0" y="2"/>
                    <a:pt x="0" y="1"/>
                    <a:pt x="0" y="1"/>
                  </a:cubicBezTo>
                  <a:cubicBezTo>
                    <a:pt x="0" y="1"/>
                    <a:pt x="0" y="1"/>
                    <a:pt x="0" y="0"/>
                  </a:cubicBezTo>
                  <a:cubicBezTo>
                    <a:pt x="1" y="0"/>
                    <a:pt x="1" y="0"/>
                    <a:pt x="1" y="0"/>
                  </a:cubicBezTo>
                  <a:cubicBezTo>
                    <a:pt x="1" y="0"/>
                    <a:pt x="2" y="0"/>
                    <a:pt x="2" y="0"/>
                  </a:cubicBezTo>
                  <a:cubicBezTo>
                    <a:pt x="2" y="0"/>
                    <a:pt x="2" y="0"/>
                    <a:pt x="2" y="0"/>
                  </a:cubicBezTo>
                  <a:cubicBezTo>
                    <a:pt x="93" y="0"/>
                    <a:pt x="93" y="0"/>
                    <a:pt x="93" y="0"/>
                  </a:cubicBezTo>
                  <a:cubicBezTo>
                    <a:pt x="93" y="0"/>
                    <a:pt x="93" y="0"/>
                    <a:pt x="93" y="0"/>
                  </a:cubicBezTo>
                  <a:cubicBezTo>
                    <a:pt x="93" y="0"/>
                    <a:pt x="94" y="0"/>
                    <a:pt x="94" y="0"/>
                  </a:cubicBezTo>
                  <a:cubicBezTo>
                    <a:pt x="94" y="0"/>
                    <a:pt x="94" y="0"/>
                    <a:pt x="94" y="0"/>
                  </a:cubicBezTo>
                  <a:cubicBezTo>
                    <a:pt x="95" y="1"/>
                    <a:pt x="95" y="1"/>
                    <a:pt x="95" y="1"/>
                  </a:cubicBezTo>
                  <a:cubicBezTo>
                    <a:pt x="95" y="1"/>
                    <a:pt x="95" y="1"/>
                    <a:pt x="95" y="1"/>
                  </a:cubicBezTo>
                  <a:cubicBezTo>
                    <a:pt x="95" y="1"/>
                    <a:pt x="95" y="1"/>
                    <a:pt x="95" y="1"/>
                  </a:cubicBezTo>
                  <a:cubicBezTo>
                    <a:pt x="95" y="1"/>
                    <a:pt x="95" y="2"/>
                    <a:pt x="95" y="2"/>
                  </a:cubicBezTo>
                  <a:cubicBezTo>
                    <a:pt x="95" y="67"/>
                    <a:pt x="95" y="67"/>
                    <a:pt x="95" y="67"/>
                  </a:cubicBezTo>
                  <a:cubicBezTo>
                    <a:pt x="95" y="68"/>
                    <a:pt x="95" y="69"/>
                    <a:pt x="94" y="69"/>
                  </a:cubicBezTo>
                  <a:cubicBezTo>
                    <a:pt x="94" y="69"/>
                    <a:pt x="93" y="69"/>
                    <a:pt x="93" y="69"/>
                  </a:cubicBezTo>
                  <a:close/>
                  <a:moveTo>
                    <a:pt x="51" y="34"/>
                  </a:moveTo>
                  <a:cubicBezTo>
                    <a:pt x="91" y="63"/>
                    <a:pt x="91" y="63"/>
                    <a:pt x="91" y="63"/>
                  </a:cubicBezTo>
                  <a:cubicBezTo>
                    <a:pt x="91" y="6"/>
                    <a:pt x="91" y="6"/>
                    <a:pt x="91" y="6"/>
                  </a:cubicBezTo>
                  <a:lnTo>
                    <a:pt x="51" y="34"/>
                  </a:lnTo>
                  <a:close/>
                  <a:moveTo>
                    <a:pt x="4" y="6"/>
                  </a:moveTo>
                  <a:cubicBezTo>
                    <a:pt x="4" y="63"/>
                    <a:pt x="4" y="63"/>
                    <a:pt x="4" y="63"/>
                  </a:cubicBezTo>
                  <a:cubicBezTo>
                    <a:pt x="44" y="34"/>
                    <a:pt x="44" y="34"/>
                    <a:pt x="44" y="34"/>
                  </a:cubicBezTo>
                  <a:lnTo>
                    <a:pt x="4" y="6"/>
                  </a:lnTo>
                  <a:close/>
                  <a:moveTo>
                    <a:pt x="8" y="4"/>
                  </a:moveTo>
                  <a:cubicBezTo>
                    <a:pt x="47" y="32"/>
                    <a:pt x="47" y="32"/>
                    <a:pt x="47" y="32"/>
                  </a:cubicBezTo>
                  <a:cubicBezTo>
                    <a:pt x="87" y="4"/>
                    <a:pt x="87" y="4"/>
                    <a:pt x="87" y="4"/>
                  </a:cubicBezTo>
                  <a:lnTo>
                    <a:pt x="8" y="4"/>
                  </a:ln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
            <p:cNvSpPr>
              <a:spLocks/>
            </p:cNvSpPr>
            <p:nvPr/>
          </p:nvSpPr>
          <p:spPr bwMode="auto">
            <a:xfrm>
              <a:off x="3095625" y="4202113"/>
              <a:ext cx="292100" cy="393700"/>
            </a:xfrm>
            <a:custGeom>
              <a:avLst/>
              <a:gdLst>
                <a:gd name="T0" fmla="*/ 30 w 32"/>
                <a:gd name="T1" fmla="*/ 43 h 43"/>
                <a:gd name="T2" fmla="*/ 28 w 32"/>
                <a:gd name="T3" fmla="*/ 41 h 43"/>
                <a:gd name="T4" fmla="*/ 28 w 32"/>
                <a:gd name="T5" fmla="*/ 14 h 43"/>
                <a:gd name="T6" fmla="*/ 18 w 32"/>
                <a:gd name="T7" fmla="*/ 4 h 43"/>
                <a:gd name="T8" fmla="*/ 2 w 32"/>
                <a:gd name="T9" fmla="*/ 4 h 43"/>
                <a:gd name="T10" fmla="*/ 0 w 32"/>
                <a:gd name="T11" fmla="*/ 2 h 43"/>
                <a:gd name="T12" fmla="*/ 2 w 32"/>
                <a:gd name="T13" fmla="*/ 0 h 43"/>
                <a:gd name="T14" fmla="*/ 18 w 32"/>
                <a:gd name="T15" fmla="*/ 0 h 43"/>
                <a:gd name="T16" fmla="*/ 32 w 32"/>
                <a:gd name="T17" fmla="*/ 14 h 43"/>
                <a:gd name="T18" fmla="*/ 32 w 32"/>
                <a:gd name="T19" fmla="*/ 41 h 43"/>
                <a:gd name="T20" fmla="*/ 30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30" y="43"/>
                  </a:moveTo>
                  <a:cubicBezTo>
                    <a:pt x="29" y="43"/>
                    <a:pt x="28" y="42"/>
                    <a:pt x="28" y="41"/>
                  </a:cubicBezTo>
                  <a:cubicBezTo>
                    <a:pt x="28" y="14"/>
                    <a:pt x="28" y="14"/>
                    <a:pt x="28" y="14"/>
                  </a:cubicBezTo>
                  <a:cubicBezTo>
                    <a:pt x="28" y="9"/>
                    <a:pt x="24" y="4"/>
                    <a:pt x="18" y="4"/>
                  </a:cubicBezTo>
                  <a:cubicBezTo>
                    <a:pt x="2" y="4"/>
                    <a:pt x="2" y="4"/>
                    <a:pt x="2" y="4"/>
                  </a:cubicBezTo>
                  <a:cubicBezTo>
                    <a:pt x="0" y="4"/>
                    <a:pt x="0" y="3"/>
                    <a:pt x="0" y="2"/>
                  </a:cubicBezTo>
                  <a:cubicBezTo>
                    <a:pt x="0" y="1"/>
                    <a:pt x="0" y="0"/>
                    <a:pt x="2" y="0"/>
                  </a:cubicBezTo>
                  <a:cubicBezTo>
                    <a:pt x="18" y="0"/>
                    <a:pt x="18" y="0"/>
                    <a:pt x="18" y="0"/>
                  </a:cubicBezTo>
                  <a:cubicBezTo>
                    <a:pt x="26" y="0"/>
                    <a:pt x="32" y="6"/>
                    <a:pt x="32" y="14"/>
                  </a:cubicBezTo>
                  <a:cubicBezTo>
                    <a:pt x="32" y="41"/>
                    <a:pt x="32" y="41"/>
                    <a:pt x="32" y="41"/>
                  </a:cubicBezTo>
                  <a:cubicBezTo>
                    <a:pt x="32" y="42"/>
                    <a:pt x="31" y="43"/>
                    <a:pt x="30"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
            <p:cNvSpPr>
              <a:spLocks/>
            </p:cNvSpPr>
            <p:nvPr/>
          </p:nvSpPr>
          <p:spPr bwMode="auto">
            <a:xfrm>
              <a:off x="4211638" y="4221163"/>
              <a:ext cx="246063" cy="80962"/>
            </a:xfrm>
            <a:custGeom>
              <a:avLst/>
              <a:gdLst>
                <a:gd name="T0" fmla="*/ 20 w 27"/>
                <a:gd name="T1" fmla="*/ 9 h 9"/>
                <a:gd name="T2" fmla="*/ 0 w 27"/>
                <a:gd name="T3" fmla="*/ 9 h 9"/>
                <a:gd name="T4" fmla="*/ 4 w 27"/>
                <a:gd name="T5" fmla="*/ 2 h 9"/>
                <a:gd name="T6" fmla="*/ 9 w 27"/>
                <a:gd name="T7" fmla="*/ 0 h 9"/>
                <a:gd name="T8" fmla="*/ 27 w 27"/>
                <a:gd name="T9" fmla="*/ 0 h 9"/>
                <a:gd name="T10" fmla="*/ 27 w 27"/>
                <a:gd name="T11" fmla="*/ 2 h 9"/>
                <a:gd name="T12" fmla="*/ 20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0" y="9"/>
                  </a:moveTo>
                  <a:cubicBezTo>
                    <a:pt x="0" y="9"/>
                    <a:pt x="0" y="9"/>
                    <a:pt x="0" y="9"/>
                  </a:cubicBezTo>
                  <a:cubicBezTo>
                    <a:pt x="4" y="2"/>
                    <a:pt x="4" y="2"/>
                    <a:pt x="4" y="2"/>
                  </a:cubicBezTo>
                  <a:cubicBezTo>
                    <a:pt x="9" y="0"/>
                    <a:pt x="9" y="0"/>
                    <a:pt x="9" y="0"/>
                  </a:cubicBezTo>
                  <a:cubicBezTo>
                    <a:pt x="27" y="0"/>
                    <a:pt x="27" y="0"/>
                    <a:pt x="27" y="0"/>
                  </a:cubicBezTo>
                  <a:cubicBezTo>
                    <a:pt x="27" y="2"/>
                    <a:pt x="27" y="2"/>
                    <a:pt x="27" y="2"/>
                  </a:cubicBezTo>
                  <a:cubicBezTo>
                    <a:pt x="27" y="6"/>
                    <a:pt x="24" y="9"/>
                    <a:pt x="20"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1"/>
            <p:cNvSpPr>
              <a:spLocks/>
            </p:cNvSpPr>
            <p:nvPr/>
          </p:nvSpPr>
          <p:spPr bwMode="auto">
            <a:xfrm>
              <a:off x="4184650" y="4202113"/>
              <a:ext cx="292100" cy="393700"/>
            </a:xfrm>
            <a:custGeom>
              <a:avLst/>
              <a:gdLst>
                <a:gd name="T0" fmla="*/ 2 w 32"/>
                <a:gd name="T1" fmla="*/ 43 h 43"/>
                <a:gd name="T2" fmla="*/ 0 w 32"/>
                <a:gd name="T3" fmla="*/ 41 h 43"/>
                <a:gd name="T4" fmla="*/ 0 w 32"/>
                <a:gd name="T5" fmla="*/ 14 h 43"/>
                <a:gd name="T6" fmla="*/ 14 w 32"/>
                <a:gd name="T7" fmla="*/ 0 h 43"/>
                <a:gd name="T8" fmla="*/ 30 w 32"/>
                <a:gd name="T9" fmla="*/ 0 h 43"/>
                <a:gd name="T10" fmla="*/ 32 w 32"/>
                <a:gd name="T11" fmla="*/ 2 h 43"/>
                <a:gd name="T12" fmla="*/ 30 w 32"/>
                <a:gd name="T13" fmla="*/ 4 h 43"/>
                <a:gd name="T14" fmla="*/ 14 w 32"/>
                <a:gd name="T15" fmla="*/ 4 h 43"/>
                <a:gd name="T16" fmla="*/ 4 w 32"/>
                <a:gd name="T17" fmla="*/ 14 h 43"/>
                <a:gd name="T18" fmla="*/ 4 w 32"/>
                <a:gd name="T19" fmla="*/ 41 h 43"/>
                <a:gd name="T20" fmla="*/ 2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2" y="43"/>
                  </a:moveTo>
                  <a:cubicBezTo>
                    <a:pt x="1" y="43"/>
                    <a:pt x="0" y="42"/>
                    <a:pt x="0" y="41"/>
                  </a:cubicBezTo>
                  <a:cubicBezTo>
                    <a:pt x="0" y="14"/>
                    <a:pt x="0" y="14"/>
                    <a:pt x="0" y="14"/>
                  </a:cubicBezTo>
                  <a:cubicBezTo>
                    <a:pt x="0" y="6"/>
                    <a:pt x="6" y="0"/>
                    <a:pt x="14" y="0"/>
                  </a:cubicBezTo>
                  <a:cubicBezTo>
                    <a:pt x="30" y="0"/>
                    <a:pt x="30" y="0"/>
                    <a:pt x="30" y="0"/>
                  </a:cubicBezTo>
                  <a:cubicBezTo>
                    <a:pt x="31" y="0"/>
                    <a:pt x="32" y="1"/>
                    <a:pt x="32" y="2"/>
                  </a:cubicBezTo>
                  <a:cubicBezTo>
                    <a:pt x="32" y="3"/>
                    <a:pt x="31" y="4"/>
                    <a:pt x="30" y="4"/>
                  </a:cubicBezTo>
                  <a:cubicBezTo>
                    <a:pt x="14" y="4"/>
                    <a:pt x="14" y="4"/>
                    <a:pt x="14" y="4"/>
                  </a:cubicBezTo>
                  <a:cubicBezTo>
                    <a:pt x="8" y="4"/>
                    <a:pt x="4" y="9"/>
                    <a:pt x="4" y="14"/>
                  </a:cubicBezTo>
                  <a:cubicBezTo>
                    <a:pt x="4" y="41"/>
                    <a:pt x="4" y="41"/>
                    <a:pt x="4" y="41"/>
                  </a:cubicBezTo>
                  <a:cubicBezTo>
                    <a:pt x="4" y="42"/>
                    <a:pt x="3" y="43"/>
                    <a:pt x="2"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2"/>
            <p:cNvSpPr>
              <a:spLocks/>
            </p:cNvSpPr>
            <p:nvPr/>
          </p:nvSpPr>
          <p:spPr bwMode="auto">
            <a:xfrm>
              <a:off x="4284663" y="4238625"/>
              <a:ext cx="128588" cy="211137"/>
            </a:xfrm>
            <a:custGeom>
              <a:avLst/>
              <a:gdLst>
                <a:gd name="T0" fmla="*/ 14 w 14"/>
                <a:gd name="T1" fmla="*/ 19 h 23"/>
                <a:gd name="T2" fmla="*/ 10 w 14"/>
                <a:gd name="T3" fmla="*/ 23 h 23"/>
                <a:gd name="T4" fmla="*/ 5 w 14"/>
                <a:gd name="T5" fmla="*/ 23 h 23"/>
                <a:gd name="T6" fmla="*/ 0 w 14"/>
                <a:gd name="T7" fmla="*/ 19 h 23"/>
                <a:gd name="T8" fmla="*/ 0 w 14"/>
                <a:gd name="T9" fmla="*/ 4 h 23"/>
                <a:gd name="T10" fmla="*/ 5 w 14"/>
                <a:gd name="T11" fmla="*/ 0 h 23"/>
                <a:gd name="T12" fmla="*/ 10 w 14"/>
                <a:gd name="T13" fmla="*/ 0 h 23"/>
                <a:gd name="T14" fmla="*/ 14 w 14"/>
                <a:gd name="T15" fmla="*/ 4 h 23"/>
                <a:gd name="T16" fmla="*/ 14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14" y="19"/>
                  </a:moveTo>
                  <a:cubicBezTo>
                    <a:pt x="14" y="21"/>
                    <a:pt x="12" y="23"/>
                    <a:pt x="10" y="23"/>
                  </a:cubicBezTo>
                  <a:cubicBezTo>
                    <a:pt x="5" y="23"/>
                    <a:pt x="5" y="23"/>
                    <a:pt x="5" y="23"/>
                  </a:cubicBezTo>
                  <a:cubicBezTo>
                    <a:pt x="2" y="23"/>
                    <a:pt x="0" y="21"/>
                    <a:pt x="0" y="19"/>
                  </a:cubicBezTo>
                  <a:cubicBezTo>
                    <a:pt x="0" y="4"/>
                    <a:pt x="0" y="4"/>
                    <a:pt x="0" y="4"/>
                  </a:cubicBezTo>
                  <a:cubicBezTo>
                    <a:pt x="0" y="2"/>
                    <a:pt x="2" y="0"/>
                    <a:pt x="5" y="0"/>
                  </a:cubicBezTo>
                  <a:cubicBezTo>
                    <a:pt x="10" y="0"/>
                    <a:pt x="10" y="0"/>
                    <a:pt x="10" y="0"/>
                  </a:cubicBezTo>
                  <a:cubicBezTo>
                    <a:pt x="12" y="0"/>
                    <a:pt x="14" y="2"/>
                    <a:pt x="14" y="4"/>
                  </a:cubicBezTo>
                  <a:lnTo>
                    <a:pt x="14"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6"/>
            <p:cNvSpPr/>
            <p:nvPr/>
          </p:nvSpPr>
          <p:spPr>
            <a:xfrm>
              <a:off x="3387726" y="4536282"/>
              <a:ext cx="768672" cy="5722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3460954"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75470"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2999835" y="4782287"/>
            <a:ext cx="831850" cy="1293523"/>
            <a:chOff x="4498975" y="3759200"/>
            <a:chExt cx="831850" cy="1293523"/>
          </a:xfrm>
        </p:grpSpPr>
        <p:sp>
          <p:nvSpPr>
            <p:cNvPr id="31"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36" name="Straight Connector 35"/>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4710119" y="4539962"/>
              <a:ext cx="410797" cy="302167"/>
              <a:chOff x="4720337" y="4692361"/>
              <a:chExt cx="697102" cy="512762"/>
            </a:xfrm>
          </p:grpSpPr>
          <p:cxnSp>
            <p:nvCxnSpPr>
              <p:cNvPr id="39" name="Straight Connector 38"/>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1" name="Group 40"/>
          <p:cNvGrpSpPr/>
          <p:nvPr/>
        </p:nvGrpSpPr>
        <p:grpSpPr>
          <a:xfrm>
            <a:off x="3143006" y="3322009"/>
            <a:ext cx="942590" cy="1208087"/>
            <a:chOff x="1019368" y="4056063"/>
            <a:chExt cx="942590" cy="1208087"/>
          </a:xfrm>
        </p:grpSpPr>
        <p:sp>
          <p:nvSpPr>
            <p:cNvPr id="42" name="Rectangle 35"/>
            <p:cNvSpPr>
              <a:spLocks noChangeArrowheads="1"/>
            </p:cNvSpPr>
            <p:nvPr/>
          </p:nvSpPr>
          <p:spPr bwMode="auto">
            <a:xfrm>
              <a:off x="1062038"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36"/>
            <p:cNvSpPr>
              <a:spLocks noChangeArrowheads="1"/>
            </p:cNvSpPr>
            <p:nvPr/>
          </p:nvSpPr>
          <p:spPr bwMode="auto">
            <a:xfrm>
              <a:off x="1122363"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37"/>
            <p:cNvSpPr>
              <a:spLocks noChangeArrowheads="1"/>
            </p:cNvSpPr>
            <p:nvPr/>
          </p:nvSpPr>
          <p:spPr bwMode="auto">
            <a:xfrm>
              <a:off x="1822451"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38"/>
            <p:cNvSpPr>
              <a:spLocks noChangeArrowheads="1"/>
            </p:cNvSpPr>
            <p:nvPr/>
          </p:nvSpPr>
          <p:spPr bwMode="auto">
            <a:xfrm>
              <a:off x="1882776"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39"/>
            <p:cNvSpPr>
              <a:spLocks noChangeArrowheads="1"/>
            </p:cNvSpPr>
            <p:nvPr/>
          </p:nvSpPr>
          <p:spPr bwMode="auto">
            <a:xfrm>
              <a:off x="1019368" y="4619275"/>
              <a:ext cx="942590" cy="338838"/>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1"/>
            <p:cNvSpPr>
              <a:spLocks noChangeArrowheads="1"/>
            </p:cNvSpPr>
            <p:nvPr/>
          </p:nvSpPr>
          <p:spPr bwMode="auto">
            <a:xfrm>
              <a:off x="1062038" y="4056063"/>
              <a:ext cx="857250" cy="420687"/>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48" name="Picture 47"/>
          <p:cNvPicPr>
            <a:picLocks noChangeAspect="1"/>
          </p:cNvPicPr>
          <p:nvPr/>
        </p:nvPicPr>
        <p:blipFill>
          <a:blip r:embed="rId2"/>
          <a:stretch>
            <a:fillRect/>
          </a:stretch>
        </p:blipFill>
        <p:spPr>
          <a:xfrm>
            <a:off x="6208568" y="2285709"/>
            <a:ext cx="737316" cy="2459736"/>
          </a:xfrm>
          <a:prstGeom prst="rect">
            <a:avLst/>
          </a:prstGeom>
        </p:spPr>
      </p:pic>
      <p:grpSp>
        <p:nvGrpSpPr>
          <p:cNvPr id="51" name="Group 50"/>
          <p:cNvGrpSpPr/>
          <p:nvPr/>
        </p:nvGrpSpPr>
        <p:grpSpPr>
          <a:xfrm>
            <a:off x="6764452" y="3346327"/>
            <a:ext cx="1359119" cy="913894"/>
            <a:chOff x="1576196" y="1992221"/>
            <a:chExt cx="1732500" cy="1164962"/>
          </a:xfrm>
        </p:grpSpPr>
        <p:pic>
          <p:nvPicPr>
            <p:cNvPr id="52" name="Picture 51"/>
            <p:cNvPicPr>
              <a:picLocks noChangeAspect="1"/>
            </p:cNvPicPr>
            <p:nvPr/>
          </p:nvPicPr>
          <p:blipFill>
            <a:blip r:embed="rId3"/>
            <a:stretch>
              <a:fillRect/>
            </a:stretch>
          </p:blipFill>
          <p:spPr>
            <a:xfrm>
              <a:off x="1576196" y="1992221"/>
              <a:ext cx="1732500" cy="1147500"/>
            </a:xfrm>
            <a:prstGeom prst="rect">
              <a:avLst/>
            </a:prstGeom>
          </p:spPr>
        </p:pic>
        <p:sp>
          <p:nvSpPr>
            <p:cNvPr id="53" name="Freeform 20"/>
            <p:cNvSpPr>
              <a:spLocks/>
            </p:cNvSpPr>
            <p:nvPr/>
          </p:nvSpPr>
          <p:spPr bwMode="auto">
            <a:xfrm>
              <a:off x="2560584" y="2801583"/>
              <a:ext cx="284163" cy="355600"/>
            </a:xfrm>
            <a:custGeom>
              <a:avLst/>
              <a:gdLst>
                <a:gd name="T0" fmla="*/ 0 w 75"/>
                <a:gd name="T1" fmla="*/ 38 h 94"/>
                <a:gd name="T2" fmla="*/ 19 w 75"/>
                <a:gd name="T3" fmla="*/ 94 h 94"/>
                <a:gd name="T4" fmla="*/ 75 w 75"/>
                <a:gd name="T5" fmla="*/ 94 h 94"/>
                <a:gd name="T6" fmla="*/ 61 w 75"/>
                <a:gd name="T7" fmla="*/ 86 h 94"/>
                <a:gd name="T8" fmla="*/ 37 w 75"/>
                <a:gd name="T9" fmla="*/ 86 h 94"/>
                <a:gd name="T10" fmla="*/ 25 w 75"/>
                <a:gd name="T11" fmla="*/ 71 h 94"/>
                <a:gd name="T12" fmla="*/ 12 w 75"/>
                <a:gd name="T13" fmla="*/ 34 h 94"/>
                <a:gd name="T14" fmla="*/ 12 w 75"/>
                <a:gd name="T15" fmla="*/ 6 h 94"/>
                <a:gd name="T16" fmla="*/ 0 w 75"/>
                <a:gd name="T17" fmla="*/ 0 h 94"/>
                <a:gd name="T18" fmla="*/ 0 w 75"/>
                <a:gd name="T19" fmla="*/ 3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94">
                  <a:moveTo>
                    <a:pt x="0" y="38"/>
                  </a:moveTo>
                  <a:cubicBezTo>
                    <a:pt x="19" y="94"/>
                    <a:pt x="19" y="94"/>
                    <a:pt x="19" y="94"/>
                  </a:cubicBezTo>
                  <a:cubicBezTo>
                    <a:pt x="75" y="94"/>
                    <a:pt x="75" y="94"/>
                    <a:pt x="75" y="94"/>
                  </a:cubicBezTo>
                  <a:cubicBezTo>
                    <a:pt x="75" y="94"/>
                    <a:pt x="73" y="86"/>
                    <a:pt x="61" y="86"/>
                  </a:cubicBezTo>
                  <a:cubicBezTo>
                    <a:pt x="49" y="86"/>
                    <a:pt x="41" y="86"/>
                    <a:pt x="37" y="86"/>
                  </a:cubicBezTo>
                  <a:cubicBezTo>
                    <a:pt x="34" y="86"/>
                    <a:pt x="28" y="82"/>
                    <a:pt x="25" y="71"/>
                  </a:cubicBezTo>
                  <a:cubicBezTo>
                    <a:pt x="21" y="61"/>
                    <a:pt x="12" y="34"/>
                    <a:pt x="12" y="34"/>
                  </a:cubicBezTo>
                  <a:cubicBezTo>
                    <a:pt x="12" y="6"/>
                    <a:pt x="12" y="6"/>
                    <a:pt x="12" y="6"/>
                  </a:cubicBezTo>
                  <a:cubicBezTo>
                    <a:pt x="0" y="0"/>
                    <a:pt x="0" y="0"/>
                    <a:pt x="0" y="0"/>
                  </a:cubicBezTo>
                  <a:lnTo>
                    <a:pt x="0" y="38"/>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54" name="Picture 53"/>
          <p:cNvPicPr>
            <a:picLocks noChangeAspect="1"/>
          </p:cNvPicPr>
          <p:nvPr/>
        </p:nvPicPr>
        <p:blipFill>
          <a:blip r:embed="rId4"/>
          <a:stretch>
            <a:fillRect/>
          </a:stretch>
        </p:blipFill>
        <p:spPr>
          <a:xfrm>
            <a:off x="7026356" y="4996654"/>
            <a:ext cx="835313" cy="1341563"/>
          </a:xfrm>
          <a:prstGeom prst="rect">
            <a:avLst/>
          </a:prstGeom>
        </p:spPr>
      </p:pic>
      <p:sp>
        <p:nvSpPr>
          <p:cNvPr id="55" name="Oval 54"/>
          <p:cNvSpPr/>
          <p:nvPr/>
        </p:nvSpPr>
        <p:spPr>
          <a:xfrm rot="1172292">
            <a:off x="5340131" y="2263347"/>
            <a:ext cx="2980361" cy="2600042"/>
          </a:xfrm>
          <a:prstGeom prst="ellipse">
            <a:avLst/>
          </a:prstGeom>
          <a:noFill/>
          <a:ln w="3492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5"/>
          <a:stretch>
            <a:fillRect/>
          </a:stretch>
        </p:blipFill>
        <p:spPr>
          <a:xfrm>
            <a:off x="4050399" y="4320250"/>
            <a:ext cx="1171911" cy="851178"/>
          </a:xfrm>
          <a:prstGeom prst="rect">
            <a:avLst/>
          </a:prstGeom>
        </p:spPr>
      </p:pic>
      <p:sp>
        <p:nvSpPr>
          <p:cNvPr id="56" name="Oval 55"/>
          <p:cNvSpPr/>
          <p:nvPr/>
        </p:nvSpPr>
        <p:spPr>
          <a:xfrm rot="21353877">
            <a:off x="4998401" y="4895669"/>
            <a:ext cx="3635600" cy="1834648"/>
          </a:xfrm>
          <a:prstGeom prst="ellipse">
            <a:avLst/>
          </a:prstGeom>
          <a:noFill/>
          <a:ln w="3492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rot="21353877">
            <a:off x="2160006" y="3084039"/>
            <a:ext cx="3120324" cy="3420710"/>
          </a:xfrm>
          <a:prstGeom prst="ellipse">
            <a:avLst/>
          </a:prstGeom>
          <a:noFill/>
          <a:ln w="3492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25575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Unsupervised Learning</a:t>
            </a:r>
          </a:p>
        </p:txBody>
      </p:sp>
      <p:sp>
        <p:nvSpPr>
          <p:cNvPr id="3" name="Content Placeholder 2"/>
          <p:cNvSpPr>
            <a:spLocks noGrp="1"/>
          </p:cNvSpPr>
          <p:nvPr>
            <p:ph sz="quarter" idx="10"/>
          </p:nvPr>
        </p:nvSpPr>
        <p:spPr>
          <a:xfrm>
            <a:off x="345547" y="1032625"/>
            <a:ext cx="9509654" cy="3065241"/>
          </a:xfrm>
        </p:spPr>
        <p:txBody>
          <a:bodyPr/>
          <a:lstStyle/>
          <a:p>
            <a:r>
              <a:rPr lang="en-US" dirty="0"/>
              <a:t>“Unsupervised” means that the training data has no ground truth labels to learn from.</a:t>
            </a:r>
          </a:p>
          <a:p>
            <a:r>
              <a:rPr lang="en-US" dirty="0"/>
              <a:t>This means they are much harder to evaluate.</a:t>
            </a:r>
          </a:p>
          <a:p>
            <a:r>
              <a:rPr lang="en-US" dirty="0"/>
              <a:t>Clustering is an key unsupervised problem.</a:t>
            </a:r>
          </a:p>
          <a:p>
            <a:endParaRPr lang="en-US" dirty="0"/>
          </a:p>
        </p:txBody>
      </p:sp>
    </p:spTree>
    <p:extLst>
      <p:ext uri="{BB962C8B-B14F-4D97-AF65-F5344CB8AC3E}">
        <p14:creationId xmlns:p14="http://schemas.microsoft.com/office/powerpoint/2010/main" val="8718613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Recommender Systems and Matrix Factorization</a:t>
            </a:r>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1527873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441819" cy="1063487"/>
          </a:xfrm>
        </p:spPr>
        <p:txBody>
          <a:bodyPr>
            <a:normAutofit fontScale="90000"/>
          </a:bodyPr>
          <a:lstStyle/>
          <a:p>
            <a:r>
              <a:rPr lang="en-US" dirty="0"/>
              <a:t>Recommender Systems and Matrix Factorization</a:t>
            </a:r>
          </a:p>
        </p:txBody>
      </p:sp>
      <p:sp>
        <p:nvSpPr>
          <p:cNvPr id="3" name="Content Placeholder 2"/>
          <p:cNvSpPr>
            <a:spLocks noGrp="1"/>
          </p:cNvSpPr>
          <p:nvPr>
            <p:ph sz="quarter" idx="10"/>
          </p:nvPr>
        </p:nvSpPr>
        <p:spPr>
          <a:xfrm>
            <a:off x="379413" y="1388226"/>
            <a:ext cx="9272587" cy="5290388"/>
          </a:xfrm>
        </p:spPr>
        <p:txBody>
          <a:bodyPr/>
          <a:lstStyle/>
          <a:p>
            <a:r>
              <a:rPr lang="en-US"/>
              <a:t>The Netflix contest: Build a better recommender system from Netflix data</a:t>
            </a:r>
          </a:p>
        </p:txBody>
      </p:sp>
      <p:graphicFrame>
        <p:nvGraphicFramePr>
          <p:cNvPr id="4" name="Object 3"/>
          <p:cNvGraphicFramePr>
            <a:graphicFrameLocks noChangeAspect="1"/>
          </p:cNvGraphicFramePr>
          <p:nvPr/>
        </p:nvGraphicFramePr>
        <p:xfrm>
          <a:off x="5136603" y="2630493"/>
          <a:ext cx="4398962" cy="3422650"/>
        </p:xfrm>
        <a:graphic>
          <a:graphicData uri="http://schemas.openxmlformats.org/presentationml/2006/ole">
            <mc:AlternateContent xmlns:mc="http://schemas.openxmlformats.org/markup-compatibility/2006">
              <mc:Choice xmlns:v="urn:schemas-microsoft-com:vml" Requires="v">
                <p:oleObj spid="_x0000_s1061" name="Equation" r:id="rId4" imgW="1143000" imgH="889000" progId="Equation.3">
                  <p:embed/>
                </p:oleObj>
              </mc:Choice>
              <mc:Fallback>
                <p:oleObj name="Equation" r:id="rId4" imgW="1143000" imgH="889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6603" y="2630493"/>
                        <a:ext cx="4398962" cy="342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2730482" y="2967570"/>
            <a:ext cx="2531487" cy="2739211"/>
          </a:xfrm>
          <a:prstGeom prst="rect">
            <a:avLst/>
          </a:prstGeom>
          <a:noFill/>
        </p:spPr>
        <p:txBody>
          <a:bodyPr wrap="none" rtlCol="0">
            <a:spAutoFit/>
          </a:bodyPr>
          <a:lstStyle/>
          <a:p>
            <a:r>
              <a:rPr lang="en-US" sz="4300"/>
              <a:t>Carmen</a:t>
            </a:r>
          </a:p>
          <a:p>
            <a:r>
              <a:rPr lang="en-US" sz="4300"/>
              <a:t>Joseph</a:t>
            </a:r>
          </a:p>
          <a:p>
            <a:r>
              <a:rPr lang="en-US" sz="4300"/>
              <a:t>Leonore</a:t>
            </a:r>
          </a:p>
          <a:p>
            <a:r>
              <a:rPr lang="en-US" sz="4300"/>
              <a:t>Esmerelda</a:t>
            </a:r>
          </a:p>
        </p:txBody>
      </p:sp>
      <p:sp>
        <p:nvSpPr>
          <p:cNvPr id="9" name="TextBox 8"/>
          <p:cNvSpPr txBox="1"/>
          <p:nvPr/>
        </p:nvSpPr>
        <p:spPr>
          <a:xfrm>
            <a:off x="5795416" y="2036238"/>
            <a:ext cx="3057610" cy="754053"/>
          </a:xfrm>
          <a:prstGeom prst="rect">
            <a:avLst/>
          </a:prstGeom>
          <a:noFill/>
        </p:spPr>
        <p:txBody>
          <a:bodyPr wrap="none" rtlCol="0">
            <a:spAutoFit/>
          </a:bodyPr>
          <a:lstStyle/>
          <a:p>
            <a:r>
              <a:rPr lang="en-US" sz="4300"/>
              <a:t>A    B     C    D</a:t>
            </a:r>
          </a:p>
        </p:txBody>
      </p:sp>
      <p:sp>
        <p:nvSpPr>
          <p:cNvPr id="10" name="Content Placeholder 2"/>
          <p:cNvSpPr txBox="1">
            <a:spLocks/>
          </p:cNvSpPr>
          <p:nvPr/>
        </p:nvSpPr>
        <p:spPr>
          <a:xfrm>
            <a:off x="447145" y="6146494"/>
            <a:ext cx="11016720" cy="914707"/>
          </a:xfrm>
          <a:prstGeom prst="rect">
            <a:avLst/>
          </a:prstGeom>
        </p:spPr>
        <p:txBody>
          <a:bodyPr/>
          <a:lstStyle/>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kumimoji="0" lang="en-US" sz="3200" b="0" i="0" u="none" strike="noStrike" kern="0" cap="none" spc="0" normalizeH="0" baseline="0" noProof="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Use the crowd’s votes to complete the missing entries</a:t>
            </a:r>
          </a:p>
        </p:txBody>
      </p:sp>
    </p:spTree>
    <p:extLst>
      <p:ext uri="{BB962C8B-B14F-4D97-AF65-F5344CB8AC3E}">
        <p14:creationId xmlns:p14="http://schemas.microsoft.com/office/powerpoint/2010/main" val="29314670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Coming up</a:t>
            </a:r>
            <a:endParaRPr lang="en-US"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10245957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Coming Up</a:t>
            </a:r>
            <a:endParaRPr lang="en-US" dirty="0"/>
          </a:p>
        </p:txBody>
      </p:sp>
      <p:sp>
        <p:nvSpPr>
          <p:cNvPr id="3" name="Content Placeholder 2"/>
          <p:cNvSpPr>
            <a:spLocks noGrp="1"/>
          </p:cNvSpPr>
          <p:nvPr>
            <p:ph sz="quarter" idx="10"/>
          </p:nvPr>
        </p:nvSpPr>
        <p:spPr>
          <a:xfrm>
            <a:off x="379413" y="2540000"/>
            <a:ext cx="11525250" cy="4138614"/>
          </a:xfrm>
        </p:spPr>
        <p:txBody>
          <a:bodyPr/>
          <a:lstStyle/>
          <a:p>
            <a:r>
              <a:rPr lang="en-US" dirty="0" smtClean="0"/>
              <a:t>How to formulate and solve machine learning problems</a:t>
            </a:r>
          </a:p>
          <a:p>
            <a:r>
              <a:rPr lang="en-US" dirty="0" smtClean="0"/>
              <a:t>How to evaluate machine learning algorithms</a:t>
            </a:r>
            <a:endParaRPr lang="en-US" dirty="0"/>
          </a:p>
        </p:txBody>
      </p:sp>
    </p:spTree>
    <p:extLst>
      <p:ext uri="{BB962C8B-B14F-4D97-AF65-F5344CB8AC3E}">
        <p14:creationId xmlns:p14="http://schemas.microsoft.com/office/powerpoint/2010/main" val="2133445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sz="quarter" idx="10"/>
          </p:nvPr>
        </p:nvSpPr>
        <p:spPr>
          <a:xfrm>
            <a:off x="-241299" y="850593"/>
            <a:ext cx="10384367" cy="5290388"/>
          </a:xfrm>
        </p:spPr>
        <p:txBody>
          <a:bodyPr/>
          <a:lstStyle/>
          <a:p>
            <a:pPr>
              <a:buNone/>
            </a:pPr>
            <a:r>
              <a:rPr lang="en-US" dirty="0" smtClean="0"/>
              <a:t>   We have a </a:t>
            </a:r>
            <a:r>
              <a:rPr lang="en-US" i="1" dirty="0" smtClean="0"/>
              <a:t>training set</a:t>
            </a:r>
            <a:r>
              <a:rPr lang="en-US" dirty="0" smtClean="0"/>
              <a:t> of observations (e.g., labeled images) and a </a:t>
            </a:r>
            <a:r>
              <a:rPr lang="en-US" i="1" dirty="0" smtClean="0"/>
              <a:t>test</a:t>
            </a:r>
            <a:r>
              <a:rPr lang="en-US" dirty="0" smtClean="0"/>
              <a:t> </a:t>
            </a:r>
            <a:r>
              <a:rPr lang="en-US" i="1" dirty="0" smtClean="0"/>
              <a:t>set</a:t>
            </a:r>
            <a:r>
              <a:rPr lang="en-US" dirty="0" smtClean="0"/>
              <a:t> that we use only for evaluation.</a:t>
            </a:r>
            <a:endParaRPr lang="en-US" i="1" dirty="0"/>
          </a:p>
        </p:txBody>
      </p:sp>
      <p:sp>
        <p:nvSpPr>
          <p:cNvPr id="21" name="TextBox 20"/>
          <p:cNvSpPr txBox="1"/>
          <p:nvPr/>
        </p:nvSpPr>
        <p:spPr>
          <a:xfrm>
            <a:off x="4907760" y="2062585"/>
            <a:ext cx="1888508" cy="523220"/>
          </a:xfrm>
          <a:prstGeom prst="rect">
            <a:avLst/>
          </a:prstGeom>
          <a:noFill/>
        </p:spPr>
        <p:txBody>
          <a:bodyPr wrap="none" rtlCol="0">
            <a:spAutoFit/>
          </a:bodyPr>
          <a:lstStyle/>
          <a:p>
            <a:r>
              <a:rPr lang="en-US" sz="2800" dirty="0" smtClean="0"/>
              <a:t>Training set</a:t>
            </a:r>
            <a:endParaRPr lang="en-US" sz="2800" dirty="0"/>
          </a:p>
        </p:txBody>
      </p:sp>
      <p:sp>
        <p:nvSpPr>
          <p:cNvPr id="22" name="TextBox 21"/>
          <p:cNvSpPr txBox="1"/>
          <p:nvPr/>
        </p:nvSpPr>
        <p:spPr>
          <a:xfrm>
            <a:off x="7532214" y="2077876"/>
            <a:ext cx="1319567" cy="523220"/>
          </a:xfrm>
          <a:prstGeom prst="rect">
            <a:avLst/>
          </a:prstGeom>
          <a:noFill/>
        </p:spPr>
        <p:txBody>
          <a:bodyPr wrap="none" rtlCol="0">
            <a:spAutoFit/>
          </a:bodyPr>
          <a:lstStyle/>
          <a:p>
            <a:r>
              <a:rPr lang="en-US" sz="2800" dirty="0" smtClean="0"/>
              <a:t>Test set</a:t>
            </a:r>
            <a:endParaRPr lang="en-US" sz="2800" dirty="0"/>
          </a:p>
        </p:txBody>
      </p:sp>
      <p:sp>
        <p:nvSpPr>
          <p:cNvPr id="23" name="Left Arrow 22"/>
          <p:cNvSpPr/>
          <p:nvPr/>
        </p:nvSpPr>
        <p:spPr>
          <a:xfrm rot="19954503">
            <a:off x="4775199" y="2554112"/>
            <a:ext cx="733777" cy="522111"/>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eft Arrow 23"/>
          <p:cNvSpPr/>
          <p:nvPr/>
        </p:nvSpPr>
        <p:spPr>
          <a:xfrm rot="12905149">
            <a:off x="8305801" y="2607732"/>
            <a:ext cx="733777" cy="522111"/>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3308486" y="3623003"/>
            <a:ext cx="1322823" cy="369332"/>
          </a:xfrm>
          <a:prstGeom prst="rect">
            <a:avLst/>
          </a:prstGeom>
          <a:noFill/>
        </p:spPr>
        <p:txBody>
          <a:bodyPr wrap="none" rtlCol="0">
            <a:spAutoFit/>
          </a:bodyPr>
          <a:lstStyle/>
          <a:p>
            <a:r>
              <a:rPr lang="en-US" dirty="0"/>
              <a:t>(not a chair)</a:t>
            </a:r>
          </a:p>
        </p:txBody>
      </p:sp>
      <p:sp>
        <p:nvSpPr>
          <p:cNvPr id="28" name="TextBox 27"/>
          <p:cNvSpPr txBox="1"/>
          <p:nvPr/>
        </p:nvSpPr>
        <p:spPr>
          <a:xfrm>
            <a:off x="2714843" y="6444803"/>
            <a:ext cx="1322823" cy="369332"/>
          </a:xfrm>
          <a:prstGeom prst="rect">
            <a:avLst/>
          </a:prstGeom>
          <a:noFill/>
        </p:spPr>
        <p:txBody>
          <a:bodyPr wrap="none" rtlCol="0">
            <a:spAutoFit/>
          </a:bodyPr>
          <a:lstStyle/>
          <a:p>
            <a:r>
              <a:rPr lang="en-US" dirty="0"/>
              <a:t>(not a chair)</a:t>
            </a:r>
          </a:p>
        </p:txBody>
      </p:sp>
      <p:sp>
        <p:nvSpPr>
          <p:cNvPr id="29" name="TextBox 28"/>
          <p:cNvSpPr txBox="1"/>
          <p:nvPr/>
        </p:nvSpPr>
        <p:spPr>
          <a:xfrm>
            <a:off x="3784499" y="5726812"/>
            <a:ext cx="1322823" cy="369332"/>
          </a:xfrm>
          <a:prstGeom prst="rect">
            <a:avLst/>
          </a:prstGeom>
          <a:noFill/>
        </p:spPr>
        <p:txBody>
          <a:bodyPr wrap="none" rtlCol="0">
            <a:spAutoFit/>
          </a:bodyPr>
          <a:lstStyle/>
          <a:p>
            <a:r>
              <a:rPr lang="en-US" dirty="0" smtClean="0"/>
              <a:t>(not a chair</a:t>
            </a:r>
            <a:r>
              <a:rPr lang="en-US" dirty="0"/>
              <a:t>)</a:t>
            </a:r>
          </a:p>
        </p:txBody>
      </p:sp>
      <p:sp>
        <p:nvSpPr>
          <p:cNvPr id="32" name="TextBox 31"/>
          <p:cNvSpPr txBox="1"/>
          <p:nvPr/>
        </p:nvSpPr>
        <p:spPr>
          <a:xfrm>
            <a:off x="365658" y="5690849"/>
            <a:ext cx="1322823" cy="369332"/>
          </a:xfrm>
          <a:prstGeom prst="rect">
            <a:avLst/>
          </a:prstGeom>
          <a:noFill/>
        </p:spPr>
        <p:txBody>
          <a:bodyPr wrap="none" rtlCol="0">
            <a:spAutoFit/>
          </a:bodyPr>
          <a:lstStyle/>
          <a:p>
            <a:r>
              <a:rPr lang="en-US" dirty="0"/>
              <a:t>(not a chair)</a:t>
            </a:r>
          </a:p>
        </p:txBody>
      </p:sp>
      <p:sp>
        <p:nvSpPr>
          <p:cNvPr id="33" name="TextBox 32"/>
          <p:cNvSpPr txBox="1"/>
          <p:nvPr/>
        </p:nvSpPr>
        <p:spPr>
          <a:xfrm>
            <a:off x="219256" y="3263976"/>
            <a:ext cx="1322823" cy="369332"/>
          </a:xfrm>
          <a:prstGeom prst="rect">
            <a:avLst/>
          </a:prstGeom>
          <a:noFill/>
        </p:spPr>
        <p:txBody>
          <a:bodyPr wrap="none" rtlCol="0">
            <a:spAutoFit/>
          </a:bodyPr>
          <a:lstStyle/>
          <a:p>
            <a:r>
              <a:rPr lang="en-US" dirty="0"/>
              <a:t>(not a chair)</a:t>
            </a:r>
          </a:p>
        </p:txBody>
      </p:sp>
      <p:sp>
        <p:nvSpPr>
          <p:cNvPr id="34" name="TextBox 33"/>
          <p:cNvSpPr txBox="1"/>
          <p:nvPr/>
        </p:nvSpPr>
        <p:spPr>
          <a:xfrm>
            <a:off x="1857680" y="4861655"/>
            <a:ext cx="787558" cy="369332"/>
          </a:xfrm>
          <a:prstGeom prst="rect">
            <a:avLst/>
          </a:prstGeom>
          <a:noFill/>
        </p:spPr>
        <p:txBody>
          <a:bodyPr wrap="none" rtlCol="0">
            <a:spAutoFit/>
          </a:bodyPr>
          <a:lstStyle/>
          <a:p>
            <a:r>
              <a:rPr lang="en-US" dirty="0"/>
              <a:t>(chair)</a:t>
            </a:r>
          </a:p>
        </p:txBody>
      </p:sp>
      <p:grpSp>
        <p:nvGrpSpPr>
          <p:cNvPr id="35" name="Group 34"/>
          <p:cNvGrpSpPr/>
          <p:nvPr/>
        </p:nvGrpSpPr>
        <p:grpSpPr>
          <a:xfrm>
            <a:off x="1939969" y="2245206"/>
            <a:ext cx="1381125" cy="1300163"/>
            <a:chOff x="3095625" y="3808413"/>
            <a:chExt cx="1381125" cy="1300163"/>
          </a:xfrm>
        </p:grpSpPr>
        <p:sp>
          <p:nvSpPr>
            <p:cNvPr id="36" name="Freeform 5"/>
            <p:cNvSpPr>
              <a:spLocks/>
            </p:cNvSpPr>
            <p:nvPr/>
          </p:nvSpPr>
          <p:spPr bwMode="auto">
            <a:xfrm>
              <a:off x="3113088" y="4221163"/>
              <a:ext cx="257175" cy="80962"/>
            </a:xfrm>
            <a:custGeom>
              <a:avLst/>
              <a:gdLst>
                <a:gd name="T0" fmla="*/ 7 w 28"/>
                <a:gd name="T1" fmla="*/ 9 h 9"/>
                <a:gd name="T2" fmla="*/ 28 w 28"/>
                <a:gd name="T3" fmla="*/ 9 h 9"/>
                <a:gd name="T4" fmla="*/ 23 w 28"/>
                <a:gd name="T5" fmla="*/ 2 h 9"/>
                <a:gd name="T6" fmla="*/ 18 w 28"/>
                <a:gd name="T7" fmla="*/ 0 h 9"/>
                <a:gd name="T8" fmla="*/ 0 w 28"/>
                <a:gd name="T9" fmla="*/ 0 h 9"/>
                <a:gd name="T10" fmla="*/ 0 w 28"/>
                <a:gd name="T11" fmla="*/ 2 h 9"/>
                <a:gd name="T12" fmla="*/ 7 w 2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7" y="9"/>
                  </a:moveTo>
                  <a:cubicBezTo>
                    <a:pt x="28" y="9"/>
                    <a:pt x="28" y="9"/>
                    <a:pt x="28" y="9"/>
                  </a:cubicBezTo>
                  <a:cubicBezTo>
                    <a:pt x="23" y="2"/>
                    <a:pt x="23" y="2"/>
                    <a:pt x="23" y="2"/>
                  </a:cubicBezTo>
                  <a:cubicBezTo>
                    <a:pt x="18" y="0"/>
                    <a:pt x="18" y="0"/>
                    <a:pt x="18" y="0"/>
                  </a:cubicBezTo>
                  <a:cubicBezTo>
                    <a:pt x="0" y="0"/>
                    <a:pt x="0" y="0"/>
                    <a:pt x="0" y="0"/>
                  </a:cubicBezTo>
                  <a:cubicBezTo>
                    <a:pt x="0" y="2"/>
                    <a:pt x="0" y="2"/>
                    <a:pt x="0" y="2"/>
                  </a:cubicBezTo>
                  <a:cubicBezTo>
                    <a:pt x="0" y="6"/>
                    <a:pt x="3" y="9"/>
                    <a:pt x="7"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6"/>
            <p:cNvSpPr>
              <a:spLocks/>
            </p:cNvSpPr>
            <p:nvPr/>
          </p:nvSpPr>
          <p:spPr bwMode="auto">
            <a:xfrm>
              <a:off x="3159125" y="4238625"/>
              <a:ext cx="128588" cy="211137"/>
            </a:xfrm>
            <a:custGeom>
              <a:avLst/>
              <a:gdLst>
                <a:gd name="T0" fmla="*/ 0 w 14"/>
                <a:gd name="T1" fmla="*/ 19 h 23"/>
                <a:gd name="T2" fmla="*/ 4 w 14"/>
                <a:gd name="T3" fmla="*/ 23 h 23"/>
                <a:gd name="T4" fmla="*/ 10 w 14"/>
                <a:gd name="T5" fmla="*/ 23 h 23"/>
                <a:gd name="T6" fmla="*/ 14 w 14"/>
                <a:gd name="T7" fmla="*/ 19 h 23"/>
                <a:gd name="T8" fmla="*/ 14 w 14"/>
                <a:gd name="T9" fmla="*/ 4 h 23"/>
                <a:gd name="T10" fmla="*/ 10 w 14"/>
                <a:gd name="T11" fmla="*/ 0 h 23"/>
                <a:gd name="T12" fmla="*/ 4 w 14"/>
                <a:gd name="T13" fmla="*/ 0 h 23"/>
                <a:gd name="T14" fmla="*/ 0 w 14"/>
                <a:gd name="T15" fmla="*/ 4 h 23"/>
                <a:gd name="T16" fmla="*/ 0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0" y="19"/>
                  </a:moveTo>
                  <a:cubicBezTo>
                    <a:pt x="0" y="21"/>
                    <a:pt x="2" y="23"/>
                    <a:pt x="4" y="23"/>
                  </a:cubicBezTo>
                  <a:cubicBezTo>
                    <a:pt x="10" y="23"/>
                    <a:pt x="10" y="23"/>
                    <a:pt x="10" y="23"/>
                  </a:cubicBezTo>
                  <a:cubicBezTo>
                    <a:pt x="12" y="23"/>
                    <a:pt x="14" y="21"/>
                    <a:pt x="14" y="19"/>
                  </a:cubicBezTo>
                  <a:cubicBezTo>
                    <a:pt x="14" y="4"/>
                    <a:pt x="14" y="4"/>
                    <a:pt x="14" y="4"/>
                  </a:cubicBezTo>
                  <a:cubicBezTo>
                    <a:pt x="14" y="2"/>
                    <a:pt x="12" y="0"/>
                    <a:pt x="10" y="0"/>
                  </a:cubicBezTo>
                  <a:cubicBezTo>
                    <a:pt x="4" y="0"/>
                    <a:pt x="4" y="0"/>
                    <a:pt x="4" y="0"/>
                  </a:cubicBezTo>
                  <a:cubicBezTo>
                    <a:pt x="2" y="0"/>
                    <a:pt x="0" y="2"/>
                    <a:pt x="0" y="4"/>
                  </a:cubicBezTo>
                  <a:lnTo>
                    <a:pt x="0"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7"/>
            <p:cNvSpPr>
              <a:spLocks/>
            </p:cNvSpPr>
            <p:nvPr/>
          </p:nvSpPr>
          <p:spPr bwMode="auto">
            <a:xfrm>
              <a:off x="3370263" y="3808413"/>
              <a:ext cx="841375" cy="668337"/>
            </a:xfrm>
            <a:custGeom>
              <a:avLst/>
              <a:gdLst>
                <a:gd name="T0" fmla="*/ 75 w 92"/>
                <a:gd name="T1" fmla="*/ 0 h 73"/>
                <a:gd name="T2" fmla="*/ 17 w 92"/>
                <a:gd name="T3" fmla="*/ 0 h 73"/>
                <a:gd name="T4" fmla="*/ 0 w 92"/>
                <a:gd name="T5" fmla="*/ 16 h 73"/>
                <a:gd name="T6" fmla="*/ 0 w 92"/>
                <a:gd name="T7" fmla="*/ 73 h 73"/>
                <a:gd name="T8" fmla="*/ 92 w 92"/>
                <a:gd name="T9" fmla="*/ 73 h 73"/>
                <a:gd name="T10" fmla="*/ 92 w 92"/>
                <a:gd name="T11" fmla="*/ 16 h 73"/>
                <a:gd name="T12" fmla="*/ 75 w 9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92" h="73">
                  <a:moveTo>
                    <a:pt x="75" y="0"/>
                  </a:moveTo>
                  <a:cubicBezTo>
                    <a:pt x="17" y="0"/>
                    <a:pt x="17" y="0"/>
                    <a:pt x="17" y="0"/>
                  </a:cubicBezTo>
                  <a:cubicBezTo>
                    <a:pt x="7" y="0"/>
                    <a:pt x="0" y="7"/>
                    <a:pt x="0" y="16"/>
                  </a:cubicBezTo>
                  <a:cubicBezTo>
                    <a:pt x="0" y="73"/>
                    <a:pt x="0" y="73"/>
                    <a:pt x="0" y="73"/>
                  </a:cubicBezTo>
                  <a:cubicBezTo>
                    <a:pt x="92" y="73"/>
                    <a:pt x="92" y="73"/>
                    <a:pt x="92" y="73"/>
                  </a:cubicBezTo>
                  <a:cubicBezTo>
                    <a:pt x="92" y="16"/>
                    <a:pt x="92" y="16"/>
                    <a:pt x="92" y="16"/>
                  </a:cubicBezTo>
                  <a:cubicBezTo>
                    <a:pt x="92" y="7"/>
                    <a:pt x="84" y="0"/>
                    <a:pt x="75" y="0"/>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8"/>
            <p:cNvSpPr>
              <a:spLocks noEditPoints="1"/>
            </p:cNvSpPr>
            <p:nvPr/>
          </p:nvSpPr>
          <p:spPr bwMode="auto">
            <a:xfrm>
              <a:off x="3351213" y="4476750"/>
              <a:ext cx="869950" cy="631825"/>
            </a:xfrm>
            <a:custGeom>
              <a:avLst/>
              <a:gdLst>
                <a:gd name="T0" fmla="*/ 93 w 95"/>
                <a:gd name="T1" fmla="*/ 69 h 69"/>
                <a:gd name="T2" fmla="*/ 92 w 95"/>
                <a:gd name="T3" fmla="*/ 69 h 69"/>
                <a:gd name="T4" fmla="*/ 47 w 95"/>
                <a:gd name="T5" fmla="*/ 37 h 69"/>
                <a:gd name="T6" fmla="*/ 3 w 95"/>
                <a:gd name="T7" fmla="*/ 69 h 69"/>
                <a:gd name="T8" fmla="*/ 1 w 95"/>
                <a:gd name="T9" fmla="*/ 69 h 69"/>
                <a:gd name="T10" fmla="*/ 0 w 95"/>
                <a:gd name="T11" fmla="*/ 67 h 69"/>
                <a:gd name="T12" fmla="*/ 0 w 95"/>
                <a:gd name="T13" fmla="*/ 2 h 69"/>
                <a:gd name="T14" fmla="*/ 0 w 95"/>
                <a:gd name="T15" fmla="*/ 1 h 69"/>
                <a:gd name="T16" fmla="*/ 0 w 95"/>
                <a:gd name="T17" fmla="*/ 0 h 69"/>
                <a:gd name="T18" fmla="*/ 1 w 95"/>
                <a:gd name="T19" fmla="*/ 0 h 69"/>
                <a:gd name="T20" fmla="*/ 2 w 95"/>
                <a:gd name="T21" fmla="*/ 0 h 69"/>
                <a:gd name="T22" fmla="*/ 2 w 95"/>
                <a:gd name="T23" fmla="*/ 0 h 69"/>
                <a:gd name="T24" fmla="*/ 93 w 95"/>
                <a:gd name="T25" fmla="*/ 0 h 69"/>
                <a:gd name="T26" fmla="*/ 93 w 95"/>
                <a:gd name="T27" fmla="*/ 0 h 69"/>
                <a:gd name="T28" fmla="*/ 94 w 95"/>
                <a:gd name="T29" fmla="*/ 0 h 69"/>
                <a:gd name="T30" fmla="*/ 94 w 95"/>
                <a:gd name="T31" fmla="*/ 0 h 69"/>
                <a:gd name="T32" fmla="*/ 95 w 95"/>
                <a:gd name="T33" fmla="*/ 1 h 69"/>
                <a:gd name="T34" fmla="*/ 95 w 95"/>
                <a:gd name="T35" fmla="*/ 1 h 69"/>
                <a:gd name="T36" fmla="*/ 95 w 95"/>
                <a:gd name="T37" fmla="*/ 1 h 69"/>
                <a:gd name="T38" fmla="*/ 95 w 95"/>
                <a:gd name="T39" fmla="*/ 2 h 69"/>
                <a:gd name="T40" fmla="*/ 95 w 95"/>
                <a:gd name="T41" fmla="*/ 67 h 69"/>
                <a:gd name="T42" fmla="*/ 94 w 95"/>
                <a:gd name="T43" fmla="*/ 69 h 69"/>
                <a:gd name="T44" fmla="*/ 93 w 95"/>
                <a:gd name="T45" fmla="*/ 69 h 69"/>
                <a:gd name="T46" fmla="*/ 51 w 95"/>
                <a:gd name="T47" fmla="*/ 34 h 69"/>
                <a:gd name="T48" fmla="*/ 91 w 95"/>
                <a:gd name="T49" fmla="*/ 63 h 69"/>
                <a:gd name="T50" fmla="*/ 91 w 95"/>
                <a:gd name="T51" fmla="*/ 6 h 69"/>
                <a:gd name="T52" fmla="*/ 51 w 95"/>
                <a:gd name="T53" fmla="*/ 34 h 69"/>
                <a:gd name="T54" fmla="*/ 4 w 95"/>
                <a:gd name="T55" fmla="*/ 6 h 69"/>
                <a:gd name="T56" fmla="*/ 4 w 95"/>
                <a:gd name="T57" fmla="*/ 63 h 69"/>
                <a:gd name="T58" fmla="*/ 44 w 95"/>
                <a:gd name="T59" fmla="*/ 34 h 69"/>
                <a:gd name="T60" fmla="*/ 4 w 95"/>
                <a:gd name="T61" fmla="*/ 6 h 69"/>
                <a:gd name="T62" fmla="*/ 8 w 95"/>
                <a:gd name="T63" fmla="*/ 4 h 69"/>
                <a:gd name="T64" fmla="*/ 47 w 95"/>
                <a:gd name="T65" fmla="*/ 32 h 69"/>
                <a:gd name="T66" fmla="*/ 87 w 95"/>
                <a:gd name="T67" fmla="*/ 4 h 69"/>
                <a:gd name="T68" fmla="*/ 8 w 95"/>
                <a:gd name="T69"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5" h="69">
                  <a:moveTo>
                    <a:pt x="93" y="69"/>
                  </a:moveTo>
                  <a:cubicBezTo>
                    <a:pt x="93" y="69"/>
                    <a:pt x="92" y="69"/>
                    <a:pt x="92" y="69"/>
                  </a:cubicBezTo>
                  <a:cubicBezTo>
                    <a:pt x="47" y="37"/>
                    <a:pt x="47" y="37"/>
                    <a:pt x="47" y="37"/>
                  </a:cubicBezTo>
                  <a:cubicBezTo>
                    <a:pt x="3" y="69"/>
                    <a:pt x="3" y="69"/>
                    <a:pt x="3" y="69"/>
                  </a:cubicBezTo>
                  <a:cubicBezTo>
                    <a:pt x="3" y="69"/>
                    <a:pt x="2" y="69"/>
                    <a:pt x="1" y="69"/>
                  </a:cubicBezTo>
                  <a:cubicBezTo>
                    <a:pt x="0" y="69"/>
                    <a:pt x="0" y="68"/>
                    <a:pt x="0" y="67"/>
                  </a:cubicBezTo>
                  <a:cubicBezTo>
                    <a:pt x="0" y="2"/>
                    <a:pt x="0" y="2"/>
                    <a:pt x="0" y="2"/>
                  </a:cubicBezTo>
                  <a:cubicBezTo>
                    <a:pt x="0" y="2"/>
                    <a:pt x="0" y="1"/>
                    <a:pt x="0" y="1"/>
                  </a:cubicBezTo>
                  <a:cubicBezTo>
                    <a:pt x="0" y="1"/>
                    <a:pt x="0" y="1"/>
                    <a:pt x="0" y="0"/>
                  </a:cubicBezTo>
                  <a:cubicBezTo>
                    <a:pt x="1" y="0"/>
                    <a:pt x="1" y="0"/>
                    <a:pt x="1" y="0"/>
                  </a:cubicBezTo>
                  <a:cubicBezTo>
                    <a:pt x="1" y="0"/>
                    <a:pt x="2" y="0"/>
                    <a:pt x="2" y="0"/>
                  </a:cubicBezTo>
                  <a:cubicBezTo>
                    <a:pt x="2" y="0"/>
                    <a:pt x="2" y="0"/>
                    <a:pt x="2" y="0"/>
                  </a:cubicBezTo>
                  <a:cubicBezTo>
                    <a:pt x="93" y="0"/>
                    <a:pt x="93" y="0"/>
                    <a:pt x="93" y="0"/>
                  </a:cubicBezTo>
                  <a:cubicBezTo>
                    <a:pt x="93" y="0"/>
                    <a:pt x="93" y="0"/>
                    <a:pt x="93" y="0"/>
                  </a:cubicBezTo>
                  <a:cubicBezTo>
                    <a:pt x="93" y="0"/>
                    <a:pt x="94" y="0"/>
                    <a:pt x="94" y="0"/>
                  </a:cubicBezTo>
                  <a:cubicBezTo>
                    <a:pt x="94" y="0"/>
                    <a:pt x="94" y="0"/>
                    <a:pt x="94" y="0"/>
                  </a:cubicBezTo>
                  <a:cubicBezTo>
                    <a:pt x="95" y="1"/>
                    <a:pt x="95" y="1"/>
                    <a:pt x="95" y="1"/>
                  </a:cubicBezTo>
                  <a:cubicBezTo>
                    <a:pt x="95" y="1"/>
                    <a:pt x="95" y="1"/>
                    <a:pt x="95" y="1"/>
                  </a:cubicBezTo>
                  <a:cubicBezTo>
                    <a:pt x="95" y="1"/>
                    <a:pt x="95" y="1"/>
                    <a:pt x="95" y="1"/>
                  </a:cubicBezTo>
                  <a:cubicBezTo>
                    <a:pt x="95" y="1"/>
                    <a:pt x="95" y="2"/>
                    <a:pt x="95" y="2"/>
                  </a:cubicBezTo>
                  <a:cubicBezTo>
                    <a:pt x="95" y="67"/>
                    <a:pt x="95" y="67"/>
                    <a:pt x="95" y="67"/>
                  </a:cubicBezTo>
                  <a:cubicBezTo>
                    <a:pt x="95" y="68"/>
                    <a:pt x="95" y="69"/>
                    <a:pt x="94" y="69"/>
                  </a:cubicBezTo>
                  <a:cubicBezTo>
                    <a:pt x="94" y="69"/>
                    <a:pt x="93" y="69"/>
                    <a:pt x="93" y="69"/>
                  </a:cubicBezTo>
                  <a:close/>
                  <a:moveTo>
                    <a:pt x="51" y="34"/>
                  </a:moveTo>
                  <a:cubicBezTo>
                    <a:pt x="91" y="63"/>
                    <a:pt x="91" y="63"/>
                    <a:pt x="91" y="63"/>
                  </a:cubicBezTo>
                  <a:cubicBezTo>
                    <a:pt x="91" y="6"/>
                    <a:pt x="91" y="6"/>
                    <a:pt x="91" y="6"/>
                  </a:cubicBezTo>
                  <a:lnTo>
                    <a:pt x="51" y="34"/>
                  </a:lnTo>
                  <a:close/>
                  <a:moveTo>
                    <a:pt x="4" y="6"/>
                  </a:moveTo>
                  <a:cubicBezTo>
                    <a:pt x="4" y="63"/>
                    <a:pt x="4" y="63"/>
                    <a:pt x="4" y="63"/>
                  </a:cubicBezTo>
                  <a:cubicBezTo>
                    <a:pt x="44" y="34"/>
                    <a:pt x="44" y="34"/>
                    <a:pt x="44" y="34"/>
                  </a:cubicBezTo>
                  <a:lnTo>
                    <a:pt x="4" y="6"/>
                  </a:lnTo>
                  <a:close/>
                  <a:moveTo>
                    <a:pt x="8" y="4"/>
                  </a:moveTo>
                  <a:cubicBezTo>
                    <a:pt x="47" y="32"/>
                    <a:pt x="47" y="32"/>
                    <a:pt x="47" y="32"/>
                  </a:cubicBezTo>
                  <a:cubicBezTo>
                    <a:pt x="87" y="4"/>
                    <a:pt x="87" y="4"/>
                    <a:pt x="87" y="4"/>
                  </a:cubicBezTo>
                  <a:lnTo>
                    <a:pt x="8" y="4"/>
                  </a:ln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9"/>
            <p:cNvSpPr>
              <a:spLocks/>
            </p:cNvSpPr>
            <p:nvPr/>
          </p:nvSpPr>
          <p:spPr bwMode="auto">
            <a:xfrm>
              <a:off x="3095625" y="4202113"/>
              <a:ext cx="292100" cy="393700"/>
            </a:xfrm>
            <a:custGeom>
              <a:avLst/>
              <a:gdLst>
                <a:gd name="T0" fmla="*/ 30 w 32"/>
                <a:gd name="T1" fmla="*/ 43 h 43"/>
                <a:gd name="T2" fmla="*/ 28 w 32"/>
                <a:gd name="T3" fmla="*/ 41 h 43"/>
                <a:gd name="T4" fmla="*/ 28 w 32"/>
                <a:gd name="T5" fmla="*/ 14 h 43"/>
                <a:gd name="T6" fmla="*/ 18 w 32"/>
                <a:gd name="T7" fmla="*/ 4 h 43"/>
                <a:gd name="T8" fmla="*/ 2 w 32"/>
                <a:gd name="T9" fmla="*/ 4 h 43"/>
                <a:gd name="T10" fmla="*/ 0 w 32"/>
                <a:gd name="T11" fmla="*/ 2 h 43"/>
                <a:gd name="T12" fmla="*/ 2 w 32"/>
                <a:gd name="T13" fmla="*/ 0 h 43"/>
                <a:gd name="T14" fmla="*/ 18 w 32"/>
                <a:gd name="T15" fmla="*/ 0 h 43"/>
                <a:gd name="T16" fmla="*/ 32 w 32"/>
                <a:gd name="T17" fmla="*/ 14 h 43"/>
                <a:gd name="T18" fmla="*/ 32 w 32"/>
                <a:gd name="T19" fmla="*/ 41 h 43"/>
                <a:gd name="T20" fmla="*/ 30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30" y="43"/>
                  </a:moveTo>
                  <a:cubicBezTo>
                    <a:pt x="29" y="43"/>
                    <a:pt x="28" y="42"/>
                    <a:pt x="28" y="41"/>
                  </a:cubicBezTo>
                  <a:cubicBezTo>
                    <a:pt x="28" y="14"/>
                    <a:pt x="28" y="14"/>
                    <a:pt x="28" y="14"/>
                  </a:cubicBezTo>
                  <a:cubicBezTo>
                    <a:pt x="28" y="9"/>
                    <a:pt x="24" y="4"/>
                    <a:pt x="18" y="4"/>
                  </a:cubicBezTo>
                  <a:cubicBezTo>
                    <a:pt x="2" y="4"/>
                    <a:pt x="2" y="4"/>
                    <a:pt x="2" y="4"/>
                  </a:cubicBezTo>
                  <a:cubicBezTo>
                    <a:pt x="0" y="4"/>
                    <a:pt x="0" y="3"/>
                    <a:pt x="0" y="2"/>
                  </a:cubicBezTo>
                  <a:cubicBezTo>
                    <a:pt x="0" y="1"/>
                    <a:pt x="0" y="0"/>
                    <a:pt x="2" y="0"/>
                  </a:cubicBezTo>
                  <a:cubicBezTo>
                    <a:pt x="18" y="0"/>
                    <a:pt x="18" y="0"/>
                    <a:pt x="18" y="0"/>
                  </a:cubicBezTo>
                  <a:cubicBezTo>
                    <a:pt x="26" y="0"/>
                    <a:pt x="32" y="6"/>
                    <a:pt x="32" y="14"/>
                  </a:cubicBezTo>
                  <a:cubicBezTo>
                    <a:pt x="32" y="41"/>
                    <a:pt x="32" y="41"/>
                    <a:pt x="32" y="41"/>
                  </a:cubicBezTo>
                  <a:cubicBezTo>
                    <a:pt x="32" y="42"/>
                    <a:pt x="31" y="43"/>
                    <a:pt x="30"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0"/>
            <p:cNvSpPr>
              <a:spLocks/>
            </p:cNvSpPr>
            <p:nvPr/>
          </p:nvSpPr>
          <p:spPr bwMode="auto">
            <a:xfrm>
              <a:off x="4211638" y="4221163"/>
              <a:ext cx="246063" cy="80962"/>
            </a:xfrm>
            <a:custGeom>
              <a:avLst/>
              <a:gdLst>
                <a:gd name="T0" fmla="*/ 20 w 27"/>
                <a:gd name="T1" fmla="*/ 9 h 9"/>
                <a:gd name="T2" fmla="*/ 0 w 27"/>
                <a:gd name="T3" fmla="*/ 9 h 9"/>
                <a:gd name="T4" fmla="*/ 4 w 27"/>
                <a:gd name="T5" fmla="*/ 2 h 9"/>
                <a:gd name="T6" fmla="*/ 9 w 27"/>
                <a:gd name="T7" fmla="*/ 0 h 9"/>
                <a:gd name="T8" fmla="*/ 27 w 27"/>
                <a:gd name="T9" fmla="*/ 0 h 9"/>
                <a:gd name="T10" fmla="*/ 27 w 27"/>
                <a:gd name="T11" fmla="*/ 2 h 9"/>
                <a:gd name="T12" fmla="*/ 20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0" y="9"/>
                  </a:moveTo>
                  <a:cubicBezTo>
                    <a:pt x="0" y="9"/>
                    <a:pt x="0" y="9"/>
                    <a:pt x="0" y="9"/>
                  </a:cubicBezTo>
                  <a:cubicBezTo>
                    <a:pt x="4" y="2"/>
                    <a:pt x="4" y="2"/>
                    <a:pt x="4" y="2"/>
                  </a:cubicBezTo>
                  <a:cubicBezTo>
                    <a:pt x="9" y="0"/>
                    <a:pt x="9" y="0"/>
                    <a:pt x="9" y="0"/>
                  </a:cubicBezTo>
                  <a:cubicBezTo>
                    <a:pt x="27" y="0"/>
                    <a:pt x="27" y="0"/>
                    <a:pt x="27" y="0"/>
                  </a:cubicBezTo>
                  <a:cubicBezTo>
                    <a:pt x="27" y="2"/>
                    <a:pt x="27" y="2"/>
                    <a:pt x="27" y="2"/>
                  </a:cubicBezTo>
                  <a:cubicBezTo>
                    <a:pt x="27" y="6"/>
                    <a:pt x="24" y="9"/>
                    <a:pt x="20"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1"/>
            <p:cNvSpPr>
              <a:spLocks/>
            </p:cNvSpPr>
            <p:nvPr/>
          </p:nvSpPr>
          <p:spPr bwMode="auto">
            <a:xfrm>
              <a:off x="4184650" y="4202113"/>
              <a:ext cx="292100" cy="393700"/>
            </a:xfrm>
            <a:custGeom>
              <a:avLst/>
              <a:gdLst>
                <a:gd name="T0" fmla="*/ 2 w 32"/>
                <a:gd name="T1" fmla="*/ 43 h 43"/>
                <a:gd name="T2" fmla="*/ 0 w 32"/>
                <a:gd name="T3" fmla="*/ 41 h 43"/>
                <a:gd name="T4" fmla="*/ 0 w 32"/>
                <a:gd name="T5" fmla="*/ 14 h 43"/>
                <a:gd name="T6" fmla="*/ 14 w 32"/>
                <a:gd name="T7" fmla="*/ 0 h 43"/>
                <a:gd name="T8" fmla="*/ 30 w 32"/>
                <a:gd name="T9" fmla="*/ 0 h 43"/>
                <a:gd name="T10" fmla="*/ 32 w 32"/>
                <a:gd name="T11" fmla="*/ 2 h 43"/>
                <a:gd name="T12" fmla="*/ 30 w 32"/>
                <a:gd name="T13" fmla="*/ 4 h 43"/>
                <a:gd name="T14" fmla="*/ 14 w 32"/>
                <a:gd name="T15" fmla="*/ 4 h 43"/>
                <a:gd name="T16" fmla="*/ 4 w 32"/>
                <a:gd name="T17" fmla="*/ 14 h 43"/>
                <a:gd name="T18" fmla="*/ 4 w 32"/>
                <a:gd name="T19" fmla="*/ 41 h 43"/>
                <a:gd name="T20" fmla="*/ 2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2" y="43"/>
                  </a:moveTo>
                  <a:cubicBezTo>
                    <a:pt x="1" y="43"/>
                    <a:pt x="0" y="42"/>
                    <a:pt x="0" y="41"/>
                  </a:cubicBezTo>
                  <a:cubicBezTo>
                    <a:pt x="0" y="14"/>
                    <a:pt x="0" y="14"/>
                    <a:pt x="0" y="14"/>
                  </a:cubicBezTo>
                  <a:cubicBezTo>
                    <a:pt x="0" y="6"/>
                    <a:pt x="6" y="0"/>
                    <a:pt x="14" y="0"/>
                  </a:cubicBezTo>
                  <a:cubicBezTo>
                    <a:pt x="30" y="0"/>
                    <a:pt x="30" y="0"/>
                    <a:pt x="30" y="0"/>
                  </a:cubicBezTo>
                  <a:cubicBezTo>
                    <a:pt x="31" y="0"/>
                    <a:pt x="32" y="1"/>
                    <a:pt x="32" y="2"/>
                  </a:cubicBezTo>
                  <a:cubicBezTo>
                    <a:pt x="32" y="3"/>
                    <a:pt x="31" y="4"/>
                    <a:pt x="30" y="4"/>
                  </a:cubicBezTo>
                  <a:cubicBezTo>
                    <a:pt x="14" y="4"/>
                    <a:pt x="14" y="4"/>
                    <a:pt x="14" y="4"/>
                  </a:cubicBezTo>
                  <a:cubicBezTo>
                    <a:pt x="8" y="4"/>
                    <a:pt x="4" y="9"/>
                    <a:pt x="4" y="14"/>
                  </a:cubicBezTo>
                  <a:cubicBezTo>
                    <a:pt x="4" y="41"/>
                    <a:pt x="4" y="41"/>
                    <a:pt x="4" y="41"/>
                  </a:cubicBezTo>
                  <a:cubicBezTo>
                    <a:pt x="4" y="42"/>
                    <a:pt x="3" y="43"/>
                    <a:pt x="2"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2"/>
            <p:cNvSpPr>
              <a:spLocks/>
            </p:cNvSpPr>
            <p:nvPr/>
          </p:nvSpPr>
          <p:spPr bwMode="auto">
            <a:xfrm>
              <a:off x="4284663" y="4238625"/>
              <a:ext cx="128588" cy="211137"/>
            </a:xfrm>
            <a:custGeom>
              <a:avLst/>
              <a:gdLst>
                <a:gd name="T0" fmla="*/ 14 w 14"/>
                <a:gd name="T1" fmla="*/ 19 h 23"/>
                <a:gd name="T2" fmla="*/ 10 w 14"/>
                <a:gd name="T3" fmla="*/ 23 h 23"/>
                <a:gd name="T4" fmla="*/ 5 w 14"/>
                <a:gd name="T5" fmla="*/ 23 h 23"/>
                <a:gd name="T6" fmla="*/ 0 w 14"/>
                <a:gd name="T7" fmla="*/ 19 h 23"/>
                <a:gd name="T8" fmla="*/ 0 w 14"/>
                <a:gd name="T9" fmla="*/ 4 h 23"/>
                <a:gd name="T10" fmla="*/ 5 w 14"/>
                <a:gd name="T11" fmla="*/ 0 h 23"/>
                <a:gd name="T12" fmla="*/ 10 w 14"/>
                <a:gd name="T13" fmla="*/ 0 h 23"/>
                <a:gd name="T14" fmla="*/ 14 w 14"/>
                <a:gd name="T15" fmla="*/ 4 h 23"/>
                <a:gd name="T16" fmla="*/ 14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14" y="19"/>
                  </a:moveTo>
                  <a:cubicBezTo>
                    <a:pt x="14" y="21"/>
                    <a:pt x="12" y="23"/>
                    <a:pt x="10" y="23"/>
                  </a:cubicBezTo>
                  <a:cubicBezTo>
                    <a:pt x="5" y="23"/>
                    <a:pt x="5" y="23"/>
                    <a:pt x="5" y="23"/>
                  </a:cubicBezTo>
                  <a:cubicBezTo>
                    <a:pt x="2" y="23"/>
                    <a:pt x="0" y="21"/>
                    <a:pt x="0" y="19"/>
                  </a:cubicBezTo>
                  <a:cubicBezTo>
                    <a:pt x="0" y="4"/>
                    <a:pt x="0" y="4"/>
                    <a:pt x="0" y="4"/>
                  </a:cubicBezTo>
                  <a:cubicBezTo>
                    <a:pt x="0" y="2"/>
                    <a:pt x="2" y="0"/>
                    <a:pt x="5" y="0"/>
                  </a:cubicBezTo>
                  <a:cubicBezTo>
                    <a:pt x="10" y="0"/>
                    <a:pt x="10" y="0"/>
                    <a:pt x="10" y="0"/>
                  </a:cubicBezTo>
                  <a:cubicBezTo>
                    <a:pt x="12" y="0"/>
                    <a:pt x="14" y="2"/>
                    <a:pt x="14" y="4"/>
                  </a:cubicBezTo>
                  <a:lnTo>
                    <a:pt x="14"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43"/>
            <p:cNvSpPr/>
            <p:nvPr/>
          </p:nvSpPr>
          <p:spPr>
            <a:xfrm>
              <a:off x="3387726" y="4536282"/>
              <a:ext cx="768672" cy="5722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3460954"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075470"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3922280" y="4573760"/>
            <a:ext cx="831850" cy="1293523"/>
            <a:chOff x="4498975" y="3759200"/>
            <a:chExt cx="831850" cy="1293523"/>
          </a:xfrm>
        </p:grpSpPr>
        <p:sp>
          <p:nvSpPr>
            <p:cNvPr id="48"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53" name="Straight Connector 52"/>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4710119" y="4539962"/>
              <a:ext cx="410797" cy="302167"/>
              <a:chOff x="4720337" y="4692361"/>
              <a:chExt cx="697102" cy="512762"/>
            </a:xfrm>
          </p:grpSpPr>
          <p:cxnSp>
            <p:nvCxnSpPr>
              <p:cNvPr id="56" name="Straight Connector 55"/>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pic>
        <p:nvPicPr>
          <p:cNvPr id="58" name="Picture 57"/>
          <p:cNvPicPr>
            <a:picLocks noChangeAspect="1"/>
          </p:cNvPicPr>
          <p:nvPr/>
        </p:nvPicPr>
        <p:blipFill>
          <a:blip r:embed="rId3"/>
          <a:stretch>
            <a:fillRect/>
          </a:stretch>
        </p:blipFill>
        <p:spPr>
          <a:xfrm>
            <a:off x="10230534" y="3197410"/>
            <a:ext cx="1590182" cy="1629446"/>
          </a:xfrm>
          <a:prstGeom prst="rect">
            <a:avLst/>
          </a:prstGeom>
        </p:spPr>
      </p:pic>
      <p:grpSp>
        <p:nvGrpSpPr>
          <p:cNvPr id="59" name="Group 58"/>
          <p:cNvGrpSpPr/>
          <p:nvPr/>
        </p:nvGrpSpPr>
        <p:grpSpPr>
          <a:xfrm>
            <a:off x="1798195" y="3917775"/>
            <a:ext cx="942590" cy="1208087"/>
            <a:chOff x="1019368" y="4056063"/>
            <a:chExt cx="942590" cy="1208087"/>
          </a:xfrm>
        </p:grpSpPr>
        <p:sp>
          <p:nvSpPr>
            <p:cNvPr id="60" name="Rectangle 35"/>
            <p:cNvSpPr>
              <a:spLocks noChangeArrowheads="1"/>
            </p:cNvSpPr>
            <p:nvPr/>
          </p:nvSpPr>
          <p:spPr bwMode="auto">
            <a:xfrm>
              <a:off x="1062038"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6"/>
            <p:cNvSpPr>
              <a:spLocks noChangeArrowheads="1"/>
            </p:cNvSpPr>
            <p:nvPr/>
          </p:nvSpPr>
          <p:spPr bwMode="auto">
            <a:xfrm>
              <a:off x="1122363"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7"/>
            <p:cNvSpPr>
              <a:spLocks noChangeArrowheads="1"/>
            </p:cNvSpPr>
            <p:nvPr/>
          </p:nvSpPr>
          <p:spPr bwMode="auto">
            <a:xfrm>
              <a:off x="1822451"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8"/>
            <p:cNvSpPr>
              <a:spLocks noChangeArrowheads="1"/>
            </p:cNvSpPr>
            <p:nvPr/>
          </p:nvSpPr>
          <p:spPr bwMode="auto">
            <a:xfrm>
              <a:off x="1882776"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9"/>
            <p:cNvSpPr>
              <a:spLocks noChangeArrowheads="1"/>
            </p:cNvSpPr>
            <p:nvPr/>
          </p:nvSpPr>
          <p:spPr bwMode="auto">
            <a:xfrm>
              <a:off x="1019368" y="4619275"/>
              <a:ext cx="942590" cy="338838"/>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41"/>
            <p:cNvSpPr>
              <a:spLocks noChangeArrowheads="1"/>
            </p:cNvSpPr>
            <p:nvPr/>
          </p:nvSpPr>
          <p:spPr bwMode="auto">
            <a:xfrm>
              <a:off x="1062038" y="4056063"/>
              <a:ext cx="857250" cy="420687"/>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1" name="TextBox 30"/>
          <p:cNvSpPr txBox="1"/>
          <p:nvPr/>
        </p:nvSpPr>
        <p:spPr>
          <a:xfrm>
            <a:off x="2199978" y="3419677"/>
            <a:ext cx="787558" cy="369332"/>
          </a:xfrm>
          <a:prstGeom prst="rect">
            <a:avLst/>
          </a:prstGeom>
          <a:noFill/>
        </p:spPr>
        <p:txBody>
          <a:bodyPr wrap="none" rtlCol="0">
            <a:spAutoFit/>
          </a:bodyPr>
          <a:lstStyle/>
          <a:p>
            <a:r>
              <a:rPr lang="en-US" dirty="0"/>
              <a:t>(chair)</a:t>
            </a:r>
          </a:p>
        </p:txBody>
      </p:sp>
      <p:pic>
        <p:nvPicPr>
          <p:cNvPr id="66" name="Picture 65"/>
          <p:cNvPicPr>
            <a:picLocks noChangeAspect="1"/>
          </p:cNvPicPr>
          <p:nvPr/>
        </p:nvPicPr>
        <p:blipFill>
          <a:blip r:embed="rId4"/>
          <a:stretch>
            <a:fillRect/>
          </a:stretch>
        </p:blipFill>
        <p:spPr>
          <a:xfrm>
            <a:off x="2924720" y="4054743"/>
            <a:ext cx="737316" cy="2459736"/>
          </a:xfrm>
          <a:prstGeom prst="rect">
            <a:avLst/>
          </a:prstGeom>
        </p:spPr>
      </p:pic>
      <p:pic>
        <p:nvPicPr>
          <p:cNvPr id="67" name="Picture 66"/>
          <p:cNvPicPr>
            <a:picLocks noChangeAspect="1"/>
          </p:cNvPicPr>
          <p:nvPr/>
        </p:nvPicPr>
        <p:blipFill>
          <a:blip r:embed="rId5"/>
          <a:stretch>
            <a:fillRect/>
          </a:stretch>
        </p:blipFill>
        <p:spPr>
          <a:xfrm>
            <a:off x="3383943" y="2783754"/>
            <a:ext cx="1171911" cy="851178"/>
          </a:xfrm>
          <a:prstGeom prst="rect">
            <a:avLst/>
          </a:prstGeom>
        </p:spPr>
      </p:pic>
      <p:pic>
        <p:nvPicPr>
          <p:cNvPr id="69" name="Picture 68"/>
          <p:cNvPicPr>
            <a:picLocks noChangeAspect="1"/>
          </p:cNvPicPr>
          <p:nvPr/>
        </p:nvPicPr>
        <p:blipFill>
          <a:blip r:embed="rId6"/>
          <a:stretch>
            <a:fillRect/>
          </a:stretch>
        </p:blipFill>
        <p:spPr>
          <a:xfrm>
            <a:off x="500957" y="4709272"/>
            <a:ext cx="1105313" cy="987188"/>
          </a:xfrm>
          <a:prstGeom prst="rect">
            <a:avLst/>
          </a:prstGeom>
        </p:spPr>
      </p:pic>
      <p:grpSp>
        <p:nvGrpSpPr>
          <p:cNvPr id="97" name="Group 96"/>
          <p:cNvGrpSpPr/>
          <p:nvPr/>
        </p:nvGrpSpPr>
        <p:grpSpPr>
          <a:xfrm>
            <a:off x="69808" y="2331340"/>
            <a:ext cx="1359119" cy="913894"/>
            <a:chOff x="1576196" y="1992221"/>
            <a:chExt cx="1732500" cy="1164962"/>
          </a:xfrm>
        </p:grpSpPr>
        <p:pic>
          <p:nvPicPr>
            <p:cNvPr id="71" name="Picture 70"/>
            <p:cNvPicPr>
              <a:picLocks noChangeAspect="1"/>
            </p:cNvPicPr>
            <p:nvPr/>
          </p:nvPicPr>
          <p:blipFill>
            <a:blip r:embed="rId7"/>
            <a:stretch>
              <a:fillRect/>
            </a:stretch>
          </p:blipFill>
          <p:spPr>
            <a:xfrm>
              <a:off x="1576196" y="1992221"/>
              <a:ext cx="1732500" cy="1147500"/>
            </a:xfrm>
            <a:prstGeom prst="rect">
              <a:avLst/>
            </a:prstGeom>
          </p:spPr>
        </p:pic>
        <p:sp>
          <p:nvSpPr>
            <p:cNvPr id="96" name="Freeform 20"/>
            <p:cNvSpPr>
              <a:spLocks/>
            </p:cNvSpPr>
            <p:nvPr/>
          </p:nvSpPr>
          <p:spPr bwMode="auto">
            <a:xfrm>
              <a:off x="2560584" y="2801583"/>
              <a:ext cx="284163" cy="355600"/>
            </a:xfrm>
            <a:custGeom>
              <a:avLst/>
              <a:gdLst>
                <a:gd name="T0" fmla="*/ 0 w 75"/>
                <a:gd name="T1" fmla="*/ 38 h 94"/>
                <a:gd name="T2" fmla="*/ 19 w 75"/>
                <a:gd name="T3" fmla="*/ 94 h 94"/>
                <a:gd name="T4" fmla="*/ 75 w 75"/>
                <a:gd name="T5" fmla="*/ 94 h 94"/>
                <a:gd name="T6" fmla="*/ 61 w 75"/>
                <a:gd name="T7" fmla="*/ 86 h 94"/>
                <a:gd name="T8" fmla="*/ 37 w 75"/>
                <a:gd name="T9" fmla="*/ 86 h 94"/>
                <a:gd name="T10" fmla="*/ 25 w 75"/>
                <a:gd name="T11" fmla="*/ 71 h 94"/>
                <a:gd name="T12" fmla="*/ 12 w 75"/>
                <a:gd name="T13" fmla="*/ 34 h 94"/>
                <a:gd name="T14" fmla="*/ 12 w 75"/>
                <a:gd name="T15" fmla="*/ 6 h 94"/>
                <a:gd name="T16" fmla="*/ 0 w 75"/>
                <a:gd name="T17" fmla="*/ 0 h 94"/>
                <a:gd name="T18" fmla="*/ 0 w 75"/>
                <a:gd name="T19" fmla="*/ 3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94">
                  <a:moveTo>
                    <a:pt x="0" y="38"/>
                  </a:moveTo>
                  <a:cubicBezTo>
                    <a:pt x="19" y="94"/>
                    <a:pt x="19" y="94"/>
                    <a:pt x="19" y="94"/>
                  </a:cubicBezTo>
                  <a:cubicBezTo>
                    <a:pt x="75" y="94"/>
                    <a:pt x="75" y="94"/>
                    <a:pt x="75" y="94"/>
                  </a:cubicBezTo>
                  <a:cubicBezTo>
                    <a:pt x="75" y="94"/>
                    <a:pt x="73" y="86"/>
                    <a:pt x="61" y="86"/>
                  </a:cubicBezTo>
                  <a:cubicBezTo>
                    <a:pt x="49" y="86"/>
                    <a:pt x="41" y="86"/>
                    <a:pt x="37" y="86"/>
                  </a:cubicBezTo>
                  <a:cubicBezTo>
                    <a:pt x="34" y="86"/>
                    <a:pt x="28" y="82"/>
                    <a:pt x="25" y="71"/>
                  </a:cubicBezTo>
                  <a:cubicBezTo>
                    <a:pt x="21" y="61"/>
                    <a:pt x="12" y="34"/>
                    <a:pt x="12" y="34"/>
                  </a:cubicBezTo>
                  <a:cubicBezTo>
                    <a:pt x="12" y="6"/>
                    <a:pt x="12" y="6"/>
                    <a:pt x="12" y="6"/>
                  </a:cubicBezTo>
                  <a:cubicBezTo>
                    <a:pt x="0" y="0"/>
                    <a:pt x="0" y="0"/>
                    <a:pt x="0" y="0"/>
                  </a:cubicBezTo>
                  <a:lnTo>
                    <a:pt x="0" y="38"/>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98" name="Picture 97"/>
          <p:cNvPicPr>
            <a:picLocks noChangeAspect="1"/>
          </p:cNvPicPr>
          <p:nvPr/>
        </p:nvPicPr>
        <p:blipFill>
          <a:blip r:embed="rId8"/>
          <a:stretch>
            <a:fillRect/>
          </a:stretch>
        </p:blipFill>
        <p:spPr>
          <a:xfrm>
            <a:off x="8449788" y="5411831"/>
            <a:ext cx="1105313" cy="987188"/>
          </a:xfrm>
          <a:prstGeom prst="rect">
            <a:avLst/>
          </a:prstGeom>
        </p:spPr>
      </p:pic>
      <p:pic>
        <p:nvPicPr>
          <p:cNvPr id="99" name="Picture 98"/>
          <p:cNvPicPr>
            <a:picLocks noChangeAspect="1"/>
          </p:cNvPicPr>
          <p:nvPr/>
        </p:nvPicPr>
        <p:blipFill>
          <a:blip r:embed="rId9"/>
          <a:stretch>
            <a:fillRect/>
          </a:stretch>
        </p:blipFill>
        <p:spPr>
          <a:xfrm>
            <a:off x="9248659" y="2484795"/>
            <a:ext cx="2025000" cy="1237500"/>
          </a:xfrm>
          <a:prstGeom prst="rect">
            <a:avLst/>
          </a:prstGeom>
        </p:spPr>
      </p:pic>
      <p:pic>
        <p:nvPicPr>
          <p:cNvPr id="100" name="Picture 99"/>
          <p:cNvPicPr>
            <a:picLocks noChangeAspect="1"/>
          </p:cNvPicPr>
          <p:nvPr/>
        </p:nvPicPr>
        <p:blipFill>
          <a:blip r:embed="rId10"/>
          <a:stretch>
            <a:fillRect/>
          </a:stretch>
        </p:blipFill>
        <p:spPr>
          <a:xfrm>
            <a:off x="9951603" y="4855987"/>
            <a:ext cx="1358438" cy="1636875"/>
          </a:xfrm>
          <a:prstGeom prst="rect">
            <a:avLst/>
          </a:prstGeom>
        </p:spPr>
      </p:pic>
      <p:pic>
        <p:nvPicPr>
          <p:cNvPr id="101" name="Picture 100"/>
          <p:cNvPicPr>
            <a:picLocks noChangeAspect="1"/>
          </p:cNvPicPr>
          <p:nvPr/>
        </p:nvPicPr>
        <p:blipFill>
          <a:blip r:embed="rId11"/>
          <a:stretch>
            <a:fillRect/>
          </a:stretch>
        </p:blipFill>
        <p:spPr>
          <a:xfrm>
            <a:off x="7424720" y="4928875"/>
            <a:ext cx="835313" cy="1341563"/>
          </a:xfrm>
          <a:prstGeom prst="rect">
            <a:avLst/>
          </a:prstGeom>
        </p:spPr>
      </p:pic>
      <p:pic>
        <p:nvPicPr>
          <p:cNvPr id="102" name="Picture 101"/>
          <p:cNvPicPr>
            <a:picLocks noChangeAspect="1"/>
          </p:cNvPicPr>
          <p:nvPr/>
        </p:nvPicPr>
        <p:blipFill>
          <a:blip r:embed="rId12"/>
          <a:stretch>
            <a:fillRect/>
          </a:stretch>
        </p:blipFill>
        <p:spPr>
          <a:xfrm>
            <a:off x="7444850" y="2881281"/>
            <a:ext cx="987188" cy="1527188"/>
          </a:xfrm>
          <a:prstGeom prst="rect">
            <a:avLst/>
          </a:prstGeom>
        </p:spPr>
      </p:pic>
      <p:grpSp>
        <p:nvGrpSpPr>
          <p:cNvPr id="103" name="Group 102"/>
          <p:cNvGrpSpPr/>
          <p:nvPr/>
        </p:nvGrpSpPr>
        <p:grpSpPr>
          <a:xfrm>
            <a:off x="9059896" y="4223497"/>
            <a:ext cx="831850" cy="1293523"/>
            <a:chOff x="4498975" y="3759200"/>
            <a:chExt cx="831850" cy="1293523"/>
          </a:xfrm>
        </p:grpSpPr>
        <p:sp>
          <p:nvSpPr>
            <p:cNvPr id="104"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109" name="Straight Connector 108"/>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4710119" y="4539962"/>
              <a:ext cx="410797" cy="302167"/>
              <a:chOff x="4720337" y="4692361"/>
              <a:chExt cx="697102" cy="512762"/>
            </a:xfrm>
          </p:grpSpPr>
          <p:cxnSp>
            <p:nvCxnSpPr>
              <p:cNvPr id="112" name="Straight Connector 111"/>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pic>
        <p:nvPicPr>
          <p:cNvPr id="68" name="Picture 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067614" y="3492024"/>
            <a:ext cx="804029" cy="12051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0" name="TextBox 69"/>
          <p:cNvSpPr txBox="1"/>
          <p:nvPr/>
        </p:nvSpPr>
        <p:spPr>
          <a:xfrm>
            <a:off x="4852116" y="4796124"/>
            <a:ext cx="1322823" cy="369332"/>
          </a:xfrm>
          <a:prstGeom prst="rect">
            <a:avLst/>
          </a:prstGeom>
          <a:noFill/>
        </p:spPr>
        <p:txBody>
          <a:bodyPr wrap="none" rtlCol="0">
            <a:spAutoFit/>
          </a:bodyPr>
          <a:lstStyle/>
          <a:p>
            <a:r>
              <a:rPr lang="en-US" dirty="0" smtClean="0"/>
              <a:t>(not a chair</a:t>
            </a:r>
            <a:r>
              <a:rPr lang="en-US" dirty="0"/>
              <a:t>)</a:t>
            </a:r>
          </a:p>
        </p:txBody>
      </p:sp>
    </p:spTree>
    <p:extLst>
      <p:ext uri="{BB962C8B-B14F-4D97-AF65-F5344CB8AC3E}">
        <p14:creationId xmlns:p14="http://schemas.microsoft.com/office/powerpoint/2010/main" val="902491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6691" t="38428" r="80209" b="59251"/>
          <a:stretch/>
        </p:blipFill>
        <p:spPr>
          <a:xfrm>
            <a:off x="3784600" y="2667000"/>
            <a:ext cx="3078921" cy="3454400"/>
          </a:xfrm>
          <a:prstGeom prst="rect">
            <a:avLst/>
          </a:prstGeom>
        </p:spPr>
      </p:pic>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sz="quarter" idx="10"/>
          </p:nvPr>
        </p:nvSpPr>
        <p:spPr>
          <a:xfrm>
            <a:off x="337080" y="950782"/>
            <a:ext cx="9543520" cy="5290388"/>
          </a:xfrm>
        </p:spPr>
        <p:txBody>
          <a:bodyPr/>
          <a:lstStyle/>
          <a:p>
            <a:r>
              <a:rPr lang="en-US" dirty="0" smtClean="0"/>
              <a:t>Each observation is represented by a set of numbers (features).</a:t>
            </a:r>
            <a:endParaRPr lang="en-US" i="1" dirty="0"/>
          </a:p>
        </p:txBody>
      </p:sp>
      <p:sp>
        <p:nvSpPr>
          <p:cNvPr id="22" name="TextBox 21"/>
          <p:cNvSpPr txBox="1"/>
          <p:nvPr/>
        </p:nvSpPr>
        <p:spPr>
          <a:xfrm>
            <a:off x="3476977" y="1903586"/>
            <a:ext cx="6332733" cy="523220"/>
          </a:xfrm>
          <a:prstGeom prst="rect">
            <a:avLst/>
          </a:prstGeom>
          <a:noFill/>
        </p:spPr>
        <p:txBody>
          <a:bodyPr wrap="none" rtlCol="0">
            <a:spAutoFit/>
          </a:bodyPr>
          <a:lstStyle/>
          <a:p>
            <a:r>
              <a:rPr lang="en-US" sz="2800" dirty="0" smtClean="0"/>
              <a:t>Each pixel gets </a:t>
            </a:r>
            <a:r>
              <a:rPr lang="en-US" sz="2800" dirty="0" err="1" smtClean="0"/>
              <a:t>rgb</a:t>
            </a:r>
            <a:r>
              <a:rPr lang="en-US" sz="2800" dirty="0" smtClean="0"/>
              <a:t> values like [1.0,0.9,0.8]   </a:t>
            </a:r>
            <a:endParaRPr lang="en-US" sz="2800" dirty="0"/>
          </a:p>
        </p:txBody>
      </p:sp>
      <p:sp>
        <p:nvSpPr>
          <p:cNvPr id="24" name="Left Arrow 23"/>
          <p:cNvSpPr/>
          <p:nvPr/>
        </p:nvSpPr>
        <p:spPr>
          <a:xfrm rot="18455622">
            <a:off x="5638041" y="2442211"/>
            <a:ext cx="809893" cy="522111"/>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8396111" y="3400778"/>
            <a:ext cx="3373890" cy="954107"/>
          </a:xfrm>
          <a:prstGeom prst="rect">
            <a:avLst/>
          </a:prstGeom>
          <a:noFill/>
        </p:spPr>
        <p:txBody>
          <a:bodyPr wrap="none" rtlCol="0">
            <a:spAutoFit/>
          </a:bodyPr>
          <a:lstStyle/>
          <a:p>
            <a:r>
              <a:rPr lang="en-US" sz="2800" dirty="0" smtClean="0"/>
              <a:t>Image becomes: </a:t>
            </a:r>
          </a:p>
          <a:p>
            <a:r>
              <a:rPr lang="en-US" sz="2800" dirty="0" smtClean="0"/>
              <a:t>[1.0,0.9,0.8,0.1,0.5,…]</a:t>
            </a:r>
            <a:endParaRPr lang="en-US" sz="2800" dirty="0"/>
          </a:p>
        </p:txBody>
      </p:sp>
      <p:sp>
        <p:nvSpPr>
          <p:cNvPr id="26" name="TextBox 25"/>
          <p:cNvSpPr txBox="1"/>
          <p:nvPr/>
        </p:nvSpPr>
        <p:spPr>
          <a:xfrm>
            <a:off x="7560732" y="6079067"/>
            <a:ext cx="4089581" cy="523220"/>
          </a:xfrm>
          <a:prstGeom prst="rect">
            <a:avLst/>
          </a:prstGeom>
          <a:noFill/>
        </p:spPr>
        <p:txBody>
          <a:bodyPr wrap="none" rtlCol="0">
            <a:spAutoFit/>
          </a:bodyPr>
          <a:lstStyle/>
          <a:p>
            <a:r>
              <a:rPr lang="en-US" sz="2800" dirty="0" smtClean="0"/>
              <a:t>(Label is -1, it’s not a chair)</a:t>
            </a:r>
            <a:endParaRPr lang="en-US" sz="2800"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3187" y="2621845"/>
            <a:ext cx="2306482" cy="34572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p:cNvSpPr/>
          <p:nvPr/>
        </p:nvSpPr>
        <p:spPr>
          <a:xfrm>
            <a:off x="5624052" y="3007596"/>
            <a:ext cx="147484" cy="1452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5348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sz="quarter" idx="10"/>
          </p:nvPr>
        </p:nvSpPr>
        <p:spPr>
          <a:xfrm>
            <a:off x="337080" y="950782"/>
            <a:ext cx="9530820" cy="5290388"/>
          </a:xfrm>
        </p:spPr>
        <p:txBody>
          <a:bodyPr/>
          <a:lstStyle/>
          <a:p>
            <a:r>
              <a:rPr lang="en-US" dirty="0" smtClean="0"/>
              <a:t>Each observation is represented by a set of numbers (features).</a:t>
            </a:r>
            <a:endParaRPr lang="en-US" i="1" dirty="0"/>
          </a:p>
        </p:txBody>
      </p:sp>
      <p:sp>
        <p:nvSpPr>
          <p:cNvPr id="20" name="TextBox 19"/>
          <p:cNvSpPr txBox="1"/>
          <p:nvPr/>
        </p:nvSpPr>
        <p:spPr>
          <a:xfrm rot="18895295">
            <a:off x="1649708" y="3951112"/>
            <a:ext cx="4130433" cy="523220"/>
          </a:xfrm>
          <a:prstGeom prst="rect">
            <a:avLst/>
          </a:prstGeom>
          <a:noFill/>
        </p:spPr>
        <p:txBody>
          <a:bodyPr wrap="none" rtlCol="0">
            <a:spAutoFit/>
          </a:bodyPr>
          <a:lstStyle/>
          <a:p>
            <a:r>
              <a:rPr lang="en-US" sz="2800" dirty="0" smtClean="0"/>
              <a:t>Number of events last year</a:t>
            </a:r>
            <a:endParaRPr lang="en-US" sz="2800" dirty="0"/>
          </a:p>
        </p:txBody>
      </p:sp>
      <p:sp>
        <p:nvSpPr>
          <p:cNvPr id="4" name="TextBox 3"/>
          <p:cNvSpPr txBox="1"/>
          <p:nvPr/>
        </p:nvSpPr>
        <p:spPr>
          <a:xfrm>
            <a:off x="508001" y="2102556"/>
            <a:ext cx="9692377" cy="523220"/>
          </a:xfrm>
          <a:prstGeom prst="rect">
            <a:avLst/>
          </a:prstGeom>
          <a:noFill/>
        </p:spPr>
        <p:txBody>
          <a:bodyPr wrap="none" rtlCol="0">
            <a:spAutoFit/>
          </a:bodyPr>
          <a:lstStyle/>
          <a:p>
            <a:r>
              <a:rPr lang="en-US" sz="2800" dirty="0" smtClean="0"/>
              <a:t>Manhole is represented as:  [   5      3     120     12      1       0   …..   ]       </a:t>
            </a:r>
            <a:endParaRPr lang="en-US" sz="2800" dirty="0"/>
          </a:p>
        </p:txBody>
      </p:sp>
      <p:sp>
        <p:nvSpPr>
          <p:cNvPr id="10" name="TextBox 9"/>
          <p:cNvSpPr txBox="1"/>
          <p:nvPr/>
        </p:nvSpPr>
        <p:spPr>
          <a:xfrm rot="18895295">
            <a:off x="1464735" y="4286958"/>
            <a:ext cx="5256742" cy="523220"/>
          </a:xfrm>
          <a:prstGeom prst="rect">
            <a:avLst/>
          </a:prstGeom>
          <a:noFill/>
        </p:spPr>
        <p:txBody>
          <a:bodyPr wrap="none" rtlCol="0">
            <a:spAutoFit/>
          </a:bodyPr>
          <a:lstStyle/>
          <a:p>
            <a:r>
              <a:rPr lang="en-US" sz="2800" dirty="0" smtClean="0"/>
              <a:t>Number of serious events last year</a:t>
            </a:r>
            <a:endParaRPr lang="en-US" sz="2800" dirty="0"/>
          </a:p>
        </p:txBody>
      </p:sp>
      <p:sp>
        <p:nvSpPr>
          <p:cNvPr id="11" name="TextBox 10"/>
          <p:cNvSpPr txBox="1"/>
          <p:nvPr/>
        </p:nvSpPr>
        <p:spPr>
          <a:xfrm rot="18895295">
            <a:off x="3085098" y="3965228"/>
            <a:ext cx="4166550" cy="523220"/>
          </a:xfrm>
          <a:prstGeom prst="rect">
            <a:avLst/>
          </a:prstGeom>
          <a:noFill/>
        </p:spPr>
        <p:txBody>
          <a:bodyPr wrap="none" rtlCol="0">
            <a:spAutoFit/>
          </a:bodyPr>
          <a:lstStyle/>
          <a:p>
            <a:r>
              <a:rPr lang="en-US" sz="2800" dirty="0" smtClean="0"/>
              <a:t>Number of electrical cables</a:t>
            </a:r>
            <a:endParaRPr lang="en-US" sz="2800" dirty="0"/>
          </a:p>
        </p:txBody>
      </p:sp>
      <p:sp>
        <p:nvSpPr>
          <p:cNvPr id="12" name="TextBox 11"/>
          <p:cNvSpPr txBox="1"/>
          <p:nvPr/>
        </p:nvSpPr>
        <p:spPr>
          <a:xfrm rot="18895295">
            <a:off x="2799821" y="4286964"/>
            <a:ext cx="5578119" cy="523220"/>
          </a:xfrm>
          <a:prstGeom prst="rect">
            <a:avLst/>
          </a:prstGeom>
          <a:noFill/>
        </p:spPr>
        <p:txBody>
          <a:bodyPr wrap="none" rtlCol="0">
            <a:spAutoFit/>
          </a:bodyPr>
          <a:lstStyle/>
          <a:p>
            <a:r>
              <a:rPr lang="en-US" sz="2800" dirty="0" smtClean="0"/>
              <a:t>Number of pre-1930 electrical cables</a:t>
            </a:r>
            <a:endParaRPr lang="en-US" sz="2800" dirty="0"/>
          </a:p>
        </p:txBody>
      </p:sp>
      <p:sp>
        <p:nvSpPr>
          <p:cNvPr id="13" name="TextBox 12"/>
          <p:cNvSpPr txBox="1"/>
          <p:nvPr/>
        </p:nvSpPr>
        <p:spPr>
          <a:xfrm rot="18895295">
            <a:off x="6172691" y="3310475"/>
            <a:ext cx="2298075" cy="523220"/>
          </a:xfrm>
          <a:prstGeom prst="rect">
            <a:avLst/>
          </a:prstGeom>
          <a:noFill/>
        </p:spPr>
        <p:txBody>
          <a:bodyPr wrap="none" rtlCol="0">
            <a:spAutoFit/>
          </a:bodyPr>
          <a:lstStyle/>
          <a:p>
            <a:r>
              <a:rPr lang="en-US" sz="2800" dirty="0" smtClean="0"/>
              <a:t>Vented cover?</a:t>
            </a:r>
            <a:endParaRPr lang="en-US" sz="2800" dirty="0"/>
          </a:p>
        </p:txBody>
      </p:sp>
      <p:sp>
        <p:nvSpPr>
          <p:cNvPr id="14" name="TextBox 13"/>
          <p:cNvSpPr txBox="1"/>
          <p:nvPr/>
        </p:nvSpPr>
        <p:spPr>
          <a:xfrm rot="18895295">
            <a:off x="7389783" y="3095988"/>
            <a:ext cx="1777350" cy="523220"/>
          </a:xfrm>
          <a:prstGeom prst="rect">
            <a:avLst/>
          </a:prstGeom>
          <a:noFill/>
        </p:spPr>
        <p:txBody>
          <a:bodyPr wrap="none" rtlCol="0">
            <a:spAutoFit/>
          </a:bodyPr>
          <a:lstStyle/>
          <a:p>
            <a:r>
              <a:rPr lang="en-US" sz="2800" dirty="0" smtClean="0"/>
              <a:t>Inspected?</a:t>
            </a:r>
            <a:endParaRPr lang="en-US" sz="2800" dirty="0"/>
          </a:p>
        </p:txBody>
      </p:sp>
    </p:spTree>
    <p:extLst>
      <p:ext uri="{BB962C8B-B14F-4D97-AF65-F5344CB8AC3E}">
        <p14:creationId xmlns:p14="http://schemas.microsoft.com/office/powerpoint/2010/main" val="558384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sz="quarter" idx="10"/>
          </p:nvPr>
        </p:nvSpPr>
        <p:spPr>
          <a:xfrm>
            <a:off x="337080" y="950782"/>
            <a:ext cx="9581620" cy="5290388"/>
          </a:xfrm>
        </p:spPr>
        <p:txBody>
          <a:bodyPr/>
          <a:lstStyle/>
          <a:p>
            <a:r>
              <a:rPr lang="en-US" dirty="0" smtClean="0"/>
              <a:t>Each observation is represented by a set of numbers (features).</a:t>
            </a:r>
            <a:endParaRPr lang="en-US" i="1" dirty="0"/>
          </a:p>
        </p:txBody>
      </p:sp>
      <p:sp>
        <p:nvSpPr>
          <p:cNvPr id="20" name="TextBox 19"/>
          <p:cNvSpPr txBox="1"/>
          <p:nvPr/>
        </p:nvSpPr>
        <p:spPr>
          <a:xfrm rot="18895295">
            <a:off x="1649708" y="3951112"/>
            <a:ext cx="4130433" cy="523220"/>
          </a:xfrm>
          <a:prstGeom prst="rect">
            <a:avLst/>
          </a:prstGeom>
          <a:noFill/>
        </p:spPr>
        <p:txBody>
          <a:bodyPr wrap="none" rtlCol="0">
            <a:spAutoFit/>
          </a:bodyPr>
          <a:lstStyle/>
          <a:p>
            <a:r>
              <a:rPr lang="en-US" sz="2800" dirty="0" smtClean="0"/>
              <a:t>Number of events last year</a:t>
            </a:r>
            <a:endParaRPr lang="en-US" sz="2800" dirty="0"/>
          </a:p>
        </p:txBody>
      </p:sp>
      <p:sp>
        <p:nvSpPr>
          <p:cNvPr id="4" name="TextBox 3"/>
          <p:cNvSpPr txBox="1"/>
          <p:nvPr/>
        </p:nvSpPr>
        <p:spPr>
          <a:xfrm>
            <a:off x="508001" y="2102556"/>
            <a:ext cx="9692377" cy="523220"/>
          </a:xfrm>
          <a:prstGeom prst="rect">
            <a:avLst/>
          </a:prstGeom>
          <a:noFill/>
        </p:spPr>
        <p:txBody>
          <a:bodyPr wrap="none" rtlCol="0">
            <a:spAutoFit/>
          </a:bodyPr>
          <a:lstStyle/>
          <a:p>
            <a:r>
              <a:rPr lang="en-US" sz="2800" dirty="0" smtClean="0"/>
              <a:t>Manhole is represented as:  [   5      3     120     12      1       0   …..   ]       </a:t>
            </a:r>
            <a:endParaRPr lang="en-US" sz="2800" dirty="0"/>
          </a:p>
        </p:txBody>
      </p:sp>
      <p:sp>
        <p:nvSpPr>
          <p:cNvPr id="10" name="TextBox 9"/>
          <p:cNvSpPr txBox="1"/>
          <p:nvPr/>
        </p:nvSpPr>
        <p:spPr>
          <a:xfrm rot="18895295">
            <a:off x="1464735" y="4286958"/>
            <a:ext cx="5256742" cy="523220"/>
          </a:xfrm>
          <a:prstGeom prst="rect">
            <a:avLst/>
          </a:prstGeom>
          <a:noFill/>
        </p:spPr>
        <p:txBody>
          <a:bodyPr wrap="none" rtlCol="0">
            <a:spAutoFit/>
          </a:bodyPr>
          <a:lstStyle/>
          <a:p>
            <a:r>
              <a:rPr lang="en-US" sz="2800" dirty="0" smtClean="0"/>
              <a:t>Number of serious events last year</a:t>
            </a:r>
            <a:endParaRPr lang="en-US" sz="2800" dirty="0"/>
          </a:p>
        </p:txBody>
      </p:sp>
      <p:sp>
        <p:nvSpPr>
          <p:cNvPr id="11" name="TextBox 10"/>
          <p:cNvSpPr txBox="1"/>
          <p:nvPr/>
        </p:nvSpPr>
        <p:spPr>
          <a:xfrm rot="18895295">
            <a:off x="3085098" y="3965228"/>
            <a:ext cx="4166550" cy="523220"/>
          </a:xfrm>
          <a:prstGeom prst="rect">
            <a:avLst/>
          </a:prstGeom>
          <a:noFill/>
        </p:spPr>
        <p:txBody>
          <a:bodyPr wrap="none" rtlCol="0">
            <a:spAutoFit/>
          </a:bodyPr>
          <a:lstStyle/>
          <a:p>
            <a:r>
              <a:rPr lang="en-US" sz="2800" dirty="0" smtClean="0"/>
              <a:t>Number of electrical cables</a:t>
            </a:r>
            <a:endParaRPr lang="en-US" sz="2800" dirty="0"/>
          </a:p>
        </p:txBody>
      </p:sp>
      <p:sp>
        <p:nvSpPr>
          <p:cNvPr id="12" name="TextBox 11"/>
          <p:cNvSpPr txBox="1"/>
          <p:nvPr/>
        </p:nvSpPr>
        <p:spPr>
          <a:xfrm rot="18895295">
            <a:off x="2799821" y="4286964"/>
            <a:ext cx="5578119" cy="523220"/>
          </a:xfrm>
          <a:prstGeom prst="rect">
            <a:avLst/>
          </a:prstGeom>
          <a:noFill/>
        </p:spPr>
        <p:txBody>
          <a:bodyPr wrap="none" rtlCol="0">
            <a:spAutoFit/>
          </a:bodyPr>
          <a:lstStyle/>
          <a:p>
            <a:r>
              <a:rPr lang="en-US" sz="2800" dirty="0" smtClean="0"/>
              <a:t>Number of pre-1930 electrical cables</a:t>
            </a:r>
            <a:endParaRPr lang="en-US" sz="2800" dirty="0"/>
          </a:p>
        </p:txBody>
      </p:sp>
      <p:sp>
        <p:nvSpPr>
          <p:cNvPr id="13" name="TextBox 12"/>
          <p:cNvSpPr txBox="1"/>
          <p:nvPr/>
        </p:nvSpPr>
        <p:spPr>
          <a:xfrm rot="18895295">
            <a:off x="6172691" y="3310475"/>
            <a:ext cx="2298075" cy="523220"/>
          </a:xfrm>
          <a:prstGeom prst="rect">
            <a:avLst/>
          </a:prstGeom>
          <a:noFill/>
        </p:spPr>
        <p:txBody>
          <a:bodyPr wrap="none" rtlCol="0">
            <a:spAutoFit/>
          </a:bodyPr>
          <a:lstStyle/>
          <a:p>
            <a:r>
              <a:rPr lang="en-US" sz="2800" dirty="0" smtClean="0"/>
              <a:t>Vented cover?</a:t>
            </a:r>
            <a:endParaRPr lang="en-US" sz="2800" dirty="0"/>
          </a:p>
        </p:txBody>
      </p:sp>
      <p:sp>
        <p:nvSpPr>
          <p:cNvPr id="14" name="TextBox 13"/>
          <p:cNvSpPr txBox="1"/>
          <p:nvPr/>
        </p:nvSpPr>
        <p:spPr>
          <a:xfrm rot="18895295">
            <a:off x="7389783" y="3095988"/>
            <a:ext cx="1777350" cy="523220"/>
          </a:xfrm>
          <a:prstGeom prst="rect">
            <a:avLst/>
          </a:prstGeom>
          <a:noFill/>
        </p:spPr>
        <p:txBody>
          <a:bodyPr wrap="none" rtlCol="0">
            <a:spAutoFit/>
          </a:bodyPr>
          <a:lstStyle/>
          <a:p>
            <a:r>
              <a:rPr lang="en-US" sz="2800" dirty="0" smtClean="0"/>
              <a:t>Inspected?</a:t>
            </a:r>
            <a:endParaRPr lang="en-US" sz="2800" dirty="0"/>
          </a:p>
        </p:txBody>
      </p:sp>
      <p:sp>
        <p:nvSpPr>
          <p:cNvPr id="16" name="TextBox 15"/>
          <p:cNvSpPr txBox="1"/>
          <p:nvPr/>
        </p:nvSpPr>
        <p:spPr>
          <a:xfrm>
            <a:off x="5314962" y="5669845"/>
            <a:ext cx="6898694" cy="954107"/>
          </a:xfrm>
          <a:prstGeom prst="rect">
            <a:avLst/>
          </a:prstGeom>
          <a:noFill/>
        </p:spPr>
        <p:txBody>
          <a:bodyPr wrap="none" rtlCol="0">
            <a:spAutoFit/>
          </a:bodyPr>
          <a:lstStyle/>
          <a:p>
            <a:r>
              <a:rPr lang="en-US" sz="2800" dirty="0" smtClean="0"/>
              <a:t>Training feature data </a:t>
            </a:r>
            <a:r>
              <a:rPr lang="en-US" sz="2800" dirty="0"/>
              <a:t>i</a:t>
            </a:r>
            <a:r>
              <a:rPr lang="en-US" sz="2800" dirty="0" smtClean="0"/>
              <a:t>s from 2014 and before</a:t>
            </a:r>
          </a:p>
          <a:p>
            <a:r>
              <a:rPr lang="en-US" sz="2800" dirty="0" smtClean="0">
                <a:solidFill>
                  <a:schemeClr val="bg1"/>
                </a:solidFill>
              </a:rPr>
              <a:t>(Label is 1, it exploded in 2013) </a:t>
            </a:r>
            <a:endParaRPr lang="en-US" sz="2800" dirty="0">
              <a:solidFill>
                <a:schemeClr val="bg1"/>
              </a:solidFill>
            </a:endParaRPr>
          </a:p>
        </p:txBody>
      </p:sp>
    </p:spTree>
    <p:extLst>
      <p:ext uri="{BB962C8B-B14F-4D97-AF65-F5344CB8AC3E}">
        <p14:creationId xmlns:p14="http://schemas.microsoft.com/office/powerpoint/2010/main" val="2891690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sz="quarter" idx="10"/>
          </p:nvPr>
        </p:nvSpPr>
        <p:spPr>
          <a:xfrm>
            <a:off x="337080" y="950782"/>
            <a:ext cx="9581620" cy="5290388"/>
          </a:xfrm>
        </p:spPr>
        <p:txBody>
          <a:bodyPr/>
          <a:lstStyle/>
          <a:p>
            <a:r>
              <a:rPr lang="en-US" dirty="0" smtClean="0"/>
              <a:t>Each observation is represented by a set of numbers (features).</a:t>
            </a:r>
            <a:endParaRPr lang="en-US" i="1" dirty="0"/>
          </a:p>
        </p:txBody>
      </p:sp>
      <p:sp>
        <p:nvSpPr>
          <p:cNvPr id="20" name="TextBox 19"/>
          <p:cNvSpPr txBox="1"/>
          <p:nvPr/>
        </p:nvSpPr>
        <p:spPr>
          <a:xfrm rot="18895295">
            <a:off x="1649708" y="3951112"/>
            <a:ext cx="4130433" cy="523220"/>
          </a:xfrm>
          <a:prstGeom prst="rect">
            <a:avLst/>
          </a:prstGeom>
          <a:noFill/>
        </p:spPr>
        <p:txBody>
          <a:bodyPr wrap="none" rtlCol="0">
            <a:spAutoFit/>
          </a:bodyPr>
          <a:lstStyle/>
          <a:p>
            <a:r>
              <a:rPr lang="en-US" sz="2800" dirty="0" smtClean="0"/>
              <a:t>Number of events last year</a:t>
            </a:r>
            <a:endParaRPr lang="en-US" sz="2800" dirty="0"/>
          </a:p>
        </p:txBody>
      </p:sp>
      <p:sp>
        <p:nvSpPr>
          <p:cNvPr id="4" name="TextBox 3"/>
          <p:cNvSpPr txBox="1"/>
          <p:nvPr/>
        </p:nvSpPr>
        <p:spPr>
          <a:xfrm>
            <a:off x="508001" y="2102556"/>
            <a:ext cx="9692377" cy="523220"/>
          </a:xfrm>
          <a:prstGeom prst="rect">
            <a:avLst/>
          </a:prstGeom>
          <a:noFill/>
        </p:spPr>
        <p:txBody>
          <a:bodyPr wrap="none" rtlCol="0">
            <a:spAutoFit/>
          </a:bodyPr>
          <a:lstStyle/>
          <a:p>
            <a:r>
              <a:rPr lang="en-US" sz="2800" dirty="0" smtClean="0"/>
              <a:t>Manhole is represented as:  [   5      3     120     12      1       0   …..   ]       </a:t>
            </a:r>
            <a:endParaRPr lang="en-US" sz="2800" dirty="0"/>
          </a:p>
        </p:txBody>
      </p:sp>
      <p:sp>
        <p:nvSpPr>
          <p:cNvPr id="10" name="TextBox 9"/>
          <p:cNvSpPr txBox="1"/>
          <p:nvPr/>
        </p:nvSpPr>
        <p:spPr>
          <a:xfrm rot="18895295">
            <a:off x="1464735" y="4286958"/>
            <a:ext cx="5256742" cy="523220"/>
          </a:xfrm>
          <a:prstGeom prst="rect">
            <a:avLst/>
          </a:prstGeom>
          <a:noFill/>
        </p:spPr>
        <p:txBody>
          <a:bodyPr wrap="none" rtlCol="0">
            <a:spAutoFit/>
          </a:bodyPr>
          <a:lstStyle/>
          <a:p>
            <a:r>
              <a:rPr lang="en-US" sz="2800" dirty="0" smtClean="0"/>
              <a:t>Number of serious events last year</a:t>
            </a:r>
            <a:endParaRPr lang="en-US" sz="2800" dirty="0"/>
          </a:p>
        </p:txBody>
      </p:sp>
      <p:sp>
        <p:nvSpPr>
          <p:cNvPr id="11" name="TextBox 10"/>
          <p:cNvSpPr txBox="1"/>
          <p:nvPr/>
        </p:nvSpPr>
        <p:spPr>
          <a:xfrm rot="18895295">
            <a:off x="3085098" y="3965228"/>
            <a:ext cx="4166550" cy="523220"/>
          </a:xfrm>
          <a:prstGeom prst="rect">
            <a:avLst/>
          </a:prstGeom>
          <a:noFill/>
        </p:spPr>
        <p:txBody>
          <a:bodyPr wrap="none" rtlCol="0">
            <a:spAutoFit/>
          </a:bodyPr>
          <a:lstStyle/>
          <a:p>
            <a:r>
              <a:rPr lang="en-US" sz="2800" dirty="0" smtClean="0"/>
              <a:t>Number of electrical cables</a:t>
            </a:r>
            <a:endParaRPr lang="en-US" sz="2800" dirty="0"/>
          </a:p>
        </p:txBody>
      </p:sp>
      <p:sp>
        <p:nvSpPr>
          <p:cNvPr id="12" name="TextBox 11"/>
          <p:cNvSpPr txBox="1"/>
          <p:nvPr/>
        </p:nvSpPr>
        <p:spPr>
          <a:xfrm rot="18895295">
            <a:off x="2799821" y="4286964"/>
            <a:ext cx="5578119" cy="523220"/>
          </a:xfrm>
          <a:prstGeom prst="rect">
            <a:avLst/>
          </a:prstGeom>
          <a:noFill/>
        </p:spPr>
        <p:txBody>
          <a:bodyPr wrap="none" rtlCol="0">
            <a:spAutoFit/>
          </a:bodyPr>
          <a:lstStyle/>
          <a:p>
            <a:r>
              <a:rPr lang="en-US" sz="2800" dirty="0" smtClean="0"/>
              <a:t>Number of pre-1930 electrical cables</a:t>
            </a:r>
            <a:endParaRPr lang="en-US" sz="2800" dirty="0"/>
          </a:p>
        </p:txBody>
      </p:sp>
      <p:sp>
        <p:nvSpPr>
          <p:cNvPr id="13" name="TextBox 12"/>
          <p:cNvSpPr txBox="1"/>
          <p:nvPr/>
        </p:nvSpPr>
        <p:spPr>
          <a:xfrm rot="18895295">
            <a:off x="6172691" y="3310475"/>
            <a:ext cx="2298075" cy="523220"/>
          </a:xfrm>
          <a:prstGeom prst="rect">
            <a:avLst/>
          </a:prstGeom>
          <a:noFill/>
        </p:spPr>
        <p:txBody>
          <a:bodyPr wrap="none" rtlCol="0">
            <a:spAutoFit/>
          </a:bodyPr>
          <a:lstStyle/>
          <a:p>
            <a:r>
              <a:rPr lang="en-US" sz="2800" dirty="0" smtClean="0"/>
              <a:t>Vented cover?</a:t>
            </a:r>
            <a:endParaRPr lang="en-US" sz="2800" dirty="0"/>
          </a:p>
        </p:txBody>
      </p:sp>
      <p:sp>
        <p:nvSpPr>
          <p:cNvPr id="14" name="TextBox 13"/>
          <p:cNvSpPr txBox="1"/>
          <p:nvPr/>
        </p:nvSpPr>
        <p:spPr>
          <a:xfrm rot="18895295">
            <a:off x="7389783" y="3095988"/>
            <a:ext cx="1777350" cy="523220"/>
          </a:xfrm>
          <a:prstGeom prst="rect">
            <a:avLst/>
          </a:prstGeom>
          <a:noFill/>
        </p:spPr>
        <p:txBody>
          <a:bodyPr wrap="none" rtlCol="0">
            <a:spAutoFit/>
          </a:bodyPr>
          <a:lstStyle/>
          <a:p>
            <a:r>
              <a:rPr lang="en-US" sz="2800" dirty="0" smtClean="0"/>
              <a:t>Inspected?</a:t>
            </a:r>
            <a:endParaRPr lang="en-US" sz="2800" dirty="0"/>
          </a:p>
        </p:txBody>
      </p:sp>
      <p:sp>
        <p:nvSpPr>
          <p:cNvPr id="17" name="TextBox 16"/>
          <p:cNvSpPr txBox="1"/>
          <p:nvPr/>
        </p:nvSpPr>
        <p:spPr>
          <a:xfrm>
            <a:off x="5314962" y="5669845"/>
            <a:ext cx="6843290" cy="954107"/>
          </a:xfrm>
          <a:prstGeom prst="rect">
            <a:avLst/>
          </a:prstGeom>
          <a:noFill/>
        </p:spPr>
        <p:txBody>
          <a:bodyPr wrap="none" rtlCol="0">
            <a:spAutoFit/>
          </a:bodyPr>
          <a:lstStyle/>
          <a:p>
            <a:r>
              <a:rPr lang="en-US" sz="2800" dirty="0" smtClean="0"/>
              <a:t>Training feature data </a:t>
            </a:r>
            <a:r>
              <a:rPr lang="en-US" sz="2800" dirty="0"/>
              <a:t>i</a:t>
            </a:r>
            <a:r>
              <a:rPr lang="en-US" sz="2800" dirty="0" smtClean="0"/>
              <a:t>s from 2014 and before</a:t>
            </a:r>
          </a:p>
          <a:p>
            <a:r>
              <a:rPr lang="en-US" sz="2800" dirty="0"/>
              <a:t>L</a:t>
            </a:r>
            <a:r>
              <a:rPr lang="en-US" sz="2800" dirty="0" smtClean="0"/>
              <a:t>abel is 1 if it had an event in 2015</a:t>
            </a:r>
            <a:r>
              <a:rPr lang="en-US" sz="2800" dirty="0" smtClean="0">
                <a:solidFill>
                  <a:schemeClr val="bg1"/>
                </a:solidFill>
              </a:rPr>
              <a:t> </a:t>
            </a:r>
            <a:endParaRPr lang="en-US" sz="2800" dirty="0">
              <a:solidFill>
                <a:schemeClr val="bg1"/>
              </a:solidFill>
            </a:endParaRPr>
          </a:p>
        </p:txBody>
      </p:sp>
    </p:spTree>
    <p:extLst>
      <p:ext uri="{BB962C8B-B14F-4D97-AF65-F5344CB8AC3E}">
        <p14:creationId xmlns:p14="http://schemas.microsoft.com/office/powerpoint/2010/main" val="133894160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schemas.microsoft.com/office/2006/documentManagement/types"/>
    <ds:schemaRef ds:uri="636b0322-90fb-440c-9cbc-22749e7231e9"/>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5023</TotalTime>
  <Words>3017</Words>
  <Application>Microsoft Office PowerPoint</Application>
  <PresentationFormat>Custom</PresentationFormat>
  <Paragraphs>366</Paragraphs>
  <Slides>47</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1_Office Theme</vt:lpstr>
      <vt:lpstr>Equation</vt:lpstr>
      <vt:lpstr>PowerPoint Presentation</vt:lpstr>
      <vt:lpstr>Introduction to Machine Learning</vt:lpstr>
      <vt:lpstr>PowerPoint Presentation</vt:lpstr>
      <vt:lpstr>Machine Learning</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PowerPoint Presentation</vt:lpstr>
      <vt:lpstr>Regression</vt:lpstr>
      <vt:lpstr>Regression</vt:lpstr>
      <vt:lpstr>Regression</vt:lpstr>
      <vt:lpstr>Regression</vt:lpstr>
      <vt:lpstr>Regression</vt:lpstr>
      <vt:lpstr>Regression</vt:lpstr>
      <vt:lpstr>Regression</vt:lpstr>
      <vt:lpstr>Regression</vt:lpstr>
      <vt:lpstr>Supervised Learning</vt:lpstr>
      <vt:lpstr>PowerPoint Presentation</vt:lpstr>
      <vt:lpstr>Statistical Learning Theory</vt:lpstr>
      <vt:lpstr>Statistical Learning Theory</vt:lpstr>
      <vt:lpstr>Statistical Learning Theory</vt:lpstr>
      <vt:lpstr>Statistical Learning Theory</vt:lpstr>
      <vt:lpstr>Statistical Learning Theory</vt:lpstr>
      <vt:lpstr>Statistical Learning Theory</vt:lpstr>
      <vt:lpstr>Statistical Learning Theory</vt:lpstr>
      <vt:lpstr>PowerPoint Presentation</vt:lpstr>
      <vt:lpstr>Unsupervised Learning</vt:lpstr>
      <vt:lpstr>Unsupervised Learning</vt:lpstr>
      <vt:lpstr>Unsupervised Learning</vt:lpstr>
      <vt:lpstr>Unsupervised Learning</vt:lpstr>
      <vt:lpstr>PowerPoint Presentation</vt:lpstr>
      <vt:lpstr>Recommender Systems and Matrix Factorization</vt:lpstr>
      <vt:lpstr>PowerPoint Presentation</vt:lpstr>
      <vt:lpstr>Coming Up</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Steve</cp:lastModifiedBy>
  <cp:revision>126</cp:revision>
  <dcterms:created xsi:type="dcterms:W3CDTF">2015-06-26T17:24:48Z</dcterms:created>
  <dcterms:modified xsi:type="dcterms:W3CDTF">2015-11-18T17:07:40Z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