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1" r:id="rId5"/>
    <p:sldId id="278" r:id="rId6"/>
    <p:sldId id="288" r:id="rId7"/>
    <p:sldId id="303" r:id="rId8"/>
    <p:sldId id="309" r:id="rId9"/>
    <p:sldId id="310" r:id="rId10"/>
    <p:sldId id="311" r:id="rId11"/>
    <p:sldId id="312" r:id="rId12"/>
    <p:sldId id="319" r:id="rId13"/>
    <p:sldId id="318" r:id="rId14"/>
    <p:sldId id="313" r:id="rId15"/>
    <p:sldId id="317" r:id="rId16"/>
    <p:sldId id="314" r:id="rId17"/>
    <p:sldId id="304" r:id="rId18"/>
    <p:sldId id="315" r:id="rId19"/>
    <p:sldId id="316" r:id="rId20"/>
    <p:sldId id="290" r:id="rId21"/>
    <p:sldId id="292" r:id="rId22"/>
    <p:sldId id="294" r:id="rId23"/>
    <p:sldId id="295" r:id="rId24"/>
    <p:sldId id="307" r:id="rId25"/>
    <p:sldId id="291" r:id="rId26"/>
    <p:sldId id="322" r:id="rId27"/>
    <p:sldId id="320" r:id="rId28"/>
    <p:sldId id="321" r:id="rId29"/>
    <p:sldId id="299" r:id="rId30"/>
    <p:sldId id="300" r:id="rId31"/>
    <p:sldId id="302" r:id="rId32"/>
    <p:sldId id="301"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86C400"/>
    <a:srgbClr val="007233"/>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p:scale>
          <a:sx n="86" d="100"/>
          <a:sy n="86" d="100"/>
        </p:scale>
        <p:origin x="-91" y="-17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
            </a:r>
            <a:br>
              <a:rPr lang="en-US" sz="4000" dirty="0" smtClean="0"/>
            </a:br>
            <a:r>
              <a:rPr lang="en-US" sz="4000" dirty="0" smtClean="0"/>
              <a:t>Data Visualization and Exploration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Histogram</a:t>
            </a:r>
            <a:endParaRPr lang="en-US" dirty="0">
              <a:latin typeface="Segoe"/>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66" y="823913"/>
            <a:ext cx="10169115" cy="573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76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Box Plot</a:t>
            </a:r>
            <a:endParaRPr lang="en-US" dirty="0">
              <a:latin typeface="Segoe"/>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958" y="1061211"/>
            <a:ext cx="5770180" cy="568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76" y="1227635"/>
            <a:ext cx="5580993" cy="542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4759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Violin Plot</a:t>
            </a:r>
            <a:endParaRPr lang="en-US" dirty="0">
              <a:latin typeface="Segoe"/>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867013"/>
            <a:ext cx="5703202" cy="559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5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Q-Q Normal Plot</a:t>
            </a:r>
            <a:endParaRPr lang="en-US" dirty="0">
              <a:latin typeface="Segoe"/>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28" y="1304433"/>
            <a:ext cx="5042450" cy="497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353" y="1215601"/>
            <a:ext cx="5344510" cy="544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V="1">
            <a:off x="1182414" y="1813034"/>
            <a:ext cx="4225158" cy="376795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647793" y="1905574"/>
            <a:ext cx="4225158" cy="3767959"/>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7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Conditioning (faceting)</a:t>
            </a:r>
            <a:endParaRPr lang="en-US" dirty="0">
              <a:latin typeface="Segoe"/>
            </a:endParaRPr>
          </a:p>
        </p:txBody>
      </p:sp>
      <p:sp>
        <p:nvSpPr>
          <p:cNvPr id="3" name="Content Placeholder 2"/>
          <p:cNvSpPr>
            <a:spLocks noGrp="1"/>
          </p:cNvSpPr>
          <p:nvPr>
            <p:ph sz="quarter" idx="10"/>
          </p:nvPr>
        </p:nvSpPr>
        <p:spPr>
          <a:xfrm>
            <a:off x="837221" y="923575"/>
            <a:ext cx="9971595" cy="673330"/>
          </a:xfrm>
        </p:spPr>
        <p:txBody>
          <a:bodyPr/>
          <a:lstStyle/>
          <a:p>
            <a:r>
              <a:rPr lang="en-GB" dirty="0" smtClean="0">
                <a:latin typeface="Segoe"/>
              </a:rPr>
              <a:t>Project multiple dimensions onto two</a:t>
            </a:r>
          </a:p>
          <a:p>
            <a:r>
              <a:rPr lang="en-GB" dirty="0" smtClean="0">
                <a:latin typeface="Segoe"/>
              </a:rPr>
              <a:t>Plots of subsets (group by )</a:t>
            </a:r>
            <a:endParaRPr lang="en-GB" dirty="0">
              <a:latin typeface="Segoe"/>
            </a:endParaRPr>
          </a:p>
          <a:p>
            <a:endParaRPr lang="en-US" dirty="0" smtClean="0">
              <a:latin typeface="Segoe"/>
            </a:endParaRPr>
          </a:p>
          <a:p>
            <a:pPr marL="0" indent="0">
              <a:buNone/>
            </a:pPr>
            <a:endParaRPr lang="en-US" dirty="0" smtClean="0">
              <a:latin typeface="Segoe"/>
            </a:endParaRPr>
          </a:p>
        </p:txBody>
      </p:sp>
      <p:sp>
        <p:nvSpPr>
          <p:cNvPr id="6" name="Rectangle 5"/>
          <p:cNvSpPr/>
          <p:nvPr/>
        </p:nvSpPr>
        <p:spPr>
          <a:xfrm>
            <a:off x="1302330" y="4561718"/>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94716" y="4561718"/>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94716" y="2439203"/>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02330" y="2439203"/>
            <a:ext cx="3906982" cy="18426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aque 10"/>
          <p:cNvSpPr/>
          <p:nvPr/>
        </p:nvSpPr>
        <p:spPr>
          <a:xfrm>
            <a:off x="1814947" y="3693039"/>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aque 11"/>
          <p:cNvSpPr/>
          <p:nvPr/>
        </p:nvSpPr>
        <p:spPr>
          <a:xfrm>
            <a:off x="2213958" y="3370921"/>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aque 12"/>
          <p:cNvSpPr/>
          <p:nvPr/>
        </p:nvSpPr>
        <p:spPr>
          <a:xfrm>
            <a:off x="2851267" y="328502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aque 13"/>
          <p:cNvSpPr/>
          <p:nvPr/>
        </p:nvSpPr>
        <p:spPr>
          <a:xfrm>
            <a:off x="3668685" y="3267705"/>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laque 14"/>
          <p:cNvSpPr/>
          <p:nvPr/>
        </p:nvSpPr>
        <p:spPr>
          <a:xfrm>
            <a:off x="6289965" y="3844052"/>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aque 15"/>
          <p:cNvSpPr/>
          <p:nvPr/>
        </p:nvSpPr>
        <p:spPr>
          <a:xfrm>
            <a:off x="6993777" y="370273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laque 16"/>
          <p:cNvSpPr/>
          <p:nvPr/>
        </p:nvSpPr>
        <p:spPr>
          <a:xfrm>
            <a:off x="7708671" y="370273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laque 17"/>
          <p:cNvSpPr/>
          <p:nvPr/>
        </p:nvSpPr>
        <p:spPr>
          <a:xfrm>
            <a:off x="8811493" y="3551720"/>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aque 18"/>
          <p:cNvSpPr/>
          <p:nvPr/>
        </p:nvSpPr>
        <p:spPr>
          <a:xfrm>
            <a:off x="6154188" y="5483045"/>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laque 19"/>
          <p:cNvSpPr/>
          <p:nvPr/>
        </p:nvSpPr>
        <p:spPr>
          <a:xfrm>
            <a:off x="6982693" y="5753215"/>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aque 20"/>
          <p:cNvSpPr/>
          <p:nvPr/>
        </p:nvSpPr>
        <p:spPr>
          <a:xfrm>
            <a:off x="7944198" y="5911156"/>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laque 21"/>
          <p:cNvSpPr/>
          <p:nvPr/>
        </p:nvSpPr>
        <p:spPr>
          <a:xfrm>
            <a:off x="8994373" y="6062169"/>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aque 27"/>
          <p:cNvSpPr/>
          <p:nvPr/>
        </p:nvSpPr>
        <p:spPr>
          <a:xfrm>
            <a:off x="1931325" y="5393683"/>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aque 28"/>
          <p:cNvSpPr/>
          <p:nvPr/>
        </p:nvSpPr>
        <p:spPr>
          <a:xfrm>
            <a:off x="2734889" y="5754602"/>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aque 29"/>
          <p:cNvSpPr/>
          <p:nvPr/>
        </p:nvSpPr>
        <p:spPr>
          <a:xfrm>
            <a:off x="3773979" y="6004679"/>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aque 30"/>
          <p:cNvSpPr/>
          <p:nvPr/>
        </p:nvSpPr>
        <p:spPr>
          <a:xfrm>
            <a:off x="4824155" y="6080876"/>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302331" y="2439203"/>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
        <p:nvSpPr>
          <p:cNvPr id="33" name="TextBox 32"/>
          <p:cNvSpPr txBox="1"/>
          <p:nvPr/>
        </p:nvSpPr>
        <p:spPr>
          <a:xfrm>
            <a:off x="1302330" y="2808535"/>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
        <p:nvSpPr>
          <p:cNvPr id="34" name="TextBox 33"/>
          <p:cNvSpPr txBox="1"/>
          <p:nvPr/>
        </p:nvSpPr>
        <p:spPr>
          <a:xfrm>
            <a:off x="5494717" y="2453534"/>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
        <p:nvSpPr>
          <p:cNvPr id="35" name="TextBox 34"/>
          <p:cNvSpPr txBox="1"/>
          <p:nvPr/>
        </p:nvSpPr>
        <p:spPr>
          <a:xfrm>
            <a:off x="5491945" y="2808535"/>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B</a:t>
            </a:r>
            <a:endParaRPr lang="en-US" dirty="0"/>
          </a:p>
        </p:txBody>
      </p:sp>
      <p:sp>
        <p:nvSpPr>
          <p:cNvPr id="36" name="Plaque 35"/>
          <p:cNvSpPr/>
          <p:nvPr/>
        </p:nvSpPr>
        <p:spPr>
          <a:xfrm>
            <a:off x="8811493" y="5669874"/>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94717" y="4571688"/>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b="1" dirty="0" smtClean="0"/>
              <a:t>B</a:t>
            </a:r>
            <a:endParaRPr lang="en-US" b="1" dirty="0"/>
          </a:p>
        </p:txBody>
      </p:sp>
      <p:sp>
        <p:nvSpPr>
          <p:cNvPr id="38" name="TextBox 37"/>
          <p:cNvSpPr txBox="1"/>
          <p:nvPr/>
        </p:nvSpPr>
        <p:spPr>
          <a:xfrm>
            <a:off x="5491945" y="4926689"/>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B</a:t>
            </a:r>
            <a:endParaRPr lang="en-US" dirty="0"/>
          </a:p>
        </p:txBody>
      </p:sp>
      <p:sp>
        <p:nvSpPr>
          <p:cNvPr id="39" name="Plaque 38"/>
          <p:cNvSpPr/>
          <p:nvPr/>
        </p:nvSpPr>
        <p:spPr>
          <a:xfrm>
            <a:off x="4621879" y="5659904"/>
            <a:ext cx="116378" cy="151013"/>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305103" y="4508819"/>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B</a:t>
            </a:r>
            <a:endParaRPr lang="en-US" dirty="0"/>
          </a:p>
        </p:txBody>
      </p:sp>
      <p:sp>
        <p:nvSpPr>
          <p:cNvPr id="41" name="TextBox 40"/>
          <p:cNvSpPr txBox="1"/>
          <p:nvPr/>
        </p:nvSpPr>
        <p:spPr>
          <a:xfrm>
            <a:off x="1302331" y="4916719"/>
            <a:ext cx="3906982" cy="369332"/>
          </a:xfrm>
          <a:prstGeom prst="rect">
            <a:avLst/>
          </a:prstGeom>
          <a:solidFill>
            <a:schemeClr val="bg1">
              <a:lumMod val="75000"/>
            </a:schemeClr>
          </a:solidFill>
          <a:ln>
            <a:solidFill>
              <a:schemeClr val="accent1">
                <a:shade val="50000"/>
              </a:schemeClr>
            </a:solidFill>
          </a:ln>
        </p:spPr>
        <p:txBody>
          <a:bodyPr wrap="square" rtlCol="0">
            <a:spAutoFit/>
          </a:bodyPr>
          <a:lstStyle/>
          <a:p>
            <a:pPr algn="ctr"/>
            <a:r>
              <a:rPr lang="en-US" dirty="0" smtClean="0"/>
              <a:t>A</a:t>
            </a:r>
            <a:endParaRPr lang="en-US" dirty="0"/>
          </a:p>
        </p:txBody>
      </p:sp>
    </p:spTree>
    <p:extLst>
      <p:ext uri="{BB962C8B-B14F-4D97-AF65-F5344CB8AC3E}">
        <p14:creationId xmlns:p14="http://schemas.microsoft.com/office/powerpoint/2010/main" val="346582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Conditioned Histograms</a:t>
            </a:r>
            <a:endParaRPr lang="en-US" dirty="0">
              <a:latin typeface="Segoe"/>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090" y="945932"/>
            <a:ext cx="5811659" cy="554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477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Conditioned Scatterplot</a:t>
            </a:r>
            <a:endParaRPr lang="en-US" dirty="0">
              <a:latin typeface="Segoe"/>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028" y="862788"/>
            <a:ext cx="5817475" cy="586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075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Introduction to ggplot2</a:t>
            </a:r>
            <a:endParaRPr lang="en-US" sz="4000" dirty="0"/>
          </a:p>
        </p:txBody>
      </p:sp>
    </p:spTree>
    <p:extLst>
      <p:ext uri="{BB962C8B-B14F-4D97-AF65-F5344CB8AC3E}">
        <p14:creationId xmlns:p14="http://schemas.microsoft.com/office/powerpoint/2010/main" val="2954622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Overview of ggplot2</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Produces presentation quality charts</a:t>
            </a:r>
          </a:p>
          <a:p>
            <a:r>
              <a:rPr lang="en-US" dirty="0" smtClean="0">
                <a:latin typeface="Segoe"/>
              </a:rPr>
              <a:t>Uses grammar of graphics</a:t>
            </a:r>
          </a:p>
          <a:p>
            <a:r>
              <a:rPr lang="en-US" dirty="0" smtClean="0">
                <a:latin typeface="Segoe"/>
              </a:rPr>
              <a:t>Operators define graphics properties</a:t>
            </a:r>
          </a:p>
          <a:p>
            <a:r>
              <a:rPr lang="en-US" dirty="0" smtClean="0">
                <a:latin typeface="Segoe"/>
              </a:rPr>
              <a:t>Operators chained to create complex plots</a:t>
            </a:r>
          </a:p>
          <a:p>
            <a:r>
              <a:rPr lang="en-US" dirty="0" smtClean="0">
                <a:latin typeface="Segoe"/>
              </a:rPr>
              <a:t>Ultimately replaced by </a:t>
            </a:r>
            <a:r>
              <a:rPr lang="en-US" dirty="0" err="1" smtClean="0">
                <a:latin typeface="Segoe"/>
              </a:rPr>
              <a:t>ggvis</a:t>
            </a:r>
            <a:endParaRPr lang="en-US" dirty="0" smtClean="0">
              <a:latin typeface="Segoe"/>
            </a:endParaRPr>
          </a:p>
          <a:p>
            <a:endParaRPr lang="en-US" dirty="0" smtClean="0">
              <a:latin typeface="Segoe"/>
            </a:endParaRPr>
          </a:p>
        </p:txBody>
      </p:sp>
    </p:spTree>
    <p:extLst>
      <p:ext uri="{BB962C8B-B14F-4D97-AF65-F5344CB8AC3E}">
        <p14:creationId xmlns:p14="http://schemas.microsoft.com/office/powerpoint/2010/main" val="2366551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The Grammar of Graphics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514350" indent="-514350">
              <a:buFont typeface="+mj-lt"/>
              <a:buAutoNum type="arabicPeriod"/>
            </a:pPr>
            <a:r>
              <a:rPr lang="en-US" dirty="0" smtClean="0">
                <a:latin typeface="Segoe"/>
              </a:rPr>
              <a:t>Import library</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Chain methods to define plot</a:t>
            </a:r>
            <a:br>
              <a:rPr lang="en-US" dirty="0" smtClean="0">
                <a:latin typeface="Segoe"/>
              </a:rPr>
            </a:br>
            <a:r>
              <a:rPr lang="en-US" dirty="0" smtClean="0">
                <a:latin typeface="Segoe"/>
              </a:rPr>
              <a:t/>
            </a:r>
            <a:br>
              <a:rPr lang="en-US" dirty="0" smtClean="0">
                <a:latin typeface="Segoe"/>
              </a:rPr>
            </a:br>
            <a:endParaRPr lang="en-US" dirty="0" smtClean="0">
              <a:latin typeface="Segoe"/>
            </a:endParaRPr>
          </a:p>
          <a:p>
            <a:pPr marL="514350" indent="-514350">
              <a:buFont typeface="+mj-lt"/>
              <a:buAutoNum type="arabicPeriod"/>
            </a:pPr>
            <a:r>
              <a:rPr lang="en-US" dirty="0" smtClean="0">
                <a:latin typeface="Segoe"/>
              </a:rPr>
              <a:t>Add attributes </a:t>
            </a:r>
            <a:r>
              <a:rPr lang="en-US" smtClean="0">
                <a:latin typeface="Segoe"/>
              </a:rPr>
              <a:t>to chain</a:t>
            </a:r>
            <a:endParaRPr lang="en-US" dirty="0" smtClean="0">
              <a:latin typeface="Segoe"/>
            </a:endParaRPr>
          </a:p>
        </p:txBody>
      </p:sp>
      <p:sp>
        <p:nvSpPr>
          <p:cNvPr id="6" name="TextBox 5"/>
          <p:cNvSpPr txBox="1"/>
          <p:nvPr/>
        </p:nvSpPr>
        <p:spPr>
          <a:xfrm>
            <a:off x="583323" y="2112578"/>
            <a:ext cx="3134191"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l</a:t>
            </a:r>
            <a:r>
              <a:rPr lang="en-US" sz="2400" dirty="0" smtClean="0">
                <a:latin typeface="Courier New" panose="02070309020205020404" pitchFamily="49" charset="0"/>
                <a:cs typeface="Courier New" panose="02070309020205020404" pitchFamily="49" charset="0"/>
              </a:rPr>
              <a:t>ibrary(ggplot2)</a:t>
            </a:r>
            <a:endParaRPr lang="en-US" sz="2400" dirty="0">
              <a:latin typeface="Courier New" panose="02070309020205020404" pitchFamily="49" charset="0"/>
              <a:cs typeface="Courier New" panose="02070309020205020404" pitchFamily="49" charset="0"/>
            </a:endParaRPr>
          </a:p>
        </p:txBody>
      </p:sp>
      <p:sp>
        <p:nvSpPr>
          <p:cNvPr id="7" name="TextBox 6"/>
          <p:cNvSpPr txBox="1"/>
          <p:nvPr/>
        </p:nvSpPr>
        <p:spPr>
          <a:xfrm>
            <a:off x="826109" y="4818984"/>
            <a:ext cx="10876695" cy="1200329"/>
          </a:xfrm>
          <a:prstGeom prst="rect">
            <a:avLst/>
          </a:prstGeom>
          <a:noFill/>
        </p:spPr>
        <p:txBody>
          <a:bodyPr wrap="none" rtlCol="0">
            <a:spAutoFit/>
          </a:bodyPr>
          <a:lstStyle/>
          <a:p>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xlab</a:t>
            </a:r>
            <a:r>
              <a:rPr lang="en-US" sz="2400" dirty="0" smtClean="0">
                <a:latin typeface="Courier New" panose="02070309020205020404" pitchFamily="49" charset="0"/>
                <a:cs typeface="Courier New" panose="02070309020205020404" pitchFamily="49" charset="0"/>
              </a:rPr>
              <a:t>("X label") </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ylab</a:t>
            </a:r>
            <a:r>
              <a:rPr lang="en-US" sz="2400" dirty="0" smtClean="0">
                <a:latin typeface="Courier New" panose="02070309020205020404" pitchFamily="49" charset="0"/>
                <a:cs typeface="Courier New" panose="02070309020205020404" pitchFamily="49" charset="0"/>
              </a:rPr>
              <a:t>("Y label") </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ggtitle</a:t>
            </a:r>
            <a:r>
              <a:rPr lang="en-US" sz="2400" dirty="0" smtClean="0">
                <a:latin typeface="Courier New" panose="02070309020205020404" pitchFamily="49" charset="0"/>
                <a:cs typeface="Courier New" panose="02070309020205020404" pitchFamily="49" charset="0"/>
              </a:rPr>
              <a:t>("Title") </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other_properties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773563" y="3205648"/>
            <a:ext cx="10139314" cy="830997"/>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dataframe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(x = </a:t>
            </a:r>
            <a:r>
              <a:rPr lang="en-US" sz="2400" dirty="0" err="1">
                <a:latin typeface="Courier New" panose="02070309020205020404" pitchFamily="49" charset="0"/>
                <a:cs typeface="Courier New" panose="02070309020205020404" pitchFamily="49" charset="0"/>
              </a:rPr>
              <a:t>xcol</a:t>
            </a:r>
            <a:r>
              <a:rPr lang="en-US" sz="2400" dirty="0">
                <a:latin typeface="Courier New" panose="02070309020205020404" pitchFamily="49" charset="0"/>
                <a:cs typeface="Courier New" panose="02070309020205020404" pitchFamily="49" charset="0"/>
              </a:rPr>
              <a:t>, y = </a:t>
            </a:r>
            <a:r>
              <a:rPr lang="en-US" sz="2400" dirty="0" err="1">
                <a:latin typeface="Courier New" panose="02070309020205020404" pitchFamily="49" charset="0"/>
                <a:cs typeface="Courier New" panose="02070309020205020404" pitchFamily="49" charset="0"/>
              </a:rPr>
              <a:t>ycol</a:t>
            </a:r>
            <a:r>
              <a:rPr lang="en-US" sz="2400" dirty="0">
                <a:latin typeface="Courier New" panose="02070309020205020404" pitchFamily="49" charset="0"/>
                <a:cs typeface="Courier New" panose="02070309020205020404" pitchFamily="49" charset="0"/>
              </a:rPr>
              <a:t>, by = opt)) +</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geom_plottype</a:t>
            </a:r>
            <a:r>
              <a:rPr lang="en-US" sz="2400" dirty="0">
                <a:latin typeface="Courier New" panose="02070309020205020404" pitchFamily="49" charset="0"/>
                <a:cs typeface="Courier New" panose="02070309020205020404" pitchFamily="49" charset="0"/>
              </a:rPr>
              <a:t>(arguments</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60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Exploratory data analysis</a:t>
            </a:r>
          </a:p>
          <a:p>
            <a:r>
              <a:rPr lang="en-GB" dirty="0" smtClean="0">
                <a:latin typeface="Segoe"/>
              </a:rPr>
              <a:t>The R ggplot2 package</a:t>
            </a:r>
          </a:p>
          <a:p>
            <a:r>
              <a:rPr lang="en-GB" dirty="0" smtClean="0">
                <a:latin typeface="Segoe"/>
              </a:rPr>
              <a:t>The Python Pandas plotting and </a:t>
            </a:r>
            <a:r>
              <a:rPr lang="en-GB" dirty="0" err="1" smtClean="0">
                <a:latin typeface="Segoe"/>
              </a:rPr>
              <a:t>matplotlib</a:t>
            </a:r>
            <a:r>
              <a:rPr lang="en-GB" dirty="0" smtClean="0">
                <a:latin typeface="Segoe"/>
              </a:rPr>
              <a:t> package</a:t>
            </a:r>
          </a:p>
          <a:p>
            <a:pPr marL="0" indent="0">
              <a:buNone/>
            </a:pPr>
            <a:endParaRPr lang="en-US"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Ggplot2 Types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0" indent="0">
              <a:buNone/>
            </a:pPr>
            <a:r>
              <a:rPr lang="en-US" dirty="0" err="1">
                <a:latin typeface="Segoe"/>
              </a:rPr>
              <a:t>g</a:t>
            </a:r>
            <a:r>
              <a:rPr lang="en-US" dirty="0" err="1" smtClean="0">
                <a:latin typeface="Segoe"/>
              </a:rPr>
              <a:t>eom_bar</a:t>
            </a:r>
            <a:endParaRPr lang="en-US" dirty="0" smtClean="0">
              <a:latin typeface="Segoe"/>
            </a:endParaRPr>
          </a:p>
          <a:p>
            <a:pPr marL="0" indent="0">
              <a:buNone/>
            </a:pPr>
            <a:r>
              <a:rPr lang="en-US" dirty="0" err="1">
                <a:latin typeface="Segoe"/>
              </a:rPr>
              <a:t>g</a:t>
            </a:r>
            <a:r>
              <a:rPr lang="en-US" dirty="0" err="1" smtClean="0">
                <a:latin typeface="Segoe"/>
              </a:rPr>
              <a:t>eom_boxplot</a:t>
            </a:r>
            <a:endParaRPr lang="en-US" dirty="0" smtClean="0">
              <a:latin typeface="Segoe"/>
            </a:endParaRPr>
          </a:p>
          <a:p>
            <a:pPr marL="0" indent="0">
              <a:buNone/>
            </a:pPr>
            <a:r>
              <a:rPr lang="en-US" dirty="0" err="1">
                <a:latin typeface="Segoe"/>
              </a:rPr>
              <a:t>g</a:t>
            </a:r>
            <a:r>
              <a:rPr lang="en-US" dirty="0" err="1" smtClean="0">
                <a:latin typeface="Segoe"/>
              </a:rPr>
              <a:t>eom_histogram</a:t>
            </a:r>
            <a:endParaRPr lang="en-US" dirty="0" smtClean="0">
              <a:latin typeface="Segoe"/>
            </a:endParaRPr>
          </a:p>
          <a:p>
            <a:pPr marL="0" indent="0">
              <a:buNone/>
            </a:pPr>
            <a:r>
              <a:rPr lang="en-US" dirty="0" err="1">
                <a:latin typeface="Segoe"/>
              </a:rPr>
              <a:t>g</a:t>
            </a:r>
            <a:r>
              <a:rPr lang="en-US" dirty="0" err="1" smtClean="0">
                <a:latin typeface="Segoe"/>
              </a:rPr>
              <a:t>eom_line</a:t>
            </a:r>
            <a:endParaRPr lang="en-US" dirty="0" smtClean="0">
              <a:latin typeface="Segoe"/>
            </a:endParaRPr>
          </a:p>
          <a:p>
            <a:pPr marL="0" indent="0">
              <a:buNone/>
            </a:pPr>
            <a:r>
              <a:rPr lang="en-US" dirty="0" err="1">
                <a:latin typeface="Segoe"/>
              </a:rPr>
              <a:t>g</a:t>
            </a:r>
            <a:r>
              <a:rPr lang="en-US" dirty="0" err="1" smtClean="0">
                <a:latin typeface="Segoe"/>
              </a:rPr>
              <a:t>eom_point</a:t>
            </a:r>
            <a:endParaRPr lang="en-US" dirty="0">
              <a:latin typeface="Segoe"/>
            </a:endParaRPr>
          </a:p>
          <a:p>
            <a:pPr marL="0" indent="0">
              <a:buNone/>
            </a:pPr>
            <a:r>
              <a:rPr lang="en-US" dirty="0" err="1" smtClean="0">
                <a:latin typeface="Segoe"/>
              </a:rPr>
              <a:t>stat_smooth</a:t>
            </a:r>
            <a:endParaRPr lang="en-US" dirty="0">
              <a:latin typeface="Segoe"/>
            </a:endParaRPr>
          </a:p>
          <a:p>
            <a:pPr marL="0" indent="0">
              <a:buNone/>
            </a:pPr>
            <a:r>
              <a:rPr lang="en-US" dirty="0" err="1" smtClean="0">
                <a:latin typeface="Segoe"/>
              </a:rPr>
              <a:t>stat_hexbin</a:t>
            </a:r>
            <a:endParaRPr lang="en-US" dirty="0" smtClean="0">
              <a:latin typeface="Segoe"/>
            </a:endParaRPr>
          </a:p>
          <a:p>
            <a:pPr marL="0" indent="0">
              <a:buNone/>
            </a:pPr>
            <a:endParaRPr lang="en-US" dirty="0" smtClean="0">
              <a:latin typeface="Segoe"/>
            </a:endParaRPr>
          </a:p>
        </p:txBody>
      </p:sp>
    </p:spTree>
    <p:extLst>
      <p:ext uri="{BB962C8B-B14F-4D97-AF65-F5344CB8AC3E}">
        <p14:creationId xmlns:p14="http://schemas.microsoft.com/office/powerpoint/2010/main" val="2527783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Ggplot2 Options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pPr marL="0" indent="0">
              <a:buNone/>
            </a:pPr>
            <a:r>
              <a:rPr lang="en-US" dirty="0" err="1">
                <a:latin typeface="Segoe"/>
              </a:rPr>
              <a:t>f</a:t>
            </a:r>
            <a:r>
              <a:rPr lang="en-US" dirty="0" err="1" smtClean="0">
                <a:latin typeface="Segoe"/>
              </a:rPr>
              <a:t>acet_grid</a:t>
            </a:r>
            <a:r>
              <a:rPr lang="en-US" dirty="0" smtClean="0">
                <a:latin typeface="Segoe"/>
              </a:rPr>
              <a:t>()</a:t>
            </a:r>
          </a:p>
          <a:p>
            <a:pPr marL="0" indent="0">
              <a:buNone/>
            </a:pPr>
            <a:r>
              <a:rPr lang="en-US" dirty="0" err="1">
                <a:latin typeface="Segoe"/>
              </a:rPr>
              <a:t>x</a:t>
            </a:r>
            <a:r>
              <a:rPr lang="en-US" dirty="0" err="1" smtClean="0">
                <a:latin typeface="Segoe"/>
              </a:rPr>
              <a:t>lab</a:t>
            </a:r>
            <a:r>
              <a:rPr lang="en-US" dirty="0" smtClean="0">
                <a:latin typeface="Segoe"/>
              </a:rPr>
              <a:t>(), </a:t>
            </a:r>
            <a:r>
              <a:rPr lang="en-US" dirty="0" err="1" smtClean="0">
                <a:latin typeface="Segoe"/>
              </a:rPr>
              <a:t>ylab</a:t>
            </a:r>
            <a:r>
              <a:rPr lang="en-US" dirty="0" smtClean="0">
                <a:latin typeface="Segoe"/>
              </a:rPr>
              <a:t>()</a:t>
            </a:r>
          </a:p>
          <a:p>
            <a:pPr marL="0" indent="0">
              <a:buNone/>
            </a:pPr>
            <a:r>
              <a:rPr lang="en-US" dirty="0" err="1">
                <a:latin typeface="Segoe"/>
              </a:rPr>
              <a:t>g</a:t>
            </a:r>
            <a:r>
              <a:rPr lang="en-US" dirty="0" err="1" smtClean="0">
                <a:latin typeface="Segoe"/>
              </a:rPr>
              <a:t>gtitle</a:t>
            </a:r>
            <a:r>
              <a:rPr lang="en-US" dirty="0" smtClean="0">
                <a:latin typeface="Segoe"/>
              </a:rPr>
              <a:t>()</a:t>
            </a:r>
          </a:p>
          <a:p>
            <a:pPr marL="0" indent="0">
              <a:buNone/>
            </a:pPr>
            <a:r>
              <a:rPr lang="en-US" dirty="0" smtClean="0">
                <a:latin typeface="Segoe"/>
              </a:rPr>
              <a:t>shape</a:t>
            </a:r>
          </a:p>
          <a:p>
            <a:pPr marL="0" indent="0">
              <a:buNone/>
            </a:pPr>
            <a:r>
              <a:rPr lang="en-US" dirty="0">
                <a:latin typeface="Segoe"/>
              </a:rPr>
              <a:t>c</a:t>
            </a:r>
            <a:r>
              <a:rPr lang="en-US" dirty="0" smtClean="0">
                <a:latin typeface="Segoe"/>
              </a:rPr>
              <a:t>olor</a:t>
            </a:r>
          </a:p>
          <a:p>
            <a:pPr marL="0" indent="0">
              <a:buNone/>
            </a:pPr>
            <a:r>
              <a:rPr lang="en-US" dirty="0">
                <a:latin typeface="Segoe"/>
              </a:rPr>
              <a:t>a</a:t>
            </a:r>
            <a:r>
              <a:rPr lang="en-US" dirty="0" smtClean="0">
                <a:latin typeface="Segoe"/>
              </a:rPr>
              <a:t>lpha</a:t>
            </a:r>
          </a:p>
          <a:p>
            <a:pPr marL="0" indent="0">
              <a:buNone/>
            </a:pPr>
            <a:r>
              <a:rPr lang="en-US" dirty="0">
                <a:latin typeface="Segoe"/>
              </a:rPr>
              <a:t>s</a:t>
            </a:r>
            <a:r>
              <a:rPr lang="en-US" dirty="0" smtClean="0">
                <a:latin typeface="Segoe"/>
              </a:rPr>
              <a:t>ize</a:t>
            </a:r>
          </a:p>
          <a:p>
            <a:pPr marL="0" indent="0">
              <a:buNone/>
            </a:pPr>
            <a:endParaRPr lang="en-US" dirty="0" smtClean="0">
              <a:latin typeface="Segoe"/>
            </a:endParaRPr>
          </a:p>
          <a:p>
            <a:pPr marL="0" indent="0">
              <a:buNone/>
            </a:pPr>
            <a:endParaRPr lang="en-US" dirty="0" smtClean="0">
              <a:latin typeface="Segoe"/>
            </a:endParaRPr>
          </a:p>
        </p:txBody>
      </p:sp>
    </p:spTree>
    <p:extLst>
      <p:ext uri="{BB962C8B-B14F-4D97-AF65-F5344CB8AC3E}">
        <p14:creationId xmlns:p14="http://schemas.microsoft.com/office/powerpoint/2010/main" val="10982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Introduction to pandas plotting and </a:t>
            </a:r>
            <a:r>
              <a:rPr lang="en-US" sz="4000" dirty="0" err="1" smtClean="0"/>
              <a:t>matplotlib</a:t>
            </a:r>
            <a:r>
              <a:rPr lang="en-US" sz="4000" dirty="0" smtClean="0"/>
              <a:t> </a:t>
            </a:r>
            <a:br>
              <a:rPr lang="en-US" sz="4000" dirty="0" smtClean="0"/>
            </a:br>
            <a:endParaRPr lang="en-US" sz="4000" dirty="0"/>
          </a:p>
        </p:txBody>
      </p:sp>
    </p:spTree>
    <p:extLst>
      <p:ext uri="{BB962C8B-B14F-4D97-AF65-F5344CB8AC3E}">
        <p14:creationId xmlns:p14="http://schemas.microsoft.com/office/powerpoint/2010/main" val="657710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887931"/>
            <a:ext cx="11525250" cy="5617257"/>
          </a:xfrm>
        </p:spPr>
        <p:txBody>
          <a:bodyPr>
            <a:normAutofit fontScale="85000" lnSpcReduction="20000"/>
          </a:bodyPr>
          <a:lstStyle/>
          <a:p>
            <a:pPr marL="514350" indent="-514350">
              <a:buFont typeface="+mj-lt"/>
              <a:buAutoNum type="arabicPeriod"/>
            </a:pPr>
            <a:r>
              <a:rPr lang="en-US" dirty="0" smtClean="0">
                <a:latin typeface="Segoe"/>
              </a:rPr>
              <a:t>Define backend </a:t>
            </a:r>
          </a:p>
          <a:p>
            <a:pPr marL="514350" indent="-514350">
              <a:buFont typeface="+mj-lt"/>
              <a:buAutoNum type="arabicPeriod"/>
            </a:pPr>
            <a:endParaRPr lang="en-US" dirty="0" smtClean="0">
              <a:latin typeface="Segoe"/>
            </a:endParaRPr>
          </a:p>
          <a:p>
            <a:pPr marL="514350" indent="-514350">
              <a:buFont typeface="+mj-lt"/>
              <a:buAutoNum type="arabicPeriod"/>
            </a:pPr>
            <a:r>
              <a:rPr lang="en-US" dirty="0" smtClean="0">
                <a:latin typeface="Segoe"/>
              </a:rPr>
              <a:t>Import libraries</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Define and clear a figure</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Define one or more axis</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Apply plot method</a:t>
            </a:r>
          </a:p>
          <a:p>
            <a:pPr marL="514350" indent="-514350">
              <a:buFont typeface="+mj-lt"/>
              <a:buAutoNum type="arabicPeriod"/>
            </a:pPr>
            <a:endParaRPr lang="en-US" dirty="0">
              <a:latin typeface="Segoe"/>
            </a:endParaRPr>
          </a:p>
          <a:p>
            <a:pPr marL="514350" indent="-514350">
              <a:buFont typeface="+mj-lt"/>
              <a:buAutoNum type="arabicPeriod"/>
            </a:pPr>
            <a:r>
              <a:rPr lang="en-US" dirty="0" smtClean="0">
                <a:latin typeface="Segoe"/>
              </a:rPr>
              <a:t>Save figure</a:t>
            </a:r>
            <a:endParaRPr lang="en-US" dirty="0">
              <a:latin typeface="Segoe"/>
            </a:endParaRPr>
          </a:p>
          <a:p>
            <a:pPr marL="514350" indent="-514350">
              <a:buFont typeface="+mj-lt"/>
              <a:buAutoNum type="arabicPeriod"/>
            </a:pPr>
            <a:endParaRPr lang="en-GB" dirty="0">
              <a:latin typeface="Segoe"/>
            </a:endParaRPr>
          </a:p>
        </p:txBody>
      </p:sp>
      <p:sp>
        <p:nvSpPr>
          <p:cNvPr id="2" name="Title 1"/>
          <p:cNvSpPr>
            <a:spLocks noGrp="1"/>
          </p:cNvSpPr>
          <p:nvPr>
            <p:ph type="title"/>
          </p:nvPr>
        </p:nvSpPr>
        <p:spPr/>
        <p:txBody>
          <a:bodyPr/>
          <a:lstStyle/>
          <a:p>
            <a:pPr marL="0" indent="0"/>
            <a:r>
              <a:rPr lang="en-GB" dirty="0" smtClean="0">
                <a:latin typeface="Segoe"/>
              </a:rPr>
              <a:t>Pandas Plotting</a:t>
            </a:r>
            <a:endParaRPr lang="en-GB" dirty="0">
              <a:latin typeface="Segoe"/>
            </a:endParaRPr>
          </a:p>
        </p:txBody>
      </p:sp>
      <p:sp>
        <p:nvSpPr>
          <p:cNvPr id="4" name="Rectangle 3"/>
          <p:cNvSpPr/>
          <p:nvPr/>
        </p:nvSpPr>
        <p:spPr>
          <a:xfrm>
            <a:off x="1718441" y="1245473"/>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matplotlib.use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agg</a:t>
            </a:r>
            <a:r>
              <a:rPr lang="en-US" dirty="0">
                <a:latin typeface="Courier New" panose="02070309020205020404" pitchFamily="49" charset="0"/>
                <a:cs typeface="Courier New" panose="02070309020205020404" pitchFamily="49" charset="0"/>
              </a:rPr>
              <a:t>') </a:t>
            </a:r>
          </a:p>
        </p:txBody>
      </p:sp>
      <p:sp>
        <p:nvSpPr>
          <p:cNvPr id="6" name="Rectangle 5"/>
          <p:cNvSpPr/>
          <p:nvPr/>
        </p:nvSpPr>
        <p:spPr>
          <a:xfrm>
            <a:off x="1718441" y="2406914"/>
            <a:ext cx="6096000" cy="369332"/>
          </a:xfrm>
          <a:prstGeom prst="rect">
            <a:avLst/>
          </a:prstGeom>
        </p:spPr>
        <p:txBody>
          <a:bodyPr>
            <a:sp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matplotlib.pyplot</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plt</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1718441" y="3258359"/>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fig1 = </a:t>
            </a:r>
            <a:r>
              <a:rPr lang="en-US" dirty="0" err="1">
                <a:latin typeface="Courier New" panose="02070309020205020404" pitchFamily="49" charset="0"/>
                <a:cs typeface="Courier New" panose="02070309020205020404" pitchFamily="49" charset="0"/>
              </a:rPr>
              <a:t>plt.figure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figsize</a:t>
            </a:r>
            <a:r>
              <a:rPr lang="en-US" dirty="0">
                <a:latin typeface="Courier New" panose="02070309020205020404" pitchFamily="49" charset="0"/>
                <a:cs typeface="Courier New" panose="02070309020205020404" pitchFamily="49" charset="0"/>
              </a:rPr>
              <a:t>=(9, 9</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fig1.clf()</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1718441" y="4398624"/>
            <a:ext cx="6096000" cy="369332"/>
          </a:xfrm>
          <a:prstGeom prst="rect">
            <a:avLst/>
          </a:prstGeom>
        </p:spPr>
        <p:txBody>
          <a:bodyPr>
            <a:spAutoFit/>
          </a:bodyPr>
          <a:lstStyle/>
          <a:p>
            <a:r>
              <a:rPr lang="en-US" dirty="0">
                <a:latin typeface="Courier New" panose="02070309020205020404" pitchFamily="49" charset="0"/>
                <a:cs typeface="Courier New" panose="02070309020205020404" pitchFamily="49" charset="0"/>
              </a:rPr>
              <a:t>ax = fig1.gca()</a:t>
            </a:r>
          </a:p>
        </p:txBody>
      </p:sp>
      <p:sp>
        <p:nvSpPr>
          <p:cNvPr id="10" name="Rectangle 9"/>
          <p:cNvSpPr/>
          <p:nvPr/>
        </p:nvSpPr>
        <p:spPr>
          <a:xfrm>
            <a:off x="1718441" y="5470629"/>
            <a:ext cx="10347435" cy="369332"/>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pandas.DataFrame.plot</a:t>
            </a:r>
            <a:r>
              <a:rPr lang="en-US" dirty="0">
                <a:latin typeface="Courier New" panose="02070309020205020404" pitchFamily="49" charset="0"/>
                <a:cs typeface="Courier New" panose="02070309020205020404" pitchFamily="49" charset="0"/>
              </a:rPr>
              <a:t>(kind =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someType</a:t>
            </a:r>
            <a:r>
              <a:rPr lang="en-US" dirty="0">
                <a:latin typeface="Courier New" panose="02070309020205020404" pitchFamily="49" charset="0"/>
                <a:cs typeface="Courier New" panose="02070309020205020404" pitchFamily="49" charset="0"/>
              </a:rPr>
              <a:t>', ax = ax, ….)</a:t>
            </a:r>
          </a:p>
        </p:txBody>
      </p:sp>
      <p:sp>
        <p:nvSpPr>
          <p:cNvPr id="11" name="Rectangle 10"/>
          <p:cNvSpPr/>
          <p:nvPr/>
        </p:nvSpPr>
        <p:spPr>
          <a:xfrm>
            <a:off x="1705305" y="6395546"/>
            <a:ext cx="10347435"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fig1.savefig('scatter2.png')</a:t>
            </a:r>
          </a:p>
        </p:txBody>
      </p:sp>
    </p:spTree>
    <p:extLst>
      <p:ext uri="{BB962C8B-B14F-4D97-AF65-F5344CB8AC3E}">
        <p14:creationId xmlns:p14="http://schemas.microsoft.com/office/powerpoint/2010/main" val="410790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p:bldP spid="6"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Python Plotting in Azure ML</a:t>
            </a:r>
            <a:endParaRPr lang="en-US" dirty="0">
              <a:latin typeface="Segoe"/>
            </a:endParaRPr>
          </a:p>
        </p:txBody>
      </p:sp>
      <p:sp>
        <p:nvSpPr>
          <p:cNvPr id="3" name="Content Placeholder 2"/>
          <p:cNvSpPr>
            <a:spLocks noGrp="1"/>
          </p:cNvSpPr>
          <p:nvPr>
            <p:ph sz="quarter" idx="10"/>
          </p:nvPr>
        </p:nvSpPr>
        <p:spPr>
          <a:xfrm>
            <a:off x="364423" y="794479"/>
            <a:ext cx="11525250" cy="5449420"/>
          </a:xfrm>
        </p:spPr>
        <p:txBody>
          <a:bodyPr/>
          <a:lstStyle/>
          <a:p>
            <a:pPr marL="0" indent="0">
              <a:spcBef>
                <a:spcPts val="0"/>
              </a:spcBef>
              <a:buNone/>
            </a:pPr>
            <a:r>
              <a:rPr lang="en-US" sz="2200" dirty="0" err="1">
                <a:latin typeface="Courier New" panose="02070309020205020404" pitchFamily="49" charset="0"/>
                <a:cs typeface="Courier New" panose="02070309020205020404" pitchFamily="49" charset="0"/>
              </a:rPr>
              <a:t>def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azureml_main</a:t>
            </a:r>
            <a:r>
              <a:rPr lang="en-US" sz="2200" dirty="0">
                <a:latin typeface="Courier New" panose="02070309020205020404" pitchFamily="49" charset="0"/>
                <a:cs typeface="Courier New" panose="02070309020205020404" pitchFamily="49" charset="0"/>
              </a:rPr>
              <a:t>(frame1):</a:t>
            </a:r>
          </a:p>
          <a:p>
            <a:pPr marL="0" indent="0">
              <a:spcBef>
                <a:spcPts val="0"/>
              </a:spcBef>
              <a:buNone/>
            </a:pPr>
            <a:r>
              <a:rPr lang="en-US" sz="2200" dirty="0">
                <a:latin typeface="Courier New" panose="02070309020205020404" pitchFamily="49" charset="0"/>
                <a:cs typeface="Courier New" panose="02070309020205020404" pitchFamily="49" charset="0"/>
              </a:rPr>
              <a:t># Set graphics </a:t>
            </a:r>
            <a:r>
              <a:rPr lang="en-US" sz="2200" dirty="0" smtClean="0">
                <a:latin typeface="Courier New" panose="02070309020205020404" pitchFamily="49" charset="0"/>
                <a:cs typeface="Courier New" panose="02070309020205020404" pitchFamily="49" charset="0"/>
              </a:rPr>
              <a:t>backend: Do this first! </a:t>
            </a: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import </a:t>
            </a:r>
            <a:r>
              <a:rPr lang="en-US" sz="2200" dirty="0" err="1" smtClean="0">
                <a:latin typeface="Courier New" panose="02070309020205020404" pitchFamily="49" charset="0"/>
                <a:cs typeface="Courier New" panose="02070309020205020404" pitchFamily="49" charset="0"/>
              </a:rPr>
              <a:t>matplotlib</a:t>
            </a: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matplotlib.use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agg</a:t>
            </a:r>
            <a:r>
              <a:rPr lang="en-US" sz="2200" dirty="0">
                <a:latin typeface="Courier New" panose="02070309020205020404" pitchFamily="49" charset="0"/>
                <a:cs typeface="Courier New" panose="02070309020205020404" pitchFamily="49" charset="0"/>
              </a:rPr>
              <a:t>') </a:t>
            </a:r>
            <a:endParaRPr lang="en-US" sz="2200" dirty="0" smtClean="0">
              <a:latin typeface="Courier New" panose="02070309020205020404" pitchFamily="49" charset="0"/>
              <a:cs typeface="Courier New" panose="02070309020205020404" pitchFamily="49" charset="0"/>
            </a:endParaRP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import </a:t>
            </a:r>
            <a:r>
              <a:rPr lang="en-US" sz="2200" dirty="0" err="1">
                <a:latin typeface="Courier New" panose="02070309020205020404" pitchFamily="49" charset="0"/>
                <a:cs typeface="Courier New" panose="02070309020205020404" pitchFamily="49" charset="0"/>
              </a:rPr>
              <a:t>matplotlib.pyplot</a:t>
            </a:r>
            <a:r>
              <a:rPr lang="en-US" sz="2200" dirty="0">
                <a:latin typeface="Courier New" panose="02070309020205020404" pitchFamily="49" charset="0"/>
                <a:cs typeface="Courier New" panose="02070309020205020404" pitchFamily="49" charset="0"/>
              </a:rPr>
              <a:t> as </a:t>
            </a:r>
            <a:r>
              <a:rPr lang="en-US" sz="2200" dirty="0" err="1" smtClean="0">
                <a:latin typeface="Courier New" panose="02070309020205020404" pitchFamily="49" charset="0"/>
                <a:cs typeface="Courier New" panose="02070309020205020404" pitchFamily="49" charset="0"/>
              </a:rPr>
              <a:t>plt</a:t>
            </a: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fig1 </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plt.figure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figsize</a:t>
            </a:r>
            <a:r>
              <a:rPr lang="en-US" sz="2200" dirty="0">
                <a:latin typeface="Courier New" panose="02070309020205020404" pitchFamily="49" charset="0"/>
                <a:cs typeface="Courier New" panose="02070309020205020404" pitchFamily="49" charset="0"/>
              </a:rPr>
              <a:t>=(9, 9</a:t>
            </a:r>
            <a:r>
              <a:rPr lang="en-US" sz="2200" dirty="0" smtClean="0">
                <a:latin typeface="Courier New" panose="02070309020205020404" pitchFamily="49" charset="0"/>
                <a:cs typeface="Courier New" panose="02070309020205020404" pitchFamily="49" charset="0"/>
              </a:rPr>
              <a:t>)) ## Define a figure</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fig1.clf()  ## Clear the current figure</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ax </a:t>
            </a:r>
            <a:r>
              <a:rPr lang="en-US" sz="2200" dirty="0">
                <a:latin typeface="Courier New" panose="02070309020205020404" pitchFamily="49" charset="0"/>
                <a:cs typeface="Courier New" panose="02070309020205020404" pitchFamily="49" charset="0"/>
              </a:rPr>
              <a:t>= fig1.gca</a:t>
            </a:r>
            <a:r>
              <a:rPr lang="en-US" sz="2200" dirty="0" smtClean="0">
                <a:latin typeface="Courier New" panose="02070309020205020404" pitchFamily="49" charset="0"/>
                <a:cs typeface="Courier New" panose="02070309020205020404" pitchFamily="49" charset="0"/>
              </a:rPr>
              <a:t>()  ## Define axis to plot</a:t>
            </a:r>
            <a:endParaRPr lang="en-US" sz="2200" dirty="0">
              <a:latin typeface="Courier New" panose="02070309020205020404" pitchFamily="49" charset="0"/>
              <a:cs typeface="Courier New" panose="02070309020205020404" pitchFamily="49" charset="0"/>
            </a:endParaRP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pandas.DataFrame.plot</a:t>
            </a:r>
            <a:r>
              <a:rPr lang="en-US" sz="2200" dirty="0" smtClean="0">
                <a:latin typeface="Courier New" panose="02070309020205020404" pitchFamily="49" charset="0"/>
                <a:cs typeface="Courier New" panose="02070309020205020404" pitchFamily="49" charset="0"/>
              </a:rPr>
              <a:t>(kind </a:t>
            </a: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someType</a:t>
            </a:r>
            <a:r>
              <a:rPr lang="en-US" sz="2200" dirty="0" smtClean="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ax = </a:t>
            </a:r>
            <a:r>
              <a:rPr lang="en-US" sz="2200" dirty="0" smtClean="0">
                <a:latin typeface="Courier New" panose="02070309020205020404" pitchFamily="49" charset="0"/>
                <a:cs typeface="Courier New" panose="02070309020205020404" pitchFamily="49" charset="0"/>
              </a:rPr>
              <a:t>ax, ….) </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fig1.savefig</a:t>
            </a:r>
            <a:r>
              <a:rPr lang="en-US" sz="2200" dirty="0">
                <a:latin typeface="Courier New" panose="02070309020205020404" pitchFamily="49" charset="0"/>
                <a:cs typeface="Courier New" panose="02070309020205020404" pitchFamily="49" charset="0"/>
              </a:rPr>
              <a:t>('scatter2.png</a:t>
            </a:r>
            <a:r>
              <a:rPr lang="en-US" sz="2200" dirty="0" smtClean="0">
                <a:latin typeface="Courier New" panose="02070309020205020404" pitchFamily="49" charset="0"/>
                <a:cs typeface="Courier New" panose="02070309020205020404" pitchFamily="49" charset="0"/>
              </a:rPr>
              <a:t>') ## Save figure in a file for output</a:t>
            </a:r>
          </a:p>
          <a:p>
            <a:pPr marL="0" indent="0">
              <a:spcBef>
                <a:spcPts val="0"/>
              </a:spcBef>
              <a:buNone/>
            </a:pPr>
            <a:endParaRPr lang="en-US" sz="2200" dirty="0" smtClean="0">
              <a:latin typeface="Courier New" panose="02070309020205020404" pitchFamily="49" charset="0"/>
              <a:cs typeface="Courier New" panose="02070309020205020404" pitchFamily="49" charset="0"/>
            </a:endParaRP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t>
            </a:r>
            <a:r>
              <a:rPr lang="en-US" sz="2200" dirty="0">
                <a:latin typeface="Courier New" panose="02070309020205020404" pitchFamily="49" charset="0"/>
                <a:cs typeface="Courier New" panose="02070309020205020404" pitchFamily="49" charset="0"/>
              </a:rPr>
              <a:t>frame1</a:t>
            </a:r>
          </a:p>
        </p:txBody>
      </p:sp>
    </p:spTree>
    <p:extLst>
      <p:ext uri="{BB962C8B-B14F-4D97-AF65-F5344CB8AC3E}">
        <p14:creationId xmlns:p14="http://schemas.microsoft.com/office/powerpoint/2010/main" val="2212771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61357"/>
            <a:ext cx="11525250" cy="5617257"/>
          </a:xfrm>
        </p:spPr>
        <p:txBody>
          <a:bodyPr>
            <a:normAutofit/>
          </a:bodyPr>
          <a:lstStyle/>
          <a:p>
            <a:r>
              <a:rPr lang="en-US" dirty="0" smtClean="0">
                <a:latin typeface="Segoe"/>
              </a:rPr>
              <a:t>‘line</a:t>
            </a:r>
            <a:r>
              <a:rPr lang="en-US" dirty="0">
                <a:latin typeface="Segoe"/>
              </a:rPr>
              <a:t>’ : line plot (default)</a:t>
            </a:r>
          </a:p>
          <a:p>
            <a:r>
              <a:rPr lang="en-US" dirty="0">
                <a:latin typeface="Segoe"/>
              </a:rPr>
              <a:t>‘bar’ : vertical bar plot</a:t>
            </a:r>
          </a:p>
          <a:p>
            <a:r>
              <a:rPr lang="en-US" dirty="0">
                <a:latin typeface="Segoe"/>
              </a:rPr>
              <a:t>‘</a:t>
            </a:r>
            <a:r>
              <a:rPr lang="en-US" dirty="0" err="1">
                <a:latin typeface="Segoe"/>
              </a:rPr>
              <a:t>barh</a:t>
            </a:r>
            <a:r>
              <a:rPr lang="en-US" dirty="0">
                <a:latin typeface="Segoe"/>
              </a:rPr>
              <a:t>’ : horizontal bar plot</a:t>
            </a:r>
          </a:p>
          <a:p>
            <a:r>
              <a:rPr lang="en-US" dirty="0" smtClean="0">
                <a:latin typeface="Segoe"/>
              </a:rPr>
              <a:t>‘</a:t>
            </a:r>
            <a:r>
              <a:rPr lang="en-US" dirty="0" err="1">
                <a:latin typeface="Segoe"/>
              </a:rPr>
              <a:t>kde</a:t>
            </a:r>
            <a:r>
              <a:rPr lang="en-US" dirty="0">
                <a:latin typeface="Segoe"/>
              </a:rPr>
              <a:t>’ </a:t>
            </a:r>
            <a:r>
              <a:rPr lang="en-US" dirty="0" smtClean="0">
                <a:latin typeface="Segoe"/>
              </a:rPr>
              <a:t>or ‘density’: </a:t>
            </a:r>
            <a:r>
              <a:rPr lang="en-US" dirty="0">
                <a:latin typeface="Segoe"/>
              </a:rPr>
              <a:t>Kernel Density Estimation plot</a:t>
            </a:r>
          </a:p>
          <a:p>
            <a:r>
              <a:rPr lang="en-US" dirty="0" smtClean="0">
                <a:latin typeface="Segoe"/>
              </a:rPr>
              <a:t>‘</a:t>
            </a:r>
            <a:r>
              <a:rPr lang="en-US" dirty="0">
                <a:latin typeface="Segoe"/>
              </a:rPr>
              <a:t>scatter’ : scatter plot</a:t>
            </a:r>
          </a:p>
          <a:p>
            <a:pPr marL="0" indent="0">
              <a:buNone/>
            </a:pPr>
            <a:endParaRPr lang="en-GB" dirty="0">
              <a:latin typeface="Segoe"/>
            </a:endParaRPr>
          </a:p>
        </p:txBody>
      </p:sp>
      <p:sp>
        <p:nvSpPr>
          <p:cNvPr id="2" name="Title 1"/>
          <p:cNvSpPr>
            <a:spLocks noGrp="1"/>
          </p:cNvSpPr>
          <p:nvPr>
            <p:ph type="title"/>
          </p:nvPr>
        </p:nvSpPr>
        <p:spPr/>
        <p:txBody>
          <a:bodyPr/>
          <a:lstStyle/>
          <a:p>
            <a:pPr marL="0" indent="0"/>
            <a:r>
              <a:rPr lang="en-GB" dirty="0">
                <a:latin typeface="Segoe"/>
              </a:rPr>
              <a:t>Types for </a:t>
            </a:r>
            <a:r>
              <a:rPr lang="en-GB" dirty="0" err="1">
                <a:latin typeface="Segoe"/>
              </a:rPr>
              <a:t>pandas.DataFrame.plot</a:t>
            </a:r>
            <a:r>
              <a:rPr lang="en-GB" dirty="0">
                <a:latin typeface="Segoe"/>
              </a:rPr>
              <a:t>()</a:t>
            </a:r>
          </a:p>
        </p:txBody>
      </p:sp>
    </p:spTree>
    <p:extLst>
      <p:ext uri="{BB962C8B-B14F-4D97-AF65-F5344CB8AC3E}">
        <p14:creationId xmlns:p14="http://schemas.microsoft.com/office/powerpoint/2010/main" val="2593903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61056" y="1143000"/>
            <a:ext cx="11525250" cy="5241700"/>
          </a:xfrm>
        </p:spPr>
        <p:txBody>
          <a:bodyPr>
            <a:normAutofit/>
          </a:bodyPr>
          <a:lstStyle/>
          <a:p>
            <a:r>
              <a:rPr lang="en-US" dirty="0" smtClean="0">
                <a:latin typeface="Segoe"/>
              </a:rPr>
              <a:t>ax – </a:t>
            </a:r>
            <a:r>
              <a:rPr lang="en-US" dirty="0" err="1" smtClean="0">
                <a:latin typeface="Segoe"/>
              </a:rPr>
              <a:t>pyplot</a:t>
            </a:r>
            <a:r>
              <a:rPr lang="en-US" dirty="0" smtClean="0">
                <a:latin typeface="Segoe"/>
              </a:rPr>
              <a:t> axis</a:t>
            </a:r>
          </a:p>
          <a:p>
            <a:r>
              <a:rPr lang="en-US" dirty="0">
                <a:latin typeface="Segoe"/>
              </a:rPr>
              <a:t>x</a:t>
            </a:r>
            <a:r>
              <a:rPr lang="en-US" dirty="0" smtClean="0">
                <a:latin typeface="Segoe"/>
              </a:rPr>
              <a:t>, y – coordinates</a:t>
            </a:r>
          </a:p>
          <a:p>
            <a:r>
              <a:rPr lang="en-GB" dirty="0" err="1" smtClean="0">
                <a:latin typeface="Segoe"/>
              </a:rPr>
              <a:t>color</a:t>
            </a:r>
            <a:r>
              <a:rPr lang="en-GB" dirty="0" smtClean="0">
                <a:latin typeface="Segoe"/>
              </a:rPr>
              <a:t> </a:t>
            </a:r>
            <a:r>
              <a:rPr lang="en-GB" dirty="0">
                <a:latin typeface="Segoe"/>
              </a:rPr>
              <a:t>– line or symbol </a:t>
            </a:r>
            <a:r>
              <a:rPr lang="en-GB" dirty="0" err="1" smtClean="0">
                <a:latin typeface="Segoe"/>
              </a:rPr>
              <a:t>color</a:t>
            </a:r>
            <a:endParaRPr lang="en-US" dirty="0" smtClean="0">
              <a:latin typeface="Segoe"/>
            </a:endParaRPr>
          </a:p>
          <a:p>
            <a:r>
              <a:rPr lang="en-US" dirty="0">
                <a:latin typeface="Segoe"/>
              </a:rPr>
              <a:t>s</a:t>
            </a:r>
            <a:r>
              <a:rPr lang="en-US" dirty="0" smtClean="0">
                <a:latin typeface="Segoe"/>
              </a:rPr>
              <a:t> – size by value </a:t>
            </a:r>
          </a:p>
          <a:p>
            <a:r>
              <a:rPr lang="en-US" dirty="0">
                <a:latin typeface="Segoe"/>
              </a:rPr>
              <a:t>a</a:t>
            </a:r>
            <a:r>
              <a:rPr lang="en-US" dirty="0" smtClean="0">
                <a:latin typeface="Segoe"/>
              </a:rPr>
              <a:t>lpha – transparency</a:t>
            </a:r>
          </a:p>
          <a:p>
            <a:endParaRPr lang="en-US" dirty="0">
              <a:latin typeface="Segoe"/>
            </a:endParaRPr>
          </a:p>
        </p:txBody>
      </p:sp>
      <p:sp>
        <p:nvSpPr>
          <p:cNvPr id="2" name="Title 1"/>
          <p:cNvSpPr>
            <a:spLocks noGrp="1"/>
          </p:cNvSpPr>
          <p:nvPr>
            <p:ph type="title"/>
          </p:nvPr>
        </p:nvSpPr>
        <p:spPr/>
        <p:txBody>
          <a:bodyPr/>
          <a:lstStyle/>
          <a:p>
            <a:pPr marL="0" indent="0"/>
            <a:r>
              <a:rPr lang="en-GB" dirty="0" smtClean="0">
                <a:latin typeface="Segoe"/>
              </a:rPr>
              <a:t>Options for </a:t>
            </a:r>
            <a:r>
              <a:rPr lang="en-GB" dirty="0" err="1">
                <a:latin typeface="Segoe"/>
              </a:rPr>
              <a:t>pandas.DataFrame.plot</a:t>
            </a:r>
            <a:r>
              <a:rPr lang="en-GB" dirty="0">
                <a:latin typeface="Segoe"/>
              </a:rPr>
              <a:t>()</a:t>
            </a:r>
          </a:p>
        </p:txBody>
      </p:sp>
    </p:spTree>
    <p:extLst>
      <p:ext uri="{BB962C8B-B14F-4D97-AF65-F5344CB8AC3E}">
        <p14:creationId xmlns:p14="http://schemas.microsoft.com/office/powerpoint/2010/main" val="798807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75657"/>
            <a:ext cx="11525250" cy="5502957"/>
          </a:xfrm>
        </p:spPr>
        <p:txBody>
          <a:bodyPr>
            <a:normAutofit/>
          </a:bodyPr>
          <a:lstStyle/>
          <a:p>
            <a:r>
              <a:rPr lang="en-US" dirty="0" err="1" smtClean="0">
                <a:latin typeface="Segoe"/>
              </a:rPr>
              <a:t>pandas.DataFrame.plot</a:t>
            </a:r>
            <a:r>
              <a:rPr lang="en-US" dirty="0" smtClean="0">
                <a:latin typeface="Segoe"/>
              </a:rPr>
              <a:t> built on </a:t>
            </a:r>
            <a:r>
              <a:rPr lang="en-US" dirty="0" err="1" smtClean="0">
                <a:latin typeface="Segoe"/>
              </a:rPr>
              <a:t>matplotlib.pyplot</a:t>
            </a:r>
            <a:endParaRPr lang="en-US" dirty="0" smtClean="0">
              <a:latin typeface="Segoe"/>
            </a:endParaRPr>
          </a:p>
          <a:p>
            <a:r>
              <a:rPr lang="en-US" dirty="0">
                <a:latin typeface="Segoe"/>
              </a:rPr>
              <a:t>For some methods use </a:t>
            </a:r>
            <a:r>
              <a:rPr lang="en-US" dirty="0" err="1" smtClean="0">
                <a:latin typeface="Segoe"/>
              </a:rPr>
              <a:t>matplotlib.pyplot</a:t>
            </a:r>
            <a:r>
              <a:rPr lang="en-US" dirty="0" smtClean="0">
                <a:latin typeface="Segoe"/>
              </a:rPr>
              <a:t> directly</a:t>
            </a:r>
            <a:endParaRPr lang="en-US" dirty="0">
              <a:latin typeface="Segoe"/>
            </a:endParaRPr>
          </a:p>
          <a:p>
            <a:endParaRPr lang="en-US" dirty="0">
              <a:latin typeface="Segoe"/>
            </a:endParaRPr>
          </a:p>
        </p:txBody>
      </p:sp>
      <p:sp>
        <p:nvSpPr>
          <p:cNvPr id="2" name="Title 1"/>
          <p:cNvSpPr>
            <a:spLocks noGrp="1"/>
          </p:cNvSpPr>
          <p:nvPr>
            <p:ph type="title"/>
          </p:nvPr>
        </p:nvSpPr>
        <p:spPr>
          <a:xfrm>
            <a:off x="379514" y="261257"/>
            <a:ext cx="11524432" cy="984445"/>
          </a:xfrm>
        </p:spPr>
        <p:txBody>
          <a:bodyPr/>
          <a:lstStyle/>
          <a:p>
            <a:pPr marL="0" indent="0"/>
            <a:r>
              <a:rPr lang="en-GB" dirty="0" err="1">
                <a:latin typeface="Segoe"/>
              </a:rPr>
              <a:t>m</a:t>
            </a:r>
            <a:r>
              <a:rPr lang="en-GB" dirty="0" err="1" smtClean="0">
                <a:latin typeface="Segoe"/>
              </a:rPr>
              <a:t>atplotlib.pyplot</a:t>
            </a:r>
            <a:endParaRPr lang="en-GB" dirty="0">
              <a:latin typeface="Segoe"/>
            </a:endParaRPr>
          </a:p>
        </p:txBody>
      </p:sp>
    </p:spTree>
    <p:extLst>
      <p:ext uri="{BB962C8B-B14F-4D97-AF65-F5344CB8AC3E}">
        <p14:creationId xmlns:p14="http://schemas.microsoft.com/office/powerpoint/2010/main" val="1684562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br>
              <a:rPr lang="en-US" sz="4000" dirty="0" smtClean="0"/>
            </a:br>
            <a:endParaRPr lang="en-US" sz="4000" dirty="0"/>
          </a:p>
        </p:txBody>
      </p:sp>
    </p:spTree>
    <p:extLst>
      <p:ext uri="{BB962C8B-B14F-4D97-AF65-F5344CB8AC3E}">
        <p14:creationId xmlns:p14="http://schemas.microsoft.com/office/powerpoint/2010/main" val="3975118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Data visualization essential to understanding</a:t>
            </a:r>
            <a:endParaRPr lang="en-GB" dirty="0">
              <a:latin typeface="Segoe"/>
            </a:endParaRPr>
          </a:p>
          <a:p>
            <a:r>
              <a:rPr lang="en-GB" dirty="0">
                <a:latin typeface="Segoe"/>
              </a:rPr>
              <a:t>The R ggplot2 package</a:t>
            </a:r>
          </a:p>
          <a:p>
            <a:r>
              <a:rPr lang="en-GB" dirty="0">
                <a:latin typeface="Segoe"/>
              </a:rPr>
              <a:t>The Python Pandas plotting and </a:t>
            </a:r>
            <a:r>
              <a:rPr lang="en-GB" dirty="0" err="1">
                <a:latin typeface="Segoe"/>
              </a:rPr>
              <a:t>matplotlib</a:t>
            </a:r>
            <a:r>
              <a:rPr lang="en-GB" dirty="0">
                <a:latin typeface="Segoe"/>
              </a:rPr>
              <a:t> package</a:t>
            </a:r>
          </a:p>
          <a:p>
            <a:endParaRPr lang="en-GB"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995016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Exploratory data analysis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Explore the data with visualization</a:t>
            </a:r>
          </a:p>
          <a:p>
            <a:r>
              <a:rPr lang="en-US" dirty="0" smtClean="0">
                <a:latin typeface="Segoe"/>
              </a:rPr>
              <a:t>Understand the relationships in the data</a:t>
            </a:r>
          </a:p>
          <a:p>
            <a:r>
              <a:rPr lang="en-US" dirty="0" smtClean="0">
                <a:latin typeface="Segoe"/>
              </a:rPr>
              <a:t>Create multiple views of data</a:t>
            </a:r>
          </a:p>
          <a:p>
            <a:r>
              <a:rPr lang="en-US" dirty="0" smtClean="0">
                <a:latin typeface="Segoe"/>
              </a:rPr>
              <a:t>Use conditioning</a:t>
            </a:r>
          </a:p>
          <a:p>
            <a:r>
              <a:rPr lang="en-US" dirty="0" smtClean="0">
                <a:latin typeface="Segoe"/>
              </a:rPr>
              <a:t>Understand sources of model errors</a:t>
            </a:r>
          </a:p>
          <a:p>
            <a:endParaRPr lang="en-US" dirty="0">
              <a:latin typeface="Segoe"/>
            </a:endParaRPr>
          </a:p>
          <a:p>
            <a:pPr marL="0" indent="0">
              <a:buNone/>
            </a:pPr>
            <a:r>
              <a:rPr lang="en-US" dirty="0" smtClean="0">
                <a:latin typeface="Segoe"/>
              </a:rPr>
              <a:t>John Tukey, Exploratory Data Analysis, 1977, Addison-Westley</a:t>
            </a:r>
          </a:p>
          <a:p>
            <a:endParaRPr lang="en-US" dirty="0" smtClean="0">
              <a:latin typeface="Segoe"/>
            </a:endParaRPr>
          </a:p>
        </p:txBody>
      </p:sp>
    </p:spTree>
    <p:extLst>
      <p:ext uri="{BB962C8B-B14F-4D97-AF65-F5344CB8AC3E}">
        <p14:creationId xmlns:p14="http://schemas.microsoft.com/office/powerpoint/2010/main" val="3768368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Views of data</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Relationships in data can be complex</a:t>
            </a:r>
          </a:p>
          <a:p>
            <a:r>
              <a:rPr lang="en-US" dirty="0" smtClean="0">
                <a:latin typeface="Segoe"/>
              </a:rPr>
              <a:t>Data exploration requires multiple views</a:t>
            </a:r>
          </a:p>
          <a:p>
            <a:r>
              <a:rPr lang="en-US" dirty="0" smtClean="0">
                <a:latin typeface="Segoe"/>
              </a:rPr>
              <a:t>Conditioned (faceted) plots are ideal</a:t>
            </a:r>
          </a:p>
          <a:p>
            <a:endParaRPr lang="en-US" dirty="0" smtClean="0">
              <a:latin typeface="Segoe"/>
            </a:endParaRPr>
          </a:p>
          <a:p>
            <a:pPr marL="0" indent="0">
              <a:buNone/>
            </a:pPr>
            <a:endParaRPr lang="en-US" dirty="0" smtClean="0">
              <a:latin typeface="Segoe"/>
            </a:endParaRPr>
          </a:p>
        </p:txBody>
      </p:sp>
    </p:spTree>
    <p:extLst>
      <p:ext uri="{BB962C8B-B14F-4D97-AF65-F5344CB8AC3E}">
        <p14:creationId xmlns:p14="http://schemas.microsoft.com/office/powerpoint/2010/main" val="1808664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Different plots for different views</a:t>
            </a:r>
            <a:endParaRPr lang="en-US" dirty="0">
              <a:latin typeface="Segoe"/>
            </a:endParaRPr>
          </a:p>
        </p:txBody>
      </p:sp>
      <p:sp>
        <p:nvSpPr>
          <p:cNvPr id="3" name="Content Placeholder 2"/>
          <p:cNvSpPr>
            <a:spLocks noGrp="1"/>
          </p:cNvSpPr>
          <p:nvPr>
            <p:ph sz="quarter" idx="10"/>
          </p:nvPr>
        </p:nvSpPr>
        <p:spPr>
          <a:xfrm>
            <a:off x="379413" y="1388226"/>
            <a:ext cx="9971595" cy="5290388"/>
          </a:xfrm>
        </p:spPr>
        <p:txBody>
          <a:bodyPr/>
          <a:lstStyle/>
          <a:p>
            <a:r>
              <a:rPr lang="en-US" dirty="0" smtClean="0">
                <a:latin typeface="Segoe"/>
              </a:rPr>
              <a:t>Scatter and line plots</a:t>
            </a:r>
          </a:p>
          <a:p>
            <a:r>
              <a:rPr lang="en-US" dirty="0" smtClean="0">
                <a:latin typeface="Segoe"/>
              </a:rPr>
              <a:t>Bar plots</a:t>
            </a:r>
          </a:p>
          <a:p>
            <a:r>
              <a:rPr lang="en-US" dirty="0" smtClean="0">
                <a:latin typeface="Segoe"/>
              </a:rPr>
              <a:t>Histograms</a:t>
            </a:r>
          </a:p>
          <a:p>
            <a:r>
              <a:rPr lang="en-US" dirty="0" smtClean="0">
                <a:latin typeface="Segoe"/>
              </a:rPr>
              <a:t>Box plots</a:t>
            </a:r>
          </a:p>
          <a:p>
            <a:r>
              <a:rPr lang="en-US" dirty="0" smtClean="0">
                <a:latin typeface="Segoe"/>
              </a:rPr>
              <a:t>Violin plots</a:t>
            </a:r>
          </a:p>
          <a:p>
            <a:r>
              <a:rPr lang="en-US" dirty="0" smtClean="0">
                <a:latin typeface="Segoe"/>
              </a:rPr>
              <a:t>Q-Q plots</a:t>
            </a:r>
          </a:p>
          <a:p>
            <a:endParaRPr lang="en-US" dirty="0" smtClean="0">
              <a:latin typeface="Segoe"/>
            </a:endParaRPr>
          </a:p>
          <a:p>
            <a:endParaRPr lang="en-US" dirty="0" smtClean="0">
              <a:latin typeface="Segoe"/>
            </a:endParaRPr>
          </a:p>
        </p:txBody>
      </p:sp>
    </p:spTree>
    <p:extLst>
      <p:ext uri="{BB962C8B-B14F-4D97-AF65-F5344CB8AC3E}">
        <p14:creationId xmlns:p14="http://schemas.microsoft.com/office/powerpoint/2010/main" val="66163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Scatter plot</a:t>
            </a:r>
            <a:endParaRPr lang="en-US" dirty="0">
              <a:latin typeface="Segoe"/>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027" y="828554"/>
            <a:ext cx="6558455" cy="5866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462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Line plot</a:t>
            </a:r>
            <a:endParaRPr lang="en-US" dirty="0">
              <a:latin typeface="Segoe"/>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68" y="910501"/>
            <a:ext cx="5975131" cy="5808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593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Bar Plot - unordered</a:t>
            </a:r>
            <a:endParaRPr lang="en-US" dirty="0">
              <a:latin typeface="Segoe"/>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38" y="1245476"/>
            <a:ext cx="10309962" cy="494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255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Bar Plot - ordered</a:t>
            </a:r>
            <a:endParaRPr lang="en-US" dirty="0">
              <a:latin typeface="Segoe"/>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95" y="1072055"/>
            <a:ext cx="8683461" cy="5281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38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infopath/2007/PartnerControls"/>
    <ds:schemaRef ds:uri="636b0322-90fb-440c-9cbc-22749e7231e9"/>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10079</TotalTime>
  <Words>492</Words>
  <Application>Microsoft Office PowerPoint</Application>
  <PresentationFormat>Custom</PresentationFormat>
  <Paragraphs>143</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1_Office Theme</vt:lpstr>
      <vt:lpstr> Data Visualization and Exploration</vt:lpstr>
      <vt:lpstr>Overview</vt:lpstr>
      <vt:lpstr>Exploratory data analysis</vt:lpstr>
      <vt:lpstr>Views of data</vt:lpstr>
      <vt:lpstr>Different plots for different views</vt:lpstr>
      <vt:lpstr>Scatter plot</vt:lpstr>
      <vt:lpstr>Line plot</vt:lpstr>
      <vt:lpstr>Bar Plot - unordered</vt:lpstr>
      <vt:lpstr>Bar Plot - ordered</vt:lpstr>
      <vt:lpstr>Histogram</vt:lpstr>
      <vt:lpstr>Box Plot</vt:lpstr>
      <vt:lpstr>Violin Plot</vt:lpstr>
      <vt:lpstr>Q-Q Normal Plot</vt:lpstr>
      <vt:lpstr>Conditioning (faceting)</vt:lpstr>
      <vt:lpstr>Conditioned Histograms</vt:lpstr>
      <vt:lpstr>Conditioned Scatterplot</vt:lpstr>
      <vt:lpstr>Introduction to ggplot2</vt:lpstr>
      <vt:lpstr>Overview of ggplot2</vt:lpstr>
      <vt:lpstr>The Grammar of Graphics</vt:lpstr>
      <vt:lpstr>Ggplot2 Types</vt:lpstr>
      <vt:lpstr>Ggplot2 Options</vt:lpstr>
      <vt:lpstr>Introduction to pandas plotting and matplotlib  </vt:lpstr>
      <vt:lpstr>Pandas Plotting</vt:lpstr>
      <vt:lpstr>Python Plotting in Azure ML</vt:lpstr>
      <vt:lpstr>Types for pandas.DataFrame.plot()</vt:lpstr>
      <vt:lpstr>Options for pandas.DataFrame.plot()</vt:lpstr>
      <vt:lpstr>matplotlib.pyplot</vt:lpstr>
      <vt:lpstr>Summary </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198</cp:revision>
  <dcterms:created xsi:type="dcterms:W3CDTF">2013-02-15T23:12:42Z</dcterms:created>
  <dcterms:modified xsi:type="dcterms:W3CDTF">2015-10-30T21:47:00Z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