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1" r:id="rId5"/>
    <p:sldId id="278" r:id="rId6"/>
    <p:sldId id="288" r:id="rId7"/>
    <p:sldId id="282" r:id="rId8"/>
    <p:sldId id="283" r:id="rId9"/>
    <p:sldId id="290" r:id="rId10"/>
    <p:sldId id="286" r:id="rId11"/>
    <p:sldId id="285" r:id="rId12"/>
    <p:sldId id="293" r:id="rId13"/>
    <p:sldId id="294" r:id="rId14"/>
    <p:sldId id="295" r:id="rId15"/>
    <p:sldId id="296" r:id="rId16"/>
    <p:sldId id="297" r:id="rId17"/>
    <p:sldId id="28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autoAdjust="0"/>
    <p:restoredTop sz="94714" autoAdjust="0"/>
  </p:normalViewPr>
  <p:slideViewPr>
    <p:cSldViewPr snapToGrid="0">
      <p:cViewPr>
        <p:scale>
          <a:sx n="52" d="100"/>
          <a:sy n="52" d="100"/>
        </p:scale>
        <p:origin x="-91" y="-8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1445"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028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824915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60280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93064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895348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documentation/articles/hdinsight-use-hiv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www.microsoftvirtualacademy.com/training-courses/querying-with-transact-sql" TargetMode="External"/><Relationship Id="rId4" Type="http://schemas.openxmlformats.org/officeDocument/2006/relationships/hyperlink" Target="http://azure.microsoft.com/en-us/documentation/services/stor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
            </a:r>
            <a:br>
              <a:rPr lang="en-US" sz="4000" dirty="0" smtClean="0"/>
            </a:br>
            <a:r>
              <a:rPr lang="en-US" sz="4000" dirty="0" smtClean="0"/>
              <a:t>Azure </a:t>
            </a:r>
            <a:r>
              <a:rPr lang="en-US" sz="4000" dirty="0" smtClean="0"/>
              <a:t>ML Data Acquisition and Flow</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sz="3200" dirty="0" smtClean="0">
                <a:latin typeface="Segoe"/>
              </a:rPr>
              <a:t>Joins integrate data from several tables</a:t>
            </a:r>
          </a:p>
          <a:p>
            <a:r>
              <a:rPr lang="en-US" dirty="0" smtClean="0">
                <a:latin typeface="Segoe"/>
              </a:rPr>
              <a:t>Joins require a common “key” value</a:t>
            </a:r>
          </a:p>
          <a:p>
            <a:pPr lvl="1"/>
            <a:r>
              <a:rPr lang="en-US" sz="3200" dirty="0" smtClean="0">
                <a:latin typeface="Segoe"/>
              </a:rPr>
              <a:t>Key matches rows to join</a:t>
            </a:r>
          </a:p>
          <a:p>
            <a:r>
              <a:rPr lang="en-US" dirty="0" smtClean="0">
                <a:latin typeface="Segoe"/>
              </a:rPr>
              <a:t>Examples</a:t>
            </a:r>
          </a:p>
          <a:p>
            <a:pPr lvl="1"/>
            <a:r>
              <a:rPr lang="en-US" sz="3200" dirty="0" smtClean="0">
                <a:latin typeface="Segoe"/>
              </a:rPr>
              <a:t>Customer ID</a:t>
            </a:r>
          </a:p>
          <a:p>
            <a:pPr lvl="1"/>
            <a:r>
              <a:rPr lang="en-US" sz="3200" dirty="0" smtClean="0">
                <a:latin typeface="Segoe"/>
              </a:rPr>
              <a:t>Project ID</a:t>
            </a:r>
          </a:p>
          <a:p>
            <a:pPr lvl="1"/>
            <a:r>
              <a:rPr lang="en-US" sz="3200" dirty="0" smtClean="0">
                <a:latin typeface="Segoe"/>
              </a:rPr>
              <a:t>Date</a:t>
            </a:r>
          </a:p>
          <a:p>
            <a:pPr lvl="1"/>
            <a:r>
              <a:rPr lang="en-US" sz="3200" dirty="0" smtClean="0">
                <a:latin typeface="Segoe"/>
              </a:rPr>
              <a:t>Location</a:t>
            </a:r>
          </a:p>
        </p:txBody>
      </p:sp>
      <p:sp>
        <p:nvSpPr>
          <p:cNvPr id="2" name="Title 1"/>
          <p:cNvSpPr>
            <a:spLocks noGrp="1"/>
          </p:cNvSpPr>
          <p:nvPr>
            <p:ph type="title"/>
          </p:nvPr>
        </p:nvSpPr>
        <p:spPr/>
        <p:txBody>
          <a:bodyPr/>
          <a:lstStyle/>
          <a:p>
            <a:r>
              <a:rPr lang="en-US" dirty="0" smtClean="0">
                <a:latin typeface="Segoe"/>
              </a:rPr>
              <a:t>Joins</a:t>
            </a:r>
            <a:endParaRPr lang="en-US" dirty="0">
              <a:latin typeface="Segoe"/>
            </a:endParaRPr>
          </a:p>
        </p:txBody>
      </p:sp>
    </p:spTree>
    <p:extLst>
      <p:ext uri="{BB962C8B-B14F-4D97-AF65-F5344CB8AC3E}">
        <p14:creationId xmlns:p14="http://schemas.microsoft.com/office/powerpoint/2010/main" val="1705572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67142" y="1796441"/>
            <a:ext cx="11525250" cy="4849288"/>
          </a:xfrm>
        </p:spPr>
        <p:txBody>
          <a:bodyPr>
            <a:normAutofit/>
          </a:bodyPr>
          <a:lstStyle/>
          <a:p>
            <a:r>
              <a:rPr lang="en-US" dirty="0" smtClean="0">
                <a:latin typeface="Segoe"/>
              </a:rPr>
              <a:t>Both tables (data frames) need common key column</a:t>
            </a:r>
            <a:br>
              <a:rPr lang="en-US" dirty="0" smtClean="0">
                <a:latin typeface="Segoe"/>
              </a:rPr>
            </a:br>
            <a:r>
              <a:rPr lang="en-US" dirty="0" err="1" smtClean="0">
                <a:latin typeface="Segoe"/>
              </a:rPr>
              <a:t>X_join</a:t>
            </a:r>
            <a:r>
              <a:rPr lang="en-US" dirty="0" smtClean="0">
                <a:latin typeface="Segoe"/>
              </a:rPr>
              <a:t>(A, B, </a:t>
            </a:r>
            <a:r>
              <a:rPr lang="en-US" dirty="0" err="1" smtClean="0">
                <a:latin typeface="Segoe"/>
              </a:rPr>
              <a:t>keyColumns</a:t>
            </a:r>
            <a:r>
              <a:rPr lang="en-US" dirty="0" smtClean="0">
                <a:latin typeface="Segoe"/>
              </a:rPr>
              <a:t>)</a:t>
            </a:r>
          </a:p>
          <a:p>
            <a:r>
              <a:rPr lang="en-US" dirty="0" smtClean="0">
                <a:latin typeface="Segoe"/>
              </a:rPr>
              <a:t>Inner join: rows with at least one key match in A and B </a:t>
            </a:r>
          </a:p>
          <a:p>
            <a:r>
              <a:rPr lang="en-US" dirty="0" smtClean="0">
                <a:latin typeface="Segoe"/>
              </a:rPr>
              <a:t>Left join: all rows from the left table with all matching rows of the right table</a:t>
            </a:r>
            <a:endParaRPr lang="en-US" sz="3200" dirty="0" smtClean="0">
              <a:latin typeface="Segoe"/>
            </a:endParaRPr>
          </a:p>
          <a:p>
            <a:r>
              <a:rPr lang="en-US" dirty="0" smtClean="0">
                <a:latin typeface="Segoe"/>
              </a:rPr>
              <a:t>Right join</a:t>
            </a:r>
            <a:r>
              <a:rPr lang="en-US" dirty="0">
                <a:latin typeface="Segoe"/>
              </a:rPr>
              <a:t> : </a:t>
            </a:r>
            <a:r>
              <a:rPr lang="en-US" dirty="0" smtClean="0">
                <a:latin typeface="Segoe"/>
              </a:rPr>
              <a:t>all </a:t>
            </a:r>
            <a:r>
              <a:rPr lang="en-US" dirty="0">
                <a:latin typeface="Segoe"/>
              </a:rPr>
              <a:t>rows from the </a:t>
            </a:r>
            <a:r>
              <a:rPr lang="en-US" dirty="0" smtClean="0">
                <a:latin typeface="Segoe"/>
              </a:rPr>
              <a:t>right table </a:t>
            </a:r>
            <a:r>
              <a:rPr lang="en-US" dirty="0">
                <a:latin typeface="Segoe"/>
              </a:rPr>
              <a:t>with all matching rows of the </a:t>
            </a:r>
            <a:r>
              <a:rPr lang="en-US" dirty="0" smtClean="0">
                <a:latin typeface="Segoe"/>
              </a:rPr>
              <a:t>left table</a:t>
            </a:r>
          </a:p>
          <a:p>
            <a:r>
              <a:rPr lang="en-US" sz="3200" dirty="0" smtClean="0">
                <a:latin typeface="Segoe"/>
              </a:rPr>
              <a:t>Full join: retains all values and all rows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Joins</a:t>
            </a:r>
            <a:endParaRPr lang="en-US" dirty="0">
              <a:latin typeface="Segoe"/>
            </a:endParaRPr>
          </a:p>
        </p:txBody>
      </p:sp>
    </p:spTree>
    <p:extLst>
      <p:ext uri="{BB962C8B-B14F-4D97-AF65-F5344CB8AC3E}">
        <p14:creationId xmlns:p14="http://schemas.microsoft.com/office/powerpoint/2010/main" val="87135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sz="3200" dirty="0" smtClean="0">
                <a:latin typeface="Segoe"/>
              </a:rPr>
              <a:t>Join module</a:t>
            </a:r>
          </a:p>
          <a:p>
            <a:r>
              <a:rPr lang="en-US" dirty="0" smtClean="0">
                <a:latin typeface="Segoe"/>
              </a:rPr>
              <a:t>R </a:t>
            </a:r>
            <a:r>
              <a:rPr lang="en-US" dirty="0" err="1" smtClean="0">
                <a:latin typeface="Segoe"/>
              </a:rPr>
              <a:t>dplyr</a:t>
            </a:r>
            <a:r>
              <a:rPr lang="en-US" dirty="0" smtClean="0">
                <a:latin typeface="Segoe"/>
              </a:rPr>
              <a:t> package – </a:t>
            </a:r>
            <a:r>
              <a:rPr lang="en-US" dirty="0" err="1" smtClean="0">
                <a:latin typeface="Segoe"/>
              </a:rPr>
              <a:t>xxx_join</a:t>
            </a:r>
            <a:endParaRPr lang="en-US" dirty="0" smtClean="0">
              <a:latin typeface="Segoe"/>
            </a:endParaRPr>
          </a:p>
          <a:p>
            <a:r>
              <a:rPr lang="en-US" sz="3200" dirty="0" smtClean="0">
                <a:latin typeface="Segoe"/>
              </a:rPr>
              <a:t>Python Pandas package - merge</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Performing Joins</a:t>
            </a:r>
            <a:endParaRPr lang="en-US" dirty="0">
              <a:latin typeface="Segoe"/>
            </a:endParaRPr>
          </a:p>
        </p:txBody>
      </p:sp>
    </p:spTree>
    <p:extLst>
      <p:ext uri="{BB962C8B-B14F-4D97-AF65-F5344CB8AC3E}">
        <p14:creationId xmlns:p14="http://schemas.microsoft.com/office/powerpoint/2010/main" val="3437069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Append rows of same column types</a:t>
            </a:r>
          </a:p>
          <a:p>
            <a:r>
              <a:rPr lang="en-US" sz="3200" dirty="0" smtClean="0">
                <a:latin typeface="Segoe"/>
              </a:rPr>
              <a:t>Append columns of same length</a:t>
            </a:r>
          </a:p>
          <a:p>
            <a:r>
              <a:rPr lang="en-US" dirty="0" smtClean="0">
                <a:latin typeface="Segoe"/>
              </a:rPr>
              <a:t>Add Columns module</a:t>
            </a:r>
          </a:p>
          <a:p>
            <a:r>
              <a:rPr lang="en-US" sz="3200" dirty="0" smtClean="0">
                <a:latin typeface="Segoe"/>
              </a:rPr>
              <a:t>Add Rows module</a:t>
            </a:r>
          </a:p>
          <a:p>
            <a:r>
              <a:rPr lang="en-US" dirty="0" smtClean="0">
                <a:latin typeface="Segoe"/>
              </a:rPr>
              <a:t>R data frame notation or </a:t>
            </a:r>
            <a:r>
              <a:rPr lang="en-US" dirty="0" err="1" smtClean="0">
                <a:latin typeface="Segoe"/>
              </a:rPr>
              <a:t>dplyr</a:t>
            </a:r>
            <a:endParaRPr lang="en-US" dirty="0" smtClean="0">
              <a:latin typeface="Segoe"/>
            </a:endParaRPr>
          </a:p>
          <a:p>
            <a:r>
              <a:rPr lang="en-US" sz="3200" dirty="0" smtClean="0">
                <a:latin typeface="Segoe"/>
              </a:rPr>
              <a:t>Python Pandas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Appending Columns and Rows</a:t>
            </a:r>
            <a:endParaRPr lang="en-US" dirty="0">
              <a:latin typeface="Segoe"/>
            </a:endParaRPr>
          </a:p>
        </p:txBody>
      </p:sp>
    </p:spTree>
    <p:extLst>
      <p:ext uri="{BB962C8B-B14F-4D97-AF65-F5344CB8AC3E}">
        <p14:creationId xmlns:p14="http://schemas.microsoft.com/office/powerpoint/2010/main" val="1859861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Azure ML </a:t>
            </a:r>
            <a:r>
              <a:rPr lang="en-GB" dirty="0">
                <a:latin typeface="Segoe"/>
              </a:rPr>
              <a:t>data I/O</a:t>
            </a:r>
          </a:p>
          <a:p>
            <a:r>
              <a:rPr lang="en-GB" dirty="0" smtClean="0">
                <a:latin typeface="Segoe"/>
              </a:rPr>
              <a:t>Data flow in Data Science</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90927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base"/>
            <a:r>
              <a:rPr lang="en-US" dirty="0" smtClean="0">
                <a:latin typeface="Segoe"/>
              </a:rPr>
              <a:t>Azure ML </a:t>
            </a:r>
            <a:r>
              <a:rPr lang="en-US" dirty="0">
                <a:latin typeface="Segoe"/>
              </a:rPr>
              <a:t>data I/O​</a:t>
            </a:r>
          </a:p>
          <a:p>
            <a:pPr fontAlgn="base"/>
            <a:r>
              <a:rPr lang="en-GB" dirty="0">
                <a:latin typeface="Segoe"/>
              </a:rPr>
              <a:t>Data flow in Data </a:t>
            </a:r>
            <a:r>
              <a:rPr lang="en-GB" dirty="0" smtClean="0">
                <a:latin typeface="Segoe"/>
              </a:rPr>
              <a:t>Science</a:t>
            </a:r>
          </a:p>
          <a:p>
            <a:pPr fontAlgn="base"/>
            <a:r>
              <a:rPr lang="en-GB" dirty="0" smtClean="0">
                <a:latin typeface="Segoe"/>
              </a:rPr>
              <a:t>Joins</a:t>
            </a:r>
            <a:endParaRPr lang="en-GB" dirty="0">
              <a:latin typeface="Segoe"/>
            </a:endParaRPr>
          </a:p>
          <a:p>
            <a:pPr marL="0" indent="0" fontAlgn="base">
              <a:buNone/>
            </a:pPr>
            <a:r>
              <a:rPr lang="en-US" dirty="0" smtClean="0">
                <a:latin typeface="Segoe"/>
              </a:rPr>
              <a:t>​</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Data I/O Options</a:t>
            </a:r>
            <a:endParaRPr lang="en-US" dirty="0">
              <a:latin typeface="Segoe"/>
            </a:endParaRPr>
          </a:p>
        </p:txBody>
      </p:sp>
      <p:sp>
        <p:nvSpPr>
          <p:cNvPr id="3" name="Content Placeholder 2"/>
          <p:cNvSpPr>
            <a:spLocks noGrp="1"/>
          </p:cNvSpPr>
          <p:nvPr>
            <p:ph sz="quarter" idx="10"/>
          </p:nvPr>
        </p:nvSpPr>
        <p:spPr>
          <a:xfrm>
            <a:off x="379413" y="1388226"/>
            <a:ext cx="4018967" cy="5290388"/>
          </a:xfrm>
        </p:spPr>
        <p:txBody>
          <a:bodyPr/>
          <a:lstStyle/>
          <a:p>
            <a:r>
              <a:rPr lang="en-US" dirty="0" smtClean="0">
                <a:latin typeface="Segoe"/>
              </a:rPr>
              <a:t>Manual upload</a:t>
            </a:r>
          </a:p>
          <a:p>
            <a:r>
              <a:rPr lang="en-US" dirty="0" smtClean="0">
                <a:latin typeface="Segoe"/>
              </a:rPr>
              <a:t>Web Services</a:t>
            </a:r>
          </a:p>
          <a:p>
            <a:r>
              <a:rPr lang="en-US" dirty="0" smtClean="0">
                <a:latin typeface="Segoe"/>
              </a:rPr>
              <a:t>URL via HTTP</a:t>
            </a:r>
          </a:p>
          <a:p>
            <a:r>
              <a:rPr lang="en-US" dirty="0" smtClean="0">
                <a:latin typeface="Segoe"/>
              </a:rPr>
              <a:t>Hive Query</a:t>
            </a:r>
          </a:p>
          <a:p>
            <a:r>
              <a:rPr lang="en-US">
                <a:latin typeface="Segoe"/>
              </a:rPr>
              <a:t>Azure </a:t>
            </a:r>
            <a:r>
              <a:rPr lang="en-US" smtClean="0">
                <a:latin typeface="Segoe"/>
              </a:rPr>
              <a:t>Table</a:t>
            </a:r>
            <a:endParaRPr lang="en-US">
              <a:latin typeface="Segoe"/>
            </a:endParaRPr>
          </a:p>
        </p:txBody>
      </p:sp>
      <p:sp>
        <p:nvSpPr>
          <p:cNvPr id="5" name="Content Placeholder 2"/>
          <p:cNvSpPr txBox="1">
            <a:spLocks/>
          </p:cNvSpPr>
          <p:nvPr/>
        </p:nvSpPr>
        <p:spPr>
          <a:xfrm>
            <a:off x="5042081" y="1449222"/>
            <a:ext cx="4507032"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Azure SQL</a:t>
            </a:r>
          </a:p>
          <a:p>
            <a:r>
              <a:rPr lang="en-US" dirty="0" smtClean="0">
                <a:latin typeface="Segoe"/>
              </a:rPr>
              <a:t>Azure Blob</a:t>
            </a:r>
          </a:p>
          <a:p>
            <a:r>
              <a:rPr lang="en-US" dirty="0" smtClean="0">
                <a:latin typeface="Segoe"/>
              </a:rPr>
              <a:t>Data Feeder </a:t>
            </a:r>
            <a:r>
              <a:rPr lang="en-US" dirty="0">
                <a:latin typeface="Segoe"/>
              </a:rPr>
              <a:t>P</a:t>
            </a:r>
            <a:r>
              <a:rPr lang="en-US" dirty="0" smtClean="0">
                <a:latin typeface="Segoe"/>
              </a:rPr>
              <a:t>roviders</a:t>
            </a:r>
          </a:p>
          <a:p>
            <a:r>
              <a:rPr lang="en-US" dirty="0" smtClean="0">
                <a:latin typeface="Segoe"/>
              </a:rPr>
              <a:t>Image</a:t>
            </a:r>
            <a:endParaRPr lang="en-US" dirty="0">
              <a:latin typeface="Segoe"/>
            </a:endParaRPr>
          </a:p>
        </p:txBody>
      </p:sp>
    </p:spTree>
    <p:extLst>
      <p:ext uri="{BB962C8B-B14F-4D97-AF65-F5344CB8AC3E}">
        <p14:creationId xmlns:p14="http://schemas.microsoft.com/office/powerpoint/2010/main" val="376836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Data Source Modules</a:t>
            </a:r>
            <a:endParaRPr lang="en-US" dirty="0">
              <a:latin typeface="Segoe"/>
            </a:endParaRPr>
          </a:p>
        </p:txBody>
      </p:sp>
      <p:sp>
        <p:nvSpPr>
          <p:cNvPr id="3" name="Content Placeholder 2"/>
          <p:cNvSpPr>
            <a:spLocks noGrp="1"/>
          </p:cNvSpPr>
          <p:nvPr>
            <p:ph sz="quarter" idx="10"/>
          </p:nvPr>
        </p:nvSpPr>
        <p:spPr/>
        <p:txBody>
          <a:bodyPr/>
          <a:lstStyle/>
          <a:p>
            <a:r>
              <a:rPr lang="en-US" dirty="0" err="1" smtClean="0">
                <a:latin typeface="Segoe"/>
              </a:rPr>
              <a:t>Webservice</a:t>
            </a:r>
            <a:r>
              <a:rPr lang="en-US" dirty="0" smtClean="0">
                <a:latin typeface="Segoe"/>
              </a:rPr>
              <a:t> I/O</a:t>
            </a:r>
          </a:p>
          <a:p>
            <a:r>
              <a:rPr lang="en-US" dirty="0" smtClean="0">
                <a:latin typeface="Segoe"/>
              </a:rPr>
              <a:t>Reader module</a:t>
            </a:r>
          </a:p>
          <a:p>
            <a:r>
              <a:rPr lang="en-US" dirty="0" smtClean="0">
                <a:latin typeface="Segoe"/>
              </a:rPr>
              <a:t>Writer module</a:t>
            </a:r>
          </a:p>
          <a:p>
            <a:r>
              <a:rPr lang="en-US" dirty="0" smtClean="0">
                <a:latin typeface="Segoe"/>
              </a:rPr>
              <a:t>Image Reader module</a:t>
            </a:r>
            <a:endParaRPr lang="en-US" dirty="0">
              <a:latin typeface="Segoe"/>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HDInsight </a:t>
            </a:r>
            <a:r>
              <a:rPr lang="en-GB" dirty="0">
                <a:latin typeface="Segoe"/>
              </a:rPr>
              <a:t>Hive tutorial:</a:t>
            </a:r>
            <a:r>
              <a:rPr lang="en-GB" dirty="0"/>
              <a:t> </a:t>
            </a:r>
            <a:r>
              <a:rPr lang="en-GB" dirty="0" smtClean="0"/>
              <a:t/>
            </a:r>
            <a:br>
              <a:rPr lang="en-GB" dirty="0" smtClean="0"/>
            </a:br>
            <a:r>
              <a:rPr lang="en-GB" dirty="0" smtClean="0">
                <a:hlinkClick r:id="rId3"/>
              </a:rPr>
              <a:t>https</a:t>
            </a:r>
            <a:r>
              <a:rPr lang="en-GB" dirty="0">
                <a:hlinkClick r:id="rId3"/>
              </a:rPr>
              <a:t>://azure.microsoft.com/en-us/documentation/articles/hdinsight-use-hive</a:t>
            </a:r>
            <a:r>
              <a:rPr lang="en-GB" dirty="0" smtClean="0">
                <a:hlinkClick r:id="rId3"/>
              </a:rPr>
              <a:t>/</a:t>
            </a:r>
            <a:r>
              <a:rPr lang="en-GB" dirty="0" smtClean="0"/>
              <a:t> </a:t>
            </a:r>
          </a:p>
          <a:p>
            <a:r>
              <a:rPr lang="en-GB" dirty="0">
                <a:latin typeface="Segoe"/>
              </a:rPr>
              <a:t>Azure Storage: </a:t>
            </a:r>
            <a:r>
              <a:rPr lang="en-GB" dirty="0">
                <a:hlinkClick r:id="rId4"/>
              </a:rPr>
              <a:t>http://azure.microsoft.com/en-us/documentation/services/storage</a:t>
            </a:r>
            <a:r>
              <a:rPr lang="en-GB" dirty="0" smtClean="0">
                <a:hlinkClick r:id="rId4"/>
              </a:rPr>
              <a:t>/</a:t>
            </a:r>
            <a:r>
              <a:rPr lang="en-GB" dirty="0" smtClean="0"/>
              <a:t> </a:t>
            </a:r>
          </a:p>
          <a:p>
            <a:r>
              <a:rPr lang="en-GB" dirty="0" smtClean="0">
                <a:latin typeface="Segoe"/>
              </a:rPr>
              <a:t>Querying </a:t>
            </a:r>
            <a:r>
              <a:rPr lang="en-GB" dirty="0">
                <a:latin typeface="Segoe"/>
              </a:rPr>
              <a:t>with Transact SQL, MVA, </a:t>
            </a:r>
            <a:r>
              <a:rPr lang="en-GB" dirty="0">
                <a:hlinkClick r:id="rId5"/>
              </a:rPr>
              <a:t>http://</a:t>
            </a:r>
            <a:r>
              <a:rPr lang="en-GB" dirty="0" smtClean="0">
                <a:hlinkClick r:id="rId5"/>
              </a:rPr>
              <a:t>www.microsoftvirtualacademy.com/training-courses/querying-with-transact-sql</a:t>
            </a:r>
            <a:r>
              <a:rPr lang="en-GB" dirty="0" smtClean="0"/>
              <a:t> </a:t>
            </a:r>
          </a:p>
        </p:txBody>
      </p:sp>
      <p:sp>
        <p:nvSpPr>
          <p:cNvPr id="2" name="Title 1"/>
          <p:cNvSpPr>
            <a:spLocks noGrp="1"/>
          </p:cNvSpPr>
          <p:nvPr>
            <p:ph type="title"/>
          </p:nvPr>
        </p:nvSpPr>
        <p:spPr/>
        <p:txBody>
          <a:bodyPr/>
          <a:lstStyle/>
          <a:p>
            <a:r>
              <a:rPr lang="en-US" dirty="0" smtClean="0">
                <a:latin typeface="Segoe"/>
              </a:rPr>
              <a:t>Azure ML Data Acquisition Resources</a:t>
            </a:r>
            <a:endParaRPr lang="en-US" dirty="0">
              <a:latin typeface="Segoe"/>
            </a:endParaRPr>
          </a:p>
        </p:txBody>
      </p:sp>
    </p:spTree>
    <p:extLst>
      <p:ext uri="{BB962C8B-B14F-4D97-AF65-F5344CB8AC3E}">
        <p14:creationId xmlns:p14="http://schemas.microsoft.com/office/powerpoint/2010/main" val="183793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Data Flow in Data Science</a:t>
            </a:r>
            <a:endParaRPr lang="en-US" sz="4000" dirty="0"/>
          </a:p>
        </p:txBody>
      </p:sp>
    </p:spTree>
    <p:extLst>
      <p:ext uri="{BB962C8B-B14F-4D97-AF65-F5344CB8AC3E}">
        <p14:creationId xmlns:p14="http://schemas.microsoft.com/office/powerpoint/2010/main" val="2954622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2952304" cy="1063487"/>
          </a:xfrm>
        </p:spPr>
        <p:txBody>
          <a:bodyPr/>
          <a:lstStyle/>
          <a:p>
            <a:r>
              <a:rPr lang="en-US" dirty="0" smtClean="0">
                <a:latin typeface="Segoe"/>
              </a:rPr>
              <a:t>Azure ML Experiment Data Flow</a:t>
            </a:r>
            <a:endParaRPr lang="en-US" dirty="0">
              <a:latin typeface="Segoe"/>
            </a:endParaRPr>
          </a:p>
        </p:txBody>
      </p:sp>
      <p:sp>
        <p:nvSpPr>
          <p:cNvPr id="7" name="Rectangle 6"/>
          <p:cNvSpPr/>
          <p:nvPr/>
        </p:nvSpPr>
        <p:spPr>
          <a:xfrm>
            <a:off x="1223009" y="2352426"/>
            <a:ext cx="8915243" cy="297570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9" name="Oval 8"/>
          <p:cNvSpPr/>
          <p:nvPr/>
        </p:nvSpPr>
        <p:spPr>
          <a:xfrm>
            <a:off x="3279306" y="2227350"/>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0" name="Oval 9"/>
          <p:cNvSpPr/>
          <p:nvPr/>
        </p:nvSpPr>
        <p:spPr>
          <a:xfrm>
            <a:off x="7307036" y="2254455"/>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1" name="Oval 10"/>
          <p:cNvSpPr/>
          <p:nvPr/>
        </p:nvSpPr>
        <p:spPr>
          <a:xfrm>
            <a:off x="7406368" y="5230164"/>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2" name="Oval 11"/>
          <p:cNvSpPr/>
          <p:nvPr/>
        </p:nvSpPr>
        <p:spPr>
          <a:xfrm>
            <a:off x="3291170" y="5227194"/>
            <a:ext cx="22022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a:endParaRPr>
          </a:p>
        </p:txBody>
      </p:sp>
      <p:sp>
        <p:nvSpPr>
          <p:cNvPr id="13" name="Content Placeholder 2"/>
          <p:cNvSpPr>
            <a:spLocks noGrp="1"/>
          </p:cNvSpPr>
          <p:nvPr>
            <p:ph sz="quarter" idx="10"/>
          </p:nvPr>
        </p:nvSpPr>
        <p:spPr>
          <a:xfrm>
            <a:off x="2178123" y="1283584"/>
            <a:ext cx="2672004" cy="643098"/>
          </a:xfrm>
        </p:spPr>
        <p:txBody>
          <a:bodyPr/>
          <a:lstStyle/>
          <a:p>
            <a:pPr marL="0" indent="0">
              <a:buNone/>
            </a:pPr>
            <a:r>
              <a:rPr lang="en-US" dirty="0" smtClean="0">
                <a:latin typeface="Segoe"/>
              </a:rPr>
              <a:t>Web service</a:t>
            </a:r>
            <a:endParaRPr lang="en-US" dirty="0">
              <a:latin typeface="Segoe"/>
            </a:endParaRPr>
          </a:p>
        </p:txBody>
      </p:sp>
      <p:sp>
        <p:nvSpPr>
          <p:cNvPr id="14" name="Content Placeholder 2"/>
          <p:cNvSpPr txBox="1">
            <a:spLocks/>
          </p:cNvSpPr>
          <p:nvPr/>
        </p:nvSpPr>
        <p:spPr>
          <a:xfrm>
            <a:off x="2257028" y="5687685"/>
            <a:ext cx="2648758"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Web service</a:t>
            </a:r>
            <a:endParaRPr lang="en-US" dirty="0">
              <a:latin typeface="Segoe"/>
            </a:endParaRPr>
          </a:p>
        </p:txBody>
      </p:sp>
      <p:sp>
        <p:nvSpPr>
          <p:cNvPr id="15" name="Content Placeholder 2"/>
          <p:cNvSpPr txBox="1">
            <a:spLocks/>
          </p:cNvSpPr>
          <p:nvPr/>
        </p:nvSpPr>
        <p:spPr>
          <a:xfrm>
            <a:off x="6445704" y="5690655"/>
            <a:ext cx="237654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Azure SQL</a:t>
            </a:r>
            <a:endParaRPr lang="en-US" dirty="0">
              <a:latin typeface="Segoe"/>
            </a:endParaRPr>
          </a:p>
        </p:txBody>
      </p:sp>
      <p:sp>
        <p:nvSpPr>
          <p:cNvPr id="16" name="Content Placeholder 2"/>
          <p:cNvSpPr txBox="1">
            <a:spLocks/>
          </p:cNvSpPr>
          <p:nvPr/>
        </p:nvSpPr>
        <p:spPr>
          <a:xfrm>
            <a:off x="1544521" y="3021234"/>
            <a:ext cx="426492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Data transformations</a:t>
            </a:r>
            <a:endParaRPr lang="en-US" dirty="0">
              <a:latin typeface="Segoe"/>
            </a:endParaRPr>
          </a:p>
        </p:txBody>
      </p:sp>
      <p:sp>
        <p:nvSpPr>
          <p:cNvPr id="17" name="Content Placeholder 2"/>
          <p:cNvSpPr txBox="1">
            <a:spLocks/>
          </p:cNvSpPr>
          <p:nvPr/>
        </p:nvSpPr>
        <p:spPr>
          <a:xfrm>
            <a:off x="6343650" y="1310689"/>
            <a:ext cx="241630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Azure SQL</a:t>
            </a:r>
            <a:endParaRPr lang="en-US" dirty="0">
              <a:latin typeface="Segoe"/>
            </a:endParaRPr>
          </a:p>
        </p:txBody>
      </p:sp>
      <p:sp>
        <p:nvSpPr>
          <p:cNvPr id="18" name="Content Placeholder 2"/>
          <p:cNvSpPr txBox="1">
            <a:spLocks/>
          </p:cNvSpPr>
          <p:nvPr/>
        </p:nvSpPr>
        <p:spPr>
          <a:xfrm>
            <a:off x="6043476" y="3021234"/>
            <a:ext cx="327454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Reference data</a:t>
            </a:r>
            <a:endParaRPr lang="en-US" dirty="0">
              <a:latin typeface="Segoe"/>
            </a:endParaRPr>
          </a:p>
        </p:txBody>
      </p:sp>
      <p:sp>
        <p:nvSpPr>
          <p:cNvPr id="19" name="Content Placeholder 2"/>
          <p:cNvSpPr txBox="1">
            <a:spLocks/>
          </p:cNvSpPr>
          <p:nvPr/>
        </p:nvSpPr>
        <p:spPr>
          <a:xfrm>
            <a:off x="2004969" y="3915400"/>
            <a:ext cx="3250081"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a:rPr>
              <a:t>Scoring module</a:t>
            </a:r>
            <a:endParaRPr lang="en-US" dirty="0">
              <a:latin typeface="Segoe"/>
            </a:endParaRPr>
          </a:p>
        </p:txBody>
      </p:sp>
      <p:sp>
        <p:nvSpPr>
          <p:cNvPr id="20" name="Content Placeholder 2"/>
          <p:cNvSpPr txBox="1">
            <a:spLocks/>
          </p:cNvSpPr>
          <p:nvPr/>
        </p:nvSpPr>
        <p:spPr>
          <a:xfrm>
            <a:off x="6584222" y="3937139"/>
            <a:ext cx="1875541"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a:rPr>
              <a:t>L</a:t>
            </a:r>
            <a:r>
              <a:rPr lang="en-US" dirty="0" smtClean="0">
                <a:latin typeface="Segoe"/>
              </a:rPr>
              <a:t>ogging</a:t>
            </a:r>
            <a:endParaRPr lang="en-US" dirty="0">
              <a:latin typeface="Segoe"/>
            </a:endParaRPr>
          </a:p>
        </p:txBody>
      </p:sp>
      <p:cxnSp>
        <p:nvCxnSpPr>
          <p:cNvPr id="22" name="Straight Arrow Connector 21"/>
          <p:cNvCxnSpPr>
            <a:endCxn id="9" idx="0"/>
          </p:cNvCxnSpPr>
          <p:nvPr/>
        </p:nvCxnSpPr>
        <p:spPr>
          <a:xfrm>
            <a:off x="3377278" y="1758249"/>
            <a:ext cx="12138"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97041" y="178535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68315" y="2549116"/>
            <a:ext cx="0" cy="6318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75735" y="4476826"/>
            <a:ext cx="7966" cy="75036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13436" y="549528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492390" y="549825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415268" y="2576221"/>
            <a:ext cx="0" cy="6318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366843" y="3520440"/>
            <a:ext cx="16858" cy="53987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1"/>
          </p:cNvCxnSpPr>
          <p:nvPr/>
        </p:nvCxnSpPr>
        <p:spPr>
          <a:xfrm flipH="1">
            <a:off x="5339283" y="3342783"/>
            <a:ext cx="704193"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0" idx="1"/>
          </p:cNvCxnSpPr>
          <p:nvPr/>
        </p:nvCxnSpPr>
        <p:spPr>
          <a:xfrm flipV="1">
            <a:off x="5029200" y="4258688"/>
            <a:ext cx="1555022" cy="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350124" y="3570344"/>
            <a:ext cx="16858" cy="53987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495013" y="4476826"/>
            <a:ext cx="7966" cy="75036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447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Batch vs. </a:t>
            </a:r>
            <a:r>
              <a:rPr lang="en-US" dirty="0" smtClean="0">
                <a:latin typeface="Segoe"/>
              </a:rPr>
              <a:t>Real-Time</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Batch</a:t>
            </a:r>
            <a:r>
              <a:rPr lang="en-US" dirty="0">
                <a:latin typeface="Segoe"/>
              </a:rPr>
              <a:t>:</a:t>
            </a:r>
            <a:r>
              <a:rPr lang="en-US" dirty="0" smtClean="0">
                <a:latin typeface="Segoe"/>
              </a:rPr>
              <a:t> training models and processing large chunks</a:t>
            </a:r>
          </a:p>
          <a:p>
            <a:r>
              <a:rPr lang="en-US" dirty="0" smtClean="0">
                <a:latin typeface="Segoe"/>
              </a:rPr>
              <a:t>Real-time: web services, </a:t>
            </a:r>
            <a:r>
              <a:rPr lang="en-US" dirty="0">
                <a:latin typeface="Segoe"/>
              </a:rPr>
              <a:t>HTTPS connection</a:t>
            </a:r>
          </a:p>
          <a:p>
            <a:r>
              <a:rPr lang="en-US" dirty="0">
                <a:latin typeface="Segoe"/>
              </a:rPr>
              <a:t>Example: web services input+ reference data (SQL)</a:t>
            </a:r>
          </a:p>
          <a:p>
            <a:r>
              <a:rPr lang="en-US" dirty="0">
                <a:latin typeface="Segoe"/>
              </a:rPr>
              <a:t>Example: web services output + log of events (SQL)</a:t>
            </a:r>
          </a:p>
          <a:p>
            <a:endParaRPr lang="en-US" dirty="0" smtClean="0">
              <a:latin typeface="Segoe"/>
            </a:endParaRPr>
          </a:p>
        </p:txBody>
      </p:sp>
    </p:spTree>
    <p:extLst>
      <p:ext uri="{BB962C8B-B14F-4D97-AF65-F5344CB8AC3E}">
        <p14:creationId xmlns:p14="http://schemas.microsoft.com/office/powerpoint/2010/main" val="635250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Joins</a:t>
            </a:r>
            <a:endParaRPr lang="en-US" sz="4000" dirty="0"/>
          </a:p>
        </p:txBody>
      </p:sp>
    </p:spTree>
    <p:extLst>
      <p:ext uri="{BB962C8B-B14F-4D97-AF65-F5344CB8AC3E}">
        <p14:creationId xmlns:p14="http://schemas.microsoft.com/office/powerpoint/2010/main" val="428971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7205</TotalTime>
  <Words>240</Words>
  <Application>Microsoft Office PowerPoint</Application>
  <PresentationFormat>Custom</PresentationFormat>
  <Paragraphs>81</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 Azure ML Data Acquisition and Flow</vt:lpstr>
      <vt:lpstr>Overview</vt:lpstr>
      <vt:lpstr>Azure ML Data I/O Options</vt:lpstr>
      <vt:lpstr>Azure ML Data Source Modules</vt:lpstr>
      <vt:lpstr>Azure ML Data Acquisition Resources</vt:lpstr>
      <vt:lpstr>Data Flow in Data Science</vt:lpstr>
      <vt:lpstr>Azure ML Experiment Data Flow</vt:lpstr>
      <vt:lpstr>Batch vs. Real-Time</vt:lpstr>
      <vt:lpstr>Joins</vt:lpstr>
      <vt:lpstr>Joins</vt:lpstr>
      <vt:lpstr>Joins</vt:lpstr>
      <vt:lpstr>Performing Joins</vt:lpstr>
      <vt:lpstr>Appending Columns and Rows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109</cp:revision>
  <dcterms:created xsi:type="dcterms:W3CDTF">2013-02-15T23:12:42Z</dcterms:created>
  <dcterms:modified xsi:type="dcterms:W3CDTF">2015-11-15T00:49:47Z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