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1" r:id="rId5"/>
    <p:sldId id="278" r:id="rId6"/>
    <p:sldId id="282" r:id="rId7"/>
    <p:sldId id="304" r:id="rId8"/>
    <p:sldId id="303" r:id="rId9"/>
    <p:sldId id="305" r:id="rId10"/>
    <p:sldId id="298" r:id="rId11"/>
    <p:sldId id="299" r:id="rId12"/>
    <p:sldId id="297" r:id="rId13"/>
    <p:sldId id="287" r:id="rId14"/>
    <p:sldId id="300" r:id="rId15"/>
    <p:sldId id="286" r:id="rId16"/>
    <p:sldId id="296" r:id="rId17"/>
    <p:sldId id="283" r:id="rId18"/>
    <p:sldId id="28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p:scale>
          <a:sx n="57" d="100"/>
          <a:sy n="57" d="100"/>
        </p:scale>
        <p:origin x="-101" y="-5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azure.microsoft.com/en-us/documentation/services/machine-learnin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www.microsoftvirtualacademy.com/ebooks#9780735698178"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edx.org/course/querying-transact-sql-microsoft-dat201x-0"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bit.ly/azureml_logi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Principle Consultant, Quantia Analytics, LLC</a:t>
            </a:r>
          </a:p>
        </p:txBody>
      </p:sp>
      <p:sp>
        <p:nvSpPr>
          <p:cNvPr id="2" name="Title 1"/>
          <p:cNvSpPr>
            <a:spLocks noGrp="1"/>
          </p:cNvSpPr>
          <p:nvPr>
            <p:ph type="ctrTitle"/>
          </p:nvPr>
        </p:nvSpPr>
        <p:spPr>
          <a:solidFill>
            <a:srgbClr val="007233"/>
          </a:solidFill>
        </p:spPr>
        <p:txBody>
          <a:bodyPr/>
          <a:lstStyle/>
          <a:p>
            <a:r>
              <a:rPr lang="en-US" sz="4000" dirty="0" smtClean="0"/>
              <a:t>Introduction </a:t>
            </a:r>
            <a:r>
              <a:rPr lang="en-US" sz="4000" dirty="0" smtClean="0"/>
              <a:t>to Data Science Technologies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Documentation Resources</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Azure ML tutorials </a:t>
            </a:r>
            <a:r>
              <a:rPr lang="en-US" dirty="0">
                <a:latin typeface="Segoe"/>
              </a:rPr>
              <a:t>and resources: </a:t>
            </a:r>
            <a:r>
              <a:rPr lang="en-US" dirty="0">
                <a:hlinkClick r:id="rId2"/>
              </a:rPr>
              <a:t>http://azure.microsoft.com/en-us/documentation/services/machine-learning</a:t>
            </a:r>
            <a:r>
              <a:rPr lang="en-US" dirty="0" smtClean="0">
                <a:hlinkClick r:id="rId2"/>
              </a:rPr>
              <a:t>/</a:t>
            </a:r>
            <a:r>
              <a:rPr lang="en-US" dirty="0" smtClean="0"/>
              <a:t> </a:t>
            </a:r>
          </a:p>
          <a:p>
            <a:r>
              <a:rPr lang="en-US" dirty="0" smtClean="0">
                <a:latin typeface="Segoe"/>
              </a:rPr>
              <a:t>Azure ML </a:t>
            </a:r>
            <a:r>
              <a:rPr lang="en-US" dirty="0" err="1" smtClean="0">
                <a:latin typeface="Segoe"/>
              </a:rPr>
              <a:t>Gallary</a:t>
            </a:r>
            <a:r>
              <a:rPr lang="en-US" dirty="0">
                <a:latin typeface="Segoe"/>
              </a:rPr>
              <a:t>: </a:t>
            </a:r>
            <a:r>
              <a:rPr lang="en-US" dirty="0">
                <a:hlinkClick r:id="rId2"/>
              </a:rPr>
              <a:t>http://azure.microsoft.com/en-us/documentation/services/machine-learning</a:t>
            </a:r>
            <a:r>
              <a:rPr lang="en-US" dirty="0" smtClean="0">
                <a:hlinkClick r:id="rId2"/>
              </a:rPr>
              <a:t>/</a:t>
            </a:r>
            <a:r>
              <a:rPr lang="en-US" dirty="0" smtClean="0"/>
              <a:t> </a:t>
            </a:r>
          </a:p>
          <a:p>
            <a:r>
              <a:rPr lang="en-US" dirty="0" smtClean="0">
                <a:latin typeface="Segoe"/>
              </a:rPr>
              <a:t>Documentation and examples for each module</a:t>
            </a:r>
            <a:endParaRPr lang="en-US" dirty="0">
              <a:latin typeface="Segoe"/>
            </a:endParaRPr>
          </a:p>
          <a:p>
            <a:r>
              <a:rPr lang="en-US" dirty="0" smtClean="0">
                <a:latin typeface="Segoe"/>
              </a:rPr>
              <a:t>Sample Experiments tab in studio</a:t>
            </a:r>
          </a:p>
        </p:txBody>
      </p:sp>
    </p:spTree>
    <p:extLst>
      <p:ext uri="{BB962C8B-B14F-4D97-AF65-F5344CB8AC3E}">
        <p14:creationId xmlns:p14="http://schemas.microsoft.com/office/powerpoint/2010/main" val="189189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ML Learning Resources</a:t>
            </a:r>
            <a:endParaRPr lang="en-US" dirty="0"/>
          </a:p>
        </p:txBody>
      </p:sp>
      <p:sp>
        <p:nvSpPr>
          <p:cNvPr id="3" name="Content Placeholder 2"/>
          <p:cNvSpPr>
            <a:spLocks noGrp="1"/>
          </p:cNvSpPr>
          <p:nvPr>
            <p:ph sz="quarter" idx="10"/>
          </p:nvPr>
        </p:nvSpPr>
        <p:spPr/>
        <p:txBody>
          <a:bodyPr/>
          <a:lstStyle/>
          <a:p>
            <a:r>
              <a:rPr lang="en-US" dirty="0" smtClean="0"/>
              <a:t>Book</a:t>
            </a:r>
            <a:r>
              <a:rPr lang="en-US" dirty="0"/>
              <a:t>, </a:t>
            </a:r>
            <a:r>
              <a:rPr lang="en-US" dirty="0" smtClean="0"/>
              <a:t>Microsoft Azure Essentials: Azure Machine Learning,  </a:t>
            </a:r>
            <a:r>
              <a:rPr lang="en-US" dirty="0" smtClean="0">
                <a:hlinkClick r:id="rId2"/>
              </a:rPr>
              <a:t>http</a:t>
            </a:r>
            <a:r>
              <a:rPr lang="en-US" dirty="0">
                <a:hlinkClick r:id="rId2"/>
              </a:rPr>
              <a:t>://</a:t>
            </a:r>
            <a:r>
              <a:rPr lang="en-US" dirty="0" smtClean="0">
                <a:hlinkClick r:id="rId2"/>
              </a:rPr>
              <a:t>www.microsoftvirtualacademy.com/ebooks#9780735698178</a:t>
            </a:r>
            <a:r>
              <a:rPr lang="en-US" dirty="0" smtClean="0"/>
              <a:t> </a:t>
            </a:r>
          </a:p>
        </p:txBody>
      </p:sp>
    </p:spTree>
    <p:extLst>
      <p:ext uri="{BB962C8B-B14F-4D97-AF65-F5344CB8AC3E}">
        <p14:creationId xmlns:p14="http://schemas.microsoft.com/office/powerpoint/2010/main" val="1697102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Data Passed from Module to Module</a:t>
            </a:r>
            <a:br>
              <a:rPr lang="en-US" dirty="0" smtClean="0">
                <a:latin typeface="Segoe"/>
              </a:rPr>
            </a:br>
            <a:r>
              <a:rPr lang="en-US" dirty="0" smtClean="0">
                <a:latin typeface="Segoe"/>
              </a:rPr>
              <a:t>in Azure ML Tables</a:t>
            </a:r>
            <a:endParaRPr lang="en-US" dirty="0">
              <a:latin typeface="Segoe"/>
            </a:endParaRPr>
          </a:p>
        </p:txBody>
      </p:sp>
      <p:sp>
        <p:nvSpPr>
          <p:cNvPr id="6" name="Rectangle 5"/>
          <p:cNvSpPr/>
          <p:nvPr/>
        </p:nvSpPr>
        <p:spPr>
          <a:xfrm>
            <a:off x="2462249" y="1858434"/>
            <a:ext cx="3037113" cy="64309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81865" y="1756636"/>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90657" y="2403561"/>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91861" y="5723886"/>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3121330" y="5872823"/>
            <a:ext cx="1537006"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Module</a:t>
            </a:r>
            <a:endParaRPr lang="en-US" dirty="0"/>
          </a:p>
        </p:txBody>
      </p:sp>
      <p:sp>
        <p:nvSpPr>
          <p:cNvPr id="15" name="Content Placeholder 2"/>
          <p:cNvSpPr txBox="1">
            <a:spLocks/>
          </p:cNvSpPr>
          <p:nvPr/>
        </p:nvSpPr>
        <p:spPr>
          <a:xfrm>
            <a:off x="3082389" y="1858434"/>
            <a:ext cx="179683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Module</a:t>
            </a:r>
            <a:endParaRPr lang="en-US" dirty="0"/>
          </a:p>
        </p:txBody>
      </p:sp>
      <p:sp>
        <p:nvSpPr>
          <p:cNvPr id="16" name="Content Placeholder 2"/>
          <p:cNvSpPr txBox="1">
            <a:spLocks/>
          </p:cNvSpPr>
          <p:nvPr/>
        </p:nvSpPr>
        <p:spPr>
          <a:xfrm>
            <a:off x="358857" y="304940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Col1,   Col2,   Col3, ………………………,</a:t>
            </a:r>
            <a:r>
              <a:rPr lang="en-US" dirty="0" err="1" smtClean="0"/>
              <a:t>ColN</a:t>
            </a:r>
            <a:endParaRPr lang="en-US" dirty="0"/>
          </a:p>
        </p:txBody>
      </p:sp>
      <p:cxnSp>
        <p:nvCxnSpPr>
          <p:cNvPr id="24" name="Straight Arrow Connector 23"/>
          <p:cNvCxnSpPr>
            <a:stCxn id="9" idx="4"/>
          </p:cNvCxnSpPr>
          <p:nvPr/>
        </p:nvCxnSpPr>
        <p:spPr>
          <a:xfrm flipH="1">
            <a:off x="3980807" y="2599504"/>
            <a:ext cx="7822" cy="43365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881865" y="5440756"/>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371277" y="5825554"/>
            <a:ext cx="3037113" cy="690367"/>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58857" y="3033160"/>
            <a:ext cx="7259542" cy="236731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p:cNvSpPr txBox="1">
            <a:spLocks/>
          </p:cNvSpPr>
          <p:nvPr/>
        </p:nvSpPr>
        <p:spPr>
          <a:xfrm>
            <a:off x="408877" y="3692501"/>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Val11, Val12, Val13, ……………………,Val1N</a:t>
            </a:r>
            <a:endParaRPr lang="en-US" dirty="0"/>
          </a:p>
        </p:txBody>
      </p:sp>
      <p:sp>
        <p:nvSpPr>
          <p:cNvPr id="33" name="Content Placeholder 2"/>
          <p:cNvSpPr txBox="1">
            <a:spLocks/>
          </p:cNvSpPr>
          <p:nvPr/>
        </p:nvSpPr>
        <p:spPr>
          <a:xfrm>
            <a:off x="408877" y="4757381"/>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ValM1, ValM2, ValM3, ………………, </a:t>
            </a:r>
            <a:r>
              <a:rPr lang="en-US" dirty="0" err="1" smtClean="0"/>
              <a:t>ValMN</a:t>
            </a:r>
            <a:endParaRPr lang="en-US" dirty="0"/>
          </a:p>
        </p:txBody>
      </p:sp>
      <p:sp>
        <p:nvSpPr>
          <p:cNvPr id="34" name="Content Placeholder 2"/>
          <p:cNvSpPr txBox="1">
            <a:spLocks/>
          </p:cNvSpPr>
          <p:nvPr/>
        </p:nvSpPr>
        <p:spPr>
          <a:xfrm>
            <a:off x="440637" y="420067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 ………., ……………………., ………</a:t>
            </a:r>
            <a:endParaRPr lang="en-US" dirty="0"/>
          </a:p>
        </p:txBody>
      </p:sp>
      <p:sp>
        <p:nvSpPr>
          <p:cNvPr id="37" name="Oval 36"/>
          <p:cNvSpPr/>
          <p:nvPr/>
        </p:nvSpPr>
        <p:spPr>
          <a:xfrm>
            <a:off x="3803373" y="6417949"/>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p:cNvSpPr txBox="1">
            <a:spLocks/>
          </p:cNvSpPr>
          <p:nvPr/>
        </p:nvSpPr>
        <p:spPr>
          <a:xfrm>
            <a:off x="7746968" y="2824960"/>
            <a:ext cx="4318064" cy="269497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latin typeface="Segoe"/>
              </a:rPr>
              <a:t>Rectangular table</a:t>
            </a:r>
          </a:p>
          <a:p>
            <a:pPr marL="0" indent="0">
              <a:buFont typeface="Arial" pitchFamily="34" charset="0"/>
              <a:buNone/>
            </a:pPr>
            <a:r>
              <a:rPr lang="en-US" dirty="0" smtClean="0">
                <a:latin typeface="Segoe"/>
              </a:rPr>
              <a:t>N Columns</a:t>
            </a:r>
          </a:p>
          <a:p>
            <a:pPr marL="0" indent="0">
              <a:buFont typeface="Arial" pitchFamily="34" charset="0"/>
              <a:buNone/>
            </a:pPr>
            <a:r>
              <a:rPr lang="en-US" dirty="0" smtClean="0">
                <a:latin typeface="Segoe"/>
              </a:rPr>
              <a:t>M Rows</a:t>
            </a:r>
          </a:p>
          <a:p>
            <a:pPr marL="0" indent="0">
              <a:buFont typeface="Arial" pitchFamily="34" charset="0"/>
              <a:buNone/>
            </a:pPr>
            <a:r>
              <a:rPr lang="en-US" dirty="0" smtClean="0">
                <a:latin typeface="Segoe"/>
              </a:rPr>
              <a:t>Equal length columns</a:t>
            </a:r>
            <a:endParaRPr lang="en-US" dirty="0">
              <a:latin typeface="Segoe"/>
            </a:endParaRPr>
          </a:p>
        </p:txBody>
      </p:sp>
    </p:spTree>
    <p:extLst>
      <p:ext uri="{BB962C8B-B14F-4D97-AF65-F5344CB8AC3E}">
        <p14:creationId xmlns:p14="http://schemas.microsoft.com/office/powerpoint/2010/main" val="3695690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Table Data Types </a:t>
            </a:r>
            <a:endParaRPr lang="en-US" dirty="0">
              <a:latin typeface="Segoe"/>
            </a:endParaRPr>
          </a:p>
        </p:txBody>
      </p:sp>
      <p:sp>
        <p:nvSpPr>
          <p:cNvPr id="3" name="Content Placeholder 2"/>
          <p:cNvSpPr>
            <a:spLocks noGrp="1"/>
          </p:cNvSpPr>
          <p:nvPr>
            <p:ph sz="quarter" idx="10"/>
          </p:nvPr>
        </p:nvSpPr>
        <p:spPr>
          <a:xfrm>
            <a:off x="367838" y="1226180"/>
            <a:ext cx="5720446" cy="5290388"/>
          </a:xfrm>
        </p:spPr>
        <p:txBody>
          <a:bodyPr/>
          <a:lstStyle/>
          <a:p>
            <a:r>
              <a:rPr lang="en-US" dirty="0" smtClean="0">
                <a:latin typeface="Segoe"/>
              </a:rPr>
              <a:t>Numeric; Floating Point</a:t>
            </a:r>
          </a:p>
          <a:p>
            <a:r>
              <a:rPr lang="en-US" dirty="0" smtClean="0">
                <a:latin typeface="Segoe"/>
              </a:rPr>
              <a:t>Numeric: Integer</a:t>
            </a:r>
          </a:p>
          <a:p>
            <a:r>
              <a:rPr lang="en-US" dirty="0" smtClean="0">
                <a:latin typeface="Segoe"/>
              </a:rPr>
              <a:t>Boolean</a:t>
            </a:r>
          </a:p>
          <a:p>
            <a:r>
              <a:rPr lang="en-US" dirty="0" smtClean="0">
                <a:latin typeface="Segoe"/>
              </a:rPr>
              <a:t>String</a:t>
            </a:r>
          </a:p>
        </p:txBody>
      </p:sp>
      <p:sp>
        <p:nvSpPr>
          <p:cNvPr id="5" name="Content Placeholder 2"/>
          <p:cNvSpPr txBox="1">
            <a:spLocks/>
          </p:cNvSpPr>
          <p:nvPr/>
        </p:nvSpPr>
        <p:spPr>
          <a:xfrm>
            <a:off x="6471554" y="1173740"/>
            <a:ext cx="5720446"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Categorical</a:t>
            </a:r>
          </a:p>
          <a:p>
            <a:r>
              <a:rPr lang="en-US" dirty="0" smtClean="0">
                <a:latin typeface="Segoe"/>
              </a:rPr>
              <a:t>Date-time</a:t>
            </a:r>
          </a:p>
          <a:p>
            <a:r>
              <a:rPr lang="en-US" dirty="0" smtClean="0">
                <a:latin typeface="Segoe"/>
              </a:rPr>
              <a:t>Time-Span</a:t>
            </a:r>
          </a:p>
          <a:p>
            <a:r>
              <a:rPr lang="en-US" dirty="0" smtClean="0">
                <a:latin typeface="Segoe"/>
              </a:rPr>
              <a:t>Image</a:t>
            </a:r>
          </a:p>
        </p:txBody>
      </p:sp>
    </p:spTree>
    <p:extLst>
      <p:ext uri="{BB962C8B-B14F-4D97-AF65-F5344CB8AC3E}">
        <p14:creationId xmlns:p14="http://schemas.microsoft.com/office/powerpoint/2010/main" val="2653012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 Azure ML</a:t>
            </a:r>
            <a:endParaRPr lang="en-US" dirty="0"/>
          </a:p>
        </p:txBody>
      </p:sp>
      <p:sp>
        <p:nvSpPr>
          <p:cNvPr id="3" name="Content Placeholder 2"/>
          <p:cNvSpPr>
            <a:spLocks noGrp="1"/>
          </p:cNvSpPr>
          <p:nvPr>
            <p:ph sz="quarter" idx="10"/>
          </p:nvPr>
        </p:nvSpPr>
        <p:spPr/>
        <p:txBody>
          <a:bodyPr/>
          <a:lstStyle/>
          <a:p>
            <a:r>
              <a:rPr lang="en-US" dirty="0" smtClean="0">
                <a:latin typeface="Segoe"/>
              </a:rPr>
              <a:t>SQL data I/O; Reader and Writer modules</a:t>
            </a:r>
            <a:endParaRPr lang="en-US" dirty="0">
              <a:latin typeface="Segoe"/>
            </a:endParaRPr>
          </a:p>
          <a:p>
            <a:r>
              <a:rPr lang="en-US" dirty="0" smtClean="0">
                <a:latin typeface="Segoe"/>
              </a:rPr>
              <a:t>SQL transformation module</a:t>
            </a:r>
          </a:p>
          <a:p>
            <a:r>
              <a:rPr lang="en-US" dirty="0" smtClean="0">
                <a:latin typeface="Segoe"/>
              </a:rPr>
              <a:t>SQL resources</a:t>
            </a:r>
          </a:p>
          <a:p>
            <a:pPr marL="0" indent="0">
              <a:buNone/>
            </a:pPr>
            <a:endParaRPr lang="en-US" dirty="0" smtClean="0">
              <a:solidFill>
                <a:schemeClr val="tx2"/>
              </a:solidFill>
            </a:endParaRPr>
          </a:p>
          <a:p>
            <a:pPr marL="0" indent="0">
              <a:buNone/>
            </a:pPr>
            <a:r>
              <a:rPr lang="en-US" dirty="0">
                <a:solidFill>
                  <a:schemeClr val="tx2"/>
                </a:solidFill>
                <a:latin typeface="Segoe"/>
              </a:rPr>
              <a:t>Querying with </a:t>
            </a:r>
            <a:r>
              <a:rPr lang="en-US" dirty="0" smtClean="0">
                <a:solidFill>
                  <a:schemeClr val="tx2"/>
                </a:solidFill>
                <a:latin typeface="Segoe"/>
              </a:rPr>
              <a:t>Transact-SQL, Graeme Malcom and Geoff </a:t>
            </a:r>
            <a:r>
              <a:rPr lang="en-US" dirty="0" err="1" smtClean="0">
                <a:solidFill>
                  <a:schemeClr val="tx2"/>
                </a:solidFill>
                <a:latin typeface="Segoe"/>
              </a:rPr>
              <a:t>Allix</a:t>
            </a:r>
            <a:r>
              <a:rPr lang="en-US" dirty="0">
                <a:solidFill>
                  <a:schemeClr val="tx2"/>
                </a:solidFill>
                <a:latin typeface="Segoe"/>
              </a:rPr>
              <a:t>, </a:t>
            </a:r>
            <a:r>
              <a:rPr lang="en-US" dirty="0">
                <a:solidFill>
                  <a:schemeClr val="tx2"/>
                </a:solidFill>
                <a:hlinkClick r:id="rId2"/>
              </a:rPr>
              <a:t>https://</a:t>
            </a:r>
            <a:r>
              <a:rPr lang="en-US" dirty="0" smtClean="0">
                <a:solidFill>
                  <a:schemeClr val="tx2"/>
                </a:solidFill>
                <a:hlinkClick r:id="rId2"/>
              </a:rPr>
              <a:t>www.edx.org/course/querying-transact-sql-microsoft-dat201x-0</a:t>
            </a:r>
            <a:r>
              <a:rPr lang="en-US" dirty="0" smtClean="0">
                <a:solidFill>
                  <a:schemeClr val="tx2"/>
                </a:solidFill>
              </a:rPr>
              <a:t> </a:t>
            </a:r>
            <a:endParaRPr lang="en-US" b="1" dirty="0"/>
          </a:p>
        </p:txBody>
      </p:sp>
    </p:spTree>
    <p:extLst>
      <p:ext uri="{BB962C8B-B14F-4D97-AF65-F5344CB8AC3E}">
        <p14:creationId xmlns:p14="http://schemas.microsoft.com/office/powerpoint/2010/main" val="1468552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Summary	</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Create and manage experiments in Azure ML studio</a:t>
            </a:r>
          </a:p>
          <a:p>
            <a:r>
              <a:rPr lang="en-US" dirty="0" smtClean="0">
                <a:latin typeface="Segoe"/>
              </a:rPr>
              <a:t>Experiments comprised of </a:t>
            </a:r>
            <a:r>
              <a:rPr lang="en-US" dirty="0">
                <a:latin typeface="Segoe"/>
              </a:rPr>
              <a:t>modules</a:t>
            </a:r>
          </a:p>
          <a:p>
            <a:r>
              <a:rPr lang="en-US" dirty="0">
                <a:latin typeface="Segoe"/>
              </a:rPr>
              <a:t>Modules transform data, compute models, score models, and evaluate </a:t>
            </a:r>
            <a:r>
              <a:rPr lang="en-US" dirty="0" smtClean="0">
                <a:latin typeface="Segoe"/>
              </a:rPr>
              <a:t>models</a:t>
            </a:r>
          </a:p>
          <a:p>
            <a:r>
              <a:rPr lang="en-US" dirty="0" smtClean="0">
                <a:latin typeface="Segoe"/>
              </a:rPr>
              <a:t>Pass data between modules in Azure tables</a:t>
            </a:r>
          </a:p>
          <a:p>
            <a:r>
              <a:rPr lang="en-US" dirty="0" smtClean="0">
                <a:latin typeface="Segoe"/>
              </a:rPr>
              <a:t>Multiple data I/O options</a:t>
            </a:r>
          </a:p>
        </p:txBody>
      </p:sp>
    </p:spTree>
    <p:extLst>
      <p:ext uri="{BB962C8B-B14F-4D97-AF65-F5344CB8AC3E}">
        <p14:creationId xmlns:p14="http://schemas.microsoft.com/office/powerpoint/2010/main" val="3471816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Tour of Azure ML Studio</a:t>
            </a:r>
          </a:p>
          <a:p>
            <a:r>
              <a:rPr lang="en-GB" dirty="0" smtClean="0">
                <a:latin typeface="Segoe"/>
              </a:rPr>
              <a:t>Azure ML Experiments</a:t>
            </a:r>
          </a:p>
          <a:p>
            <a:r>
              <a:rPr lang="en-GB" dirty="0" smtClean="0">
                <a:latin typeface="Segoe"/>
              </a:rPr>
              <a:t>Azure tables and data types</a:t>
            </a:r>
          </a:p>
          <a:p>
            <a:r>
              <a:rPr lang="en-GB" dirty="0" smtClean="0">
                <a:latin typeface="Segoe"/>
              </a:rPr>
              <a:t>SQL</a:t>
            </a:r>
          </a:p>
        </p:txBody>
      </p:sp>
      <p:sp>
        <p:nvSpPr>
          <p:cNvPr id="2" name="Title 1"/>
          <p:cNvSpPr>
            <a:spLocks noGrp="1"/>
          </p:cNvSpPr>
          <p:nvPr>
            <p:ph type="title"/>
          </p:nvPr>
        </p:nvSpPr>
        <p:spPr/>
        <p:txBody>
          <a:bodyPr/>
          <a:lstStyle/>
          <a:p>
            <a:r>
              <a:rPr lang="en-US" dirty="0" smtClean="0">
                <a:latin typeface="Segoe"/>
              </a:rPr>
              <a:t>Outline</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Why Azure ML?</a:t>
            </a:r>
            <a:endParaRPr lang="en-US" dirty="0">
              <a:latin typeface="Segoe"/>
            </a:endParaRPr>
          </a:p>
        </p:txBody>
      </p:sp>
      <p:sp>
        <p:nvSpPr>
          <p:cNvPr id="3" name="Content Placeholder 2"/>
          <p:cNvSpPr>
            <a:spLocks noGrp="1"/>
          </p:cNvSpPr>
          <p:nvPr>
            <p:ph sz="quarter" idx="10"/>
          </p:nvPr>
        </p:nvSpPr>
        <p:spPr/>
        <p:txBody>
          <a:bodyPr/>
          <a:lstStyle/>
          <a:p>
            <a:r>
              <a:rPr lang="en-US" dirty="0">
                <a:solidFill>
                  <a:schemeClr val="tx1">
                    <a:lumMod val="50000"/>
                  </a:schemeClr>
                </a:solidFill>
                <a:latin typeface="Segoe"/>
                <a:ea typeface="ＭＳ Ｐゴシック" pitchFamily="34" charset="-128"/>
              </a:rPr>
              <a:t>Quickly deploy </a:t>
            </a:r>
            <a:r>
              <a:rPr lang="en-US" dirty="0" smtClean="0">
                <a:solidFill>
                  <a:schemeClr val="tx1">
                    <a:lumMod val="50000"/>
                  </a:schemeClr>
                </a:solidFill>
                <a:latin typeface="Segoe"/>
                <a:ea typeface="ＭＳ Ｐゴシック" pitchFamily="34" charset="-128"/>
              </a:rPr>
              <a:t>production solutions </a:t>
            </a:r>
            <a:r>
              <a:rPr lang="en-US" dirty="0">
                <a:solidFill>
                  <a:schemeClr val="tx1">
                    <a:lumMod val="50000"/>
                  </a:schemeClr>
                </a:solidFill>
                <a:latin typeface="Segoe"/>
                <a:ea typeface="ＭＳ Ｐゴシック" pitchFamily="34" charset="-128"/>
              </a:rPr>
              <a:t>as </a:t>
            </a:r>
            <a:r>
              <a:rPr lang="en-US" dirty="0" smtClean="0">
                <a:solidFill>
                  <a:schemeClr val="tx1">
                    <a:lumMod val="50000"/>
                  </a:schemeClr>
                </a:solidFill>
                <a:latin typeface="Segoe"/>
                <a:ea typeface="ＭＳ Ｐゴシック" pitchFamily="34" charset="-128"/>
              </a:rPr>
              <a:t/>
            </a:r>
            <a:br>
              <a:rPr lang="en-US" dirty="0" smtClean="0">
                <a:solidFill>
                  <a:schemeClr val="tx1">
                    <a:lumMod val="50000"/>
                  </a:schemeClr>
                </a:solidFill>
                <a:latin typeface="Segoe"/>
                <a:ea typeface="ＭＳ Ｐゴシック" pitchFamily="34" charset="-128"/>
              </a:rPr>
            </a:br>
            <a:r>
              <a:rPr lang="en-US" dirty="0" smtClean="0">
                <a:solidFill>
                  <a:schemeClr val="tx1">
                    <a:lumMod val="50000"/>
                  </a:schemeClr>
                </a:solidFill>
                <a:latin typeface="Segoe"/>
                <a:ea typeface="ＭＳ Ｐゴシック" pitchFamily="34" charset="-128"/>
              </a:rPr>
              <a:t>web </a:t>
            </a:r>
            <a:r>
              <a:rPr lang="en-US" dirty="0">
                <a:solidFill>
                  <a:schemeClr val="tx1">
                    <a:lumMod val="50000"/>
                  </a:schemeClr>
                </a:solidFill>
                <a:latin typeface="Segoe"/>
                <a:ea typeface="ＭＳ Ｐゴシック" pitchFamily="34" charset="-128"/>
              </a:rPr>
              <a:t>services</a:t>
            </a:r>
          </a:p>
          <a:p>
            <a:r>
              <a:rPr lang="en-US" dirty="0" smtClean="0">
                <a:solidFill>
                  <a:schemeClr val="tx1">
                    <a:lumMod val="50000"/>
                  </a:schemeClr>
                </a:solidFill>
                <a:latin typeface="Segoe"/>
                <a:ea typeface="ＭＳ Ｐゴシック" pitchFamily="34" charset="-128"/>
              </a:rPr>
              <a:t>Models run </a:t>
            </a:r>
            <a:r>
              <a:rPr lang="en-US" dirty="0">
                <a:solidFill>
                  <a:schemeClr val="tx1">
                    <a:lumMod val="50000"/>
                  </a:schemeClr>
                </a:solidFill>
                <a:latin typeface="Segoe"/>
                <a:ea typeface="ＭＳ Ｐゴシック" pitchFamily="34" charset="-128"/>
              </a:rPr>
              <a:t>in a highly scalable cloud environment</a:t>
            </a:r>
          </a:p>
          <a:p>
            <a:r>
              <a:rPr lang="en-US" dirty="0" smtClean="0">
                <a:solidFill>
                  <a:schemeClr val="tx1">
                    <a:lumMod val="50000"/>
                  </a:schemeClr>
                </a:solidFill>
                <a:latin typeface="Segoe"/>
                <a:ea typeface="ＭＳ Ｐゴシック" pitchFamily="34" charset="-128"/>
              </a:rPr>
              <a:t>Secure cloud environment for data and code</a:t>
            </a:r>
            <a:endParaRPr lang="en-US" dirty="0">
              <a:solidFill>
                <a:schemeClr val="tx1">
                  <a:lumMod val="50000"/>
                </a:schemeClr>
              </a:solidFill>
              <a:latin typeface="Segoe"/>
              <a:ea typeface="ＭＳ Ｐゴシック" pitchFamily="34" charset="-128"/>
            </a:endParaRPr>
          </a:p>
          <a:p>
            <a:r>
              <a:rPr lang="en-US" dirty="0" smtClean="0">
                <a:solidFill>
                  <a:schemeClr val="tx1">
                    <a:lumMod val="50000"/>
                  </a:schemeClr>
                </a:solidFill>
                <a:latin typeface="Segoe"/>
                <a:ea typeface="ＭＳ Ｐゴシック" pitchFamily="34" charset="-128"/>
              </a:rPr>
              <a:t>Powerful, efficient </a:t>
            </a:r>
            <a:r>
              <a:rPr lang="en-US" dirty="0">
                <a:solidFill>
                  <a:schemeClr val="tx1">
                    <a:lumMod val="50000"/>
                  </a:schemeClr>
                </a:solidFill>
                <a:latin typeface="Segoe"/>
                <a:ea typeface="ＭＳ Ｐゴシック" pitchFamily="34" charset="-128"/>
              </a:rPr>
              <a:t>built-in algorithms</a:t>
            </a:r>
          </a:p>
          <a:p>
            <a:r>
              <a:rPr lang="en-US" dirty="0" smtClean="0">
                <a:latin typeface="Segoe"/>
                <a:ea typeface="ＭＳ Ｐゴシック" pitchFamily="34" charset="-128"/>
              </a:rPr>
              <a:t>Extensible with, SQL, Python, and R</a:t>
            </a:r>
            <a:endParaRPr lang="en-US" dirty="0">
              <a:latin typeface="Segoe"/>
              <a:ea typeface="ＭＳ Ｐゴシック" pitchFamily="34" charset="-128"/>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bwMode="auto">
          <a:xfrm>
            <a:off x="6032305" y="2201862"/>
            <a:ext cx="4135349" cy="4135349"/>
          </a:xfrm>
          <a:prstGeom prst="ellipse">
            <a:avLst/>
          </a:pr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dirty="0" err="1"/>
          </a:p>
        </p:txBody>
      </p:sp>
      <p:sp>
        <p:nvSpPr>
          <p:cNvPr id="5" name="Rectangle 4"/>
          <p:cNvSpPr/>
          <p:nvPr/>
        </p:nvSpPr>
        <p:spPr bwMode="auto">
          <a:xfrm rot="19214741">
            <a:off x="6315276" y="5196068"/>
            <a:ext cx="261762" cy="5964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chemeClr val="bg1"/>
              </a:solidFill>
              <a:ea typeface="Segoe UI" pitchFamily="34" charset="0"/>
              <a:cs typeface="Segoe UI" pitchFamily="34" charset="0"/>
            </a:endParaRPr>
          </a:p>
        </p:txBody>
      </p:sp>
      <p:sp>
        <p:nvSpPr>
          <p:cNvPr id="6" name="Rectangle 5"/>
          <p:cNvSpPr/>
          <p:nvPr/>
        </p:nvSpPr>
        <p:spPr bwMode="auto">
          <a:xfrm rot="1861883">
            <a:off x="6131536" y="3017298"/>
            <a:ext cx="382119" cy="48653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solidFill>
                <a:schemeClr val="bg1"/>
              </a:solidFill>
              <a:ea typeface="Segoe UI" pitchFamily="34" charset="0"/>
              <a:cs typeface="Segoe UI" pitchFamily="34" charset="0"/>
            </a:endParaRPr>
          </a:p>
        </p:txBody>
      </p:sp>
      <p:sp>
        <p:nvSpPr>
          <p:cNvPr id="7" name="Freeform 539"/>
          <p:cNvSpPr>
            <a:spLocks noChangeAspect="1"/>
          </p:cNvSpPr>
          <p:nvPr/>
        </p:nvSpPr>
        <p:spPr bwMode="auto">
          <a:xfrm>
            <a:off x="730529" y="2373538"/>
            <a:ext cx="6207980" cy="341307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2">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8" name="Group 7"/>
          <p:cNvGrpSpPr/>
          <p:nvPr/>
        </p:nvGrpSpPr>
        <p:grpSpPr>
          <a:xfrm>
            <a:off x="2486830" y="3375390"/>
            <a:ext cx="277908" cy="226269"/>
            <a:chOff x="-2530484" y="585787"/>
            <a:chExt cx="1119191" cy="911228"/>
          </a:xfrm>
          <a:solidFill>
            <a:schemeClr val="bg2"/>
          </a:solidFill>
        </p:grpSpPr>
        <p:sp>
          <p:nvSpPr>
            <p:cNvPr id="9" name="Freeform 31"/>
            <p:cNvSpPr>
              <a:spLocks noEditPoints="1"/>
            </p:cNvSpPr>
            <p:nvPr/>
          </p:nvSpPr>
          <p:spPr bwMode="auto">
            <a:xfrm>
              <a:off x="-2530484" y="585787"/>
              <a:ext cx="1119191"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0" name="Freeform 32"/>
            <p:cNvSpPr>
              <a:spLocks/>
            </p:cNvSpPr>
            <p:nvPr/>
          </p:nvSpPr>
          <p:spPr bwMode="auto">
            <a:xfrm>
              <a:off x="-2212985" y="1241428"/>
              <a:ext cx="514350" cy="255587"/>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1" name="Freeform 34"/>
            <p:cNvSpPr>
              <a:spLocks/>
            </p:cNvSpPr>
            <p:nvPr/>
          </p:nvSpPr>
          <p:spPr bwMode="auto">
            <a:xfrm>
              <a:off x="-1876433" y="752475"/>
              <a:ext cx="268289" cy="269876"/>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2" name="Freeform 35"/>
            <p:cNvSpPr>
              <a:spLocks/>
            </p:cNvSpPr>
            <p:nvPr/>
          </p:nvSpPr>
          <p:spPr bwMode="auto">
            <a:xfrm>
              <a:off x="-2349507" y="752475"/>
              <a:ext cx="393701" cy="314327"/>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3" name="Freeform 36"/>
            <p:cNvSpPr>
              <a:spLocks/>
            </p:cNvSpPr>
            <p:nvPr/>
          </p:nvSpPr>
          <p:spPr bwMode="auto">
            <a:xfrm>
              <a:off x="-2027251" y="736602"/>
              <a:ext cx="22224"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4" name="Freeform 37"/>
            <p:cNvSpPr>
              <a:spLocks/>
            </p:cNvSpPr>
            <p:nvPr/>
          </p:nvSpPr>
          <p:spPr bwMode="auto">
            <a:xfrm>
              <a:off x="-2087565" y="798514"/>
              <a:ext cx="22224"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grpSp>
        <p:nvGrpSpPr>
          <p:cNvPr id="15" name="Group 14"/>
          <p:cNvGrpSpPr/>
          <p:nvPr/>
        </p:nvGrpSpPr>
        <p:grpSpPr>
          <a:xfrm>
            <a:off x="2489560" y="3886835"/>
            <a:ext cx="272448" cy="230922"/>
            <a:chOff x="554038" y="2498729"/>
            <a:chExt cx="1114423" cy="944564"/>
          </a:xfrm>
          <a:solidFill>
            <a:schemeClr val="bg2"/>
          </a:solidFill>
        </p:grpSpPr>
        <p:sp>
          <p:nvSpPr>
            <p:cNvPr id="16"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17"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grpSp>
        <p:nvGrpSpPr>
          <p:cNvPr id="18" name="Group 17"/>
          <p:cNvGrpSpPr/>
          <p:nvPr/>
        </p:nvGrpSpPr>
        <p:grpSpPr>
          <a:xfrm>
            <a:off x="2491061" y="4410553"/>
            <a:ext cx="269446" cy="219069"/>
            <a:chOff x="-846136" y="589373"/>
            <a:chExt cx="1120774" cy="911226"/>
          </a:xfrm>
          <a:solidFill>
            <a:schemeClr val="bg2"/>
          </a:solidFill>
        </p:grpSpPr>
        <p:sp>
          <p:nvSpPr>
            <p:cNvPr id="19"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0"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1"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grpSp>
        <p:nvGrpSpPr>
          <p:cNvPr id="22" name="Group 21"/>
          <p:cNvGrpSpPr/>
          <p:nvPr/>
        </p:nvGrpSpPr>
        <p:grpSpPr>
          <a:xfrm>
            <a:off x="2493169" y="5409053"/>
            <a:ext cx="265231" cy="221912"/>
            <a:chOff x="-1220314" y="1416672"/>
            <a:chExt cx="1108076" cy="927101"/>
          </a:xfrm>
          <a:solidFill>
            <a:schemeClr val="bg2"/>
          </a:solidFill>
        </p:grpSpPr>
        <p:sp>
          <p:nvSpPr>
            <p:cNvPr id="23" name="Freeform 18"/>
            <p:cNvSpPr>
              <a:spLocks/>
            </p:cNvSpPr>
            <p:nvPr/>
          </p:nvSpPr>
          <p:spPr bwMode="auto">
            <a:xfrm>
              <a:off x="-1096484" y="1416672"/>
              <a:ext cx="860424" cy="927101"/>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4" name="Freeform 19"/>
            <p:cNvSpPr>
              <a:spLocks/>
            </p:cNvSpPr>
            <p:nvPr/>
          </p:nvSpPr>
          <p:spPr bwMode="auto">
            <a:xfrm>
              <a:off x="-197964" y="2000871"/>
              <a:ext cx="85726" cy="171449"/>
            </a:xfrm>
            <a:custGeom>
              <a:avLst/>
              <a:gdLst>
                <a:gd name="T0" fmla="*/ 23 w 23"/>
                <a:gd name="T1" fmla="*/ 26 h 45"/>
                <a:gd name="T2" fmla="*/ 0 w 23"/>
                <a:gd name="T3" fmla="*/ 45 h 45"/>
                <a:gd name="T4" fmla="*/ 0 w 23"/>
                <a:gd name="T5" fmla="*/ 0 h 45"/>
                <a:gd name="T6" fmla="*/ 23 w 23"/>
                <a:gd name="T7" fmla="*/ 18 h 45"/>
                <a:gd name="T8" fmla="*/ 23 w 23"/>
                <a:gd name="T9" fmla="*/ 26 h 45"/>
              </a:gdLst>
              <a:ahLst/>
              <a:cxnLst>
                <a:cxn ang="0">
                  <a:pos x="T0" y="T1"/>
                </a:cxn>
                <a:cxn ang="0">
                  <a:pos x="T2" y="T3"/>
                </a:cxn>
                <a:cxn ang="0">
                  <a:pos x="T4" y="T5"/>
                </a:cxn>
                <a:cxn ang="0">
                  <a:pos x="T6" y="T7"/>
                </a:cxn>
                <a:cxn ang="0">
                  <a:pos x="T8" y="T9"/>
                </a:cxn>
              </a:cxnLst>
              <a:rect l="0" t="0" r="r" b="b"/>
              <a:pathLst>
                <a:path w="23" h="45">
                  <a:moveTo>
                    <a:pt x="23" y="26"/>
                  </a:moveTo>
                  <a:cubicBezTo>
                    <a:pt x="16" y="32"/>
                    <a:pt x="9" y="37"/>
                    <a:pt x="0" y="45"/>
                  </a:cubicBezTo>
                  <a:cubicBezTo>
                    <a:pt x="0" y="29"/>
                    <a:pt x="0" y="16"/>
                    <a:pt x="0" y="0"/>
                  </a:cubicBezTo>
                  <a:cubicBezTo>
                    <a:pt x="8" y="7"/>
                    <a:pt x="16" y="12"/>
                    <a:pt x="23" y="18"/>
                  </a:cubicBezTo>
                  <a:cubicBezTo>
                    <a:pt x="23" y="21"/>
                    <a:pt x="23" y="23"/>
                    <a:pt x="2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5" name="Freeform 20"/>
            <p:cNvSpPr>
              <a:spLocks/>
            </p:cNvSpPr>
            <p:nvPr/>
          </p:nvSpPr>
          <p:spPr bwMode="auto">
            <a:xfrm>
              <a:off x="-1220314" y="1762744"/>
              <a:ext cx="90489" cy="185738"/>
            </a:xfrm>
            <a:custGeom>
              <a:avLst/>
              <a:gdLst>
                <a:gd name="T0" fmla="*/ 24 w 24"/>
                <a:gd name="T1" fmla="*/ 0 h 49"/>
                <a:gd name="T2" fmla="*/ 24 w 24"/>
                <a:gd name="T3" fmla="*/ 49 h 49"/>
                <a:gd name="T4" fmla="*/ 0 w 24"/>
                <a:gd name="T5" fmla="*/ 26 h 49"/>
                <a:gd name="T6" fmla="*/ 24 w 24"/>
                <a:gd name="T7" fmla="*/ 0 h 49"/>
              </a:gdLst>
              <a:ahLst/>
              <a:cxnLst>
                <a:cxn ang="0">
                  <a:pos x="T0" y="T1"/>
                </a:cxn>
                <a:cxn ang="0">
                  <a:pos x="T2" y="T3"/>
                </a:cxn>
                <a:cxn ang="0">
                  <a:pos x="T4" y="T5"/>
                </a:cxn>
                <a:cxn ang="0">
                  <a:pos x="T6" y="T7"/>
                </a:cxn>
              </a:cxnLst>
              <a:rect l="0" t="0" r="r" b="b"/>
              <a:pathLst>
                <a:path w="24" h="49">
                  <a:moveTo>
                    <a:pt x="24" y="0"/>
                  </a:moveTo>
                  <a:cubicBezTo>
                    <a:pt x="24" y="18"/>
                    <a:pt x="24" y="31"/>
                    <a:pt x="24" y="49"/>
                  </a:cubicBezTo>
                  <a:cubicBezTo>
                    <a:pt x="15" y="40"/>
                    <a:pt x="8" y="34"/>
                    <a:pt x="0" y="26"/>
                  </a:cubicBezTo>
                  <a:cubicBezTo>
                    <a:pt x="7" y="18"/>
                    <a:pt x="14" y="11"/>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grpSp>
        <p:nvGrpSpPr>
          <p:cNvPr id="26" name="Group 25"/>
          <p:cNvGrpSpPr/>
          <p:nvPr/>
        </p:nvGrpSpPr>
        <p:grpSpPr>
          <a:xfrm>
            <a:off x="2462226" y="4914799"/>
            <a:ext cx="327117" cy="209077"/>
            <a:chOff x="5250983" y="3076031"/>
            <a:chExt cx="510029" cy="325987"/>
          </a:xfrm>
          <a:solidFill>
            <a:schemeClr val="bg2"/>
          </a:solidFill>
        </p:grpSpPr>
        <p:sp>
          <p:nvSpPr>
            <p:cNvPr id="27"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8"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29"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30"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sp>
          <p:nvSpPr>
            <p:cNvPr id="31"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solidFill>
                  <a:schemeClr val="bg1"/>
                </a:solidFill>
              </a:endParaRPr>
            </a:p>
          </p:txBody>
        </p:sp>
      </p:grpSp>
      <p:sp>
        <p:nvSpPr>
          <p:cNvPr id="32" name="Freeform 14"/>
          <p:cNvSpPr>
            <a:spLocks/>
          </p:cNvSpPr>
          <p:nvPr/>
        </p:nvSpPr>
        <p:spPr bwMode="auto">
          <a:xfrm rot="373835">
            <a:off x="6623056" y="5729870"/>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chemeClr val="bg1"/>
              </a:solidFill>
            </a:endParaRPr>
          </a:p>
        </p:txBody>
      </p:sp>
      <p:sp>
        <p:nvSpPr>
          <p:cNvPr id="33" name="TextBox 32"/>
          <p:cNvSpPr txBox="1"/>
          <p:nvPr/>
        </p:nvSpPr>
        <p:spPr>
          <a:xfrm>
            <a:off x="3049615" y="3368571"/>
            <a:ext cx="3554521" cy="2287806"/>
          </a:xfrm>
          <a:prstGeom prst="rect">
            <a:avLst/>
          </a:prstGeom>
          <a:noFill/>
        </p:spPr>
        <p:txBody>
          <a:bodyPr wrap="square" lIns="0" tIns="0" rIns="0" bIns="0" rtlCol="0" anchor="ctr" anchorCtr="0">
            <a:spAutoFit/>
          </a:bodyPr>
          <a:lstStyle/>
          <a:p>
            <a:pPr>
              <a:lnSpc>
                <a:spcPct val="90000"/>
              </a:lnSpc>
              <a:spcBef>
                <a:spcPts val="2300"/>
              </a:spcBef>
            </a:pPr>
            <a:r>
              <a:rPr lang="en-US" sz="1600" spc="-30" dirty="0">
                <a:solidFill>
                  <a:schemeClr val="bg1"/>
                </a:solidFill>
                <a:cs typeface="Segoe UI" panose="020B0502040204020203" pitchFamily="34" charset="0"/>
              </a:rPr>
              <a:t>Preconfigured S</a:t>
            </a:r>
            <a:r>
              <a:rPr lang="en-US" sz="1600" spc="-30" dirty="0" smtClean="0">
                <a:solidFill>
                  <a:schemeClr val="bg1"/>
                </a:solidFill>
                <a:cs typeface="Segoe UI" panose="020B0502040204020203" pitchFamily="34" charset="0"/>
              </a:rPr>
              <a:t>olutions</a:t>
            </a:r>
            <a:endParaRPr lang="en-US" sz="1600" spc="-30" dirty="0">
              <a:solidFill>
                <a:schemeClr val="bg1"/>
              </a:solidFill>
              <a:cs typeface="Segoe UI" panose="020B0502040204020203" pitchFamily="34" charset="0"/>
            </a:endParaRPr>
          </a:p>
          <a:p>
            <a:pPr>
              <a:lnSpc>
                <a:spcPct val="90000"/>
              </a:lnSpc>
              <a:spcBef>
                <a:spcPts val="2300"/>
              </a:spcBef>
            </a:pPr>
            <a:r>
              <a:rPr lang="en-US" sz="1600" spc="-30" dirty="0">
                <a:solidFill>
                  <a:schemeClr val="bg1"/>
                </a:solidFill>
                <a:cs typeface="Segoe UI" panose="020B0502040204020203" pitchFamily="34" charset="0"/>
              </a:rPr>
              <a:t>Dashboards and V</a:t>
            </a:r>
            <a:r>
              <a:rPr lang="en-US" sz="1600" spc="-30" dirty="0" smtClean="0">
                <a:solidFill>
                  <a:schemeClr val="bg1"/>
                </a:solidFill>
                <a:cs typeface="Segoe UI" panose="020B0502040204020203" pitchFamily="34" charset="0"/>
              </a:rPr>
              <a:t>isualizations</a:t>
            </a:r>
            <a:endParaRPr lang="en-US" sz="1600" spc="-30" dirty="0">
              <a:solidFill>
                <a:schemeClr val="bg1"/>
              </a:solidFill>
              <a:cs typeface="Segoe UI" panose="020B0502040204020203" pitchFamily="34" charset="0"/>
            </a:endParaRPr>
          </a:p>
          <a:p>
            <a:pPr>
              <a:lnSpc>
                <a:spcPct val="90000"/>
              </a:lnSpc>
              <a:spcBef>
                <a:spcPts val="2300"/>
              </a:spcBef>
            </a:pPr>
            <a:r>
              <a:rPr lang="en-US" sz="1600" spc="-30" dirty="0">
                <a:solidFill>
                  <a:schemeClr val="bg1"/>
                </a:solidFill>
                <a:cs typeface="Segoe UI" panose="020B0502040204020203" pitchFamily="34" charset="0"/>
              </a:rPr>
              <a:t>Machine L</a:t>
            </a:r>
            <a:r>
              <a:rPr lang="en-US" sz="1600" spc="-30" dirty="0" smtClean="0">
                <a:solidFill>
                  <a:schemeClr val="bg1"/>
                </a:solidFill>
                <a:cs typeface="Segoe UI" panose="020B0502040204020203" pitchFamily="34" charset="0"/>
              </a:rPr>
              <a:t>earning </a:t>
            </a:r>
            <a:r>
              <a:rPr lang="en-US" sz="1600" spc="-30" dirty="0">
                <a:solidFill>
                  <a:schemeClr val="bg1"/>
                </a:solidFill>
                <a:cs typeface="Segoe UI" panose="020B0502040204020203" pitchFamily="34" charset="0"/>
              </a:rPr>
              <a:t>and A</a:t>
            </a:r>
            <a:r>
              <a:rPr lang="en-US" sz="1600" spc="-30" dirty="0" smtClean="0">
                <a:solidFill>
                  <a:schemeClr val="bg1"/>
                </a:solidFill>
                <a:cs typeface="Segoe UI" panose="020B0502040204020203" pitchFamily="34" charset="0"/>
              </a:rPr>
              <a:t>nalytics</a:t>
            </a:r>
            <a:endParaRPr lang="en-US" sz="1600" spc="-30" dirty="0">
              <a:solidFill>
                <a:schemeClr val="bg1"/>
              </a:solidFill>
              <a:cs typeface="Segoe UI" panose="020B0502040204020203" pitchFamily="34" charset="0"/>
            </a:endParaRPr>
          </a:p>
          <a:p>
            <a:pPr>
              <a:lnSpc>
                <a:spcPct val="90000"/>
              </a:lnSpc>
              <a:spcBef>
                <a:spcPts val="2300"/>
              </a:spcBef>
            </a:pPr>
            <a:r>
              <a:rPr lang="en-US" sz="1600" spc="-30" dirty="0">
                <a:solidFill>
                  <a:schemeClr val="bg1"/>
                </a:solidFill>
                <a:cs typeface="Segoe UI" panose="020B0502040204020203" pitchFamily="34" charset="0"/>
              </a:rPr>
              <a:t>Big D</a:t>
            </a:r>
            <a:r>
              <a:rPr lang="en-US" sz="1600" spc="-30" dirty="0" smtClean="0">
                <a:solidFill>
                  <a:schemeClr val="bg1"/>
                </a:solidFill>
                <a:cs typeface="Segoe UI" panose="020B0502040204020203" pitchFamily="34" charset="0"/>
              </a:rPr>
              <a:t>ata </a:t>
            </a:r>
            <a:r>
              <a:rPr lang="en-US" sz="1600" spc="-30" dirty="0">
                <a:solidFill>
                  <a:schemeClr val="bg1"/>
                </a:solidFill>
                <a:cs typeface="Segoe UI" panose="020B0502040204020203" pitchFamily="34" charset="0"/>
              </a:rPr>
              <a:t>S</a:t>
            </a:r>
            <a:r>
              <a:rPr lang="en-US" sz="1600" spc="-30" dirty="0" smtClean="0">
                <a:solidFill>
                  <a:schemeClr val="bg1"/>
                </a:solidFill>
                <a:cs typeface="Segoe UI" panose="020B0502040204020203" pitchFamily="34" charset="0"/>
              </a:rPr>
              <a:t>tore</a:t>
            </a:r>
            <a:endParaRPr lang="en-US" sz="1600" spc="-30" dirty="0">
              <a:solidFill>
                <a:schemeClr val="bg1"/>
              </a:solidFill>
              <a:cs typeface="Segoe UI" panose="020B0502040204020203" pitchFamily="34" charset="0"/>
            </a:endParaRPr>
          </a:p>
          <a:p>
            <a:pPr>
              <a:lnSpc>
                <a:spcPct val="90000"/>
              </a:lnSpc>
              <a:spcBef>
                <a:spcPts val="2300"/>
              </a:spcBef>
            </a:pPr>
            <a:r>
              <a:rPr lang="en-US" sz="1600" spc="-30" dirty="0">
                <a:solidFill>
                  <a:schemeClr val="bg1"/>
                </a:solidFill>
                <a:cs typeface="Segoe UI" panose="020B0502040204020203" pitchFamily="34" charset="0"/>
              </a:rPr>
              <a:t>Information </a:t>
            </a:r>
            <a:r>
              <a:rPr lang="en-US" sz="1600" spc="-30" dirty="0" smtClean="0">
                <a:solidFill>
                  <a:schemeClr val="bg1"/>
                </a:solidFill>
                <a:cs typeface="Segoe UI" panose="020B0502040204020203" pitchFamily="34" charset="0"/>
              </a:rPr>
              <a:t>Management</a:t>
            </a:r>
            <a:endParaRPr lang="en-US" sz="1600" spc="-30" dirty="0">
              <a:solidFill>
                <a:schemeClr val="bg1"/>
              </a:solidFill>
              <a:cs typeface="Segoe UI" panose="020B0502040204020203" pitchFamily="34" charset="0"/>
            </a:endParaRPr>
          </a:p>
        </p:txBody>
      </p:sp>
      <p:grpSp>
        <p:nvGrpSpPr>
          <p:cNvPr id="34" name="Group 33"/>
          <p:cNvGrpSpPr/>
          <p:nvPr/>
        </p:nvGrpSpPr>
        <p:grpSpPr>
          <a:xfrm>
            <a:off x="700986" y="3242219"/>
            <a:ext cx="6219432" cy="2035512"/>
            <a:chOff x="700986" y="2506981"/>
            <a:chExt cx="6219432" cy="2035512"/>
          </a:xfrm>
        </p:grpSpPr>
        <p:cxnSp>
          <p:nvCxnSpPr>
            <p:cNvPr id="35" name="Straight Connector 34"/>
            <p:cNvCxnSpPr/>
            <p:nvPr/>
          </p:nvCxnSpPr>
          <p:spPr>
            <a:xfrm>
              <a:off x="700986" y="3015859"/>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0986" y="2506981"/>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0986" y="4033615"/>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0986" y="3524737"/>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00986" y="4542493"/>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Title 1"/>
          <p:cNvSpPr txBox="1">
            <a:spLocks/>
          </p:cNvSpPr>
          <p:nvPr/>
        </p:nvSpPr>
        <p:spPr>
          <a:xfrm>
            <a:off x="332514" y="3415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dirty="0">
                <a:solidFill>
                  <a:schemeClr val="tx1"/>
                </a:solidFill>
              </a:rPr>
              <a:t>Cortana Analytics </a:t>
            </a:r>
            <a:r>
              <a:rPr dirty="0" smtClean="0">
                <a:solidFill>
                  <a:schemeClr val="tx1"/>
                </a:solidFill>
              </a:rPr>
              <a:t>Suite: </a:t>
            </a:r>
            <a:r>
              <a:rPr dirty="0">
                <a:solidFill>
                  <a:schemeClr val="tx1"/>
                </a:solidFill>
              </a:rPr>
              <a:t/>
            </a:r>
            <a:br>
              <a:rPr dirty="0">
                <a:solidFill>
                  <a:schemeClr val="tx1"/>
                </a:solidFill>
              </a:rPr>
            </a:br>
            <a:r>
              <a:rPr sz="3599" dirty="0">
                <a:solidFill>
                  <a:schemeClr val="tx1"/>
                </a:solidFill>
              </a:rPr>
              <a:t>Transform data into intelligent action</a:t>
            </a:r>
          </a:p>
        </p:txBody>
      </p:sp>
      <p:sp>
        <p:nvSpPr>
          <p:cNvPr id="41" name="Rectangle 40"/>
          <p:cNvSpPr/>
          <p:nvPr/>
        </p:nvSpPr>
        <p:spPr bwMode="auto">
          <a:xfrm rot="1077323">
            <a:off x="9786810" y="3558380"/>
            <a:ext cx="633346" cy="139929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sp>
        <p:nvSpPr>
          <p:cNvPr id="42" name="TextBox 41"/>
          <p:cNvSpPr txBox="1"/>
          <p:nvPr/>
        </p:nvSpPr>
        <p:spPr>
          <a:xfrm>
            <a:off x="8525610" y="3597577"/>
            <a:ext cx="3916680" cy="544765"/>
          </a:xfrm>
          <a:prstGeom prst="rect">
            <a:avLst/>
          </a:prstGeom>
          <a:noFill/>
        </p:spPr>
        <p:txBody>
          <a:bodyPr wrap="square" lIns="182880" tIns="146304" rIns="182880" bIns="146304" rtlCol="0">
            <a:spAutoFit/>
          </a:bodyPr>
          <a:lstStyle/>
          <a:p>
            <a:pPr>
              <a:lnSpc>
                <a:spcPct val="90000"/>
              </a:lnSpc>
              <a:spcAft>
                <a:spcPts val="600"/>
              </a:spcAft>
            </a:pPr>
            <a:r>
              <a:rPr lang="en-US" spc="-30" dirty="0" smtClean="0">
                <a:cs typeface="Segoe UI" panose="020B0502040204020203" pitchFamily="34" charset="0"/>
              </a:rPr>
              <a:t>Personal Digital Assistant – Cortana</a:t>
            </a:r>
            <a:endParaRPr lang="en-US" spc="-30" dirty="0">
              <a:cs typeface="Segoe UI" panose="020B0502040204020203" pitchFamily="34" charset="0"/>
            </a:endParaRPr>
          </a:p>
        </p:txBody>
      </p:sp>
      <p:sp>
        <p:nvSpPr>
          <p:cNvPr id="43" name="Freeform 14"/>
          <p:cNvSpPr>
            <a:spLocks/>
          </p:cNvSpPr>
          <p:nvPr/>
        </p:nvSpPr>
        <p:spPr bwMode="auto">
          <a:xfrm rot="11731418">
            <a:off x="9847422" y="3268169"/>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accent1"/>
            </a:solidFill>
            <a:miter lim="800000"/>
          </a:ln>
        </p:spPr>
        <p:txBody>
          <a:bodyPr vert="horz" wrap="square" lIns="91440" tIns="45720" rIns="91440" bIns="45720" numCol="1" anchor="t" anchorCtr="0" compatLnSpc="1">
            <a:prstTxWarp prst="textNoShape">
              <a:avLst/>
            </a:prstTxWarp>
          </a:bodyPr>
          <a:lstStyle/>
          <a:p>
            <a:pPr defTabSz="914363"/>
            <a:endParaRPr lang="en-US" sz="1400"/>
          </a:p>
        </p:txBody>
      </p:sp>
      <p:sp>
        <p:nvSpPr>
          <p:cNvPr id="44" name="TextBox 43"/>
          <p:cNvSpPr txBox="1"/>
          <p:nvPr/>
        </p:nvSpPr>
        <p:spPr>
          <a:xfrm>
            <a:off x="8930957" y="4407303"/>
            <a:ext cx="2805126" cy="544765"/>
          </a:xfrm>
          <a:prstGeom prst="rect">
            <a:avLst/>
          </a:prstGeom>
          <a:noFill/>
        </p:spPr>
        <p:txBody>
          <a:bodyPr wrap="square" lIns="182880" tIns="146304" rIns="182880" bIns="146304" rtlCol="0">
            <a:spAutoFit/>
          </a:bodyPr>
          <a:lstStyle/>
          <a:p>
            <a:pPr>
              <a:lnSpc>
                <a:spcPct val="90000"/>
              </a:lnSpc>
              <a:spcAft>
                <a:spcPts val="600"/>
              </a:spcAft>
            </a:pPr>
            <a:r>
              <a:rPr lang="en-US" spc="-30" dirty="0" smtClean="0">
                <a:cs typeface="Segoe UI" panose="020B0502040204020203" pitchFamily="34" charset="0"/>
              </a:rPr>
              <a:t>Perceptual Intelligence</a:t>
            </a:r>
            <a:endParaRPr lang="en-US" spc="-30" dirty="0">
              <a:cs typeface="Segoe UI" panose="020B0502040204020203" pitchFamily="34" charset="0"/>
            </a:endParaRPr>
          </a:p>
        </p:txBody>
      </p:sp>
      <p:grpSp>
        <p:nvGrpSpPr>
          <p:cNvPr id="45" name="Group 44"/>
          <p:cNvGrpSpPr/>
          <p:nvPr/>
        </p:nvGrpSpPr>
        <p:grpSpPr>
          <a:xfrm>
            <a:off x="10028237" y="4153819"/>
            <a:ext cx="231434" cy="231434"/>
            <a:chOff x="10384631" y="1371600"/>
            <a:chExt cx="350838" cy="350838"/>
          </a:xfrm>
        </p:grpSpPr>
        <p:cxnSp>
          <p:nvCxnSpPr>
            <p:cNvPr id="46" name="Straight Connector 45"/>
            <p:cNvCxnSpPr/>
            <p:nvPr/>
          </p:nvCxnSpPr>
          <p:spPr>
            <a:xfrm>
              <a:off x="10560050" y="1371600"/>
              <a:ext cx="0" cy="350838"/>
            </a:xfrm>
            <a:prstGeom prst="line">
              <a:avLst/>
            </a:prstGeom>
            <a:noFill/>
            <a:ln w="57150">
              <a:solidFill>
                <a:schemeClr val="tx1"/>
              </a:solidFill>
              <a:miter lim="800000"/>
            </a:ln>
          </p:spPr>
        </p:cxnSp>
        <p:cxnSp>
          <p:nvCxnSpPr>
            <p:cNvPr id="47" name="Straight Connector 46"/>
            <p:cNvCxnSpPr/>
            <p:nvPr/>
          </p:nvCxnSpPr>
          <p:spPr>
            <a:xfrm rot="5400000">
              <a:off x="10560050" y="1371600"/>
              <a:ext cx="0" cy="350838"/>
            </a:xfrm>
            <a:prstGeom prst="line">
              <a:avLst/>
            </a:prstGeom>
            <a:noFill/>
            <a:ln w="57150">
              <a:solidFill>
                <a:schemeClr val="tx1"/>
              </a:solidFill>
              <a:miter lim="800000"/>
            </a:ln>
          </p:spPr>
        </p:cxnSp>
      </p:grpSp>
      <p:grpSp>
        <p:nvGrpSpPr>
          <p:cNvPr id="48" name="Group 47"/>
          <p:cNvGrpSpPr/>
          <p:nvPr/>
        </p:nvGrpSpPr>
        <p:grpSpPr>
          <a:xfrm>
            <a:off x="8504237" y="4487997"/>
            <a:ext cx="451327" cy="380865"/>
            <a:chOff x="5989154" y="6190366"/>
            <a:chExt cx="348468" cy="314233"/>
          </a:xfrm>
        </p:grpSpPr>
        <p:sp>
          <p:nvSpPr>
            <p:cNvPr id="49" name="Freeform 5"/>
            <p:cNvSpPr>
              <a:spLocks/>
            </p:cNvSpPr>
            <p:nvPr/>
          </p:nvSpPr>
          <p:spPr bwMode="auto">
            <a:xfrm>
              <a:off x="5989154" y="6190366"/>
              <a:ext cx="348468" cy="219678"/>
            </a:xfrm>
            <a:custGeom>
              <a:avLst/>
              <a:gdLst>
                <a:gd name="T0" fmla="*/ 137 w 531"/>
                <a:gd name="T1" fmla="*/ 37 h 335"/>
                <a:gd name="T2" fmla="*/ 97 w 531"/>
                <a:gd name="T3" fmla="*/ 50 h 335"/>
                <a:gd name="T4" fmla="*/ 51 w 531"/>
                <a:gd name="T5" fmla="*/ 92 h 335"/>
                <a:gd name="T6" fmla="*/ 16 w 531"/>
                <a:gd name="T7" fmla="*/ 156 h 335"/>
                <a:gd name="T8" fmla="*/ 16 w 531"/>
                <a:gd name="T9" fmla="*/ 204 h 335"/>
                <a:gd name="T10" fmla="*/ 27 w 531"/>
                <a:gd name="T11" fmla="*/ 276 h 335"/>
                <a:gd name="T12" fmla="*/ 85 w 531"/>
                <a:gd name="T13" fmla="*/ 288 h 335"/>
                <a:gd name="T14" fmla="*/ 124 w 531"/>
                <a:gd name="T15" fmla="*/ 302 h 335"/>
                <a:gd name="T16" fmla="*/ 162 w 531"/>
                <a:gd name="T17" fmla="*/ 299 h 335"/>
                <a:gd name="T18" fmla="*/ 209 w 531"/>
                <a:gd name="T19" fmla="*/ 319 h 335"/>
                <a:gd name="T20" fmla="*/ 263 w 531"/>
                <a:gd name="T21" fmla="*/ 319 h 335"/>
                <a:gd name="T22" fmla="*/ 305 w 531"/>
                <a:gd name="T23" fmla="*/ 332 h 335"/>
                <a:gd name="T24" fmla="*/ 358 w 531"/>
                <a:gd name="T25" fmla="*/ 312 h 335"/>
                <a:gd name="T26" fmla="*/ 394 w 531"/>
                <a:gd name="T27" fmla="*/ 288 h 335"/>
                <a:gd name="T28" fmla="*/ 447 w 531"/>
                <a:gd name="T29" fmla="*/ 292 h 335"/>
                <a:gd name="T30" fmla="*/ 511 w 531"/>
                <a:gd name="T31" fmla="*/ 274 h 335"/>
                <a:gd name="T32" fmla="*/ 517 w 531"/>
                <a:gd name="T33" fmla="*/ 195 h 335"/>
                <a:gd name="T34" fmla="*/ 520 w 531"/>
                <a:gd name="T35" fmla="*/ 151 h 335"/>
                <a:gd name="T36" fmla="*/ 495 w 531"/>
                <a:gd name="T37" fmla="*/ 122 h 335"/>
                <a:gd name="T38" fmla="*/ 467 w 531"/>
                <a:gd name="T39" fmla="*/ 82 h 335"/>
                <a:gd name="T40" fmla="*/ 438 w 531"/>
                <a:gd name="T41" fmla="*/ 59 h 335"/>
                <a:gd name="T42" fmla="*/ 394 w 531"/>
                <a:gd name="T43" fmla="*/ 34 h 335"/>
                <a:gd name="T44" fmla="*/ 319 w 531"/>
                <a:gd name="T45" fmla="*/ 0 h 335"/>
                <a:gd name="T46" fmla="*/ 266 w 531"/>
                <a:gd name="T47" fmla="*/ 9 h 335"/>
                <a:gd name="T48" fmla="*/ 219 w 531"/>
                <a:gd name="T49" fmla="*/ 11 h 335"/>
                <a:gd name="T50" fmla="*/ 172 w 531"/>
                <a:gd name="T51" fmla="*/ 13 h 335"/>
                <a:gd name="T52" fmla="*/ 137 w 531"/>
                <a:gd name="T53" fmla="*/ 3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335">
                  <a:moveTo>
                    <a:pt x="137" y="37"/>
                  </a:moveTo>
                  <a:cubicBezTo>
                    <a:pt x="129" y="45"/>
                    <a:pt x="117" y="42"/>
                    <a:pt x="97" y="50"/>
                  </a:cubicBezTo>
                  <a:cubicBezTo>
                    <a:pt x="82" y="55"/>
                    <a:pt x="61" y="66"/>
                    <a:pt x="51" y="92"/>
                  </a:cubicBezTo>
                  <a:cubicBezTo>
                    <a:pt x="40" y="118"/>
                    <a:pt x="26" y="126"/>
                    <a:pt x="16" y="156"/>
                  </a:cubicBezTo>
                  <a:cubicBezTo>
                    <a:pt x="6" y="186"/>
                    <a:pt x="17" y="192"/>
                    <a:pt x="16" y="204"/>
                  </a:cubicBezTo>
                  <a:cubicBezTo>
                    <a:pt x="15" y="217"/>
                    <a:pt x="0" y="262"/>
                    <a:pt x="27" y="276"/>
                  </a:cubicBezTo>
                  <a:cubicBezTo>
                    <a:pt x="53" y="291"/>
                    <a:pt x="85" y="288"/>
                    <a:pt x="85" y="288"/>
                  </a:cubicBezTo>
                  <a:cubicBezTo>
                    <a:pt x="85" y="288"/>
                    <a:pt x="109" y="301"/>
                    <a:pt x="124" y="302"/>
                  </a:cubicBezTo>
                  <a:cubicBezTo>
                    <a:pt x="139" y="304"/>
                    <a:pt x="162" y="299"/>
                    <a:pt x="162" y="299"/>
                  </a:cubicBezTo>
                  <a:cubicBezTo>
                    <a:pt x="162" y="299"/>
                    <a:pt x="181" y="314"/>
                    <a:pt x="209" y="319"/>
                  </a:cubicBezTo>
                  <a:cubicBezTo>
                    <a:pt x="238" y="324"/>
                    <a:pt x="260" y="317"/>
                    <a:pt x="263" y="319"/>
                  </a:cubicBezTo>
                  <a:cubicBezTo>
                    <a:pt x="265" y="321"/>
                    <a:pt x="287" y="335"/>
                    <a:pt x="305" y="332"/>
                  </a:cubicBezTo>
                  <a:cubicBezTo>
                    <a:pt x="324" y="330"/>
                    <a:pt x="350" y="318"/>
                    <a:pt x="358" y="312"/>
                  </a:cubicBezTo>
                  <a:cubicBezTo>
                    <a:pt x="366" y="306"/>
                    <a:pt x="386" y="286"/>
                    <a:pt x="394" y="288"/>
                  </a:cubicBezTo>
                  <a:cubicBezTo>
                    <a:pt x="402" y="290"/>
                    <a:pt x="435" y="297"/>
                    <a:pt x="447" y="292"/>
                  </a:cubicBezTo>
                  <a:cubicBezTo>
                    <a:pt x="458" y="286"/>
                    <a:pt x="494" y="293"/>
                    <a:pt x="511" y="274"/>
                  </a:cubicBezTo>
                  <a:cubicBezTo>
                    <a:pt x="527" y="256"/>
                    <a:pt x="517" y="195"/>
                    <a:pt x="517" y="195"/>
                  </a:cubicBezTo>
                  <a:cubicBezTo>
                    <a:pt x="517" y="195"/>
                    <a:pt x="531" y="173"/>
                    <a:pt x="520" y="151"/>
                  </a:cubicBezTo>
                  <a:cubicBezTo>
                    <a:pt x="509" y="129"/>
                    <a:pt x="495" y="122"/>
                    <a:pt x="495" y="122"/>
                  </a:cubicBezTo>
                  <a:cubicBezTo>
                    <a:pt x="495" y="122"/>
                    <a:pt x="485" y="95"/>
                    <a:pt x="467" y="82"/>
                  </a:cubicBezTo>
                  <a:cubicBezTo>
                    <a:pt x="449" y="68"/>
                    <a:pt x="443" y="67"/>
                    <a:pt x="438" y="59"/>
                  </a:cubicBezTo>
                  <a:cubicBezTo>
                    <a:pt x="424" y="36"/>
                    <a:pt x="406" y="37"/>
                    <a:pt x="394" y="34"/>
                  </a:cubicBezTo>
                  <a:cubicBezTo>
                    <a:pt x="384" y="32"/>
                    <a:pt x="358" y="0"/>
                    <a:pt x="319" y="0"/>
                  </a:cubicBezTo>
                  <a:cubicBezTo>
                    <a:pt x="281" y="1"/>
                    <a:pt x="266" y="9"/>
                    <a:pt x="266" y="9"/>
                  </a:cubicBezTo>
                  <a:cubicBezTo>
                    <a:pt x="266" y="9"/>
                    <a:pt x="237" y="0"/>
                    <a:pt x="219" y="11"/>
                  </a:cubicBezTo>
                  <a:cubicBezTo>
                    <a:pt x="212" y="15"/>
                    <a:pt x="198" y="4"/>
                    <a:pt x="172" y="13"/>
                  </a:cubicBezTo>
                  <a:cubicBezTo>
                    <a:pt x="148" y="21"/>
                    <a:pt x="144" y="32"/>
                    <a:pt x="137" y="37"/>
                  </a:cubicBezTo>
                  <a:close/>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p:cNvSpPr>
            <p:nvPr/>
          </p:nvSpPr>
          <p:spPr bwMode="auto">
            <a:xfrm>
              <a:off x="6133024" y="6400262"/>
              <a:ext cx="113711" cy="104337"/>
            </a:xfrm>
            <a:custGeom>
              <a:avLst/>
              <a:gdLst>
                <a:gd name="T0" fmla="*/ 0 w 173"/>
                <a:gd name="T1" fmla="*/ 0 h 159"/>
                <a:gd name="T2" fmla="*/ 34 w 173"/>
                <a:gd name="T3" fmla="*/ 86 h 159"/>
                <a:gd name="T4" fmla="*/ 86 w 173"/>
                <a:gd name="T5" fmla="*/ 125 h 159"/>
                <a:gd name="T6" fmla="*/ 107 w 173"/>
                <a:gd name="T7" fmla="*/ 151 h 159"/>
                <a:gd name="T8" fmla="*/ 146 w 173"/>
                <a:gd name="T9" fmla="*/ 151 h 159"/>
                <a:gd name="T10" fmla="*/ 173 w 173"/>
                <a:gd name="T11" fmla="*/ 134 h 159"/>
                <a:gd name="T12" fmla="*/ 153 w 173"/>
                <a:gd name="T13" fmla="*/ 71 h 159"/>
              </a:gdLst>
              <a:ahLst/>
              <a:cxnLst>
                <a:cxn ang="0">
                  <a:pos x="T0" y="T1"/>
                </a:cxn>
                <a:cxn ang="0">
                  <a:pos x="T2" y="T3"/>
                </a:cxn>
                <a:cxn ang="0">
                  <a:pos x="T4" y="T5"/>
                </a:cxn>
                <a:cxn ang="0">
                  <a:pos x="T6" y="T7"/>
                </a:cxn>
                <a:cxn ang="0">
                  <a:pos x="T8" y="T9"/>
                </a:cxn>
                <a:cxn ang="0">
                  <a:pos x="T10" y="T11"/>
                </a:cxn>
                <a:cxn ang="0">
                  <a:pos x="T12" y="T13"/>
                </a:cxn>
              </a:cxnLst>
              <a:rect l="0" t="0" r="r" b="b"/>
              <a:pathLst>
                <a:path w="173" h="159">
                  <a:moveTo>
                    <a:pt x="0" y="0"/>
                  </a:moveTo>
                  <a:cubicBezTo>
                    <a:pt x="0" y="0"/>
                    <a:pt x="13" y="68"/>
                    <a:pt x="34" y="86"/>
                  </a:cubicBezTo>
                  <a:cubicBezTo>
                    <a:pt x="56" y="104"/>
                    <a:pt x="76" y="106"/>
                    <a:pt x="86" y="125"/>
                  </a:cubicBezTo>
                  <a:cubicBezTo>
                    <a:pt x="97" y="144"/>
                    <a:pt x="107" y="151"/>
                    <a:pt x="107" y="151"/>
                  </a:cubicBezTo>
                  <a:cubicBezTo>
                    <a:pt x="107" y="151"/>
                    <a:pt x="126" y="159"/>
                    <a:pt x="146" y="151"/>
                  </a:cubicBezTo>
                  <a:cubicBezTo>
                    <a:pt x="166" y="143"/>
                    <a:pt x="173" y="134"/>
                    <a:pt x="173" y="134"/>
                  </a:cubicBezTo>
                  <a:cubicBezTo>
                    <a:pt x="173" y="134"/>
                    <a:pt x="158" y="82"/>
                    <a:pt x="153" y="71"/>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7"/>
            <p:cNvSpPr>
              <a:spLocks/>
            </p:cNvSpPr>
            <p:nvPr/>
          </p:nvSpPr>
          <p:spPr bwMode="auto">
            <a:xfrm>
              <a:off x="6209647" y="6373770"/>
              <a:ext cx="116156" cy="83551"/>
            </a:xfrm>
            <a:custGeom>
              <a:avLst/>
              <a:gdLst>
                <a:gd name="T0" fmla="*/ 167 w 177"/>
                <a:gd name="T1" fmla="*/ 0 h 127"/>
                <a:gd name="T2" fmla="*/ 149 w 177"/>
                <a:gd name="T3" fmla="*/ 68 h 127"/>
                <a:gd name="T4" fmla="*/ 38 w 177"/>
                <a:gd name="T5" fmla="*/ 112 h 127"/>
                <a:gd name="T6" fmla="*/ 2 w 177"/>
                <a:gd name="T7" fmla="*/ 42 h 127"/>
              </a:gdLst>
              <a:ahLst/>
              <a:cxnLst>
                <a:cxn ang="0">
                  <a:pos x="T0" y="T1"/>
                </a:cxn>
                <a:cxn ang="0">
                  <a:pos x="T2" y="T3"/>
                </a:cxn>
                <a:cxn ang="0">
                  <a:pos x="T4" y="T5"/>
                </a:cxn>
                <a:cxn ang="0">
                  <a:pos x="T6" y="T7"/>
                </a:cxn>
              </a:cxnLst>
              <a:rect l="0" t="0" r="r" b="b"/>
              <a:pathLst>
                <a:path w="177" h="127">
                  <a:moveTo>
                    <a:pt x="167" y="0"/>
                  </a:moveTo>
                  <a:cubicBezTo>
                    <a:pt x="167" y="0"/>
                    <a:pt x="177" y="48"/>
                    <a:pt x="149" y="68"/>
                  </a:cubicBezTo>
                  <a:cubicBezTo>
                    <a:pt x="121" y="87"/>
                    <a:pt x="76" y="127"/>
                    <a:pt x="38" y="112"/>
                  </a:cubicBezTo>
                  <a:cubicBezTo>
                    <a:pt x="0" y="97"/>
                    <a:pt x="4" y="58"/>
                    <a:pt x="2" y="42"/>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52" name="Picture 51" descr="http://winaero.com/blog/wp-content/uploads/2015/01/cortana-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7405" y="3700315"/>
            <a:ext cx="339288" cy="33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01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417408" y="2463033"/>
            <a:ext cx="409025" cy="2176206"/>
            <a:chOff x="10546587" y="3082745"/>
            <a:chExt cx="409025" cy="2176206"/>
          </a:xfrm>
        </p:grpSpPr>
        <p:cxnSp>
          <p:nvCxnSpPr>
            <p:cNvPr id="8" name="Straight Connector 7"/>
            <p:cNvCxnSpPr/>
            <p:nvPr/>
          </p:nvCxnSpPr>
          <p:spPr>
            <a:xfrm>
              <a:off x="10826434" y="3082745"/>
              <a:ext cx="6378" cy="2169658"/>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611830" y="3082745"/>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611830" y="5258632"/>
              <a:ext cx="214604" cy="3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9" idx="3"/>
            </p:cNvCxnSpPr>
            <p:nvPr/>
          </p:nvCxnSpPr>
          <p:spPr>
            <a:xfrm flipV="1">
              <a:off x="10546587" y="4200075"/>
              <a:ext cx="409025" cy="290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V="1">
            <a:off x="10490412" y="5350202"/>
            <a:ext cx="530630" cy="65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8408838" y="5201321"/>
            <a:ext cx="2137748" cy="1005840"/>
            <a:chOff x="8538017" y="4739224"/>
            <a:chExt cx="2137748" cy="1005840"/>
          </a:xfrm>
        </p:grpSpPr>
        <p:sp>
          <p:nvSpPr>
            <p:cNvPr id="14" name="Rectangle 13"/>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Scenarios</a:t>
              </a:r>
              <a:endPar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15" name="Rectangle 14"/>
            <p:cNvSpPr/>
            <p:nvPr/>
          </p:nvSpPr>
          <p:spPr>
            <a:xfrm>
              <a:off x="9204619" y="5056791"/>
              <a:ext cx="1383584" cy="646331"/>
            </a:xfrm>
            <a:prstGeom prst="rect">
              <a:avLst/>
            </a:prstGeom>
          </p:spPr>
          <p:txBody>
            <a:bodyPr wrap="none">
              <a:spAutoFit/>
            </a:bodyPr>
            <a:lstStyle/>
            <a:p>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Recommendations,</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a:t>
              </a:r>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ustomer churn,</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a:t>
              </a:r>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orecasting, </a:t>
              </a:r>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etc.</a:t>
              </a:r>
            </a:p>
          </p:txBody>
        </p:sp>
        <p:grpSp>
          <p:nvGrpSpPr>
            <p:cNvPr id="16" name="Group 15"/>
            <p:cNvGrpSpPr/>
            <p:nvPr/>
          </p:nvGrpSpPr>
          <p:grpSpPr>
            <a:xfrm>
              <a:off x="8754885" y="5208429"/>
              <a:ext cx="433307" cy="352792"/>
              <a:chOff x="-2530475" y="305948"/>
              <a:chExt cx="1119187" cy="911226"/>
            </a:xfrm>
            <a:solidFill>
              <a:schemeClr val="bg1"/>
            </a:solidFill>
          </p:grpSpPr>
          <p:sp>
            <p:nvSpPr>
              <p:cNvPr id="17"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nvGrpSpPr>
          <p:cNvPr id="23" name="Group 22"/>
          <p:cNvGrpSpPr/>
          <p:nvPr/>
        </p:nvGrpSpPr>
        <p:grpSpPr>
          <a:xfrm>
            <a:off x="8408837" y="4087701"/>
            <a:ext cx="2137749" cy="1005840"/>
            <a:chOff x="8538016" y="3277427"/>
            <a:chExt cx="2137749" cy="1005840"/>
          </a:xfrm>
        </p:grpSpPr>
        <p:sp>
          <p:nvSpPr>
            <p:cNvPr id="24" name="Rectangle 23"/>
            <p:cNvSpPr/>
            <p:nvPr/>
          </p:nvSpPr>
          <p:spPr bwMode="auto">
            <a:xfrm>
              <a:off x="8538016" y="3277427"/>
              <a:ext cx="2137749"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Perceptual Intelligence</a:t>
              </a:r>
              <a:endPar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25" name="Rectangle 24"/>
            <p:cNvSpPr/>
            <p:nvPr/>
          </p:nvSpPr>
          <p:spPr>
            <a:xfrm>
              <a:off x="9204619" y="3670433"/>
              <a:ext cx="881395"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Face, </a:t>
              </a:r>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vision</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26" name="Rectangle 25"/>
            <p:cNvSpPr/>
            <p:nvPr/>
          </p:nvSpPr>
          <p:spPr>
            <a:xfrm>
              <a:off x="9204619" y="3990981"/>
              <a:ext cx="935577" cy="276999"/>
            </a:xfrm>
            <a:prstGeom prst="rect">
              <a:avLst/>
            </a:prstGeom>
          </p:spPr>
          <p:txBody>
            <a:bodyPr wrap="none">
              <a:spAutoFit/>
            </a:bodyPr>
            <a:lstStyle/>
            <a:p>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Speech, text</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27" name="Group 26"/>
            <p:cNvGrpSpPr/>
            <p:nvPr/>
          </p:nvGrpSpPr>
          <p:grpSpPr>
            <a:xfrm>
              <a:off x="8892356" y="3676097"/>
              <a:ext cx="269629" cy="255077"/>
              <a:chOff x="3248025" y="1189989"/>
              <a:chExt cx="5153661" cy="4875531"/>
            </a:xfrm>
            <a:solidFill>
              <a:schemeClr val="bg1"/>
            </a:solidFill>
          </p:grpSpPr>
          <p:sp>
            <p:nvSpPr>
              <p:cNvPr id="43" name="Freeform 42"/>
              <p:cNvSpPr/>
              <p:nvPr/>
            </p:nvSpPr>
            <p:spPr bwMode="auto">
              <a:xfrm>
                <a:off x="4140351" y="2041127"/>
                <a:ext cx="3427810" cy="3427810"/>
              </a:xfrm>
              <a:custGeom>
                <a:avLst/>
                <a:gdLst>
                  <a:gd name="connsiteX0" fmla="*/ 1713905 w 3427810"/>
                  <a:gd name="connsiteY0" fmla="*/ 0 h 3427810"/>
                  <a:gd name="connsiteX1" fmla="*/ 3427810 w 3427810"/>
                  <a:gd name="connsiteY1" fmla="*/ 1713905 h 3427810"/>
                  <a:gd name="connsiteX2" fmla="*/ 1713905 w 3427810"/>
                  <a:gd name="connsiteY2" fmla="*/ 3427810 h 3427810"/>
                  <a:gd name="connsiteX3" fmla="*/ 0 w 3427810"/>
                  <a:gd name="connsiteY3" fmla="*/ 1713905 h 3427810"/>
                  <a:gd name="connsiteX4" fmla="*/ 1713905 w 3427810"/>
                  <a:gd name="connsiteY4" fmla="*/ 0 h 3427810"/>
                  <a:gd name="connsiteX5" fmla="*/ 1208864 w 3427810"/>
                  <a:gd name="connsiteY5" fmla="*/ 1047322 h 3427810"/>
                  <a:gd name="connsiteX6" fmla="*/ 996139 w 3427810"/>
                  <a:gd name="connsiteY6" fmla="*/ 1260047 h 3427810"/>
                  <a:gd name="connsiteX7" fmla="*/ 1208864 w 3427810"/>
                  <a:gd name="connsiteY7" fmla="*/ 1472772 h 3427810"/>
                  <a:gd name="connsiteX8" fmla="*/ 1421589 w 3427810"/>
                  <a:gd name="connsiteY8" fmla="*/ 1260047 h 3427810"/>
                  <a:gd name="connsiteX9" fmla="*/ 1208864 w 3427810"/>
                  <a:gd name="connsiteY9" fmla="*/ 1047322 h 3427810"/>
                  <a:gd name="connsiteX10" fmla="*/ 2115987 w 3427810"/>
                  <a:gd name="connsiteY10" fmla="*/ 1047322 h 3427810"/>
                  <a:gd name="connsiteX11" fmla="*/ 1903262 w 3427810"/>
                  <a:gd name="connsiteY11" fmla="*/ 1260047 h 3427810"/>
                  <a:gd name="connsiteX12" fmla="*/ 2115987 w 3427810"/>
                  <a:gd name="connsiteY12" fmla="*/ 1472772 h 3427810"/>
                  <a:gd name="connsiteX13" fmla="*/ 2328712 w 3427810"/>
                  <a:gd name="connsiteY13" fmla="*/ 1260047 h 3427810"/>
                  <a:gd name="connsiteX14" fmla="*/ 2115987 w 3427810"/>
                  <a:gd name="connsiteY14" fmla="*/ 1047322 h 3427810"/>
                  <a:gd name="connsiteX15" fmla="*/ 516914 w 3427810"/>
                  <a:gd name="connsiteY15" fmla="*/ 1913335 h 3427810"/>
                  <a:gd name="connsiteX16" fmla="*/ 536018 w 3427810"/>
                  <a:gd name="connsiteY16" fmla="*/ 1987632 h 3427810"/>
                  <a:gd name="connsiteX17" fmla="*/ 1680074 w 3427810"/>
                  <a:gd name="connsiteY17" fmla="*/ 2829321 h 3427810"/>
                  <a:gd name="connsiteX18" fmla="*/ 2824130 w 3427810"/>
                  <a:gd name="connsiteY18" fmla="*/ 1987632 h 3427810"/>
                  <a:gd name="connsiteX19" fmla="*/ 2843234 w 3427810"/>
                  <a:gd name="connsiteY19" fmla="*/ 1913335 h 3427810"/>
                  <a:gd name="connsiteX20" fmla="*/ 2613164 w 3427810"/>
                  <a:gd name="connsiteY20" fmla="*/ 1913335 h 3427810"/>
                  <a:gd name="connsiteX21" fmla="*/ 2611114 w 3427810"/>
                  <a:gd name="connsiteY21" fmla="*/ 1921305 h 3427810"/>
                  <a:gd name="connsiteX22" fmla="*/ 1680074 w 3427810"/>
                  <a:gd name="connsiteY22" fmla="*/ 2606277 h 3427810"/>
                  <a:gd name="connsiteX23" fmla="*/ 749034 w 3427810"/>
                  <a:gd name="connsiteY23" fmla="*/ 1921305 h 3427810"/>
                  <a:gd name="connsiteX24" fmla="*/ 746985 w 3427810"/>
                  <a:gd name="connsiteY24" fmla="*/ 1913335 h 3427810"/>
                  <a:gd name="connsiteX25" fmla="*/ 516914 w 3427810"/>
                  <a:gd name="connsiteY25" fmla="*/ 1913335 h 34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7810" h="3427810">
                    <a:moveTo>
                      <a:pt x="1713905" y="0"/>
                    </a:moveTo>
                    <a:cubicBezTo>
                      <a:pt x="2660469" y="0"/>
                      <a:pt x="3427810" y="767341"/>
                      <a:pt x="3427810" y="1713905"/>
                    </a:cubicBezTo>
                    <a:cubicBezTo>
                      <a:pt x="3427810" y="2660469"/>
                      <a:pt x="2660469" y="3427810"/>
                      <a:pt x="1713905" y="3427810"/>
                    </a:cubicBezTo>
                    <a:cubicBezTo>
                      <a:pt x="767341" y="3427810"/>
                      <a:pt x="0" y="2660469"/>
                      <a:pt x="0" y="1713905"/>
                    </a:cubicBezTo>
                    <a:cubicBezTo>
                      <a:pt x="0" y="767341"/>
                      <a:pt x="767341" y="0"/>
                      <a:pt x="1713905" y="0"/>
                    </a:cubicBezTo>
                    <a:close/>
                    <a:moveTo>
                      <a:pt x="1208864" y="1047322"/>
                    </a:moveTo>
                    <a:cubicBezTo>
                      <a:pt x="1091379" y="1047322"/>
                      <a:pt x="996139" y="1142562"/>
                      <a:pt x="996139" y="1260047"/>
                    </a:cubicBezTo>
                    <a:cubicBezTo>
                      <a:pt x="996139" y="1377532"/>
                      <a:pt x="1091379" y="1472772"/>
                      <a:pt x="1208864" y="1472772"/>
                    </a:cubicBezTo>
                    <a:cubicBezTo>
                      <a:pt x="1326349" y="1472772"/>
                      <a:pt x="1421589" y="1377532"/>
                      <a:pt x="1421589" y="1260047"/>
                    </a:cubicBezTo>
                    <a:cubicBezTo>
                      <a:pt x="1421589" y="1142562"/>
                      <a:pt x="1326349" y="1047322"/>
                      <a:pt x="1208864" y="1047322"/>
                    </a:cubicBezTo>
                    <a:close/>
                    <a:moveTo>
                      <a:pt x="2115987" y="1047322"/>
                    </a:moveTo>
                    <a:cubicBezTo>
                      <a:pt x="1998502" y="1047322"/>
                      <a:pt x="1903262" y="1142562"/>
                      <a:pt x="1903262" y="1260047"/>
                    </a:cubicBezTo>
                    <a:cubicBezTo>
                      <a:pt x="1903262" y="1377532"/>
                      <a:pt x="1998502" y="1472772"/>
                      <a:pt x="2115987" y="1472772"/>
                    </a:cubicBezTo>
                    <a:cubicBezTo>
                      <a:pt x="2233472" y="1472772"/>
                      <a:pt x="2328712" y="1377532"/>
                      <a:pt x="2328712" y="1260047"/>
                    </a:cubicBezTo>
                    <a:cubicBezTo>
                      <a:pt x="2328712" y="1142562"/>
                      <a:pt x="2233472" y="1047322"/>
                      <a:pt x="2115987" y="1047322"/>
                    </a:cubicBezTo>
                    <a:close/>
                    <a:moveTo>
                      <a:pt x="516914" y="1913335"/>
                    </a:moveTo>
                    <a:lnTo>
                      <a:pt x="536018" y="1987632"/>
                    </a:lnTo>
                    <a:cubicBezTo>
                      <a:pt x="687687" y="2475264"/>
                      <a:pt x="1142533" y="2829321"/>
                      <a:pt x="1680074" y="2829321"/>
                    </a:cubicBezTo>
                    <a:cubicBezTo>
                      <a:pt x="2217615" y="2829321"/>
                      <a:pt x="2672461" y="2475264"/>
                      <a:pt x="2824130" y="1987632"/>
                    </a:cubicBezTo>
                    <a:lnTo>
                      <a:pt x="2843234" y="1913335"/>
                    </a:lnTo>
                    <a:lnTo>
                      <a:pt x="2613164" y="1913335"/>
                    </a:lnTo>
                    <a:lnTo>
                      <a:pt x="2611114" y="1921305"/>
                    </a:lnTo>
                    <a:cubicBezTo>
                      <a:pt x="2487685" y="2318143"/>
                      <a:pt x="2117528" y="2606277"/>
                      <a:pt x="1680074" y="2606277"/>
                    </a:cubicBezTo>
                    <a:cubicBezTo>
                      <a:pt x="1242620" y="2606277"/>
                      <a:pt x="872464" y="2318143"/>
                      <a:pt x="749034" y="1921305"/>
                    </a:cubicBezTo>
                    <a:lnTo>
                      <a:pt x="746985" y="1913335"/>
                    </a:lnTo>
                    <a:lnTo>
                      <a:pt x="516914" y="1913335"/>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Freeform 43"/>
              <p:cNvSpPr/>
              <p:nvPr/>
            </p:nvSpPr>
            <p:spPr bwMode="auto">
              <a:xfrm rot="5400000">
                <a:off x="32708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44"/>
              <p:cNvSpPr/>
              <p:nvPr/>
            </p:nvSpPr>
            <p:spPr bwMode="auto">
              <a:xfrm rot="10800000">
                <a:off x="73856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45"/>
              <p:cNvSpPr/>
              <p:nvPr/>
            </p:nvSpPr>
            <p:spPr bwMode="auto">
              <a:xfrm>
                <a:off x="3248025" y="5033549"/>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46"/>
              <p:cNvSpPr/>
              <p:nvPr/>
            </p:nvSpPr>
            <p:spPr bwMode="auto">
              <a:xfrm rot="16200000">
                <a:off x="7377700" y="5041534"/>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28" name="Group 27"/>
            <p:cNvGrpSpPr/>
            <p:nvPr/>
          </p:nvGrpSpPr>
          <p:grpSpPr>
            <a:xfrm>
              <a:off x="8883959" y="4029213"/>
              <a:ext cx="286422" cy="241797"/>
              <a:chOff x="4746173" y="1443591"/>
              <a:chExt cx="4626426" cy="3905623"/>
            </a:xfrm>
            <a:solidFill>
              <a:schemeClr val="bg1"/>
            </a:solidFill>
          </p:grpSpPr>
          <p:grpSp>
            <p:nvGrpSpPr>
              <p:cNvPr id="29" name="Group 386"/>
              <p:cNvGrpSpPr>
                <a:grpSpLocks noChangeAspect="1"/>
              </p:cNvGrpSpPr>
              <p:nvPr/>
            </p:nvGrpSpPr>
            <p:grpSpPr bwMode="auto">
              <a:xfrm>
                <a:off x="4746173" y="2973313"/>
                <a:ext cx="1414640" cy="2318440"/>
                <a:chOff x="-1261" y="1888"/>
                <a:chExt cx="576" cy="944"/>
              </a:xfrm>
              <a:grpFill/>
            </p:grpSpPr>
            <p:sp>
              <p:nvSpPr>
                <p:cNvPr id="40"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41"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42"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nvGrpSpPr>
              <p:cNvPr id="30" name="Group 29"/>
              <p:cNvGrpSpPr/>
              <p:nvPr/>
            </p:nvGrpSpPr>
            <p:grpSpPr>
              <a:xfrm>
                <a:off x="5345480" y="1443592"/>
                <a:ext cx="1381394" cy="1269128"/>
                <a:chOff x="5345480" y="1443592"/>
                <a:chExt cx="1381394" cy="1269128"/>
              </a:xfrm>
              <a:grpFill/>
            </p:grpSpPr>
            <p:sp>
              <p:nvSpPr>
                <p:cNvPr id="38" name="Bent Arrow 37"/>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1" name="Group 30"/>
              <p:cNvGrpSpPr/>
              <p:nvPr/>
            </p:nvGrpSpPr>
            <p:grpSpPr>
              <a:xfrm rot="10800000">
                <a:off x="7049745" y="4080086"/>
                <a:ext cx="1381394" cy="1269128"/>
                <a:chOff x="5345480" y="1443592"/>
                <a:chExt cx="1381394" cy="1269128"/>
              </a:xfrm>
              <a:grpFill/>
            </p:grpSpPr>
            <p:sp>
              <p:nvSpPr>
                <p:cNvPr id="36" name="Bent Arrow 35"/>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2" name="Freeform 31"/>
              <p:cNvSpPr/>
              <p:nvPr/>
            </p:nvSpPr>
            <p:spPr bwMode="auto">
              <a:xfrm>
                <a:off x="7275189" y="1443591"/>
                <a:ext cx="2097410" cy="2549289"/>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711440" y="1981200"/>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7711440" y="2518221"/>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7711440" y="3055242"/>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8" name="Group 47"/>
          <p:cNvGrpSpPr/>
          <p:nvPr/>
        </p:nvGrpSpPr>
        <p:grpSpPr>
          <a:xfrm>
            <a:off x="8398734" y="2984535"/>
            <a:ext cx="2147853" cy="1005840"/>
            <a:chOff x="8527913" y="2888721"/>
            <a:chExt cx="2147853" cy="1005840"/>
          </a:xfrm>
        </p:grpSpPr>
        <p:sp>
          <p:nvSpPr>
            <p:cNvPr id="49" name="Rectangle 48"/>
            <p:cNvSpPr/>
            <p:nvPr/>
          </p:nvSpPr>
          <p:spPr bwMode="auto">
            <a:xfrm>
              <a:off x="8527913" y="2888721"/>
              <a:ext cx="2147853"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Personal Digital Assistant</a:t>
              </a:r>
              <a:endPar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50" name="Rectangle 49"/>
            <p:cNvSpPr/>
            <p:nvPr/>
          </p:nvSpPr>
          <p:spPr>
            <a:xfrm>
              <a:off x="9194516" y="3376977"/>
              <a:ext cx="687945" cy="276999"/>
            </a:xfrm>
            <a:prstGeom prst="rect">
              <a:avLst/>
            </a:prstGeom>
          </p:spPr>
          <p:txBody>
            <a:bodyPr wrap="none">
              <a:spAutoFit/>
            </a:bodyPr>
            <a:lstStyle/>
            <a:p>
              <a:r>
                <a:rPr lang="en-US" sz="120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Cortana</a:t>
              </a:r>
              <a:endPar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51" name="Picture 50" descr="http://winaero.com/blog/wp-content/uploads/2015/01/cortana-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6963" y="3392261"/>
              <a:ext cx="259973" cy="259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8408838" y="1883492"/>
            <a:ext cx="2137750" cy="1005840"/>
            <a:chOff x="8538017" y="1787678"/>
            <a:chExt cx="2137750" cy="1005840"/>
          </a:xfrm>
        </p:grpSpPr>
        <p:sp>
          <p:nvSpPr>
            <p:cNvPr id="53" name="Rectangle 52"/>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Dashboards </a:t>
              </a:r>
              <a:r>
                <a:rPr lang="en-US" sz="16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Visualizations</a:t>
              </a:r>
              <a:endParaRPr lang="en-US" sz="16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54" name="Group 53"/>
            <p:cNvGrpSpPr/>
            <p:nvPr/>
          </p:nvGrpSpPr>
          <p:grpSpPr>
            <a:xfrm>
              <a:off x="8847475" y="2434373"/>
              <a:ext cx="399110" cy="255091"/>
              <a:chOff x="4481847" y="2708926"/>
              <a:chExt cx="673103" cy="430214"/>
            </a:xfrm>
            <a:solidFill>
              <a:schemeClr val="bg1"/>
            </a:solidFill>
          </p:grpSpPr>
          <p:sp>
            <p:nvSpPr>
              <p:cNvPr id="56"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5" name="Rectangle 54"/>
            <p:cNvSpPr/>
            <p:nvPr/>
          </p:nvSpPr>
          <p:spPr>
            <a:xfrm>
              <a:off x="9204619" y="2421304"/>
              <a:ext cx="726096" cy="276999"/>
            </a:xfrm>
            <a:prstGeom prst="rect">
              <a:avLst/>
            </a:prstGeom>
          </p:spPr>
          <p:txBody>
            <a:bodyPr wrap="none">
              <a:spAutoFit/>
            </a:bodyPr>
            <a:lstStyle/>
            <a:p>
              <a:r>
                <a:rPr lang="en-US" sz="120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Power BI</a:t>
              </a:r>
            </a:p>
          </p:txBody>
        </p:sp>
      </p:grpSp>
      <p:grpSp>
        <p:nvGrpSpPr>
          <p:cNvPr id="61" name="Group 60"/>
          <p:cNvGrpSpPr/>
          <p:nvPr/>
        </p:nvGrpSpPr>
        <p:grpSpPr>
          <a:xfrm>
            <a:off x="6148737" y="1886209"/>
            <a:ext cx="2370146" cy="4320099"/>
            <a:chOff x="6277916" y="1790395"/>
            <a:chExt cx="2370146" cy="4320099"/>
          </a:xfrm>
        </p:grpSpPr>
        <p:sp>
          <p:nvSpPr>
            <p:cNvPr id="62" name="Rectangle 61"/>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Machine L</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earning </a:t>
              </a:r>
              <a:b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nalytics</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398" y="2896065"/>
              <a:ext cx="353933" cy="375063"/>
            </a:xfrm>
            <a:prstGeom prst="rect">
              <a:avLst/>
            </a:prstGeom>
          </p:spPr>
        </p:pic>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0490" y="3992088"/>
              <a:ext cx="428269" cy="310126"/>
            </a:xfrm>
            <a:prstGeom prst="rect">
              <a:avLst/>
            </a:prstGeom>
          </p:spPr>
        </p:pic>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1467" y="4994031"/>
              <a:ext cx="474530" cy="367761"/>
            </a:xfrm>
            <a:prstGeom prst="rect">
              <a:avLst/>
            </a:prstGeom>
          </p:spPr>
        </p:pic>
        <p:sp>
          <p:nvSpPr>
            <p:cNvPr id="66" name="Rectangle 65"/>
            <p:cNvSpPr/>
            <p:nvPr/>
          </p:nvSpPr>
          <p:spPr>
            <a:xfrm>
              <a:off x="6767968" y="2860458"/>
              <a:ext cx="1326645"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M</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achine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L</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earning</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67" name="Rectangle 66"/>
            <p:cNvSpPr/>
            <p:nvPr/>
          </p:nvSpPr>
          <p:spPr>
            <a:xfrm>
              <a:off x="6808759" y="3900664"/>
              <a:ext cx="1476366"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HDInsight (Hadoop)</a:t>
              </a:r>
            </a:p>
          </p:txBody>
        </p:sp>
        <p:sp>
          <p:nvSpPr>
            <p:cNvPr id="68" name="Rectangle 67"/>
            <p:cNvSpPr/>
            <p:nvPr/>
          </p:nvSpPr>
          <p:spPr>
            <a:xfrm>
              <a:off x="6808759" y="4922306"/>
              <a:ext cx="1238672"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tream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nalytics</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nvGrpSpPr>
            <p:cNvPr id="69" name="Group 68"/>
            <p:cNvGrpSpPr/>
            <p:nvPr/>
          </p:nvGrpSpPr>
          <p:grpSpPr>
            <a:xfrm>
              <a:off x="8352819" y="2143445"/>
              <a:ext cx="295243" cy="1834529"/>
              <a:chOff x="3832324" y="5254390"/>
              <a:chExt cx="295243" cy="1834529"/>
            </a:xfrm>
          </p:grpSpPr>
          <p:sp>
            <p:nvSpPr>
              <p:cNvPr id="77" name="Isosceles Triangle 76"/>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8" name="Isosceles Triangle 77"/>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9" name="Isosceles Triangle 78"/>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8352819" y="4071625"/>
              <a:ext cx="295243" cy="853675"/>
              <a:chOff x="3832324" y="5673490"/>
              <a:chExt cx="295243" cy="853675"/>
            </a:xfrm>
          </p:grpSpPr>
          <p:sp>
            <p:nvSpPr>
              <p:cNvPr id="75" name="Isosceles Triangle 74"/>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Isosceles Triangle 75"/>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71" name="Group 70"/>
            <p:cNvGrpSpPr/>
            <p:nvPr/>
          </p:nvGrpSpPr>
          <p:grpSpPr>
            <a:xfrm>
              <a:off x="8352819" y="5171433"/>
              <a:ext cx="295243" cy="853675"/>
              <a:chOff x="3832324" y="5397265"/>
              <a:chExt cx="295243" cy="853675"/>
            </a:xfrm>
          </p:grpSpPr>
          <p:sp>
            <p:nvSpPr>
              <p:cNvPr id="73" name="Isosceles Triangle 72"/>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4" name="Isosceles Triangle 73"/>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2" name="Isosceles Triangle 71"/>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0" name="Freeform 389"/>
          <p:cNvSpPr>
            <a:spLocks noEditPoints="1"/>
          </p:cNvSpPr>
          <p:nvPr/>
        </p:nvSpPr>
        <p:spPr bwMode="auto">
          <a:xfrm>
            <a:off x="8935488" y="354669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81" name="Title 1"/>
          <p:cNvSpPr>
            <a:spLocks noGrp="1"/>
          </p:cNvSpPr>
          <p:nvPr>
            <p:ph type="title"/>
          </p:nvPr>
        </p:nvSpPr>
        <p:spPr>
          <a:xfrm>
            <a:off x="274639" y="295274"/>
            <a:ext cx="11889564" cy="917575"/>
          </a:xfrm>
          <a:prstGeom prst="rect">
            <a:avLst/>
          </a:prstGeom>
        </p:spPr>
        <p:txBody>
          <a:bodyPr>
            <a:normAutofit fontScale="90000"/>
          </a:bodyPr>
          <a:lstStyle/>
          <a:p>
            <a:r>
              <a:rPr lang="en-US" sz="4000" b="1" dirty="0" smtClean="0"/>
              <a:t>The “Distro” for Intelligence</a:t>
            </a:r>
            <a:r>
              <a:rPr lang="en-US" sz="3599" dirty="0" smtClean="0"/>
              <a:t/>
            </a:r>
            <a:br>
              <a:rPr lang="en-US" sz="3599" dirty="0" smtClean="0"/>
            </a:br>
            <a:r>
              <a:rPr lang="en-US" sz="2800" dirty="0" smtClean="0"/>
              <a:t>http://microsoft.com/cortanaanalytics</a:t>
            </a:r>
            <a:endParaRPr lang="en-US" sz="2800" dirty="0"/>
          </a:p>
        </p:txBody>
      </p:sp>
      <p:sp>
        <p:nvSpPr>
          <p:cNvPr id="82" name="Rectangle 81"/>
          <p:cNvSpPr/>
          <p:nvPr/>
        </p:nvSpPr>
        <p:spPr>
          <a:xfrm>
            <a:off x="272349" y="6295913"/>
            <a:ext cx="655144"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a:t>
            </a:r>
          </a:p>
        </p:txBody>
      </p:sp>
      <p:grpSp>
        <p:nvGrpSpPr>
          <p:cNvPr id="83" name="Group 82"/>
          <p:cNvGrpSpPr/>
          <p:nvPr/>
        </p:nvGrpSpPr>
        <p:grpSpPr>
          <a:xfrm>
            <a:off x="147052" y="2228515"/>
            <a:ext cx="1551146" cy="3814147"/>
            <a:chOff x="276231" y="2132701"/>
            <a:chExt cx="1551146" cy="3814147"/>
          </a:xfrm>
        </p:grpSpPr>
        <p:cxnSp>
          <p:nvCxnSpPr>
            <p:cNvPr id="84" name="Straight Connector 83"/>
            <p:cNvCxnSpPr/>
            <p:nvPr/>
          </p:nvCxnSpPr>
          <p:spPr>
            <a:xfrm>
              <a:off x="1399592" y="2407298"/>
              <a:ext cx="7864" cy="272955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184988" y="2407298"/>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1184988" y="3768264"/>
              <a:ext cx="570278"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84988" y="5136854"/>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8" name="Freeform 34"/>
            <p:cNvSpPr>
              <a:spLocks noEditPoints="1"/>
            </p:cNvSpPr>
            <p:nvPr/>
          </p:nvSpPr>
          <p:spPr bwMode="auto">
            <a:xfrm>
              <a:off x="485527" y="2132701"/>
              <a:ext cx="613677" cy="485488"/>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89" name="TextBox 88"/>
            <p:cNvSpPr txBox="1"/>
            <p:nvPr/>
          </p:nvSpPr>
          <p:spPr>
            <a:xfrm>
              <a:off x="290952" y="2519818"/>
              <a:ext cx="1239881"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a:t>
              </a:r>
              <a:b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apps</a:t>
              </a:r>
            </a:p>
          </p:txBody>
        </p:sp>
        <p:sp>
          <p:nvSpPr>
            <p:cNvPr id="90" name="TextBox 89"/>
            <p:cNvSpPr txBox="1"/>
            <p:nvPr/>
          </p:nvSpPr>
          <p:spPr>
            <a:xfrm>
              <a:off x="286638" y="4033285"/>
              <a:ext cx="1239881"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 </a:t>
              </a:r>
              <a: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a:r>
              <a:b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apps</a:t>
              </a:r>
              <a:endPar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91" name="Freeform 53"/>
            <p:cNvSpPr>
              <a:spLocks noEditPoints="1"/>
            </p:cNvSpPr>
            <p:nvPr/>
          </p:nvSpPr>
          <p:spPr bwMode="auto">
            <a:xfrm>
              <a:off x="566387" y="3483627"/>
              <a:ext cx="451956" cy="64504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92" name="TextBox 91"/>
            <p:cNvSpPr txBox="1"/>
            <p:nvPr/>
          </p:nvSpPr>
          <p:spPr>
            <a:xfrm>
              <a:off x="276231" y="5332876"/>
              <a:ext cx="1551146"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Sensors </a:t>
              </a:r>
              <a:b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devices</a:t>
              </a:r>
            </a:p>
          </p:txBody>
        </p:sp>
        <p:sp>
          <p:nvSpPr>
            <p:cNvPr id="93"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94" name="Rectangle 93"/>
          <p:cNvSpPr/>
          <p:nvPr/>
        </p:nvSpPr>
        <p:spPr>
          <a:xfrm>
            <a:off x="5258447" y="6295913"/>
            <a:ext cx="1113125" cy="276999"/>
          </a:xfrm>
          <a:prstGeom prst="rect">
            <a:avLst/>
          </a:prstGeom>
        </p:spPr>
        <p:txBody>
          <a:bodyPr wrap="none">
            <a:spAutoFit/>
          </a:bodyPr>
          <a:lstStyle/>
          <a:p>
            <a:pPr algn="ctr" defTabSz="725012">
              <a:spcBef>
                <a:spcPct val="0"/>
              </a:spcBef>
              <a:spcAft>
                <a:spcPct val="35000"/>
              </a:spcAft>
            </a:pP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INTELLIGENCE</a:t>
            </a:r>
          </a:p>
        </p:txBody>
      </p:sp>
      <p:sp>
        <p:nvSpPr>
          <p:cNvPr id="95" name="Right Arrow 94"/>
          <p:cNvSpPr/>
          <p:nvPr/>
        </p:nvSpPr>
        <p:spPr bwMode="auto">
          <a:xfrm>
            <a:off x="1626088" y="6335357"/>
            <a:ext cx="3484983" cy="25961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a:xfrm>
            <a:off x="11005143" y="6295913"/>
            <a:ext cx="894496" cy="345163"/>
          </a:xfrm>
          <a:prstGeom prst="rect">
            <a:avLst/>
          </a:prstGeom>
        </p:spPr>
        <p:txBody>
          <a:bodyPr wrap="none">
            <a:spAutoFit/>
          </a:bodyPr>
          <a:lstStyle/>
          <a:p>
            <a:pPr algn="ctr" defTabSz="725012">
              <a:spcBef>
                <a:spcPct val="0"/>
              </a:spcBef>
              <a:spcAft>
                <a:spcPct val="35000"/>
              </a:spcAft>
            </a:pPr>
            <a:r>
              <a:rPr lang="en-US" sz="1599"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ACTION</a:t>
            </a:r>
          </a:p>
        </p:txBody>
      </p:sp>
      <p:grpSp>
        <p:nvGrpSpPr>
          <p:cNvPr id="97" name="Group 96"/>
          <p:cNvGrpSpPr/>
          <p:nvPr/>
        </p:nvGrpSpPr>
        <p:grpSpPr>
          <a:xfrm>
            <a:off x="10791209" y="3171990"/>
            <a:ext cx="1239881" cy="1054416"/>
            <a:chOff x="10920388" y="2780901"/>
            <a:chExt cx="1239881" cy="1054416"/>
          </a:xfrm>
        </p:grpSpPr>
        <p:grpSp>
          <p:nvGrpSpPr>
            <p:cNvPr id="98" name="Group 97"/>
            <p:cNvGrpSpPr/>
            <p:nvPr/>
          </p:nvGrpSpPr>
          <p:grpSpPr>
            <a:xfrm>
              <a:off x="11311238" y="2780901"/>
              <a:ext cx="458181" cy="590870"/>
              <a:chOff x="8824650" y="2294433"/>
              <a:chExt cx="368737" cy="475523"/>
            </a:xfrm>
          </p:grpSpPr>
          <p:sp>
            <p:nvSpPr>
              <p:cNvPr id="100"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01"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99" name="TextBox 98"/>
            <p:cNvSpPr txBox="1"/>
            <p:nvPr/>
          </p:nvSpPr>
          <p:spPr>
            <a:xfrm>
              <a:off x="10920388" y="3380620"/>
              <a:ext cx="1239881" cy="454697"/>
            </a:xfrm>
            <a:prstGeom prst="rect">
              <a:avLst/>
            </a:prstGeom>
            <a:noFill/>
          </p:spPr>
          <p:txBody>
            <a:bodyPr wrap="square" lIns="182854" tIns="146283" rIns="182854" bIns="146283" rtlCol="0">
              <a:spAutoFit/>
            </a:bodyPr>
            <a:lstStyle/>
            <a:p>
              <a:pPr algn="ct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People</a:t>
              </a:r>
            </a:p>
          </p:txBody>
        </p:sp>
      </p:grpSp>
      <p:grpSp>
        <p:nvGrpSpPr>
          <p:cNvPr id="102" name="Group 101"/>
          <p:cNvGrpSpPr/>
          <p:nvPr/>
        </p:nvGrpSpPr>
        <p:grpSpPr>
          <a:xfrm>
            <a:off x="10955612" y="4856524"/>
            <a:ext cx="1077047" cy="1308658"/>
            <a:chOff x="11084791" y="4760710"/>
            <a:chExt cx="1077047" cy="1308658"/>
          </a:xfrm>
        </p:grpSpPr>
        <p:grpSp>
          <p:nvGrpSpPr>
            <p:cNvPr id="103" name="Group 102"/>
            <p:cNvGrpSpPr/>
            <p:nvPr/>
          </p:nvGrpSpPr>
          <p:grpSpPr>
            <a:xfrm>
              <a:off x="11311897" y="4760710"/>
              <a:ext cx="503712" cy="783392"/>
              <a:chOff x="8597110" y="4718972"/>
              <a:chExt cx="361215" cy="561776"/>
            </a:xfrm>
          </p:grpSpPr>
          <p:sp>
            <p:nvSpPr>
              <p:cNvPr id="105"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06"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07"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104" name="TextBox 103"/>
            <p:cNvSpPr txBox="1"/>
            <p:nvPr/>
          </p:nvSpPr>
          <p:spPr>
            <a:xfrm>
              <a:off x="11084791" y="5455396"/>
              <a:ext cx="1077047" cy="61397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Automated </a:t>
              </a:r>
              <a: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a:r>
              <a:b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150"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Systems</a:t>
              </a:r>
              <a:endParaRPr lang="en-US" sz="1150"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108" name="Right Arrow 107"/>
          <p:cNvSpPr/>
          <p:nvPr/>
        </p:nvSpPr>
        <p:spPr bwMode="auto">
          <a:xfrm>
            <a:off x="6655535" y="6335357"/>
            <a:ext cx="3826066" cy="25961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9" name="Group 108"/>
          <p:cNvGrpSpPr/>
          <p:nvPr/>
        </p:nvGrpSpPr>
        <p:grpSpPr>
          <a:xfrm>
            <a:off x="3886188" y="1886209"/>
            <a:ext cx="2374749" cy="4320099"/>
            <a:chOff x="4015367" y="1790395"/>
            <a:chExt cx="2374749" cy="4320099"/>
          </a:xfrm>
        </p:grpSpPr>
        <p:sp>
          <p:nvSpPr>
            <p:cNvPr id="110" name="Rectangle 109"/>
            <p:cNvSpPr/>
            <p:nvPr/>
          </p:nvSpPr>
          <p:spPr bwMode="auto">
            <a:xfrm>
              <a:off x="4015367" y="1790395"/>
              <a:ext cx="2079506" cy="4320099"/>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Big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 Stores</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111" name="Picture 13"/>
            <p:cNvPicPr>
              <a:picLocks noChangeAspect="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4128059" y="4437777"/>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Rounded Rectangle 111"/>
            <p:cNvSpPr/>
            <p:nvPr/>
          </p:nvSpPr>
          <p:spPr bwMode="auto">
            <a:xfrm>
              <a:off x="4149766" y="3430749"/>
              <a:ext cx="331473" cy="33147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4188894"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4331042"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p:cNvSpPr/>
            <p:nvPr/>
          </p:nvSpPr>
          <p:spPr bwMode="auto">
            <a:xfrm>
              <a:off x="4258333"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p:cNvSpPr/>
            <p:nvPr/>
          </p:nvSpPr>
          <p:spPr bwMode="auto">
            <a:xfrm>
              <a:off x="4400481"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4188894"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4331042"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9" name="Oval 118"/>
            <p:cNvSpPr/>
            <p:nvPr/>
          </p:nvSpPr>
          <p:spPr bwMode="auto">
            <a:xfrm>
              <a:off x="4258333"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p:cNvSpPr/>
            <p:nvPr/>
          </p:nvSpPr>
          <p:spPr bwMode="auto">
            <a:xfrm>
              <a:off x="4400481"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4261998"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4404146"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3" name="Oval 122"/>
            <p:cNvSpPr/>
            <p:nvPr/>
          </p:nvSpPr>
          <p:spPr bwMode="auto">
            <a:xfrm>
              <a:off x="4189290"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Oval 123"/>
            <p:cNvSpPr/>
            <p:nvPr/>
          </p:nvSpPr>
          <p:spPr bwMode="auto">
            <a:xfrm>
              <a:off x="4331438"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4261998"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4404146"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7" name="Oval 126"/>
            <p:cNvSpPr/>
            <p:nvPr/>
          </p:nvSpPr>
          <p:spPr bwMode="auto">
            <a:xfrm>
              <a:off x="4189290"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8" name="Oval 127"/>
            <p:cNvSpPr/>
            <p:nvPr/>
          </p:nvSpPr>
          <p:spPr bwMode="auto">
            <a:xfrm>
              <a:off x="4331438"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a:xfrm>
              <a:off x="4508069" y="3352325"/>
              <a:ext cx="813813"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endPar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L</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ake</a:t>
              </a:r>
              <a:endParaRPr lang="en-US" sz="1200" b="1" dirty="0">
                <a:gradFill>
                  <a:gsLst>
                    <a:gs pos="0">
                      <a:srgbClr val="FFFFFF"/>
                    </a:gs>
                    <a:gs pos="100000">
                      <a:srgbClr val="FFFFFF"/>
                    </a:gs>
                  </a:gsLst>
                  <a:lin ang="5400000" scaled="0"/>
                </a:gradFill>
              </a:endParaRPr>
            </a:p>
          </p:txBody>
        </p:sp>
        <p:sp>
          <p:nvSpPr>
            <p:cNvPr id="130" name="Rectangle 129"/>
            <p:cNvSpPr/>
            <p:nvPr/>
          </p:nvSpPr>
          <p:spPr>
            <a:xfrm>
              <a:off x="4489683" y="4446182"/>
              <a:ext cx="1542345"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p>
            <a:p>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SQL Data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W</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arehouse</a:t>
              </a:r>
              <a:endParaRPr lang="en-US" sz="1200" b="1" dirty="0">
                <a:gradFill>
                  <a:gsLst>
                    <a:gs pos="0">
                      <a:srgbClr val="FFFFFF"/>
                    </a:gs>
                    <a:gs pos="100000">
                      <a:srgbClr val="FFFFFF"/>
                    </a:gs>
                  </a:gsLst>
                  <a:lin ang="5400000" scaled="0"/>
                </a:gradFill>
              </a:endParaRPr>
            </a:p>
          </p:txBody>
        </p:sp>
        <p:grpSp>
          <p:nvGrpSpPr>
            <p:cNvPr id="131" name="Group 130"/>
            <p:cNvGrpSpPr/>
            <p:nvPr/>
          </p:nvGrpSpPr>
          <p:grpSpPr>
            <a:xfrm>
              <a:off x="6094873" y="5254390"/>
              <a:ext cx="295243" cy="853675"/>
              <a:chOff x="3832324" y="5254390"/>
              <a:chExt cx="295243" cy="853675"/>
            </a:xfrm>
          </p:grpSpPr>
          <p:sp>
            <p:nvSpPr>
              <p:cNvPr id="132" name="Isosceles Triangle 131"/>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3" name="Isosceles Triangle 132"/>
              <p:cNvSpPr/>
              <p:nvPr/>
            </p:nvSpPr>
            <p:spPr bwMode="auto">
              <a:xfrm rot="5400000">
                <a:off x="3529509" y="5557205"/>
                <a:ext cx="853675" cy="248045"/>
              </a:xfrm>
              <a:prstGeom prs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34" name="Group 133"/>
          <p:cNvGrpSpPr/>
          <p:nvPr/>
        </p:nvGrpSpPr>
        <p:grpSpPr>
          <a:xfrm>
            <a:off x="1626087" y="1886209"/>
            <a:ext cx="2372301" cy="4320099"/>
            <a:chOff x="1755266" y="1790395"/>
            <a:chExt cx="2372301" cy="4320099"/>
          </a:xfrm>
        </p:grpSpPr>
        <p:sp>
          <p:nvSpPr>
            <p:cNvPr id="135" name="Rectangle 134"/>
            <p:cNvSpPr/>
            <p:nvPr/>
          </p:nvSpPr>
          <p:spPr bwMode="auto">
            <a:xfrm>
              <a:off x="1755266" y="1790395"/>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81" tIns="45713" rIns="18281" bIns="91401" numCol="1" spcCol="1270" anchor="t" anchorCtr="0">
              <a:noAutofit/>
            </a:bodyPr>
            <a:lstStyle/>
            <a:p>
              <a:pPr algn="ctr" defTabSz="725012">
                <a:spcBef>
                  <a:spcPct val="0"/>
                </a:spcBef>
                <a:spcAft>
                  <a:spcPct val="35000"/>
                </a:spcAft>
              </a:pP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Information M</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anagement</a:t>
              </a:r>
              <a:endPar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136" name="Picture 1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92648" y="2887432"/>
              <a:ext cx="375108" cy="375108"/>
            </a:xfrm>
            <a:prstGeom prst="rect">
              <a:avLst/>
            </a:prstGeom>
          </p:spPr>
        </p:pic>
        <p:sp>
          <p:nvSpPr>
            <p:cNvPr id="137" name="Freeform 30"/>
            <p:cNvSpPr>
              <a:spLocks noEditPoints="1"/>
            </p:cNvSpPr>
            <p:nvPr/>
          </p:nvSpPr>
          <p:spPr bwMode="auto">
            <a:xfrm>
              <a:off x="1943680" y="3996178"/>
              <a:ext cx="273043" cy="347423"/>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defTabSz="895648" fontAlgn="base">
                <a:spcBef>
                  <a:spcPct val="0"/>
                </a:spcBef>
                <a:spcAft>
                  <a:spcPct val="0"/>
                </a:spcAft>
                <a:defRPr/>
              </a:pPr>
              <a:endParaRPr lang="en-US" sz="1200" b="1" kern="0" dirty="0">
                <a:solidFill>
                  <a:srgbClr val="000000"/>
                </a:solidFill>
                <a:ea typeface="MS PGothic" charset="0"/>
              </a:endParaRPr>
            </a:p>
          </p:txBody>
        </p:sp>
        <p:pic>
          <p:nvPicPr>
            <p:cNvPr id="138" name="Picture 1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92648" y="5001504"/>
              <a:ext cx="339648" cy="352813"/>
            </a:xfrm>
            <a:prstGeom prst="rect">
              <a:avLst/>
            </a:prstGeom>
          </p:spPr>
        </p:pic>
        <p:sp>
          <p:nvSpPr>
            <p:cNvPr id="139" name="Rectangle 138"/>
            <p:cNvSpPr/>
            <p:nvPr/>
          </p:nvSpPr>
          <p:spPr>
            <a:xfrm>
              <a:off x="2295424" y="2888599"/>
              <a:ext cx="1028358"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endPar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F</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actory </a:t>
              </a:r>
              <a:endParaRPr lang="en-US" sz="1200" b="1" dirty="0">
                <a:gradFill>
                  <a:gsLst>
                    <a:gs pos="0">
                      <a:srgbClr val="FFFFFF"/>
                    </a:gs>
                    <a:gs pos="100000">
                      <a:srgbClr val="FFFFFF"/>
                    </a:gs>
                  </a:gsLst>
                  <a:lin ang="5400000" scaled="0"/>
                </a:gradFill>
              </a:endParaRPr>
            </a:p>
          </p:txBody>
        </p:sp>
        <p:sp>
          <p:nvSpPr>
            <p:cNvPr id="140" name="Rectangle 139"/>
            <p:cNvSpPr/>
            <p:nvPr/>
          </p:nvSpPr>
          <p:spPr>
            <a:xfrm>
              <a:off x="2295424" y="3922283"/>
              <a:ext cx="1020151"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endPar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atalog</a:t>
              </a:r>
              <a:endParaRPr lang="en-US" sz="1200" b="1" dirty="0">
                <a:gradFill>
                  <a:gsLst>
                    <a:gs pos="0">
                      <a:srgbClr val="FFFFFF"/>
                    </a:gs>
                    <a:gs pos="100000">
                      <a:srgbClr val="FFFFFF"/>
                    </a:gs>
                  </a:gsLst>
                  <a:lin ang="5400000" scaled="0"/>
                </a:gradFill>
              </a:endParaRPr>
            </a:p>
          </p:txBody>
        </p:sp>
        <p:sp>
          <p:nvSpPr>
            <p:cNvPr id="141" name="Rectangle 140"/>
            <p:cNvSpPr/>
            <p:nvPr/>
          </p:nvSpPr>
          <p:spPr>
            <a:xfrm>
              <a:off x="2295424" y="4954772"/>
              <a:ext cx="848053" cy="461665"/>
            </a:xfrm>
            <a:prstGeom prst="rect">
              <a:avLst/>
            </a:prstGeom>
          </p:spPr>
          <p:txBody>
            <a:bodyPr wrap="none">
              <a:spAutoFit/>
            </a:bodyPr>
            <a:lstStyle/>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 </a:t>
              </a:r>
              <a:endPar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vent </a:t>
              </a:r>
              <a:r>
                <a:rPr lang="en-US" sz="1200"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a:t>
              </a:r>
              <a:r>
                <a:rPr lang="en-US" sz="1200" b="1" spc="-3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ub</a:t>
              </a:r>
              <a:endParaRPr lang="en-US" sz="1200" b="1" dirty="0">
                <a:gradFill>
                  <a:gsLst>
                    <a:gs pos="0">
                      <a:srgbClr val="FFFFFF"/>
                    </a:gs>
                    <a:gs pos="100000">
                      <a:srgbClr val="FFFFFF"/>
                    </a:gs>
                  </a:gsLst>
                  <a:lin ang="5400000" scaled="0"/>
                </a:gradFill>
              </a:endParaRPr>
            </a:p>
          </p:txBody>
        </p:sp>
        <p:grpSp>
          <p:nvGrpSpPr>
            <p:cNvPr id="142" name="Group 141"/>
            <p:cNvGrpSpPr/>
            <p:nvPr/>
          </p:nvGrpSpPr>
          <p:grpSpPr>
            <a:xfrm>
              <a:off x="3832324" y="5254390"/>
              <a:ext cx="295243" cy="853675"/>
              <a:chOff x="3832324" y="5254390"/>
              <a:chExt cx="295243" cy="853675"/>
            </a:xfrm>
          </p:grpSpPr>
          <p:sp>
            <p:nvSpPr>
              <p:cNvPr id="143" name="Isosceles Triangle 142"/>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4" name="Isosceles Triangle 143"/>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b="1"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51532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fade">
                                      <p:cBhvr>
                                        <p:cTn id="14" dur="500"/>
                                        <p:tgtEl>
                                          <p:spTgt spid="13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wipe(left)">
                                      <p:cBhvr>
                                        <p:cTn id="17" dur="1500"/>
                                        <p:tgtEl>
                                          <p:spTgt spid="95"/>
                                        </p:tgtEl>
                                      </p:cBhvr>
                                    </p:animEffect>
                                  </p:childTnLst>
                                </p:cTn>
                              </p:par>
                              <p:par>
                                <p:cTn id="18" presetID="10" presetClass="entr" presetSubtype="0" fill="hold" nodeType="withEffect">
                                  <p:stCondLst>
                                    <p:cond delay="1000"/>
                                  </p:stCondLst>
                                  <p:childTnLst>
                                    <p:set>
                                      <p:cBhvr>
                                        <p:cTn id="19" dur="1" fill="hold">
                                          <p:stCondLst>
                                            <p:cond delay="0"/>
                                          </p:stCondLst>
                                        </p:cTn>
                                        <p:tgtEl>
                                          <p:spTgt spid="109"/>
                                        </p:tgtEl>
                                        <p:attrNameLst>
                                          <p:attrName>style.visibility</p:attrName>
                                        </p:attrNameLst>
                                      </p:cBhvr>
                                      <p:to>
                                        <p:strVal val="visible"/>
                                      </p:to>
                                    </p:set>
                                    <p:animEffect transition="in" filter="fade">
                                      <p:cBhvr>
                                        <p:cTn id="20" dur="500"/>
                                        <p:tgtEl>
                                          <p:spTgt spid="109"/>
                                        </p:tgtEl>
                                      </p:cBhvr>
                                    </p:animEffect>
                                  </p:childTnLst>
                                </p:cTn>
                              </p:par>
                              <p:par>
                                <p:cTn id="21" presetID="10" presetClass="entr" presetSubtype="0" fill="hold" grpId="0" nodeType="withEffect">
                                  <p:stCondLst>
                                    <p:cond delay="120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500"/>
                                        <p:tgtEl>
                                          <p:spTgt spid="94"/>
                                        </p:tgtEl>
                                      </p:cBhvr>
                                    </p:animEffect>
                                  </p:childTnLst>
                                </p:cTn>
                              </p:par>
                            </p:childTnLst>
                          </p:cTn>
                        </p:par>
                        <p:par>
                          <p:cTn id="24" fill="hold">
                            <p:stCondLst>
                              <p:cond delay="2200"/>
                            </p:stCondLst>
                            <p:childTnLst>
                              <p:par>
                                <p:cTn id="25" presetID="10" presetClass="entr" presetSubtype="0"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wipe(left)">
                                      <p:cBhvr>
                                        <p:cTn id="30" dur="1600"/>
                                        <p:tgtEl>
                                          <p:spTgt spid="108"/>
                                        </p:tgtEl>
                                      </p:cBhvr>
                                    </p:animEffect>
                                  </p:childTnLst>
                                </p:cTn>
                              </p:par>
                            </p:childTnLst>
                          </p:cTn>
                        </p:par>
                        <p:par>
                          <p:cTn id="31" fill="hold">
                            <p:stCondLst>
                              <p:cond delay="3800"/>
                            </p:stCondLst>
                            <p:childTnLst>
                              <p:par>
                                <p:cTn id="32" presetID="10" presetClass="entr" presetSubtype="0" fill="hold"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par>
                          <p:cTn id="35" fill="hold">
                            <p:stCondLst>
                              <p:cond delay="4300"/>
                            </p:stCondLst>
                            <p:childTnLst>
                              <p:par>
                                <p:cTn id="36" presetID="10" presetClass="entr" presetSubtype="0"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par>
                          <p:cTn id="39" fill="hold">
                            <p:stCondLst>
                              <p:cond delay="4800"/>
                            </p:stCondLst>
                            <p:childTnLst>
                              <p:par>
                                <p:cTn id="40" presetID="10"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par>
                          <p:cTn id="43" fill="hold">
                            <p:stCondLst>
                              <p:cond delay="5300"/>
                            </p:stCondLst>
                            <p:childTnLst>
                              <p:par>
                                <p:cTn id="44" presetID="10" presetClass="entr" presetSubtype="0"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par>
                          <p:cTn id="47" fill="hold">
                            <p:stCondLst>
                              <p:cond delay="58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par>
                                <p:cTn id="51" presetID="22" presetClass="entr" presetSubtype="4"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00"/>
                                        <p:tgtEl>
                                          <p:spTgt spid="12"/>
                                        </p:tgtEl>
                                      </p:cBhvr>
                                    </p:animEffect>
                                  </p:childTnLst>
                                </p:cTn>
                              </p:par>
                            </p:childTnLst>
                          </p:cTn>
                        </p:par>
                        <p:par>
                          <p:cTn id="54" fill="hold">
                            <p:stCondLst>
                              <p:cond delay="6300"/>
                            </p:stCondLst>
                            <p:childTnLst>
                              <p:par>
                                <p:cTn id="55" presetID="10" presetClass="entr" presetSubtype="0" fill="hold" nodeType="after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par>
                                <p:cTn id="58" presetID="10" presetClass="entr" presetSubtype="0" fill="hold" nodeType="withEffect">
                                  <p:stCondLst>
                                    <p:cond delay="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500"/>
                                        <p:tgtEl>
                                          <p:spTgt spid="102"/>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94" grpId="0"/>
      <p:bldP spid="95" grpId="0" animBg="1"/>
      <p:bldP spid="96" grpId="0"/>
      <p:bldP spid="1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Why Open-Source Tools?</a:t>
            </a:r>
            <a:endParaRPr lang="en-US" dirty="0">
              <a:latin typeface="Segoe"/>
            </a:endParaRPr>
          </a:p>
        </p:txBody>
      </p:sp>
      <p:sp>
        <p:nvSpPr>
          <p:cNvPr id="3" name="Content Placeholder 2"/>
          <p:cNvSpPr>
            <a:spLocks noGrp="1"/>
          </p:cNvSpPr>
          <p:nvPr>
            <p:ph sz="quarter" idx="10"/>
          </p:nvPr>
        </p:nvSpPr>
        <p:spPr/>
        <p:txBody>
          <a:bodyPr/>
          <a:lstStyle/>
          <a:p>
            <a:r>
              <a:rPr lang="en-US" dirty="0" smtClean="0">
                <a:solidFill>
                  <a:schemeClr val="tx1">
                    <a:lumMod val="50000"/>
                  </a:schemeClr>
                </a:solidFill>
                <a:latin typeface="Segoe"/>
                <a:ea typeface="ＭＳ Ｐゴシック" pitchFamily="34" charset="-128"/>
              </a:rPr>
              <a:t>R and Python widely used in data science</a:t>
            </a:r>
          </a:p>
          <a:p>
            <a:r>
              <a:rPr lang="en-US" dirty="0" smtClean="0">
                <a:solidFill>
                  <a:schemeClr val="tx1">
                    <a:lumMod val="50000"/>
                  </a:schemeClr>
                </a:solidFill>
                <a:latin typeface="Segoe"/>
                <a:ea typeface="ＭＳ Ｐゴシック" pitchFamily="34" charset="-128"/>
              </a:rPr>
              <a:t>Highly interactive</a:t>
            </a:r>
          </a:p>
          <a:p>
            <a:r>
              <a:rPr lang="en-US" dirty="0" smtClean="0">
                <a:solidFill>
                  <a:schemeClr val="tx1">
                    <a:lumMod val="50000"/>
                  </a:schemeClr>
                </a:solidFill>
                <a:latin typeface="Segoe"/>
                <a:ea typeface="ＭＳ Ｐゴシック" pitchFamily="34" charset="-128"/>
              </a:rPr>
              <a:t>Good visualization</a:t>
            </a:r>
          </a:p>
          <a:p>
            <a:r>
              <a:rPr lang="en-US" dirty="0" smtClean="0">
                <a:solidFill>
                  <a:schemeClr val="tx1">
                    <a:lumMod val="50000"/>
                  </a:schemeClr>
                </a:solidFill>
                <a:latin typeface="Segoe"/>
                <a:ea typeface="ＭＳ Ｐゴシック" pitchFamily="34" charset="-128"/>
              </a:rPr>
              <a:t>Vast packages (libraries) of utilities and algorithms</a:t>
            </a:r>
          </a:p>
          <a:p>
            <a:r>
              <a:rPr lang="en-US" dirty="0" smtClean="0">
                <a:solidFill>
                  <a:schemeClr val="tx1">
                    <a:lumMod val="50000"/>
                  </a:schemeClr>
                </a:solidFill>
                <a:latin typeface="Segoe"/>
                <a:ea typeface="ＭＳ Ｐゴシック" pitchFamily="34" charset="-128"/>
              </a:rPr>
              <a:t>Excellent development environments</a:t>
            </a:r>
            <a:endParaRPr lang="en-US" dirty="0">
              <a:latin typeface="Segoe"/>
              <a:ea typeface="ＭＳ Ｐゴシック" pitchFamily="34" charset="-128"/>
            </a:endParaRPr>
          </a:p>
        </p:txBody>
      </p:sp>
    </p:spTree>
    <p:extLst>
      <p:ext uri="{BB962C8B-B14F-4D97-AF65-F5344CB8AC3E}">
        <p14:creationId xmlns:p14="http://schemas.microsoft.com/office/powerpoint/2010/main" val="4053303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Free Tier Account</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Free Tier </a:t>
            </a:r>
            <a:r>
              <a:rPr lang="en-US" dirty="0">
                <a:latin typeface="Segoe"/>
              </a:rPr>
              <a:t>Account</a:t>
            </a:r>
          </a:p>
          <a:p>
            <a:pPr marL="0" indent="0">
              <a:buNone/>
            </a:pPr>
            <a:r>
              <a:rPr lang="en-US" dirty="0"/>
              <a:t> </a:t>
            </a:r>
            <a:r>
              <a:rPr lang="en-US" u="sng" dirty="0">
                <a:hlinkClick r:id="rId2"/>
              </a:rPr>
              <a:t>http://bit.ly/azureml_login</a:t>
            </a:r>
            <a:endParaRPr lang="en-US" dirty="0" smtClean="0"/>
          </a:p>
          <a:p>
            <a:r>
              <a:rPr lang="en-US" dirty="0" smtClean="0">
                <a:latin typeface="Segoe"/>
              </a:rPr>
              <a:t>Unlimited time, with restricted priority</a:t>
            </a:r>
          </a:p>
          <a:p>
            <a:r>
              <a:rPr lang="en-US" dirty="0" smtClean="0">
                <a:latin typeface="Segoe"/>
              </a:rPr>
              <a:t>Paid account provides full performance</a:t>
            </a:r>
            <a:endParaRPr lang="en-US" dirty="0">
              <a:latin typeface="Segoe"/>
            </a:endParaRPr>
          </a:p>
          <a:p>
            <a:pPr marL="0" indent="0">
              <a:buNone/>
            </a:pPr>
            <a:endParaRPr lang="en-US" dirty="0"/>
          </a:p>
        </p:txBody>
      </p:sp>
    </p:spTree>
    <p:extLst>
      <p:ext uri="{BB962C8B-B14F-4D97-AF65-F5344CB8AC3E}">
        <p14:creationId xmlns:p14="http://schemas.microsoft.com/office/powerpoint/2010/main" val="3088927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Studio</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Experiments contain workflow</a:t>
            </a:r>
          </a:p>
          <a:p>
            <a:r>
              <a:rPr lang="en-US" dirty="0" smtClean="0">
                <a:latin typeface="Segoe"/>
              </a:rPr>
              <a:t>Experiments constructed of modules</a:t>
            </a:r>
          </a:p>
          <a:p>
            <a:r>
              <a:rPr lang="en-US" dirty="0" smtClean="0">
                <a:latin typeface="Segoe"/>
              </a:rPr>
              <a:t>Modules transform data, compute models, score models, and evaluate models</a:t>
            </a:r>
          </a:p>
          <a:p>
            <a:r>
              <a:rPr lang="en-US" dirty="0" smtClean="0">
                <a:latin typeface="Segoe"/>
              </a:rPr>
              <a:t>Create custom modules with SQL, R and Python</a:t>
            </a:r>
            <a:endParaRPr lang="en-US" dirty="0">
              <a:latin typeface="Segoe"/>
            </a:endParaRPr>
          </a:p>
        </p:txBody>
      </p:sp>
    </p:spTree>
    <p:extLst>
      <p:ext uri="{BB962C8B-B14F-4D97-AF65-F5344CB8AC3E}">
        <p14:creationId xmlns:p14="http://schemas.microsoft.com/office/powerpoint/2010/main" val="2706037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Work Flow</a:t>
            </a:r>
            <a:endParaRPr lang="en-US" dirty="0">
              <a:latin typeface="Segoe"/>
            </a:endParaRPr>
          </a:p>
        </p:txBody>
      </p:sp>
      <p:sp>
        <p:nvSpPr>
          <p:cNvPr id="4" name="Rectangle 3"/>
          <p:cNvSpPr/>
          <p:nvPr/>
        </p:nvSpPr>
        <p:spPr bwMode="auto">
          <a:xfrm>
            <a:off x="2511707" y="3285061"/>
            <a:ext cx="6099858"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lang="en-US" sz="2800" b="1" dirty="0" smtClean="0">
                <a:latin typeface="Verdana" panose="020B0604030504040204" pitchFamily="34" charset="0"/>
                <a:ea typeface="Verdana" panose="020B0604030504040204" pitchFamily="34" charset="0"/>
                <a:cs typeface="Verdana" panose="020B0604030504040204" pitchFamily="34" charset="0"/>
              </a:rPr>
              <a:t>Score Trained Model</a:t>
            </a:r>
            <a:endParaRPr kumimoji="0" lang="en-US" sz="28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bwMode="auto">
          <a:xfrm>
            <a:off x="2511707" y="4079327"/>
            <a:ext cx="6099857"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Verdana" pitchFamily="34" charset="0"/>
              </a:rPr>
              <a:t>Output Transformation</a:t>
            </a:r>
          </a:p>
        </p:txBody>
      </p:sp>
      <p:cxnSp>
        <p:nvCxnSpPr>
          <p:cNvPr id="6" name="Straight Arrow Connector 5"/>
          <p:cNvCxnSpPr/>
          <p:nvPr/>
        </p:nvCxnSpPr>
        <p:spPr bwMode="auto">
          <a:xfrm>
            <a:off x="5527101" y="3808281"/>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7" name="Rectangle 6"/>
          <p:cNvSpPr/>
          <p:nvPr/>
        </p:nvSpPr>
        <p:spPr bwMode="auto">
          <a:xfrm>
            <a:off x="2511707" y="2490795"/>
            <a:ext cx="6099858" cy="523220"/>
          </a:xfrm>
          <a:prstGeom prst="rect">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174625" marR="0" indent="-1746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Verdana" pitchFamily="34" charset="0"/>
              </a:rPr>
              <a:t>Input</a:t>
            </a:r>
            <a:r>
              <a:rPr kumimoji="0" lang="en-US" sz="2800" b="1" i="0" u="none" strike="noStrike" cap="none" normalizeH="0" dirty="0" smtClean="0">
                <a:ln>
                  <a:noFill/>
                </a:ln>
                <a:solidFill>
                  <a:schemeClr val="tx1"/>
                </a:solidFill>
                <a:effectLst/>
                <a:latin typeface="Verdana" pitchFamily="34" charset="0"/>
              </a:rPr>
              <a:t> Transformations</a:t>
            </a:r>
            <a:endParaRPr kumimoji="0" lang="en-US" sz="2800" b="1"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p:nvPr/>
        </p:nvCxnSpPr>
        <p:spPr bwMode="auto">
          <a:xfrm>
            <a:off x="5546105" y="2210224"/>
            <a:ext cx="9525" cy="28057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5572993" y="3014015"/>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5561636" y="4602547"/>
            <a:ext cx="0" cy="27104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1" name="TextBox 10"/>
          <p:cNvSpPr txBox="1"/>
          <p:nvPr/>
        </p:nvSpPr>
        <p:spPr>
          <a:xfrm>
            <a:off x="3536255" y="1686580"/>
            <a:ext cx="3981691" cy="523220"/>
          </a:xfrm>
          <a:prstGeom prst="rect">
            <a:avLst/>
          </a:prstGeom>
          <a:noFill/>
        </p:spPr>
        <p:txBody>
          <a:bodyPr wrap="square" rtlCol="0">
            <a:spAutoFit/>
          </a:bodyPr>
          <a:lstStyle/>
          <a:p>
            <a:pPr algn="ctr"/>
            <a:r>
              <a:rPr lang="en-US" sz="2800" b="1" dirty="0" smtClean="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rPr>
              <a:t>Published Input</a:t>
            </a:r>
            <a:endParaRPr lang="en-US" sz="2800" b="1" dirty="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2511708" y="4886982"/>
            <a:ext cx="6099856" cy="523220"/>
          </a:xfrm>
          <a:prstGeom prst="rect">
            <a:avLst/>
          </a:prstGeom>
          <a:noFill/>
        </p:spPr>
        <p:txBody>
          <a:bodyPr wrap="square" rtlCol="0">
            <a:spAutoFit/>
          </a:bodyPr>
          <a:lstStyle/>
          <a:p>
            <a:pPr algn="ctr"/>
            <a:r>
              <a:rPr lang="en-US" sz="2800" b="1" dirty="0" smtClean="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rPr>
              <a:t>Published Output</a:t>
            </a:r>
            <a:endParaRPr lang="en-US" sz="2800" b="1" dirty="0">
              <a:solidFill>
                <a:schemeClr val="accent4">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49400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8485</TotalTime>
  <Words>407</Words>
  <Application>Microsoft Office PowerPoint</Application>
  <PresentationFormat>Custom</PresentationFormat>
  <Paragraphs>123</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Introduction to Data Science Technologies</vt:lpstr>
      <vt:lpstr>Outline</vt:lpstr>
      <vt:lpstr>Why Azure ML?</vt:lpstr>
      <vt:lpstr>PowerPoint Presentation</vt:lpstr>
      <vt:lpstr>The “Distro” for Intelligence http://microsoft.com/cortanaanalytics</vt:lpstr>
      <vt:lpstr>Why Open-Source Tools?</vt:lpstr>
      <vt:lpstr>Azure ML Free Tier Account</vt:lpstr>
      <vt:lpstr>Azure ML Studio</vt:lpstr>
      <vt:lpstr>Azure ML Work Flow</vt:lpstr>
      <vt:lpstr>Azure ML Documentation Resources</vt:lpstr>
      <vt:lpstr>Azure ML Learning Resources</vt:lpstr>
      <vt:lpstr>Data Passed from Module to Module in Azure ML Tables</vt:lpstr>
      <vt:lpstr>Azure ML Table Data Types </vt:lpstr>
      <vt:lpstr>SQL in Azure ML</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144</cp:revision>
  <dcterms:created xsi:type="dcterms:W3CDTF">2013-02-15T23:12:42Z</dcterms:created>
  <dcterms:modified xsi:type="dcterms:W3CDTF">2015-11-15T00:51:54Z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