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8"/>
  </p:notesMasterIdLst>
  <p:handoutMasterIdLst>
    <p:handoutMasterId r:id="rId19"/>
  </p:handoutMasterIdLst>
  <p:sldIdLst>
    <p:sldId id="1856" r:id="rId6"/>
    <p:sldId id="1857" r:id="rId7"/>
    <p:sldId id="1858" r:id="rId8"/>
    <p:sldId id="1867" r:id="rId9"/>
    <p:sldId id="1859" r:id="rId10"/>
    <p:sldId id="1866" r:id="rId11"/>
    <p:sldId id="1861" r:id="rId12"/>
    <p:sldId id="1862" r:id="rId13"/>
    <p:sldId id="1863" r:id="rId14"/>
    <p:sldId id="1864" r:id="rId15"/>
    <p:sldId id="1865" r:id="rId16"/>
    <p:sldId id="153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856"/>
            <p14:sldId id="1857"/>
            <p14:sldId id="1858"/>
            <p14:sldId id="1867"/>
            <p14:sldId id="1859"/>
            <p14:sldId id="1866"/>
            <p14:sldId id="1861"/>
            <p14:sldId id="1862"/>
            <p14:sldId id="1863"/>
            <p14:sldId id="1864"/>
            <p14:sldId id="1865"/>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0078D4"/>
    <a:srgbClr val="107C10"/>
    <a:srgbClr val="D2D2D2"/>
    <a:srgbClr val="004B1C"/>
    <a:srgbClr val="00240D"/>
    <a:srgbClr val="BAD80A"/>
    <a:srgbClr val="666666"/>
    <a:srgbClr val="73737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2109" autoAdjust="0"/>
  </p:normalViewPr>
  <p:slideViewPr>
    <p:cSldViewPr snapToGrid="0">
      <p:cViewPr varScale="1">
        <p:scale>
          <a:sx n="83" d="100"/>
          <a:sy n="83" d="100"/>
        </p:scale>
        <p:origin x="40" y="4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056C05-777B-4DA7-B2BD-CBAC4BDC35D9}"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GB"/>
        </a:p>
      </dgm:t>
    </dgm:pt>
    <dgm:pt modelId="{249A04DA-4D2B-4BB4-91B2-9D58039F3432}">
      <dgm:prSet phldrT="[Text]"/>
      <dgm:spPr/>
      <dgm:t>
        <a:bodyPr/>
        <a:lstStyle/>
        <a:p>
          <a:r>
            <a:rPr lang="en-GB" dirty="0"/>
            <a:t>Team Size</a:t>
          </a:r>
        </a:p>
      </dgm:t>
    </dgm:pt>
    <dgm:pt modelId="{E654C0C2-1668-43C6-BEC4-A81DC8DD6D9F}" type="parTrans" cxnId="{19F6F536-15BF-4750-8ACF-28B8975812E0}">
      <dgm:prSet/>
      <dgm:spPr/>
      <dgm:t>
        <a:bodyPr/>
        <a:lstStyle/>
        <a:p>
          <a:endParaRPr lang="en-GB"/>
        </a:p>
      </dgm:t>
    </dgm:pt>
    <dgm:pt modelId="{5BCEF824-B3FF-46DE-A0F6-3A6E790A455F}" type="sibTrans" cxnId="{19F6F536-15BF-4750-8ACF-28B8975812E0}">
      <dgm:prSet/>
      <dgm:spPr/>
      <dgm:t>
        <a:bodyPr/>
        <a:lstStyle/>
        <a:p>
          <a:endParaRPr lang="en-GB"/>
        </a:p>
      </dgm:t>
    </dgm:pt>
    <dgm:pt modelId="{F2BCBA5B-71DA-4353-BAA6-74F5804F2C64}">
      <dgm:prSet/>
      <dgm:spPr/>
      <dgm:t>
        <a:bodyPr/>
        <a:lstStyle/>
        <a:p>
          <a:r>
            <a:rPr lang="en-GB" dirty="0"/>
            <a:t>Number of Teams</a:t>
          </a:r>
        </a:p>
      </dgm:t>
    </dgm:pt>
    <dgm:pt modelId="{C61C99FA-3ADE-4E25-8A78-2668306ABE15}" type="parTrans" cxnId="{1390DEC2-85CC-4C39-BE18-DB950FEB43EF}">
      <dgm:prSet/>
      <dgm:spPr/>
      <dgm:t>
        <a:bodyPr/>
        <a:lstStyle/>
        <a:p>
          <a:endParaRPr lang="en-GB"/>
        </a:p>
      </dgm:t>
    </dgm:pt>
    <dgm:pt modelId="{9E06FD39-A0E1-4691-B015-713D3529E19F}" type="sibTrans" cxnId="{1390DEC2-85CC-4C39-BE18-DB950FEB43EF}">
      <dgm:prSet/>
      <dgm:spPr/>
      <dgm:t>
        <a:bodyPr/>
        <a:lstStyle/>
        <a:p>
          <a:endParaRPr lang="en-GB"/>
        </a:p>
      </dgm:t>
    </dgm:pt>
    <dgm:pt modelId="{18D2779D-F6C6-43FF-AB2A-5DCAF97F0EC8}">
      <dgm:prSet/>
      <dgm:spPr/>
      <dgm:t>
        <a:bodyPr/>
        <a:lstStyle/>
        <a:p>
          <a:r>
            <a:rPr lang="en-GB" dirty="0"/>
            <a:t>Dependencies</a:t>
          </a:r>
        </a:p>
      </dgm:t>
    </dgm:pt>
    <dgm:pt modelId="{A07F2116-35EF-469F-BFFB-BBFB5C3691F8}" type="parTrans" cxnId="{D2A0AFD8-E651-4F51-B1F2-1578C5DAACFC}">
      <dgm:prSet/>
      <dgm:spPr/>
      <dgm:t>
        <a:bodyPr/>
        <a:lstStyle/>
        <a:p>
          <a:endParaRPr lang="en-GB"/>
        </a:p>
      </dgm:t>
    </dgm:pt>
    <dgm:pt modelId="{37D70F16-AAD1-41BD-AF89-696ED6563A77}" type="sibTrans" cxnId="{D2A0AFD8-E651-4F51-B1F2-1578C5DAACFC}">
      <dgm:prSet/>
      <dgm:spPr/>
      <dgm:t>
        <a:bodyPr/>
        <a:lstStyle/>
        <a:p>
          <a:endParaRPr lang="en-GB"/>
        </a:p>
      </dgm:t>
    </dgm:pt>
    <dgm:pt modelId="{1CB4F6ED-6D6F-4DB5-87F2-DBA7D8A061AC}">
      <dgm:prSet/>
      <dgm:spPr/>
      <dgm:t>
        <a:bodyPr/>
        <a:lstStyle/>
        <a:p>
          <a:r>
            <a:rPr lang="en-GB" dirty="0"/>
            <a:t>Complexity</a:t>
          </a:r>
        </a:p>
      </dgm:t>
    </dgm:pt>
    <dgm:pt modelId="{985E8AF3-F6F1-4A5A-8C62-FEC435496BAA}" type="parTrans" cxnId="{8B744181-F530-4FE0-AABF-4AE901F3D44D}">
      <dgm:prSet/>
      <dgm:spPr/>
      <dgm:t>
        <a:bodyPr/>
        <a:lstStyle/>
        <a:p>
          <a:endParaRPr lang="en-GB"/>
        </a:p>
      </dgm:t>
    </dgm:pt>
    <dgm:pt modelId="{D9294331-29E5-4DAA-B7FA-1237CAE5C247}" type="sibTrans" cxnId="{8B744181-F530-4FE0-AABF-4AE901F3D44D}">
      <dgm:prSet/>
      <dgm:spPr/>
      <dgm:t>
        <a:bodyPr/>
        <a:lstStyle/>
        <a:p>
          <a:endParaRPr lang="en-GB"/>
        </a:p>
      </dgm:t>
    </dgm:pt>
    <dgm:pt modelId="{C73C557E-4725-4580-9954-8010D1C75281}">
      <dgm:prSet phldrT="[Text]"/>
      <dgm:spPr/>
      <dgm:t>
        <a:bodyPr/>
        <a:lstStyle/>
        <a:p>
          <a:r>
            <a:rPr lang="en-GB" dirty="0"/>
            <a:t>Traditional approaches can lead to teams becoming very large and difficult to manage</a:t>
          </a:r>
        </a:p>
      </dgm:t>
    </dgm:pt>
    <dgm:pt modelId="{6363BE29-0567-4DEF-B1C1-79E7DA174F40}" type="parTrans" cxnId="{57C2111B-AE0A-46E6-9A2E-B63CFE736ED1}">
      <dgm:prSet/>
      <dgm:spPr/>
      <dgm:t>
        <a:bodyPr/>
        <a:lstStyle/>
        <a:p>
          <a:endParaRPr lang="en-GB"/>
        </a:p>
      </dgm:t>
    </dgm:pt>
    <dgm:pt modelId="{CDA1005D-9BE9-4697-A17F-1CCC528D3659}" type="sibTrans" cxnId="{57C2111B-AE0A-46E6-9A2E-B63CFE736ED1}">
      <dgm:prSet/>
      <dgm:spPr/>
      <dgm:t>
        <a:bodyPr/>
        <a:lstStyle/>
        <a:p>
          <a:endParaRPr lang="en-GB"/>
        </a:p>
      </dgm:t>
    </dgm:pt>
    <dgm:pt modelId="{314FE184-1AEB-4528-A225-BABFBAD0ECDC}">
      <dgm:prSet/>
      <dgm:spPr/>
      <dgm:t>
        <a:bodyPr/>
        <a:lstStyle/>
        <a:p>
          <a:r>
            <a:rPr lang="en-GB" dirty="0"/>
            <a:t>Monolithic architectures can make it challenging to split work between multiple teams who are forced to work on the same platform, necessitating stringent change controls</a:t>
          </a:r>
        </a:p>
      </dgm:t>
    </dgm:pt>
    <dgm:pt modelId="{5B587769-3702-4852-898D-9F1002089E99}" type="parTrans" cxnId="{08F850CF-0601-410E-9353-E1028C80B10A}">
      <dgm:prSet/>
      <dgm:spPr/>
      <dgm:t>
        <a:bodyPr/>
        <a:lstStyle/>
        <a:p>
          <a:endParaRPr lang="en-GB"/>
        </a:p>
      </dgm:t>
    </dgm:pt>
    <dgm:pt modelId="{675C7885-1572-43F0-AE04-C9195FEB86C2}" type="sibTrans" cxnId="{08F850CF-0601-410E-9353-E1028C80B10A}">
      <dgm:prSet/>
      <dgm:spPr/>
      <dgm:t>
        <a:bodyPr/>
        <a:lstStyle/>
        <a:p>
          <a:endParaRPr lang="en-GB"/>
        </a:p>
      </dgm:t>
    </dgm:pt>
    <dgm:pt modelId="{1C3105BF-893C-42FC-8213-1699F2A92379}">
      <dgm:prSet/>
      <dgm:spPr/>
      <dgm:t>
        <a:bodyPr/>
        <a:lstStyle/>
        <a:p>
          <a:r>
            <a:rPr lang="en-GB" dirty="0"/>
            <a:t>End to end design requires every component to align to others. A more modular encapsulated approach reduces this and encourages components and stages to be well defined in their own right</a:t>
          </a:r>
        </a:p>
      </dgm:t>
    </dgm:pt>
    <dgm:pt modelId="{0133DD37-44CE-4815-B570-5AE6E764497B}" type="parTrans" cxnId="{8E1365C2-E52D-4DEC-B41B-92B700754480}">
      <dgm:prSet/>
      <dgm:spPr/>
      <dgm:t>
        <a:bodyPr/>
        <a:lstStyle/>
        <a:p>
          <a:endParaRPr lang="en-GB"/>
        </a:p>
      </dgm:t>
    </dgm:pt>
    <dgm:pt modelId="{026FFEB5-657E-42C2-80B5-4297573E6916}" type="sibTrans" cxnId="{8E1365C2-E52D-4DEC-B41B-92B700754480}">
      <dgm:prSet/>
      <dgm:spPr/>
      <dgm:t>
        <a:bodyPr/>
        <a:lstStyle/>
        <a:p>
          <a:endParaRPr lang="en-GB"/>
        </a:p>
      </dgm:t>
    </dgm:pt>
    <dgm:pt modelId="{69F225F2-5B50-4350-A59C-6F2C7964CC11}">
      <dgm:prSet/>
      <dgm:spPr/>
      <dgm:t>
        <a:bodyPr/>
        <a:lstStyle/>
        <a:p>
          <a:r>
            <a:rPr lang="en-GB" dirty="0"/>
            <a:t>As the size of an architecture increases, complexity will increase in an exponential way. Keeping each architecture small ensures simplicity and makes change faster and lowers risk</a:t>
          </a:r>
        </a:p>
      </dgm:t>
    </dgm:pt>
    <dgm:pt modelId="{968208D5-4FA8-427F-903C-19D2A755F783}" type="parTrans" cxnId="{1F0A1937-DEB6-4FE9-9F56-1F66FA4B2A46}">
      <dgm:prSet/>
      <dgm:spPr/>
      <dgm:t>
        <a:bodyPr/>
        <a:lstStyle/>
        <a:p>
          <a:endParaRPr lang="en-GB"/>
        </a:p>
      </dgm:t>
    </dgm:pt>
    <dgm:pt modelId="{73DE19C9-3283-4D09-A16B-D9977FEEED4E}" type="sibTrans" cxnId="{1F0A1937-DEB6-4FE9-9F56-1F66FA4B2A46}">
      <dgm:prSet/>
      <dgm:spPr/>
      <dgm:t>
        <a:bodyPr/>
        <a:lstStyle/>
        <a:p>
          <a:endParaRPr lang="en-GB"/>
        </a:p>
      </dgm:t>
    </dgm:pt>
    <dgm:pt modelId="{D0EA76BC-F59E-4917-B621-7DCCE58D765A}" type="pres">
      <dgm:prSet presAssocID="{A1056C05-777B-4DA7-B2BD-CBAC4BDC35D9}" presName="linear" presStyleCnt="0">
        <dgm:presLayoutVars>
          <dgm:dir/>
          <dgm:animLvl val="lvl"/>
          <dgm:resizeHandles val="exact"/>
        </dgm:presLayoutVars>
      </dgm:prSet>
      <dgm:spPr/>
    </dgm:pt>
    <dgm:pt modelId="{3599E524-8443-49C1-9AF4-AA5AC3919E8F}" type="pres">
      <dgm:prSet presAssocID="{249A04DA-4D2B-4BB4-91B2-9D58039F3432}" presName="parentLin" presStyleCnt="0"/>
      <dgm:spPr/>
    </dgm:pt>
    <dgm:pt modelId="{AF2E6AA2-EC7E-4E7B-9B7B-0249B5075749}" type="pres">
      <dgm:prSet presAssocID="{249A04DA-4D2B-4BB4-91B2-9D58039F3432}" presName="parentLeftMargin" presStyleLbl="node1" presStyleIdx="0" presStyleCnt="4"/>
      <dgm:spPr/>
    </dgm:pt>
    <dgm:pt modelId="{50686B2A-C421-4020-814A-13C3459B8CE0}" type="pres">
      <dgm:prSet presAssocID="{249A04DA-4D2B-4BB4-91B2-9D58039F3432}" presName="parentText" presStyleLbl="node1" presStyleIdx="0" presStyleCnt="4">
        <dgm:presLayoutVars>
          <dgm:chMax val="0"/>
          <dgm:bulletEnabled val="1"/>
        </dgm:presLayoutVars>
      </dgm:prSet>
      <dgm:spPr/>
    </dgm:pt>
    <dgm:pt modelId="{AFB08982-4367-49A7-97EB-085A22A813B0}" type="pres">
      <dgm:prSet presAssocID="{249A04DA-4D2B-4BB4-91B2-9D58039F3432}" presName="negativeSpace" presStyleCnt="0"/>
      <dgm:spPr/>
    </dgm:pt>
    <dgm:pt modelId="{081DAC4B-B47A-443F-A14D-E621746C835A}" type="pres">
      <dgm:prSet presAssocID="{249A04DA-4D2B-4BB4-91B2-9D58039F3432}" presName="childText" presStyleLbl="conFgAcc1" presStyleIdx="0" presStyleCnt="4">
        <dgm:presLayoutVars>
          <dgm:bulletEnabled val="1"/>
        </dgm:presLayoutVars>
      </dgm:prSet>
      <dgm:spPr/>
    </dgm:pt>
    <dgm:pt modelId="{4AB3F984-4BB3-4730-AD91-008B86C4175B}" type="pres">
      <dgm:prSet presAssocID="{5BCEF824-B3FF-46DE-A0F6-3A6E790A455F}" presName="spaceBetweenRectangles" presStyleCnt="0"/>
      <dgm:spPr/>
    </dgm:pt>
    <dgm:pt modelId="{46E1A921-C7EA-43F7-BA81-DF3620138F60}" type="pres">
      <dgm:prSet presAssocID="{F2BCBA5B-71DA-4353-BAA6-74F5804F2C64}" presName="parentLin" presStyleCnt="0"/>
      <dgm:spPr/>
    </dgm:pt>
    <dgm:pt modelId="{0BF6D99D-60F3-45B8-A137-EB5761581635}" type="pres">
      <dgm:prSet presAssocID="{F2BCBA5B-71DA-4353-BAA6-74F5804F2C64}" presName="parentLeftMargin" presStyleLbl="node1" presStyleIdx="0" presStyleCnt="4"/>
      <dgm:spPr/>
    </dgm:pt>
    <dgm:pt modelId="{4A30E9E0-B22A-4279-A38B-27336C87C45A}" type="pres">
      <dgm:prSet presAssocID="{F2BCBA5B-71DA-4353-BAA6-74F5804F2C64}" presName="parentText" presStyleLbl="node1" presStyleIdx="1" presStyleCnt="4">
        <dgm:presLayoutVars>
          <dgm:chMax val="0"/>
          <dgm:bulletEnabled val="1"/>
        </dgm:presLayoutVars>
      </dgm:prSet>
      <dgm:spPr/>
    </dgm:pt>
    <dgm:pt modelId="{23CA0E9B-2005-4C6D-A8AF-11EDD54A1E6F}" type="pres">
      <dgm:prSet presAssocID="{F2BCBA5B-71DA-4353-BAA6-74F5804F2C64}" presName="negativeSpace" presStyleCnt="0"/>
      <dgm:spPr/>
    </dgm:pt>
    <dgm:pt modelId="{90F80BFC-24B8-46E9-BA0F-5A694B77C7DE}" type="pres">
      <dgm:prSet presAssocID="{F2BCBA5B-71DA-4353-BAA6-74F5804F2C64}" presName="childText" presStyleLbl="conFgAcc1" presStyleIdx="1" presStyleCnt="4">
        <dgm:presLayoutVars>
          <dgm:bulletEnabled val="1"/>
        </dgm:presLayoutVars>
      </dgm:prSet>
      <dgm:spPr/>
    </dgm:pt>
    <dgm:pt modelId="{1E7B9300-7669-40FC-A8EE-F18167553812}" type="pres">
      <dgm:prSet presAssocID="{9E06FD39-A0E1-4691-B015-713D3529E19F}" presName="spaceBetweenRectangles" presStyleCnt="0"/>
      <dgm:spPr/>
    </dgm:pt>
    <dgm:pt modelId="{02C6BE61-6438-4D49-80B9-9562DCFF3CB4}" type="pres">
      <dgm:prSet presAssocID="{18D2779D-F6C6-43FF-AB2A-5DCAF97F0EC8}" presName="parentLin" presStyleCnt="0"/>
      <dgm:spPr/>
    </dgm:pt>
    <dgm:pt modelId="{0D5DFA58-9415-4F6D-A49B-99C27C8396D6}" type="pres">
      <dgm:prSet presAssocID="{18D2779D-F6C6-43FF-AB2A-5DCAF97F0EC8}" presName="parentLeftMargin" presStyleLbl="node1" presStyleIdx="1" presStyleCnt="4"/>
      <dgm:spPr/>
    </dgm:pt>
    <dgm:pt modelId="{B6737261-AC44-4119-A792-C08C4D6722ED}" type="pres">
      <dgm:prSet presAssocID="{18D2779D-F6C6-43FF-AB2A-5DCAF97F0EC8}" presName="parentText" presStyleLbl="node1" presStyleIdx="2" presStyleCnt="4">
        <dgm:presLayoutVars>
          <dgm:chMax val="0"/>
          <dgm:bulletEnabled val="1"/>
        </dgm:presLayoutVars>
      </dgm:prSet>
      <dgm:spPr/>
    </dgm:pt>
    <dgm:pt modelId="{17C794FA-E2E9-4820-9D5A-9D3B8988BFBA}" type="pres">
      <dgm:prSet presAssocID="{18D2779D-F6C6-43FF-AB2A-5DCAF97F0EC8}" presName="negativeSpace" presStyleCnt="0"/>
      <dgm:spPr/>
    </dgm:pt>
    <dgm:pt modelId="{AB6EAF72-13E8-4271-ABB7-7B9289EE1006}" type="pres">
      <dgm:prSet presAssocID="{18D2779D-F6C6-43FF-AB2A-5DCAF97F0EC8}" presName="childText" presStyleLbl="conFgAcc1" presStyleIdx="2" presStyleCnt="4">
        <dgm:presLayoutVars>
          <dgm:bulletEnabled val="1"/>
        </dgm:presLayoutVars>
      </dgm:prSet>
      <dgm:spPr/>
    </dgm:pt>
    <dgm:pt modelId="{5FB65498-072D-42DD-A1AA-9F88D1ADA105}" type="pres">
      <dgm:prSet presAssocID="{37D70F16-AAD1-41BD-AF89-696ED6563A77}" presName="spaceBetweenRectangles" presStyleCnt="0"/>
      <dgm:spPr/>
    </dgm:pt>
    <dgm:pt modelId="{8976A5C4-1654-4DD1-900F-A67E738F4D2A}" type="pres">
      <dgm:prSet presAssocID="{1CB4F6ED-6D6F-4DB5-87F2-DBA7D8A061AC}" presName="parentLin" presStyleCnt="0"/>
      <dgm:spPr/>
    </dgm:pt>
    <dgm:pt modelId="{CC125AED-6B21-4029-A475-4C9F2D769676}" type="pres">
      <dgm:prSet presAssocID="{1CB4F6ED-6D6F-4DB5-87F2-DBA7D8A061AC}" presName="parentLeftMargin" presStyleLbl="node1" presStyleIdx="2" presStyleCnt="4"/>
      <dgm:spPr/>
    </dgm:pt>
    <dgm:pt modelId="{70501708-A4DA-4434-9D48-CB4BEFE849E7}" type="pres">
      <dgm:prSet presAssocID="{1CB4F6ED-6D6F-4DB5-87F2-DBA7D8A061AC}" presName="parentText" presStyleLbl="node1" presStyleIdx="3" presStyleCnt="4">
        <dgm:presLayoutVars>
          <dgm:chMax val="0"/>
          <dgm:bulletEnabled val="1"/>
        </dgm:presLayoutVars>
      </dgm:prSet>
      <dgm:spPr/>
    </dgm:pt>
    <dgm:pt modelId="{F7311911-A4CC-470E-9844-406DB8DFCE3E}" type="pres">
      <dgm:prSet presAssocID="{1CB4F6ED-6D6F-4DB5-87F2-DBA7D8A061AC}" presName="negativeSpace" presStyleCnt="0"/>
      <dgm:spPr/>
    </dgm:pt>
    <dgm:pt modelId="{678C03A0-B931-4F44-A153-BB7FA5B478F7}" type="pres">
      <dgm:prSet presAssocID="{1CB4F6ED-6D6F-4DB5-87F2-DBA7D8A061AC}" presName="childText" presStyleLbl="conFgAcc1" presStyleIdx="3" presStyleCnt="4">
        <dgm:presLayoutVars>
          <dgm:bulletEnabled val="1"/>
        </dgm:presLayoutVars>
      </dgm:prSet>
      <dgm:spPr/>
    </dgm:pt>
  </dgm:ptLst>
  <dgm:cxnLst>
    <dgm:cxn modelId="{1D07F913-5447-405B-A74F-5D0B434FD180}" type="presOf" srcId="{F2BCBA5B-71DA-4353-BAA6-74F5804F2C64}" destId="{0BF6D99D-60F3-45B8-A137-EB5761581635}" srcOrd="0" destOrd="0" presId="urn:microsoft.com/office/officeart/2005/8/layout/list1"/>
    <dgm:cxn modelId="{F2F3D814-8A79-42C4-BEB3-3855045F9D2F}" type="presOf" srcId="{A1056C05-777B-4DA7-B2BD-CBAC4BDC35D9}" destId="{D0EA76BC-F59E-4917-B621-7DCCE58D765A}" srcOrd="0" destOrd="0" presId="urn:microsoft.com/office/officeart/2005/8/layout/list1"/>
    <dgm:cxn modelId="{4BC91E18-A45C-4B6A-9193-99F483B30B5B}" type="presOf" srcId="{18D2779D-F6C6-43FF-AB2A-5DCAF97F0EC8}" destId="{B6737261-AC44-4119-A792-C08C4D6722ED}" srcOrd="1" destOrd="0" presId="urn:microsoft.com/office/officeart/2005/8/layout/list1"/>
    <dgm:cxn modelId="{57C2111B-AE0A-46E6-9A2E-B63CFE736ED1}" srcId="{249A04DA-4D2B-4BB4-91B2-9D58039F3432}" destId="{C73C557E-4725-4580-9954-8010D1C75281}" srcOrd="0" destOrd="0" parTransId="{6363BE29-0567-4DEF-B1C1-79E7DA174F40}" sibTransId="{CDA1005D-9BE9-4697-A17F-1CCC528D3659}"/>
    <dgm:cxn modelId="{C4265536-7B2A-4215-9418-6B8BCCDF2971}" type="presOf" srcId="{C73C557E-4725-4580-9954-8010D1C75281}" destId="{081DAC4B-B47A-443F-A14D-E621746C835A}" srcOrd="0" destOrd="0" presId="urn:microsoft.com/office/officeart/2005/8/layout/list1"/>
    <dgm:cxn modelId="{19F6F536-15BF-4750-8ACF-28B8975812E0}" srcId="{A1056C05-777B-4DA7-B2BD-CBAC4BDC35D9}" destId="{249A04DA-4D2B-4BB4-91B2-9D58039F3432}" srcOrd="0" destOrd="0" parTransId="{E654C0C2-1668-43C6-BEC4-A81DC8DD6D9F}" sibTransId="{5BCEF824-B3FF-46DE-A0F6-3A6E790A455F}"/>
    <dgm:cxn modelId="{1F0A1937-DEB6-4FE9-9F56-1F66FA4B2A46}" srcId="{1CB4F6ED-6D6F-4DB5-87F2-DBA7D8A061AC}" destId="{69F225F2-5B50-4350-A59C-6F2C7964CC11}" srcOrd="0" destOrd="0" parTransId="{968208D5-4FA8-427F-903C-19D2A755F783}" sibTransId="{73DE19C9-3283-4D09-A16B-D9977FEEED4E}"/>
    <dgm:cxn modelId="{5CB92740-1986-415E-95CF-58D42278551A}" type="presOf" srcId="{314FE184-1AEB-4528-A225-BABFBAD0ECDC}" destId="{90F80BFC-24B8-46E9-BA0F-5A694B77C7DE}" srcOrd="0" destOrd="0" presId="urn:microsoft.com/office/officeart/2005/8/layout/list1"/>
    <dgm:cxn modelId="{9FF65B4D-86D3-4AEF-A63D-CF54707C1D1D}" type="presOf" srcId="{69F225F2-5B50-4350-A59C-6F2C7964CC11}" destId="{678C03A0-B931-4F44-A153-BB7FA5B478F7}" srcOrd="0" destOrd="0" presId="urn:microsoft.com/office/officeart/2005/8/layout/list1"/>
    <dgm:cxn modelId="{8B744181-F530-4FE0-AABF-4AE901F3D44D}" srcId="{A1056C05-777B-4DA7-B2BD-CBAC4BDC35D9}" destId="{1CB4F6ED-6D6F-4DB5-87F2-DBA7D8A061AC}" srcOrd="3" destOrd="0" parTransId="{985E8AF3-F6F1-4A5A-8C62-FEC435496BAA}" sibTransId="{D9294331-29E5-4DAA-B7FA-1237CAE5C247}"/>
    <dgm:cxn modelId="{BEF47A84-C1C2-4CFD-B8E7-A4945CD6963E}" type="presOf" srcId="{1CB4F6ED-6D6F-4DB5-87F2-DBA7D8A061AC}" destId="{70501708-A4DA-4434-9D48-CB4BEFE849E7}" srcOrd="1" destOrd="0" presId="urn:microsoft.com/office/officeart/2005/8/layout/list1"/>
    <dgm:cxn modelId="{61C2E184-489D-41A9-A22B-80C8D1E2B5CD}" type="presOf" srcId="{18D2779D-F6C6-43FF-AB2A-5DCAF97F0EC8}" destId="{0D5DFA58-9415-4F6D-A49B-99C27C8396D6}" srcOrd="0" destOrd="0" presId="urn:microsoft.com/office/officeart/2005/8/layout/list1"/>
    <dgm:cxn modelId="{E75E06C0-50FA-434F-8310-E36D9C7ADE74}" type="presOf" srcId="{249A04DA-4D2B-4BB4-91B2-9D58039F3432}" destId="{50686B2A-C421-4020-814A-13C3459B8CE0}" srcOrd="1" destOrd="0" presId="urn:microsoft.com/office/officeart/2005/8/layout/list1"/>
    <dgm:cxn modelId="{8E1365C2-E52D-4DEC-B41B-92B700754480}" srcId="{18D2779D-F6C6-43FF-AB2A-5DCAF97F0EC8}" destId="{1C3105BF-893C-42FC-8213-1699F2A92379}" srcOrd="0" destOrd="0" parTransId="{0133DD37-44CE-4815-B570-5AE6E764497B}" sibTransId="{026FFEB5-657E-42C2-80B5-4297573E6916}"/>
    <dgm:cxn modelId="{1390DEC2-85CC-4C39-BE18-DB950FEB43EF}" srcId="{A1056C05-777B-4DA7-B2BD-CBAC4BDC35D9}" destId="{F2BCBA5B-71DA-4353-BAA6-74F5804F2C64}" srcOrd="1" destOrd="0" parTransId="{C61C99FA-3ADE-4E25-8A78-2668306ABE15}" sibTransId="{9E06FD39-A0E1-4691-B015-713D3529E19F}"/>
    <dgm:cxn modelId="{08F850CF-0601-410E-9353-E1028C80B10A}" srcId="{F2BCBA5B-71DA-4353-BAA6-74F5804F2C64}" destId="{314FE184-1AEB-4528-A225-BABFBAD0ECDC}" srcOrd="0" destOrd="0" parTransId="{5B587769-3702-4852-898D-9F1002089E99}" sibTransId="{675C7885-1572-43F0-AE04-C9195FEB86C2}"/>
    <dgm:cxn modelId="{42020AD8-BD98-4DA8-9D40-B5101202AB5D}" type="presOf" srcId="{1CB4F6ED-6D6F-4DB5-87F2-DBA7D8A061AC}" destId="{CC125AED-6B21-4029-A475-4C9F2D769676}" srcOrd="0" destOrd="0" presId="urn:microsoft.com/office/officeart/2005/8/layout/list1"/>
    <dgm:cxn modelId="{D2A0AFD8-E651-4F51-B1F2-1578C5DAACFC}" srcId="{A1056C05-777B-4DA7-B2BD-CBAC4BDC35D9}" destId="{18D2779D-F6C6-43FF-AB2A-5DCAF97F0EC8}" srcOrd="2" destOrd="0" parTransId="{A07F2116-35EF-469F-BFFB-BBFB5C3691F8}" sibTransId="{37D70F16-AAD1-41BD-AF89-696ED6563A77}"/>
    <dgm:cxn modelId="{E66F25DF-76A1-4093-9992-2F3970B28947}" type="presOf" srcId="{1C3105BF-893C-42FC-8213-1699F2A92379}" destId="{AB6EAF72-13E8-4271-ABB7-7B9289EE1006}" srcOrd="0" destOrd="0" presId="urn:microsoft.com/office/officeart/2005/8/layout/list1"/>
    <dgm:cxn modelId="{C628CDDF-16C3-437E-AFD2-3C5730EADF7D}" type="presOf" srcId="{249A04DA-4D2B-4BB4-91B2-9D58039F3432}" destId="{AF2E6AA2-EC7E-4E7B-9B7B-0249B5075749}" srcOrd="0" destOrd="0" presId="urn:microsoft.com/office/officeart/2005/8/layout/list1"/>
    <dgm:cxn modelId="{30C5BEF3-A4D2-4395-9294-4D1706F7519B}" type="presOf" srcId="{F2BCBA5B-71DA-4353-BAA6-74F5804F2C64}" destId="{4A30E9E0-B22A-4279-A38B-27336C87C45A}" srcOrd="1" destOrd="0" presId="urn:microsoft.com/office/officeart/2005/8/layout/list1"/>
    <dgm:cxn modelId="{6EACFB1C-7CA1-41E1-95BB-6A3E961649D2}" type="presParOf" srcId="{D0EA76BC-F59E-4917-B621-7DCCE58D765A}" destId="{3599E524-8443-49C1-9AF4-AA5AC3919E8F}" srcOrd="0" destOrd="0" presId="urn:microsoft.com/office/officeart/2005/8/layout/list1"/>
    <dgm:cxn modelId="{DE22BF65-A101-46FE-8958-0227E4A71AFB}" type="presParOf" srcId="{3599E524-8443-49C1-9AF4-AA5AC3919E8F}" destId="{AF2E6AA2-EC7E-4E7B-9B7B-0249B5075749}" srcOrd="0" destOrd="0" presId="urn:microsoft.com/office/officeart/2005/8/layout/list1"/>
    <dgm:cxn modelId="{B40E9E11-2A60-4777-BB64-41D2C92ED363}" type="presParOf" srcId="{3599E524-8443-49C1-9AF4-AA5AC3919E8F}" destId="{50686B2A-C421-4020-814A-13C3459B8CE0}" srcOrd="1" destOrd="0" presId="urn:microsoft.com/office/officeart/2005/8/layout/list1"/>
    <dgm:cxn modelId="{780B7A36-2B23-419E-B29E-B576CAEEFCFD}" type="presParOf" srcId="{D0EA76BC-F59E-4917-B621-7DCCE58D765A}" destId="{AFB08982-4367-49A7-97EB-085A22A813B0}" srcOrd="1" destOrd="0" presId="urn:microsoft.com/office/officeart/2005/8/layout/list1"/>
    <dgm:cxn modelId="{FEB8ADA0-1633-44A0-A442-0C761AAD9CB9}" type="presParOf" srcId="{D0EA76BC-F59E-4917-B621-7DCCE58D765A}" destId="{081DAC4B-B47A-443F-A14D-E621746C835A}" srcOrd="2" destOrd="0" presId="urn:microsoft.com/office/officeart/2005/8/layout/list1"/>
    <dgm:cxn modelId="{04F00086-961F-4B4D-8499-F1E29ADCEB1F}" type="presParOf" srcId="{D0EA76BC-F59E-4917-B621-7DCCE58D765A}" destId="{4AB3F984-4BB3-4730-AD91-008B86C4175B}" srcOrd="3" destOrd="0" presId="urn:microsoft.com/office/officeart/2005/8/layout/list1"/>
    <dgm:cxn modelId="{F13768A7-CBFD-490D-8B37-39F8834A7F29}" type="presParOf" srcId="{D0EA76BC-F59E-4917-B621-7DCCE58D765A}" destId="{46E1A921-C7EA-43F7-BA81-DF3620138F60}" srcOrd="4" destOrd="0" presId="urn:microsoft.com/office/officeart/2005/8/layout/list1"/>
    <dgm:cxn modelId="{3ADE7FBB-00FE-4437-A365-8037B0E980BC}" type="presParOf" srcId="{46E1A921-C7EA-43F7-BA81-DF3620138F60}" destId="{0BF6D99D-60F3-45B8-A137-EB5761581635}" srcOrd="0" destOrd="0" presId="urn:microsoft.com/office/officeart/2005/8/layout/list1"/>
    <dgm:cxn modelId="{E8741A47-F34B-4A94-B3FF-D21370F02DED}" type="presParOf" srcId="{46E1A921-C7EA-43F7-BA81-DF3620138F60}" destId="{4A30E9E0-B22A-4279-A38B-27336C87C45A}" srcOrd="1" destOrd="0" presId="urn:microsoft.com/office/officeart/2005/8/layout/list1"/>
    <dgm:cxn modelId="{FAD43DEC-3F31-4E45-9BBB-B427C8F243CF}" type="presParOf" srcId="{D0EA76BC-F59E-4917-B621-7DCCE58D765A}" destId="{23CA0E9B-2005-4C6D-A8AF-11EDD54A1E6F}" srcOrd="5" destOrd="0" presId="urn:microsoft.com/office/officeart/2005/8/layout/list1"/>
    <dgm:cxn modelId="{F3E3AC20-4C28-4613-94F8-BC1F0A8992AF}" type="presParOf" srcId="{D0EA76BC-F59E-4917-B621-7DCCE58D765A}" destId="{90F80BFC-24B8-46E9-BA0F-5A694B77C7DE}" srcOrd="6" destOrd="0" presId="urn:microsoft.com/office/officeart/2005/8/layout/list1"/>
    <dgm:cxn modelId="{E4CE48B2-8C6C-4864-B9E0-A079A326DBB6}" type="presParOf" srcId="{D0EA76BC-F59E-4917-B621-7DCCE58D765A}" destId="{1E7B9300-7669-40FC-A8EE-F18167553812}" srcOrd="7" destOrd="0" presId="urn:microsoft.com/office/officeart/2005/8/layout/list1"/>
    <dgm:cxn modelId="{B2D5FCC4-792B-4DB2-941F-BA794F72768C}" type="presParOf" srcId="{D0EA76BC-F59E-4917-B621-7DCCE58D765A}" destId="{02C6BE61-6438-4D49-80B9-9562DCFF3CB4}" srcOrd="8" destOrd="0" presId="urn:microsoft.com/office/officeart/2005/8/layout/list1"/>
    <dgm:cxn modelId="{32D26F46-1DCD-48B6-B050-70C3C8ECA4E1}" type="presParOf" srcId="{02C6BE61-6438-4D49-80B9-9562DCFF3CB4}" destId="{0D5DFA58-9415-4F6D-A49B-99C27C8396D6}" srcOrd="0" destOrd="0" presId="urn:microsoft.com/office/officeart/2005/8/layout/list1"/>
    <dgm:cxn modelId="{2FA4F24C-7FDF-4BF9-B2CD-CAA1841079B2}" type="presParOf" srcId="{02C6BE61-6438-4D49-80B9-9562DCFF3CB4}" destId="{B6737261-AC44-4119-A792-C08C4D6722ED}" srcOrd="1" destOrd="0" presId="urn:microsoft.com/office/officeart/2005/8/layout/list1"/>
    <dgm:cxn modelId="{7FBB1945-A13E-49ED-B3E6-42B9129CFA74}" type="presParOf" srcId="{D0EA76BC-F59E-4917-B621-7DCCE58D765A}" destId="{17C794FA-E2E9-4820-9D5A-9D3B8988BFBA}" srcOrd="9" destOrd="0" presId="urn:microsoft.com/office/officeart/2005/8/layout/list1"/>
    <dgm:cxn modelId="{A9811D67-B3B1-4A60-A7D1-D14A890723E9}" type="presParOf" srcId="{D0EA76BC-F59E-4917-B621-7DCCE58D765A}" destId="{AB6EAF72-13E8-4271-ABB7-7B9289EE1006}" srcOrd="10" destOrd="0" presId="urn:microsoft.com/office/officeart/2005/8/layout/list1"/>
    <dgm:cxn modelId="{C8706C6D-523B-4BE4-A0FD-5B3E38818460}" type="presParOf" srcId="{D0EA76BC-F59E-4917-B621-7DCCE58D765A}" destId="{5FB65498-072D-42DD-A1AA-9F88D1ADA105}" srcOrd="11" destOrd="0" presId="urn:microsoft.com/office/officeart/2005/8/layout/list1"/>
    <dgm:cxn modelId="{8FE68F4E-B7C0-46E1-A0AC-582724E25613}" type="presParOf" srcId="{D0EA76BC-F59E-4917-B621-7DCCE58D765A}" destId="{8976A5C4-1654-4DD1-900F-A67E738F4D2A}" srcOrd="12" destOrd="0" presId="urn:microsoft.com/office/officeart/2005/8/layout/list1"/>
    <dgm:cxn modelId="{E9405BE1-D89E-4576-9235-1E885774D9C7}" type="presParOf" srcId="{8976A5C4-1654-4DD1-900F-A67E738F4D2A}" destId="{CC125AED-6B21-4029-A475-4C9F2D769676}" srcOrd="0" destOrd="0" presId="urn:microsoft.com/office/officeart/2005/8/layout/list1"/>
    <dgm:cxn modelId="{92F27BE9-772A-42D1-8DEB-C4D8C6B310D8}" type="presParOf" srcId="{8976A5C4-1654-4DD1-900F-A67E738F4D2A}" destId="{70501708-A4DA-4434-9D48-CB4BEFE849E7}" srcOrd="1" destOrd="0" presId="urn:microsoft.com/office/officeart/2005/8/layout/list1"/>
    <dgm:cxn modelId="{0DB61E37-638C-4B26-BE7E-DA99AD0D7A62}" type="presParOf" srcId="{D0EA76BC-F59E-4917-B621-7DCCE58D765A}" destId="{F7311911-A4CC-470E-9844-406DB8DFCE3E}" srcOrd="13" destOrd="0" presId="urn:microsoft.com/office/officeart/2005/8/layout/list1"/>
    <dgm:cxn modelId="{4308CA91-C0DA-4412-AC55-831405C686D7}" type="presParOf" srcId="{D0EA76BC-F59E-4917-B621-7DCCE58D765A}" destId="{678C03A0-B931-4F44-A153-BB7FA5B478F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1709C-F92C-4CCD-AE94-D83A4153D7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E1CB76CF-8E6B-4BD7-AE69-CA88D36F7D95}">
      <dgm:prSet phldrT="[Text]"/>
      <dgm:spPr>
        <a:noFill/>
        <a:ln>
          <a:solidFill>
            <a:schemeClr val="accent1"/>
          </a:solidFill>
        </a:ln>
      </dgm:spPr>
      <dgm:t>
        <a:bodyPr/>
        <a:lstStyle/>
        <a:p>
          <a:r>
            <a:rPr lang="en-GB" dirty="0">
              <a:solidFill>
                <a:sysClr val="windowText" lastClr="000000"/>
              </a:solidFill>
            </a:rPr>
            <a:t>Tightly Coupled</a:t>
          </a:r>
        </a:p>
      </dgm:t>
    </dgm:pt>
    <dgm:pt modelId="{954AC2BB-9C7A-4472-AB8F-6DAC7C2BCC1D}" type="parTrans" cxnId="{C14B5CE2-69A6-4CE4-9662-667C69098125}">
      <dgm:prSet/>
      <dgm:spPr/>
      <dgm:t>
        <a:bodyPr/>
        <a:lstStyle/>
        <a:p>
          <a:endParaRPr lang="en-GB"/>
        </a:p>
      </dgm:t>
    </dgm:pt>
    <dgm:pt modelId="{B8DE3829-F2B7-4F58-8947-C7216781FA6D}" type="sibTrans" cxnId="{C14B5CE2-69A6-4CE4-9662-667C69098125}">
      <dgm:prSet/>
      <dgm:spPr/>
      <dgm:t>
        <a:bodyPr/>
        <a:lstStyle/>
        <a:p>
          <a:endParaRPr lang="en-GB"/>
        </a:p>
      </dgm:t>
    </dgm:pt>
    <dgm:pt modelId="{B0C19921-18AA-4CED-81DD-3DB37C9C9076}">
      <dgm:prSet phldrT="[Text]"/>
      <dgm:spPr>
        <a:noFill/>
        <a:ln>
          <a:solidFill>
            <a:schemeClr val="accent1"/>
          </a:solidFill>
        </a:ln>
      </dgm:spPr>
      <dgm:t>
        <a:bodyPr/>
        <a:lstStyle/>
        <a:p>
          <a:r>
            <a:rPr lang="en-GB" dirty="0">
              <a:solidFill>
                <a:sysClr val="windowText" lastClr="000000"/>
              </a:solidFill>
            </a:rPr>
            <a:t>Loosely Coupled</a:t>
          </a:r>
        </a:p>
      </dgm:t>
    </dgm:pt>
    <dgm:pt modelId="{5FE8E8FF-EE36-448F-AFD6-5E88838CD7BB}" type="parTrans" cxnId="{041514F3-5790-4A68-8536-277FB9E8B4DB}">
      <dgm:prSet/>
      <dgm:spPr/>
      <dgm:t>
        <a:bodyPr/>
        <a:lstStyle/>
        <a:p>
          <a:endParaRPr lang="en-GB"/>
        </a:p>
      </dgm:t>
    </dgm:pt>
    <dgm:pt modelId="{DEB2E2FE-474B-4884-92E2-1BAAFF5D0C20}" type="sibTrans" cxnId="{041514F3-5790-4A68-8536-277FB9E8B4DB}">
      <dgm:prSet/>
      <dgm:spPr/>
      <dgm:t>
        <a:bodyPr/>
        <a:lstStyle/>
        <a:p>
          <a:endParaRPr lang="en-GB"/>
        </a:p>
      </dgm:t>
    </dgm:pt>
    <dgm:pt modelId="{0404EE0F-EF33-43BE-A7B5-D748589CF01E}">
      <dgm:prSet phldrT="[Text]"/>
      <dgm:spPr/>
      <dgm:t>
        <a:bodyPr/>
        <a:lstStyle/>
        <a:p>
          <a:r>
            <a:rPr lang="en-GB" dirty="0"/>
            <a:t>Changes are small</a:t>
          </a:r>
        </a:p>
      </dgm:t>
    </dgm:pt>
    <dgm:pt modelId="{66BC6BEB-0BB1-41DD-97DB-9F592F16CD43}" type="parTrans" cxnId="{A0AE9086-C4E9-4A43-8322-DE11D9F09028}">
      <dgm:prSet/>
      <dgm:spPr/>
      <dgm:t>
        <a:bodyPr/>
        <a:lstStyle/>
        <a:p>
          <a:endParaRPr lang="en-GB"/>
        </a:p>
      </dgm:t>
    </dgm:pt>
    <dgm:pt modelId="{E85FE05B-E776-4EF3-AD35-B2EFC55CCB07}" type="sibTrans" cxnId="{A0AE9086-C4E9-4A43-8322-DE11D9F09028}">
      <dgm:prSet/>
      <dgm:spPr/>
      <dgm:t>
        <a:bodyPr/>
        <a:lstStyle/>
        <a:p>
          <a:endParaRPr lang="en-GB"/>
        </a:p>
      </dgm:t>
    </dgm:pt>
    <dgm:pt modelId="{5C0F9109-A261-48C2-8F9C-E936C807A893}">
      <dgm:prSet phldrT="[Text]"/>
      <dgm:spPr/>
      <dgm:t>
        <a:bodyPr/>
        <a:lstStyle/>
        <a:p>
          <a:r>
            <a:rPr lang="en-GB" dirty="0"/>
            <a:t>Changes are big</a:t>
          </a:r>
        </a:p>
      </dgm:t>
    </dgm:pt>
    <dgm:pt modelId="{196F0BEF-BFDC-4AD0-A37D-32A40D3C9B71}" type="parTrans" cxnId="{DF070CBA-0DF1-4BE0-98ED-A3F7964C9D13}">
      <dgm:prSet/>
      <dgm:spPr/>
      <dgm:t>
        <a:bodyPr/>
        <a:lstStyle/>
        <a:p>
          <a:endParaRPr lang="en-GB"/>
        </a:p>
      </dgm:t>
    </dgm:pt>
    <dgm:pt modelId="{5C51BF0A-6B65-408A-94CE-AD55764D1F0F}" type="sibTrans" cxnId="{DF070CBA-0DF1-4BE0-98ED-A3F7964C9D13}">
      <dgm:prSet/>
      <dgm:spPr/>
      <dgm:t>
        <a:bodyPr/>
        <a:lstStyle/>
        <a:p>
          <a:endParaRPr lang="en-GB"/>
        </a:p>
      </dgm:t>
    </dgm:pt>
    <dgm:pt modelId="{1AB1CE10-D74F-4A55-BCC6-6D87E7272453}">
      <dgm:prSet phldrT="[Text]"/>
      <dgm:spPr/>
      <dgm:t>
        <a:bodyPr/>
        <a:lstStyle/>
        <a:p>
          <a:r>
            <a:rPr lang="en-GB" dirty="0"/>
            <a:t>Hard to experiment</a:t>
          </a:r>
        </a:p>
      </dgm:t>
    </dgm:pt>
    <dgm:pt modelId="{558575AE-BA4C-4E66-AAF4-A96CEB59B41C}" type="parTrans" cxnId="{391983D9-7816-42A3-B292-20FC06E6CA19}">
      <dgm:prSet/>
      <dgm:spPr/>
      <dgm:t>
        <a:bodyPr/>
        <a:lstStyle/>
        <a:p>
          <a:endParaRPr lang="en-GB"/>
        </a:p>
      </dgm:t>
    </dgm:pt>
    <dgm:pt modelId="{D2A65077-6C52-4DFA-943C-7C368B23071E}" type="sibTrans" cxnId="{391983D9-7816-42A3-B292-20FC06E6CA19}">
      <dgm:prSet/>
      <dgm:spPr/>
      <dgm:t>
        <a:bodyPr/>
        <a:lstStyle/>
        <a:p>
          <a:endParaRPr lang="en-GB"/>
        </a:p>
      </dgm:t>
    </dgm:pt>
    <dgm:pt modelId="{E3DDD090-FFFB-406A-BEC7-6CE488500F61}">
      <dgm:prSet phldrT="[Text]"/>
      <dgm:spPr/>
      <dgm:t>
        <a:bodyPr/>
        <a:lstStyle/>
        <a:p>
          <a:r>
            <a:rPr lang="en-GB" dirty="0"/>
            <a:t>Experimentation is easy</a:t>
          </a:r>
        </a:p>
      </dgm:t>
    </dgm:pt>
    <dgm:pt modelId="{1015B2AA-F446-49D4-8EA7-C904D952E4A6}" type="parTrans" cxnId="{6F04396D-EAE6-4074-91C3-F9F260A0406F}">
      <dgm:prSet/>
      <dgm:spPr/>
      <dgm:t>
        <a:bodyPr/>
        <a:lstStyle/>
        <a:p>
          <a:endParaRPr lang="en-GB"/>
        </a:p>
      </dgm:t>
    </dgm:pt>
    <dgm:pt modelId="{6840E3EE-E20B-4F31-8374-863E2B60167A}" type="sibTrans" cxnId="{6F04396D-EAE6-4074-91C3-F9F260A0406F}">
      <dgm:prSet/>
      <dgm:spPr/>
      <dgm:t>
        <a:bodyPr/>
        <a:lstStyle/>
        <a:p>
          <a:endParaRPr lang="en-GB"/>
        </a:p>
      </dgm:t>
    </dgm:pt>
    <dgm:pt modelId="{B4AA7DA4-91B5-434E-A157-0F4B8133E82A}">
      <dgm:prSet phldrT="[Text]"/>
      <dgm:spPr/>
      <dgm:t>
        <a:bodyPr/>
        <a:lstStyle/>
        <a:p>
          <a:r>
            <a:rPr lang="en-GB" dirty="0"/>
            <a:t>Evolution is resisted</a:t>
          </a:r>
        </a:p>
      </dgm:t>
    </dgm:pt>
    <dgm:pt modelId="{57F7329E-3B52-4710-B524-D41F8B3E3C34}" type="parTrans" cxnId="{09A79BBC-3350-4D26-854F-9F354BDF75EE}">
      <dgm:prSet/>
      <dgm:spPr/>
      <dgm:t>
        <a:bodyPr/>
        <a:lstStyle/>
        <a:p>
          <a:endParaRPr lang="en-GB"/>
        </a:p>
      </dgm:t>
    </dgm:pt>
    <dgm:pt modelId="{5683CCA4-D543-4BE6-8A19-D2B0310D7125}" type="sibTrans" cxnId="{09A79BBC-3350-4D26-854F-9F354BDF75EE}">
      <dgm:prSet/>
      <dgm:spPr/>
      <dgm:t>
        <a:bodyPr/>
        <a:lstStyle/>
        <a:p>
          <a:endParaRPr lang="en-GB"/>
        </a:p>
      </dgm:t>
    </dgm:pt>
    <dgm:pt modelId="{D83ACD6F-7410-499B-822A-F046983E1D97}">
      <dgm:prSet phldrT="[Text]"/>
      <dgm:spPr/>
      <dgm:t>
        <a:bodyPr/>
        <a:lstStyle/>
        <a:p>
          <a:r>
            <a:rPr lang="en-GB" dirty="0"/>
            <a:t>Evolution is natural</a:t>
          </a:r>
        </a:p>
      </dgm:t>
    </dgm:pt>
    <dgm:pt modelId="{18628A3E-5890-4911-9EAF-17A14E43928C}" type="parTrans" cxnId="{4C394F4C-FCAF-467A-ACA8-762869A267D5}">
      <dgm:prSet/>
      <dgm:spPr/>
      <dgm:t>
        <a:bodyPr/>
        <a:lstStyle/>
        <a:p>
          <a:endParaRPr lang="en-GB"/>
        </a:p>
      </dgm:t>
    </dgm:pt>
    <dgm:pt modelId="{948B91F7-5803-43DA-B937-F4DD55F36599}" type="sibTrans" cxnId="{4C394F4C-FCAF-467A-ACA8-762869A267D5}">
      <dgm:prSet/>
      <dgm:spPr/>
      <dgm:t>
        <a:bodyPr/>
        <a:lstStyle/>
        <a:p>
          <a:endParaRPr lang="en-GB"/>
        </a:p>
      </dgm:t>
    </dgm:pt>
    <dgm:pt modelId="{3D4F6243-2687-41E7-A086-DB0316090301}">
      <dgm:prSet phldrT="[Text]"/>
      <dgm:spPr/>
      <dgm:t>
        <a:bodyPr/>
        <a:lstStyle/>
        <a:p>
          <a:r>
            <a:rPr lang="en-GB" dirty="0"/>
            <a:t>Costs is built in</a:t>
          </a:r>
        </a:p>
      </dgm:t>
    </dgm:pt>
    <dgm:pt modelId="{A95AD8A7-D850-4A85-B1FA-3E874D4B6FFD}" type="parTrans" cxnId="{853C478C-7E64-4C76-A6E5-DA186564164D}">
      <dgm:prSet/>
      <dgm:spPr/>
      <dgm:t>
        <a:bodyPr/>
        <a:lstStyle/>
        <a:p>
          <a:endParaRPr lang="en-GB"/>
        </a:p>
      </dgm:t>
    </dgm:pt>
    <dgm:pt modelId="{40CB041A-3F6D-4176-AC31-D4C964AC0B51}" type="sibTrans" cxnId="{853C478C-7E64-4C76-A6E5-DA186564164D}">
      <dgm:prSet/>
      <dgm:spPr/>
      <dgm:t>
        <a:bodyPr/>
        <a:lstStyle/>
        <a:p>
          <a:endParaRPr lang="en-GB"/>
        </a:p>
      </dgm:t>
    </dgm:pt>
    <dgm:pt modelId="{CF9C549A-F240-4397-964B-EEDCAC4B7F3B}">
      <dgm:prSet phldrT="[Text]"/>
      <dgm:spPr/>
      <dgm:t>
        <a:bodyPr/>
        <a:lstStyle/>
        <a:p>
          <a:r>
            <a:rPr lang="en-GB" dirty="0"/>
            <a:t>Cost is easier to optimise</a:t>
          </a:r>
        </a:p>
      </dgm:t>
    </dgm:pt>
    <dgm:pt modelId="{17547E8E-0B81-4D59-99C4-FA2E6C439776}" type="parTrans" cxnId="{43B9756E-79AF-49EC-B63A-F948BFC61FA0}">
      <dgm:prSet/>
      <dgm:spPr/>
      <dgm:t>
        <a:bodyPr/>
        <a:lstStyle/>
        <a:p>
          <a:endParaRPr lang="en-GB"/>
        </a:p>
      </dgm:t>
    </dgm:pt>
    <dgm:pt modelId="{7EE7F489-7A23-4E18-8123-A1ED09F87518}" type="sibTrans" cxnId="{43B9756E-79AF-49EC-B63A-F948BFC61FA0}">
      <dgm:prSet/>
      <dgm:spPr/>
      <dgm:t>
        <a:bodyPr/>
        <a:lstStyle/>
        <a:p>
          <a:endParaRPr lang="en-GB"/>
        </a:p>
      </dgm:t>
    </dgm:pt>
    <dgm:pt modelId="{ADF6C777-F36D-4710-9F6C-1F85794E1341}">
      <dgm:prSet phldrT="[Text]"/>
      <dgm:spPr/>
      <dgm:t>
        <a:bodyPr/>
        <a:lstStyle/>
        <a:p>
          <a:r>
            <a:rPr lang="en-GB" dirty="0"/>
            <a:t>On-prem design patterns</a:t>
          </a:r>
        </a:p>
      </dgm:t>
    </dgm:pt>
    <dgm:pt modelId="{6D4B46B5-1B6F-45A7-91F3-57729462FCED}" type="parTrans" cxnId="{ABEAE14F-434D-4ED5-A604-21078C84EB38}">
      <dgm:prSet/>
      <dgm:spPr/>
      <dgm:t>
        <a:bodyPr/>
        <a:lstStyle/>
        <a:p>
          <a:endParaRPr lang="en-GB"/>
        </a:p>
      </dgm:t>
    </dgm:pt>
    <dgm:pt modelId="{C03BB300-AC94-4C97-82A7-21D89D53755E}" type="sibTrans" cxnId="{ABEAE14F-434D-4ED5-A604-21078C84EB38}">
      <dgm:prSet/>
      <dgm:spPr/>
      <dgm:t>
        <a:bodyPr/>
        <a:lstStyle/>
        <a:p>
          <a:endParaRPr lang="en-GB"/>
        </a:p>
      </dgm:t>
    </dgm:pt>
    <dgm:pt modelId="{278FCC98-949C-40A7-8071-0432D82CF860}">
      <dgm:prSet phldrT="[Text]"/>
      <dgm:spPr/>
      <dgm:t>
        <a:bodyPr/>
        <a:lstStyle/>
        <a:p>
          <a:r>
            <a:rPr lang="en-GB" dirty="0"/>
            <a:t>Cloud design patterns</a:t>
          </a:r>
        </a:p>
      </dgm:t>
    </dgm:pt>
    <dgm:pt modelId="{1507CA3A-6711-440B-B064-3A3C5714BA5F}" type="parTrans" cxnId="{A0D66ACA-FECD-4017-98D2-435226E3E5EE}">
      <dgm:prSet/>
      <dgm:spPr/>
      <dgm:t>
        <a:bodyPr/>
        <a:lstStyle/>
        <a:p>
          <a:endParaRPr lang="en-GB"/>
        </a:p>
      </dgm:t>
    </dgm:pt>
    <dgm:pt modelId="{D0E137E5-2199-4EE7-BEB4-70762E944CB9}" type="sibTrans" cxnId="{A0D66ACA-FECD-4017-98D2-435226E3E5EE}">
      <dgm:prSet/>
      <dgm:spPr/>
      <dgm:t>
        <a:bodyPr/>
        <a:lstStyle/>
        <a:p>
          <a:endParaRPr lang="en-GB"/>
        </a:p>
      </dgm:t>
    </dgm:pt>
    <dgm:pt modelId="{8DDF98E3-67E9-4644-A8CC-48191AD02EA9}">
      <dgm:prSet phldrT="[Text]"/>
      <dgm:spPr/>
      <dgm:t>
        <a:bodyPr/>
        <a:lstStyle/>
        <a:p>
          <a:r>
            <a:rPr lang="en-GB" dirty="0"/>
            <a:t>Solution scales together</a:t>
          </a:r>
        </a:p>
      </dgm:t>
    </dgm:pt>
    <dgm:pt modelId="{4C74C141-54BC-4351-95E7-21E2B7F83343}" type="parTrans" cxnId="{92C7ED6E-21DE-442F-9B4F-44EDB8CE2155}">
      <dgm:prSet/>
      <dgm:spPr/>
      <dgm:t>
        <a:bodyPr/>
        <a:lstStyle/>
        <a:p>
          <a:endParaRPr lang="en-GB"/>
        </a:p>
      </dgm:t>
    </dgm:pt>
    <dgm:pt modelId="{2881EB56-A1D3-41D5-8580-3E4903091B2D}" type="sibTrans" cxnId="{92C7ED6E-21DE-442F-9B4F-44EDB8CE2155}">
      <dgm:prSet/>
      <dgm:spPr/>
      <dgm:t>
        <a:bodyPr/>
        <a:lstStyle/>
        <a:p>
          <a:endParaRPr lang="en-GB"/>
        </a:p>
      </dgm:t>
    </dgm:pt>
    <dgm:pt modelId="{D3658653-7113-4A47-84E1-FB946D50F2E3}">
      <dgm:prSet phldrT="[Text]"/>
      <dgm:spPr/>
      <dgm:t>
        <a:bodyPr/>
        <a:lstStyle/>
        <a:p>
          <a:r>
            <a:rPr lang="en-GB" dirty="0"/>
            <a:t>Components scale independently</a:t>
          </a:r>
        </a:p>
      </dgm:t>
    </dgm:pt>
    <dgm:pt modelId="{789CDC94-1734-4EB4-8FD4-294F207E8522}" type="parTrans" cxnId="{797CF0E8-AF47-48DF-9692-417D4EF528D9}">
      <dgm:prSet/>
      <dgm:spPr/>
      <dgm:t>
        <a:bodyPr/>
        <a:lstStyle/>
        <a:p>
          <a:endParaRPr lang="en-GB"/>
        </a:p>
      </dgm:t>
    </dgm:pt>
    <dgm:pt modelId="{489453FC-C1F6-4CC4-9C31-9240BD7323EE}" type="sibTrans" cxnId="{797CF0E8-AF47-48DF-9692-417D4EF528D9}">
      <dgm:prSet/>
      <dgm:spPr/>
      <dgm:t>
        <a:bodyPr/>
        <a:lstStyle/>
        <a:p>
          <a:endParaRPr lang="en-GB"/>
        </a:p>
      </dgm:t>
    </dgm:pt>
    <dgm:pt modelId="{2EF2AD02-2781-4935-BD0E-716F5C729B51}" type="pres">
      <dgm:prSet presAssocID="{DDA1709C-F92C-4CCD-AE94-D83A4153D7BB}" presName="Name0" presStyleCnt="0">
        <dgm:presLayoutVars>
          <dgm:dir/>
          <dgm:animLvl val="lvl"/>
          <dgm:resizeHandles val="exact"/>
        </dgm:presLayoutVars>
      </dgm:prSet>
      <dgm:spPr/>
    </dgm:pt>
    <dgm:pt modelId="{4011C982-105A-47FC-8380-FF6EBB9D9068}" type="pres">
      <dgm:prSet presAssocID="{E1CB76CF-8E6B-4BD7-AE69-CA88D36F7D95}" presName="composite" presStyleCnt="0"/>
      <dgm:spPr/>
    </dgm:pt>
    <dgm:pt modelId="{91978D2C-8907-4CF3-A966-9DA7123B6A61}" type="pres">
      <dgm:prSet presAssocID="{E1CB76CF-8E6B-4BD7-AE69-CA88D36F7D95}" presName="parTx" presStyleLbl="alignNode1" presStyleIdx="0" presStyleCnt="2">
        <dgm:presLayoutVars>
          <dgm:chMax val="0"/>
          <dgm:chPref val="0"/>
          <dgm:bulletEnabled val="1"/>
        </dgm:presLayoutVars>
      </dgm:prSet>
      <dgm:spPr/>
    </dgm:pt>
    <dgm:pt modelId="{1AF0361B-8678-449A-B84C-78493C519F68}" type="pres">
      <dgm:prSet presAssocID="{E1CB76CF-8E6B-4BD7-AE69-CA88D36F7D95}" presName="desTx" presStyleLbl="alignAccFollowNode1" presStyleIdx="0" presStyleCnt="2">
        <dgm:presLayoutVars>
          <dgm:bulletEnabled val="1"/>
        </dgm:presLayoutVars>
      </dgm:prSet>
      <dgm:spPr/>
    </dgm:pt>
    <dgm:pt modelId="{1D3D2F46-6DB2-4050-B1AD-01B49E37B3C3}" type="pres">
      <dgm:prSet presAssocID="{B8DE3829-F2B7-4F58-8947-C7216781FA6D}" presName="space" presStyleCnt="0"/>
      <dgm:spPr/>
    </dgm:pt>
    <dgm:pt modelId="{EA573D01-6E76-4093-8350-05F6479882F0}" type="pres">
      <dgm:prSet presAssocID="{B0C19921-18AA-4CED-81DD-3DB37C9C9076}" presName="composite" presStyleCnt="0"/>
      <dgm:spPr/>
    </dgm:pt>
    <dgm:pt modelId="{96B23F5E-1EC1-4066-BA76-94974BD77999}" type="pres">
      <dgm:prSet presAssocID="{B0C19921-18AA-4CED-81DD-3DB37C9C9076}" presName="parTx" presStyleLbl="alignNode1" presStyleIdx="1" presStyleCnt="2">
        <dgm:presLayoutVars>
          <dgm:chMax val="0"/>
          <dgm:chPref val="0"/>
          <dgm:bulletEnabled val="1"/>
        </dgm:presLayoutVars>
      </dgm:prSet>
      <dgm:spPr/>
    </dgm:pt>
    <dgm:pt modelId="{4D17DA0E-1C8B-4771-887D-DF9959A1A884}" type="pres">
      <dgm:prSet presAssocID="{B0C19921-18AA-4CED-81DD-3DB37C9C9076}" presName="desTx" presStyleLbl="alignAccFollowNode1" presStyleIdx="1" presStyleCnt="2">
        <dgm:presLayoutVars>
          <dgm:bulletEnabled val="1"/>
        </dgm:presLayoutVars>
      </dgm:prSet>
      <dgm:spPr/>
    </dgm:pt>
  </dgm:ptLst>
  <dgm:cxnLst>
    <dgm:cxn modelId="{4D4AD505-28E3-4FFE-B146-DDF472840937}" type="presOf" srcId="{ADF6C777-F36D-4710-9F6C-1F85794E1341}" destId="{1AF0361B-8678-449A-B84C-78493C519F68}" srcOrd="0" destOrd="4" presId="urn:microsoft.com/office/officeart/2005/8/layout/hList1"/>
    <dgm:cxn modelId="{D48FEC10-8A0F-48B9-98D9-C73469B0EEC5}" type="presOf" srcId="{B4AA7DA4-91B5-434E-A157-0F4B8133E82A}" destId="{1AF0361B-8678-449A-B84C-78493C519F68}" srcOrd="0" destOrd="2" presId="urn:microsoft.com/office/officeart/2005/8/layout/hList1"/>
    <dgm:cxn modelId="{732D911C-403E-4F63-8BD0-A70B734A0D15}" type="presOf" srcId="{5C0F9109-A261-48C2-8F9C-E936C807A893}" destId="{1AF0361B-8678-449A-B84C-78493C519F68}" srcOrd="0" destOrd="0" presId="urn:microsoft.com/office/officeart/2005/8/layout/hList1"/>
    <dgm:cxn modelId="{82BB4437-A4EB-44FF-B285-E0978EDF82E5}" type="presOf" srcId="{D83ACD6F-7410-499B-822A-F046983E1D97}" destId="{4D17DA0E-1C8B-4771-887D-DF9959A1A884}" srcOrd="0" destOrd="2" presId="urn:microsoft.com/office/officeart/2005/8/layout/hList1"/>
    <dgm:cxn modelId="{16DE965F-8FA4-4F25-841A-639F79AF6D90}" type="presOf" srcId="{E1CB76CF-8E6B-4BD7-AE69-CA88D36F7D95}" destId="{91978D2C-8907-4CF3-A966-9DA7123B6A61}" srcOrd="0" destOrd="0" presId="urn:microsoft.com/office/officeart/2005/8/layout/hList1"/>
    <dgm:cxn modelId="{4C394F4C-FCAF-467A-ACA8-762869A267D5}" srcId="{B0C19921-18AA-4CED-81DD-3DB37C9C9076}" destId="{D83ACD6F-7410-499B-822A-F046983E1D97}" srcOrd="2" destOrd="0" parTransId="{18628A3E-5890-4911-9EAF-17A14E43928C}" sibTransId="{948B91F7-5803-43DA-B937-F4DD55F36599}"/>
    <dgm:cxn modelId="{8986D74C-FE71-4F2B-B1BA-C99C206BD3AB}" type="presOf" srcId="{1AB1CE10-D74F-4A55-BCC6-6D87E7272453}" destId="{1AF0361B-8678-449A-B84C-78493C519F68}" srcOrd="0" destOrd="1" presId="urn:microsoft.com/office/officeart/2005/8/layout/hList1"/>
    <dgm:cxn modelId="{6F04396D-EAE6-4074-91C3-F9F260A0406F}" srcId="{B0C19921-18AA-4CED-81DD-3DB37C9C9076}" destId="{E3DDD090-FFFB-406A-BEC7-6CE488500F61}" srcOrd="1" destOrd="0" parTransId="{1015B2AA-F446-49D4-8EA7-C904D952E4A6}" sibTransId="{6840E3EE-E20B-4F31-8374-863E2B60167A}"/>
    <dgm:cxn modelId="{43B9756E-79AF-49EC-B63A-F948BFC61FA0}" srcId="{B0C19921-18AA-4CED-81DD-3DB37C9C9076}" destId="{CF9C549A-F240-4397-964B-EEDCAC4B7F3B}" srcOrd="3" destOrd="0" parTransId="{17547E8E-0B81-4D59-99C4-FA2E6C439776}" sibTransId="{7EE7F489-7A23-4E18-8123-A1ED09F87518}"/>
    <dgm:cxn modelId="{92C7ED6E-21DE-442F-9B4F-44EDB8CE2155}" srcId="{E1CB76CF-8E6B-4BD7-AE69-CA88D36F7D95}" destId="{8DDF98E3-67E9-4644-A8CC-48191AD02EA9}" srcOrd="5" destOrd="0" parTransId="{4C74C141-54BC-4351-95E7-21E2B7F83343}" sibTransId="{2881EB56-A1D3-41D5-8580-3E4903091B2D}"/>
    <dgm:cxn modelId="{ABEAE14F-434D-4ED5-A604-21078C84EB38}" srcId="{E1CB76CF-8E6B-4BD7-AE69-CA88D36F7D95}" destId="{ADF6C777-F36D-4710-9F6C-1F85794E1341}" srcOrd="4" destOrd="0" parTransId="{6D4B46B5-1B6F-45A7-91F3-57729462FCED}" sibTransId="{C03BB300-AC94-4C97-82A7-21D89D53755E}"/>
    <dgm:cxn modelId="{D8DBFB83-0727-472C-B86D-B31F0D75D37D}" type="presOf" srcId="{3D4F6243-2687-41E7-A086-DB0316090301}" destId="{1AF0361B-8678-449A-B84C-78493C519F68}" srcOrd="0" destOrd="3" presId="urn:microsoft.com/office/officeart/2005/8/layout/hList1"/>
    <dgm:cxn modelId="{A0AE9086-C4E9-4A43-8322-DE11D9F09028}" srcId="{B0C19921-18AA-4CED-81DD-3DB37C9C9076}" destId="{0404EE0F-EF33-43BE-A7B5-D748589CF01E}" srcOrd="0" destOrd="0" parTransId="{66BC6BEB-0BB1-41DD-97DB-9F592F16CD43}" sibTransId="{E85FE05B-E776-4EF3-AD35-B2EFC55CCB07}"/>
    <dgm:cxn modelId="{185F5688-E8C5-4473-B25F-ED37C3EDD7B1}" type="presOf" srcId="{278FCC98-949C-40A7-8071-0432D82CF860}" destId="{4D17DA0E-1C8B-4771-887D-DF9959A1A884}" srcOrd="0" destOrd="4" presId="urn:microsoft.com/office/officeart/2005/8/layout/hList1"/>
    <dgm:cxn modelId="{853C478C-7E64-4C76-A6E5-DA186564164D}" srcId="{E1CB76CF-8E6B-4BD7-AE69-CA88D36F7D95}" destId="{3D4F6243-2687-41E7-A086-DB0316090301}" srcOrd="3" destOrd="0" parTransId="{A95AD8A7-D850-4A85-B1FA-3E874D4B6FFD}" sibTransId="{40CB041A-3F6D-4176-AC31-D4C964AC0B51}"/>
    <dgm:cxn modelId="{A37D1D9C-7FFD-43EF-80A6-56063E6BEA17}" type="presOf" srcId="{E3DDD090-FFFB-406A-BEC7-6CE488500F61}" destId="{4D17DA0E-1C8B-4771-887D-DF9959A1A884}" srcOrd="0" destOrd="1" presId="urn:microsoft.com/office/officeart/2005/8/layout/hList1"/>
    <dgm:cxn modelId="{DF070CBA-0DF1-4BE0-98ED-A3F7964C9D13}" srcId="{E1CB76CF-8E6B-4BD7-AE69-CA88D36F7D95}" destId="{5C0F9109-A261-48C2-8F9C-E936C807A893}" srcOrd="0" destOrd="0" parTransId="{196F0BEF-BFDC-4AD0-A37D-32A40D3C9B71}" sibTransId="{5C51BF0A-6B65-408A-94CE-AD55764D1F0F}"/>
    <dgm:cxn modelId="{09A79BBC-3350-4D26-854F-9F354BDF75EE}" srcId="{E1CB76CF-8E6B-4BD7-AE69-CA88D36F7D95}" destId="{B4AA7DA4-91B5-434E-A157-0F4B8133E82A}" srcOrd="2" destOrd="0" parTransId="{57F7329E-3B52-4710-B524-D41F8B3E3C34}" sibTransId="{5683CCA4-D543-4BE6-8A19-D2B0310D7125}"/>
    <dgm:cxn modelId="{166F00C1-8729-42A5-9C44-F915B71B171F}" type="presOf" srcId="{B0C19921-18AA-4CED-81DD-3DB37C9C9076}" destId="{96B23F5E-1EC1-4066-BA76-94974BD77999}" srcOrd="0" destOrd="0" presId="urn:microsoft.com/office/officeart/2005/8/layout/hList1"/>
    <dgm:cxn modelId="{F80DB1C9-E7EC-4CAC-B740-A101FCBC720F}" type="presOf" srcId="{D3658653-7113-4A47-84E1-FB946D50F2E3}" destId="{4D17DA0E-1C8B-4771-887D-DF9959A1A884}" srcOrd="0" destOrd="5" presId="urn:microsoft.com/office/officeart/2005/8/layout/hList1"/>
    <dgm:cxn modelId="{A0D66ACA-FECD-4017-98D2-435226E3E5EE}" srcId="{B0C19921-18AA-4CED-81DD-3DB37C9C9076}" destId="{278FCC98-949C-40A7-8071-0432D82CF860}" srcOrd="4" destOrd="0" parTransId="{1507CA3A-6711-440B-B064-3A3C5714BA5F}" sibTransId="{D0E137E5-2199-4EE7-BEB4-70762E944CB9}"/>
    <dgm:cxn modelId="{D57998CE-8A7E-4F5A-B853-D5CD5EA4BDF8}" type="presOf" srcId="{8DDF98E3-67E9-4644-A8CC-48191AD02EA9}" destId="{1AF0361B-8678-449A-B84C-78493C519F68}" srcOrd="0" destOrd="5" presId="urn:microsoft.com/office/officeart/2005/8/layout/hList1"/>
    <dgm:cxn modelId="{391983D9-7816-42A3-B292-20FC06E6CA19}" srcId="{E1CB76CF-8E6B-4BD7-AE69-CA88D36F7D95}" destId="{1AB1CE10-D74F-4A55-BCC6-6D87E7272453}" srcOrd="1" destOrd="0" parTransId="{558575AE-BA4C-4E66-AAF4-A96CEB59B41C}" sibTransId="{D2A65077-6C52-4DFA-943C-7C368B23071E}"/>
    <dgm:cxn modelId="{F30DADDC-FA40-4B69-8504-311B2997724F}" type="presOf" srcId="{0404EE0F-EF33-43BE-A7B5-D748589CF01E}" destId="{4D17DA0E-1C8B-4771-887D-DF9959A1A884}" srcOrd="0" destOrd="0" presId="urn:microsoft.com/office/officeart/2005/8/layout/hList1"/>
    <dgm:cxn modelId="{C14B5CE2-69A6-4CE4-9662-667C69098125}" srcId="{DDA1709C-F92C-4CCD-AE94-D83A4153D7BB}" destId="{E1CB76CF-8E6B-4BD7-AE69-CA88D36F7D95}" srcOrd="0" destOrd="0" parTransId="{954AC2BB-9C7A-4472-AB8F-6DAC7C2BCC1D}" sibTransId="{B8DE3829-F2B7-4F58-8947-C7216781FA6D}"/>
    <dgm:cxn modelId="{797CF0E8-AF47-48DF-9692-417D4EF528D9}" srcId="{B0C19921-18AA-4CED-81DD-3DB37C9C9076}" destId="{D3658653-7113-4A47-84E1-FB946D50F2E3}" srcOrd="5" destOrd="0" parTransId="{789CDC94-1734-4EB4-8FD4-294F207E8522}" sibTransId="{489453FC-C1F6-4CC4-9C31-9240BD7323EE}"/>
    <dgm:cxn modelId="{1545E6EA-0C2F-43F9-BB5A-AE6639ECFBAB}" type="presOf" srcId="{DDA1709C-F92C-4CCD-AE94-D83A4153D7BB}" destId="{2EF2AD02-2781-4935-BD0E-716F5C729B51}" srcOrd="0" destOrd="0" presId="urn:microsoft.com/office/officeart/2005/8/layout/hList1"/>
    <dgm:cxn modelId="{C316A3EE-2BA7-4E98-B250-E43539E0D7FE}" type="presOf" srcId="{CF9C549A-F240-4397-964B-EEDCAC4B7F3B}" destId="{4D17DA0E-1C8B-4771-887D-DF9959A1A884}" srcOrd="0" destOrd="3" presId="urn:microsoft.com/office/officeart/2005/8/layout/hList1"/>
    <dgm:cxn modelId="{041514F3-5790-4A68-8536-277FB9E8B4DB}" srcId="{DDA1709C-F92C-4CCD-AE94-D83A4153D7BB}" destId="{B0C19921-18AA-4CED-81DD-3DB37C9C9076}" srcOrd="1" destOrd="0" parTransId="{5FE8E8FF-EE36-448F-AFD6-5E88838CD7BB}" sibTransId="{DEB2E2FE-474B-4884-92E2-1BAAFF5D0C20}"/>
    <dgm:cxn modelId="{69CDF3FB-CF0F-4788-B615-467EA463B002}" type="presParOf" srcId="{2EF2AD02-2781-4935-BD0E-716F5C729B51}" destId="{4011C982-105A-47FC-8380-FF6EBB9D9068}" srcOrd="0" destOrd="0" presId="urn:microsoft.com/office/officeart/2005/8/layout/hList1"/>
    <dgm:cxn modelId="{C6114681-3002-42B0-A3D5-DA74DADB802E}" type="presParOf" srcId="{4011C982-105A-47FC-8380-FF6EBB9D9068}" destId="{91978D2C-8907-4CF3-A966-9DA7123B6A61}" srcOrd="0" destOrd="0" presId="urn:microsoft.com/office/officeart/2005/8/layout/hList1"/>
    <dgm:cxn modelId="{7D8DF835-594B-40B7-B12B-97F6B59C0DCF}" type="presParOf" srcId="{4011C982-105A-47FC-8380-FF6EBB9D9068}" destId="{1AF0361B-8678-449A-B84C-78493C519F68}" srcOrd="1" destOrd="0" presId="urn:microsoft.com/office/officeart/2005/8/layout/hList1"/>
    <dgm:cxn modelId="{3774B6FE-CE8C-4D08-94C7-5F8697A1537E}" type="presParOf" srcId="{2EF2AD02-2781-4935-BD0E-716F5C729B51}" destId="{1D3D2F46-6DB2-4050-B1AD-01B49E37B3C3}" srcOrd="1" destOrd="0" presId="urn:microsoft.com/office/officeart/2005/8/layout/hList1"/>
    <dgm:cxn modelId="{F19146FC-4D07-40CC-9DD1-67539E3E1087}" type="presParOf" srcId="{2EF2AD02-2781-4935-BD0E-716F5C729B51}" destId="{EA573D01-6E76-4093-8350-05F6479882F0}" srcOrd="2" destOrd="0" presId="urn:microsoft.com/office/officeart/2005/8/layout/hList1"/>
    <dgm:cxn modelId="{A5BC1862-2703-420F-960D-104327E13748}" type="presParOf" srcId="{EA573D01-6E76-4093-8350-05F6479882F0}" destId="{96B23F5E-1EC1-4066-BA76-94974BD77999}" srcOrd="0" destOrd="0" presId="urn:microsoft.com/office/officeart/2005/8/layout/hList1"/>
    <dgm:cxn modelId="{731F35C5-250E-4602-BD7D-D469B8ED9667}" type="presParOf" srcId="{EA573D01-6E76-4093-8350-05F6479882F0}" destId="{4D17DA0E-1C8B-4771-887D-DF9959A1A88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DAC4B-B47A-443F-A14D-E621746C835A}">
      <dsp:nvSpPr>
        <dsp:cNvPr id="0" name=""/>
        <dsp:cNvSpPr/>
      </dsp:nvSpPr>
      <dsp:spPr>
        <a:xfrm>
          <a:off x="0" y="337049"/>
          <a:ext cx="11018520" cy="649687"/>
        </a:xfrm>
        <a:prstGeom prst="rect">
          <a:avLst/>
        </a:prstGeom>
        <a:solidFill>
          <a:schemeClr val="accent1">
            <a:alpha val="90000"/>
            <a:tint val="4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60" tIns="312420" rIns="855160"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Traditional approaches can lead to teams becoming very large and difficult to manage</a:t>
          </a:r>
        </a:p>
      </dsp:txBody>
      <dsp:txXfrm>
        <a:off x="0" y="337049"/>
        <a:ext cx="11018520" cy="649687"/>
      </dsp:txXfrm>
    </dsp:sp>
    <dsp:sp modelId="{50686B2A-C421-4020-814A-13C3459B8CE0}">
      <dsp:nvSpPr>
        <dsp:cNvPr id="0" name=""/>
        <dsp:cNvSpPr/>
      </dsp:nvSpPr>
      <dsp:spPr>
        <a:xfrm>
          <a:off x="550926" y="115649"/>
          <a:ext cx="7712964" cy="4428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32" tIns="0" rIns="291532" bIns="0" numCol="1" spcCol="1270" anchor="ctr" anchorCtr="0">
          <a:noAutofit/>
        </a:bodyPr>
        <a:lstStyle/>
        <a:p>
          <a:pPr marL="0" lvl="0" indent="0" algn="l" defTabSz="666750">
            <a:lnSpc>
              <a:spcPct val="90000"/>
            </a:lnSpc>
            <a:spcBef>
              <a:spcPct val="0"/>
            </a:spcBef>
            <a:spcAft>
              <a:spcPct val="35000"/>
            </a:spcAft>
            <a:buNone/>
          </a:pPr>
          <a:r>
            <a:rPr lang="en-GB" sz="1500" kern="1200" dirty="0"/>
            <a:t>Team Size</a:t>
          </a:r>
        </a:p>
      </dsp:txBody>
      <dsp:txXfrm>
        <a:off x="572542" y="137265"/>
        <a:ext cx="7669732" cy="399568"/>
      </dsp:txXfrm>
    </dsp:sp>
    <dsp:sp modelId="{90F80BFC-24B8-46E9-BA0F-5A694B77C7DE}">
      <dsp:nvSpPr>
        <dsp:cNvPr id="0" name=""/>
        <dsp:cNvSpPr/>
      </dsp:nvSpPr>
      <dsp:spPr>
        <a:xfrm>
          <a:off x="0" y="1289136"/>
          <a:ext cx="11018520" cy="897750"/>
        </a:xfrm>
        <a:prstGeom prst="rect">
          <a:avLst/>
        </a:prstGeom>
        <a:solidFill>
          <a:schemeClr val="accent1">
            <a:alpha val="90000"/>
            <a:tint val="4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60" tIns="312420" rIns="855160"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Monolithic architectures can make it challenging to split work between multiple teams who are forced to work on the same platform, necessitating stringent change controls</a:t>
          </a:r>
        </a:p>
      </dsp:txBody>
      <dsp:txXfrm>
        <a:off x="0" y="1289136"/>
        <a:ext cx="11018520" cy="897750"/>
      </dsp:txXfrm>
    </dsp:sp>
    <dsp:sp modelId="{4A30E9E0-B22A-4279-A38B-27336C87C45A}">
      <dsp:nvSpPr>
        <dsp:cNvPr id="0" name=""/>
        <dsp:cNvSpPr/>
      </dsp:nvSpPr>
      <dsp:spPr>
        <a:xfrm>
          <a:off x="550926" y="1067736"/>
          <a:ext cx="7712964" cy="4428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32" tIns="0" rIns="291532" bIns="0" numCol="1" spcCol="1270" anchor="ctr" anchorCtr="0">
          <a:noAutofit/>
        </a:bodyPr>
        <a:lstStyle/>
        <a:p>
          <a:pPr marL="0" lvl="0" indent="0" algn="l" defTabSz="666750">
            <a:lnSpc>
              <a:spcPct val="90000"/>
            </a:lnSpc>
            <a:spcBef>
              <a:spcPct val="0"/>
            </a:spcBef>
            <a:spcAft>
              <a:spcPct val="35000"/>
            </a:spcAft>
            <a:buNone/>
          </a:pPr>
          <a:r>
            <a:rPr lang="en-GB" sz="1500" kern="1200" dirty="0"/>
            <a:t>Number of Teams</a:t>
          </a:r>
        </a:p>
      </dsp:txBody>
      <dsp:txXfrm>
        <a:off x="572542" y="1089352"/>
        <a:ext cx="7669732" cy="399568"/>
      </dsp:txXfrm>
    </dsp:sp>
    <dsp:sp modelId="{AB6EAF72-13E8-4271-ABB7-7B9289EE1006}">
      <dsp:nvSpPr>
        <dsp:cNvPr id="0" name=""/>
        <dsp:cNvSpPr/>
      </dsp:nvSpPr>
      <dsp:spPr>
        <a:xfrm>
          <a:off x="0" y="2489286"/>
          <a:ext cx="11018520" cy="897750"/>
        </a:xfrm>
        <a:prstGeom prst="rect">
          <a:avLst/>
        </a:prstGeom>
        <a:solidFill>
          <a:schemeClr val="accent1">
            <a:alpha val="90000"/>
            <a:tint val="4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60" tIns="312420" rIns="855160"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End to end design requires every component to align to others. A more modular encapsulated approach reduces this and encourages components and stages to be well defined in their own right</a:t>
          </a:r>
        </a:p>
      </dsp:txBody>
      <dsp:txXfrm>
        <a:off x="0" y="2489286"/>
        <a:ext cx="11018520" cy="897750"/>
      </dsp:txXfrm>
    </dsp:sp>
    <dsp:sp modelId="{B6737261-AC44-4119-A792-C08C4D6722ED}">
      <dsp:nvSpPr>
        <dsp:cNvPr id="0" name=""/>
        <dsp:cNvSpPr/>
      </dsp:nvSpPr>
      <dsp:spPr>
        <a:xfrm>
          <a:off x="550926" y="2267886"/>
          <a:ext cx="7712964" cy="4428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32" tIns="0" rIns="291532" bIns="0" numCol="1" spcCol="1270" anchor="ctr" anchorCtr="0">
          <a:noAutofit/>
        </a:bodyPr>
        <a:lstStyle/>
        <a:p>
          <a:pPr marL="0" lvl="0" indent="0" algn="l" defTabSz="666750">
            <a:lnSpc>
              <a:spcPct val="90000"/>
            </a:lnSpc>
            <a:spcBef>
              <a:spcPct val="0"/>
            </a:spcBef>
            <a:spcAft>
              <a:spcPct val="35000"/>
            </a:spcAft>
            <a:buNone/>
          </a:pPr>
          <a:r>
            <a:rPr lang="en-GB" sz="1500" kern="1200" dirty="0"/>
            <a:t>Dependencies</a:t>
          </a:r>
        </a:p>
      </dsp:txBody>
      <dsp:txXfrm>
        <a:off x="572542" y="2289502"/>
        <a:ext cx="7669732" cy="399568"/>
      </dsp:txXfrm>
    </dsp:sp>
    <dsp:sp modelId="{678C03A0-B931-4F44-A153-BB7FA5B478F7}">
      <dsp:nvSpPr>
        <dsp:cNvPr id="0" name=""/>
        <dsp:cNvSpPr/>
      </dsp:nvSpPr>
      <dsp:spPr>
        <a:xfrm>
          <a:off x="0" y="3689436"/>
          <a:ext cx="11018520" cy="897750"/>
        </a:xfrm>
        <a:prstGeom prst="rect">
          <a:avLst/>
        </a:prstGeom>
        <a:solidFill>
          <a:schemeClr val="accent1">
            <a:alpha val="90000"/>
            <a:tint val="4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60" tIns="312420" rIns="855160"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As the size of an architecture increases, complexity will increase in an exponential way. Keeping each architecture small ensures simplicity and makes change faster and lowers risk</a:t>
          </a:r>
        </a:p>
      </dsp:txBody>
      <dsp:txXfrm>
        <a:off x="0" y="3689436"/>
        <a:ext cx="11018520" cy="897750"/>
      </dsp:txXfrm>
    </dsp:sp>
    <dsp:sp modelId="{70501708-A4DA-4434-9D48-CB4BEFE849E7}">
      <dsp:nvSpPr>
        <dsp:cNvPr id="0" name=""/>
        <dsp:cNvSpPr/>
      </dsp:nvSpPr>
      <dsp:spPr>
        <a:xfrm>
          <a:off x="550926" y="3468036"/>
          <a:ext cx="7712964" cy="4428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32" tIns="0" rIns="291532" bIns="0" numCol="1" spcCol="1270" anchor="ctr" anchorCtr="0">
          <a:noAutofit/>
        </a:bodyPr>
        <a:lstStyle/>
        <a:p>
          <a:pPr marL="0" lvl="0" indent="0" algn="l" defTabSz="666750">
            <a:lnSpc>
              <a:spcPct val="90000"/>
            </a:lnSpc>
            <a:spcBef>
              <a:spcPct val="0"/>
            </a:spcBef>
            <a:spcAft>
              <a:spcPct val="35000"/>
            </a:spcAft>
            <a:buNone/>
          </a:pPr>
          <a:r>
            <a:rPr lang="en-GB" sz="1500" kern="1200" dirty="0"/>
            <a:t>Complexity</a:t>
          </a:r>
        </a:p>
      </dsp:txBody>
      <dsp:txXfrm>
        <a:off x="572542" y="3489652"/>
        <a:ext cx="7669732"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78D2C-8907-4CF3-A966-9DA7123B6A61}">
      <dsp:nvSpPr>
        <dsp:cNvPr id="0" name=""/>
        <dsp:cNvSpPr/>
      </dsp:nvSpPr>
      <dsp:spPr>
        <a:xfrm>
          <a:off x="53" y="58810"/>
          <a:ext cx="5148790" cy="864000"/>
        </a:xfrm>
        <a:prstGeom prst="rect">
          <a:avLst/>
        </a:prstGeom>
        <a:no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GB" sz="3000" kern="1200" dirty="0">
              <a:solidFill>
                <a:sysClr val="windowText" lastClr="000000"/>
              </a:solidFill>
            </a:rPr>
            <a:t>Tightly Coupled</a:t>
          </a:r>
        </a:p>
      </dsp:txBody>
      <dsp:txXfrm>
        <a:off x="53" y="58810"/>
        <a:ext cx="5148790" cy="864000"/>
      </dsp:txXfrm>
    </dsp:sp>
    <dsp:sp modelId="{1AF0361B-8678-449A-B84C-78493C519F68}">
      <dsp:nvSpPr>
        <dsp:cNvPr id="0" name=""/>
        <dsp:cNvSpPr/>
      </dsp:nvSpPr>
      <dsp:spPr>
        <a:xfrm>
          <a:off x="53" y="922810"/>
          <a:ext cx="5148790" cy="398368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GB" sz="3000" kern="1200" dirty="0"/>
            <a:t>Changes are big</a:t>
          </a:r>
        </a:p>
        <a:p>
          <a:pPr marL="285750" lvl="1" indent="-285750" algn="l" defTabSz="1333500">
            <a:lnSpc>
              <a:spcPct val="90000"/>
            </a:lnSpc>
            <a:spcBef>
              <a:spcPct val="0"/>
            </a:spcBef>
            <a:spcAft>
              <a:spcPct val="15000"/>
            </a:spcAft>
            <a:buChar char="•"/>
          </a:pPr>
          <a:r>
            <a:rPr lang="en-GB" sz="3000" kern="1200" dirty="0"/>
            <a:t>Hard to experiment</a:t>
          </a:r>
        </a:p>
        <a:p>
          <a:pPr marL="285750" lvl="1" indent="-285750" algn="l" defTabSz="1333500">
            <a:lnSpc>
              <a:spcPct val="90000"/>
            </a:lnSpc>
            <a:spcBef>
              <a:spcPct val="0"/>
            </a:spcBef>
            <a:spcAft>
              <a:spcPct val="15000"/>
            </a:spcAft>
            <a:buChar char="•"/>
          </a:pPr>
          <a:r>
            <a:rPr lang="en-GB" sz="3000" kern="1200" dirty="0"/>
            <a:t>Evolution is resisted</a:t>
          </a:r>
        </a:p>
        <a:p>
          <a:pPr marL="285750" lvl="1" indent="-285750" algn="l" defTabSz="1333500">
            <a:lnSpc>
              <a:spcPct val="90000"/>
            </a:lnSpc>
            <a:spcBef>
              <a:spcPct val="0"/>
            </a:spcBef>
            <a:spcAft>
              <a:spcPct val="15000"/>
            </a:spcAft>
            <a:buChar char="•"/>
          </a:pPr>
          <a:r>
            <a:rPr lang="en-GB" sz="3000" kern="1200" dirty="0"/>
            <a:t>Costs is built in</a:t>
          </a:r>
        </a:p>
        <a:p>
          <a:pPr marL="285750" lvl="1" indent="-285750" algn="l" defTabSz="1333500">
            <a:lnSpc>
              <a:spcPct val="90000"/>
            </a:lnSpc>
            <a:spcBef>
              <a:spcPct val="0"/>
            </a:spcBef>
            <a:spcAft>
              <a:spcPct val="15000"/>
            </a:spcAft>
            <a:buChar char="•"/>
          </a:pPr>
          <a:r>
            <a:rPr lang="en-GB" sz="3000" kern="1200" dirty="0"/>
            <a:t>On-prem design patterns</a:t>
          </a:r>
        </a:p>
        <a:p>
          <a:pPr marL="285750" lvl="1" indent="-285750" algn="l" defTabSz="1333500">
            <a:lnSpc>
              <a:spcPct val="90000"/>
            </a:lnSpc>
            <a:spcBef>
              <a:spcPct val="0"/>
            </a:spcBef>
            <a:spcAft>
              <a:spcPct val="15000"/>
            </a:spcAft>
            <a:buChar char="•"/>
          </a:pPr>
          <a:r>
            <a:rPr lang="en-GB" sz="3000" kern="1200" dirty="0"/>
            <a:t>Solution scales together</a:t>
          </a:r>
        </a:p>
      </dsp:txBody>
      <dsp:txXfrm>
        <a:off x="53" y="922810"/>
        <a:ext cx="5148790" cy="3983681"/>
      </dsp:txXfrm>
    </dsp:sp>
    <dsp:sp modelId="{96B23F5E-1EC1-4066-BA76-94974BD77999}">
      <dsp:nvSpPr>
        <dsp:cNvPr id="0" name=""/>
        <dsp:cNvSpPr/>
      </dsp:nvSpPr>
      <dsp:spPr>
        <a:xfrm>
          <a:off x="5869674" y="58810"/>
          <a:ext cx="5148790" cy="864000"/>
        </a:xfrm>
        <a:prstGeom prst="rect">
          <a:avLst/>
        </a:prstGeom>
        <a:no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GB" sz="3000" kern="1200" dirty="0">
              <a:solidFill>
                <a:sysClr val="windowText" lastClr="000000"/>
              </a:solidFill>
            </a:rPr>
            <a:t>Loosely Coupled</a:t>
          </a:r>
        </a:p>
      </dsp:txBody>
      <dsp:txXfrm>
        <a:off x="5869674" y="58810"/>
        <a:ext cx="5148790" cy="864000"/>
      </dsp:txXfrm>
    </dsp:sp>
    <dsp:sp modelId="{4D17DA0E-1C8B-4771-887D-DF9959A1A884}">
      <dsp:nvSpPr>
        <dsp:cNvPr id="0" name=""/>
        <dsp:cNvSpPr/>
      </dsp:nvSpPr>
      <dsp:spPr>
        <a:xfrm>
          <a:off x="5869674" y="922810"/>
          <a:ext cx="5148790" cy="398368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GB" sz="3000" kern="1200" dirty="0"/>
            <a:t>Changes are small</a:t>
          </a:r>
        </a:p>
        <a:p>
          <a:pPr marL="285750" lvl="1" indent="-285750" algn="l" defTabSz="1333500">
            <a:lnSpc>
              <a:spcPct val="90000"/>
            </a:lnSpc>
            <a:spcBef>
              <a:spcPct val="0"/>
            </a:spcBef>
            <a:spcAft>
              <a:spcPct val="15000"/>
            </a:spcAft>
            <a:buChar char="•"/>
          </a:pPr>
          <a:r>
            <a:rPr lang="en-GB" sz="3000" kern="1200" dirty="0"/>
            <a:t>Experimentation is easy</a:t>
          </a:r>
        </a:p>
        <a:p>
          <a:pPr marL="285750" lvl="1" indent="-285750" algn="l" defTabSz="1333500">
            <a:lnSpc>
              <a:spcPct val="90000"/>
            </a:lnSpc>
            <a:spcBef>
              <a:spcPct val="0"/>
            </a:spcBef>
            <a:spcAft>
              <a:spcPct val="15000"/>
            </a:spcAft>
            <a:buChar char="•"/>
          </a:pPr>
          <a:r>
            <a:rPr lang="en-GB" sz="3000" kern="1200" dirty="0"/>
            <a:t>Evolution is natural</a:t>
          </a:r>
        </a:p>
        <a:p>
          <a:pPr marL="285750" lvl="1" indent="-285750" algn="l" defTabSz="1333500">
            <a:lnSpc>
              <a:spcPct val="90000"/>
            </a:lnSpc>
            <a:spcBef>
              <a:spcPct val="0"/>
            </a:spcBef>
            <a:spcAft>
              <a:spcPct val="15000"/>
            </a:spcAft>
            <a:buChar char="•"/>
          </a:pPr>
          <a:r>
            <a:rPr lang="en-GB" sz="3000" kern="1200" dirty="0"/>
            <a:t>Cost is easier to optimise</a:t>
          </a:r>
        </a:p>
        <a:p>
          <a:pPr marL="285750" lvl="1" indent="-285750" algn="l" defTabSz="1333500">
            <a:lnSpc>
              <a:spcPct val="90000"/>
            </a:lnSpc>
            <a:spcBef>
              <a:spcPct val="0"/>
            </a:spcBef>
            <a:spcAft>
              <a:spcPct val="15000"/>
            </a:spcAft>
            <a:buChar char="•"/>
          </a:pPr>
          <a:r>
            <a:rPr lang="en-GB" sz="3000" kern="1200" dirty="0"/>
            <a:t>Cloud design patterns</a:t>
          </a:r>
        </a:p>
        <a:p>
          <a:pPr marL="285750" lvl="1" indent="-285750" algn="l" defTabSz="1333500">
            <a:lnSpc>
              <a:spcPct val="90000"/>
            </a:lnSpc>
            <a:spcBef>
              <a:spcPct val="0"/>
            </a:spcBef>
            <a:spcAft>
              <a:spcPct val="15000"/>
            </a:spcAft>
            <a:buChar char="•"/>
          </a:pPr>
          <a:r>
            <a:rPr lang="en-GB" sz="3000" kern="1200" dirty="0"/>
            <a:t>Components scale independently</a:t>
          </a:r>
        </a:p>
      </dsp:txBody>
      <dsp:txXfrm>
        <a:off x="5869674" y="922810"/>
        <a:ext cx="5148790" cy="398368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2/24/2022 9:21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2/24/2022 9:21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2/24/2022 9:21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1039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2/24/2022 9:21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1" name="Picture 10">
            <a:extLst>
              <a:ext uri="{FF2B5EF4-FFF2-40B4-BE49-F238E27FC236}">
                <a16:creationId xmlns:a16="http://schemas.microsoft.com/office/drawing/2014/main" id="{B6707A63-D972-4C38-8A18-02F91FDE2903}"/>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5" name="Picture 4">
            <a:extLst>
              <a:ext uri="{FF2B5EF4-FFF2-40B4-BE49-F238E27FC236}">
                <a16:creationId xmlns:a16="http://schemas.microsoft.com/office/drawing/2014/main" id="{CE74965D-4876-4EC9-99F5-75E9CBE0400A}"/>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F0A9D1B-9229-4FB4-8CD8-7357C6AC5631}"/>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a:extLst>
              <a:ext uri="{FF2B5EF4-FFF2-40B4-BE49-F238E27FC236}">
                <a16:creationId xmlns:a16="http://schemas.microsoft.com/office/drawing/2014/main" id="{9ED8122C-8D54-4A04-8AE6-3EC586417F47}"/>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BCD005A4-4C84-49A7-A843-CC183BC7ACE9}"/>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7" name="Picture 6">
            <a:extLst>
              <a:ext uri="{FF2B5EF4-FFF2-40B4-BE49-F238E27FC236}">
                <a16:creationId xmlns:a16="http://schemas.microsoft.com/office/drawing/2014/main" id="{9C7AB741-E7F9-4C57-97C1-3C127D2D6AFD}"/>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7" name="Rectangle 6">
            <a:extLst>
              <a:ext uri="{FF2B5EF4-FFF2-40B4-BE49-F238E27FC236}">
                <a16:creationId xmlns:a16="http://schemas.microsoft.com/office/drawing/2014/main" id="{BA0F6800-E84B-4927-B612-925CEBBB186F}"/>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16240CEE-6BB7-4D1D-A0A0-9ACBAA8DF65D}"/>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797EA293-C68D-4ED3-8246-323F887D33ED}"/>
              </a:ext>
            </a:extLst>
          </p:cNvPr>
          <p:cNvPicPr>
            <a:picLocks noChangeAspect="1"/>
          </p:cNvPicPr>
          <p:nvPr userDrawn="1"/>
        </p:nvPicPr>
        <p:blipFill>
          <a:blip r:embed="rId3"/>
          <a:stretch>
            <a:fillRect/>
          </a:stretch>
        </p:blipFill>
        <p:spPr>
          <a:xfrm>
            <a:off x="6676934" y="999811"/>
            <a:ext cx="4172131" cy="4858377"/>
          </a:xfrm>
          <a:prstGeom prst="rect">
            <a:avLst/>
          </a:prstGeom>
        </p:spPr>
      </p:pic>
    </p:spTree>
    <p:extLst>
      <p:ext uri="{BB962C8B-B14F-4D97-AF65-F5344CB8AC3E}">
        <p14:creationId xmlns:p14="http://schemas.microsoft.com/office/powerpoint/2010/main" val="183200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00014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3064E6A4-5019-4AEB-B234-6EC4B782C9CD}"/>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5" name="Picture 4">
            <a:extLst>
              <a:ext uri="{FF2B5EF4-FFF2-40B4-BE49-F238E27FC236}">
                <a16:creationId xmlns:a16="http://schemas.microsoft.com/office/drawing/2014/main" id="{B93B24A0-A823-49B0-B424-0BA2C81BE9E4}"/>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3D62119D-2C83-42F9-9E4A-97BFA2140C6C}"/>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744"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sv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979539"/>
            <a:ext cx="4167887" cy="553998"/>
          </a:xfrm>
        </p:spPr>
        <p:txBody>
          <a:bodyPr/>
          <a:lstStyle/>
          <a:p>
            <a:r>
              <a:rPr lang="en-US" dirty="0"/>
              <a:t>Agile Data Platform</a:t>
            </a:r>
          </a:p>
        </p:txBody>
      </p:sp>
      <p:sp>
        <p:nvSpPr>
          <p:cNvPr id="5" name="Text Placeholder 4"/>
          <p:cNvSpPr>
            <a:spLocks noGrp="1"/>
          </p:cNvSpPr>
          <p:nvPr>
            <p:ph type="body" sz="quarter" idx="12"/>
          </p:nvPr>
        </p:nvSpPr>
        <p:spPr/>
        <p:txBody>
          <a:bodyPr/>
          <a:lstStyle/>
          <a:p>
            <a:r>
              <a:rPr lang="en-US" dirty="0"/>
              <a:t>Introduction to agile architecture</a:t>
            </a:r>
          </a:p>
        </p:txBody>
      </p:sp>
    </p:spTree>
    <p:extLst>
      <p:ext uri="{BB962C8B-B14F-4D97-AF65-F5344CB8AC3E}">
        <p14:creationId xmlns:p14="http://schemas.microsoft.com/office/powerpoint/2010/main" val="193359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8E48-4171-44A3-B42F-720F828BB855}"/>
              </a:ext>
            </a:extLst>
          </p:cNvPr>
          <p:cNvSpPr>
            <a:spLocks noGrp="1"/>
          </p:cNvSpPr>
          <p:nvPr>
            <p:ph type="title"/>
          </p:nvPr>
        </p:nvSpPr>
        <p:spPr/>
        <p:txBody>
          <a:bodyPr/>
          <a:lstStyle/>
          <a:p>
            <a:r>
              <a:rPr lang="en-GB" dirty="0"/>
              <a:t>Patterns</a:t>
            </a:r>
          </a:p>
        </p:txBody>
      </p:sp>
      <p:sp>
        <p:nvSpPr>
          <p:cNvPr id="3" name="Text Placeholder 2">
            <a:extLst>
              <a:ext uri="{FF2B5EF4-FFF2-40B4-BE49-F238E27FC236}">
                <a16:creationId xmlns:a16="http://schemas.microsoft.com/office/drawing/2014/main" id="{5878BB38-E26C-40EB-BAEC-E9488DF75A7B}"/>
              </a:ext>
            </a:extLst>
          </p:cNvPr>
          <p:cNvSpPr>
            <a:spLocks noGrp="1"/>
          </p:cNvSpPr>
          <p:nvPr>
            <p:ph type="body" sz="quarter" idx="10"/>
          </p:nvPr>
        </p:nvSpPr>
        <p:spPr>
          <a:xfrm>
            <a:off x="584200" y="1435497"/>
            <a:ext cx="11018520" cy="2942344"/>
          </a:xfrm>
        </p:spPr>
        <p:txBody>
          <a:bodyPr/>
          <a:lstStyle/>
          <a:p>
            <a:r>
              <a:rPr lang="en-GB" dirty="0"/>
              <a:t>A Data platform has no required components</a:t>
            </a:r>
          </a:p>
          <a:p>
            <a:pPr lvl="1"/>
            <a:r>
              <a:rPr lang="en-GB" dirty="0"/>
              <a:t>Standardisation and patterns are by definition non-optimal</a:t>
            </a:r>
          </a:p>
          <a:p>
            <a:pPr lvl="1"/>
            <a:r>
              <a:rPr lang="en-GB" dirty="0"/>
              <a:t>Good, well documented interfaces between projects</a:t>
            </a:r>
          </a:p>
          <a:p>
            <a:r>
              <a:rPr lang="en-GB" dirty="0"/>
              <a:t>Start from a blank sheet and add what’s needed</a:t>
            </a:r>
          </a:p>
          <a:p>
            <a:pPr lvl="1"/>
            <a:r>
              <a:rPr lang="en-GB" dirty="0"/>
              <a:t>Optimise at every step</a:t>
            </a:r>
          </a:p>
          <a:p>
            <a:pPr lvl="1"/>
            <a:r>
              <a:rPr lang="en-GB" dirty="0"/>
              <a:t>Use the best tool for the job</a:t>
            </a:r>
          </a:p>
          <a:p>
            <a:r>
              <a:rPr lang="en-GB" dirty="0"/>
              <a:t>Skills are more useful than patterns</a:t>
            </a:r>
          </a:p>
        </p:txBody>
      </p:sp>
    </p:spTree>
    <p:extLst>
      <p:ext uri="{BB962C8B-B14F-4D97-AF65-F5344CB8AC3E}">
        <p14:creationId xmlns:p14="http://schemas.microsoft.com/office/powerpoint/2010/main" val="18109593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D67B-71F8-4829-92EC-17AD64B70A74}"/>
              </a:ext>
            </a:extLst>
          </p:cNvPr>
          <p:cNvSpPr>
            <a:spLocks noGrp="1"/>
          </p:cNvSpPr>
          <p:nvPr>
            <p:ph type="title"/>
          </p:nvPr>
        </p:nvSpPr>
        <p:spPr/>
        <p:txBody>
          <a:bodyPr/>
          <a:lstStyle/>
          <a:p>
            <a:r>
              <a:rPr lang="en-GB"/>
              <a:t>Data Classification vs Staging</a:t>
            </a:r>
          </a:p>
        </p:txBody>
      </p:sp>
      <p:sp>
        <p:nvSpPr>
          <p:cNvPr id="3" name="Text Placeholder 2">
            <a:extLst>
              <a:ext uri="{FF2B5EF4-FFF2-40B4-BE49-F238E27FC236}">
                <a16:creationId xmlns:a16="http://schemas.microsoft.com/office/drawing/2014/main" id="{A1C466E3-3B4D-45CB-B5DE-25926A855A82}"/>
              </a:ext>
            </a:extLst>
          </p:cNvPr>
          <p:cNvSpPr>
            <a:spLocks noGrp="1"/>
          </p:cNvSpPr>
          <p:nvPr>
            <p:ph type="body" sz="quarter" idx="10"/>
          </p:nvPr>
        </p:nvSpPr>
        <p:spPr>
          <a:xfrm>
            <a:off x="584200" y="1435497"/>
            <a:ext cx="11018520" cy="3841052"/>
          </a:xfrm>
        </p:spPr>
        <p:txBody>
          <a:bodyPr/>
          <a:lstStyle/>
          <a:p>
            <a:r>
              <a:rPr lang="en-GB" dirty="0"/>
              <a:t>Understand what deployment stages are</a:t>
            </a:r>
          </a:p>
          <a:p>
            <a:pPr lvl="1"/>
            <a:r>
              <a:rPr lang="en-GB" dirty="0"/>
              <a:t>Dev is where you develop</a:t>
            </a:r>
          </a:p>
          <a:p>
            <a:pPr lvl="1"/>
            <a:r>
              <a:rPr lang="en-GB" dirty="0"/>
              <a:t>Test might be ephemeral</a:t>
            </a:r>
          </a:p>
          <a:p>
            <a:pPr lvl="1"/>
            <a:r>
              <a:rPr lang="en-GB" dirty="0"/>
              <a:t>Production is the service with SLAs</a:t>
            </a:r>
          </a:p>
          <a:p>
            <a:r>
              <a:rPr lang="en-GB" dirty="0"/>
              <a:t>Understand data classification</a:t>
            </a:r>
          </a:p>
          <a:p>
            <a:pPr lvl="1"/>
            <a:r>
              <a:rPr lang="en-GB" dirty="0"/>
              <a:t>Primary data needs controls but can be used</a:t>
            </a:r>
            <a:br>
              <a:rPr lang="en-GB" dirty="0"/>
            </a:br>
            <a:r>
              <a:rPr lang="en-GB" dirty="0"/>
              <a:t>everywhere</a:t>
            </a:r>
          </a:p>
          <a:p>
            <a:pPr lvl="1"/>
            <a:r>
              <a:rPr lang="en-GB" dirty="0"/>
              <a:t>Safe data needs fewer controls but is less useful</a:t>
            </a:r>
          </a:p>
          <a:p>
            <a:pPr lvl="1"/>
            <a:r>
              <a:rPr lang="en-GB" dirty="0"/>
              <a:t>Test data is not derived from primary data</a:t>
            </a:r>
          </a:p>
          <a:p>
            <a:pPr lvl="2"/>
            <a:r>
              <a:rPr lang="en-GB" dirty="0"/>
              <a:t>Based on your tests to produce expected results</a:t>
            </a:r>
          </a:p>
        </p:txBody>
      </p:sp>
      <p:pic>
        <p:nvPicPr>
          <p:cNvPr id="5" name="Picture 4" descr="Chart, waterfall chart&#10;&#10;Description automatically generated">
            <a:extLst>
              <a:ext uri="{FF2B5EF4-FFF2-40B4-BE49-F238E27FC236}">
                <a16:creationId xmlns:a16="http://schemas.microsoft.com/office/drawing/2014/main" id="{7139A788-ABC0-40DC-B41F-5E821996A6BE}"/>
              </a:ext>
            </a:extLst>
          </p:cNvPr>
          <p:cNvPicPr>
            <a:picLocks noChangeAspect="1"/>
          </p:cNvPicPr>
          <p:nvPr/>
        </p:nvPicPr>
        <p:blipFill>
          <a:blip r:embed="rId2"/>
          <a:stretch>
            <a:fillRect/>
          </a:stretch>
        </p:blipFill>
        <p:spPr>
          <a:xfrm>
            <a:off x="7125784" y="1838049"/>
            <a:ext cx="4145288" cy="4145288"/>
          </a:xfrm>
          <a:prstGeom prst="rect">
            <a:avLst/>
          </a:prstGeom>
        </p:spPr>
      </p:pic>
    </p:spTree>
    <p:extLst>
      <p:ext uri="{BB962C8B-B14F-4D97-AF65-F5344CB8AC3E}">
        <p14:creationId xmlns:p14="http://schemas.microsoft.com/office/powerpoint/2010/main" val="33000704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7157714-85D8-41A0-A272-A47FA82D67D7}"/>
              </a:ext>
            </a:extLst>
          </p:cNvPr>
          <p:cNvGraphicFramePr/>
          <p:nvPr>
            <p:extLst>
              <p:ext uri="{D42A27DB-BD31-4B8C-83A1-F6EECF244321}">
                <p14:modId xmlns:p14="http://schemas.microsoft.com/office/powerpoint/2010/main" val="547048393"/>
              </p:ext>
            </p:extLst>
          </p:nvPr>
        </p:nvGraphicFramePr>
        <p:xfrm>
          <a:off x="584200" y="1435497"/>
          <a:ext cx="11018520" cy="4702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79E81251-9937-4FA2-B6E6-E5ADAB83FE47}"/>
              </a:ext>
            </a:extLst>
          </p:cNvPr>
          <p:cNvSpPr>
            <a:spLocks noGrp="1"/>
          </p:cNvSpPr>
          <p:nvPr>
            <p:ph type="title"/>
          </p:nvPr>
        </p:nvSpPr>
        <p:spPr/>
        <p:txBody>
          <a:bodyPr/>
          <a:lstStyle/>
          <a:p>
            <a:r>
              <a:rPr lang="en-GB" dirty="0"/>
              <a:t>Why a different architecture?</a:t>
            </a:r>
          </a:p>
        </p:txBody>
      </p:sp>
    </p:spTree>
    <p:extLst>
      <p:ext uri="{BB962C8B-B14F-4D97-AF65-F5344CB8AC3E}">
        <p14:creationId xmlns:p14="http://schemas.microsoft.com/office/powerpoint/2010/main" val="24288007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E86FE27-BD9D-4F4B-B53F-62BF8451E571}"/>
              </a:ext>
            </a:extLst>
          </p:cNvPr>
          <p:cNvGraphicFramePr/>
          <p:nvPr>
            <p:extLst>
              <p:ext uri="{D42A27DB-BD31-4B8C-83A1-F6EECF244321}">
                <p14:modId xmlns:p14="http://schemas.microsoft.com/office/powerpoint/2010/main" val="1663442919"/>
              </p:ext>
            </p:extLst>
          </p:nvPr>
        </p:nvGraphicFramePr>
        <p:xfrm>
          <a:off x="584199" y="1435497"/>
          <a:ext cx="11018519" cy="4965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79706DA-EBBC-4435-9955-B9ACBC4FD790}"/>
              </a:ext>
            </a:extLst>
          </p:cNvPr>
          <p:cNvSpPr>
            <a:spLocks noGrp="1"/>
          </p:cNvSpPr>
          <p:nvPr>
            <p:ph type="title"/>
          </p:nvPr>
        </p:nvSpPr>
        <p:spPr/>
        <p:txBody>
          <a:bodyPr/>
          <a:lstStyle/>
          <a:p>
            <a:r>
              <a:rPr lang="en-GB" dirty="0"/>
              <a:t>Coupling</a:t>
            </a:r>
          </a:p>
        </p:txBody>
      </p:sp>
    </p:spTree>
    <p:extLst>
      <p:ext uri="{BB962C8B-B14F-4D97-AF65-F5344CB8AC3E}">
        <p14:creationId xmlns:p14="http://schemas.microsoft.com/office/powerpoint/2010/main" val="3289417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FD4A-EC58-4E6B-BEC3-E3DAB971D833}"/>
              </a:ext>
            </a:extLst>
          </p:cNvPr>
          <p:cNvSpPr>
            <a:spLocks noGrp="1"/>
          </p:cNvSpPr>
          <p:nvPr>
            <p:ph type="title"/>
          </p:nvPr>
        </p:nvSpPr>
        <p:spPr/>
        <p:txBody>
          <a:bodyPr/>
          <a:lstStyle/>
          <a:p>
            <a:r>
              <a:rPr lang="en-GB" dirty="0"/>
              <a:t>Heterogeneous</a:t>
            </a:r>
          </a:p>
        </p:txBody>
      </p:sp>
      <p:sp>
        <p:nvSpPr>
          <p:cNvPr id="3" name="Text Placeholder 2">
            <a:extLst>
              <a:ext uri="{FF2B5EF4-FFF2-40B4-BE49-F238E27FC236}">
                <a16:creationId xmlns:a16="http://schemas.microsoft.com/office/drawing/2014/main" id="{568B28F7-B05D-4ACD-AEC9-7FA838E2F189}"/>
              </a:ext>
            </a:extLst>
          </p:cNvPr>
          <p:cNvSpPr>
            <a:spLocks noGrp="1"/>
          </p:cNvSpPr>
          <p:nvPr>
            <p:ph type="body" sz="quarter" idx="10"/>
          </p:nvPr>
        </p:nvSpPr>
        <p:spPr>
          <a:xfrm>
            <a:off x="584200" y="1435497"/>
            <a:ext cx="11018520" cy="3090077"/>
          </a:xfrm>
        </p:spPr>
        <p:txBody>
          <a:bodyPr/>
          <a:lstStyle/>
          <a:p>
            <a:r>
              <a:rPr lang="en-GB" dirty="0"/>
              <a:t>Targeted architectures</a:t>
            </a:r>
          </a:p>
          <a:p>
            <a:pPr lvl="1"/>
            <a:r>
              <a:rPr lang="en-GB" dirty="0"/>
              <a:t>Best architecture for the job</a:t>
            </a:r>
          </a:p>
          <a:p>
            <a:pPr lvl="1"/>
            <a:r>
              <a:rPr lang="en-GB" dirty="0"/>
              <a:t>Sized appropriately</a:t>
            </a:r>
          </a:p>
          <a:p>
            <a:pPr lvl="1"/>
            <a:r>
              <a:rPr lang="en-GB" dirty="0"/>
              <a:t>No exception raising processes</a:t>
            </a:r>
          </a:p>
          <a:p>
            <a:r>
              <a:rPr lang="en-GB" dirty="0"/>
              <a:t>Increases flexibility</a:t>
            </a:r>
          </a:p>
          <a:p>
            <a:r>
              <a:rPr lang="en-GB" dirty="0"/>
              <a:t>Reduces friction</a:t>
            </a:r>
          </a:p>
          <a:p>
            <a:r>
              <a:rPr lang="en-GB" dirty="0"/>
              <a:t>Re-use through code</a:t>
            </a:r>
          </a:p>
        </p:txBody>
      </p:sp>
      <p:sp>
        <p:nvSpPr>
          <p:cNvPr id="4" name="Rectangle 3">
            <a:extLst>
              <a:ext uri="{FF2B5EF4-FFF2-40B4-BE49-F238E27FC236}">
                <a16:creationId xmlns:a16="http://schemas.microsoft.com/office/drawing/2014/main" id="{98A243A4-94C6-4479-A135-EFF7E2B20E10}"/>
              </a:ext>
            </a:extLst>
          </p:cNvPr>
          <p:cNvSpPr/>
          <p:nvPr/>
        </p:nvSpPr>
        <p:spPr bwMode="auto">
          <a:xfrm>
            <a:off x="4877480" y="3776485"/>
            <a:ext cx="2437039" cy="9348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D063C6AD-91F5-4CCE-8F04-B9484C2C4333}"/>
              </a:ext>
            </a:extLst>
          </p:cNvPr>
          <p:cNvSpPr/>
          <p:nvPr/>
        </p:nvSpPr>
        <p:spPr bwMode="auto">
          <a:xfrm>
            <a:off x="7234919" y="732710"/>
            <a:ext cx="3354160" cy="201655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9820E0F7-1C94-4171-99EE-8A37AF13B254}"/>
              </a:ext>
            </a:extLst>
          </p:cNvPr>
          <p:cNvSpPr/>
          <p:nvPr/>
        </p:nvSpPr>
        <p:spPr bwMode="auto">
          <a:xfrm>
            <a:off x="8010525" y="3800531"/>
            <a:ext cx="3298371" cy="186962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2982003-975D-4B45-A8D2-7C2B93425A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14679" y="1435497"/>
            <a:ext cx="525236" cy="525236"/>
          </a:xfrm>
          <a:prstGeom prst="rect">
            <a:avLst/>
          </a:prstGeom>
        </p:spPr>
      </p:pic>
      <p:pic>
        <p:nvPicPr>
          <p:cNvPr id="12" name="Graphic 11">
            <a:extLst>
              <a:ext uri="{FF2B5EF4-FFF2-40B4-BE49-F238E27FC236}">
                <a16:creationId xmlns:a16="http://schemas.microsoft.com/office/drawing/2014/main" id="{7E6EA6BF-4031-452A-A95F-C37944B2A8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21864" y="4780925"/>
            <a:ext cx="578304" cy="578304"/>
          </a:xfrm>
          <a:prstGeom prst="rect">
            <a:avLst/>
          </a:prstGeom>
        </p:spPr>
      </p:pic>
      <p:pic>
        <p:nvPicPr>
          <p:cNvPr id="14" name="Graphic 13">
            <a:extLst>
              <a:ext uri="{FF2B5EF4-FFF2-40B4-BE49-F238E27FC236}">
                <a16:creationId xmlns:a16="http://schemas.microsoft.com/office/drawing/2014/main" id="{BBCB8EDD-E7AB-4EEE-8F71-E4C5EE7C2B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66023" y="4760515"/>
            <a:ext cx="598714" cy="598714"/>
          </a:xfrm>
          <a:prstGeom prst="rect">
            <a:avLst/>
          </a:prstGeom>
        </p:spPr>
      </p:pic>
      <p:pic>
        <p:nvPicPr>
          <p:cNvPr id="16" name="Graphic 15">
            <a:extLst>
              <a:ext uri="{FF2B5EF4-FFF2-40B4-BE49-F238E27FC236}">
                <a16:creationId xmlns:a16="http://schemas.microsoft.com/office/drawing/2014/main" id="{F9D3C65F-BE8C-4D20-B7DC-D7F10146554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89760" y="4071783"/>
            <a:ext cx="525236" cy="525236"/>
          </a:xfrm>
          <a:prstGeom prst="rect">
            <a:avLst/>
          </a:prstGeom>
        </p:spPr>
      </p:pic>
      <p:pic>
        <p:nvPicPr>
          <p:cNvPr id="18" name="Graphic 17">
            <a:extLst>
              <a:ext uri="{FF2B5EF4-FFF2-40B4-BE49-F238E27FC236}">
                <a16:creationId xmlns:a16="http://schemas.microsoft.com/office/drawing/2014/main" id="{F9D00E7B-58C5-40EF-9144-E0B1893566F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56425" y="3943854"/>
            <a:ext cx="477611" cy="477611"/>
          </a:xfrm>
          <a:prstGeom prst="rect">
            <a:avLst/>
          </a:prstGeom>
        </p:spPr>
      </p:pic>
      <p:pic>
        <p:nvPicPr>
          <p:cNvPr id="20" name="Graphic 19">
            <a:extLst>
              <a:ext uri="{FF2B5EF4-FFF2-40B4-BE49-F238E27FC236}">
                <a16:creationId xmlns:a16="http://schemas.microsoft.com/office/drawing/2014/main" id="{42399B39-83CA-4F32-96BA-D5068C01FE7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27672" y="3997372"/>
            <a:ext cx="492579" cy="492579"/>
          </a:xfrm>
          <a:prstGeom prst="rect">
            <a:avLst/>
          </a:prstGeom>
        </p:spPr>
      </p:pic>
      <p:pic>
        <p:nvPicPr>
          <p:cNvPr id="22" name="Picture 21" descr="Icon&#10;&#10;Description automatically generated">
            <a:extLst>
              <a:ext uri="{FF2B5EF4-FFF2-40B4-BE49-F238E27FC236}">
                <a16:creationId xmlns:a16="http://schemas.microsoft.com/office/drawing/2014/main" id="{1F51F129-2E01-4227-971D-E18C591A28A8}"/>
              </a:ext>
            </a:extLst>
          </p:cNvPr>
          <p:cNvPicPr>
            <a:picLocks noChangeAspect="1"/>
          </p:cNvPicPr>
          <p:nvPr/>
        </p:nvPicPr>
        <p:blipFill>
          <a:blip r:embed="rId14"/>
          <a:stretch>
            <a:fillRect/>
          </a:stretch>
        </p:blipFill>
        <p:spPr>
          <a:xfrm>
            <a:off x="10376341" y="4243891"/>
            <a:ext cx="620951" cy="620951"/>
          </a:xfrm>
          <a:prstGeom prst="rect">
            <a:avLst/>
          </a:prstGeom>
        </p:spPr>
      </p:pic>
      <p:pic>
        <p:nvPicPr>
          <p:cNvPr id="24" name="Graphic 23">
            <a:extLst>
              <a:ext uri="{FF2B5EF4-FFF2-40B4-BE49-F238E27FC236}">
                <a16:creationId xmlns:a16="http://schemas.microsoft.com/office/drawing/2014/main" id="{03769096-58CF-442C-BDD6-9B612EF3A22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532912" y="2064404"/>
            <a:ext cx="492579" cy="492579"/>
          </a:xfrm>
          <a:prstGeom prst="rect">
            <a:avLst/>
          </a:prstGeom>
        </p:spPr>
      </p:pic>
      <p:pic>
        <p:nvPicPr>
          <p:cNvPr id="27" name="Graphic 63">
            <a:extLst>
              <a:ext uri="{FF2B5EF4-FFF2-40B4-BE49-F238E27FC236}">
                <a16:creationId xmlns:a16="http://schemas.microsoft.com/office/drawing/2014/main" id="{9B0E541F-A9E3-5346-935C-401DF5B62E4D}"/>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7568291" y="15093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Icon&#10;&#10;Description automatically generated">
            <a:extLst>
              <a:ext uri="{FF2B5EF4-FFF2-40B4-BE49-F238E27FC236}">
                <a16:creationId xmlns:a16="http://schemas.microsoft.com/office/drawing/2014/main" id="{F99CF191-AB55-4F1B-858B-C7D3F7A2B1C8}"/>
              </a:ext>
            </a:extLst>
          </p:cNvPr>
          <p:cNvPicPr>
            <a:picLocks noChangeAspect="1"/>
          </p:cNvPicPr>
          <p:nvPr/>
        </p:nvPicPr>
        <p:blipFill>
          <a:blip r:embed="rId17"/>
          <a:stretch>
            <a:fillRect/>
          </a:stretch>
        </p:blipFill>
        <p:spPr>
          <a:xfrm>
            <a:off x="7476233" y="800386"/>
            <a:ext cx="641316" cy="641316"/>
          </a:xfrm>
          <a:prstGeom prst="rect">
            <a:avLst/>
          </a:prstGeom>
        </p:spPr>
      </p:pic>
      <p:cxnSp>
        <p:nvCxnSpPr>
          <p:cNvPr id="31" name="Straight Connector 30">
            <a:extLst>
              <a:ext uri="{FF2B5EF4-FFF2-40B4-BE49-F238E27FC236}">
                <a16:creationId xmlns:a16="http://schemas.microsoft.com/office/drawing/2014/main" id="{9D771CF9-C3A2-47DA-9A06-36CFD4802CF2}"/>
              </a:ext>
            </a:extLst>
          </p:cNvPr>
          <p:cNvCxnSpPr/>
          <p:nvPr/>
        </p:nvCxnSpPr>
        <p:spPr>
          <a:xfrm>
            <a:off x="8117549" y="1121044"/>
            <a:ext cx="1087683" cy="568963"/>
          </a:xfrm>
          <a:prstGeom prst="line">
            <a:avLst/>
          </a:prstGeom>
          <a:ln w="127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292708-4E2A-4D0E-9DFE-A9EF2A991BA3}"/>
              </a:ext>
            </a:extLst>
          </p:cNvPr>
          <p:cNvCxnSpPr>
            <a:cxnSpLocks/>
            <a:endCxn id="10" idx="1"/>
          </p:cNvCxnSpPr>
          <p:nvPr/>
        </p:nvCxnSpPr>
        <p:spPr>
          <a:xfrm flipV="1">
            <a:off x="8126996" y="1698115"/>
            <a:ext cx="1087683" cy="9774"/>
          </a:xfrm>
          <a:prstGeom prst="line">
            <a:avLst/>
          </a:prstGeom>
          <a:ln w="127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274CB59-C8B8-4005-AA46-70550F512CCD}"/>
              </a:ext>
            </a:extLst>
          </p:cNvPr>
          <p:cNvCxnSpPr>
            <a:cxnSpLocks/>
          </p:cNvCxnSpPr>
          <p:nvPr/>
        </p:nvCxnSpPr>
        <p:spPr>
          <a:xfrm flipV="1">
            <a:off x="8126996" y="1697978"/>
            <a:ext cx="1078236" cy="577208"/>
          </a:xfrm>
          <a:prstGeom prst="line">
            <a:avLst/>
          </a:prstGeom>
          <a:ln w="127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09A3EB7-A930-4910-BD8C-B55A7493924A}"/>
              </a:ext>
            </a:extLst>
          </p:cNvPr>
          <p:cNvCxnSpPr>
            <a:cxnSpLocks/>
          </p:cNvCxnSpPr>
          <p:nvPr/>
        </p:nvCxnSpPr>
        <p:spPr>
          <a:xfrm>
            <a:off x="5688870" y="4243662"/>
            <a:ext cx="609876" cy="0"/>
          </a:xfrm>
          <a:prstGeom prst="line">
            <a:avLst/>
          </a:prstGeom>
          <a:ln w="12700">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45" name="Straight Connector 44">
            <a:extLst>
              <a:ext uri="{FF2B5EF4-FFF2-40B4-BE49-F238E27FC236}">
                <a16:creationId xmlns:a16="http://schemas.microsoft.com/office/drawing/2014/main" id="{857F077F-3F88-4107-9DB0-2A1FAFCD61BF}"/>
              </a:ext>
            </a:extLst>
          </p:cNvPr>
          <p:cNvCxnSpPr>
            <a:cxnSpLocks/>
          </p:cNvCxnSpPr>
          <p:nvPr/>
        </p:nvCxnSpPr>
        <p:spPr>
          <a:xfrm>
            <a:off x="8800168" y="5047220"/>
            <a:ext cx="609876" cy="0"/>
          </a:xfrm>
          <a:prstGeom prst="line">
            <a:avLst/>
          </a:prstGeom>
          <a:ln w="12700">
            <a:headEnd type="none" w="lg" len="med"/>
            <a:tailEnd type="none" w="lg" len="med"/>
          </a:ln>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a16="http://schemas.microsoft.com/office/drawing/2014/main" id="{E01EBE4B-B270-4554-9401-161C89D73C6D}"/>
              </a:ext>
            </a:extLst>
          </p:cNvPr>
          <p:cNvCxnSpPr>
            <a:cxnSpLocks/>
          </p:cNvCxnSpPr>
          <p:nvPr/>
        </p:nvCxnSpPr>
        <p:spPr>
          <a:xfrm>
            <a:off x="9368518" y="4597019"/>
            <a:ext cx="230665" cy="195122"/>
          </a:xfrm>
          <a:prstGeom prst="line">
            <a:avLst/>
          </a:prstGeom>
          <a:ln w="12700">
            <a:headEnd type="none" w="lg" len="med"/>
            <a:tailEnd type="none" w="lg" len="med"/>
          </a:ln>
        </p:spPr>
        <p:style>
          <a:lnRef idx="1">
            <a:schemeClr val="accent4"/>
          </a:lnRef>
          <a:fillRef idx="0">
            <a:schemeClr val="accent4"/>
          </a:fillRef>
          <a:effectRef idx="0">
            <a:schemeClr val="accent4"/>
          </a:effectRef>
          <a:fontRef idx="minor">
            <a:schemeClr val="tx1"/>
          </a:fontRef>
        </p:style>
      </p:cxnSp>
      <p:cxnSp>
        <p:nvCxnSpPr>
          <p:cNvPr id="50" name="Straight Connector 49">
            <a:extLst>
              <a:ext uri="{FF2B5EF4-FFF2-40B4-BE49-F238E27FC236}">
                <a16:creationId xmlns:a16="http://schemas.microsoft.com/office/drawing/2014/main" id="{2439BB1D-4FE0-4E65-AF92-ECDEE5036DC2}"/>
              </a:ext>
            </a:extLst>
          </p:cNvPr>
          <p:cNvCxnSpPr>
            <a:cxnSpLocks/>
          </p:cNvCxnSpPr>
          <p:nvPr/>
        </p:nvCxnSpPr>
        <p:spPr>
          <a:xfrm flipH="1">
            <a:off x="10026119" y="4581206"/>
            <a:ext cx="305785" cy="251697"/>
          </a:xfrm>
          <a:prstGeom prst="line">
            <a:avLst/>
          </a:prstGeom>
          <a:ln w="12700">
            <a:headEnd type="none" w="lg" len="med"/>
            <a:tailEnd type="none" w="lg"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513865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752D-020B-4925-B8EC-D628790B373A}"/>
              </a:ext>
            </a:extLst>
          </p:cNvPr>
          <p:cNvSpPr>
            <a:spLocks noGrp="1"/>
          </p:cNvSpPr>
          <p:nvPr>
            <p:ph type="title"/>
          </p:nvPr>
        </p:nvSpPr>
        <p:spPr/>
        <p:txBody>
          <a:bodyPr/>
          <a:lstStyle/>
          <a:p>
            <a:r>
              <a:rPr lang="en-GB" dirty="0"/>
              <a:t>Encapsulation</a:t>
            </a:r>
          </a:p>
        </p:txBody>
      </p:sp>
      <p:sp>
        <p:nvSpPr>
          <p:cNvPr id="3" name="Text Placeholder 2">
            <a:extLst>
              <a:ext uri="{FF2B5EF4-FFF2-40B4-BE49-F238E27FC236}">
                <a16:creationId xmlns:a16="http://schemas.microsoft.com/office/drawing/2014/main" id="{B27110B7-15B4-47C0-9AFC-377A63E5FC4C}"/>
              </a:ext>
            </a:extLst>
          </p:cNvPr>
          <p:cNvSpPr>
            <a:spLocks noGrp="1"/>
          </p:cNvSpPr>
          <p:nvPr>
            <p:ph type="body" sz="quarter" idx="10"/>
          </p:nvPr>
        </p:nvSpPr>
        <p:spPr>
          <a:xfrm>
            <a:off x="584200" y="1435497"/>
            <a:ext cx="11018520" cy="3976473"/>
          </a:xfrm>
        </p:spPr>
        <p:txBody>
          <a:bodyPr/>
          <a:lstStyle/>
          <a:p>
            <a:r>
              <a:rPr lang="en-GB" dirty="0"/>
              <a:t>Reduce product scope</a:t>
            </a:r>
          </a:p>
          <a:p>
            <a:r>
              <a:rPr lang="en-GB" dirty="0"/>
              <a:t>Everything self contained</a:t>
            </a:r>
          </a:p>
          <a:p>
            <a:r>
              <a:rPr lang="en-GB" dirty="0"/>
              <a:t>Single deliverable, single purpose</a:t>
            </a:r>
          </a:p>
          <a:p>
            <a:r>
              <a:rPr lang="en-GB" dirty="0"/>
              <a:t>Reduce change requests</a:t>
            </a:r>
          </a:p>
          <a:p>
            <a:pPr lvl="1"/>
            <a:r>
              <a:rPr lang="en-GB" dirty="0"/>
              <a:t>Change log</a:t>
            </a:r>
          </a:p>
          <a:p>
            <a:r>
              <a:rPr lang="en-GB" dirty="0"/>
              <a:t>Isolated deployments</a:t>
            </a:r>
          </a:p>
          <a:p>
            <a:pPr lvl="1"/>
            <a:r>
              <a:rPr lang="en-GB" dirty="0"/>
              <a:t>Lower risk</a:t>
            </a:r>
          </a:p>
          <a:p>
            <a:pPr lvl="1"/>
            <a:r>
              <a:rPr lang="en-GB" dirty="0"/>
              <a:t>Faster deploys</a:t>
            </a:r>
          </a:p>
          <a:p>
            <a:pPr lvl="1"/>
            <a:r>
              <a:rPr lang="en-GB" dirty="0"/>
              <a:t>More throughput (velocity of work)</a:t>
            </a:r>
          </a:p>
        </p:txBody>
      </p:sp>
      <p:pic>
        <p:nvPicPr>
          <p:cNvPr id="5" name="Picture 4" descr="A picture containing graphical user interface&#10;&#10;Description automatically generated">
            <a:extLst>
              <a:ext uri="{FF2B5EF4-FFF2-40B4-BE49-F238E27FC236}">
                <a16:creationId xmlns:a16="http://schemas.microsoft.com/office/drawing/2014/main" id="{4599BE6A-B5AF-4FB7-8306-1EEAFDE09453}"/>
              </a:ext>
            </a:extLst>
          </p:cNvPr>
          <p:cNvPicPr>
            <a:picLocks noChangeAspect="1"/>
          </p:cNvPicPr>
          <p:nvPr/>
        </p:nvPicPr>
        <p:blipFill>
          <a:blip r:embed="rId2"/>
          <a:stretch>
            <a:fillRect/>
          </a:stretch>
        </p:blipFill>
        <p:spPr>
          <a:xfrm>
            <a:off x="5993879" y="4740669"/>
            <a:ext cx="6198121" cy="2350013"/>
          </a:xfrm>
          <a:prstGeom prst="rect">
            <a:avLst/>
          </a:prstGeom>
        </p:spPr>
      </p:pic>
    </p:spTree>
    <p:extLst>
      <p:ext uri="{BB962C8B-B14F-4D97-AF65-F5344CB8AC3E}">
        <p14:creationId xmlns:p14="http://schemas.microsoft.com/office/powerpoint/2010/main" val="20422540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8EC1-54BA-43D2-96CD-37B06E2B275A}"/>
              </a:ext>
            </a:extLst>
          </p:cNvPr>
          <p:cNvSpPr>
            <a:spLocks noGrp="1"/>
          </p:cNvSpPr>
          <p:nvPr>
            <p:ph type="title"/>
          </p:nvPr>
        </p:nvSpPr>
        <p:spPr/>
        <p:txBody>
          <a:bodyPr/>
          <a:lstStyle/>
          <a:p>
            <a:r>
              <a:rPr lang="en-GB" dirty="0"/>
              <a:t>Product Thinking</a:t>
            </a:r>
          </a:p>
        </p:txBody>
      </p:sp>
      <p:sp>
        <p:nvSpPr>
          <p:cNvPr id="3" name="Text Placeholder 2">
            <a:extLst>
              <a:ext uri="{FF2B5EF4-FFF2-40B4-BE49-F238E27FC236}">
                <a16:creationId xmlns:a16="http://schemas.microsoft.com/office/drawing/2014/main" id="{D6766DFD-1A05-44D2-B922-04E69D89B001}"/>
              </a:ext>
            </a:extLst>
          </p:cNvPr>
          <p:cNvSpPr>
            <a:spLocks noGrp="1"/>
          </p:cNvSpPr>
          <p:nvPr>
            <p:ph type="body" sz="quarter" idx="10"/>
          </p:nvPr>
        </p:nvSpPr>
        <p:spPr>
          <a:xfrm>
            <a:off x="584200" y="1435497"/>
            <a:ext cx="11018520" cy="5010602"/>
          </a:xfrm>
        </p:spPr>
        <p:txBody>
          <a:bodyPr/>
          <a:lstStyle/>
          <a:p>
            <a:r>
              <a:rPr lang="en-GB" dirty="0"/>
              <a:t>Customers</a:t>
            </a:r>
          </a:p>
          <a:p>
            <a:pPr lvl="1"/>
            <a:r>
              <a:rPr lang="en-GB" dirty="0"/>
              <a:t>Features</a:t>
            </a:r>
          </a:p>
          <a:p>
            <a:pPr lvl="1"/>
            <a:r>
              <a:rPr lang="en-GB" dirty="0"/>
              <a:t>Requests</a:t>
            </a:r>
          </a:p>
          <a:p>
            <a:pPr lvl="1"/>
            <a:r>
              <a:rPr lang="en-GB" dirty="0"/>
              <a:t>Feedback</a:t>
            </a:r>
          </a:p>
          <a:p>
            <a:pPr lvl="1"/>
            <a:r>
              <a:rPr lang="en-GB" dirty="0"/>
              <a:t>Popularity</a:t>
            </a:r>
          </a:p>
          <a:p>
            <a:pPr lvl="1"/>
            <a:r>
              <a:rPr lang="en-GB" b="1" dirty="0"/>
              <a:t>Competition</a:t>
            </a:r>
          </a:p>
          <a:p>
            <a:pPr lvl="2"/>
            <a:r>
              <a:rPr lang="en-GB" dirty="0"/>
              <a:t>One source of the truth is the enemy of optimisation and evolution</a:t>
            </a:r>
          </a:p>
          <a:p>
            <a:pPr lvl="2"/>
            <a:r>
              <a:rPr lang="en-GB" dirty="0"/>
              <a:t>Different people need different truth</a:t>
            </a:r>
          </a:p>
          <a:p>
            <a:pPr lvl="1"/>
            <a:r>
              <a:rPr lang="en-GB" dirty="0"/>
              <a:t>Splitting due to different needs</a:t>
            </a:r>
          </a:p>
          <a:p>
            <a:r>
              <a:rPr lang="en-GB" dirty="0"/>
              <a:t>Cost</a:t>
            </a:r>
          </a:p>
          <a:p>
            <a:pPr lvl="1"/>
            <a:r>
              <a:rPr lang="en-GB" dirty="0"/>
              <a:t>Value based charging</a:t>
            </a:r>
          </a:p>
          <a:p>
            <a:pPr lvl="1"/>
            <a:r>
              <a:rPr lang="en-GB" dirty="0"/>
              <a:t>Easy to see demand justification</a:t>
            </a:r>
          </a:p>
          <a:p>
            <a:r>
              <a:rPr lang="en-GB" dirty="0"/>
              <a:t>Product Managers and Owners</a:t>
            </a:r>
          </a:p>
        </p:txBody>
      </p:sp>
    </p:spTree>
    <p:extLst>
      <p:ext uri="{BB962C8B-B14F-4D97-AF65-F5344CB8AC3E}">
        <p14:creationId xmlns:p14="http://schemas.microsoft.com/office/powerpoint/2010/main" val="39311624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F83F-80A1-4FFD-AEC1-3B1F873E6DF8}"/>
              </a:ext>
            </a:extLst>
          </p:cNvPr>
          <p:cNvSpPr>
            <a:spLocks noGrp="1"/>
          </p:cNvSpPr>
          <p:nvPr>
            <p:ph type="title"/>
          </p:nvPr>
        </p:nvSpPr>
        <p:spPr/>
        <p:txBody>
          <a:bodyPr/>
          <a:lstStyle/>
          <a:p>
            <a:r>
              <a:rPr lang="en-GB" dirty="0"/>
              <a:t>Data Products</a:t>
            </a:r>
          </a:p>
        </p:txBody>
      </p:sp>
      <p:sp>
        <p:nvSpPr>
          <p:cNvPr id="3" name="Text Placeholder 2">
            <a:extLst>
              <a:ext uri="{FF2B5EF4-FFF2-40B4-BE49-F238E27FC236}">
                <a16:creationId xmlns:a16="http://schemas.microsoft.com/office/drawing/2014/main" id="{96CFBE0D-A262-4800-AC5A-082CCF40AEB3}"/>
              </a:ext>
            </a:extLst>
          </p:cNvPr>
          <p:cNvSpPr>
            <a:spLocks noGrp="1"/>
          </p:cNvSpPr>
          <p:nvPr>
            <p:ph type="body" sz="quarter" idx="10"/>
          </p:nvPr>
        </p:nvSpPr>
        <p:spPr>
          <a:xfrm>
            <a:off x="584200" y="1435497"/>
            <a:ext cx="11018520" cy="4210383"/>
          </a:xfrm>
        </p:spPr>
        <p:txBody>
          <a:bodyPr/>
          <a:lstStyle/>
          <a:p>
            <a:r>
              <a:rPr lang="en-GB" dirty="0"/>
              <a:t>Contract</a:t>
            </a:r>
          </a:p>
          <a:p>
            <a:pPr lvl="1"/>
            <a:r>
              <a:rPr lang="en-GB" dirty="0"/>
              <a:t>What we deliver</a:t>
            </a:r>
          </a:p>
          <a:p>
            <a:pPr lvl="1"/>
            <a:r>
              <a:rPr lang="en-GB" dirty="0"/>
              <a:t>SLAs</a:t>
            </a:r>
          </a:p>
          <a:p>
            <a:pPr lvl="1"/>
            <a:r>
              <a:rPr lang="en-GB" dirty="0"/>
              <a:t>Compliance</a:t>
            </a:r>
          </a:p>
          <a:p>
            <a:pPr lvl="1"/>
            <a:r>
              <a:rPr lang="en-GB" dirty="0"/>
              <a:t>Ownership</a:t>
            </a:r>
          </a:p>
          <a:p>
            <a:pPr lvl="1"/>
            <a:r>
              <a:rPr lang="en-GB" dirty="0"/>
              <a:t>Governance information</a:t>
            </a:r>
          </a:p>
          <a:p>
            <a:r>
              <a:rPr lang="en-GB" dirty="0"/>
              <a:t>Design for discoverability</a:t>
            </a:r>
          </a:p>
          <a:p>
            <a:pPr lvl="1"/>
            <a:r>
              <a:rPr lang="en-GB" dirty="0"/>
              <a:t>Include metadata</a:t>
            </a:r>
          </a:p>
          <a:p>
            <a:pPr lvl="1"/>
            <a:r>
              <a:rPr lang="en-GB" dirty="0"/>
              <a:t>“Public” Documentation</a:t>
            </a:r>
          </a:p>
          <a:p>
            <a:pPr lvl="1"/>
            <a:r>
              <a:rPr lang="en-GB" dirty="0"/>
              <a:t>Catalogues, repositories, libraries, </a:t>
            </a:r>
            <a:br>
              <a:rPr lang="en-GB" dirty="0"/>
            </a:br>
            <a:r>
              <a:rPr lang="en-GB" dirty="0"/>
              <a:t>Intranet sites</a:t>
            </a:r>
          </a:p>
        </p:txBody>
      </p:sp>
      <p:pic>
        <p:nvPicPr>
          <p:cNvPr id="5" name="Picture 4" descr="Diagram&#10;&#10;Description automatically generated with medium confidence">
            <a:extLst>
              <a:ext uri="{FF2B5EF4-FFF2-40B4-BE49-F238E27FC236}">
                <a16:creationId xmlns:a16="http://schemas.microsoft.com/office/drawing/2014/main" id="{E6524575-16ED-4531-A3DB-559457970F83}"/>
              </a:ext>
            </a:extLst>
          </p:cNvPr>
          <p:cNvPicPr>
            <a:picLocks noChangeAspect="1"/>
          </p:cNvPicPr>
          <p:nvPr/>
        </p:nvPicPr>
        <p:blipFill>
          <a:blip r:embed="rId2"/>
          <a:stretch>
            <a:fillRect/>
          </a:stretch>
        </p:blipFill>
        <p:spPr>
          <a:xfrm>
            <a:off x="4255072" y="1435497"/>
            <a:ext cx="8193270" cy="482138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662786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74C0-A614-41D2-871B-59F0E49B69A4}"/>
              </a:ext>
            </a:extLst>
          </p:cNvPr>
          <p:cNvSpPr>
            <a:spLocks noGrp="1"/>
          </p:cNvSpPr>
          <p:nvPr>
            <p:ph type="title"/>
          </p:nvPr>
        </p:nvSpPr>
        <p:spPr/>
        <p:txBody>
          <a:bodyPr/>
          <a:lstStyle/>
          <a:p>
            <a:r>
              <a:rPr lang="en-GB" dirty="0"/>
              <a:t>Decentralise</a:t>
            </a:r>
          </a:p>
        </p:txBody>
      </p:sp>
      <p:sp>
        <p:nvSpPr>
          <p:cNvPr id="3" name="Text Placeholder 2">
            <a:extLst>
              <a:ext uri="{FF2B5EF4-FFF2-40B4-BE49-F238E27FC236}">
                <a16:creationId xmlns:a16="http://schemas.microsoft.com/office/drawing/2014/main" id="{A6978855-B045-49CB-80F1-D8AD0947DFF0}"/>
              </a:ext>
            </a:extLst>
          </p:cNvPr>
          <p:cNvSpPr>
            <a:spLocks noGrp="1"/>
          </p:cNvSpPr>
          <p:nvPr>
            <p:ph type="body" sz="quarter" idx="10"/>
          </p:nvPr>
        </p:nvSpPr>
        <p:spPr>
          <a:xfrm>
            <a:off x="584200" y="1435497"/>
            <a:ext cx="11018520" cy="2942344"/>
          </a:xfrm>
        </p:spPr>
        <p:txBody>
          <a:bodyPr/>
          <a:lstStyle/>
          <a:p>
            <a:r>
              <a:rPr lang="en-GB" dirty="0"/>
              <a:t>Decentralisation reduces large complex projects</a:t>
            </a:r>
          </a:p>
          <a:p>
            <a:r>
              <a:rPr lang="en-GB" dirty="0"/>
              <a:t>Feed up the things that are necessary</a:t>
            </a:r>
          </a:p>
          <a:p>
            <a:pPr lvl="1"/>
            <a:r>
              <a:rPr lang="en-GB" dirty="0"/>
              <a:t>But do the work locally</a:t>
            </a:r>
          </a:p>
          <a:p>
            <a:r>
              <a:rPr lang="en-GB" dirty="0"/>
              <a:t>Catalogue/data lineage is a good example</a:t>
            </a:r>
          </a:p>
          <a:p>
            <a:pPr lvl="1"/>
            <a:r>
              <a:rPr lang="en-GB" dirty="0"/>
              <a:t>Why centralise?</a:t>
            </a:r>
          </a:p>
          <a:p>
            <a:pPr lvl="1"/>
            <a:r>
              <a:rPr lang="en-GB" dirty="0"/>
              <a:t>People can discover, NHS is a great example</a:t>
            </a:r>
          </a:p>
          <a:p>
            <a:pPr lvl="1"/>
            <a:r>
              <a:rPr lang="en-GB" dirty="0"/>
              <a:t>Lineage can be written into the data, more discoverable and harder to break</a:t>
            </a:r>
          </a:p>
        </p:txBody>
      </p:sp>
    </p:spTree>
    <p:extLst>
      <p:ext uri="{BB962C8B-B14F-4D97-AF65-F5344CB8AC3E}">
        <p14:creationId xmlns:p14="http://schemas.microsoft.com/office/powerpoint/2010/main" val="7293328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54D9-E64A-4669-AA18-6A1A266C9286}"/>
              </a:ext>
            </a:extLst>
          </p:cNvPr>
          <p:cNvSpPr>
            <a:spLocks noGrp="1"/>
          </p:cNvSpPr>
          <p:nvPr>
            <p:ph type="title"/>
          </p:nvPr>
        </p:nvSpPr>
        <p:spPr/>
        <p:txBody>
          <a:bodyPr/>
          <a:lstStyle/>
          <a:p>
            <a:r>
              <a:rPr lang="en-GB" dirty="0"/>
              <a:t>Requirements</a:t>
            </a:r>
          </a:p>
        </p:txBody>
      </p:sp>
      <p:sp>
        <p:nvSpPr>
          <p:cNvPr id="3" name="Text Placeholder 2">
            <a:extLst>
              <a:ext uri="{FF2B5EF4-FFF2-40B4-BE49-F238E27FC236}">
                <a16:creationId xmlns:a16="http://schemas.microsoft.com/office/drawing/2014/main" id="{2E2C16B4-CCA9-4C65-B566-2DB89A74FCA4}"/>
              </a:ext>
            </a:extLst>
          </p:cNvPr>
          <p:cNvSpPr>
            <a:spLocks noGrp="1"/>
          </p:cNvSpPr>
          <p:nvPr>
            <p:ph type="body" sz="quarter" idx="10"/>
          </p:nvPr>
        </p:nvSpPr>
        <p:spPr>
          <a:xfrm>
            <a:off x="584200" y="1435497"/>
            <a:ext cx="11018520" cy="4321183"/>
          </a:xfrm>
        </p:spPr>
        <p:txBody>
          <a:bodyPr/>
          <a:lstStyle/>
          <a:p>
            <a:r>
              <a:rPr lang="en-GB" dirty="0"/>
              <a:t>Rethink what is a real requirement and what is just the way it’s done</a:t>
            </a:r>
          </a:p>
          <a:p>
            <a:r>
              <a:rPr lang="en-GB" dirty="0"/>
              <a:t>Identity</a:t>
            </a:r>
          </a:p>
          <a:p>
            <a:pPr lvl="1"/>
            <a:r>
              <a:rPr lang="en-GB" dirty="0"/>
              <a:t>Does it need to be centralised? Introduces change controls and slows progress</a:t>
            </a:r>
          </a:p>
          <a:p>
            <a:r>
              <a:rPr lang="en-GB" dirty="0"/>
              <a:t>Catalog</a:t>
            </a:r>
          </a:p>
          <a:p>
            <a:pPr lvl="1"/>
            <a:r>
              <a:rPr lang="en-GB" dirty="0"/>
              <a:t>Does a central catalogue add anything? </a:t>
            </a:r>
            <a:r>
              <a:rPr lang="en-GB" dirty="0" err="1"/>
              <a:t>Sharepoint</a:t>
            </a:r>
            <a:r>
              <a:rPr lang="en-GB" dirty="0"/>
              <a:t> sites can be more discoverable for real users looking for data</a:t>
            </a:r>
          </a:p>
          <a:p>
            <a:r>
              <a:rPr lang="en-GB" dirty="0"/>
              <a:t>Glossary</a:t>
            </a:r>
          </a:p>
          <a:p>
            <a:pPr lvl="1"/>
            <a:r>
              <a:rPr lang="en-GB" dirty="0"/>
              <a:t>Standard words can be useful within a business but don’t scale well and often different BUs use different terms for good reasons. Do we need two weeks of workshops to decide between product, SKU, item, bundle etc. or should we just pick a term and run with it, changing where necessary later</a:t>
            </a:r>
          </a:p>
        </p:txBody>
      </p:sp>
    </p:spTree>
    <p:extLst>
      <p:ext uri="{BB962C8B-B14F-4D97-AF65-F5344CB8AC3E}">
        <p14:creationId xmlns:p14="http://schemas.microsoft.com/office/powerpoint/2010/main" val="330053855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Data_003.potx" id="{25660962-25C7-4D91-B386-CCD325A80066}" vid="{4F6F17CA-D349-4C25-9433-79C8FFFB7954}"/>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Data_003.potx" id="{25660962-25C7-4D91-B386-CCD325A80066}" vid="{6362C163-B3C1-4F0B-8C8F-B324921A96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16-9_Illustration_2018_Data_003</Template>
  <TotalTime>996</TotalTime>
  <Words>614</Words>
  <Application>Microsoft Office PowerPoint</Application>
  <PresentationFormat>Widescreen</PresentationFormat>
  <Paragraphs>109</Paragraphs>
  <Slides>12</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Consolas</vt:lpstr>
      <vt:lpstr>Segoe UI</vt:lpstr>
      <vt:lpstr>Segoe UI Light</vt:lpstr>
      <vt:lpstr>Segoe UI Semibold</vt:lpstr>
      <vt:lpstr>Segoe UI Semilight</vt:lpstr>
      <vt:lpstr>Wingdings</vt:lpstr>
      <vt:lpstr>WHITE TEMPLATE</vt:lpstr>
      <vt:lpstr>SOFT BLACK TEMPLATE</vt:lpstr>
      <vt:lpstr>Agile Data Platform</vt:lpstr>
      <vt:lpstr>Why a different architecture?</vt:lpstr>
      <vt:lpstr>Coupling</vt:lpstr>
      <vt:lpstr>Heterogeneous</vt:lpstr>
      <vt:lpstr>Encapsulation</vt:lpstr>
      <vt:lpstr>Product Thinking</vt:lpstr>
      <vt:lpstr>Data Products</vt:lpstr>
      <vt:lpstr>Decentralise</vt:lpstr>
      <vt:lpstr>Requirements</vt:lpstr>
      <vt:lpstr>Patterns</vt:lpstr>
      <vt:lpstr>Data Classification vs Staging</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illustration template</dc:title>
  <dc:subject>&lt;Event name&gt;</dc:subject>
  <dc:creator>Dave Lusty</dc:creator>
  <cp:keywords/>
  <dc:description/>
  <cp:lastModifiedBy>Dave Lusty</cp:lastModifiedBy>
  <cp:revision>16</cp:revision>
  <dcterms:created xsi:type="dcterms:W3CDTF">2021-12-02T09:08:25Z</dcterms:created>
  <dcterms:modified xsi:type="dcterms:W3CDTF">2022-02-24T12:52:36Z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