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
  </p:notesMasterIdLst>
  <p:sldIdLst>
    <p:sldId id="2076138166" r:id="rId2"/>
    <p:sldId id="207613816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9D18E"/>
    <a:srgbClr val="FD636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2" d="100"/>
          <a:sy n="112" d="100"/>
        </p:scale>
        <p:origin x="78" y="10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730229-60E1-4812-B198-8EFB4471888B}" type="datetimeFigureOut">
              <a:rPr lang="en-AU" smtClean="0"/>
              <a:t>16/11/2020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BA42DA-F270-44A0-87F9-74F31F5309E2}" type="slidenum">
              <a:rPr lang="en-AU" smtClean="0"/>
              <a:t>‹#›</a:t>
            </a:fld>
            <a:endParaRPr lang="en-AU"/>
          </a:p>
        </p:txBody>
      </p:sp>
    </p:spTree>
    <p:extLst>
      <p:ext uri="{BB962C8B-B14F-4D97-AF65-F5344CB8AC3E}">
        <p14:creationId xmlns:p14="http://schemas.microsoft.com/office/powerpoint/2010/main" val="2779111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1347788"/>
            <a:ext cx="6462712" cy="3636962"/>
          </a:xfrm>
        </p:spPr>
      </p:sp>
      <p:sp>
        <p:nvSpPr>
          <p:cNvPr id="3" name="Notes Placeholder 2"/>
          <p:cNvSpPr>
            <a:spLocks noGrp="1"/>
          </p:cNvSpPr>
          <p:nvPr>
            <p:ph type="body" idx="1"/>
          </p:nvPr>
        </p:nvSpPr>
        <p:spPr/>
        <p:txBody>
          <a:bodyPr>
            <a:normAutofit/>
          </a:bodyPr>
          <a:lstStyle/>
          <a:p>
            <a:r>
              <a:rPr lang="en-AU"/>
              <a:t>Change the rate the sensor </a:t>
            </a:r>
            <a:r>
              <a:rPr lang="en-AU" err="1"/>
              <a:t>os</a:t>
            </a:r>
            <a:r>
              <a:rPr lang="en-AU"/>
              <a:t> measured</a:t>
            </a:r>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01C5E1-D8E9-464D-A93E-CE21651935A7}" type="slidenum">
              <a:rPr kumimoji="0" lang="en-US" sz="1200" b="0" i="0" u="none" strike="noStrike" kern="1200" cap="none" spc="0" normalizeH="0" baseline="0" noProof="0" smtClean="0">
                <a:ln>
                  <a:noFill/>
                </a:ln>
                <a:solidFill>
                  <a:prstClr val="black"/>
                </a:solidFill>
                <a:effectLst/>
                <a:uLnTx/>
                <a:uFillTx/>
                <a:latin typeface="Calibri"/>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cs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1347788"/>
            <a:ext cx="6462712" cy="3636962"/>
          </a:xfrm>
        </p:spPr>
      </p:sp>
      <p:sp>
        <p:nvSpPr>
          <p:cNvPr id="3" name="Notes Placeholder 2"/>
          <p:cNvSpPr>
            <a:spLocks noGrp="1"/>
          </p:cNvSpPr>
          <p:nvPr>
            <p:ph type="body" idx="1"/>
          </p:nvPr>
        </p:nvSpPr>
        <p:spPr/>
        <p:txBody>
          <a:bodyPr>
            <a:normAutofit/>
          </a:bodyPr>
          <a:lstStyle/>
          <a:p>
            <a:r>
              <a:rPr lang="en-AU"/>
              <a:t>Change the rate the sensor </a:t>
            </a:r>
            <a:r>
              <a:rPr lang="en-AU" err="1"/>
              <a:t>os</a:t>
            </a:r>
            <a:r>
              <a:rPr lang="en-AU"/>
              <a:t> measured</a:t>
            </a:r>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01C5E1-D8E9-464D-A93E-CE21651935A7}" type="slidenum">
              <a:rPr kumimoji="0" lang="en-US" sz="1200" b="0" i="0" u="none" strike="noStrike" kern="1200" cap="none" spc="0" normalizeH="0" baseline="0" noProof="0" smtClean="0">
                <a:ln>
                  <a:noFill/>
                </a:ln>
                <a:solidFill>
                  <a:prstClr val="black"/>
                </a:solidFill>
                <a:effectLst/>
                <a:uLnTx/>
                <a:uFillTx/>
                <a:latin typeface="Calibri"/>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a:ea typeface="+mn-ea"/>
              <a:cs typeface="Arial" pitchFamily="34" charset="0"/>
            </a:endParaRPr>
          </a:p>
        </p:txBody>
      </p:sp>
    </p:spTree>
    <p:extLst>
      <p:ext uri="{BB962C8B-B14F-4D97-AF65-F5344CB8AC3E}">
        <p14:creationId xmlns:p14="http://schemas.microsoft.com/office/powerpoint/2010/main" val="7858618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_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517505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329431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168549032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p15:clr>
            <a:srgbClr val="FBAE40"/>
          </p15:clr>
        </p15:guide>
        <p15:guide id="32" orient="horz" pos="2160">
          <p15:clr>
            <a:srgbClr val="5ACBF0"/>
          </p15:clr>
        </p15:guide>
        <p15:guide id="33" pos="299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20656977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827834288"/>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225882610"/>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23099086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101069922"/>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58998019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928577328"/>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55757885"/>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_layout">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146473539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93897822"/>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240280969"/>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542181417"/>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67895047"/>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97733038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40776094"/>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36046953"/>
      </p:ext>
    </p:extLst>
  </p:cSld>
  <p:clrMapOvr>
    <a:masterClrMapping/>
  </p:clrMapOvr>
  <p:transition>
    <p:fade/>
  </p:transition>
  <p:extLst>
    <p:ext uri="{DCECCB84-F9BA-43D5-87BE-67443E8EF086}">
      <p15:sldGuideLst xmlns:p15="http://schemas.microsoft.com/office/powerpoint/2012/main">
        <p15:guide id="1" orient="horz" pos="751">
          <p15:clr>
            <a:srgbClr val="FBAE40"/>
          </p15:clr>
        </p15:guide>
        <p15:guide id="2" orient="horz" pos="3131">
          <p15:clr>
            <a:srgbClr val="5ACBF0"/>
          </p15:clr>
        </p15:guide>
        <p15:guide id="3" pos="3840">
          <p15:clr>
            <a:srgbClr val="5ACBF0"/>
          </p15:clr>
        </p15:guide>
        <p15:guide id="4" pos="1904">
          <p15:clr>
            <a:srgbClr val="5ACBF0"/>
          </p15:clr>
        </p15:guide>
        <p15:guide id="5" pos="5775">
          <p15:clr>
            <a:srgbClr val="5ACBF0"/>
          </p15:clr>
        </p15:guide>
        <p15:guide id="6" pos="1104">
          <p15:clr>
            <a:srgbClr val="5ACBF0"/>
          </p15:clr>
        </p15:guide>
        <p15:guide id="7" pos="2705">
          <p15:clr>
            <a:srgbClr val="5ACBF0"/>
          </p15:clr>
        </p15:guide>
        <p15:guide id="8" pos="3043">
          <p15:clr>
            <a:srgbClr val="5ACBF0"/>
          </p15:clr>
        </p15:guide>
        <p15:guide id="9" pos="4642">
          <p15:clr>
            <a:srgbClr val="5ACBF0"/>
          </p15:clr>
        </p15:guide>
        <p15:guide id="10" pos="4980">
          <p15:clr>
            <a:srgbClr val="5ACBF0"/>
          </p15:clr>
        </p15:guide>
        <p15:guide id="11" pos="6576">
          <p15:clr>
            <a:srgbClr val="5ACBF0"/>
          </p15:clr>
        </p15:guide>
        <p15:guide id="12" orient="horz" pos="1502">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113070924"/>
      </p:ext>
    </p:extLst>
  </p:cSld>
  <p:clrMapOvr>
    <a:masterClrMapping/>
  </p:clrMapOvr>
  <p:transition>
    <p:fade/>
  </p:transition>
  <p:extLst>
    <p:ext uri="{DCECCB84-F9BA-43D5-87BE-67443E8EF086}">
      <p15:sldGuideLst xmlns:p15="http://schemas.microsoft.com/office/powerpoint/2012/main">
        <p15:guide id="1" orient="horz" pos="751">
          <p15:clr>
            <a:srgbClr val="FBAE40"/>
          </p15:clr>
        </p15:guide>
        <p15:guide id="2" orient="horz" pos="3138">
          <p15:clr>
            <a:srgbClr val="5ACBF0"/>
          </p15:clr>
        </p15:guide>
        <p15:guide id="3" pos="3937">
          <p15:clr>
            <a:srgbClr val="5ACBF0"/>
          </p15:clr>
        </p15:guide>
        <p15:guide id="4" pos="1961">
          <p15:clr>
            <a:srgbClr val="5ACBF0"/>
          </p15:clr>
        </p15:guide>
        <p15:guide id="5" pos="5717">
          <p15:clr>
            <a:srgbClr val="5ACBF0"/>
          </p15:clr>
        </p15:guide>
        <p15:guide id="6" pos="5534">
          <p15:clr>
            <a:srgbClr val="5ACBF0"/>
          </p15:clr>
        </p15:guide>
        <p15:guide id="7" pos="3760">
          <p15:clr>
            <a:srgbClr val="5ACBF0"/>
          </p15:clr>
        </p15:guide>
        <p15:guide id="8" pos="2162">
          <p15:clr>
            <a:srgbClr val="5ACBF0"/>
          </p15:clr>
        </p15:guide>
        <p15:guide id="10" pos="2955">
          <p15:clr>
            <a:srgbClr val="5ACBF0"/>
          </p15:clr>
        </p15:guide>
        <p15:guide id="11" pos="4727">
          <p15:clr>
            <a:srgbClr val="5ACBF0"/>
          </p15:clr>
        </p15:guide>
        <p15:guide id="12" pos="6515">
          <p15:clr>
            <a:srgbClr val="5ACBF0"/>
          </p15:clr>
        </p15:guide>
        <p15:guide id="13" pos="1176">
          <p15:clr>
            <a:srgbClr val="5ACBF0"/>
          </p15:clr>
        </p15:guide>
        <p15:guide id="14" orient="horz" pos="1504">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ulleted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Subtitle">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0881268"/>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858536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Subtitle">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161274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80924336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de_layout_fullscreen">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Filename">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CodeBlock"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08396911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s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CodeBlock">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5279106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de_layout">
    <p:bg>
      <p:bgRef idx="1001">
        <a:schemeClr val="bg2"/>
      </p:bgRef>
    </p:bg>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76546511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56145122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7559993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7805824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exercise_layout">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Subtitle"/>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32508177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_layout">
    <p:bg>
      <p:bgPr>
        <a:solidFill>
          <a:srgbClr val="243A5E"/>
        </a:solidFill>
        <a:effectLst/>
      </p:bgPr>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7058533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30971535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180056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Subtitle"/>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708127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639931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losing_layout">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07952569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92225133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352817890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Call to action">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p:nvPr>
        </p:nvSpPr>
        <p:spPr>
          <a:xfrm>
            <a:off x="585217" y="1592022"/>
            <a:ext cx="33771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endParaRPr lang="en-US"/>
          </a:p>
        </p:txBody>
      </p:sp>
      <p:sp>
        <p:nvSpPr>
          <p:cNvPr id="5" name="Text Placeholder 4"/>
          <p:cNvSpPr>
            <a:spLocks noGrp="1"/>
          </p:cNvSpPr>
          <p:nvPr>
            <p:ph type="body" sz="quarter" idx="12" hasCustomPrompt="1"/>
          </p:nvPr>
        </p:nvSpPr>
        <p:spPr>
          <a:xfrm>
            <a:off x="585217" y="2895600"/>
            <a:ext cx="33771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Subtext</a:t>
            </a:r>
          </a:p>
        </p:txBody>
      </p:sp>
      <p:sp>
        <p:nvSpPr>
          <p:cNvPr id="6" name="Text Placeholder 4">
            <a:extLst>
              <a:ext uri="{FF2B5EF4-FFF2-40B4-BE49-F238E27FC236}">
                <a16:creationId xmlns:a16="http://schemas.microsoft.com/office/drawing/2014/main" id="{78BDC10D-9253-429C-A245-B719203F5ADA}"/>
              </a:ext>
            </a:extLst>
          </p:cNvPr>
          <p:cNvSpPr>
            <a:spLocks noGrp="1"/>
          </p:cNvSpPr>
          <p:nvPr>
            <p:ph type="body" sz="quarter" idx="13"/>
          </p:nvPr>
        </p:nvSpPr>
        <p:spPr>
          <a:xfrm>
            <a:off x="585217" y="2319375"/>
            <a:ext cx="33771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solidFill>
                  <a:srgbClr val="50E6FF"/>
                </a:solidFill>
                <a:latin typeface="+mn-lt"/>
              </a:defRPr>
            </a:lvl1pPr>
          </a:lstStyle>
          <a:p>
            <a:pPr lvl="0"/>
            <a:endParaRPr lang="en-US"/>
          </a:p>
        </p:txBody>
      </p:sp>
      <p:pic>
        <p:nvPicPr>
          <p:cNvPr id="4" name="Picture 3" descr="A close up of a logo&#10;&#10;Description automatically generated">
            <a:extLst>
              <a:ext uri="{FF2B5EF4-FFF2-40B4-BE49-F238E27FC236}">
                <a16:creationId xmlns:a16="http://schemas.microsoft.com/office/drawing/2014/main" id="{F0A407CE-09F5-453F-A5D6-69B1874889B7}"/>
              </a:ext>
            </a:extLst>
          </p:cNvPr>
          <p:cNvPicPr>
            <a:picLocks noChangeAspect="1"/>
          </p:cNvPicPr>
          <p:nvPr userDrawn="1"/>
        </p:nvPicPr>
        <p:blipFill>
          <a:blip r:embed="rId4"/>
          <a:stretch>
            <a:fillRect/>
          </a:stretch>
        </p:blipFill>
        <p:spPr>
          <a:xfrm>
            <a:off x="3251952" y="-258058"/>
            <a:ext cx="9568521" cy="6793650"/>
          </a:xfrm>
          <a:prstGeom prst="rect">
            <a:avLst/>
          </a:prstGeom>
        </p:spPr>
      </p:pic>
    </p:spTree>
    <p:extLst>
      <p:ext uri="{BB962C8B-B14F-4D97-AF65-F5344CB8AC3E}">
        <p14:creationId xmlns:p14="http://schemas.microsoft.com/office/powerpoint/2010/main" val="25622374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496">
          <p15:clr>
            <a:srgbClr val="5ACBF0"/>
          </p15:clr>
        </p15:guide>
        <p15:guide id="3" orient="horz" pos="1318">
          <p15:clr>
            <a:srgbClr val="5ACBF0"/>
          </p15:clr>
        </p15:guide>
        <p15:guide id="4" orient="horz" pos="1824">
          <p15:clr>
            <a:srgbClr val="5ACBF0"/>
          </p15:clr>
        </p15:guide>
        <p15:guide id="5" orient="horz" pos="1460">
          <p15:clr>
            <a:srgbClr val="5ACBF0"/>
          </p15:clr>
        </p15:guide>
        <p15:guide id="6" pos="2832">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424" y="222583"/>
            <a:ext cx="11336039" cy="758022"/>
          </a:xfrm>
          <a:prstGeom prst="rect">
            <a:avLst/>
          </a:prstGeom>
        </p:spPr>
        <p:txBody>
          <a:bodyPr vert="horz" wrap="square" lIns="0" tIns="164592" rIns="0" bIns="0" rtlCol="0" anchor="t">
            <a:noAutofit/>
          </a:bodyPr>
          <a:lstStyle>
            <a:lvl1pPr>
              <a:defRPr>
                <a:solidFill>
                  <a:schemeClr val="tx2"/>
                </a:solidFill>
              </a:defRPr>
            </a:lvl1pPr>
          </a:lstStyle>
          <a:p>
            <a:r>
              <a:rPr lang="en-US"/>
              <a:t>Title</a:t>
            </a:r>
          </a:p>
        </p:txBody>
      </p:sp>
    </p:spTree>
    <p:extLst>
      <p:ext uri="{BB962C8B-B14F-4D97-AF65-F5344CB8AC3E}">
        <p14:creationId xmlns:p14="http://schemas.microsoft.com/office/powerpoint/2010/main" val="2902964554"/>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Title &amp; body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26424" y="1929960"/>
            <a:ext cx="11339774" cy="1106487"/>
          </a:xfrm>
        </p:spPr>
        <p:txBody>
          <a:bodyPr wrap="square" lIns="0" tIns="0" rIns="0" bIns="0">
            <a:spAutoFit/>
          </a:bodyPr>
          <a:lstStyle>
            <a:lvl1pPr marL="0" marR="0" indent="0" algn="l" defTabSz="914367" rtl="0" eaLnBrk="1" fontAlgn="auto" latinLnBrk="0" hangingPunct="1">
              <a:lnSpc>
                <a:spcPct val="100000"/>
              </a:lnSpc>
              <a:spcBef>
                <a:spcPts val="0"/>
              </a:spcBef>
              <a:spcAft>
                <a:spcPts val="1372"/>
              </a:spcAft>
              <a:buClrTx/>
              <a:buSzPct val="90000"/>
              <a:buFont typeface="Wingdings" panose="05000000000000000000" pitchFamily="2" charset="2"/>
              <a:buNone/>
              <a:tabLst/>
              <a:defRPr lang="en-US" sz="1765" b="1" i="0" kern="1200" spc="0" baseline="0" dirty="0">
                <a:solidFill>
                  <a:srgbClr val="000000"/>
                </a:solidFill>
                <a:latin typeface="+mn-lt"/>
                <a:ea typeface="+mn-ea"/>
                <a:cs typeface="+mn-cs"/>
              </a:defRPr>
            </a:lvl1pPr>
            <a:lvl2pPr marL="0" indent="0">
              <a:lnSpc>
                <a:spcPct val="100000"/>
              </a:lnSpc>
              <a:spcBef>
                <a:spcPts val="0"/>
              </a:spcBef>
              <a:spcAft>
                <a:spcPts val="1372"/>
              </a:spcAft>
              <a:buNone/>
              <a:defRPr sz="1765">
                <a:solidFill>
                  <a:srgbClr val="000000"/>
                </a:solidFill>
              </a:defRPr>
            </a:lvl2pPr>
            <a:lvl3pPr marL="0" indent="0">
              <a:lnSpc>
                <a:spcPct val="100000"/>
              </a:lnSpc>
              <a:spcBef>
                <a:spcPts val="0"/>
              </a:spcBef>
              <a:spcAft>
                <a:spcPts val="1372"/>
              </a:spcAft>
              <a:buNone/>
              <a:defRPr sz="1372">
                <a:solidFill>
                  <a:srgbClr val="000000"/>
                </a:solidFill>
              </a:defRPr>
            </a:lvl3pPr>
            <a:lvl4pPr marL="672290" indent="0">
              <a:spcBef>
                <a:spcPts val="0"/>
              </a:spcBef>
              <a:spcAft>
                <a:spcPts val="1274"/>
              </a:spcAft>
              <a:buNone/>
              <a:defRPr sz="1961"/>
            </a:lvl4pPr>
            <a:lvl5pPr marL="896386" indent="0">
              <a:buNone/>
              <a:defRPr/>
            </a:lvl5pPr>
          </a:lstStyle>
          <a:p>
            <a:pPr lvl="0"/>
            <a:r>
              <a:rPr lang="en-US"/>
              <a:t>First level Segoe UI </a:t>
            </a:r>
            <a:r>
              <a:rPr lang="en-US" err="1"/>
              <a:t>Semibold</a:t>
            </a:r>
            <a:r>
              <a:rPr lang="en-US"/>
              <a:t> 18pt</a:t>
            </a:r>
          </a:p>
          <a:p>
            <a:pPr lvl="1"/>
            <a:r>
              <a:rPr lang="en-US"/>
              <a:t>Second level Segoe UI 18pt</a:t>
            </a:r>
          </a:p>
          <a:p>
            <a:pPr lvl="2"/>
            <a:r>
              <a:rPr lang="en-US"/>
              <a:t>Third level Segoe UI 14pt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222583"/>
            <a:ext cx="11336039" cy="739343"/>
          </a:xfrm>
          <a:prstGeom prst="rect">
            <a:avLst/>
          </a:prstGeom>
        </p:spPr>
        <p:txBody>
          <a:bodyPr vert="horz" wrap="square" lIns="0" tIns="164592" rIns="0" bIns="0" rtlCol="0" anchor="t">
            <a:noAutofit/>
          </a:bodyPr>
          <a:lstStyle>
            <a:lvl1pPr>
              <a:defRPr baseline="0">
                <a:solidFill>
                  <a:schemeClr val="tx2"/>
                </a:solidFill>
              </a:defRPr>
            </a:lvl1pPr>
          </a:lstStyle>
          <a:p>
            <a:r>
              <a:rPr lang="en-US"/>
              <a:t>Heading Segoe UI </a:t>
            </a:r>
            <a:r>
              <a:rPr lang="en-US" err="1"/>
              <a:t>Semibold</a:t>
            </a:r>
            <a:r>
              <a:rPr lang="en-US"/>
              <a:t> 36pt</a:t>
            </a:r>
          </a:p>
        </p:txBody>
      </p:sp>
    </p:spTree>
    <p:extLst>
      <p:ext uri="{BB962C8B-B14F-4D97-AF65-F5344CB8AC3E}">
        <p14:creationId xmlns:p14="http://schemas.microsoft.com/office/powerpoint/2010/main" val="226109006"/>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Section Title diagon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3224151"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
        <p:nvSpPr>
          <p:cNvPr id="10" name="Freeform: Shape 9">
            <a:extLst>
              <a:ext uri="{FF2B5EF4-FFF2-40B4-BE49-F238E27FC236}">
                <a16:creationId xmlns:a16="http://schemas.microsoft.com/office/drawing/2014/main" id="{E6DD577C-C13B-4699-AEF8-7A86F0FC6BC3}"/>
              </a:ext>
            </a:extLst>
          </p:cNvPr>
          <p:cNvSpPr/>
          <p:nvPr userDrawn="1"/>
        </p:nvSpPr>
        <p:spPr bwMode="auto">
          <a:xfrm>
            <a:off x="3809367" y="0"/>
            <a:ext cx="8382633" cy="6858000"/>
          </a:xfrm>
          <a:custGeom>
            <a:avLst/>
            <a:gdLst>
              <a:gd name="connsiteX0" fmla="*/ 1544125 w 8382633"/>
              <a:gd name="connsiteY0" fmla="*/ 0 h 6858000"/>
              <a:gd name="connsiteX1" fmla="*/ 3077650 w 8382633"/>
              <a:gd name="connsiteY1" fmla="*/ 0 h 6858000"/>
              <a:gd name="connsiteX2" fmla="*/ 6849108 w 8382633"/>
              <a:gd name="connsiteY2" fmla="*/ 0 h 6858000"/>
              <a:gd name="connsiteX3" fmla="*/ 8382633 w 8382633"/>
              <a:gd name="connsiteY3" fmla="*/ 0 h 6858000"/>
              <a:gd name="connsiteX4" fmla="*/ 8382633 w 8382633"/>
              <a:gd name="connsiteY4" fmla="*/ 6858000 h 6858000"/>
              <a:gd name="connsiteX5" fmla="*/ 6849108 w 8382633"/>
              <a:gd name="connsiteY5" fmla="*/ 6858000 h 6858000"/>
              <a:gd name="connsiteX6" fmla="*/ 1533525 w 8382633"/>
              <a:gd name="connsiteY6" fmla="*/ 6858000 h 6858000"/>
              <a:gd name="connsiteX7" fmla="*/ 0 w 8382633"/>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82633" h="6858000">
                <a:moveTo>
                  <a:pt x="1544125" y="0"/>
                </a:moveTo>
                <a:lnTo>
                  <a:pt x="3077650" y="0"/>
                </a:lnTo>
                <a:lnTo>
                  <a:pt x="6849108" y="0"/>
                </a:lnTo>
                <a:lnTo>
                  <a:pt x="8382633" y="0"/>
                </a:lnTo>
                <a:lnTo>
                  <a:pt x="8382633" y="6858000"/>
                </a:lnTo>
                <a:lnTo>
                  <a:pt x="6849108" y="6858000"/>
                </a:lnTo>
                <a:lnTo>
                  <a:pt x="1533525" y="6858000"/>
                </a:lnTo>
                <a:lnTo>
                  <a:pt x="0" y="6858000"/>
                </a:lnTo>
                <a:close/>
              </a:path>
            </a:pathLst>
          </a:cu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326526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400">
          <p15:clr>
            <a:srgbClr val="5ACBF0"/>
          </p15:clr>
        </p15:guide>
        <p15:guide id="3" orient="horz" pos="1910">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3D10869-6060-4E47-B931-1432A5FBCBE3}" type="datetimeFigureOut">
              <a:rPr lang="en-US" smtClean="0"/>
              <a:pPr/>
              <a:t>11/16/2020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973776-38B5-E341-9A0A-D0D4E37B79B3}" type="slidenum">
              <a:rPr lang="en-US" smtClean="0"/>
              <a:pPr/>
              <a:t>‹#›</a:t>
            </a:fld>
            <a:endParaRPr lang="en-US"/>
          </a:p>
        </p:txBody>
      </p:sp>
      <p:pic>
        <p:nvPicPr>
          <p:cNvPr id="7" name="MS logo gray - EMF" descr="Microsoft logo, gray text version">
            <a:extLst>
              <a:ext uri="{FF2B5EF4-FFF2-40B4-BE49-F238E27FC236}">
                <a16:creationId xmlns:a16="http://schemas.microsoft.com/office/drawing/2014/main" id="{D5E12FAF-ADF3-4E3C-A0E2-0DD488DF0D6A}"/>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354840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Block1">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Block2">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8263814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p15:clr>
            <a:srgbClr val="5ACBF0"/>
          </p15:clr>
        </p15:guide>
        <p15:guide id="4" pos="3660">
          <p15:clr>
            <a:srgbClr val="5ACBF0"/>
          </p15:clr>
        </p15:guide>
        <p15:guide id="5" pos="402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5521525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p15:clr>
            <a:srgbClr val="5ACBF0"/>
          </p15:clr>
        </p15:guide>
        <p15:guide id="4" pos="3656">
          <p15:clr>
            <a:srgbClr val="5ACBF0"/>
          </p15:clr>
        </p15:guide>
        <p15:guide id="5" pos="402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603018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85649403"/>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92109696"/>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50"/>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21852045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18.jpeg"/><Relationship Id="rId3" Type="http://schemas.openxmlformats.org/officeDocument/2006/relationships/image" Target="../media/image12.png"/><Relationship Id="rId7" Type="http://schemas.openxmlformats.org/officeDocument/2006/relationships/image" Target="../media/image14.png"/><Relationship Id="rId12"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microsoft.com/office/2007/relationships/hdphoto" Target="../media/hdphoto2.wdp"/><Relationship Id="rId11" Type="http://schemas.microsoft.com/office/2007/relationships/hdphoto" Target="../media/hdphoto4.wdp"/><Relationship Id="rId5" Type="http://schemas.openxmlformats.org/officeDocument/2006/relationships/image" Target="../media/image13.png"/><Relationship Id="rId15" Type="http://schemas.openxmlformats.org/officeDocument/2006/relationships/image" Target="../media/image20.png"/><Relationship Id="rId10" Type="http://schemas.openxmlformats.org/officeDocument/2006/relationships/image" Target="../media/image16.png"/><Relationship Id="rId4" Type="http://schemas.microsoft.com/office/2007/relationships/hdphoto" Target="../media/hdphoto1.wdp"/><Relationship Id="rId9" Type="http://schemas.microsoft.com/office/2007/relationships/hdphoto" Target="../media/hdphoto3.wdp"/><Relationship Id="rId14" Type="http://schemas.openxmlformats.org/officeDocument/2006/relationships/image" Target="../media/image19.png"/></Relationships>
</file>

<file path=ppt/slides/_rels/slide2.xml.rels><?xml version="1.0" encoding="UTF-8" standalone="yes"?>
<Relationships xmlns="http://schemas.openxmlformats.org/package/2006/relationships"><Relationship Id="rId8" Type="http://schemas.openxmlformats.org/officeDocument/2006/relationships/image" Target="../media/image20.png"/><Relationship Id="rId13" Type="http://schemas.microsoft.com/office/2007/relationships/hdphoto" Target="../media/hdphoto3.wdp"/><Relationship Id="rId3" Type="http://schemas.openxmlformats.org/officeDocument/2006/relationships/image" Target="../media/image16.png"/><Relationship Id="rId7" Type="http://schemas.openxmlformats.org/officeDocument/2006/relationships/image" Target="../media/image19.png"/><Relationship Id="rId12"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8.jpeg"/><Relationship Id="rId11" Type="http://schemas.openxmlformats.org/officeDocument/2006/relationships/image" Target="../media/image21.png"/><Relationship Id="rId5" Type="http://schemas.openxmlformats.org/officeDocument/2006/relationships/image" Target="../media/image17.png"/><Relationship Id="rId15" Type="http://schemas.openxmlformats.org/officeDocument/2006/relationships/image" Target="../media/image23.png"/><Relationship Id="rId10" Type="http://schemas.microsoft.com/office/2007/relationships/hdphoto" Target="../media/hdphoto1.wdp"/><Relationship Id="rId4" Type="http://schemas.microsoft.com/office/2007/relationships/hdphoto" Target="../media/hdphoto4.wdp"/><Relationship Id="rId9" Type="http://schemas.openxmlformats.org/officeDocument/2006/relationships/image" Target="../media/image12.png"/><Relationship Id="rId1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p:cNvSpPr txBox="1">
            <a:spLocks noGrp="1" noSelect="1" noRot="1" noMove="1"/>
          </p:cNvSpPr>
          <p:nvPr/>
        </p:nvSpPr>
        <p:spPr>
          <a:xfrm>
            <a:off x="2890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marL="0" marR="0" lvl="0" indent="0" algn="ctr" defTabSz="914400" rtl="0" eaLnBrk="1" fontAlgn="auto" latinLnBrk="0" hangingPunct="1">
              <a:lnSpc>
                <a:spcPct val="150000"/>
              </a:lnSpc>
              <a:spcBef>
                <a:spcPct val="0"/>
              </a:spcBef>
              <a:spcAft>
                <a:spcPct val="0"/>
              </a:spcAft>
              <a:buClrTx/>
              <a:buSzTx/>
              <a:buFontTx/>
              <a:buNone/>
              <a:tabLst/>
              <a:defRPr/>
            </a:pPr>
            <a:endParaRPr kumimoji="0" lang="en-US" sz="3200" b="1" i="0" u="none" strike="noStrike" kern="1200" cap="none" spc="0" normalizeH="0" baseline="0" noProof="1">
              <a:ln>
                <a:noFill/>
              </a:ln>
              <a:solidFill>
                <a:prstClr val="red">
                  <a:lumOff val="30000"/>
                  <a:alpha val="40000"/>
                </a:prstClr>
              </a:solidFill>
              <a:effectLst>
                <a:outerShdw blurRad="50800" dist="38100" algn="tr" rotWithShape="0">
                  <a:prstClr val="black">
                    <a:alpha val="80000"/>
                  </a:prstClr>
                </a:outerShdw>
              </a:effectLst>
              <a:uLnTx/>
              <a:uFillTx/>
              <a:latin typeface="Calibri" pitchFamily="34" charset="0"/>
              <a:cs typeface="Arial" pitchFamily="34" charset="0"/>
            </a:endParaRPr>
          </a:p>
          <a:p>
            <a:pPr marL="0" marR="0" lvl="0" indent="0" algn="ctr" defTabSz="914400" rtl="0" eaLnBrk="1" fontAlgn="auto" latinLnBrk="0" hangingPunct="1">
              <a:lnSpc>
                <a:spcPct val="150000"/>
              </a:lnSpc>
              <a:spcBef>
                <a:spcPct val="0"/>
              </a:spcBef>
              <a:spcAft>
                <a:spcPct val="0"/>
              </a:spcAft>
              <a:buClrTx/>
              <a:buSzTx/>
              <a:buFontTx/>
              <a:buNone/>
              <a:tabLst/>
              <a:defRPr/>
            </a:pPr>
            <a:endParaRPr kumimoji="0" lang="en-US" sz="3200" b="1" i="0" u="none" strike="noStrike" kern="1200" cap="none" spc="0" normalizeH="0" baseline="0" noProof="1">
              <a:ln>
                <a:noFill/>
              </a:ln>
              <a:solidFill>
                <a:prstClr val="red">
                  <a:lumOff val="30000"/>
                  <a:alpha val="40000"/>
                </a:prstClr>
              </a:solidFill>
              <a:effectLst>
                <a:outerShdw blurRad="50800" dist="38100" algn="tr" rotWithShape="0">
                  <a:prstClr val="black">
                    <a:alpha val="80000"/>
                  </a:prstClr>
                </a:outerShdw>
              </a:effectLst>
              <a:uLnTx/>
              <a:uFillTx/>
              <a:latin typeface="Calibri" pitchFamily="34" charset="0"/>
              <a:cs typeface="Arial" pitchFamily="34" charset="0"/>
            </a:endParaRPr>
          </a:p>
          <a:p>
            <a:pPr marL="0" marR="0" lvl="0" indent="0" algn="ctr" defTabSz="914400" rtl="0" eaLnBrk="1" fontAlgn="auto" latinLnBrk="0" hangingPunct="1">
              <a:lnSpc>
                <a:spcPct val="150000"/>
              </a:lnSpc>
              <a:spcBef>
                <a:spcPct val="0"/>
              </a:spcBef>
              <a:spcAft>
                <a:spcPct val="0"/>
              </a:spcAft>
              <a:buClrTx/>
              <a:buSzTx/>
              <a:buFontTx/>
              <a:buNone/>
              <a:tabLst/>
              <a:defRPr/>
            </a:pPr>
            <a:endParaRPr kumimoji="0" lang="en-US" sz="3200" b="1" i="0" u="none" strike="noStrike" kern="1200" cap="none" spc="0" normalizeH="0" baseline="0" noProof="1">
              <a:ln>
                <a:noFill/>
              </a:ln>
              <a:solidFill>
                <a:prstClr val="red">
                  <a:lumOff val="30000"/>
                  <a:alpha val="40000"/>
                </a:prstClr>
              </a:solidFill>
              <a:effectLst>
                <a:outerShdw blurRad="50800" dist="38100" algn="tr" rotWithShape="0">
                  <a:prstClr val="black">
                    <a:alpha val="80000"/>
                  </a:prstClr>
                </a:outerShdw>
              </a:effectLst>
              <a:uLnTx/>
              <a:uFillTx/>
              <a:latin typeface="Calibri" pitchFamily="34" charset="0"/>
              <a:cs typeface="Arial" pitchFamily="34" charset="0"/>
            </a:endParaRPr>
          </a:p>
        </p:txBody>
      </p:sp>
      <p:sp>
        <p:nvSpPr>
          <p:cNvPr id="53" name="Rectangle 52">
            <a:extLst>
              <a:ext uri="{FF2B5EF4-FFF2-40B4-BE49-F238E27FC236}">
                <a16:creationId xmlns:a16="http://schemas.microsoft.com/office/drawing/2014/main" id="{ADF0BEC4-2BFB-4572-B0BF-7FC33A5DEB1A}"/>
              </a:ext>
            </a:extLst>
          </p:cNvPr>
          <p:cNvSpPr/>
          <p:nvPr/>
        </p:nvSpPr>
        <p:spPr>
          <a:xfrm>
            <a:off x="10269556" y="1640891"/>
            <a:ext cx="1584227" cy="3727062"/>
          </a:xfrm>
          <a:prstGeom prst="rect">
            <a:avLst/>
          </a:prstGeom>
          <a:solidFill>
            <a:schemeClr val="accent5">
              <a:lumMod val="60000"/>
              <a:lumOff val="40000"/>
            </a:schemeClr>
          </a:solidFill>
          <a:ln w="12700" cap="flat" cmpd="sng" algn="ctr">
            <a:solidFill>
              <a:srgbClr val="4472C4">
                <a:shade val="50000"/>
              </a:srgbClr>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5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Azure Sphere</a:t>
            </a:r>
          </a:p>
        </p:txBody>
      </p:sp>
      <p:sp>
        <p:nvSpPr>
          <p:cNvPr id="54" name="Rectangle 53">
            <a:extLst>
              <a:ext uri="{FF2B5EF4-FFF2-40B4-BE49-F238E27FC236}">
                <a16:creationId xmlns:a16="http://schemas.microsoft.com/office/drawing/2014/main" id="{27051467-EC95-4AAC-9E07-83374AAB5FDF}"/>
              </a:ext>
            </a:extLst>
          </p:cNvPr>
          <p:cNvSpPr/>
          <p:nvPr/>
        </p:nvSpPr>
        <p:spPr>
          <a:xfrm>
            <a:off x="6656311" y="1640891"/>
            <a:ext cx="1435497" cy="3727062"/>
          </a:xfrm>
          <a:prstGeom prst="rect">
            <a:avLst/>
          </a:prstGeom>
          <a:solidFill>
            <a:srgbClr val="FD6363"/>
          </a:solidFill>
          <a:ln w="12700" cap="flat" cmpd="sng" algn="ctr">
            <a:solidFill>
              <a:srgbClr val="4472C4">
                <a:shade val="50000"/>
              </a:srgbClr>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5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Azure IoT Hub</a:t>
            </a:r>
          </a:p>
        </p:txBody>
      </p:sp>
      <p:sp>
        <p:nvSpPr>
          <p:cNvPr id="55" name="Rectangle 54">
            <a:extLst>
              <a:ext uri="{FF2B5EF4-FFF2-40B4-BE49-F238E27FC236}">
                <a16:creationId xmlns:a16="http://schemas.microsoft.com/office/drawing/2014/main" id="{737AA393-4C77-4814-B97F-4F146C413A7A}"/>
              </a:ext>
            </a:extLst>
          </p:cNvPr>
          <p:cNvSpPr/>
          <p:nvPr/>
        </p:nvSpPr>
        <p:spPr>
          <a:xfrm>
            <a:off x="10423398" y="2296222"/>
            <a:ext cx="1275153" cy="961524"/>
          </a:xfrm>
          <a:prstGeom prst="rect">
            <a:avLst/>
          </a:prstGeom>
          <a:solidFill>
            <a:srgbClr val="70AD47">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5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Device twin </a:t>
            </a:r>
          </a:p>
          <a:p>
            <a:pPr marL="0" marR="0" lvl="0" indent="0" algn="ctr" defTabSz="914400" rtl="0" eaLnBrk="1" fontAlgn="auto" latinLnBrk="0" hangingPunct="1">
              <a:lnSpc>
                <a:spcPct val="100000"/>
              </a:lnSpc>
              <a:spcBef>
                <a:spcPts val="0"/>
              </a:spcBef>
              <a:spcAft>
                <a:spcPts val="0"/>
              </a:spcAft>
              <a:buClrTx/>
              <a:buSzTx/>
              <a:buFontTx/>
              <a:buNone/>
              <a:tabLst/>
              <a:defRPr/>
            </a:pPr>
            <a:r>
              <a:rPr lang="en-AU" sz="1050" kern="0" dirty="0">
                <a:solidFill>
                  <a:prstClr val="black"/>
                </a:solidFill>
                <a:latin typeface="Verdana" panose="020B0604030504040204" pitchFamily="34" charset="0"/>
                <a:ea typeface="Verdana" panose="020B0604030504040204" pitchFamily="34" charset="0"/>
                <a:cs typeface="Tahoma" panose="020B0604030504040204" pitchFamily="34" charset="0"/>
              </a:rPr>
              <a:t>temperature</a:t>
            </a:r>
            <a:r>
              <a:rPr kumimoji="0" lang="en-AU" sz="1050" b="1"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 </a:t>
            </a:r>
            <a:r>
              <a:rPr kumimoji="0" lang="en-AU" sz="105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handler</a:t>
            </a:r>
          </a:p>
        </p:txBody>
      </p:sp>
      <p:sp>
        <p:nvSpPr>
          <p:cNvPr id="56" name="Rectangle 55">
            <a:extLst>
              <a:ext uri="{FF2B5EF4-FFF2-40B4-BE49-F238E27FC236}">
                <a16:creationId xmlns:a16="http://schemas.microsoft.com/office/drawing/2014/main" id="{41316905-DD2C-479F-B9CC-56056A82D481}"/>
              </a:ext>
            </a:extLst>
          </p:cNvPr>
          <p:cNvSpPr/>
          <p:nvPr/>
        </p:nvSpPr>
        <p:spPr>
          <a:xfrm>
            <a:off x="10423398" y="3541724"/>
            <a:ext cx="1275155" cy="407014"/>
          </a:xfrm>
          <a:prstGeom prst="rect">
            <a:avLst/>
          </a:prstGeom>
          <a:solidFill>
            <a:srgbClr val="70AD47">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5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Change HVAC temperature</a:t>
            </a:r>
          </a:p>
        </p:txBody>
      </p:sp>
      <p:sp>
        <p:nvSpPr>
          <p:cNvPr id="57" name="Rectangle 56">
            <a:extLst>
              <a:ext uri="{FF2B5EF4-FFF2-40B4-BE49-F238E27FC236}">
                <a16:creationId xmlns:a16="http://schemas.microsoft.com/office/drawing/2014/main" id="{5C6BCCB6-5D07-4A6E-BEE9-949F31FD66EE}"/>
              </a:ext>
            </a:extLst>
          </p:cNvPr>
          <p:cNvSpPr/>
          <p:nvPr/>
        </p:nvSpPr>
        <p:spPr>
          <a:xfrm>
            <a:off x="10423398" y="4213800"/>
            <a:ext cx="1275155" cy="651287"/>
          </a:xfrm>
          <a:prstGeom prst="rect">
            <a:avLst/>
          </a:prstGeom>
          <a:solidFill>
            <a:srgbClr val="70AD47">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5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Acknowledge </a:t>
            </a:r>
            <a:r>
              <a:rPr kumimoji="0" lang="en-AU" sz="1050" b="0" i="0" u="none" strike="noStrike" kern="0" cap="none" spc="0" normalizeH="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device twin</a:t>
            </a:r>
            <a:endParaRPr kumimoji="0" lang="en-AU" sz="105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endParaRPr>
          </a:p>
        </p:txBody>
      </p:sp>
      <p:sp>
        <p:nvSpPr>
          <p:cNvPr id="58" name="Rectangle 57">
            <a:extLst>
              <a:ext uri="{FF2B5EF4-FFF2-40B4-BE49-F238E27FC236}">
                <a16:creationId xmlns:a16="http://schemas.microsoft.com/office/drawing/2014/main" id="{F6034658-F5E1-4F46-A761-8D21A81F28A0}"/>
              </a:ext>
            </a:extLst>
          </p:cNvPr>
          <p:cNvSpPr/>
          <p:nvPr/>
        </p:nvSpPr>
        <p:spPr>
          <a:xfrm>
            <a:off x="6801379" y="2296221"/>
            <a:ext cx="1131634" cy="1241839"/>
          </a:xfrm>
          <a:prstGeom prst="rect">
            <a:avLst/>
          </a:prstGeom>
          <a:solidFill>
            <a:srgbClr val="70AD47">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5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Update desired </a:t>
            </a:r>
            <a:r>
              <a:rPr lang="en-AU" sz="1050" kern="0" noProof="0" dirty="0">
                <a:solidFill>
                  <a:prstClr val="black"/>
                </a:solidFill>
                <a:latin typeface="Verdana" panose="020B0604030504040204" pitchFamily="34" charset="0"/>
                <a:ea typeface="Verdana" panose="020B0604030504040204" pitchFamily="34" charset="0"/>
                <a:cs typeface="Tahoma" panose="020B0604030504040204" pitchFamily="34" charset="0"/>
              </a:rPr>
              <a:t>t</a:t>
            </a:r>
            <a:r>
              <a:rPr kumimoji="0" lang="en-AU" sz="105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emperature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5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device</a:t>
            </a:r>
            <a:r>
              <a:rPr kumimoji="0" lang="en-AU" sz="1050" b="1"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 </a:t>
            </a:r>
            <a:r>
              <a:rPr kumimoji="0" lang="en-AU" sz="105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twin and send device twin message</a:t>
            </a:r>
          </a:p>
        </p:txBody>
      </p:sp>
      <p:sp>
        <p:nvSpPr>
          <p:cNvPr id="59" name="Oval 58">
            <a:extLst>
              <a:ext uri="{FF2B5EF4-FFF2-40B4-BE49-F238E27FC236}">
                <a16:creationId xmlns:a16="http://schemas.microsoft.com/office/drawing/2014/main" id="{56BE4C6A-2BB0-479B-88D2-5FC9DE2F02B2}"/>
              </a:ext>
            </a:extLst>
          </p:cNvPr>
          <p:cNvSpPr/>
          <p:nvPr/>
        </p:nvSpPr>
        <p:spPr>
          <a:xfrm>
            <a:off x="7788152" y="2198254"/>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050" kern="0" dirty="0">
                <a:solidFill>
                  <a:prstClr val="white"/>
                </a:solidFill>
                <a:latin typeface="Verdana" panose="020B0604030504040204" pitchFamily="34" charset="0"/>
                <a:ea typeface="Verdana" panose="020B0604030504040204" pitchFamily="34" charset="0"/>
                <a:cs typeface="Tahoma" panose="020B0604030504040204" pitchFamily="34" charset="0"/>
              </a:rPr>
              <a:t>4</a:t>
            </a:r>
            <a:endParaRPr kumimoji="0" lang="en-AU" sz="1050" b="0" i="0" u="none" strike="noStrike" kern="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Tahoma" panose="020B0604030504040204" pitchFamily="34" charset="0"/>
            </a:endParaRPr>
          </a:p>
        </p:txBody>
      </p:sp>
      <p:sp>
        <p:nvSpPr>
          <p:cNvPr id="60" name="Oval 59">
            <a:extLst>
              <a:ext uri="{FF2B5EF4-FFF2-40B4-BE49-F238E27FC236}">
                <a16:creationId xmlns:a16="http://schemas.microsoft.com/office/drawing/2014/main" id="{1A6EA84A-C65E-4C59-933C-39EBFDAB6AE3}"/>
              </a:ext>
            </a:extLst>
          </p:cNvPr>
          <p:cNvSpPr/>
          <p:nvPr/>
        </p:nvSpPr>
        <p:spPr>
          <a:xfrm>
            <a:off x="11560351" y="3867640"/>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050" kern="0" dirty="0">
                <a:solidFill>
                  <a:prstClr val="white"/>
                </a:solidFill>
                <a:latin typeface="Verdana" panose="020B0604030504040204" pitchFamily="34" charset="0"/>
                <a:ea typeface="Verdana" panose="020B0604030504040204" pitchFamily="34" charset="0"/>
                <a:cs typeface="Tahoma" panose="020B0604030504040204" pitchFamily="34" charset="0"/>
              </a:rPr>
              <a:t>6</a:t>
            </a:r>
            <a:endParaRPr kumimoji="0" lang="en-AU" sz="1050" b="0" i="0" u="none" strike="noStrike" kern="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Tahoma" panose="020B0604030504040204" pitchFamily="34" charset="0"/>
            </a:endParaRPr>
          </a:p>
        </p:txBody>
      </p:sp>
      <p:sp>
        <p:nvSpPr>
          <p:cNvPr id="61" name="Oval 60">
            <a:extLst>
              <a:ext uri="{FF2B5EF4-FFF2-40B4-BE49-F238E27FC236}">
                <a16:creationId xmlns:a16="http://schemas.microsoft.com/office/drawing/2014/main" id="{E12402ED-3CA0-496F-88F7-1C4DA4073AAF}"/>
              </a:ext>
            </a:extLst>
          </p:cNvPr>
          <p:cNvSpPr/>
          <p:nvPr/>
        </p:nvSpPr>
        <p:spPr>
          <a:xfrm>
            <a:off x="11559985" y="4677472"/>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050" kern="0" dirty="0">
                <a:solidFill>
                  <a:prstClr val="white"/>
                </a:solidFill>
                <a:latin typeface="Verdana" panose="020B0604030504040204" pitchFamily="34" charset="0"/>
                <a:ea typeface="Verdana" panose="020B0604030504040204" pitchFamily="34" charset="0"/>
                <a:cs typeface="Tahoma" panose="020B0604030504040204" pitchFamily="34" charset="0"/>
              </a:rPr>
              <a:t>7</a:t>
            </a:r>
            <a:endParaRPr kumimoji="0" lang="en-AU" sz="1050" b="0" i="0" u="none" strike="noStrike" kern="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Tahoma" panose="020B0604030504040204" pitchFamily="34" charset="0"/>
            </a:endParaRPr>
          </a:p>
        </p:txBody>
      </p:sp>
      <p:cxnSp>
        <p:nvCxnSpPr>
          <p:cNvPr id="62" name="Straight Arrow Connector 61">
            <a:extLst>
              <a:ext uri="{FF2B5EF4-FFF2-40B4-BE49-F238E27FC236}">
                <a16:creationId xmlns:a16="http://schemas.microsoft.com/office/drawing/2014/main" id="{B59EB95E-667F-47AF-9266-BD2918CFD203}"/>
              </a:ext>
            </a:extLst>
          </p:cNvPr>
          <p:cNvCxnSpPr>
            <a:cxnSpLocks/>
            <a:stCxn id="55" idx="2"/>
            <a:endCxn id="56" idx="0"/>
          </p:cNvCxnSpPr>
          <p:nvPr/>
        </p:nvCxnSpPr>
        <p:spPr>
          <a:xfrm>
            <a:off x="11060975" y="3257746"/>
            <a:ext cx="1" cy="283978"/>
          </a:xfrm>
          <a:prstGeom prst="straightConnector1">
            <a:avLst/>
          </a:prstGeom>
          <a:noFill/>
          <a:ln w="38100" cap="flat" cmpd="sng" algn="ctr">
            <a:solidFill>
              <a:srgbClr val="4472C4"/>
            </a:solidFill>
            <a:prstDash val="solid"/>
            <a:miter lim="800000"/>
            <a:tailEnd type="triangle"/>
          </a:ln>
          <a:effectLst/>
        </p:spPr>
      </p:cxnSp>
      <p:cxnSp>
        <p:nvCxnSpPr>
          <p:cNvPr id="63" name="Straight Arrow Connector 62">
            <a:extLst>
              <a:ext uri="{FF2B5EF4-FFF2-40B4-BE49-F238E27FC236}">
                <a16:creationId xmlns:a16="http://schemas.microsoft.com/office/drawing/2014/main" id="{5BFA4AA7-2C52-44DF-A96C-E348161BDC14}"/>
              </a:ext>
            </a:extLst>
          </p:cNvPr>
          <p:cNvCxnSpPr>
            <a:cxnSpLocks/>
            <a:stCxn id="56" idx="2"/>
            <a:endCxn id="57" idx="0"/>
          </p:cNvCxnSpPr>
          <p:nvPr/>
        </p:nvCxnSpPr>
        <p:spPr>
          <a:xfrm>
            <a:off x="11060976" y="3948738"/>
            <a:ext cx="0" cy="265062"/>
          </a:xfrm>
          <a:prstGeom prst="straightConnector1">
            <a:avLst/>
          </a:prstGeom>
          <a:noFill/>
          <a:ln w="38100" cap="flat" cmpd="sng" algn="ctr">
            <a:solidFill>
              <a:srgbClr val="4472C4"/>
            </a:solidFill>
            <a:prstDash val="solid"/>
            <a:miter lim="800000"/>
            <a:tailEnd type="triangle"/>
          </a:ln>
          <a:effectLst/>
        </p:spPr>
      </p:cxnSp>
      <p:sp>
        <p:nvSpPr>
          <p:cNvPr id="64" name="Rectangle 63">
            <a:extLst>
              <a:ext uri="{FF2B5EF4-FFF2-40B4-BE49-F238E27FC236}">
                <a16:creationId xmlns:a16="http://schemas.microsoft.com/office/drawing/2014/main" id="{4412024A-277C-45A0-837A-49D0779D3523}"/>
              </a:ext>
            </a:extLst>
          </p:cNvPr>
          <p:cNvSpPr/>
          <p:nvPr/>
        </p:nvSpPr>
        <p:spPr>
          <a:xfrm>
            <a:off x="8388916" y="1640891"/>
            <a:ext cx="1588551" cy="3727062"/>
          </a:xfrm>
          <a:prstGeom prst="rect">
            <a:avLst/>
          </a:prstGeom>
          <a:solidFill>
            <a:schemeClr val="accent4">
              <a:lumMod val="60000"/>
              <a:lumOff val="40000"/>
            </a:schemeClr>
          </a:solidFill>
          <a:ln w="12700" cap="flat" cmpd="sng" algn="ctr">
            <a:solidFill>
              <a:srgbClr val="4472C4">
                <a:shade val="50000"/>
              </a:srgbClr>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Azure IoT Hub Device Twin</a:t>
            </a:r>
          </a:p>
        </p:txBody>
      </p:sp>
      <p:sp>
        <p:nvSpPr>
          <p:cNvPr id="65" name="Oval 64">
            <a:extLst>
              <a:ext uri="{FF2B5EF4-FFF2-40B4-BE49-F238E27FC236}">
                <a16:creationId xmlns:a16="http://schemas.microsoft.com/office/drawing/2014/main" id="{D6C8E97A-C6B1-4833-BD03-1036970633E9}"/>
              </a:ext>
            </a:extLst>
          </p:cNvPr>
          <p:cNvSpPr/>
          <p:nvPr/>
        </p:nvSpPr>
        <p:spPr>
          <a:xfrm>
            <a:off x="11565171" y="3122124"/>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050" kern="0" dirty="0">
                <a:solidFill>
                  <a:prstClr val="white"/>
                </a:solidFill>
                <a:latin typeface="Verdana" panose="020B0604030504040204" pitchFamily="34" charset="0"/>
                <a:ea typeface="Verdana" panose="020B0604030504040204" pitchFamily="34" charset="0"/>
                <a:cs typeface="Tahoma" panose="020B0604030504040204" pitchFamily="34" charset="0"/>
              </a:rPr>
              <a:t>5</a:t>
            </a:r>
            <a:endParaRPr kumimoji="0" lang="en-AU" sz="1050" b="0" i="0" u="none" strike="noStrike" kern="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Tahoma" panose="020B0604030504040204" pitchFamily="34" charset="0"/>
            </a:endParaRPr>
          </a:p>
        </p:txBody>
      </p:sp>
      <p:sp>
        <p:nvSpPr>
          <p:cNvPr id="68" name="Rectangle 67">
            <a:extLst>
              <a:ext uri="{FF2B5EF4-FFF2-40B4-BE49-F238E27FC236}">
                <a16:creationId xmlns:a16="http://schemas.microsoft.com/office/drawing/2014/main" id="{8005BA36-018B-4F25-B5F6-76ED1BB0E9D9}"/>
              </a:ext>
            </a:extLst>
          </p:cNvPr>
          <p:cNvSpPr/>
          <p:nvPr/>
        </p:nvSpPr>
        <p:spPr>
          <a:xfrm>
            <a:off x="8540220" y="2296222"/>
            <a:ext cx="1295349" cy="652077"/>
          </a:xfrm>
          <a:prstGeom prst="rect">
            <a:avLst/>
          </a:prstGeom>
          <a:solidFill>
            <a:srgbClr val="A9D18E"/>
          </a:solidFill>
          <a:ln w="12700" cap="flat" cmpd="sng" algn="ctr">
            <a:solidFill>
              <a:srgbClr val="4472C4">
                <a:shade val="50000"/>
              </a:srgbClr>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800" b="0" i="0" u="none" strike="noStrike" kern="0" cap="none" spc="0" normalizeH="0" baseline="0" noProof="0" dirty="0" err="1">
                <a:ln>
                  <a:noFill/>
                </a:ln>
                <a:effectLst/>
                <a:uLnTx/>
                <a:uFillTx/>
                <a:latin typeface="Verdana" panose="020B0604030504040204" pitchFamily="34" charset="0"/>
                <a:ea typeface="Verdana" panose="020B0604030504040204" pitchFamily="34" charset="0"/>
                <a:cs typeface="Tahoma" panose="020B0604030504040204" pitchFamily="34" charset="0"/>
              </a:rPr>
              <a:t>Properties.Desired</a:t>
            </a:r>
            <a:endParaRPr kumimoji="0" lang="en-AU" sz="800" b="0" i="0" u="none" strike="noStrike" kern="0" cap="none" spc="0" normalizeH="0" baseline="0" noProof="0" dirty="0">
              <a:ln>
                <a:noFill/>
              </a:ln>
              <a:effectLst/>
              <a:uLnTx/>
              <a:uFillTx/>
              <a:latin typeface="Verdana" panose="020B0604030504040204" pitchFamily="34" charset="0"/>
              <a:ea typeface="Verdana" panose="020B0604030504040204" pitchFamily="34" charset="0"/>
              <a:cs typeface="Tahoma" panose="020B0604030504040204" pitchFamily="34" charset="0"/>
            </a:endParaRPr>
          </a:p>
        </p:txBody>
      </p:sp>
      <p:sp>
        <p:nvSpPr>
          <p:cNvPr id="69" name="TextBox 68">
            <a:extLst>
              <a:ext uri="{FF2B5EF4-FFF2-40B4-BE49-F238E27FC236}">
                <a16:creationId xmlns:a16="http://schemas.microsoft.com/office/drawing/2014/main" id="{F76E2FC2-D140-45CC-ABE9-1EE8D57A8E8E}"/>
              </a:ext>
            </a:extLst>
          </p:cNvPr>
          <p:cNvSpPr txBox="1"/>
          <p:nvPr/>
        </p:nvSpPr>
        <p:spPr>
          <a:xfrm>
            <a:off x="8720024" y="2530565"/>
            <a:ext cx="937802" cy="246221"/>
          </a:xfrm>
          <a:prstGeom prst="rect">
            <a:avLst/>
          </a:prstGeom>
          <a:solidFill>
            <a:srgbClr val="5B9BD5">
              <a:lumMod val="75000"/>
            </a:srgb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00" b="0" i="0" u="none" strike="noStrike" kern="0" cap="none" spc="0" normalizeH="0" baseline="0" noProof="0" dirty="0">
                <a:ln>
                  <a:noFill/>
                </a:ln>
                <a:solidFill>
                  <a:prstClr val="white"/>
                </a:solidFill>
                <a:effectLst/>
                <a:uLnTx/>
                <a:uFillTx/>
                <a:latin typeface="Calibri" panose="020F0502020204030204"/>
                <a:cs typeface="Arial" pitchFamily="34" charset="0"/>
              </a:rPr>
              <a:t>JSON</a:t>
            </a:r>
          </a:p>
        </p:txBody>
      </p:sp>
      <p:sp>
        <p:nvSpPr>
          <p:cNvPr id="70" name="Rectangle 69">
            <a:extLst>
              <a:ext uri="{FF2B5EF4-FFF2-40B4-BE49-F238E27FC236}">
                <a16:creationId xmlns:a16="http://schemas.microsoft.com/office/drawing/2014/main" id="{A3612737-2893-492F-83AB-078F4974B26A}"/>
              </a:ext>
            </a:extLst>
          </p:cNvPr>
          <p:cNvSpPr/>
          <p:nvPr/>
        </p:nvSpPr>
        <p:spPr>
          <a:xfrm>
            <a:off x="8540220" y="4204504"/>
            <a:ext cx="1295349" cy="652078"/>
          </a:xfrm>
          <a:prstGeom prst="rect">
            <a:avLst/>
          </a:prstGeom>
          <a:solidFill>
            <a:srgbClr val="A9D18E"/>
          </a:solidFill>
          <a:ln w="12700" cap="flat" cmpd="sng" algn="ctr">
            <a:solidFill>
              <a:srgbClr val="4472C4">
                <a:shade val="50000"/>
              </a:srgbClr>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800" b="0" i="0" u="none" strike="noStrike" kern="0" cap="none" spc="0" normalizeH="0" baseline="0" noProof="0" dirty="0" err="1">
                <a:ln>
                  <a:noFill/>
                </a:ln>
                <a:effectLst/>
                <a:uLnTx/>
                <a:uFillTx/>
                <a:latin typeface="Verdana" panose="020B0604030504040204" pitchFamily="34" charset="0"/>
                <a:ea typeface="Verdana" panose="020B0604030504040204" pitchFamily="34" charset="0"/>
                <a:cs typeface="Tahoma" panose="020B0604030504040204" pitchFamily="34" charset="0"/>
              </a:rPr>
              <a:t>Properties.Reported</a:t>
            </a:r>
            <a:endParaRPr kumimoji="0" lang="en-AU" sz="800" b="0" i="0" u="none" strike="noStrike" kern="0" cap="none" spc="0" normalizeH="0" baseline="0" noProof="0" dirty="0">
              <a:ln>
                <a:noFill/>
              </a:ln>
              <a:effectLst/>
              <a:uLnTx/>
              <a:uFillTx/>
              <a:latin typeface="Verdana" panose="020B0604030504040204" pitchFamily="34" charset="0"/>
              <a:ea typeface="Verdana" panose="020B0604030504040204" pitchFamily="34" charset="0"/>
              <a:cs typeface="Tahoma" panose="020B0604030504040204" pitchFamily="34" charset="0"/>
            </a:endParaRPr>
          </a:p>
        </p:txBody>
      </p:sp>
      <p:sp>
        <p:nvSpPr>
          <p:cNvPr id="71" name="TextBox 70">
            <a:extLst>
              <a:ext uri="{FF2B5EF4-FFF2-40B4-BE49-F238E27FC236}">
                <a16:creationId xmlns:a16="http://schemas.microsoft.com/office/drawing/2014/main" id="{055BFC9A-7691-4161-8395-811F996F585E}"/>
              </a:ext>
            </a:extLst>
          </p:cNvPr>
          <p:cNvSpPr txBox="1"/>
          <p:nvPr/>
        </p:nvSpPr>
        <p:spPr>
          <a:xfrm>
            <a:off x="8720024" y="4432192"/>
            <a:ext cx="937802" cy="246221"/>
          </a:xfrm>
          <a:prstGeom prst="rect">
            <a:avLst/>
          </a:prstGeom>
          <a:solidFill>
            <a:srgbClr val="5B9BD5">
              <a:lumMod val="75000"/>
            </a:srgb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00" b="0" i="0" u="none" strike="noStrike" kern="0" cap="none" spc="0" normalizeH="0" baseline="0" noProof="0" dirty="0">
                <a:ln>
                  <a:noFill/>
                </a:ln>
                <a:solidFill>
                  <a:prstClr val="white"/>
                </a:solidFill>
                <a:effectLst/>
                <a:uLnTx/>
                <a:uFillTx/>
                <a:latin typeface="Calibri" panose="020F0502020204030204"/>
                <a:cs typeface="Arial" pitchFamily="34" charset="0"/>
              </a:rPr>
              <a:t>JSON</a:t>
            </a:r>
          </a:p>
        </p:txBody>
      </p:sp>
      <p:cxnSp>
        <p:nvCxnSpPr>
          <p:cNvPr id="72" name="Straight Arrow Connector 71">
            <a:extLst>
              <a:ext uri="{FF2B5EF4-FFF2-40B4-BE49-F238E27FC236}">
                <a16:creationId xmlns:a16="http://schemas.microsoft.com/office/drawing/2014/main" id="{D9D5E46E-C415-4133-9325-8AD091C96BC4}"/>
              </a:ext>
            </a:extLst>
          </p:cNvPr>
          <p:cNvCxnSpPr>
            <a:cxnSpLocks/>
          </p:cNvCxnSpPr>
          <p:nvPr/>
        </p:nvCxnSpPr>
        <p:spPr>
          <a:xfrm>
            <a:off x="7935074" y="2656492"/>
            <a:ext cx="784950" cy="0"/>
          </a:xfrm>
          <a:prstGeom prst="straightConnector1">
            <a:avLst/>
          </a:prstGeom>
          <a:noFill/>
          <a:ln w="38100" cap="flat" cmpd="sng" algn="ctr">
            <a:solidFill>
              <a:srgbClr val="4472C4"/>
            </a:solidFill>
            <a:prstDash val="solid"/>
            <a:miter lim="800000"/>
            <a:tailEnd type="triangle"/>
          </a:ln>
          <a:effectLst/>
        </p:spPr>
      </p:cxnSp>
      <p:cxnSp>
        <p:nvCxnSpPr>
          <p:cNvPr id="73" name="Straight Arrow Connector 72">
            <a:extLst>
              <a:ext uri="{FF2B5EF4-FFF2-40B4-BE49-F238E27FC236}">
                <a16:creationId xmlns:a16="http://schemas.microsoft.com/office/drawing/2014/main" id="{7A7CFC2B-B2A6-49FB-8E40-0FA5DBFB32A9}"/>
              </a:ext>
            </a:extLst>
          </p:cNvPr>
          <p:cNvCxnSpPr>
            <a:cxnSpLocks/>
          </p:cNvCxnSpPr>
          <p:nvPr/>
        </p:nvCxnSpPr>
        <p:spPr>
          <a:xfrm>
            <a:off x="9657826" y="2656916"/>
            <a:ext cx="767633" cy="0"/>
          </a:xfrm>
          <a:prstGeom prst="straightConnector1">
            <a:avLst/>
          </a:prstGeom>
          <a:noFill/>
          <a:ln w="38100" cap="flat" cmpd="sng" algn="ctr">
            <a:solidFill>
              <a:srgbClr val="4472C4"/>
            </a:solidFill>
            <a:prstDash val="solid"/>
            <a:miter lim="800000"/>
            <a:tailEnd type="triangle"/>
          </a:ln>
          <a:effectLst/>
        </p:spPr>
      </p:cxnSp>
      <p:cxnSp>
        <p:nvCxnSpPr>
          <p:cNvPr id="74" name="Straight Arrow Connector 73">
            <a:extLst>
              <a:ext uri="{FF2B5EF4-FFF2-40B4-BE49-F238E27FC236}">
                <a16:creationId xmlns:a16="http://schemas.microsoft.com/office/drawing/2014/main" id="{381C368F-AE56-478F-BB9D-87DB6EEFF508}"/>
              </a:ext>
            </a:extLst>
          </p:cNvPr>
          <p:cNvCxnSpPr>
            <a:cxnSpLocks/>
            <a:endCxn id="71" idx="3"/>
          </p:cNvCxnSpPr>
          <p:nvPr/>
        </p:nvCxnSpPr>
        <p:spPr>
          <a:xfrm flipH="1">
            <a:off x="9657826" y="4555303"/>
            <a:ext cx="756411" cy="0"/>
          </a:xfrm>
          <a:prstGeom prst="straightConnector1">
            <a:avLst/>
          </a:prstGeom>
          <a:noFill/>
          <a:ln w="38100" cap="flat" cmpd="sng" algn="ctr">
            <a:solidFill>
              <a:srgbClr val="4472C4"/>
            </a:solidFill>
            <a:prstDash val="solid"/>
            <a:miter lim="800000"/>
            <a:tailEnd type="triangle"/>
          </a:ln>
          <a:effectLst/>
        </p:spPr>
      </p:cxnSp>
      <p:pic>
        <p:nvPicPr>
          <p:cNvPr id="95" name="Picture 94">
            <a:extLst>
              <a:ext uri="{FF2B5EF4-FFF2-40B4-BE49-F238E27FC236}">
                <a16:creationId xmlns:a16="http://schemas.microsoft.com/office/drawing/2014/main" id="{7D6839E6-EE34-4A7B-B888-1AEBE0227FF9}"/>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6522" b="93478" l="7500" r="92500">
                        <a14:foregroundMark x1="41250" y1="82609" x2="41250" y2="82609"/>
                        <a14:foregroundMark x1="42500" y1="89130" x2="41250" y2="92391"/>
                        <a14:foregroundMark x1="32000" y1="89130" x2="40000" y2="93478"/>
                        <a14:foregroundMark x1="30000" y1="88043" x2="32000" y2="89130"/>
                        <a14:foregroundMark x1="82500" y1="81522" x2="86250" y2="81522"/>
                        <a14:foregroundMark x1="78750" y1="52174" x2="80000" y2="48913"/>
                        <a14:foregroundMark x1="92500" y1="21739" x2="92500" y2="18478"/>
                        <a14:foregroundMark x1="57500" y1="7609" x2="8750" y2="42391"/>
                        <a14:foregroundMark x1="8750" y1="42391" x2="7500" y2="66304"/>
                        <a14:foregroundMark x1="7500" y1="7609" x2="56250" y2="6522"/>
                        <a14:foregroundMark x1="82082" y1="86957" x2="78750" y2="89130"/>
                        <a14:foregroundMark x1="83749" y1="85870" x2="82082" y2="86957"/>
                        <a14:foregroundMark x1="88750" y1="82609" x2="86142" y2="84310"/>
                        <a14:foregroundMark x1="88751" y1="89130" x2="92500" y2="86957"/>
                        <a14:foregroundMark x1="86876" y1="90217" x2="88751" y2="89130"/>
                        <a14:foregroundMark x1="81250" y1="93478" x2="86876" y2="90217"/>
                        <a14:foregroundMark x1="88750" y1="91304" x2="88750" y2="91304"/>
                        <a14:foregroundMark x1="90000" y1="90217" x2="88750" y2="92391"/>
                        <a14:backgroundMark x1="37500" y1="88043" x2="37500" y2="88043"/>
                        <a14:backgroundMark x1="36250" y1="89130" x2="36250" y2="89130"/>
                        <a14:backgroundMark x1="33750" y1="89130" x2="33750" y2="89130"/>
                        <a14:backgroundMark x1="85000" y1="86957" x2="85000" y2="86957"/>
                        <a14:backgroundMark x1="86250" y1="85870" x2="86250" y2="85870"/>
                        <a14:backgroundMark x1="85000" y1="85870" x2="86250" y2="86957"/>
                        <a14:backgroundMark x1="83750" y1="86957" x2="83750" y2="86957"/>
                        <a14:backgroundMark x1="83750" y1="85870" x2="85000" y2="85870"/>
                        <a14:backgroundMark x1="85000" y1="84783" x2="85000" y2="84783"/>
                        <a14:backgroundMark x1="82500" y1="86957" x2="82500" y2="86957"/>
                        <a14:backgroundMark x1="86250" y1="89130" x2="86250" y2="89130"/>
                        <a14:backgroundMark x1="85000" y1="90217" x2="85000" y2="90217"/>
                      </a14:backgroundRemoval>
                    </a14:imgEffect>
                  </a14:imgLayer>
                </a14:imgProps>
              </a:ext>
            </a:extLst>
          </a:blip>
          <a:stretch>
            <a:fillRect/>
          </a:stretch>
        </p:blipFill>
        <p:spPr>
          <a:xfrm>
            <a:off x="8802237" y="561293"/>
            <a:ext cx="761908" cy="876194"/>
          </a:xfrm>
          <a:prstGeom prst="rect">
            <a:avLst/>
          </a:prstGeom>
          <a:effectLst>
            <a:outerShdw blurRad="50800" dist="38100" dir="2700000" algn="tl" rotWithShape="0">
              <a:prstClr val="black">
                <a:alpha val="40000"/>
              </a:prstClr>
            </a:outerShdw>
          </a:effectLst>
        </p:spPr>
      </p:pic>
      <p:pic>
        <p:nvPicPr>
          <p:cNvPr id="96" name="Picture 95" descr="Reekoh | Plugins">
            <a:extLst>
              <a:ext uri="{FF2B5EF4-FFF2-40B4-BE49-F238E27FC236}">
                <a16:creationId xmlns:a16="http://schemas.microsoft.com/office/drawing/2014/main" id="{CDCCC241-5601-453D-A842-1C484B9CF4CE}"/>
              </a:ext>
            </a:extLst>
          </p:cNvPr>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backgroundRemoval t="13333" b="86000" l="13000" r="86667">
                        <a14:foregroundMark x1="17333" y1="82333" x2="17333" y2="82333"/>
                        <a14:foregroundMark x1="17000" y1="70333" x2="17000" y2="70333"/>
                        <a14:foregroundMark x1="17667" y1="71667" x2="26333" y2="83333"/>
                        <a14:foregroundMark x1="13333" y1="70333" x2="13333" y2="70333"/>
                        <a14:foregroundMark x1="26333" y1="86000" x2="26333" y2="86000"/>
                        <a14:foregroundMark x1="80333" y1="26333" x2="80333" y2="26333"/>
                        <a14:foregroundMark x1="86667" y1="24667" x2="86667" y2="24667"/>
                        <a14:foregroundMark x1="85000" y1="13333" x2="85000" y2="13333"/>
                      </a14:backgroundRemoval>
                    </a14:imgEffect>
                  </a14:imgLayer>
                </a14:imgProps>
              </a:ext>
              <a:ext uri="{28A0092B-C50C-407E-A947-70E740481C1C}">
                <a14:useLocalDpi xmlns:a14="http://schemas.microsoft.com/office/drawing/2010/main" val="0"/>
              </a:ext>
            </a:extLst>
          </a:blip>
          <a:srcRect l="8393" t="8395" r="10628" b="8418"/>
          <a:stretch/>
        </p:blipFill>
        <p:spPr bwMode="auto">
          <a:xfrm>
            <a:off x="6890974" y="510293"/>
            <a:ext cx="952215" cy="97819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98" name="Picture 97">
            <a:extLst>
              <a:ext uri="{FF2B5EF4-FFF2-40B4-BE49-F238E27FC236}">
                <a16:creationId xmlns:a16="http://schemas.microsoft.com/office/drawing/2014/main" id="{DD649830-9C19-457C-BA09-453B6B4FB8F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240071" y="541374"/>
            <a:ext cx="1641805" cy="916033"/>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a:extLst>
              <a:ext uri="{FF2B5EF4-FFF2-40B4-BE49-F238E27FC236}">
                <a16:creationId xmlns:a16="http://schemas.microsoft.com/office/drawing/2014/main" id="{0531FC31-631D-4B66-86B9-9E42BB3D5C46}"/>
              </a:ext>
            </a:extLst>
          </p:cNvPr>
          <p:cNvSpPr/>
          <p:nvPr/>
        </p:nvSpPr>
        <p:spPr>
          <a:xfrm>
            <a:off x="4785188" y="1640891"/>
            <a:ext cx="1584817" cy="3727062"/>
          </a:xfrm>
          <a:prstGeom prst="rect">
            <a:avLst/>
          </a:prstGeom>
          <a:solidFill>
            <a:schemeClr val="accent1">
              <a:lumMod val="60000"/>
              <a:lumOff val="40000"/>
            </a:schemeClr>
          </a:solidFill>
          <a:ln w="12700" cap="flat" cmpd="sng" algn="ctr">
            <a:solidFill>
              <a:srgbClr val="4472C4">
                <a:shade val="50000"/>
              </a:srgbClr>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Azure IoT Central</a:t>
            </a:r>
          </a:p>
        </p:txBody>
      </p:sp>
      <p:sp>
        <p:nvSpPr>
          <p:cNvPr id="31" name="Rectangle 30">
            <a:extLst>
              <a:ext uri="{FF2B5EF4-FFF2-40B4-BE49-F238E27FC236}">
                <a16:creationId xmlns:a16="http://schemas.microsoft.com/office/drawing/2014/main" id="{BD21EC29-56BF-438B-8C00-B8C59EA309D1}"/>
              </a:ext>
            </a:extLst>
          </p:cNvPr>
          <p:cNvSpPr/>
          <p:nvPr/>
        </p:nvSpPr>
        <p:spPr>
          <a:xfrm>
            <a:off x="4956272" y="2296222"/>
            <a:ext cx="1242647" cy="2560359"/>
          </a:xfrm>
          <a:prstGeom prst="rect">
            <a:avLst/>
          </a:prstGeom>
          <a:solidFill>
            <a:srgbClr val="70AD47">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5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Update</a:t>
            </a:r>
          </a:p>
          <a:p>
            <a:pPr marL="0" marR="0" lvl="0" indent="0" algn="ctr" defTabSz="914400" rtl="0" eaLnBrk="1" fontAlgn="auto" latinLnBrk="0" hangingPunct="1">
              <a:lnSpc>
                <a:spcPct val="100000"/>
              </a:lnSpc>
              <a:spcBef>
                <a:spcPts val="0"/>
              </a:spcBef>
              <a:spcAft>
                <a:spcPts val="0"/>
              </a:spcAft>
              <a:buClrTx/>
              <a:buSzTx/>
              <a:buFontTx/>
              <a:buNone/>
              <a:tabLst/>
              <a:defRPr/>
            </a:pPr>
            <a:r>
              <a:rPr lang="en-AU" sz="1050" kern="0" dirty="0">
                <a:solidFill>
                  <a:prstClr val="black"/>
                </a:solidFill>
                <a:latin typeface="Verdana" panose="020B0604030504040204" pitchFamily="34" charset="0"/>
                <a:ea typeface="Verdana" panose="020B0604030504040204" pitchFamily="34" charset="0"/>
                <a:cs typeface="Tahoma" panose="020B0604030504040204" pitchFamily="34" charset="0"/>
              </a:rPr>
              <a:t>temperature</a:t>
            </a:r>
            <a:endParaRPr kumimoji="0" lang="en-AU" sz="105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5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Property</a:t>
            </a:r>
          </a:p>
        </p:txBody>
      </p:sp>
      <p:cxnSp>
        <p:nvCxnSpPr>
          <p:cNvPr id="32" name="Straight Arrow Connector 31">
            <a:extLst>
              <a:ext uri="{FF2B5EF4-FFF2-40B4-BE49-F238E27FC236}">
                <a16:creationId xmlns:a16="http://schemas.microsoft.com/office/drawing/2014/main" id="{3B81D555-A38B-44F0-825D-1DADC884AFAE}"/>
              </a:ext>
            </a:extLst>
          </p:cNvPr>
          <p:cNvCxnSpPr>
            <a:cxnSpLocks/>
          </p:cNvCxnSpPr>
          <p:nvPr/>
        </p:nvCxnSpPr>
        <p:spPr>
          <a:xfrm flipH="1">
            <a:off x="6200980" y="2656492"/>
            <a:ext cx="602460" cy="0"/>
          </a:xfrm>
          <a:prstGeom prst="straightConnector1">
            <a:avLst/>
          </a:prstGeom>
          <a:noFill/>
          <a:ln w="38100" cap="flat" cmpd="sng" algn="ctr">
            <a:solidFill>
              <a:srgbClr val="4472C4"/>
            </a:solidFill>
            <a:prstDash val="solid"/>
            <a:miter lim="800000"/>
            <a:headEnd type="triangle" w="med" len="med"/>
            <a:tailEnd type="none" w="med" len="med"/>
          </a:ln>
          <a:effectLst/>
        </p:spPr>
      </p:cxnSp>
      <p:sp>
        <p:nvSpPr>
          <p:cNvPr id="35" name="TextBox 34">
            <a:extLst>
              <a:ext uri="{FF2B5EF4-FFF2-40B4-BE49-F238E27FC236}">
                <a16:creationId xmlns:a16="http://schemas.microsoft.com/office/drawing/2014/main" id="{14DDDD74-F43B-4E2C-8F6A-9657BD1E765A}"/>
              </a:ext>
            </a:extLst>
          </p:cNvPr>
          <p:cNvSpPr txBox="1"/>
          <p:nvPr/>
        </p:nvSpPr>
        <p:spPr>
          <a:xfrm>
            <a:off x="5563430" y="4308774"/>
            <a:ext cx="681832" cy="57708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05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Query Device Twin</a:t>
            </a:r>
          </a:p>
        </p:txBody>
      </p:sp>
      <p:pic>
        <p:nvPicPr>
          <p:cNvPr id="36" name="Picture 2" descr="See the source image">
            <a:extLst>
              <a:ext uri="{FF2B5EF4-FFF2-40B4-BE49-F238E27FC236}">
                <a16:creationId xmlns:a16="http://schemas.microsoft.com/office/drawing/2014/main" id="{48502AAD-15D2-4F15-955A-3704EAB325E5}"/>
              </a:ext>
            </a:extLst>
          </p:cNvPr>
          <p:cNvPicPr>
            <a:picLocks noChangeAspect="1" noChangeArrowheads="1"/>
          </p:cNvPicPr>
          <p:nvPr/>
        </p:nvPicPr>
        <p:blipFill>
          <a:blip r:embed="rId8" cstate="print">
            <a:extLst>
              <a:ext uri="{BEBA8EAE-BF5A-486C-A8C5-ECC9F3942E4B}">
                <a14:imgProps xmlns:a14="http://schemas.microsoft.com/office/drawing/2010/main">
                  <a14:imgLayer r:embed="rId9">
                    <a14:imgEffect>
                      <a14:backgroundRemoval t="3125" b="96307" l="3797" r="94304">
                        <a14:foregroundMark x1="28797" y1="16761" x2="28797" y2="16761"/>
                        <a14:foregroundMark x1="6646" y1="35227" x2="6646" y2="35227"/>
                        <a14:foregroundMark x1="51266" y1="4545" x2="51266" y2="4545"/>
                        <a14:foregroundMark x1="94620" y1="41761" x2="94620" y2="41761"/>
                        <a14:foregroundMark x1="48418" y1="96307" x2="48418" y2="96307"/>
                        <a14:foregroundMark x1="4747" y1="70170" x2="4747" y2="70170"/>
                        <a14:foregroundMark x1="4114" y1="34091" x2="4114" y2="34091"/>
                        <a14:foregroundMark x1="3797" y1="68182" x2="3797" y2="68182"/>
                        <a14:foregroundMark x1="53797" y1="49432" x2="53797" y2="49432"/>
                      </a14:backgroundRemoval>
                    </a14:imgEffect>
                  </a14:imgLayer>
                </a14:imgProps>
              </a:ext>
              <a:ext uri="{28A0092B-C50C-407E-A947-70E740481C1C}">
                <a14:useLocalDpi xmlns:a14="http://schemas.microsoft.com/office/drawing/2010/main" val="0"/>
              </a:ext>
            </a:extLst>
          </a:blip>
          <a:srcRect/>
          <a:stretch>
            <a:fillRect/>
          </a:stretch>
        </p:blipFill>
        <p:spPr bwMode="auto">
          <a:xfrm>
            <a:off x="5137659" y="532675"/>
            <a:ext cx="837966" cy="93343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7" name="Oval 36">
            <a:extLst>
              <a:ext uri="{FF2B5EF4-FFF2-40B4-BE49-F238E27FC236}">
                <a16:creationId xmlns:a16="http://schemas.microsoft.com/office/drawing/2014/main" id="{C4704B70-6D45-413E-A194-E21001C7378F}"/>
              </a:ext>
            </a:extLst>
          </p:cNvPr>
          <p:cNvSpPr/>
          <p:nvPr/>
        </p:nvSpPr>
        <p:spPr>
          <a:xfrm>
            <a:off x="6059331" y="2198254"/>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kern="0" dirty="0">
                <a:solidFill>
                  <a:prstClr val="white"/>
                </a:solidFill>
                <a:latin typeface="Verdana" panose="020B0604030504040204" pitchFamily="34" charset="0"/>
                <a:ea typeface="Verdana" panose="020B0604030504040204" pitchFamily="34" charset="0"/>
                <a:cs typeface="Tahoma" panose="020B0604030504040204" pitchFamily="34" charset="0"/>
              </a:rPr>
              <a:t>3</a:t>
            </a:r>
            <a:endParaRPr kumimoji="0" lang="en-AU" sz="1100" b="0" i="0" u="none" strike="noStrike" kern="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Tahoma" panose="020B0604030504040204" pitchFamily="34" charset="0"/>
            </a:endParaRPr>
          </a:p>
        </p:txBody>
      </p:sp>
      <p:cxnSp>
        <p:nvCxnSpPr>
          <p:cNvPr id="75" name="Straight Arrow Connector 74">
            <a:extLst>
              <a:ext uri="{FF2B5EF4-FFF2-40B4-BE49-F238E27FC236}">
                <a16:creationId xmlns:a16="http://schemas.microsoft.com/office/drawing/2014/main" id="{85EAF4E5-0BAB-48FB-8EA9-CF9901AA3326}"/>
              </a:ext>
            </a:extLst>
          </p:cNvPr>
          <p:cNvCxnSpPr>
            <a:cxnSpLocks/>
          </p:cNvCxnSpPr>
          <p:nvPr/>
        </p:nvCxnSpPr>
        <p:spPr>
          <a:xfrm>
            <a:off x="6198919" y="4550655"/>
            <a:ext cx="2521105" cy="4648"/>
          </a:xfrm>
          <a:prstGeom prst="straightConnector1">
            <a:avLst/>
          </a:prstGeom>
          <a:noFill/>
          <a:ln w="38100" cap="flat" cmpd="sng" algn="ctr">
            <a:solidFill>
              <a:srgbClr val="4472C4"/>
            </a:solidFill>
            <a:prstDash val="solid"/>
            <a:miter lim="800000"/>
            <a:tailEnd type="triangle"/>
          </a:ln>
          <a:effectLst/>
        </p:spPr>
      </p:cxnSp>
      <p:sp>
        <p:nvSpPr>
          <p:cNvPr id="76" name="Oval 75">
            <a:extLst>
              <a:ext uri="{FF2B5EF4-FFF2-40B4-BE49-F238E27FC236}">
                <a16:creationId xmlns:a16="http://schemas.microsoft.com/office/drawing/2014/main" id="{FA171BA4-28A3-4DEF-94E1-2C6806F8D72A}"/>
              </a:ext>
            </a:extLst>
          </p:cNvPr>
          <p:cNvSpPr/>
          <p:nvPr/>
        </p:nvSpPr>
        <p:spPr>
          <a:xfrm>
            <a:off x="6059331" y="4736186"/>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kern="0" dirty="0">
                <a:solidFill>
                  <a:prstClr val="white"/>
                </a:solidFill>
                <a:latin typeface="Verdana" panose="020B0604030504040204" pitchFamily="34" charset="0"/>
                <a:ea typeface="Verdana" panose="020B0604030504040204" pitchFamily="34" charset="0"/>
                <a:cs typeface="Tahoma" panose="020B0604030504040204" pitchFamily="34" charset="0"/>
              </a:rPr>
              <a:t>8</a:t>
            </a:r>
            <a:endParaRPr kumimoji="0" lang="en-AU" sz="1100" b="0" i="0" u="none" strike="noStrike" kern="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Tahoma" panose="020B0604030504040204" pitchFamily="34" charset="0"/>
            </a:endParaRPr>
          </a:p>
        </p:txBody>
      </p:sp>
      <p:pic>
        <p:nvPicPr>
          <p:cNvPr id="2" name="Picture 2" descr="Things I Learnt in My First Azure Functions Project">
            <a:extLst>
              <a:ext uri="{FF2B5EF4-FFF2-40B4-BE49-F238E27FC236}">
                <a16:creationId xmlns:a16="http://schemas.microsoft.com/office/drawing/2014/main" id="{05F01EE1-5889-472F-867B-BE28BB00AF41}"/>
              </a:ext>
            </a:extLst>
          </p:cNvPr>
          <p:cNvPicPr>
            <a:picLocks noChangeAspect="1" noChangeArrowheads="1"/>
          </p:cNvPicPr>
          <p:nvPr/>
        </p:nvPicPr>
        <p:blipFill rotWithShape="1">
          <a:blip r:embed="rId10">
            <a:extLst>
              <a:ext uri="{BEBA8EAE-BF5A-486C-A8C5-ECC9F3942E4B}">
                <a14:imgProps xmlns:a14="http://schemas.microsoft.com/office/drawing/2010/main">
                  <a14:imgLayer r:embed="rId11">
                    <a14:imgEffect>
                      <a14:backgroundRemoval t="7154" b="96870" l="19500" r="86300">
                        <a14:foregroundMark x1="31700" y1="29955" x2="31700" y2="29955"/>
                        <a14:foregroundMark x1="23200" y1="58271" x2="30500" y2="68256"/>
                        <a14:foregroundMark x1="20100" y1="49180" x2="19500" y2="50969"/>
                        <a14:foregroundMark x1="83800" y1="52757" x2="83800" y2="52757"/>
                        <a14:foregroundMark x1="54400" y1="7154" x2="54400" y2="7154"/>
                        <a14:foregroundMark x1="75200" y1="32638" x2="75200" y2="32638"/>
                        <a14:foregroundMark x1="76500" y1="34575" x2="76500" y2="34575"/>
                        <a14:foregroundMark x1="69100" y1="25335" x2="81400" y2="41878"/>
                        <a14:foregroundMark x1="67300" y1="75559" x2="79500" y2="60060"/>
                        <a14:foregroundMark x1="86300" y1="50075" x2="86300" y2="50075"/>
                        <a14:foregroundMark x1="41600" y1="92846" x2="41600" y2="92846"/>
                        <a14:foregroundMark x1="40200" y1="96870" x2="40200" y2="96870"/>
                        <a14:backgroundMark x1="36600" y1="55589" x2="36600" y2="55589"/>
                        <a14:backgroundMark x1="36000" y1="38152" x2="41500" y2="60060"/>
                      </a14:backgroundRemoval>
                    </a14:imgEffect>
                  </a14:imgLayer>
                </a14:imgProps>
              </a:ext>
              <a:ext uri="{28A0092B-C50C-407E-A947-70E740481C1C}">
                <a14:useLocalDpi xmlns:a14="http://schemas.microsoft.com/office/drawing/2010/main" val="0"/>
              </a:ext>
            </a:extLst>
          </a:blip>
          <a:srcRect l="16300" r="11300"/>
          <a:stretch/>
        </p:blipFill>
        <p:spPr bwMode="auto">
          <a:xfrm>
            <a:off x="2980561" y="531215"/>
            <a:ext cx="1010308" cy="93635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577BBEFF-4F23-49EB-839F-AECA194BAEDD}"/>
              </a:ext>
            </a:extLst>
          </p:cNvPr>
          <p:cNvPicPr>
            <a:picLocks noChangeAspect="1"/>
          </p:cNvPicPr>
          <p:nvPr/>
        </p:nvPicPr>
        <p:blipFill rotWithShape="1">
          <a:blip r:embed="rId12"/>
          <a:srcRect t="1" r="35147" b="-12581"/>
          <a:stretch/>
        </p:blipFill>
        <p:spPr>
          <a:xfrm>
            <a:off x="2474189" y="1876458"/>
            <a:ext cx="2023052" cy="2988635"/>
          </a:xfrm>
          <a:prstGeom prst="rect">
            <a:avLst/>
          </a:prstGeom>
        </p:spPr>
      </p:pic>
      <p:pic>
        <p:nvPicPr>
          <p:cNvPr id="6" name="Picture 12" descr="Archiving Data with Azure Blob Storage Archive Tier and PowerShell ...">
            <a:extLst>
              <a:ext uri="{FF2B5EF4-FFF2-40B4-BE49-F238E27FC236}">
                <a16:creationId xmlns:a16="http://schemas.microsoft.com/office/drawing/2014/main" id="{6090DDF5-6A0A-4F3C-BD35-8241BDD8EF2B}"/>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r="54580"/>
          <a:stretch/>
        </p:blipFill>
        <p:spPr bwMode="auto">
          <a:xfrm>
            <a:off x="822836" y="648325"/>
            <a:ext cx="826616" cy="70213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46" name="Straight Arrow Connector 45">
            <a:extLst>
              <a:ext uri="{FF2B5EF4-FFF2-40B4-BE49-F238E27FC236}">
                <a16:creationId xmlns:a16="http://schemas.microsoft.com/office/drawing/2014/main" id="{9E5F8826-8822-455E-AAB8-E951D0143660}"/>
              </a:ext>
            </a:extLst>
          </p:cNvPr>
          <p:cNvCxnSpPr>
            <a:cxnSpLocks/>
          </p:cNvCxnSpPr>
          <p:nvPr/>
        </p:nvCxnSpPr>
        <p:spPr>
          <a:xfrm flipH="1">
            <a:off x="2172959" y="3122123"/>
            <a:ext cx="301230" cy="0"/>
          </a:xfrm>
          <a:prstGeom prst="straightConnector1">
            <a:avLst/>
          </a:prstGeom>
          <a:noFill/>
          <a:ln w="38100" cap="flat" cmpd="sng" algn="ctr">
            <a:solidFill>
              <a:srgbClr val="4472C4"/>
            </a:solidFill>
            <a:prstDash val="solid"/>
            <a:miter lim="800000"/>
            <a:headEnd type="triangle" w="med" len="med"/>
            <a:tailEnd type="none" w="med" len="med"/>
          </a:ln>
          <a:effectLst/>
        </p:spPr>
      </p:cxnSp>
      <p:cxnSp>
        <p:nvCxnSpPr>
          <p:cNvPr id="48" name="Straight Arrow Connector 47">
            <a:extLst>
              <a:ext uri="{FF2B5EF4-FFF2-40B4-BE49-F238E27FC236}">
                <a16:creationId xmlns:a16="http://schemas.microsoft.com/office/drawing/2014/main" id="{F0A54ACB-B49A-44C8-BB6E-5241080FB325}"/>
              </a:ext>
            </a:extLst>
          </p:cNvPr>
          <p:cNvCxnSpPr>
            <a:cxnSpLocks/>
          </p:cNvCxnSpPr>
          <p:nvPr/>
        </p:nvCxnSpPr>
        <p:spPr>
          <a:xfrm flipH="1">
            <a:off x="4597637" y="3123618"/>
            <a:ext cx="358636" cy="0"/>
          </a:xfrm>
          <a:prstGeom prst="straightConnector1">
            <a:avLst/>
          </a:prstGeom>
          <a:noFill/>
          <a:ln w="38100" cap="flat" cmpd="sng" algn="ctr">
            <a:solidFill>
              <a:srgbClr val="4472C4"/>
            </a:solidFill>
            <a:prstDash val="solid"/>
            <a:miter lim="800000"/>
            <a:headEnd type="triangle" w="med" len="med"/>
            <a:tailEnd type="none" w="med" len="med"/>
          </a:ln>
          <a:effectLst/>
        </p:spPr>
      </p:cxnSp>
      <p:sp>
        <p:nvSpPr>
          <p:cNvPr id="11" name="TextBox 10">
            <a:extLst>
              <a:ext uri="{FF2B5EF4-FFF2-40B4-BE49-F238E27FC236}">
                <a16:creationId xmlns:a16="http://schemas.microsoft.com/office/drawing/2014/main" id="{02AF5A2A-9EA0-48A0-BCC0-7A1722A28A91}"/>
              </a:ext>
            </a:extLst>
          </p:cNvPr>
          <p:cNvSpPr txBox="1"/>
          <p:nvPr/>
        </p:nvSpPr>
        <p:spPr>
          <a:xfrm>
            <a:off x="223027" y="5646469"/>
            <a:ext cx="2251162" cy="600164"/>
          </a:xfrm>
          <a:prstGeom prst="rect">
            <a:avLst/>
          </a:prstGeom>
          <a:noFill/>
        </p:spPr>
        <p:txBody>
          <a:bodyPr wrap="square" rtlCol="0">
            <a:spAutoFit/>
          </a:bodyPr>
          <a:lstStyle/>
          <a:p>
            <a:r>
              <a:rPr lang="en-AU" sz="1100" dirty="0"/>
              <a:t>Azure Storage Static Website HTML/JavaScript page calls Azure Function HTTP Trigger</a:t>
            </a:r>
          </a:p>
        </p:txBody>
      </p:sp>
      <p:sp>
        <p:nvSpPr>
          <p:cNvPr id="12" name="TextBox 11">
            <a:extLst>
              <a:ext uri="{FF2B5EF4-FFF2-40B4-BE49-F238E27FC236}">
                <a16:creationId xmlns:a16="http://schemas.microsoft.com/office/drawing/2014/main" id="{236A0B0D-FE8C-430E-B77B-F93696EFB504}"/>
              </a:ext>
            </a:extLst>
          </p:cNvPr>
          <p:cNvSpPr txBox="1"/>
          <p:nvPr/>
        </p:nvSpPr>
        <p:spPr>
          <a:xfrm>
            <a:off x="2479550" y="5646469"/>
            <a:ext cx="2017692" cy="600164"/>
          </a:xfrm>
          <a:prstGeom prst="rect">
            <a:avLst/>
          </a:prstGeom>
          <a:noFill/>
        </p:spPr>
        <p:txBody>
          <a:bodyPr wrap="square" rtlCol="0">
            <a:spAutoFit/>
          </a:bodyPr>
          <a:lstStyle/>
          <a:p>
            <a:r>
              <a:rPr lang="en-AU" sz="1100" dirty="0"/>
              <a:t>Azure Function invokes IoT Central Update Property REST API</a:t>
            </a:r>
          </a:p>
        </p:txBody>
      </p:sp>
      <p:sp>
        <p:nvSpPr>
          <p:cNvPr id="13" name="TextBox 12">
            <a:extLst>
              <a:ext uri="{FF2B5EF4-FFF2-40B4-BE49-F238E27FC236}">
                <a16:creationId xmlns:a16="http://schemas.microsoft.com/office/drawing/2014/main" id="{E347D9C0-347B-41BA-BD55-080858D94A92}"/>
              </a:ext>
            </a:extLst>
          </p:cNvPr>
          <p:cNvSpPr txBox="1"/>
          <p:nvPr/>
        </p:nvSpPr>
        <p:spPr>
          <a:xfrm>
            <a:off x="4726757" y="5646469"/>
            <a:ext cx="1667100" cy="938719"/>
          </a:xfrm>
          <a:prstGeom prst="rect">
            <a:avLst/>
          </a:prstGeom>
          <a:noFill/>
        </p:spPr>
        <p:txBody>
          <a:bodyPr wrap="square" rtlCol="0">
            <a:spAutoFit/>
          </a:bodyPr>
          <a:lstStyle/>
          <a:p>
            <a:r>
              <a:rPr lang="en-AU" sz="1100" dirty="0"/>
              <a:t>Azure IoT Central requests Azure IoT Hub to send “desired temperature” device twin</a:t>
            </a:r>
          </a:p>
        </p:txBody>
      </p:sp>
      <p:sp>
        <p:nvSpPr>
          <p:cNvPr id="14" name="TextBox 13">
            <a:extLst>
              <a:ext uri="{FF2B5EF4-FFF2-40B4-BE49-F238E27FC236}">
                <a16:creationId xmlns:a16="http://schemas.microsoft.com/office/drawing/2014/main" id="{9B7B4803-58B2-474D-BDED-9F0A340BB2DC}"/>
              </a:ext>
            </a:extLst>
          </p:cNvPr>
          <p:cNvSpPr txBox="1"/>
          <p:nvPr/>
        </p:nvSpPr>
        <p:spPr>
          <a:xfrm>
            <a:off x="10269556" y="5646469"/>
            <a:ext cx="1584227" cy="769441"/>
          </a:xfrm>
          <a:prstGeom prst="rect">
            <a:avLst/>
          </a:prstGeom>
          <a:noFill/>
        </p:spPr>
        <p:txBody>
          <a:bodyPr wrap="square" rtlCol="0">
            <a:spAutoFit/>
          </a:bodyPr>
          <a:lstStyle/>
          <a:p>
            <a:r>
              <a:rPr lang="en-AU" sz="1100" dirty="0"/>
              <a:t>Azure Sphere implements HVAC actions and reports state</a:t>
            </a:r>
          </a:p>
        </p:txBody>
      </p:sp>
      <p:sp>
        <p:nvSpPr>
          <p:cNvPr id="16" name="TextBox 15">
            <a:extLst>
              <a:ext uri="{FF2B5EF4-FFF2-40B4-BE49-F238E27FC236}">
                <a16:creationId xmlns:a16="http://schemas.microsoft.com/office/drawing/2014/main" id="{4E86CA0D-9035-4963-A711-706CBE068AA6}"/>
              </a:ext>
            </a:extLst>
          </p:cNvPr>
          <p:cNvSpPr txBox="1"/>
          <p:nvPr/>
        </p:nvSpPr>
        <p:spPr>
          <a:xfrm>
            <a:off x="6623371" y="5646469"/>
            <a:ext cx="3354095" cy="600164"/>
          </a:xfrm>
          <a:prstGeom prst="rect">
            <a:avLst/>
          </a:prstGeom>
          <a:noFill/>
        </p:spPr>
        <p:txBody>
          <a:bodyPr wrap="square" rtlCol="0">
            <a:spAutoFit/>
          </a:bodyPr>
          <a:lstStyle/>
          <a:p>
            <a:r>
              <a:rPr lang="en-AU" sz="1100" dirty="0"/>
              <a:t>Azure IoT Hub updates device twin and sends device twin message to Azure Sphere HVAC control device</a:t>
            </a:r>
          </a:p>
        </p:txBody>
      </p:sp>
      <p:sp>
        <p:nvSpPr>
          <p:cNvPr id="45" name="Oval 44">
            <a:extLst>
              <a:ext uri="{FF2B5EF4-FFF2-40B4-BE49-F238E27FC236}">
                <a16:creationId xmlns:a16="http://schemas.microsoft.com/office/drawing/2014/main" id="{573E048C-8320-4528-9C20-D3C7AEAD1714}"/>
              </a:ext>
            </a:extLst>
          </p:cNvPr>
          <p:cNvSpPr/>
          <p:nvPr/>
        </p:nvSpPr>
        <p:spPr>
          <a:xfrm>
            <a:off x="2176784" y="2776136"/>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a:ln>
                  <a:noFill/>
                </a:ln>
                <a:solidFill>
                  <a:prstClr val="white"/>
                </a:solidFill>
                <a:effectLst/>
                <a:uLnTx/>
                <a:uFillTx/>
                <a:latin typeface="Verdana" panose="020B0604030504040204" pitchFamily="34" charset="0"/>
                <a:ea typeface="Verdana" panose="020B0604030504040204" pitchFamily="34" charset="0"/>
                <a:cs typeface="Tahoma" panose="020B0604030504040204" pitchFamily="34" charset="0"/>
              </a:rPr>
              <a:t>1</a:t>
            </a:r>
          </a:p>
        </p:txBody>
      </p:sp>
      <p:sp>
        <p:nvSpPr>
          <p:cNvPr id="47" name="Oval 46">
            <a:extLst>
              <a:ext uri="{FF2B5EF4-FFF2-40B4-BE49-F238E27FC236}">
                <a16:creationId xmlns:a16="http://schemas.microsoft.com/office/drawing/2014/main" id="{8B448E20-A542-475A-89BB-252786D632E2}"/>
              </a:ext>
            </a:extLst>
          </p:cNvPr>
          <p:cNvSpPr/>
          <p:nvPr/>
        </p:nvSpPr>
        <p:spPr>
          <a:xfrm>
            <a:off x="4501243" y="2776136"/>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Tahoma" panose="020B0604030504040204" pitchFamily="34" charset="0"/>
              </a:rPr>
              <a:t>2</a:t>
            </a:r>
          </a:p>
        </p:txBody>
      </p:sp>
      <p:pic>
        <p:nvPicPr>
          <p:cNvPr id="10" name="Picture 9">
            <a:extLst>
              <a:ext uri="{FF2B5EF4-FFF2-40B4-BE49-F238E27FC236}">
                <a16:creationId xmlns:a16="http://schemas.microsoft.com/office/drawing/2014/main" id="{8C84510C-F2C1-4CF4-ACE1-C9017F523E2B}"/>
              </a:ext>
            </a:extLst>
          </p:cNvPr>
          <p:cNvPicPr>
            <a:picLocks noChangeAspect="1"/>
          </p:cNvPicPr>
          <p:nvPr/>
        </p:nvPicPr>
        <p:blipFill>
          <a:blip r:embed="rId14"/>
          <a:stretch>
            <a:fillRect/>
          </a:stretch>
        </p:blipFill>
        <p:spPr>
          <a:xfrm>
            <a:off x="34449" y="2212586"/>
            <a:ext cx="1414328" cy="1158190"/>
          </a:xfrm>
          <a:prstGeom prst="rect">
            <a:avLst/>
          </a:prstGeom>
        </p:spPr>
      </p:pic>
      <p:pic>
        <p:nvPicPr>
          <p:cNvPr id="17" name="Picture 16">
            <a:extLst>
              <a:ext uri="{FF2B5EF4-FFF2-40B4-BE49-F238E27FC236}">
                <a16:creationId xmlns:a16="http://schemas.microsoft.com/office/drawing/2014/main" id="{AAA36A63-4266-4447-877D-89E7DC178A26}"/>
              </a:ext>
            </a:extLst>
          </p:cNvPr>
          <p:cNvPicPr>
            <a:picLocks noChangeAspect="1"/>
          </p:cNvPicPr>
          <p:nvPr/>
        </p:nvPicPr>
        <p:blipFill>
          <a:blip r:embed="rId15"/>
          <a:stretch>
            <a:fillRect/>
          </a:stretch>
        </p:blipFill>
        <p:spPr>
          <a:xfrm>
            <a:off x="1268140" y="2167611"/>
            <a:ext cx="850115" cy="1968422"/>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6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7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6" grpId="0" animBg="1"/>
      <p:bldP spid="57" grpId="0" animBg="1"/>
      <p:bldP spid="58" grpId="0" animBg="1"/>
      <p:bldP spid="59" grpId="0" animBg="1"/>
      <p:bldP spid="60" grpId="0" animBg="1"/>
      <p:bldP spid="61" grpId="0" animBg="1"/>
      <p:bldP spid="65" grpId="0" animBg="1"/>
      <p:bldP spid="31" grpId="0" animBg="1"/>
      <p:bldP spid="35" grpId="0"/>
      <p:bldP spid="37" grpId="0" animBg="1"/>
      <p:bldP spid="76" grpId="0" animBg="1"/>
      <p:bldP spid="45" grpId="0" animBg="1"/>
      <p:bldP spid="4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p:cNvSpPr txBox="1">
            <a:spLocks noGrp="1" noSelect="1" noRot="1" noMove="1"/>
          </p:cNvSpPr>
          <p:nvPr/>
        </p:nvSpPr>
        <p:spPr>
          <a:xfrm>
            <a:off x="2890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marL="0" marR="0" lvl="0" indent="0" algn="ctr" defTabSz="914400" rtl="0" eaLnBrk="1" fontAlgn="auto" latinLnBrk="0" hangingPunct="1">
              <a:lnSpc>
                <a:spcPct val="150000"/>
              </a:lnSpc>
              <a:spcBef>
                <a:spcPct val="0"/>
              </a:spcBef>
              <a:spcAft>
                <a:spcPct val="0"/>
              </a:spcAft>
              <a:buClrTx/>
              <a:buSzTx/>
              <a:buFontTx/>
              <a:buNone/>
              <a:tabLst/>
              <a:defRPr/>
            </a:pPr>
            <a:endParaRPr kumimoji="0" lang="en-US" sz="3200" b="1" i="0" u="none" strike="noStrike" kern="1200" cap="none" spc="0" normalizeH="0" baseline="0" noProof="1">
              <a:ln>
                <a:noFill/>
              </a:ln>
              <a:solidFill>
                <a:prstClr val="red">
                  <a:lumOff val="30000"/>
                  <a:alpha val="40000"/>
                </a:prstClr>
              </a:solidFill>
              <a:effectLst>
                <a:outerShdw blurRad="50800" dist="38100" algn="tr" rotWithShape="0">
                  <a:prstClr val="black">
                    <a:alpha val="80000"/>
                  </a:prstClr>
                </a:outerShdw>
              </a:effectLst>
              <a:uLnTx/>
              <a:uFillTx/>
              <a:latin typeface="Calibri" pitchFamily="34" charset="0"/>
              <a:cs typeface="Arial" pitchFamily="34" charset="0"/>
            </a:endParaRPr>
          </a:p>
          <a:p>
            <a:pPr marL="0" marR="0" lvl="0" indent="0" algn="ctr" defTabSz="914400" rtl="0" eaLnBrk="1" fontAlgn="auto" latinLnBrk="0" hangingPunct="1">
              <a:lnSpc>
                <a:spcPct val="150000"/>
              </a:lnSpc>
              <a:spcBef>
                <a:spcPct val="0"/>
              </a:spcBef>
              <a:spcAft>
                <a:spcPct val="0"/>
              </a:spcAft>
              <a:buClrTx/>
              <a:buSzTx/>
              <a:buFontTx/>
              <a:buNone/>
              <a:tabLst/>
              <a:defRPr/>
            </a:pPr>
            <a:endParaRPr kumimoji="0" lang="en-US" sz="3200" b="1" i="0" u="none" strike="noStrike" kern="1200" cap="none" spc="0" normalizeH="0" baseline="0" noProof="1">
              <a:ln>
                <a:noFill/>
              </a:ln>
              <a:solidFill>
                <a:prstClr val="red">
                  <a:lumOff val="30000"/>
                  <a:alpha val="40000"/>
                </a:prstClr>
              </a:solidFill>
              <a:effectLst>
                <a:outerShdw blurRad="50800" dist="38100" algn="tr" rotWithShape="0">
                  <a:prstClr val="black">
                    <a:alpha val="80000"/>
                  </a:prstClr>
                </a:outerShdw>
              </a:effectLst>
              <a:uLnTx/>
              <a:uFillTx/>
              <a:latin typeface="Calibri" pitchFamily="34" charset="0"/>
              <a:cs typeface="Arial" pitchFamily="34" charset="0"/>
            </a:endParaRPr>
          </a:p>
          <a:p>
            <a:pPr marL="0" marR="0" lvl="0" indent="0" algn="ctr" defTabSz="914400" rtl="0" eaLnBrk="1" fontAlgn="auto" latinLnBrk="0" hangingPunct="1">
              <a:lnSpc>
                <a:spcPct val="150000"/>
              </a:lnSpc>
              <a:spcBef>
                <a:spcPct val="0"/>
              </a:spcBef>
              <a:spcAft>
                <a:spcPct val="0"/>
              </a:spcAft>
              <a:buClrTx/>
              <a:buSzTx/>
              <a:buFontTx/>
              <a:buNone/>
              <a:tabLst/>
              <a:defRPr/>
            </a:pPr>
            <a:endParaRPr kumimoji="0" lang="en-US" sz="3200" b="1" i="0" u="none" strike="noStrike" kern="1200" cap="none" spc="0" normalizeH="0" baseline="0" noProof="1">
              <a:ln>
                <a:noFill/>
              </a:ln>
              <a:solidFill>
                <a:prstClr val="red">
                  <a:lumOff val="30000"/>
                  <a:alpha val="40000"/>
                </a:prstClr>
              </a:solidFill>
              <a:effectLst>
                <a:outerShdw blurRad="50800" dist="38100" algn="tr" rotWithShape="0">
                  <a:prstClr val="black">
                    <a:alpha val="80000"/>
                  </a:prstClr>
                </a:outerShdw>
              </a:effectLst>
              <a:uLnTx/>
              <a:uFillTx/>
              <a:latin typeface="Calibri" pitchFamily="34" charset="0"/>
              <a:cs typeface="Arial" pitchFamily="34" charset="0"/>
            </a:endParaRPr>
          </a:p>
        </p:txBody>
      </p:sp>
      <p:pic>
        <p:nvPicPr>
          <p:cNvPr id="2" name="Picture 2" descr="Things I Learnt in My First Azure Functions Project">
            <a:extLst>
              <a:ext uri="{FF2B5EF4-FFF2-40B4-BE49-F238E27FC236}">
                <a16:creationId xmlns:a16="http://schemas.microsoft.com/office/drawing/2014/main" id="{05F01EE1-5889-472F-867B-BE28BB00AF41}"/>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7154" b="96870" l="19500" r="86300">
                        <a14:foregroundMark x1="31700" y1="29955" x2="31700" y2="29955"/>
                        <a14:foregroundMark x1="23200" y1="58271" x2="30500" y2="68256"/>
                        <a14:foregroundMark x1="20100" y1="49180" x2="19500" y2="50969"/>
                        <a14:foregroundMark x1="83800" y1="52757" x2="83800" y2="52757"/>
                        <a14:foregroundMark x1="54400" y1="7154" x2="54400" y2="7154"/>
                        <a14:foregroundMark x1="75200" y1="32638" x2="75200" y2="32638"/>
                        <a14:foregroundMark x1="76500" y1="34575" x2="76500" y2="34575"/>
                        <a14:foregroundMark x1="69100" y1="25335" x2="81400" y2="41878"/>
                        <a14:foregroundMark x1="67300" y1="75559" x2="79500" y2="60060"/>
                        <a14:foregroundMark x1="86300" y1="50075" x2="86300" y2="50075"/>
                        <a14:foregroundMark x1="41600" y1="92846" x2="41600" y2="92846"/>
                        <a14:foregroundMark x1="40200" y1="96870" x2="40200" y2="96870"/>
                        <a14:backgroundMark x1="36600" y1="55589" x2="36600" y2="55589"/>
                        <a14:backgroundMark x1="36000" y1="38152" x2="41500" y2="60060"/>
                      </a14:backgroundRemoval>
                    </a14:imgEffect>
                  </a14:imgLayer>
                </a14:imgProps>
              </a:ext>
              <a:ext uri="{28A0092B-C50C-407E-A947-70E740481C1C}">
                <a14:useLocalDpi xmlns:a14="http://schemas.microsoft.com/office/drawing/2010/main" val="0"/>
              </a:ext>
            </a:extLst>
          </a:blip>
          <a:srcRect l="16300" r="11300"/>
          <a:stretch/>
        </p:blipFill>
        <p:spPr bwMode="auto">
          <a:xfrm>
            <a:off x="2439068" y="536784"/>
            <a:ext cx="1010308" cy="93635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577BBEFF-4F23-49EB-839F-AECA194BAEDD}"/>
              </a:ext>
            </a:extLst>
          </p:cNvPr>
          <p:cNvPicPr>
            <a:picLocks noChangeAspect="1"/>
          </p:cNvPicPr>
          <p:nvPr/>
        </p:nvPicPr>
        <p:blipFill rotWithShape="1">
          <a:blip r:embed="rId5"/>
          <a:srcRect l="1" t="1" r="39729" b="-12581"/>
          <a:stretch/>
        </p:blipFill>
        <p:spPr>
          <a:xfrm>
            <a:off x="2004168" y="1876458"/>
            <a:ext cx="1880108" cy="2988635"/>
          </a:xfrm>
          <a:prstGeom prst="rect">
            <a:avLst/>
          </a:prstGeom>
        </p:spPr>
      </p:pic>
      <p:pic>
        <p:nvPicPr>
          <p:cNvPr id="6" name="Picture 12" descr="Archiving Data with Azure Blob Storage Archive Tier and PowerShell ...">
            <a:extLst>
              <a:ext uri="{FF2B5EF4-FFF2-40B4-BE49-F238E27FC236}">
                <a16:creationId xmlns:a16="http://schemas.microsoft.com/office/drawing/2014/main" id="{6090DDF5-6A0A-4F3C-BD35-8241BDD8EF2B}"/>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54580"/>
          <a:stretch/>
        </p:blipFill>
        <p:spPr bwMode="auto">
          <a:xfrm>
            <a:off x="822836" y="648325"/>
            <a:ext cx="826616" cy="70213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46" name="Straight Arrow Connector 45">
            <a:extLst>
              <a:ext uri="{FF2B5EF4-FFF2-40B4-BE49-F238E27FC236}">
                <a16:creationId xmlns:a16="http://schemas.microsoft.com/office/drawing/2014/main" id="{9E5F8826-8822-455E-AAB8-E951D0143660}"/>
              </a:ext>
            </a:extLst>
          </p:cNvPr>
          <p:cNvCxnSpPr>
            <a:cxnSpLocks/>
          </p:cNvCxnSpPr>
          <p:nvPr/>
        </p:nvCxnSpPr>
        <p:spPr>
          <a:xfrm flipH="1">
            <a:off x="1702938" y="3122123"/>
            <a:ext cx="301230" cy="0"/>
          </a:xfrm>
          <a:prstGeom prst="straightConnector1">
            <a:avLst/>
          </a:prstGeom>
          <a:noFill/>
          <a:ln w="38100" cap="flat" cmpd="sng" algn="ctr">
            <a:solidFill>
              <a:srgbClr val="4472C4"/>
            </a:solidFill>
            <a:prstDash val="solid"/>
            <a:miter lim="800000"/>
            <a:headEnd type="triangle" w="med" len="med"/>
            <a:tailEnd type="none" w="med" len="med"/>
          </a:ln>
          <a:effectLst/>
        </p:spPr>
      </p:cxnSp>
      <p:sp>
        <p:nvSpPr>
          <p:cNvPr id="11" name="TextBox 10">
            <a:extLst>
              <a:ext uri="{FF2B5EF4-FFF2-40B4-BE49-F238E27FC236}">
                <a16:creationId xmlns:a16="http://schemas.microsoft.com/office/drawing/2014/main" id="{02AF5A2A-9EA0-48A0-BCC0-7A1722A28A91}"/>
              </a:ext>
            </a:extLst>
          </p:cNvPr>
          <p:cNvSpPr txBox="1"/>
          <p:nvPr/>
        </p:nvSpPr>
        <p:spPr>
          <a:xfrm>
            <a:off x="43998" y="5578324"/>
            <a:ext cx="1788286"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1200" cap="none" spc="0" normalizeH="0" baseline="0" noProof="0" dirty="0">
                <a:ln>
                  <a:noFill/>
                </a:ln>
                <a:solidFill>
                  <a:srgbClr val="000000"/>
                </a:solidFill>
                <a:effectLst/>
                <a:uLnTx/>
                <a:uFillTx/>
                <a:latin typeface="Segoe UI"/>
                <a:cs typeface="Arial" pitchFamily="34" charset="0"/>
              </a:rPr>
              <a:t>Azure Storage Static Website HTML/JavaScript page calls Azure Function HTTP Trigger</a:t>
            </a:r>
          </a:p>
        </p:txBody>
      </p:sp>
      <p:sp>
        <p:nvSpPr>
          <p:cNvPr id="12" name="TextBox 11">
            <a:extLst>
              <a:ext uri="{FF2B5EF4-FFF2-40B4-BE49-F238E27FC236}">
                <a16:creationId xmlns:a16="http://schemas.microsoft.com/office/drawing/2014/main" id="{236A0B0D-FE8C-430E-B77B-F93696EFB504}"/>
              </a:ext>
            </a:extLst>
          </p:cNvPr>
          <p:cNvSpPr txBox="1"/>
          <p:nvPr/>
        </p:nvSpPr>
        <p:spPr>
          <a:xfrm>
            <a:off x="2061798" y="5578324"/>
            <a:ext cx="1667100" cy="6001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1200" cap="none" spc="0" normalizeH="0" baseline="0" noProof="0" dirty="0">
                <a:ln>
                  <a:noFill/>
                </a:ln>
                <a:solidFill>
                  <a:srgbClr val="000000"/>
                </a:solidFill>
                <a:effectLst/>
                <a:uLnTx/>
                <a:uFillTx/>
                <a:latin typeface="Segoe UI"/>
                <a:cs typeface="Arial" pitchFamily="34" charset="0"/>
              </a:rPr>
              <a:t>Azure Function invokes IoT Central Update Property REST API</a:t>
            </a:r>
          </a:p>
        </p:txBody>
      </p:sp>
      <p:sp>
        <p:nvSpPr>
          <p:cNvPr id="13" name="TextBox 12">
            <a:extLst>
              <a:ext uri="{FF2B5EF4-FFF2-40B4-BE49-F238E27FC236}">
                <a16:creationId xmlns:a16="http://schemas.microsoft.com/office/drawing/2014/main" id="{E347D9C0-347B-41BA-BD55-080858D94A92}"/>
              </a:ext>
            </a:extLst>
          </p:cNvPr>
          <p:cNvSpPr txBox="1"/>
          <p:nvPr/>
        </p:nvSpPr>
        <p:spPr>
          <a:xfrm>
            <a:off x="3958412" y="5578324"/>
            <a:ext cx="1667100" cy="93871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1200" cap="none" spc="0" normalizeH="0" baseline="0" noProof="0" dirty="0">
                <a:ln>
                  <a:noFill/>
                </a:ln>
                <a:solidFill>
                  <a:srgbClr val="000000"/>
                </a:solidFill>
                <a:effectLst/>
                <a:uLnTx/>
                <a:uFillTx/>
                <a:latin typeface="Segoe UI"/>
                <a:cs typeface="Arial" pitchFamily="34" charset="0"/>
              </a:rPr>
              <a:t>Azure IoT Central requests Azure IoT Hub to send “desired temperature” device twin</a:t>
            </a:r>
          </a:p>
        </p:txBody>
      </p:sp>
      <p:sp>
        <p:nvSpPr>
          <p:cNvPr id="14" name="TextBox 13">
            <a:extLst>
              <a:ext uri="{FF2B5EF4-FFF2-40B4-BE49-F238E27FC236}">
                <a16:creationId xmlns:a16="http://schemas.microsoft.com/office/drawing/2014/main" id="{9B7B4803-58B2-474D-BDED-9F0A340BB2DC}"/>
              </a:ext>
            </a:extLst>
          </p:cNvPr>
          <p:cNvSpPr txBox="1"/>
          <p:nvPr/>
        </p:nvSpPr>
        <p:spPr>
          <a:xfrm>
            <a:off x="9602484" y="5578324"/>
            <a:ext cx="1584227"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1200" cap="none" spc="0" normalizeH="0" baseline="0" noProof="0" dirty="0">
                <a:ln>
                  <a:noFill/>
                </a:ln>
                <a:solidFill>
                  <a:srgbClr val="000000"/>
                </a:solidFill>
                <a:effectLst/>
                <a:uLnTx/>
                <a:uFillTx/>
                <a:latin typeface="Segoe UI"/>
                <a:cs typeface="Arial" pitchFamily="34" charset="0"/>
              </a:rPr>
              <a:t>Azure Sphere implements HVAC actions and reports state</a:t>
            </a:r>
          </a:p>
        </p:txBody>
      </p:sp>
      <p:sp>
        <p:nvSpPr>
          <p:cNvPr id="16" name="TextBox 15">
            <a:extLst>
              <a:ext uri="{FF2B5EF4-FFF2-40B4-BE49-F238E27FC236}">
                <a16:creationId xmlns:a16="http://schemas.microsoft.com/office/drawing/2014/main" id="{4E86CA0D-9035-4963-A711-706CBE068AA6}"/>
              </a:ext>
            </a:extLst>
          </p:cNvPr>
          <p:cNvSpPr txBox="1"/>
          <p:nvPr/>
        </p:nvSpPr>
        <p:spPr>
          <a:xfrm>
            <a:off x="6096000" y="5578324"/>
            <a:ext cx="1988321"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1200" cap="none" spc="0" normalizeH="0" baseline="0" noProof="0" dirty="0">
                <a:ln>
                  <a:noFill/>
                </a:ln>
                <a:solidFill>
                  <a:srgbClr val="000000"/>
                </a:solidFill>
                <a:effectLst/>
                <a:uLnTx/>
                <a:uFillTx/>
                <a:latin typeface="Segoe UI"/>
                <a:cs typeface="Arial" pitchFamily="34" charset="0"/>
              </a:rPr>
              <a:t>Azure IoT Hub updates device twin and sends device twin message to Azure Sphere HVAC control device</a:t>
            </a:r>
          </a:p>
        </p:txBody>
      </p:sp>
      <p:pic>
        <p:nvPicPr>
          <p:cNvPr id="10" name="Picture 9">
            <a:extLst>
              <a:ext uri="{FF2B5EF4-FFF2-40B4-BE49-F238E27FC236}">
                <a16:creationId xmlns:a16="http://schemas.microsoft.com/office/drawing/2014/main" id="{8C84510C-F2C1-4CF4-ACE1-C9017F523E2B}"/>
              </a:ext>
            </a:extLst>
          </p:cNvPr>
          <p:cNvPicPr>
            <a:picLocks noChangeAspect="1"/>
          </p:cNvPicPr>
          <p:nvPr/>
        </p:nvPicPr>
        <p:blipFill>
          <a:blip r:embed="rId7"/>
          <a:stretch>
            <a:fillRect/>
          </a:stretch>
        </p:blipFill>
        <p:spPr>
          <a:xfrm>
            <a:off x="43998" y="2505460"/>
            <a:ext cx="1001776" cy="820352"/>
          </a:xfrm>
          <a:prstGeom prst="rect">
            <a:avLst/>
          </a:prstGeom>
        </p:spPr>
      </p:pic>
      <p:pic>
        <p:nvPicPr>
          <p:cNvPr id="17" name="Picture 16">
            <a:extLst>
              <a:ext uri="{FF2B5EF4-FFF2-40B4-BE49-F238E27FC236}">
                <a16:creationId xmlns:a16="http://schemas.microsoft.com/office/drawing/2014/main" id="{AAA36A63-4266-4447-877D-89E7DC178A26}"/>
              </a:ext>
            </a:extLst>
          </p:cNvPr>
          <p:cNvPicPr>
            <a:picLocks noChangeAspect="1"/>
          </p:cNvPicPr>
          <p:nvPr/>
        </p:nvPicPr>
        <p:blipFill>
          <a:blip r:embed="rId8"/>
          <a:stretch>
            <a:fillRect/>
          </a:stretch>
        </p:blipFill>
        <p:spPr>
          <a:xfrm>
            <a:off x="885003" y="2137912"/>
            <a:ext cx="850115" cy="1968422"/>
          </a:xfrm>
          <a:prstGeom prst="rect">
            <a:avLst/>
          </a:prstGeom>
        </p:spPr>
      </p:pic>
      <p:sp>
        <p:nvSpPr>
          <p:cNvPr id="49" name="Rectangle 48">
            <a:extLst>
              <a:ext uri="{FF2B5EF4-FFF2-40B4-BE49-F238E27FC236}">
                <a16:creationId xmlns:a16="http://schemas.microsoft.com/office/drawing/2014/main" id="{10265569-4D27-48BE-BF45-A4BD1A6E3101}"/>
              </a:ext>
            </a:extLst>
          </p:cNvPr>
          <p:cNvSpPr/>
          <p:nvPr/>
        </p:nvSpPr>
        <p:spPr>
          <a:xfrm>
            <a:off x="6208495" y="1643136"/>
            <a:ext cx="1588551" cy="3727062"/>
          </a:xfrm>
          <a:prstGeom prst="rect">
            <a:avLst/>
          </a:prstGeom>
          <a:solidFill>
            <a:schemeClr val="accent1">
              <a:lumMod val="40000"/>
              <a:lumOff val="60000"/>
            </a:schemeClr>
          </a:solidFill>
          <a:ln w="12700" cap="flat" cmpd="sng" algn="ctr">
            <a:solidFill>
              <a:srgbClr val="4472C4">
                <a:shade val="50000"/>
              </a:srgbClr>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0" cap="none" spc="0" normalizeH="0" baseline="0" noProof="0" dirty="0">
                <a:ln>
                  <a:noFill/>
                </a:ln>
                <a:solidFill>
                  <a:prstClr val="black"/>
                </a:solidFill>
                <a:effectLst/>
                <a:uLnTx/>
                <a:uFillTx/>
                <a:latin typeface="Calibri" panose="020F0502020204030204" pitchFamily="34" charset="0"/>
                <a:ea typeface="Verdana" panose="020B0604030504040204" pitchFamily="34" charset="0"/>
                <a:cs typeface="Calibri" panose="020F0502020204030204" pitchFamily="34" charset="0"/>
              </a:rPr>
              <a:t>Azure IoT Hub</a:t>
            </a:r>
          </a:p>
        </p:txBody>
      </p:sp>
      <p:sp>
        <p:nvSpPr>
          <p:cNvPr id="50" name="Rectangle 49">
            <a:extLst>
              <a:ext uri="{FF2B5EF4-FFF2-40B4-BE49-F238E27FC236}">
                <a16:creationId xmlns:a16="http://schemas.microsoft.com/office/drawing/2014/main" id="{CE883925-FFB7-473D-8D3B-8384F0B91A4F}"/>
              </a:ext>
            </a:extLst>
          </p:cNvPr>
          <p:cNvSpPr/>
          <p:nvPr/>
        </p:nvSpPr>
        <p:spPr>
          <a:xfrm>
            <a:off x="6376666" y="2662695"/>
            <a:ext cx="1295349" cy="1153356"/>
          </a:xfrm>
          <a:prstGeom prst="rect">
            <a:avLst/>
          </a:prstGeom>
          <a:solidFill>
            <a:srgbClr val="FFD44B"/>
          </a:solidFill>
          <a:ln w="12700" cap="flat" cmpd="sng" algn="ctr">
            <a:solidFill>
              <a:srgbClr val="4472C4">
                <a:shade val="50000"/>
              </a:srgbClr>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dirty="0">
                <a:ln>
                  <a:noFill/>
                </a:ln>
                <a:solidFill>
                  <a:srgbClr val="000000"/>
                </a:solidFill>
                <a:effectLst/>
                <a:uLnTx/>
                <a:uFillTx/>
                <a:latin typeface="Calibri" panose="020F0502020204030204" pitchFamily="34" charset="0"/>
                <a:ea typeface="Verdana" panose="020B0604030504040204" pitchFamily="34" charset="0"/>
                <a:cs typeface="Calibri" panose="020F0502020204030204" pitchFamily="34" charset="0"/>
              </a:rPr>
              <a:t>IoT Hub Messaging</a:t>
            </a:r>
          </a:p>
        </p:txBody>
      </p:sp>
      <p:sp>
        <p:nvSpPr>
          <p:cNvPr id="51" name="Rectangle 50">
            <a:extLst>
              <a:ext uri="{FF2B5EF4-FFF2-40B4-BE49-F238E27FC236}">
                <a16:creationId xmlns:a16="http://schemas.microsoft.com/office/drawing/2014/main" id="{6EA3341B-830F-4631-AE31-44217C60AB13}"/>
              </a:ext>
            </a:extLst>
          </p:cNvPr>
          <p:cNvSpPr/>
          <p:nvPr/>
        </p:nvSpPr>
        <p:spPr>
          <a:xfrm>
            <a:off x="6359799" y="4048351"/>
            <a:ext cx="1295349" cy="936003"/>
          </a:xfrm>
          <a:prstGeom prst="rect">
            <a:avLst/>
          </a:prstGeom>
          <a:solidFill>
            <a:srgbClr val="FFD44B"/>
          </a:solidFill>
          <a:ln w="12700" cap="flat" cmpd="sng" algn="ctr">
            <a:solidFill>
              <a:srgbClr val="4472C4">
                <a:shade val="50000"/>
              </a:srgbClr>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dirty="0">
                <a:ln>
                  <a:noFill/>
                </a:ln>
                <a:solidFill>
                  <a:srgbClr val="000000"/>
                </a:solidFill>
                <a:effectLst/>
                <a:uLnTx/>
                <a:uFillTx/>
                <a:latin typeface="Calibri" panose="020F0502020204030204" pitchFamily="34" charset="0"/>
                <a:ea typeface="Verdana" panose="020B0604030504040204" pitchFamily="34" charset="0"/>
                <a:cs typeface="Calibri" panose="020F0502020204030204" pitchFamily="34" charset="0"/>
              </a:rPr>
              <a:t>Device twin</a:t>
            </a:r>
          </a:p>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kern="0" dirty="0">
                <a:solidFill>
                  <a:srgbClr val="000000"/>
                </a:solidFill>
                <a:latin typeface="Calibri" panose="020F0502020204030204" pitchFamily="34" charset="0"/>
                <a:ea typeface="Verdana" panose="020B0604030504040204" pitchFamily="34" charset="0"/>
                <a:cs typeface="Calibri" panose="020F0502020204030204" pitchFamily="34" charset="0"/>
              </a:rPr>
              <a:t>Desired Temperature</a:t>
            </a:r>
            <a:endParaRPr kumimoji="0" lang="en-AU" sz="1100" b="0" i="0" u="none" strike="noStrike" kern="0" cap="none" spc="0" normalizeH="0" baseline="0" noProof="0" dirty="0">
              <a:ln>
                <a:noFill/>
              </a:ln>
              <a:solidFill>
                <a:srgbClr val="000000"/>
              </a:solidFill>
              <a:effectLst/>
              <a:uLnTx/>
              <a:uFillTx/>
              <a:latin typeface="Calibri" panose="020F0502020204030204" pitchFamily="34" charset="0"/>
              <a:ea typeface="Verdana" panose="020B0604030504040204" pitchFamily="34" charset="0"/>
              <a:cs typeface="Calibri" panose="020F0502020204030204" pitchFamily="34" charset="0"/>
            </a:endParaRPr>
          </a:p>
        </p:txBody>
      </p:sp>
      <p:sp>
        <p:nvSpPr>
          <p:cNvPr id="52" name="TextBox 51">
            <a:extLst>
              <a:ext uri="{FF2B5EF4-FFF2-40B4-BE49-F238E27FC236}">
                <a16:creationId xmlns:a16="http://schemas.microsoft.com/office/drawing/2014/main" id="{6CE79B01-F26D-447C-BC56-91F5DA6EBC5A}"/>
              </a:ext>
            </a:extLst>
          </p:cNvPr>
          <p:cNvSpPr txBox="1"/>
          <p:nvPr/>
        </p:nvSpPr>
        <p:spPr>
          <a:xfrm>
            <a:off x="6555439" y="4652285"/>
            <a:ext cx="937802" cy="261610"/>
          </a:xfrm>
          <a:prstGeom prst="rect">
            <a:avLst/>
          </a:prstGeom>
          <a:solidFill>
            <a:srgbClr val="5B9BD5">
              <a:lumMod val="75000"/>
            </a:srgb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rPr>
              <a:t>JSON</a:t>
            </a:r>
          </a:p>
        </p:txBody>
      </p:sp>
      <p:pic>
        <p:nvPicPr>
          <p:cNvPr id="66" name="Picture 65">
            <a:extLst>
              <a:ext uri="{FF2B5EF4-FFF2-40B4-BE49-F238E27FC236}">
                <a16:creationId xmlns:a16="http://schemas.microsoft.com/office/drawing/2014/main" id="{F499BA48-D431-4088-8D84-5C39CF73E6BA}"/>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6522" b="93478" l="7500" r="92500">
                        <a14:foregroundMark x1="41250" y1="82609" x2="41250" y2="82609"/>
                        <a14:foregroundMark x1="42500" y1="89130" x2="41250" y2="92391"/>
                        <a14:foregroundMark x1="32000" y1="89130" x2="40000" y2="93478"/>
                        <a14:foregroundMark x1="30000" y1="88043" x2="32000" y2="89130"/>
                        <a14:foregroundMark x1="82500" y1="81522" x2="86250" y2="81522"/>
                        <a14:foregroundMark x1="78750" y1="52174" x2="80000" y2="48913"/>
                        <a14:foregroundMark x1="92500" y1="21739" x2="92500" y2="18478"/>
                        <a14:foregroundMark x1="57500" y1="7609" x2="8750" y2="42391"/>
                        <a14:foregroundMark x1="8750" y1="42391" x2="7500" y2="66304"/>
                        <a14:foregroundMark x1="7500" y1="7609" x2="56250" y2="6522"/>
                        <a14:foregroundMark x1="82082" y1="86957" x2="78750" y2="89130"/>
                        <a14:foregroundMark x1="83749" y1="85870" x2="82082" y2="86957"/>
                        <a14:foregroundMark x1="88750" y1="82609" x2="86142" y2="84310"/>
                        <a14:foregroundMark x1="88751" y1="89130" x2="92500" y2="86957"/>
                        <a14:foregroundMark x1="86876" y1="90217" x2="88751" y2="89130"/>
                        <a14:foregroundMark x1="81250" y1="93478" x2="86876" y2="90217"/>
                        <a14:foregroundMark x1="88750" y1="91304" x2="88750" y2="91304"/>
                        <a14:foregroundMark x1="90000" y1="90217" x2="88750" y2="92391"/>
                        <a14:backgroundMark x1="37500" y1="88043" x2="37500" y2="88043"/>
                        <a14:backgroundMark x1="36250" y1="89130" x2="36250" y2="89130"/>
                        <a14:backgroundMark x1="33750" y1="89130" x2="33750" y2="89130"/>
                        <a14:backgroundMark x1="85000" y1="86957" x2="85000" y2="86957"/>
                        <a14:backgroundMark x1="86250" y1="85870" x2="86250" y2="85870"/>
                        <a14:backgroundMark x1="85000" y1="85870" x2="86250" y2="86957"/>
                        <a14:backgroundMark x1="83750" y1="86957" x2="83750" y2="86957"/>
                        <a14:backgroundMark x1="83750" y1="85870" x2="85000" y2="85870"/>
                        <a14:backgroundMark x1="85000" y1="84783" x2="85000" y2="84783"/>
                        <a14:backgroundMark x1="82500" y1="86957" x2="82500" y2="86957"/>
                        <a14:backgroundMark x1="86250" y1="89130" x2="86250" y2="89130"/>
                        <a14:backgroundMark x1="85000" y1="90217" x2="85000" y2="90217"/>
                      </a14:backgroundRemoval>
                    </a14:imgEffect>
                  </a14:imgLayer>
                </a14:imgProps>
              </a:ext>
            </a:extLst>
          </a:blip>
          <a:stretch>
            <a:fillRect/>
          </a:stretch>
        </p:blipFill>
        <p:spPr>
          <a:xfrm>
            <a:off x="6616991" y="546231"/>
            <a:ext cx="761908" cy="876194"/>
          </a:xfrm>
          <a:prstGeom prst="rect">
            <a:avLst/>
          </a:prstGeom>
          <a:effectLst>
            <a:outerShdw blurRad="50800" dist="38100" dir="2700000" algn="tl" rotWithShape="0">
              <a:prstClr val="black">
                <a:alpha val="40000"/>
              </a:prstClr>
            </a:outerShdw>
          </a:effectLst>
        </p:spPr>
      </p:pic>
      <p:sp>
        <p:nvSpPr>
          <p:cNvPr id="67" name="Rectangle 66">
            <a:extLst>
              <a:ext uri="{FF2B5EF4-FFF2-40B4-BE49-F238E27FC236}">
                <a16:creationId xmlns:a16="http://schemas.microsoft.com/office/drawing/2014/main" id="{43BDE44E-03F2-4F75-BA76-37C97A2B3BF8}"/>
              </a:ext>
            </a:extLst>
          </p:cNvPr>
          <p:cNvSpPr/>
          <p:nvPr/>
        </p:nvSpPr>
        <p:spPr>
          <a:xfrm>
            <a:off x="8397495" y="1643136"/>
            <a:ext cx="3710725" cy="3727062"/>
          </a:xfrm>
          <a:prstGeom prst="rect">
            <a:avLst/>
          </a:prstGeom>
          <a:solidFill>
            <a:schemeClr val="accent1">
              <a:lumMod val="20000"/>
              <a:lumOff val="80000"/>
            </a:schemeClr>
          </a:solidFill>
          <a:ln w="12700" cap="flat" cmpd="sng" algn="ctr">
            <a:solidFill>
              <a:srgbClr val="4472C4">
                <a:shade val="50000"/>
              </a:srgbClr>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0" cap="none" spc="0" normalizeH="0" baseline="0" noProof="0" dirty="0">
                <a:ln>
                  <a:noFill/>
                </a:ln>
                <a:solidFill>
                  <a:prstClr val="black"/>
                </a:solidFill>
                <a:effectLst/>
                <a:uLnTx/>
                <a:uFillTx/>
                <a:latin typeface="Calibri" panose="020F0502020204030204" pitchFamily="34" charset="0"/>
                <a:ea typeface="Verdana" panose="020B0604030504040204" pitchFamily="34" charset="0"/>
                <a:cs typeface="Calibri" panose="020F0502020204030204" pitchFamily="34" charset="0"/>
              </a:rPr>
              <a:t>Azure Sphere</a:t>
            </a:r>
          </a:p>
        </p:txBody>
      </p:sp>
      <p:sp>
        <p:nvSpPr>
          <p:cNvPr id="77" name="Rectangle 76">
            <a:extLst>
              <a:ext uri="{FF2B5EF4-FFF2-40B4-BE49-F238E27FC236}">
                <a16:creationId xmlns:a16="http://schemas.microsoft.com/office/drawing/2014/main" id="{7B0B4C19-B6B5-4C6F-8FE0-62F902B7ECFD}"/>
              </a:ext>
            </a:extLst>
          </p:cNvPr>
          <p:cNvSpPr/>
          <p:nvPr/>
        </p:nvSpPr>
        <p:spPr bwMode="auto">
          <a:xfrm>
            <a:off x="8470146" y="1915209"/>
            <a:ext cx="1227854" cy="3383290"/>
          </a:xfrm>
          <a:prstGeom prst="rect">
            <a:avLst/>
          </a:prstGeom>
          <a:solidFill>
            <a:srgbClr val="008A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AU" sz="1600" dirty="0">
                <a:solidFill>
                  <a:schemeClr val="bg1"/>
                </a:solidFill>
                <a:latin typeface="Calibri" panose="020F0502020204030204" pitchFamily="34" charset="0"/>
                <a:ea typeface="Segoe UI" pitchFamily="34" charset="0"/>
                <a:cs typeface="Calibri" panose="020F0502020204030204" pitchFamily="34" charset="0"/>
              </a:rPr>
              <a:t>Cortex A7 High-level</a:t>
            </a:r>
          </a:p>
        </p:txBody>
      </p:sp>
      <p:pic>
        <p:nvPicPr>
          <p:cNvPr id="78" name="Picture 77">
            <a:extLst>
              <a:ext uri="{FF2B5EF4-FFF2-40B4-BE49-F238E27FC236}">
                <a16:creationId xmlns:a16="http://schemas.microsoft.com/office/drawing/2014/main" id="{9C7EB782-DF61-42EC-A58C-2CF92DE9F55C}"/>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9357125" y="526311"/>
            <a:ext cx="1641805" cy="916033"/>
          </a:xfrm>
          <a:prstGeom prst="rect">
            <a:avLst/>
          </a:prstGeom>
          <a:noFill/>
          <a:extLst>
            <a:ext uri="{909E8E84-426E-40DD-AFC4-6F175D3DCCD1}">
              <a14:hiddenFill xmlns:a14="http://schemas.microsoft.com/office/drawing/2010/main">
                <a:solidFill>
                  <a:srgbClr val="FFFFFF"/>
                </a:solidFill>
              </a14:hiddenFill>
            </a:ext>
          </a:extLst>
        </p:spPr>
      </p:pic>
      <p:sp>
        <p:nvSpPr>
          <p:cNvPr id="79" name="Rectangle 78">
            <a:extLst>
              <a:ext uri="{FF2B5EF4-FFF2-40B4-BE49-F238E27FC236}">
                <a16:creationId xmlns:a16="http://schemas.microsoft.com/office/drawing/2014/main" id="{25711B0C-140A-4F2B-BC9F-FE3458BE98EF}"/>
              </a:ext>
            </a:extLst>
          </p:cNvPr>
          <p:cNvSpPr/>
          <p:nvPr/>
        </p:nvSpPr>
        <p:spPr>
          <a:xfrm>
            <a:off x="4026174" y="1643136"/>
            <a:ext cx="1584817" cy="3727062"/>
          </a:xfrm>
          <a:prstGeom prst="rect">
            <a:avLst/>
          </a:prstGeom>
          <a:solidFill>
            <a:schemeClr val="accent1">
              <a:lumMod val="60000"/>
              <a:lumOff val="40000"/>
            </a:schemeClr>
          </a:solidFill>
          <a:ln w="12700" cap="flat" cmpd="sng" algn="ctr">
            <a:solidFill>
              <a:srgbClr val="4472C4">
                <a:shade val="50000"/>
              </a:srgbClr>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0" cap="none" spc="0" normalizeH="0" baseline="0" noProof="0" dirty="0">
                <a:ln>
                  <a:noFill/>
                </a:ln>
                <a:solidFill>
                  <a:prstClr val="black"/>
                </a:solidFill>
                <a:effectLst/>
                <a:uLnTx/>
                <a:uFillTx/>
                <a:latin typeface="Calibri" panose="020F0502020204030204" pitchFamily="34" charset="0"/>
                <a:ea typeface="Verdana" panose="020B0604030504040204" pitchFamily="34" charset="0"/>
                <a:cs typeface="Calibri" panose="020F0502020204030204" pitchFamily="34" charset="0"/>
              </a:rPr>
              <a:t>Azure IoT Central</a:t>
            </a:r>
          </a:p>
        </p:txBody>
      </p:sp>
      <p:sp>
        <p:nvSpPr>
          <p:cNvPr id="80" name="Rectangle 79">
            <a:extLst>
              <a:ext uri="{FF2B5EF4-FFF2-40B4-BE49-F238E27FC236}">
                <a16:creationId xmlns:a16="http://schemas.microsoft.com/office/drawing/2014/main" id="{5C1BDD13-7B31-4850-978A-FBEB6DF4672B}"/>
              </a:ext>
            </a:extLst>
          </p:cNvPr>
          <p:cNvSpPr/>
          <p:nvPr/>
        </p:nvSpPr>
        <p:spPr>
          <a:xfrm>
            <a:off x="4197258" y="2313311"/>
            <a:ext cx="1242647" cy="2600584"/>
          </a:xfrm>
          <a:prstGeom prst="rect">
            <a:avLst/>
          </a:prstGeom>
          <a:solidFill>
            <a:srgbClr val="FFD44B"/>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0" i="0" u="none" strike="noStrike" kern="0" cap="none" spc="0" normalizeH="0" baseline="0" noProof="0" dirty="0">
              <a:ln>
                <a:noFill/>
              </a:ln>
              <a:solidFill>
                <a:prstClr val="black"/>
              </a:solidFill>
              <a:effectLst/>
              <a:uLnTx/>
              <a:uFillTx/>
              <a:latin typeface="Calibri" panose="020F0502020204030204" pitchFamily="34" charset="0"/>
              <a:ea typeface="Verdana" panose="020B0604030504040204" pitchFamily="34" charset="0"/>
              <a:cs typeface="Calibri" panose="020F0502020204030204" pitchFamily="34" charset="0"/>
            </a:endParaRPr>
          </a:p>
        </p:txBody>
      </p:sp>
      <p:pic>
        <p:nvPicPr>
          <p:cNvPr id="81" name="Picture 2" descr="See the source image">
            <a:extLst>
              <a:ext uri="{FF2B5EF4-FFF2-40B4-BE49-F238E27FC236}">
                <a16:creationId xmlns:a16="http://schemas.microsoft.com/office/drawing/2014/main" id="{B6152EC1-E7B0-44A7-B863-C6F3A9BC46E6}"/>
              </a:ext>
            </a:extLst>
          </p:cNvPr>
          <p:cNvPicPr>
            <a:picLocks noChangeAspect="1" noChangeArrowheads="1"/>
          </p:cNvPicPr>
          <p:nvPr/>
        </p:nvPicPr>
        <p:blipFill>
          <a:blip r:embed="rId12" cstate="print">
            <a:extLst>
              <a:ext uri="{BEBA8EAE-BF5A-486C-A8C5-ECC9F3942E4B}">
                <a14:imgProps xmlns:a14="http://schemas.microsoft.com/office/drawing/2010/main">
                  <a14:imgLayer r:embed="rId13">
                    <a14:imgEffect>
                      <a14:backgroundRemoval t="3125" b="96307" l="3797" r="94304">
                        <a14:foregroundMark x1="28797" y1="16761" x2="28797" y2="16761"/>
                        <a14:foregroundMark x1="6646" y1="35227" x2="6646" y2="35227"/>
                        <a14:foregroundMark x1="51266" y1="4545" x2="51266" y2="4545"/>
                        <a14:foregroundMark x1="94620" y1="41761" x2="94620" y2="41761"/>
                        <a14:foregroundMark x1="48418" y1="96307" x2="48418" y2="96307"/>
                        <a14:foregroundMark x1="4747" y1="70170" x2="4747" y2="70170"/>
                        <a14:foregroundMark x1="4114" y1="34091" x2="4114" y2="34091"/>
                        <a14:foregroundMark x1="3797" y1="68182" x2="3797" y2="68182"/>
                        <a14:foregroundMark x1="53797" y1="49432" x2="53797" y2="49432"/>
                      </a14:backgroundRemoval>
                    </a14:imgEffect>
                  </a14:imgLayer>
                </a14:imgProps>
              </a:ext>
              <a:ext uri="{28A0092B-C50C-407E-A947-70E740481C1C}">
                <a14:useLocalDpi xmlns:a14="http://schemas.microsoft.com/office/drawing/2010/main" val="0"/>
              </a:ext>
            </a:extLst>
          </a:blip>
          <a:srcRect/>
          <a:stretch>
            <a:fillRect/>
          </a:stretch>
        </p:blipFill>
        <p:spPr bwMode="auto">
          <a:xfrm>
            <a:off x="4399598" y="517613"/>
            <a:ext cx="837966" cy="93343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82" name="Oval 81">
            <a:extLst>
              <a:ext uri="{FF2B5EF4-FFF2-40B4-BE49-F238E27FC236}">
                <a16:creationId xmlns:a16="http://schemas.microsoft.com/office/drawing/2014/main" id="{A1D9B4C9-1348-4409-99BF-90F77BAD744C}"/>
              </a:ext>
            </a:extLst>
          </p:cNvPr>
          <p:cNvSpPr/>
          <p:nvPr/>
        </p:nvSpPr>
        <p:spPr>
          <a:xfrm>
            <a:off x="5300317" y="4783090"/>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a:ln>
                  <a:noFill/>
                </a:ln>
                <a:solidFill>
                  <a:prstClr val="white"/>
                </a:solidFill>
                <a:effectLst/>
                <a:uLnTx/>
                <a:uFillTx/>
                <a:latin typeface="Calibri" panose="020F0502020204030204" pitchFamily="34" charset="0"/>
                <a:ea typeface="Verdana" panose="020B0604030504040204" pitchFamily="34" charset="0"/>
                <a:cs typeface="Calibri" panose="020F0502020204030204" pitchFamily="34" charset="0"/>
              </a:rPr>
              <a:t>6</a:t>
            </a:r>
          </a:p>
        </p:txBody>
      </p:sp>
      <p:cxnSp>
        <p:nvCxnSpPr>
          <p:cNvPr id="83" name="Straight Arrow Connector 82">
            <a:extLst>
              <a:ext uri="{FF2B5EF4-FFF2-40B4-BE49-F238E27FC236}">
                <a16:creationId xmlns:a16="http://schemas.microsoft.com/office/drawing/2014/main" id="{A4CB47DE-926C-41D7-9219-CB85C54992B5}"/>
              </a:ext>
            </a:extLst>
          </p:cNvPr>
          <p:cNvCxnSpPr>
            <a:cxnSpLocks/>
          </p:cNvCxnSpPr>
          <p:nvPr/>
        </p:nvCxnSpPr>
        <p:spPr>
          <a:xfrm flipH="1">
            <a:off x="5447208" y="3032938"/>
            <a:ext cx="929458" cy="0"/>
          </a:xfrm>
          <a:prstGeom prst="straightConnector1">
            <a:avLst/>
          </a:prstGeom>
          <a:noFill/>
          <a:ln w="38100" cap="flat" cmpd="sng" algn="ctr">
            <a:solidFill>
              <a:srgbClr val="4472C4"/>
            </a:solidFill>
            <a:prstDash val="solid"/>
            <a:miter lim="800000"/>
            <a:headEnd type="triangle" w="med" len="med"/>
            <a:tailEnd type="triangle" w="med" len="med"/>
          </a:ln>
          <a:effectLst/>
        </p:spPr>
      </p:cxnSp>
      <p:cxnSp>
        <p:nvCxnSpPr>
          <p:cNvPr id="84" name="Straight Arrow Connector 83">
            <a:extLst>
              <a:ext uri="{FF2B5EF4-FFF2-40B4-BE49-F238E27FC236}">
                <a16:creationId xmlns:a16="http://schemas.microsoft.com/office/drawing/2014/main" id="{E8F753E2-0226-4A87-A1A7-7A156E20526B}"/>
              </a:ext>
            </a:extLst>
          </p:cNvPr>
          <p:cNvCxnSpPr>
            <a:cxnSpLocks/>
            <a:endCxn id="51" idx="1"/>
          </p:cNvCxnSpPr>
          <p:nvPr/>
        </p:nvCxnSpPr>
        <p:spPr>
          <a:xfrm>
            <a:off x="5439905" y="4516353"/>
            <a:ext cx="919894" cy="0"/>
          </a:xfrm>
          <a:prstGeom prst="straightConnector1">
            <a:avLst/>
          </a:prstGeom>
          <a:noFill/>
          <a:ln w="38100" cap="flat" cmpd="sng" algn="ctr">
            <a:solidFill>
              <a:srgbClr val="4472C4"/>
            </a:solidFill>
            <a:prstDash val="solid"/>
            <a:miter lim="800000"/>
            <a:headEnd type="triangle" w="med" len="med"/>
            <a:tailEnd type="triangle" w="med" len="med"/>
          </a:ln>
          <a:effectLst/>
        </p:spPr>
      </p:cxnSp>
      <p:sp>
        <p:nvSpPr>
          <p:cNvPr id="85" name="Rectangle 84">
            <a:extLst>
              <a:ext uri="{FF2B5EF4-FFF2-40B4-BE49-F238E27FC236}">
                <a16:creationId xmlns:a16="http://schemas.microsoft.com/office/drawing/2014/main" id="{37126F2D-3ACA-4DBA-B583-93CA11A7D35A}"/>
              </a:ext>
            </a:extLst>
          </p:cNvPr>
          <p:cNvSpPr/>
          <p:nvPr/>
        </p:nvSpPr>
        <p:spPr bwMode="auto">
          <a:xfrm>
            <a:off x="10677021" y="1915209"/>
            <a:ext cx="1349797" cy="3383290"/>
          </a:xfrm>
          <a:prstGeom prst="rect">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AU" sz="1600" dirty="0">
                <a:solidFill>
                  <a:schemeClr val="bg1"/>
                </a:solidFill>
                <a:latin typeface="Calibri" panose="020F0502020204030204" pitchFamily="34" charset="0"/>
                <a:ea typeface="Segoe UI" pitchFamily="34" charset="0"/>
                <a:cs typeface="Calibri" panose="020F0502020204030204" pitchFamily="34" charset="0"/>
              </a:rPr>
              <a:t>Cortex M4 Real-time</a:t>
            </a:r>
          </a:p>
        </p:txBody>
      </p:sp>
      <p:sp>
        <p:nvSpPr>
          <p:cNvPr id="86" name="Rectangle 85">
            <a:extLst>
              <a:ext uri="{FF2B5EF4-FFF2-40B4-BE49-F238E27FC236}">
                <a16:creationId xmlns:a16="http://schemas.microsoft.com/office/drawing/2014/main" id="{758263E7-C5DE-46A2-A715-39B33E9ED350}"/>
              </a:ext>
            </a:extLst>
          </p:cNvPr>
          <p:cNvSpPr/>
          <p:nvPr/>
        </p:nvSpPr>
        <p:spPr>
          <a:xfrm>
            <a:off x="8566619" y="2752564"/>
            <a:ext cx="1018773" cy="978613"/>
          </a:xfrm>
          <a:prstGeom prst="rect">
            <a:avLst/>
          </a:prstGeom>
          <a:solidFill>
            <a:srgbClr val="FFD44B"/>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rgbClr val="000000"/>
                </a:solidFill>
                <a:effectLst/>
                <a:uLnTx/>
                <a:uFillTx/>
                <a:latin typeface="Calibri" panose="020F0502020204030204" pitchFamily="34" charset="0"/>
                <a:ea typeface="Verdana" panose="020B0604030504040204" pitchFamily="34" charset="0"/>
                <a:cs typeface="Calibri" panose="020F0502020204030204" pitchFamily="34" charset="0"/>
              </a:rPr>
              <a:t>Telemetry streaming</a:t>
            </a:r>
          </a:p>
        </p:txBody>
      </p:sp>
      <p:sp>
        <p:nvSpPr>
          <p:cNvPr id="87" name="Rectangle 86">
            <a:extLst>
              <a:ext uri="{FF2B5EF4-FFF2-40B4-BE49-F238E27FC236}">
                <a16:creationId xmlns:a16="http://schemas.microsoft.com/office/drawing/2014/main" id="{E93DB86A-AEDE-4145-962B-F9E332A76A0F}"/>
              </a:ext>
            </a:extLst>
          </p:cNvPr>
          <p:cNvSpPr/>
          <p:nvPr/>
        </p:nvSpPr>
        <p:spPr>
          <a:xfrm>
            <a:off x="10846083" y="2752564"/>
            <a:ext cx="1025045" cy="978613"/>
          </a:xfrm>
          <a:prstGeom prst="rect">
            <a:avLst/>
          </a:prstGeom>
          <a:solidFill>
            <a:srgbClr val="FFD44B"/>
          </a:solidFill>
          <a:ln w="12700" cap="flat" cmpd="sng" algn="ctr">
            <a:solidFill>
              <a:srgbClr val="4472C4">
                <a:shade val="50000"/>
              </a:srgbClr>
            </a:solidFill>
            <a:prstDash val="solid"/>
            <a:miter lim="800000"/>
          </a:ln>
          <a:effectLst/>
        </p:spPr>
        <p:txBody>
          <a:bodyPr rtlCol="0" anchor="ctr"/>
          <a:lstStyle/>
          <a:p>
            <a:pPr algn="ctr">
              <a:defRPr/>
            </a:pPr>
            <a:r>
              <a:rPr kumimoji="0" lang="en-AU" sz="1200" b="0" i="0" u="none" strike="noStrike" kern="1200" cap="none" spc="0" normalizeH="0" baseline="0" noProof="0" dirty="0">
                <a:ln>
                  <a:noFill/>
                </a:ln>
                <a:effectLst/>
                <a:uLnTx/>
                <a:uFillTx/>
                <a:latin typeface="Calibri" panose="020F0502020204030204" pitchFamily="34" charset="0"/>
                <a:cs typeface="Calibri" panose="020F0502020204030204" pitchFamily="34" charset="0"/>
              </a:rPr>
              <a:t>Environment service thread</a:t>
            </a:r>
          </a:p>
        </p:txBody>
      </p:sp>
      <p:sp>
        <p:nvSpPr>
          <p:cNvPr id="88" name="Rectangle 87">
            <a:extLst>
              <a:ext uri="{FF2B5EF4-FFF2-40B4-BE49-F238E27FC236}">
                <a16:creationId xmlns:a16="http://schemas.microsoft.com/office/drawing/2014/main" id="{AD863552-8E8A-47EF-B1F8-C236B9F8C070}"/>
              </a:ext>
            </a:extLst>
          </p:cNvPr>
          <p:cNvSpPr/>
          <p:nvPr/>
        </p:nvSpPr>
        <p:spPr>
          <a:xfrm>
            <a:off x="10846083" y="4005740"/>
            <a:ext cx="1025045" cy="978613"/>
          </a:xfrm>
          <a:prstGeom prst="rect">
            <a:avLst/>
          </a:prstGeom>
          <a:solidFill>
            <a:srgbClr val="FFD44B"/>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effectLst/>
                <a:uLnTx/>
                <a:uFillTx/>
                <a:latin typeface="Calibri" panose="020F0502020204030204" pitchFamily="34" charset="0"/>
                <a:cs typeface="Calibri" panose="020F0502020204030204" pitchFamily="34" charset="0"/>
              </a:rPr>
              <a:t>Environment sensor thread</a:t>
            </a:r>
            <a:endParaRPr kumimoji="0" lang="en-AU" sz="1200" b="0" i="0" u="none" strike="noStrike" kern="1200" cap="none" spc="0" normalizeH="0" baseline="0" noProof="0" dirty="0">
              <a:ln>
                <a:noFill/>
              </a:ln>
              <a:effectLst/>
              <a:uLnTx/>
              <a:uFillTx/>
              <a:latin typeface="Calibri" panose="020F0502020204030204" pitchFamily="34" charset="0"/>
              <a:cs typeface="Calibri" panose="020F0502020204030204" pitchFamily="34" charset="0"/>
            </a:endParaRPr>
          </a:p>
        </p:txBody>
      </p:sp>
      <p:sp>
        <p:nvSpPr>
          <p:cNvPr id="89" name="Rectangle 88">
            <a:extLst>
              <a:ext uri="{FF2B5EF4-FFF2-40B4-BE49-F238E27FC236}">
                <a16:creationId xmlns:a16="http://schemas.microsoft.com/office/drawing/2014/main" id="{03FC92C1-0B3F-4E52-8885-F66C929BA989}"/>
              </a:ext>
            </a:extLst>
          </p:cNvPr>
          <p:cNvSpPr/>
          <p:nvPr/>
        </p:nvSpPr>
        <p:spPr bwMode="auto">
          <a:xfrm>
            <a:off x="9977466" y="1915209"/>
            <a:ext cx="396475" cy="3360200"/>
          </a:xfrm>
          <a:prstGeom prst="rect">
            <a:avLst/>
          </a:prstGeom>
          <a:solidFill>
            <a:srgbClr val="FFD44B"/>
          </a:solidFill>
          <a:ln w="12700" cap="flat" cmpd="sng" algn="ctr">
            <a:solidFill>
              <a:srgbClr val="4472C4">
                <a:shade val="50000"/>
              </a:srgbClr>
            </a:solidFill>
            <a:prstDash val="solid"/>
            <a:miter lim="800000"/>
          </a:ln>
          <a:effectLst/>
        </p:spPr>
        <p:txBody>
          <a:bodyPr vert="vert270" rtlCol="0" anchor="ctr"/>
          <a:lstStyle/>
          <a:p>
            <a:pPr algn="ctr"/>
            <a:r>
              <a:rPr lang="en-AU" dirty="0" err="1">
                <a:solidFill>
                  <a:schemeClr val="tx1"/>
                </a:solidFill>
                <a:latin typeface="Calibri" panose="020F0502020204030204" pitchFamily="34" charset="0"/>
                <a:cs typeface="Calibri" panose="020F0502020204030204" pitchFamily="34" charset="0"/>
              </a:rPr>
              <a:t>Intercore</a:t>
            </a:r>
            <a:r>
              <a:rPr lang="en-AU" dirty="0">
                <a:solidFill>
                  <a:schemeClr val="tx1"/>
                </a:solidFill>
                <a:latin typeface="Calibri" panose="020F0502020204030204" pitchFamily="34" charset="0"/>
                <a:cs typeface="Calibri" panose="020F0502020204030204" pitchFamily="34" charset="0"/>
              </a:rPr>
              <a:t> message bridge</a:t>
            </a:r>
          </a:p>
        </p:txBody>
      </p:sp>
      <p:cxnSp>
        <p:nvCxnSpPr>
          <p:cNvPr id="90" name="Straight Arrow Connector 89">
            <a:extLst>
              <a:ext uri="{FF2B5EF4-FFF2-40B4-BE49-F238E27FC236}">
                <a16:creationId xmlns:a16="http://schemas.microsoft.com/office/drawing/2014/main" id="{751D8B74-EF86-41DA-83F1-A0E131328374}"/>
              </a:ext>
            </a:extLst>
          </p:cNvPr>
          <p:cNvCxnSpPr>
            <a:cxnSpLocks/>
          </p:cNvCxnSpPr>
          <p:nvPr/>
        </p:nvCxnSpPr>
        <p:spPr>
          <a:xfrm flipH="1">
            <a:off x="7663396" y="3239373"/>
            <a:ext cx="915242" cy="0"/>
          </a:xfrm>
          <a:prstGeom prst="straightConnector1">
            <a:avLst/>
          </a:prstGeom>
          <a:noFill/>
          <a:ln w="38100" cap="flat" cmpd="sng" algn="ctr">
            <a:solidFill>
              <a:srgbClr val="4472C4"/>
            </a:solidFill>
            <a:prstDash val="solid"/>
            <a:miter lim="800000"/>
            <a:tailEnd type="triangle"/>
          </a:ln>
          <a:effectLst/>
        </p:spPr>
      </p:cxnSp>
      <p:sp>
        <p:nvSpPr>
          <p:cNvPr id="91" name="TextBox 90">
            <a:extLst>
              <a:ext uri="{FF2B5EF4-FFF2-40B4-BE49-F238E27FC236}">
                <a16:creationId xmlns:a16="http://schemas.microsoft.com/office/drawing/2014/main" id="{25FCF15B-DFF7-4186-A044-186F30D73AFE}"/>
              </a:ext>
            </a:extLst>
          </p:cNvPr>
          <p:cNvSpPr txBox="1"/>
          <p:nvPr/>
        </p:nvSpPr>
        <p:spPr>
          <a:xfrm>
            <a:off x="6447259" y="2903989"/>
            <a:ext cx="1154162" cy="846386"/>
          </a:xfrm>
          <a:prstGeom prst="rect">
            <a:avLst/>
          </a:prstGeom>
          <a:noFill/>
        </p:spPr>
        <p:txBody>
          <a:bodyPr wrap="none" lIns="0" tIns="0" rIns="0" bIns="0" rtlCol="0">
            <a:spAutoFit/>
          </a:bodyPr>
          <a:lstStyle/>
          <a:p>
            <a:pPr algn="l"/>
            <a:r>
              <a:rPr lang="en-AU" sz="1100" dirty="0">
                <a:latin typeface="Calibri" panose="020F0502020204030204" pitchFamily="34" charset="0"/>
                <a:cs typeface="Calibri" panose="020F0502020204030204" pitchFamily="34" charset="0"/>
              </a:rPr>
              <a:t>{ </a:t>
            </a:r>
          </a:p>
          <a:p>
            <a:pPr algn="l"/>
            <a:r>
              <a:rPr lang="en-AU" sz="1100" dirty="0">
                <a:latin typeface="Calibri" panose="020F0502020204030204" pitchFamily="34" charset="0"/>
                <a:cs typeface="Calibri" panose="020F0502020204030204" pitchFamily="34" charset="0"/>
              </a:rPr>
              <a:t>  “Temperature”:26,</a:t>
            </a:r>
          </a:p>
          <a:p>
            <a:pPr algn="l"/>
            <a:r>
              <a:rPr lang="en-AU" sz="1100" dirty="0">
                <a:latin typeface="Calibri" panose="020F0502020204030204" pitchFamily="34" charset="0"/>
                <a:cs typeface="Calibri" panose="020F0502020204030204" pitchFamily="34" charset="0"/>
              </a:rPr>
              <a:t>  “Humidity”:55,</a:t>
            </a:r>
          </a:p>
          <a:p>
            <a:pPr algn="l"/>
            <a:r>
              <a:rPr lang="en-AU" sz="1100" dirty="0">
                <a:latin typeface="Calibri" panose="020F0502020204030204" pitchFamily="34" charset="0"/>
                <a:cs typeface="Calibri" panose="020F0502020204030204" pitchFamily="34" charset="0"/>
              </a:rPr>
              <a:t>  “Pressure”: 1100</a:t>
            </a:r>
          </a:p>
          <a:p>
            <a:pPr algn="l"/>
            <a:r>
              <a:rPr lang="en-AU" sz="1100" dirty="0">
                <a:latin typeface="Calibri" panose="020F0502020204030204" pitchFamily="34" charset="0"/>
                <a:cs typeface="Calibri" panose="020F0502020204030204" pitchFamily="34" charset="0"/>
              </a:rPr>
              <a:t>}</a:t>
            </a:r>
          </a:p>
        </p:txBody>
      </p:sp>
      <p:sp>
        <p:nvSpPr>
          <p:cNvPr id="92" name="Rectangle 91">
            <a:extLst>
              <a:ext uri="{FF2B5EF4-FFF2-40B4-BE49-F238E27FC236}">
                <a16:creationId xmlns:a16="http://schemas.microsoft.com/office/drawing/2014/main" id="{62D7CB87-1240-4B37-A7CE-7D976778AD4E}"/>
              </a:ext>
            </a:extLst>
          </p:cNvPr>
          <p:cNvSpPr/>
          <p:nvPr/>
        </p:nvSpPr>
        <p:spPr>
          <a:xfrm>
            <a:off x="8566618" y="4048351"/>
            <a:ext cx="1018774" cy="936002"/>
          </a:xfrm>
          <a:prstGeom prst="rect">
            <a:avLst/>
          </a:prstGeom>
          <a:solidFill>
            <a:srgbClr val="FFD44B"/>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rgbClr val="000000"/>
                </a:solidFill>
                <a:effectLst/>
                <a:uLnTx/>
                <a:uFillTx/>
                <a:latin typeface="Calibri" panose="020F0502020204030204" pitchFamily="34" charset="0"/>
                <a:ea typeface="Verdana" panose="020B0604030504040204" pitchFamily="34" charset="0"/>
                <a:cs typeface="Calibri" panose="020F0502020204030204" pitchFamily="34" charset="0"/>
              </a:rPr>
              <a:t>Device twin virtual HVAC control</a:t>
            </a:r>
          </a:p>
        </p:txBody>
      </p:sp>
      <p:sp>
        <p:nvSpPr>
          <p:cNvPr id="93" name="Oval 92">
            <a:extLst>
              <a:ext uri="{FF2B5EF4-FFF2-40B4-BE49-F238E27FC236}">
                <a16:creationId xmlns:a16="http://schemas.microsoft.com/office/drawing/2014/main" id="{E697B7BC-818E-4FED-8CA0-E72BF4A84ABF}"/>
              </a:ext>
            </a:extLst>
          </p:cNvPr>
          <p:cNvSpPr/>
          <p:nvPr/>
        </p:nvSpPr>
        <p:spPr>
          <a:xfrm>
            <a:off x="11742791" y="2628238"/>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kern="0" dirty="0">
                <a:solidFill>
                  <a:prstClr val="white"/>
                </a:solidFill>
                <a:latin typeface="Calibri" panose="020F0502020204030204" pitchFamily="34" charset="0"/>
                <a:ea typeface="Verdana" panose="020B0604030504040204" pitchFamily="34" charset="0"/>
                <a:cs typeface="Calibri" panose="020F0502020204030204" pitchFamily="34" charset="0"/>
              </a:rPr>
              <a:t>3</a:t>
            </a:r>
            <a:endParaRPr kumimoji="0" lang="en-AU" sz="1100" b="0" i="0" u="none" strike="noStrike" kern="0" cap="none" spc="0" normalizeH="0" baseline="0" noProof="0" dirty="0">
              <a:ln>
                <a:noFill/>
              </a:ln>
              <a:solidFill>
                <a:prstClr val="white"/>
              </a:solidFill>
              <a:effectLst/>
              <a:uLnTx/>
              <a:uFillTx/>
              <a:latin typeface="Calibri" panose="020F0502020204030204" pitchFamily="34" charset="0"/>
              <a:ea typeface="Verdana" panose="020B0604030504040204" pitchFamily="34" charset="0"/>
              <a:cs typeface="Calibri" panose="020F0502020204030204" pitchFamily="34" charset="0"/>
            </a:endParaRPr>
          </a:p>
        </p:txBody>
      </p:sp>
      <p:sp>
        <p:nvSpPr>
          <p:cNvPr id="94" name="Oval 93">
            <a:extLst>
              <a:ext uri="{FF2B5EF4-FFF2-40B4-BE49-F238E27FC236}">
                <a16:creationId xmlns:a16="http://schemas.microsoft.com/office/drawing/2014/main" id="{844CD143-592D-443F-9596-AF6634715B2C}"/>
              </a:ext>
            </a:extLst>
          </p:cNvPr>
          <p:cNvSpPr/>
          <p:nvPr/>
        </p:nvSpPr>
        <p:spPr>
          <a:xfrm>
            <a:off x="5300317" y="2202245"/>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dirty="0">
                <a:ln>
                  <a:noFill/>
                </a:ln>
                <a:solidFill>
                  <a:prstClr val="white"/>
                </a:solidFill>
                <a:effectLst/>
                <a:uLnTx/>
                <a:uFillTx/>
                <a:latin typeface="Calibri" panose="020F0502020204030204" pitchFamily="34" charset="0"/>
                <a:ea typeface="Verdana" panose="020B0604030504040204" pitchFamily="34" charset="0"/>
                <a:cs typeface="Calibri" panose="020F0502020204030204" pitchFamily="34" charset="0"/>
              </a:rPr>
              <a:t>5</a:t>
            </a:r>
          </a:p>
        </p:txBody>
      </p:sp>
      <p:sp>
        <p:nvSpPr>
          <p:cNvPr id="97" name="Oval 96">
            <a:extLst>
              <a:ext uri="{FF2B5EF4-FFF2-40B4-BE49-F238E27FC236}">
                <a16:creationId xmlns:a16="http://schemas.microsoft.com/office/drawing/2014/main" id="{B352CCD6-9A7C-44A3-9F7D-6505DB59DC52}"/>
              </a:ext>
            </a:extLst>
          </p:cNvPr>
          <p:cNvSpPr/>
          <p:nvPr/>
        </p:nvSpPr>
        <p:spPr>
          <a:xfrm>
            <a:off x="9452722" y="3941921"/>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white"/>
                </a:solidFill>
                <a:effectLst/>
                <a:uLnTx/>
                <a:uFillTx/>
                <a:latin typeface="Calibri" panose="020F0502020204030204" pitchFamily="34" charset="0"/>
                <a:ea typeface="Verdana" panose="020B0604030504040204" pitchFamily="34" charset="0"/>
                <a:cs typeface="Calibri" panose="020F0502020204030204" pitchFamily="34" charset="0"/>
              </a:rPr>
              <a:t>7</a:t>
            </a:r>
            <a:endParaRPr kumimoji="0" lang="en-AU" sz="1100" b="0" i="0" u="none" strike="noStrike" kern="0" cap="none" spc="0" normalizeH="0" baseline="0" noProof="0" dirty="0">
              <a:ln>
                <a:noFill/>
              </a:ln>
              <a:solidFill>
                <a:prstClr val="white"/>
              </a:solidFill>
              <a:effectLst/>
              <a:uLnTx/>
              <a:uFillTx/>
              <a:latin typeface="Calibri" panose="020F0502020204030204" pitchFamily="34" charset="0"/>
              <a:ea typeface="Verdana" panose="020B0604030504040204" pitchFamily="34" charset="0"/>
              <a:cs typeface="Calibri" panose="020F0502020204030204" pitchFamily="34" charset="0"/>
            </a:endParaRPr>
          </a:p>
        </p:txBody>
      </p:sp>
      <p:cxnSp>
        <p:nvCxnSpPr>
          <p:cNvPr id="99" name="Straight Arrow Connector 98">
            <a:extLst>
              <a:ext uri="{FF2B5EF4-FFF2-40B4-BE49-F238E27FC236}">
                <a16:creationId xmlns:a16="http://schemas.microsoft.com/office/drawing/2014/main" id="{51662D48-7499-4D9F-9EE0-99B4E7BB902D}"/>
              </a:ext>
            </a:extLst>
          </p:cNvPr>
          <p:cNvCxnSpPr>
            <a:cxnSpLocks/>
          </p:cNvCxnSpPr>
          <p:nvPr/>
        </p:nvCxnSpPr>
        <p:spPr>
          <a:xfrm flipV="1">
            <a:off x="7663396" y="4640644"/>
            <a:ext cx="915242" cy="382"/>
          </a:xfrm>
          <a:prstGeom prst="straightConnector1">
            <a:avLst/>
          </a:prstGeom>
          <a:noFill/>
          <a:ln w="38100" cap="flat" cmpd="sng" algn="ctr">
            <a:solidFill>
              <a:srgbClr val="4472C4"/>
            </a:solidFill>
            <a:prstDash val="solid"/>
            <a:miter lim="800000"/>
            <a:headEnd type="triangle" w="med" len="med"/>
            <a:tailEnd type="triangle" w="med" len="med"/>
          </a:ln>
          <a:effectLst/>
        </p:spPr>
      </p:cxnSp>
      <p:cxnSp>
        <p:nvCxnSpPr>
          <p:cNvPr id="100" name="Straight Arrow Connector 99">
            <a:extLst>
              <a:ext uri="{FF2B5EF4-FFF2-40B4-BE49-F238E27FC236}">
                <a16:creationId xmlns:a16="http://schemas.microsoft.com/office/drawing/2014/main" id="{26C12377-EEC6-40D7-921E-4BA5BDAB2202}"/>
              </a:ext>
            </a:extLst>
          </p:cNvPr>
          <p:cNvCxnSpPr>
            <a:cxnSpLocks/>
          </p:cNvCxnSpPr>
          <p:nvPr/>
        </p:nvCxnSpPr>
        <p:spPr>
          <a:xfrm>
            <a:off x="9602484" y="3050910"/>
            <a:ext cx="374982" cy="0"/>
          </a:xfrm>
          <a:prstGeom prst="straightConnector1">
            <a:avLst/>
          </a:prstGeom>
          <a:noFill/>
          <a:ln w="38100" cap="flat" cmpd="sng" algn="ctr">
            <a:solidFill>
              <a:srgbClr val="4472C4"/>
            </a:solidFill>
            <a:prstDash val="solid"/>
            <a:miter lim="800000"/>
            <a:headEnd type="triangle" w="med" len="med"/>
            <a:tailEnd type="triangle" w="med" len="med"/>
          </a:ln>
          <a:effectLst/>
        </p:spPr>
      </p:cxnSp>
      <p:cxnSp>
        <p:nvCxnSpPr>
          <p:cNvPr id="101" name="Straight Arrow Connector 100">
            <a:extLst>
              <a:ext uri="{FF2B5EF4-FFF2-40B4-BE49-F238E27FC236}">
                <a16:creationId xmlns:a16="http://schemas.microsoft.com/office/drawing/2014/main" id="{E59523DB-0E26-4829-A4E7-9B3AC02E8FE6}"/>
              </a:ext>
            </a:extLst>
          </p:cNvPr>
          <p:cNvCxnSpPr>
            <a:cxnSpLocks/>
          </p:cNvCxnSpPr>
          <p:nvPr/>
        </p:nvCxnSpPr>
        <p:spPr>
          <a:xfrm>
            <a:off x="10373941" y="3050910"/>
            <a:ext cx="374982" cy="0"/>
          </a:xfrm>
          <a:prstGeom prst="straightConnector1">
            <a:avLst/>
          </a:prstGeom>
          <a:noFill/>
          <a:ln w="38100" cap="flat" cmpd="sng" algn="ctr">
            <a:solidFill>
              <a:srgbClr val="4472C4"/>
            </a:solidFill>
            <a:prstDash val="solid"/>
            <a:miter lim="800000"/>
            <a:headEnd type="triangle" w="med" len="med"/>
            <a:tailEnd type="triangle" w="med" len="med"/>
          </a:ln>
          <a:effectLst/>
        </p:spPr>
      </p:cxnSp>
      <p:sp>
        <p:nvSpPr>
          <p:cNvPr id="102" name="Oval 101">
            <a:extLst>
              <a:ext uri="{FF2B5EF4-FFF2-40B4-BE49-F238E27FC236}">
                <a16:creationId xmlns:a16="http://schemas.microsoft.com/office/drawing/2014/main" id="{50CE9048-C709-4071-B30F-CF284705DD35}"/>
              </a:ext>
            </a:extLst>
          </p:cNvPr>
          <p:cNvSpPr/>
          <p:nvPr/>
        </p:nvSpPr>
        <p:spPr>
          <a:xfrm>
            <a:off x="7535059" y="2534690"/>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kern="0" dirty="0">
                <a:solidFill>
                  <a:prstClr val="white"/>
                </a:solidFill>
                <a:latin typeface="Calibri" panose="020F0502020204030204" pitchFamily="34" charset="0"/>
                <a:ea typeface="Verdana" panose="020B0604030504040204" pitchFamily="34" charset="0"/>
                <a:cs typeface="Calibri" panose="020F0502020204030204" pitchFamily="34" charset="0"/>
              </a:rPr>
              <a:t>4</a:t>
            </a:r>
            <a:endParaRPr kumimoji="0" lang="en-AU" sz="1100" b="0" i="0" u="none" strike="noStrike" kern="0" cap="none" spc="0" normalizeH="0" baseline="0" noProof="0" dirty="0">
              <a:ln>
                <a:noFill/>
              </a:ln>
              <a:solidFill>
                <a:prstClr val="white"/>
              </a:solidFill>
              <a:effectLst/>
              <a:uLnTx/>
              <a:uFillTx/>
              <a:latin typeface="Calibri" panose="020F0502020204030204" pitchFamily="34" charset="0"/>
              <a:ea typeface="Verdana" panose="020B0604030504040204" pitchFamily="34" charset="0"/>
              <a:cs typeface="Calibri" panose="020F0502020204030204" pitchFamily="34" charset="0"/>
            </a:endParaRPr>
          </a:p>
        </p:txBody>
      </p:sp>
      <p:pic>
        <p:nvPicPr>
          <p:cNvPr id="103" name="Picture 102">
            <a:extLst>
              <a:ext uri="{FF2B5EF4-FFF2-40B4-BE49-F238E27FC236}">
                <a16:creationId xmlns:a16="http://schemas.microsoft.com/office/drawing/2014/main" id="{CF4ACF53-8DC3-4FB2-AB98-F5BF928C2573}"/>
              </a:ext>
            </a:extLst>
          </p:cNvPr>
          <p:cNvPicPr>
            <a:picLocks noChangeAspect="1"/>
          </p:cNvPicPr>
          <p:nvPr/>
        </p:nvPicPr>
        <p:blipFill>
          <a:blip r:embed="rId14"/>
          <a:stretch>
            <a:fillRect/>
          </a:stretch>
        </p:blipFill>
        <p:spPr>
          <a:xfrm>
            <a:off x="4247715" y="2561963"/>
            <a:ext cx="1135409" cy="936214"/>
          </a:xfrm>
          <a:prstGeom prst="rect">
            <a:avLst/>
          </a:prstGeom>
        </p:spPr>
      </p:pic>
      <p:sp>
        <p:nvSpPr>
          <p:cNvPr id="104" name="Oval 103">
            <a:extLst>
              <a:ext uri="{FF2B5EF4-FFF2-40B4-BE49-F238E27FC236}">
                <a16:creationId xmlns:a16="http://schemas.microsoft.com/office/drawing/2014/main" id="{E284B86A-EB39-4DAA-9378-E93E180ADABA}"/>
              </a:ext>
            </a:extLst>
          </p:cNvPr>
          <p:cNvSpPr/>
          <p:nvPr/>
        </p:nvSpPr>
        <p:spPr>
          <a:xfrm>
            <a:off x="9427779" y="2620913"/>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dirty="0">
                <a:ln>
                  <a:noFill/>
                </a:ln>
                <a:solidFill>
                  <a:prstClr val="white"/>
                </a:solidFill>
                <a:effectLst/>
                <a:uLnTx/>
                <a:uFillTx/>
                <a:latin typeface="Calibri" panose="020F0502020204030204" pitchFamily="34" charset="0"/>
                <a:ea typeface="Verdana" panose="020B0604030504040204" pitchFamily="34" charset="0"/>
                <a:cs typeface="Calibri" panose="020F0502020204030204" pitchFamily="34" charset="0"/>
              </a:rPr>
              <a:t>2</a:t>
            </a:r>
          </a:p>
        </p:txBody>
      </p:sp>
      <p:sp>
        <p:nvSpPr>
          <p:cNvPr id="105" name="Oval 104">
            <a:extLst>
              <a:ext uri="{FF2B5EF4-FFF2-40B4-BE49-F238E27FC236}">
                <a16:creationId xmlns:a16="http://schemas.microsoft.com/office/drawing/2014/main" id="{962F0061-0570-4822-8F55-9FC4F657C610}"/>
              </a:ext>
            </a:extLst>
          </p:cNvPr>
          <p:cNvSpPr/>
          <p:nvPr/>
        </p:nvSpPr>
        <p:spPr>
          <a:xfrm>
            <a:off x="11743435" y="3885749"/>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dirty="0">
                <a:ln>
                  <a:noFill/>
                </a:ln>
                <a:solidFill>
                  <a:prstClr val="white"/>
                </a:solidFill>
                <a:effectLst/>
                <a:uLnTx/>
                <a:uFillTx/>
                <a:latin typeface="Calibri" panose="020F0502020204030204" pitchFamily="34" charset="0"/>
                <a:ea typeface="Verdana" panose="020B0604030504040204" pitchFamily="34" charset="0"/>
                <a:cs typeface="Calibri" panose="020F0502020204030204" pitchFamily="34" charset="0"/>
              </a:rPr>
              <a:t>1</a:t>
            </a:r>
          </a:p>
        </p:txBody>
      </p:sp>
      <p:pic>
        <p:nvPicPr>
          <p:cNvPr id="106" name="Picture 105">
            <a:extLst>
              <a:ext uri="{FF2B5EF4-FFF2-40B4-BE49-F238E27FC236}">
                <a16:creationId xmlns:a16="http://schemas.microsoft.com/office/drawing/2014/main" id="{9E455ECC-2586-4153-9975-67680F3ABECE}"/>
              </a:ext>
            </a:extLst>
          </p:cNvPr>
          <p:cNvPicPr>
            <a:picLocks noChangeAspect="1"/>
          </p:cNvPicPr>
          <p:nvPr/>
        </p:nvPicPr>
        <p:blipFill>
          <a:blip r:embed="rId15"/>
          <a:stretch>
            <a:fillRect/>
          </a:stretch>
        </p:blipFill>
        <p:spPr>
          <a:xfrm>
            <a:off x="4250475" y="3831760"/>
            <a:ext cx="1130303" cy="874854"/>
          </a:xfrm>
          <a:prstGeom prst="rect">
            <a:avLst/>
          </a:prstGeom>
        </p:spPr>
      </p:pic>
      <p:sp>
        <p:nvSpPr>
          <p:cNvPr id="45" name="Oval 44">
            <a:extLst>
              <a:ext uri="{FF2B5EF4-FFF2-40B4-BE49-F238E27FC236}">
                <a16:creationId xmlns:a16="http://schemas.microsoft.com/office/drawing/2014/main" id="{573E048C-8320-4528-9C20-D3C7AEAD1714}"/>
              </a:ext>
            </a:extLst>
          </p:cNvPr>
          <p:cNvSpPr/>
          <p:nvPr/>
        </p:nvSpPr>
        <p:spPr>
          <a:xfrm>
            <a:off x="1706763" y="2776136"/>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a:ln>
                  <a:noFill/>
                </a:ln>
                <a:solidFill>
                  <a:prstClr val="white"/>
                </a:solidFill>
                <a:effectLst/>
                <a:uLnTx/>
                <a:uFillTx/>
                <a:latin typeface="Verdana" panose="020B0604030504040204" pitchFamily="34" charset="0"/>
                <a:ea typeface="Verdana" panose="020B0604030504040204" pitchFamily="34" charset="0"/>
                <a:cs typeface="Tahoma" panose="020B0604030504040204" pitchFamily="34" charset="0"/>
              </a:rPr>
              <a:t>1</a:t>
            </a:r>
          </a:p>
        </p:txBody>
      </p:sp>
    </p:spTree>
    <p:extLst>
      <p:ext uri="{BB962C8B-B14F-4D97-AF65-F5344CB8AC3E}">
        <p14:creationId xmlns:p14="http://schemas.microsoft.com/office/powerpoint/2010/main" val="292349765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
</file>

<file path=ppt/theme/theme1.xml><?xml version="1.0" encoding="utf-8"?>
<a:theme xmlns:a="http://schemas.openxmlformats.org/drawingml/2006/main" name="Microsoft_Learn_White_Template">
  <a:themeElements>
    <a:clrScheme name="MBAS_Light">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78D4"/>
      </a:hlink>
      <a:folHlink>
        <a:srgbClr val="0078D4"/>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D5E28E8F-F1B1-4D78-9457-864A2A7808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TotalTime>
  <Words>260</Words>
  <Application>Microsoft Office PowerPoint</Application>
  <PresentationFormat>Widescreen</PresentationFormat>
  <Paragraphs>69</Paragraphs>
  <Slides>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vt:i4>
      </vt:variant>
    </vt:vector>
  </HeadingPairs>
  <TitlesOfParts>
    <vt:vector size="10" baseType="lpstr">
      <vt:lpstr>Arial</vt:lpstr>
      <vt:lpstr>Calibri</vt:lpstr>
      <vt:lpstr>Consolas</vt:lpstr>
      <vt:lpstr>Segoe UI</vt:lpstr>
      <vt:lpstr>Segoe UI Semibold</vt:lpstr>
      <vt:lpstr>Verdana</vt:lpstr>
      <vt:lpstr>Wingdings</vt:lpstr>
      <vt:lpstr>Microsoft_Learn_White_Template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Dave Glover (DEVELOPER RELATIONS)</dc:creator>
  <cp:lastModifiedBy>Dave Glover</cp:lastModifiedBy>
  <cp:revision>46</cp:revision>
  <dcterms:created xsi:type="dcterms:W3CDTF">2020-07-06T04:56:38Z</dcterms:created>
  <dcterms:modified xsi:type="dcterms:W3CDTF">2020-11-16T05:10:46Z</dcterms:modified>
</cp:coreProperties>
</file>