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44" d="100"/>
          <a:sy n="44" d="100"/>
        </p:scale>
        <p:origin x="780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E6ABC1-2D9D-4F05-9117-204C733DCEF0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A109C4-D347-4787-8EB4-9787B1BF4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777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6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8E32C9-1438-4977-8AE0-4B4EFF13867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1632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8CCCA-1722-429C-8DC7-3F17297CA1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8B47A8-3DB4-40D2-961B-14C766CA0C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5495B1-89E6-4B44-A295-A2062348D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ACE0D-B9F7-4112-9A17-8A7459771D33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2800FA-860E-4397-BC24-66375C753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05A3B5-F338-4CFE-8D59-2186B4162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D2485-E907-4737-95AB-FD9F9D09A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760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801CF-A67A-42D9-8E9A-D3F16C913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8E00C8-9686-4871-8EE5-DF806C9B92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9503A2-5338-4409-B064-2C19FEE63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ACE0D-B9F7-4112-9A17-8A7459771D33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24431A-FBF0-4C53-B5BE-71748610C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FBD27F-B700-4B52-80B3-3CD0D51E1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D2485-E907-4737-95AB-FD9F9D09A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39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6EFAD6-8F38-418B-92F1-7837FE643D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83B79C-4EFD-4D54-AEB6-146627B9D5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888039-F121-456B-9880-87B42F4BC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ACE0D-B9F7-4112-9A17-8A7459771D33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EF89BB-E56D-4466-B5F4-D969E0315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36712C-1046-4813-9894-572FCECC9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D2485-E907-4737-95AB-FD9F9D09A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0822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41" y="1189178"/>
            <a:ext cx="11653523" cy="172505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11" indent="0">
              <a:buNone/>
              <a:defRPr/>
            </a:lvl3pPr>
            <a:lvl4pPr marL="448021" indent="0">
              <a:buNone/>
              <a:defRPr/>
            </a:lvl4pPr>
            <a:lvl5pPr marL="672032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7700233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029CD-A4C5-44BB-BE90-379D3B20C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C2FAE4-9953-4FEC-AB5F-CE8B94F81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2EBFBE-A9F3-4A3D-ADB5-4EF624B95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ACE0D-B9F7-4112-9A17-8A7459771D33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0B107E-8509-4006-B195-8068EBC91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3D6022-846E-491A-9191-483CAF563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D2485-E907-4737-95AB-FD9F9D09A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348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33C01-B8FF-4EB6-97E5-0F85A15B3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E0EA73-61FB-40DD-9155-4048FD1B26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443DAB-4714-4480-B2F0-5FDCB99DD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ACE0D-B9F7-4112-9A17-8A7459771D33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0DAF8D-A9D6-4117-88D3-8436AB151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B0F9DB-5326-482B-9EC6-158C3BFC7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D2485-E907-4737-95AB-FD9F9D09A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364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86754-3562-4979-AD53-ECE7F7079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877FD-BA2E-4695-A2C7-440FC8FAD7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17A691-0506-4F6C-9675-AA9F0BFCBF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D03DFD-3B34-48BC-B113-56992E1B2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ACE0D-B9F7-4112-9A17-8A7459771D33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1858CA-60D0-46E0-941C-E3DF1E3B2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245B94-53F8-4B1A-8607-F85D48FF8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D2485-E907-4737-95AB-FD9F9D09A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56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F30B2-1069-4AEC-9374-3C69D7FF3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698692-0F15-4CA0-A055-B500B1085D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5A64FD-3C5C-4955-B034-771AFF8CC9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097648-79A7-4F45-A8F8-6C66C2D0C9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1C9C01-C894-494C-B8D6-427F955BBD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130B4D-F558-491F-8C52-5FA373716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ACE0D-B9F7-4112-9A17-8A7459771D33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399A4C-6C4A-4CB9-9876-E747D557C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02D741-F02D-4082-964E-BA62092E5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D2485-E907-4737-95AB-FD9F9D09A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644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4CD10-854A-407B-9D88-F25482481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5AE67F-CFDF-42F4-9FF1-EDB5B9B7E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ACE0D-B9F7-4112-9A17-8A7459771D33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2741B9-BB37-4B71-8AF3-FA041ACB2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439EA9-CC39-4A63-AB2C-E86C5D4CF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D2485-E907-4737-95AB-FD9F9D09A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477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CDA47D-32C9-4D37-ADC4-8D4FEEBA5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ACE0D-B9F7-4112-9A17-8A7459771D33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925E98-3DED-4150-AA12-EBDF6DDCD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5652AD-94B5-436A-8E75-CDFC72D87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D2485-E907-4737-95AB-FD9F9D09A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723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6ED2D-2D59-4C52-B7A1-C16B528C7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08EC4-2153-445F-B8F6-344362DC3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9D99AD-FC5B-4C67-8567-A49D195B3A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3BE08-4E11-4017-B420-33DBA1BD7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ACE0D-B9F7-4112-9A17-8A7459771D33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F81A0-30BE-4476-AFCE-FE60599BC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3BB676-1899-417A-8D64-8B5FA3D91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D2485-E907-4737-95AB-FD9F9D09A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618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7318D-7789-474E-855B-DB907859C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5C30A5-6F55-4E56-987B-CCAE5AC517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AC3A48-6734-4C0D-B544-826B319C05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A3BEB8-9867-4FBA-8163-E5C3B8D8F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ACE0D-B9F7-4112-9A17-8A7459771D33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2D86C2-95DE-4C73-8CB5-43DF9B91B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D28C13-9A85-46CE-80A1-299C09142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D2485-E907-4737-95AB-FD9F9D09A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539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1CD6FE-DEA6-4051-ADAE-0A53DAB91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29A28E-1AF2-40DF-B6F1-6AF3C61EB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C20DB9-5D21-42BD-BA25-D509C76D31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2ACE0D-B9F7-4112-9A17-8A7459771D33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8D16C4-9498-4A4C-B262-D928DDEEC5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6BBC77-76ED-4E58-A6EB-3D81C6F0CC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D2485-E907-4737-95AB-FD9F9D09A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194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Title 3">
            <a:extLst>
              <a:ext uri="{FF2B5EF4-FFF2-40B4-BE49-F238E27FC236}">
                <a16:creationId xmlns:a16="http://schemas.microsoft.com/office/drawing/2014/main" id="{87E2EDDC-407C-41BA-866B-CD808A9A1A94}"/>
              </a:ext>
            </a:extLst>
          </p:cNvPr>
          <p:cNvSpPr txBox="1">
            <a:spLocks/>
          </p:cNvSpPr>
          <p:nvPr/>
        </p:nvSpPr>
        <p:spPr>
          <a:xfrm>
            <a:off x="456795" y="580525"/>
            <a:ext cx="3817290" cy="83715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367" rtl="0" eaLnBrk="1" latinLnBrk="0" hangingPunct="1">
              <a:lnSpc>
                <a:spcPts val="3137"/>
              </a:lnSpc>
              <a:spcBef>
                <a:spcPct val="0"/>
              </a:spcBef>
              <a:buNone/>
              <a:defRPr lang="en-US" sz="2745" b="0" kern="1200" cap="none" spc="-49" baseline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defTabSz="914192">
              <a:lnSpc>
                <a:spcPct val="85000"/>
              </a:lnSpc>
            </a:pPr>
            <a:r>
              <a:rPr lang="en-US" sz="3200" dirty="0">
                <a:solidFill>
                  <a:schemeClr val="tx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API-first SaaS business model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352BAA4-59F1-419E-9984-B038D3B39763}"/>
              </a:ext>
            </a:extLst>
          </p:cNvPr>
          <p:cNvSpPr/>
          <p:nvPr/>
        </p:nvSpPr>
        <p:spPr bwMode="auto">
          <a:xfrm>
            <a:off x="865" y="6217524"/>
            <a:ext cx="12190271" cy="639989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C1C09713-2435-42D7-BDF0-1B936F5B54BF}"/>
              </a:ext>
            </a:extLst>
          </p:cNvPr>
          <p:cNvGrpSpPr/>
          <p:nvPr/>
        </p:nvGrpSpPr>
        <p:grpSpPr>
          <a:xfrm>
            <a:off x="5190048" y="543122"/>
            <a:ext cx="5850018" cy="4909570"/>
            <a:chOff x="5189919" y="508369"/>
            <a:chExt cx="5850848" cy="4910266"/>
          </a:xfrm>
        </p:grpSpPr>
        <p:sp>
          <p:nvSpPr>
            <p:cNvPr id="87" name="Rectangle: Rounded Corners 86">
              <a:extLst>
                <a:ext uri="{FF2B5EF4-FFF2-40B4-BE49-F238E27FC236}">
                  <a16:creationId xmlns:a16="http://schemas.microsoft.com/office/drawing/2014/main" id="{96A9F1C0-E02C-4CFE-897D-C4768D2D4460}"/>
                </a:ext>
              </a:extLst>
            </p:cNvPr>
            <p:cNvSpPr/>
            <p:nvPr/>
          </p:nvSpPr>
          <p:spPr bwMode="auto">
            <a:xfrm>
              <a:off x="6021218" y="798114"/>
              <a:ext cx="1361949" cy="3166014"/>
            </a:xfrm>
            <a:prstGeom prst="roundRect">
              <a:avLst>
                <a:gd name="adj" fmla="val 3125"/>
              </a:avLst>
            </a:prstGeom>
            <a:noFill/>
            <a:ln w="12700">
              <a:solidFill>
                <a:schemeClr val="tx1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59" tIns="143407" rIns="179259" bIns="14340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175">
                <a:solidFill>
                  <a:schemeClr val="tx1">
                    <a:lumMod val="50000"/>
                  </a:schemeClr>
                </a:solidFill>
                <a:latin typeface="Segoe UI"/>
                <a:cs typeface="Segoe UI" pitchFamily="34" charset="0"/>
              </a:endParaRPr>
            </a:p>
          </p:txBody>
        </p:sp>
        <p:sp>
          <p:nvSpPr>
            <p:cNvPr id="88" name="Title 1">
              <a:extLst>
                <a:ext uri="{FF2B5EF4-FFF2-40B4-BE49-F238E27FC236}">
                  <a16:creationId xmlns:a16="http://schemas.microsoft.com/office/drawing/2014/main" id="{3D0412AA-B7FF-4F51-B46C-4D033E358177}"/>
                </a:ext>
              </a:extLst>
            </p:cNvPr>
            <p:cNvSpPr txBox="1">
              <a:spLocks/>
            </p:cNvSpPr>
            <p:nvPr/>
          </p:nvSpPr>
          <p:spPr>
            <a:xfrm>
              <a:off x="6321051" y="508369"/>
              <a:ext cx="762282" cy="233644"/>
            </a:xfrm>
            <a:prstGeom prst="rect">
              <a:avLst/>
            </a:prstGeom>
          </p:spPr>
          <p:txBody>
            <a:bodyPr vert="horz" wrap="square" lIns="0" tIns="44814" rIns="0" bIns="0" rtlCol="0" anchor="b">
              <a:spAutoFit/>
            </a:bodyPr>
            <a:lstStyle>
              <a:lvl1pPr algn="l" defTabSz="932742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5400" b="0" kern="1200" cap="none" spc="-102" baseline="0">
                  <a:ln w="3175">
                    <a:noFill/>
                  </a:ln>
                  <a:gradFill>
                    <a:gsLst>
                      <a:gs pos="2655">
                        <a:schemeClr val="tx1"/>
                      </a:gs>
                      <a:gs pos="31000">
                        <a:schemeClr val="tx1"/>
                      </a:gs>
                    </a:gsLst>
                    <a:lin ang="5400000" scaled="0"/>
                  </a:gradFill>
                  <a:effectLst/>
                  <a:latin typeface="+mj-lt"/>
                  <a:ea typeface="+mn-ea"/>
                  <a:cs typeface="Segoe UI" pitchFamily="34" charset="0"/>
                </a:defRPr>
              </a:lvl1pPr>
            </a:lstStyle>
            <a:p>
              <a:pPr algn="ctr" defTabSz="914192">
                <a:lnSpc>
                  <a:spcPct val="100000"/>
                </a:lnSpc>
                <a:defRPr/>
              </a:pPr>
              <a:r>
                <a:rPr lang="en-US" sz="1200" spc="0">
                  <a:solidFill>
                    <a:schemeClr val="tx1">
                      <a:lumMod val="50000"/>
                    </a:schemeClr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API</a:t>
              </a:r>
            </a:p>
          </p:txBody>
        </p: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AFAD5404-3173-41AE-B16B-C6555EE455BC}"/>
                </a:ext>
              </a:extLst>
            </p:cNvPr>
            <p:cNvCxnSpPr>
              <a:stCxn id="107" idx="3"/>
              <a:endCxn id="120" idx="1"/>
            </p:cNvCxnSpPr>
            <p:nvPr/>
          </p:nvCxnSpPr>
          <p:spPr>
            <a:xfrm flipV="1">
              <a:off x="5839835" y="2512868"/>
              <a:ext cx="593429" cy="152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B133A3D3-512F-4D74-81AD-E2F9FFDF3AFA}"/>
                </a:ext>
              </a:extLst>
            </p:cNvPr>
            <p:cNvCxnSpPr>
              <a:cxnSpLocks/>
              <a:stCxn id="97" idx="3"/>
              <a:endCxn id="114" idx="1"/>
            </p:cNvCxnSpPr>
            <p:nvPr/>
          </p:nvCxnSpPr>
          <p:spPr>
            <a:xfrm flipV="1">
              <a:off x="5839835" y="1483404"/>
              <a:ext cx="592540" cy="152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527B9E14-FF36-4252-B3A5-742D4D8F862B}"/>
                </a:ext>
              </a:extLst>
            </p:cNvPr>
            <p:cNvGrpSpPr/>
            <p:nvPr/>
          </p:nvGrpSpPr>
          <p:grpSpPr>
            <a:xfrm>
              <a:off x="5189919" y="813175"/>
              <a:ext cx="762282" cy="939158"/>
              <a:chOff x="5508567" y="2806373"/>
              <a:chExt cx="777567" cy="957989"/>
            </a:xfrm>
          </p:grpSpPr>
          <p:sp>
            <p:nvSpPr>
              <p:cNvPr id="92" name="Title 1">
                <a:extLst>
                  <a:ext uri="{FF2B5EF4-FFF2-40B4-BE49-F238E27FC236}">
                    <a16:creationId xmlns:a16="http://schemas.microsoft.com/office/drawing/2014/main" id="{8A9558D1-937F-4EC2-A56E-89A8057CE45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08567" y="2806373"/>
                <a:ext cx="777567" cy="366393"/>
              </a:xfrm>
              <a:prstGeom prst="rect">
                <a:avLst/>
              </a:prstGeom>
            </p:spPr>
            <p:txBody>
              <a:bodyPr vert="horz" wrap="square" lIns="0" tIns="44814" rIns="0" bIns="0" rtlCol="0" anchor="b">
                <a:spAutoFit/>
              </a:bodyPr>
              <a:lstStyle>
                <a:lvl1pPr algn="l" defTabSz="932742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lang="en-US" sz="5400" b="0" kern="1200" cap="none" spc="-102" baseline="0">
                    <a:ln w="3175">
                      <a:noFill/>
                    </a:ln>
                    <a:gradFill>
                      <a:gsLst>
                        <a:gs pos="2655">
                          <a:schemeClr val="tx1"/>
                        </a:gs>
                        <a:gs pos="31000">
                          <a:schemeClr val="tx1"/>
                        </a:gs>
                      </a:gsLst>
                      <a:lin ang="5400000" scaled="0"/>
                    </a:gradFill>
                    <a:effectLst/>
                    <a:latin typeface="+mj-lt"/>
                    <a:ea typeface="+mn-ea"/>
                    <a:cs typeface="Segoe UI" pitchFamily="34" charset="0"/>
                  </a:defRPr>
                </a:lvl1pPr>
              </a:lstStyle>
              <a:p>
                <a:pPr algn="ctr" defTabSz="914192">
                  <a:lnSpc>
                    <a:spcPct val="100000"/>
                  </a:lnSpc>
                  <a:defRPr/>
                </a:pPr>
                <a:r>
                  <a:rPr lang="en-US" sz="1000" spc="0">
                    <a:solidFill>
                      <a:schemeClr val="tx1">
                        <a:lumMod val="50000"/>
                      </a:schemeClr>
                    </a:solidFill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API developers</a:t>
                </a:r>
              </a:p>
            </p:txBody>
          </p:sp>
          <p:grpSp>
            <p:nvGrpSpPr>
              <p:cNvPr id="96" name="Group 95">
                <a:extLst>
                  <a:ext uri="{FF2B5EF4-FFF2-40B4-BE49-F238E27FC236}">
                    <a16:creationId xmlns:a16="http://schemas.microsoft.com/office/drawing/2014/main" id="{8CD5C6E4-68D6-4D5B-8EEC-C931FFD91D20}"/>
                  </a:ext>
                </a:extLst>
              </p:cNvPr>
              <p:cNvGrpSpPr/>
              <p:nvPr/>
            </p:nvGrpSpPr>
            <p:grpSpPr>
              <a:xfrm>
                <a:off x="5623186" y="3216033"/>
                <a:ext cx="548329" cy="548329"/>
                <a:chOff x="5623186" y="3216033"/>
                <a:chExt cx="548329" cy="548329"/>
              </a:xfrm>
            </p:grpSpPr>
            <p:sp>
              <p:nvSpPr>
                <p:cNvPr id="97" name="Rectangle: Rounded Corners 96">
                  <a:extLst>
                    <a:ext uri="{FF2B5EF4-FFF2-40B4-BE49-F238E27FC236}">
                      <a16:creationId xmlns:a16="http://schemas.microsoft.com/office/drawing/2014/main" id="{6F8A9E33-63CD-4C0F-8B55-77BE5827212E}"/>
                    </a:ext>
                  </a:extLst>
                </p:cNvPr>
                <p:cNvSpPr/>
                <p:nvPr/>
              </p:nvSpPr>
              <p:spPr bwMode="auto">
                <a:xfrm>
                  <a:off x="5623186" y="3216033"/>
                  <a:ext cx="548329" cy="548329"/>
                </a:xfrm>
                <a:prstGeom prst="roundRect">
                  <a:avLst>
                    <a:gd name="adj" fmla="val 3125"/>
                  </a:avLst>
                </a:prstGeom>
                <a:noFill/>
                <a:ln w="12700">
                  <a:solidFill>
                    <a:schemeClr val="tx1">
                      <a:lumMod val="50000"/>
                    </a:schemeClr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79259" tIns="143407" rIns="179259" bIns="143407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3927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980">
                    <a:solidFill>
                      <a:schemeClr val="tx1">
                        <a:lumMod val="50000"/>
                      </a:schemeClr>
                    </a:solidFill>
                    <a:latin typeface="Segoe UI"/>
                    <a:cs typeface="Segoe UI" pitchFamily="34" charset="0"/>
                  </a:endParaRPr>
                </a:p>
              </p:txBody>
            </p:sp>
            <p:sp>
              <p:nvSpPr>
                <p:cNvPr id="98" name="people_4" title="Icon of a person">
                  <a:extLst>
                    <a:ext uri="{FF2B5EF4-FFF2-40B4-BE49-F238E27FC236}">
                      <a16:creationId xmlns:a16="http://schemas.microsoft.com/office/drawing/2014/main" id="{45B2D2CB-9099-46AF-9405-8D37FB126F56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5744971" y="3319840"/>
                  <a:ext cx="304759" cy="340715"/>
                </a:xfrm>
                <a:custGeom>
                  <a:avLst/>
                  <a:gdLst>
                    <a:gd name="T0" fmla="*/ 48 w 246"/>
                    <a:gd name="T1" fmla="*/ 76 h 275"/>
                    <a:gd name="T2" fmla="*/ 124 w 246"/>
                    <a:gd name="T3" fmla="*/ 0 h 275"/>
                    <a:gd name="T4" fmla="*/ 201 w 246"/>
                    <a:gd name="T5" fmla="*/ 76 h 275"/>
                    <a:gd name="T6" fmla="*/ 124 w 246"/>
                    <a:gd name="T7" fmla="*/ 152 h 275"/>
                    <a:gd name="T8" fmla="*/ 48 w 246"/>
                    <a:gd name="T9" fmla="*/ 76 h 275"/>
                    <a:gd name="T10" fmla="*/ 246 w 246"/>
                    <a:gd name="T11" fmla="*/ 275 h 275"/>
                    <a:gd name="T12" fmla="*/ 123 w 246"/>
                    <a:gd name="T13" fmla="*/ 152 h 275"/>
                    <a:gd name="T14" fmla="*/ 0 w 246"/>
                    <a:gd name="T15" fmla="*/ 275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6" h="275">
                      <a:moveTo>
                        <a:pt x="48" y="76"/>
                      </a:moveTo>
                      <a:cubicBezTo>
                        <a:pt x="48" y="34"/>
                        <a:pt x="82" y="0"/>
                        <a:pt x="124" y="0"/>
                      </a:cubicBezTo>
                      <a:cubicBezTo>
                        <a:pt x="166" y="0"/>
                        <a:pt x="201" y="34"/>
                        <a:pt x="201" y="76"/>
                      </a:cubicBezTo>
                      <a:cubicBezTo>
                        <a:pt x="201" y="118"/>
                        <a:pt x="166" y="152"/>
                        <a:pt x="124" y="152"/>
                      </a:cubicBezTo>
                      <a:cubicBezTo>
                        <a:pt x="82" y="152"/>
                        <a:pt x="48" y="118"/>
                        <a:pt x="48" y="76"/>
                      </a:cubicBezTo>
                      <a:close/>
                      <a:moveTo>
                        <a:pt x="246" y="275"/>
                      </a:moveTo>
                      <a:cubicBezTo>
                        <a:pt x="246" y="207"/>
                        <a:pt x="191" y="152"/>
                        <a:pt x="123" y="152"/>
                      </a:cubicBezTo>
                      <a:cubicBezTo>
                        <a:pt x="55" y="152"/>
                        <a:pt x="0" y="207"/>
                        <a:pt x="0" y="275"/>
                      </a:cubicBezTo>
                    </a:path>
                  </a:pathLst>
                </a:custGeom>
                <a:noFill/>
                <a:ln w="12700" cap="sq">
                  <a:solidFill>
                    <a:schemeClr val="tx1">
                      <a:lumMod val="5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89630" tIns="44814" rIns="89630" bIns="44814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192">
                    <a:defRPr/>
                  </a:pPr>
                  <a:endParaRPr lang="en-US" sz="1765">
                    <a:solidFill>
                      <a:schemeClr val="tx1">
                        <a:lumMod val="50000"/>
                      </a:schemeClr>
                    </a:solidFill>
                    <a:latin typeface="Segoe UI"/>
                  </a:endParaRPr>
                </a:p>
              </p:txBody>
            </p:sp>
          </p:grp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269698E6-0080-4FBD-B6FD-C29EDFBE5970}"/>
                </a:ext>
              </a:extLst>
            </p:cNvPr>
            <p:cNvGrpSpPr/>
            <p:nvPr/>
          </p:nvGrpSpPr>
          <p:grpSpPr>
            <a:xfrm>
              <a:off x="5189919" y="1842639"/>
              <a:ext cx="762282" cy="939158"/>
              <a:chOff x="5508567" y="3811757"/>
              <a:chExt cx="777567" cy="957989"/>
            </a:xfrm>
          </p:grpSpPr>
          <p:sp>
            <p:nvSpPr>
              <p:cNvPr id="105" name="Title 1">
                <a:extLst>
                  <a:ext uri="{FF2B5EF4-FFF2-40B4-BE49-F238E27FC236}">
                    <a16:creationId xmlns:a16="http://schemas.microsoft.com/office/drawing/2014/main" id="{788ADFE5-A2ED-4E73-BD1D-6D0585BF6B0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08567" y="3811757"/>
                <a:ext cx="777567" cy="366393"/>
              </a:xfrm>
              <a:prstGeom prst="rect">
                <a:avLst/>
              </a:prstGeom>
            </p:spPr>
            <p:txBody>
              <a:bodyPr vert="horz" wrap="square" lIns="0" tIns="44814" rIns="0" bIns="0" rtlCol="0" anchor="b">
                <a:spAutoFit/>
              </a:bodyPr>
              <a:lstStyle>
                <a:lvl1pPr algn="l" defTabSz="932742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lang="en-US" sz="5400" b="0" kern="1200" cap="none" spc="-102" baseline="0">
                    <a:ln w="3175">
                      <a:noFill/>
                    </a:ln>
                    <a:gradFill>
                      <a:gsLst>
                        <a:gs pos="2655">
                          <a:schemeClr val="tx1"/>
                        </a:gs>
                        <a:gs pos="31000">
                          <a:schemeClr val="tx1"/>
                        </a:gs>
                      </a:gsLst>
                      <a:lin ang="5400000" scaled="0"/>
                    </a:gradFill>
                    <a:effectLst/>
                    <a:latin typeface="+mj-lt"/>
                    <a:ea typeface="+mn-ea"/>
                    <a:cs typeface="Segoe UI" pitchFamily="34" charset="0"/>
                  </a:defRPr>
                </a:lvl1pPr>
              </a:lstStyle>
              <a:p>
                <a:pPr algn="ctr" defTabSz="914192">
                  <a:lnSpc>
                    <a:spcPct val="100000"/>
                  </a:lnSpc>
                  <a:defRPr/>
                </a:pPr>
                <a:r>
                  <a:rPr lang="en-US" sz="1000" spc="0">
                    <a:solidFill>
                      <a:schemeClr val="tx1">
                        <a:lumMod val="50000"/>
                      </a:schemeClr>
                    </a:solidFill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API </a:t>
                </a:r>
                <a:br>
                  <a:rPr lang="en-US" sz="1000" spc="0">
                    <a:solidFill>
                      <a:schemeClr val="tx1">
                        <a:lumMod val="50000"/>
                      </a:schemeClr>
                    </a:solidFill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</a:br>
                <a:r>
                  <a:rPr lang="en-US" sz="1000" spc="0">
                    <a:solidFill>
                      <a:schemeClr val="tx1">
                        <a:lumMod val="50000"/>
                      </a:schemeClr>
                    </a:solidFill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users</a:t>
                </a:r>
              </a:p>
            </p:txBody>
          </p:sp>
          <p:grpSp>
            <p:nvGrpSpPr>
              <p:cNvPr id="106" name="Group 105">
                <a:extLst>
                  <a:ext uri="{FF2B5EF4-FFF2-40B4-BE49-F238E27FC236}">
                    <a16:creationId xmlns:a16="http://schemas.microsoft.com/office/drawing/2014/main" id="{C217D4E3-6B9D-41D8-8EFF-DE905F772FD3}"/>
                  </a:ext>
                </a:extLst>
              </p:cNvPr>
              <p:cNvGrpSpPr/>
              <p:nvPr/>
            </p:nvGrpSpPr>
            <p:grpSpPr>
              <a:xfrm>
                <a:off x="5623186" y="4221417"/>
                <a:ext cx="548329" cy="548329"/>
                <a:chOff x="5623186" y="4221417"/>
                <a:chExt cx="548329" cy="548329"/>
              </a:xfrm>
            </p:grpSpPr>
            <p:sp>
              <p:nvSpPr>
                <p:cNvPr id="107" name="Rectangle: Rounded Corners 106">
                  <a:extLst>
                    <a:ext uri="{FF2B5EF4-FFF2-40B4-BE49-F238E27FC236}">
                      <a16:creationId xmlns:a16="http://schemas.microsoft.com/office/drawing/2014/main" id="{938A1E3B-C2C5-45DF-A3AE-933D82BAA3B9}"/>
                    </a:ext>
                  </a:extLst>
                </p:cNvPr>
                <p:cNvSpPr/>
                <p:nvPr/>
              </p:nvSpPr>
              <p:spPr bwMode="auto">
                <a:xfrm>
                  <a:off x="5623186" y="4221417"/>
                  <a:ext cx="548329" cy="548329"/>
                </a:xfrm>
                <a:prstGeom prst="roundRect">
                  <a:avLst>
                    <a:gd name="adj" fmla="val 3125"/>
                  </a:avLst>
                </a:prstGeom>
                <a:noFill/>
                <a:ln w="12700">
                  <a:solidFill>
                    <a:schemeClr val="tx1">
                      <a:lumMod val="50000"/>
                    </a:schemeClr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79259" tIns="143407" rIns="179259" bIns="143407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3927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980">
                    <a:solidFill>
                      <a:schemeClr val="tx1">
                        <a:lumMod val="50000"/>
                      </a:schemeClr>
                    </a:solidFill>
                    <a:latin typeface="Segoe UI"/>
                    <a:cs typeface="Segoe UI" pitchFamily="34" charset="0"/>
                  </a:endParaRPr>
                </a:p>
              </p:txBody>
            </p:sp>
            <p:sp>
              <p:nvSpPr>
                <p:cNvPr id="108" name="people_4" title="Icon of a person">
                  <a:extLst>
                    <a:ext uri="{FF2B5EF4-FFF2-40B4-BE49-F238E27FC236}">
                      <a16:creationId xmlns:a16="http://schemas.microsoft.com/office/drawing/2014/main" id="{484670A2-BA8B-4BF3-B7F7-2C5B709D0581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5744971" y="4325224"/>
                  <a:ext cx="304759" cy="340715"/>
                </a:xfrm>
                <a:custGeom>
                  <a:avLst/>
                  <a:gdLst>
                    <a:gd name="T0" fmla="*/ 48 w 246"/>
                    <a:gd name="T1" fmla="*/ 76 h 275"/>
                    <a:gd name="T2" fmla="*/ 124 w 246"/>
                    <a:gd name="T3" fmla="*/ 0 h 275"/>
                    <a:gd name="T4" fmla="*/ 201 w 246"/>
                    <a:gd name="T5" fmla="*/ 76 h 275"/>
                    <a:gd name="T6" fmla="*/ 124 w 246"/>
                    <a:gd name="T7" fmla="*/ 152 h 275"/>
                    <a:gd name="T8" fmla="*/ 48 w 246"/>
                    <a:gd name="T9" fmla="*/ 76 h 275"/>
                    <a:gd name="T10" fmla="*/ 246 w 246"/>
                    <a:gd name="T11" fmla="*/ 275 h 275"/>
                    <a:gd name="T12" fmla="*/ 123 w 246"/>
                    <a:gd name="T13" fmla="*/ 152 h 275"/>
                    <a:gd name="T14" fmla="*/ 0 w 246"/>
                    <a:gd name="T15" fmla="*/ 275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6" h="275">
                      <a:moveTo>
                        <a:pt x="48" y="76"/>
                      </a:moveTo>
                      <a:cubicBezTo>
                        <a:pt x="48" y="34"/>
                        <a:pt x="82" y="0"/>
                        <a:pt x="124" y="0"/>
                      </a:cubicBezTo>
                      <a:cubicBezTo>
                        <a:pt x="166" y="0"/>
                        <a:pt x="201" y="34"/>
                        <a:pt x="201" y="76"/>
                      </a:cubicBezTo>
                      <a:cubicBezTo>
                        <a:pt x="201" y="118"/>
                        <a:pt x="166" y="152"/>
                        <a:pt x="124" y="152"/>
                      </a:cubicBezTo>
                      <a:cubicBezTo>
                        <a:pt x="82" y="152"/>
                        <a:pt x="48" y="118"/>
                        <a:pt x="48" y="76"/>
                      </a:cubicBezTo>
                      <a:close/>
                      <a:moveTo>
                        <a:pt x="246" y="275"/>
                      </a:moveTo>
                      <a:cubicBezTo>
                        <a:pt x="246" y="207"/>
                        <a:pt x="191" y="152"/>
                        <a:pt x="123" y="152"/>
                      </a:cubicBezTo>
                      <a:cubicBezTo>
                        <a:pt x="55" y="152"/>
                        <a:pt x="0" y="207"/>
                        <a:pt x="0" y="275"/>
                      </a:cubicBezTo>
                    </a:path>
                  </a:pathLst>
                </a:custGeom>
                <a:noFill/>
                <a:ln w="12700" cap="sq">
                  <a:solidFill>
                    <a:schemeClr val="tx1">
                      <a:lumMod val="5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89630" tIns="44814" rIns="89630" bIns="44814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192">
                    <a:defRPr/>
                  </a:pPr>
                  <a:endParaRPr lang="en-US" sz="1765">
                    <a:solidFill>
                      <a:schemeClr val="tx1">
                        <a:lumMod val="50000"/>
                      </a:schemeClr>
                    </a:solidFill>
                    <a:latin typeface="Segoe UI"/>
                  </a:endParaRPr>
                </a:p>
              </p:txBody>
            </p:sp>
          </p:grpSp>
        </p:grp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203A1F8D-6360-46FA-989E-B6E1BFC570F2}"/>
                </a:ext>
              </a:extLst>
            </p:cNvPr>
            <p:cNvGrpSpPr/>
            <p:nvPr/>
          </p:nvGrpSpPr>
          <p:grpSpPr>
            <a:xfrm>
              <a:off x="6321051" y="1842335"/>
              <a:ext cx="762282" cy="939462"/>
              <a:chOff x="6556181" y="3811447"/>
              <a:chExt cx="777567" cy="958299"/>
            </a:xfrm>
          </p:grpSpPr>
          <p:sp>
            <p:nvSpPr>
              <p:cNvPr id="118" name="Title 1">
                <a:extLst>
                  <a:ext uri="{FF2B5EF4-FFF2-40B4-BE49-F238E27FC236}">
                    <a16:creationId xmlns:a16="http://schemas.microsoft.com/office/drawing/2014/main" id="{335EE0A5-4246-46F7-AF4F-3CE57EE995A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556181" y="3811447"/>
                <a:ext cx="777567" cy="366393"/>
              </a:xfrm>
              <a:prstGeom prst="rect">
                <a:avLst/>
              </a:prstGeom>
            </p:spPr>
            <p:txBody>
              <a:bodyPr vert="horz" wrap="square" lIns="0" tIns="44814" rIns="0" bIns="0" rtlCol="0" anchor="b">
                <a:spAutoFit/>
              </a:bodyPr>
              <a:lstStyle>
                <a:lvl1pPr algn="l" defTabSz="932742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lang="en-US" sz="5400" b="0" kern="1200" cap="none" spc="-102" baseline="0">
                    <a:ln w="3175">
                      <a:noFill/>
                    </a:ln>
                    <a:gradFill>
                      <a:gsLst>
                        <a:gs pos="2655">
                          <a:schemeClr val="tx1"/>
                        </a:gs>
                        <a:gs pos="31000">
                          <a:schemeClr val="tx1"/>
                        </a:gs>
                      </a:gsLst>
                      <a:lin ang="5400000" scaled="0"/>
                    </a:gradFill>
                    <a:effectLst/>
                    <a:latin typeface="+mj-lt"/>
                    <a:ea typeface="+mn-ea"/>
                    <a:cs typeface="Segoe UI" pitchFamily="34" charset="0"/>
                  </a:defRPr>
                </a:lvl1pPr>
              </a:lstStyle>
              <a:p>
                <a:pPr algn="ctr" defTabSz="914192">
                  <a:lnSpc>
                    <a:spcPct val="100000"/>
                  </a:lnSpc>
                  <a:defRPr/>
                </a:pPr>
                <a:r>
                  <a:rPr lang="en-US" sz="1000" spc="0">
                    <a:solidFill>
                      <a:schemeClr val="tx1">
                        <a:lumMod val="50000"/>
                      </a:schemeClr>
                    </a:solidFill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Developer portal</a:t>
                </a:r>
              </a:p>
            </p:txBody>
          </p:sp>
          <p:sp>
            <p:nvSpPr>
              <p:cNvPr id="120" name="Rectangle: Rounded Corners 119">
                <a:extLst>
                  <a:ext uri="{FF2B5EF4-FFF2-40B4-BE49-F238E27FC236}">
                    <a16:creationId xmlns:a16="http://schemas.microsoft.com/office/drawing/2014/main" id="{DF69E959-B0FE-469D-8934-0F09543FEC5F}"/>
                  </a:ext>
                </a:extLst>
              </p:cNvPr>
              <p:cNvSpPr/>
              <p:nvPr/>
            </p:nvSpPr>
            <p:spPr bwMode="auto">
              <a:xfrm>
                <a:off x="6670644" y="4221106"/>
                <a:ext cx="548640" cy="548640"/>
              </a:xfrm>
              <a:prstGeom prst="roundRect">
                <a:avLst>
                  <a:gd name="adj" fmla="val 3125"/>
                </a:avLst>
              </a:prstGeom>
              <a:noFill/>
              <a:ln w="12700">
                <a:solidFill>
                  <a:schemeClr val="tx1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59" tIns="143407" rIns="179259" bIns="14340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3927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980">
                  <a:solidFill>
                    <a:schemeClr val="tx1">
                      <a:lumMod val="50000"/>
                    </a:schemeClr>
                  </a:solidFill>
                  <a:latin typeface="Segoe UI"/>
                  <a:cs typeface="Segoe UI" pitchFamily="34" charset="0"/>
                </a:endParaRPr>
              </a:p>
            </p:txBody>
          </p:sp>
          <p:sp>
            <p:nvSpPr>
              <p:cNvPr id="123" name="desktop" title="a desktop PC">
                <a:extLst>
                  <a:ext uri="{FF2B5EF4-FFF2-40B4-BE49-F238E27FC236}">
                    <a16:creationId xmlns:a16="http://schemas.microsoft.com/office/drawing/2014/main" id="{1FD548DB-C6D4-41BC-837D-D43CDBD4F8D0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6781790" y="4334916"/>
                <a:ext cx="326349" cy="321021"/>
              </a:xfrm>
              <a:custGeom>
                <a:avLst/>
                <a:gdLst>
                  <a:gd name="T0" fmla="*/ 245 w 245"/>
                  <a:gd name="T1" fmla="*/ 67 h 241"/>
                  <a:gd name="T2" fmla="*/ 245 w 245"/>
                  <a:gd name="T3" fmla="*/ 138 h 241"/>
                  <a:gd name="T4" fmla="*/ 0 w 245"/>
                  <a:gd name="T5" fmla="*/ 138 h 241"/>
                  <a:gd name="T6" fmla="*/ 0 w 245"/>
                  <a:gd name="T7" fmla="*/ 0 h 241"/>
                  <a:gd name="T8" fmla="*/ 245 w 245"/>
                  <a:gd name="T9" fmla="*/ 0 h 241"/>
                  <a:gd name="T10" fmla="*/ 245 w 245"/>
                  <a:gd name="T11" fmla="*/ 67 h 241"/>
                  <a:gd name="T12" fmla="*/ 224 w 245"/>
                  <a:gd name="T13" fmla="*/ 222 h 241"/>
                  <a:gd name="T14" fmla="*/ 212 w 245"/>
                  <a:gd name="T15" fmla="*/ 204 h 241"/>
                  <a:gd name="T16" fmla="*/ 33 w 245"/>
                  <a:gd name="T17" fmla="*/ 204 h 241"/>
                  <a:gd name="T18" fmla="*/ 7 w 245"/>
                  <a:gd name="T19" fmla="*/ 241 h 241"/>
                  <a:gd name="T20" fmla="*/ 238 w 245"/>
                  <a:gd name="T21" fmla="*/ 241 h 241"/>
                  <a:gd name="T22" fmla="*/ 224 w 245"/>
                  <a:gd name="T23" fmla="*/ 222 h 241"/>
                  <a:gd name="T24" fmla="*/ 79 w 245"/>
                  <a:gd name="T25" fmla="*/ 172 h 241"/>
                  <a:gd name="T26" fmla="*/ 165 w 245"/>
                  <a:gd name="T27" fmla="*/ 172 h 241"/>
                  <a:gd name="T28" fmla="*/ 123 w 245"/>
                  <a:gd name="T29" fmla="*/ 139 h 241"/>
                  <a:gd name="T30" fmla="*/ 123 w 245"/>
                  <a:gd name="T31" fmla="*/ 171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45" h="241">
                    <a:moveTo>
                      <a:pt x="245" y="67"/>
                    </a:moveTo>
                    <a:lnTo>
                      <a:pt x="245" y="138"/>
                    </a:lnTo>
                    <a:lnTo>
                      <a:pt x="0" y="138"/>
                    </a:lnTo>
                    <a:lnTo>
                      <a:pt x="0" y="0"/>
                    </a:lnTo>
                    <a:lnTo>
                      <a:pt x="245" y="0"/>
                    </a:lnTo>
                    <a:lnTo>
                      <a:pt x="245" y="67"/>
                    </a:lnTo>
                    <a:moveTo>
                      <a:pt x="224" y="222"/>
                    </a:moveTo>
                    <a:lnTo>
                      <a:pt x="212" y="204"/>
                    </a:lnTo>
                    <a:lnTo>
                      <a:pt x="33" y="204"/>
                    </a:lnTo>
                    <a:lnTo>
                      <a:pt x="7" y="241"/>
                    </a:lnTo>
                    <a:lnTo>
                      <a:pt x="238" y="241"/>
                    </a:lnTo>
                    <a:lnTo>
                      <a:pt x="224" y="222"/>
                    </a:lnTo>
                    <a:moveTo>
                      <a:pt x="79" y="172"/>
                    </a:moveTo>
                    <a:lnTo>
                      <a:pt x="165" y="172"/>
                    </a:lnTo>
                    <a:moveTo>
                      <a:pt x="123" y="139"/>
                    </a:moveTo>
                    <a:lnTo>
                      <a:pt x="123" y="171"/>
                    </a:lnTo>
                  </a:path>
                </a:pathLst>
              </a:custGeom>
              <a:noFill/>
              <a:ln w="12700" cap="sq">
                <a:solidFill>
                  <a:schemeClr val="tx1">
                    <a:lumMod val="5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4192">
                  <a:defRPr/>
                </a:pPr>
                <a:endParaRPr lang="en-US" sz="1765">
                  <a:solidFill>
                    <a:schemeClr val="tx1">
                      <a:lumMod val="50000"/>
                    </a:schemeClr>
                  </a:solidFill>
                  <a:latin typeface="Segoe UI"/>
                </a:endParaRPr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55D182D6-EDE8-4E39-83E1-A601E1035447}"/>
                </a:ext>
              </a:extLst>
            </p:cNvPr>
            <p:cNvGrpSpPr/>
            <p:nvPr/>
          </p:nvGrpSpPr>
          <p:grpSpPr>
            <a:xfrm>
              <a:off x="6191477" y="2874880"/>
              <a:ext cx="1021431" cy="972822"/>
              <a:chOff x="5996510" y="3254152"/>
              <a:chExt cx="1021431" cy="972822"/>
            </a:xfrm>
          </p:grpSpPr>
          <p:grpSp>
            <p:nvGrpSpPr>
              <p:cNvPr id="127" name="Group 126">
                <a:extLst>
                  <a:ext uri="{FF2B5EF4-FFF2-40B4-BE49-F238E27FC236}">
                    <a16:creationId xmlns:a16="http://schemas.microsoft.com/office/drawing/2014/main" id="{CC3AB02B-D1EC-400C-8B7A-E1E1F451A6B9}"/>
                  </a:ext>
                </a:extLst>
              </p:cNvPr>
              <p:cNvGrpSpPr/>
              <p:nvPr/>
            </p:nvGrpSpPr>
            <p:grpSpPr>
              <a:xfrm>
                <a:off x="6122274" y="3254152"/>
                <a:ext cx="762282" cy="782497"/>
                <a:chOff x="6556181" y="4823055"/>
                <a:chExt cx="777567" cy="798187"/>
              </a:xfrm>
            </p:grpSpPr>
            <p:sp>
              <p:nvSpPr>
                <p:cNvPr id="129" name="Title 1">
                  <a:extLst>
                    <a:ext uri="{FF2B5EF4-FFF2-40B4-BE49-F238E27FC236}">
                      <a16:creationId xmlns:a16="http://schemas.microsoft.com/office/drawing/2014/main" id="{FF957573-AF44-4546-80CC-4EC8ADFF329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556181" y="4823055"/>
                  <a:ext cx="777567" cy="206280"/>
                </a:xfrm>
                <a:prstGeom prst="rect">
                  <a:avLst/>
                </a:prstGeom>
              </p:spPr>
              <p:txBody>
                <a:bodyPr vert="horz" wrap="square" lIns="0" tIns="44814" rIns="0" bIns="0" rtlCol="0" anchor="b">
                  <a:spAutoFit/>
                </a:bodyPr>
                <a:lstStyle>
                  <a:lvl1pPr algn="l" defTabSz="932742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lang="en-US" sz="5400" b="0" kern="1200" cap="none" spc="-102" baseline="0">
                      <a:ln w="3175">
                        <a:noFill/>
                      </a:ln>
                      <a:gradFill>
                        <a:gsLst>
                          <a:gs pos="2655">
                            <a:schemeClr val="tx1"/>
                          </a:gs>
                          <a:gs pos="31000">
                            <a:schemeClr val="tx1"/>
                          </a:gs>
                        </a:gsLst>
                        <a:lin ang="5400000" scaled="0"/>
                      </a:gradFill>
                      <a:effectLst/>
                      <a:latin typeface="+mj-lt"/>
                      <a:ea typeface="+mn-ea"/>
                      <a:cs typeface="Segoe UI" pitchFamily="34" charset="0"/>
                    </a:defRPr>
                  </a:lvl1pPr>
                </a:lstStyle>
                <a:p>
                  <a:pPr algn="ctr" defTabSz="914192">
                    <a:lnSpc>
                      <a:spcPct val="100000"/>
                    </a:lnSpc>
                    <a:defRPr/>
                  </a:pPr>
                  <a:r>
                    <a:rPr lang="en-US" sz="1000" spc="0">
                      <a:solidFill>
                        <a:schemeClr val="tx1">
                          <a:lumMod val="50000"/>
                        </a:schemeClr>
                      </a:solidFill>
                      <a:latin typeface="Segoe UI Semibold" panose="020B0702040204020203" pitchFamily="34" charset="0"/>
                      <a:cs typeface="Segoe UI Semibold" panose="020B0702040204020203" pitchFamily="34" charset="0"/>
                    </a:rPr>
                    <a:t>Gateway</a:t>
                  </a:r>
                </a:p>
              </p:txBody>
            </p:sp>
            <p:sp>
              <p:nvSpPr>
                <p:cNvPr id="132" name="Rectangle: Rounded Corners 131">
                  <a:extLst>
                    <a:ext uri="{FF2B5EF4-FFF2-40B4-BE49-F238E27FC236}">
                      <a16:creationId xmlns:a16="http://schemas.microsoft.com/office/drawing/2014/main" id="{058B8B08-144E-4CF9-8674-09C88283C282}"/>
                    </a:ext>
                  </a:extLst>
                </p:cNvPr>
                <p:cNvSpPr/>
                <p:nvPr/>
              </p:nvSpPr>
              <p:spPr bwMode="auto">
                <a:xfrm>
                  <a:off x="6670644" y="5072602"/>
                  <a:ext cx="548640" cy="548640"/>
                </a:xfrm>
                <a:prstGeom prst="roundRect">
                  <a:avLst>
                    <a:gd name="adj" fmla="val 3125"/>
                  </a:avLst>
                </a:prstGeom>
                <a:noFill/>
                <a:ln w="12700">
                  <a:solidFill>
                    <a:schemeClr val="tx1">
                      <a:lumMod val="50000"/>
                    </a:schemeClr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79259" tIns="143407" rIns="179259" bIns="143407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3927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980">
                    <a:solidFill>
                      <a:schemeClr val="tx1">
                        <a:lumMod val="50000"/>
                      </a:schemeClr>
                    </a:solidFill>
                    <a:latin typeface="Segoe UI"/>
                    <a:cs typeface="Segoe UI" pitchFamily="34" charset="0"/>
                  </a:endParaRPr>
                </a:p>
              </p:txBody>
            </p:sp>
            <p:sp>
              <p:nvSpPr>
                <p:cNvPr id="133" name="network_3" title="Icon of a server connected to a network">
                  <a:extLst>
                    <a:ext uri="{FF2B5EF4-FFF2-40B4-BE49-F238E27FC236}">
                      <a16:creationId xmlns:a16="http://schemas.microsoft.com/office/drawing/2014/main" id="{8047C83B-5E83-4DC4-BAC9-C0E498345870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6768734" y="5164042"/>
                  <a:ext cx="352461" cy="365760"/>
                </a:xfrm>
                <a:custGeom>
                  <a:avLst/>
                  <a:gdLst>
                    <a:gd name="T0" fmla="*/ 136 w 270"/>
                    <a:gd name="T1" fmla="*/ 281 h 281"/>
                    <a:gd name="T2" fmla="*/ 71 w 270"/>
                    <a:gd name="T3" fmla="*/ 281 h 281"/>
                    <a:gd name="T4" fmla="*/ 71 w 270"/>
                    <a:gd name="T5" fmla="*/ 240 h 281"/>
                    <a:gd name="T6" fmla="*/ 115 w 270"/>
                    <a:gd name="T7" fmla="*/ 240 h 281"/>
                    <a:gd name="T8" fmla="*/ 115 w 270"/>
                    <a:gd name="T9" fmla="*/ 218 h 281"/>
                    <a:gd name="T10" fmla="*/ 157 w 270"/>
                    <a:gd name="T11" fmla="*/ 218 h 281"/>
                    <a:gd name="T12" fmla="*/ 157 w 270"/>
                    <a:gd name="T13" fmla="*/ 240 h 281"/>
                    <a:gd name="T14" fmla="*/ 198 w 270"/>
                    <a:gd name="T15" fmla="*/ 240 h 281"/>
                    <a:gd name="T16" fmla="*/ 198 w 270"/>
                    <a:gd name="T17" fmla="*/ 281 h 281"/>
                    <a:gd name="T18" fmla="*/ 136 w 270"/>
                    <a:gd name="T19" fmla="*/ 281 h 281"/>
                    <a:gd name="T20" fmla="*/ 71 w 270"/>
                    <a:gd name="T21" fmla="*/ 260 h 281"/>
                    <a:gd name="T22" fmla="*/ 0 w 270"/>
                    <a:gd name="T23" fmla="*/ 260 h 281"/>
                    <a:gd name="T24" fmla="*/ 198 w 270"/>
                    <a:gd name="T25" fmla="*/ 260 h 281"/>
                    <a:gd name="T26" fmla="*/ 270 w 270"/>
                    <a:gd name="T27" fmla="*/ 260 h 281"/>
                    <a:gd name="T28" fmla="*/ 135 w 270"/>
                    <a:gd name="T29" fmla="*/ 218 h 281"/>
                    <a:gd name="T30" fmla="*/ 135 w 270"/>
                    <a:gd name="T31" fmla="*/ 190 h 281"/>
                    <a:gd name="T32" fmla="*/ 191 w 270"/>
                    <a:gd name="T33" fmla="*/ 189 h 281"/>
                    <a:gd name="T34" fmla="*/ 191 w 270"/>
                    <a:gd name="T35" fmla="*/ 14 h 281"/>
                    <a:gd name="T36" fmla="*/ 177 w 270"/>
                    <a:gd name="T37" fmla="*/ 0 h 281"/>
                    <a:gd name="T38" fmla="*/ 93 w 270"/>
                    <a:gd name="T39" fmla="*/ 0 h 281"/>
                    <a:gd name="T40" fmla="*/ 79 w 270"/>
                    <a:gd name="T41" fmla="*/ 14 h 281"/>
                    <a:gd name="T42" fmla="*/ 79 w 270"/>
                    <a:gd name="T43" fmla="*/ 189 h 281"/>
                    <a:gd name="T44" fmla="*/ 191 w 270"/>
                    <a:gd name="T45" fmla="*/ 189 h 281"/>
                    <a:gd name="T46" fmla="*/ 110 w 270"/>
                    <a:gd name="T47" fmla="*/ 37 h 281"/>
                    <a:gd name="T48" fmla="*/ 160 w 270"/>
                    <a:gd name="T49" fmla="*/ 37 h 281"/>
                    <a:gd name="T50" fmla="*/ 110 w 270"/>
                    <a:gd name="T51" fmla="*/ 113 h 281"/>
                    <a:gd name="T52" fmla="*/ 160 w 270"/>
                    <a:gd name="T53" fmla="*/ 113 h 281"/>
                    <a:gd name="T54" fmla="*/ 110 w 270"/>
                    <a:gd name="T55" fmla="*/ 150 h 281"/>
                    <a:gd name="T56" fmla="*/ 160 w 270"/>
                    <a:gd name="T57" fmla="*/ 150 h 2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270" h="281">
                      <a:moveTo>
                        <a:pt x="136" y="281"/>
                      </a:moveTo>
                      <a:cubicBezTo>
                        <a:pt x="71" y="281"/>
                        <a:pt x="71" y="281"/>
                        <a:pt x="71" y="281"/>
                      </a:cubicBezTo>
                      <a:cubicBezTo>
                        <a:pt x="71" y="240"/>
                        <a:pt x="71" y="240"/>
                        <a:pt x="71" y="240"/>
                      </a:cubicBezTo>
                      <a:cubicBezTo>
                        <a:pt x="115" y="240"/>
                        <a:pt x="115" y="240"/>
                        <a:pt x="115" y="240"/>
                      </a:cubicBezTo>
                      <a:cubicBezTo>
                        <a:pt x="115" y="218"/>
                        <a:pt x="115" y="218"/>
                        <a:pt x="115" y="218"/>
                      </a:cubicBezTo>
                      <a:cubicBezTo>
                        <a:pt x="157" y="218"/>
                        <a:pt x="157" y="218"/>
                        <a:pt x="157" y="218"/>
                      </a:cubicBezTo>
                      <a:cubicBezTo>
                        <a:pt x="157" y="240"/>
                        <a:pt x="157" y="240"/>
                        <a:pt x="157" y="240"/>
                      </a:cubicBezTo>
                      <a:cubicBezTo>
                        <a:pt x="198" y="240"/>
                        <a:pt x="198" y="240"/>
                        <a:pt x="198" y="240"/>
                      </a:cubicBezTo>
                      <a:cubicBezTo>
                        <a:pt x="198" y="281"/>
                        <a:pt x="198" y="281"/>
                        <a:pt x="198" y="281"/>
                      </a:cubicBezTo>
                      <a:lnTo>
                        <a:pt x="136" y="281"/>
                      </a:lnTo>
                      <a:close/>
                      <a:moveTo>
                        <a:pt x="71" y="260"/>
                      </a:moveTo>
                      <a:cubicBezTo>
                        <a:pt x="0" y="260"/>
                        <a:pt x="0" y="260"/>
                        <a:pt x="0" y="260"/>
                      </a:cubicBezTo>
                      <a:moveTo>
                        <a:pt x="198" y="260"/>
                      </a:moveTo>
                      <a:cubicBezTo>
                        <a:pt x="270" y="260"/>
                        <a:pt x="270" y="260"/>
                        <a:pt x="270" y="260"/>
                      </a:cubicBezTo>
                      <a:moveTo>
                        <a:pt x="135" y="218"/>
                      </a:moveTo>
                      <a:cubicBezTo>
                        <a:pt x="135" y="190"/>
                        <a:pt x="135" y="190"/>
                        <a:pt x="135" y="190"/>
                      </a:cubicBezTo>
                      <a:moveTo>
                        <a:pt x="191" y="189"/>
                      </a:moveTo>
                      <a:cubicBezTo>
                        <a:pt x="191" y="14"/>
                        <a:pt x="191" y="14"/>
                        <a:pt x="191" y="14"/>
                      </a:cubicBezTo>
                      <a:cubicBezTo>
                        <a:pt x="191" y="6"/>
                        <a:pt x="185" y="0"/>
                        <a:pt x="177" y="0"/>
                      </a:cubicBezTo>
                      <a:cubicBezTo>
                        <a:pt x="93" y="0"/>
                        <a:pt x="93" y="0"/>
                        <a:pt x="93" y="0"/>
                      </a:cubicBezTo>
                      <a:cubicBezTo>
                        <a:pt x="85" y="0"/>
                        <a:pt x="79" y="6"/>
                        <a:pt x="79" y="14"/>
                      </a:cubicBezTo>
                      <a:cubicBezTo>
                        <a:pt x="79" y="189"/>
                        <a:pt x="79" y="189"/>
                        <a:pt x="79" y="189"/>
                      </a:cubicBezTo>
                      <a:lnTo>
                        <a:pt x="191" y="189"/>
                      </a:lnTo>
                      <a:close/>
                      <a:moveTo>
                        <a:pt x="110" y="37"/>
                      </a:moveTo>
                      <a:cubicBezTo>
                        <a:pt x="160" y="37"/>
                        <a:pt x="160" y="37"/>
                        <a:pt x="160" y="37"/>
                      </a:cubicBezTo>
                      <a:moveTo>
                        <a:pt x="110" y="113"/>
                      </a:moveTo>
                      <a:cubicBezTo>
                        <a:pt x="160" y="113"/>
                        <a:pt x="160" y="113"/>
                        <a:pt x="160" y="113"/>
                      </a:cubicBezTo>
                      <a:moveTo>
                        <a:pt x="110" y="150"/>
                      </a:moveTo>
                      <a:cubicBezTo>
                        <a:pt x="160" y="150"/>
                        <a:pt x="160" y="150"/>
                        <a:pt x="160" y="150"/>
                      </a:cubicBezTo>
                    </a:path>
                  </a:pathLst>
                </a:custGeom>
                <a:noFill/>
                <a:ln w="12700" cap="flat">
                  <a:solidFill>
                    <a:schemeClr val="tx1">
                      <a:lumMod val="5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89630" tIns="44814" rIns="89630" bIns="44814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192">
                    <a:defRPr/>
                  </a:pPr>
                  <a:endParaRPr lang="en-US" sz="1765">
                    <a:solidFill>
                      <a:schemeClr val="tx1">
                        <a:lumMod val="50000"/>
                      </a:schemeClr>
                    </a:solidFill>
                    <a:latin typeface="Segoe UI"/>
                  </a:endParaRPr>
                </a:p>
              </p:txBody>
            </p:sp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764A1417-BECE-4AC8-B64B-CC81E7F18DDF}"/>
                  </a:ext>
                </a:extLst>
              </p:cNvPr>
              <p:cNvGrpSpPr/>
              <p:nvPr/>
            </p:nvGrpSpPr>
            <p:grpSpPr>
              <a:xfrm>
                <a:off x="5996510" y="3541705"/>
                <a:ext cx="315909" cy="315909"/>
                <a:chOff x="7204308" y="3562873"/>
                <a:chExt cx="315909" cy="315909"/>
              </a:xfrm>
            </p:grpSpPr>
            <p:sp>
              <p:nvSpPr>
                <p:cNvPr id="137" name="Rectangle: Rounded Corners 136">
                  <a:extLst>
                    <a:ext uri="{FF2B5EF4-FFF2-40B4-BE49-F238E27FC236}">
                      <a16:creationId xmlns:a16="http://schemas.microsoft.com/office/drawing/2014/main" id="{F43CFB39-0883-43B5-AD4F-C5134DDB06F2}"/>
                    </a:ext>
                  </a:extLst>
                </p:cNvPr>
                <p:cNvSpPr/>
                <p:nvPr/>
              </p:nvSpPr>
              <p:spPr bwMode="auto">
                <a:xfrm>
                  <a:off x="7204308" y="3562873"/>
                  <a:ext cx="315909" cy="315909"/>
                </a:xfrm>
                <a:prstGeom prst="roundRect">
                  <a:avLst>
                    <a:gd name="adj" fmla="val 3125"/>
                  </a:avLst>
                </a:prstGeom>
                <a:solidFill>
                  <a:schemeClr val="bg1"/>
                </a:solidFill>
                <a:ln w="12700">
                  <a:solidFill>
                    <a:schemeClr val="tx1">
                      <a:lumMod val="50000"/>
                    </a:schemeClr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79259" tIns="143407" rIns="179259" bIns="143407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3927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980" dirty="0">
                    <a:solidFill>
                      <a:schemeClr val="tx1">
                        <a:lumMod val="50000"/>
                      </a:schemeClr>
                    </a:solidFill>
                    <a:latin typeface="Segoe UI"/>
                    <a:cs typeface="Segoe UI" pitchFamily="34" charset="0"/>
                  </a:endParaRPr>
                </a:p>
              </p:txBody>
            </p:sp>
            <p:sp>
              <p:nvSpPr>
                <p:cNvPr id="139" name="Freeform 13" title="Icon of a cloud">
                  <a:extLst>
                    <a:ext uri="{FF2B5EF4-FFF2-40B4-BE49-F238E27FC236}">
                      <a16:creationId xmlns:a16="http://schemas.microsoft.com/office/drawing/2014/main" id="{7675ED2C-CC8D-4AAD-A5BA-E167E97CD1D8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7237364" y="3647448"/>
                  <a:ext cx="249797" cy="137029"/>
                </a:xfrm>
                <a:custGeom>
                  <a:avLst/>
                  <a:gdLst>
                    <a:gd name="T0" fmla="*/ 384 w 771"/>
                    <a:gd name="T1" fmla="*/ 0 h 422"/>
                    <a:gd name="T2" fmla="*/ 549 w 771"/>
                    <a:gd name="T3" fmla="*/ 110 h 422"/>
                    <a:gd name="T4" fmla="*/ 551 w 771"/>
                    <a:gd name="T5" fmla="*/ 115 h 422"/>
                    <a:gd name="T6" fmla="*/ 565 w 771"/>
                    <a:gd name="T7" fmla="*/ 110 h 422"/>
                    <a:gd name="T8" fmla="*/ 612 w 771"/>
                    <a:gd name="T9" fmla="*/ 103 h 422"/>
                    <a:gd name="T10" fmla="*/ 771 w 771"/>
                    <a:gd name="T11" fmla="*/ 262 h 422"/>
                    <a:gd name="T12" fmla="*/ 628 w 771"/>
                    <a:gd name="T13" fmla="*/ 420 h 422"/>
                    <a:gd name="T14" fmla="*/ 616 w 771"/>
                    <a:gd name="T15" fmla="*/ 421 h 422"/>
                    <a:gd name="T16" fmla="*/ 610 w 771"/>
                    <a:gd name="T17" fmla="*/ 421 h 422"/>
                    <a:gd name="T18" fmla="*/ 98 w 771"/>
                    <a:gd name="T19" fmla="*/ 421 h 422"/>
                    <a:gd name="T20" fmla="*/ 91 w 771"/>
                    <a:gd name="T21" fmla="*/ 422 h 422"/>
                    <a:gd name="T22" fmla="*/ 74 w 771"/>
                    <a:gd name="T23" fmla="*/ 419 h 422"/>
                    <a:gd name="T24" fmla="*/ 12 w 771"/>
                    <a:gd name="T25" fmla="*/ 312 h 422"/>
                    <a:gd name="T26" fmla="*/ 101 w 771"/>
                    <a:gd name="T27" fmla="*/ 247 h 422"/>
                    <a:gd name="T28" fmla="*/ 108 w 771"/>
                    <a:gd name="T29" fmla="*/ 249 h 422"/>
                    <a:gd name="T30" fmla="*/ 106 w 771"/>
                    <a:gd name="T31" fmla="*/ 238 h 422"/>
                    <a:gd name="T32" fmla="*/ 119 w 771"/>
                    <a:gd name="T33" fmla="*/ 179 h 422"/>
                    <a:gd name="T34" fmla="*/ 201 w 771"/>
                    <a:gd name="T35" fmla="*/ 128 h 422"/>
                    <a:gd name="T36" fmla="*/ 213 w 771"/>
                    <a:gd name="T37" fmla="*/ 128 h 422"/>
                    <a:gd name="T38" fmla="*/ 213 w 771"/>
                    <a:gd name="T39" fmla="*/ 127 h 422"/>
                    <a:gd name="T40" fmla="*/ 384 w 771"/>
                    <a:gd name="T41" fmla="*/ 0 h 4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771" h="422">
                      <a:moveTo>
                        <a:pt x="384" y="0"/>
                      </a:moveTo>
                      <a:cubicBezTo>
                        <a:pt x="458" y="0"/>
                        <a:pt x="522" y="46"/>
                        <a:pt x="549" y="110"/>
                      </a:cubicBezTo>
                      <a:cubicBezTo>
                        <a:pt x="551" y="115"/>
                        <a:pt x="551" y="115"/>
                        <a:pt x="551" y="115"/>
                      </a:cubicBezTo>
                      <a:cubicBezTo>
                        <a:pt x="565" y="110"/>
                        <a:pt x="565" y="110"/>
                        <a:pt x="565" y="110"/>
                      </a:cubicBezTo>
                      <a:cubicBezTo>
                        <a:pt x="580" y="105"/>
                        <a:pt x="596" y="103"/>
                        <a:pt x="612" y="103"/>
                      </a:cubicBezTo>
                      <a:cubicBezTo>
                        <a:pt x="700" y="103"/>
                        <a:pt x="771" y="174"/>
                        <a:pt x="771" y="262"/>
                      </a:cubicBezTo>
                      <a:cubicBezTo>
                        <a:pt x="771" y="344"/>
                        <a:pt x="708" y="412"/>
                        <a:pt x="628" y="420"/>
                      </a:cubicBezTo>
                      <a:cubicBezTo>
                        <a:pt x="616" y="421"/>
                        <a:pt x="616" y="421"/>
                        <a:pt x="616" y="421"/>
                      </a:cubicBezTo>
                      <a:cubicBezTo>
                        <a:pt x="610" y="421"/>
                        <a:pt x="610" y="421"/>
                        <a:pt x="610" y="421"/>
                      </a:cubicBezTo>
                      <a:cubicBezTo>
                        <a:pt x="98" y="421"/>
                        <a:pt x="98" y="421"/>
                        <a:pt x="98" y="421"/>
                      </a:cubicBezTo>
                      <a:cubicBezTo>
                        <a:pt x="91" y="422"/>
                        <a:pt x="91" y="422"/>
                        <a:pt x="91" y="422"/>
                      </a:cubicBezTo>
                      <a:cubicBezTo>
                        <a:pt x="85" y="421"/>
                        <a:pt x="79" y="420"/>
                        <a:pt x="74" y="419"/>
                      </a:cubicBezTo>
                      <a:cubicBezTo>
                        <a:pt x="27" y="406"/>
                        <a:pt x="0" y="359"/>
                        <a:pt x="12" y="312"/>
                      </a:cubicBezTo>
                      <a:cubicBezTo>
                        <a:pt x="23" y="271"/>
                        <a:pt x="61" y="245"/>
                        <a:pt x="101" y="247"/>
                      </a:cubicBezTo>
                      <a:cubicBezTo>
                        <a:pt x="108" y="249"/>
                        <a:pt x="108" y="249"/>
                        <a:pt x="108" y="249"/>
                      </a:cubicBezTo>
                      <a:cubicBezTo>
                        <a:pt x="106" y="238"/>
                        <a:pt x="106" y="238"/>
                        <a:pt x="106" y="238"/>
                      </a:cubicBezTo>
                      <a:cubicBezTo>
                        <a:pt x="105" y="218"/>
                        <a:pt x="109" y="198"/>
                        <a:pt x="119" y="179"/>
                      </a:cubicBezTo>
                      <a:cubicBezTo>
                        <a:pt x="137" y="148"/>
                        <a:pt x="168" y="130"/>
                        <a:pt x="201" y="128"/>
                      </a:cubicBezTo>
                      <a:cubicBezTo>
                        <a:pt x="213" y="128"/>
                        <a:pt x="213" y="128"/>
                        <a:pt x="213" y="128"/>
                      </a:cubicBezTo>
                      <a:cubicBezTo>
                        <a:pt x="213" y="127"/>
                        <a:pt x="213" y="127"/>
                        <a:pt x="213" y="127"/>
                      </a:cubicBezTo>
                      <a:cubicBezTo>
                        <a:pt x="236" y="53"/>
                        <a:pt x="304" y="0"/>
                        <a:pt x="384" y="0"/>
                      </a:cubicBezTo>
                      <a:close/>
                    </a:path>
                  </a:pathLst>
                </a:custGeom>
                <a:noFill/>
                <a:ln w="12700" cap="sq">
                  <a:solidFill>
                    <a:schemeClr val="tx1">
                      <a:lumMod val="50000"/>
                    </a:schemeClr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30" tIns="44814" rIns="89630" bIns="44814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192">
                    <a:defRPr/>
                  </a:pPr>
                  <a:endParaRPr lang="en-US" sz="1765">
                    <a:solidFill>
                      <a:schemeClr val="tx1">
                        <a:lumMod val="50000"/>
                      </a:schemeClr>
                    </a:solidFill>
                    <a:latin typeface="Segoe UI"/>
                  </a:endParaRPr>
                </a:p>
              </p:txBody>
            </p: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84042A40-A3AF-41D4-977E-3677007398B5}"/>
                  </a:ext>
                </a:extLst>
              </p:cNvPr>
              <p:cNvGrpSpPr/>
              <p:nvPr/>
            </p:nvGrpSpPr>
            <p:grpSpPr>
              <a:xfrm>
                <a:off x="5996510" y="3911065"/>
                <a:ext cx="315909" cy="315909"/>
                <a:chOff x="7204308" y="3932233"/>
                <a:chExt cx="315909" cy="315909"/>
              </a:xfrm>
            </p:grpSpPr>
            <p:sp>
              <p:nvSpPr>
                <p:cNvPr id="154" name="Rectangle: Rounded Corners 153">
                  <a:extLst>
                    <a:ext uri="{FF2B5EF4-FFF2-40B4-BE49-F238E27FC236}">
                      <a16:creationId xmlns:a16="http://schemas.microsoft.com/office/drawing/2014/main" id="{2D345866-FCEF-4C00-AF30-D59D669FCCEB}"/>
                    </a:ext>
                  </a:extLst>
                </p:cNvPr>
                <p:cNvSpPr/>
                <p:nvPr/>
              </p:nvSpPr>
              <p:spPr bwMode="auto">
                <a:xfrm>
                  <a:off x="7204308" y="3932233"/>
                  <a:ext cx="315909" cy="315909"/>
                </a:xfrm>
                <a:prstGeom prst="roundRect">
                  <a:avLst>
                    <a:gd name="adj" fmla="val 3125"/>
                  </a:avLst>
                </a:prstGeom>
                <a:solidFill>
                  <a:schemeClr val="bg1"/>
                </a:solidFill>
                <a:ln w="12700">
                  <a:solidFill>
                    <a:schemeClr val="tx1">
                      <a:lumMod val="50000"/>
                    </a:schemeClr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79259" tIns="143407" rIns="179259" bIns="143407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3927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980">
                    <a:solidFill>
                      <a:schemeClr val="tx1">
                        <a:lumMod val="50000"/>
                      </a:schemeClr>
                    </a:solidFill>
                    <a:latin typeface="Segoe UI"/>
                    <a:cs typeface="Segoe UI" pitchFamily="34" charset="0"/>
                  </a:endParaRPr>
                </a:p>
              </p:txBody>
            </p:sp>
            <p:sp>
              <p:nvSpPr>
                <p:cNvPr id="157" name="CellPhone_E8EA" title="Icon of a cellphone">
                  <a:extLst>
                    <a:ext uri="{FF2B5EF4-FFF2-40B4-BE49-F238E27FC236}">
                      <a16:creationId xmlns:a16="http://schemas.microsoft.com/office/drawing/2014/main" id="{7079B4B2-9342-4D43-9908-DDDC15271F1A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7298440" y="3983834"/>
                  <a:ext cx="127644" cy="212706"/>
                </a:xfrm>
                <a:custGeom>
                  <a:avLst/>
                  <a:gdLst>
                    <a:gd name="T0" fmla="*/ 2125 w 2250"/>
                    <a:gd name="T1" fmla="*/ 3750 h 3750"/>
                    <a:gd name="T2" fmla="*/ 125 w 2250"/>
                    <a:gd name="T3" fmla="*/ 3750 h 3750"/>
                    <a:gd name="T4" fmla="*/ 0 w 2250"/>
                    <a:gd name="T5" fmla="*/ 3625 h 3750"/>
                    <a:gd name="T6" fmla="*/ 0 w 2250"/>
                    <a:gd name="T7" fmla="*/ 125 h 3750"/>
                    <a:gd name="T8" fmla="*/ 125 w 2250"/>
                    <a:gd name="T9" fmla="*/ 0 h 3750"/>
                    <a:gd name="T10" fmla="*/ 2125 w 2250"/>
                    <a:gd name="T11" fmla="*/ 0 h 3750"/>
                    <a:gd name="T12" fmla="*/ 2250 w 2250"/>
                    <a:gd name="T13" fmla="*/ 125 h 3750"/>
                    <a:gd name="T14" fmla="*/ 2250 w 2250"/>
                    <a:gd name="T15" fmla="*/ 3625 h 3750"/>
                    <a:gd name="T16" fmla="*/ 2125 w 2250"/>
                    <a:gd name="T17" fmla="*/ 3750 h 3750"/>
                    <a:gd name="T18" fmla="*/ 875 w 2250"/>
                    <a:gd name="T19" fmla="*/ 3250 h 3750"/>
                    <a:gd name="T20" fmla="*/ 1375 w 2250"/>
                    <a:gd name="T21" fmla="*/ 3250 h 37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250" h="3750">
                      <a:moveTo>
                        <a:pt x="2125" y="3750"/>
                      </a:moveTo>
                      <a:cubicBezTo>
                        <a:pt x="125" y="3750"/>
                        <a:pt x="125" y="3750"/>
                        <a:pt x="125" y="3750"/>
                      </a:cubicBezTo>
                      <a:cubicBezTo>
                        <a:pt x="56" y="3750"/>
                        <a:pt x="0" y="3694"/>
                        <a:pt x="0" y="3625"/>
                      </a:cubicBezTo>
                      <a:cubicBezTo>
                        <a:pt x="0" y="125"/>
                        <a:pt x="0" y="125"/>
                        <a:pt x="0" y="125"/>
                      </a:cubicBezTo>
                      <a:cubicBezTo>
                        <a:pt x="0" y="56"/>
                        <a:pt x="56" y="0"/>
                        <a:pt x="125" y="0"/>
                      </a:cubicBezTo>
                      <a:cubicBezTo>
                        <a:pt x="2125" y="0"/>
                        <a:pt x="2125" y="0"/>
                        <a:pt x="2125" y="0"/>
                      </a:cubicBezTo>
                      <a:cubicBezTo>
                        <a:pt x="2194" y="0"/>
                        <a:pt x="2250" y="56"/>
                        <a:pt x="2250" y="125"/>
                      </a:cubicBezTo>
                      <a:cubicBezTo>
                        <a:pt x="2250" y="3625"/>
                        <a:pt x="2250" y="3625"/>
                        <a:pt x="2250" y="3625"/>
                      </a:cubicBezTo>
                      <a:cubicBezTo>
                        <a:pt x="2250" y="3694"/>
                        <a:pt x="2194" y="3750"/>
                        <a:pt x="2125" y="3750"/>
                      </a:cubicBezTo>
                      <a:close/>
                      <a:moveTo>
                        <a:pt x="875" y="3250"/>
                      </a:moveTo>
                      <a:cubicBezTo>
                        <a:pt x="1375" y="3250"/>
                        <a:pt x="1375" y="3250"/>
                        <a:pt x="1375" y="3250"/>
                      </a:cubicBezTo>
                    </a:path>
                  </a:pathLst>
                </a:custGeom>
                <a:solidFill>
                  <a:schemeClr val="bg1"/>
                </a:solidFill>
                <a:ln w="15875" cap="sq">
                  <a:solidFill>
                    <a:schemeClr val="tx1">
                      <a:lumMod val="5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89630" tIns="44814" rIns="89630" bIns="44814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192">
                    <a:defRPr/>
                  </a:pPr>
                  <a:endParaRPr lang="en-US" sz="882">
                    <a:solidFill>
                      <a:schemeClr val="tx1">
                        <a:lumMod val="50000"/>
                      </a:schemeClr>
                    </a:solidFill>
                    <a:latin typeface="Segoe UI"/>
                  </a:endParaRPr>
                </a:p>
              </p:txBody>
            </p:sp>
          </p:grpSp>
          <p:grpSp>
            <p:nvGrpSpPr>
              <p:cNvPr id="162" name="Group 161">
                <a:extLst>
                  <a:ext uri="{FF2B5EF4-FFF2-40B4-BE49-F238E27FC236}">
                    <a16:creationId xmlns:a16="http://schemas.microsoft.com/office/drawing/2014/main" id="{1765A8F0-03BA-4684-B868-387DCE8E3C90}"/>
                  </a:ext>
                </a:extLst>
              </p:cNvPr>
              <p:cNvGrpSpPr/>
              <p:nvPr/>
            </p:nvGrpSpPr>
            <p:grpSpPr>
              <a:xfrm>
                <a:off x="6702032" y="3541705"/>
                <a:ext cx="315909" cy="315909"/>
                <a:chOff x="6399445" y="1831292"/>
                <a:chExt cx="689792" cy="689792"/>
              </a:xfrm>
            </p:grpSpPr>
            <p:sp>
              <p:nvSpPr>
                <p:cNvPr id="163" name="Rectangle: Rounded Corners 162">
                  <a:extLst>
                    <a:ext uri="{FF2B5EF4-FFF2-40B4-BE49-F238E27FC236}">
                      <a16:creationId xmlns:a16="http://schemas.microsoft.com/office/drawing/2014/main" id="{D7B3F9BA-EDCB-400C-B530-DB42243818E8}"/>
                    </a:ext>
                  </a:extLst>
                </p:cNvPr>
                <p:cNvSpPr/>
                <p:nvPr/>
              </p:nvSpPr>
              <p:spPr bwMode="auto">
                <a:xfrm>
                  <a:off x="6399445" y="1831292"/>
                  <a:ext cx="689792" cy="689792"/>
                </a:xfrm>
                <a:prstGeom prst="roundRect">
                  <a:avLst>
                    <a:gd name="adj" fmla="val 3125"/>
                  </a:avLst>
                </a:prstGeom>
                <a:solidFill>
                  <a:schemeClr val="bg1"/>
                </a:solidFill>
                <a:ln w="12700">
                  <a:solidFill>
                    <a:schemeClr val="tx1">
                      <a:lumMod val="50000"/>
                    </a:schemeClr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79259" tIns="143407" rIns="179259" bIns="143407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3927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980">
                    <a:solidFill>
                      <a:schemeClr val="tx1">
                        <a:lumMod val="50000"/>
                      </a:schemeClr>
                    </a:solidFill>
                    <a:latin typeface="Segoe UI"/>
                    <a:cs typeface="Segoe UI" pitchFamily="34" charset="0"/>
                  </a:endParaRPr>
                </a:p>
              </p:txBody>
            </p:sp>
            <p:sp>
              <p:nvSpPr>
                <p:cNvPr id="164" name="globe_2" title="Icon of a sphere made of lines">
                  <a:extLst>
                    <a:ext uri="{FF2B5EF4-FFF2-40B4-BE49-F238E27FC236}">
                      <a16:creationId xmlns:a16="http://schemas.microsoft.com/office/drawing/2014/main" id="{BC09E5D6-EB73-4BEE-A452-D9C57E0F056F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6543464" y="1975311"/>
                  <a:ext cx="401754" cy="401754"/>
                </a:xfrm>
                <a:custGeom>
                  <a:avLst/>
                  <a:gdLst>
                    <a:gd name="T0" fmla="*/ 0 w 335"/>
                    <a:gd name="T1" fmla="*/ 168 h 335"/>
                    <a:gd name="T2" fmla="*/ 168 w 335"/>
                    <a:gd name="T3" fmla="*/ 0 h 335"/>
                    <a:gd name="T4" fmla="*/ 335 w 335"/>
                    <a:gd name="T5" fmla="*/ 168 h 335"/>
                    <a:gd name="T6" fmla="*/ 168 w 335"/>
                    <a:gd name="T7" fmla="*/ 335 h 335"/>
                    <a:gd name="T8" fmla="*/ 0 w 335"/>
                    <a:gd name="T9" fmla="*/ 168 h 335"/>
                    <a:gd name="T10" fmla="*/ 168 w 335"/>
                    <a:gd name="T11" fmla="*/ 335 h 335"/>
                    <a:gd name="T12" fmla="*/ 253 w 335"/>
                    <a:gd name="T13" fmla="*/ 168 h 335"/>
                    <a:gd name="T14" fmla="*/ 168 w 335"/>
                    <a:gd name="T15" fmla="*/ 0 h 335"/>
                    <a:gd name="T16" fmla="*/ 82 w 335"/>
                    <a:gd name="T17" fmla="*/ 168 h 335"/>
                    <a:gd name="T18" fmla="*/ 168 w 335"/>
                    <a:gd name="T19" fmla="*/ 335 h 335"/>
                    <a:gd name="T20" fmla="*/ 8 w 335"/>
                    <a:gd name="T21" fmla="*/ 116 h 335"/>
                    <a:gd name="T22" fmla="*/ 327 w 335"/>
                    <a:gd name="T23" fmla="*/ 116 h 335"/>
                    <a:gd name="T24" fmla="*/ 9 w 335"/>
                    <a:gd name="T25" fmla="*/ 221 h 335"/>
                    <a:gd name="T26" fmla="*/ 326 w 335"/>
                    <a:gd name="T27" fmla="*/ 221 h 3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35" h="335">
                      <a:moveTo>
                        <a:pt x="0" y="168"/>
                      </a:moveTo>
                      <a:cubicBezTo>
                        <a:pt x="0" y="75"/>
                        <a:pt x="75" y="0"/>
                        <a:pt x="168" y="0"/>
                      </a:cubicBezTo>
                      <a:cubicBezTo>
                        <a:pt x="260" y="0"/>
                        <a:pt x="335" y="75"/>
                        <a:pt x="335" y="168"/>
                      </a:cubicBezTo>
                      <a:cubicBezTo>
                        <a:pt x="335" y="260"/>
                        <a:pt x="260" y="335"/>
                        <a:pt x="168" y="335"/>
                      </a:cubicBezTo>
                      <a:cubicBezTo>
                        <a:pt x="75" y="335"/>
                        <a:pt x="0" y="260"/>
                        <a:pt x="0" y="168"/>
                      </a:cubicBezTo>
                      <a:close/>
                      <a:moveTo>
                        <a:pt x="168" y="335"/>
                      </a:moveTo>
                      <a:cubicBezTo>
                        <a:pt x="215" y="335"/>
                        <a:pt x="253" y="260"/>
                        <a:pt x="253" y="168"/>
                      </a:cubicBezTo>
                      <a:cubicBezTo>
                        <a:pt x="253" y="75"/>
                        <a:pt x="215" y="0"/>
                        <a:pt x="168" y="0"/>
                      </a:cubicBezTo>
                      <a:cubicBezTo>
                        <a:pt x="120" y="0"/>
                        <a:pt x="82" y="75"/>
                        <a:pt x="82" y="168"/>
                      </a:cubicBezTo>
                      <a:cubicBezTo>
                        <a:pt x="82" y="260"/>
                        <a:pt x="120" y="335"/>
                        <a:pt x="168" y="335"/>
                      </a:cubicBezTo>
                      <a:close/>
                      <a:moveTo>
                        <a:pt x="8" y="116"/>
                      </a:moveTo>
                      <a:cubicBezTo>
                        <a:pt x="327" y="116"/>
                        <a:pt x="327" y="116"/>
                        <a:pt x="327" y="116"/>
                      </a:cubicBezTo>
                      <a:moveTo>
                        <a:pt x="9" y="221"/>
                      </a:moveTo>
                      <a:cubicBezTo>
                        <a:pt x="326" y="221"/>
                        <a:pt x="326" y="221"/>
                        <a:pt x="326" y="221"/>
                      </a:cubicBezTo>
                    </a:path>
                  </a:pathLst>
                </a:custGeom>
                <a:noFill/>
                <a:ln w="12700" cap="flat">
                  <a:solidFill>
                    <a:schemeClr val="tx1">
                      <a:lumMod val="50000"/>
                    </a:schemeClr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30" tIns="44814" rIns="89630" bIns="44814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192">
                    <a:defRPr/>
                  </a:pPr>
                  <a:endParaRPr lang="en-US" sz="882">
                    <a:solidFill>
                      <a:schemeClr val="tx1">
                        <a:lumMod val="50000"/>
                      </a:schemeClr>
                    </a:solidFill>
                    <a:latin typeface="Segoe UI"/>
                  </a:endParaRPr>
                </a:p>
              </p:txBody>
            </p:sp>
          </p:grpSp>
          <p:grpSp>
            <p:nvGrpSpPr>
              <p:cNvPr id="166" name="Group 165">
                <a:extLst>
                  <a:ext uri="{FF2B5EF4-FFF2-40B4-BE49-F238E27FC236}">
                    <a16:creationId xmlns:a16="http://schemas.microsoft.com/office/drawing/2014/main" id="{2631692A-2CBA-4D02-9573-F4D08F0E9115}"/>
                  </a:ext>
                </a:extLst>
              </p:cNvPr>
              <p:cNvGrpSpPr/>
              <p:nvPr/>
            </p:nvGrpSpPr>
            <p:grpSpPr>
              <a:xfrm>
                <a:off x="6702032" y="3911065"/>
                <a:ext cx="315909" cy="315909"/>
                <a:chOff x="7513138" y="1717918"/>
                <a:chExt cx="689792" cy="689792"/>
              </a:xfrm>
            </p:grpSpPr>
            <p:sp>
              <p:nvSpPr>
                <p:cNvPr id="167" name="Rectangle: Rounded Corners 166">
                  <a:extLst>
                    <a:ext uri="{FF2B5EF4-FFF2-40B4-BE49-F238E27FC236}">
                      <a16:creationId xmlns:a16="http://schemas.microsoft.com/office/drawing/2014/main" id="{CF3CD0FA-3229-4BFE-9C50-47AB7BCC878E}"/>
                    </a:ext>
                  </a:extLst>
                </p:cNvPr>
                <p:cNvSpPr/>
                <p:nvPr/>
              </p:nvSpPr>
              <p:spPr bwMode="auto">
                <a:xfrm>
                  <a:off x="7513138" y="1717918"/>
                  <a:ext cx="689792" cy="689792"/>
                </a:xfrm>
                <a:prstGeom prst="roundRect">
                  <a:avLst>
                    <a:gd name="adj" fmla="val 3125"/>
                  </a:avLst>
                </a:prstGeom>
                <a:solidFill>
                  <a:schemeClr val="bg1"/>
                </a:solidFill>
                <a:ln w="12700">
                  <a:solidFill>
                    <a:schemeClr val="tx1">
                      <a:lumMod val="50000"/>
                    </a:schemeClr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79259" tIns="143407" rIns="179259" bIns="143407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3927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980">
                    <a:solidFill>
                      <a:schemeClr val="tx1">
                        <a:lumMod val="50000"/>
                      </a:schemeClr>
                    </a:solidFill>
                    <a:latin typeface="Segoe UI"/>
                    <a:cs typeface="Segoe UI" pitchFamily="34" charset="0"/>
                  </a:endParaRPr>
                </a:p>
              </p:txBody>
            </p:sp>
            <p:sp>
              <p:nvSpPr>
                <p:cNvPr id="168" name="arrow_5" title="Icon of two arrows pointing across from each other">
                  <a:extLst>
                    <a:ext uri="{FF2B5EF4-FFF2-40B4-BE49-F238E27FC236}">
                      <a16:creationId xmlns:a16="http://schemas.microsoft.com/office/drawing/2014/main" id="{ED785F8E-570D-4F34-8F60-FED487F4226D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7637414" y="1841304"/>
                  <a:ext cx="441241" cy="443020"/>
                </a:xfrm>
                <a:custGeom>
                  <a:avLst/>
                  <a:gdLst>
                    <a:gd name="T0" fmla="*/ 102 w 248"/>
                    <a:gd name="T1" fmla="*/ 0 h 249"/>
                    <a:gd name="T2" fmla="*/ 176 w 248"/>
                    <a:gd name="T3" fmla="*/ 73 h 249"/>
                    <a:gd name="T4" fmla="*/ 102 w 248"/>
                    <a:gd name="T5" fmla="*/ 147 h 249"/>
                    <a:gd name="T6" fmla="*/ 176 w 248"/>
                    <a:gd name="T7" fmla="*/ 73 h 249"/>
                    <a:gd name="T8" fmla="*/ 0 w 248"/>
                    <a:gd name="T9" fmla="*/ 73 h 249"/>
                    <a:gd name="T10" fmla="*/ 146 w 248"/>
                    <a:gd name="T11" fmla="*/ 103 h 249"/>
                    <a:gd name="T12" fmla="*/ 72 w 248"/>
                    <a:gd name="T13" fmla="*/ 176 h 249"/>
                    <a:gd name="T14" fmla="*/ 146 w 248"/>
                    <a:gd name="T15" fmla="*/ 249 h 249"/>
                    <a:gd name="T16" fmla="*/ 72 w 248"/>
                    <a:gd name="T17" fmla="*/ 176 h 249"/>
                    <a:gd name="T18" fmla="*/ 248 w 248"/>
                    <a:gd name="T19" fmla="*/ 176 h 2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48" h="249">
                      <a:moveTo>
                        <a:pt x="102" y="0"/>
                      </a:moveTo>
                      <a:lnTo>
                        <a:pt x="176" y="73"/>
                      </a:lnTo>
                      <a:lnTo>
                        <a:pt x="102" y="147"/>
                      </a:lnTo>
                      <a:moveTo>
                        <a:pt x="176" y="73"/>
                      </a:moveTo>
                      <a:lnTo>
                        <a:pt x="0" y="73"/>
                      </a:lnTo>
                      <a:moveTo>
                        <a:pt x="146" y="103"/>
                      </a:moveTo>
                      <a:lnTo>
                        <a:pt x="72" y="176"/>
                      </a:lnTo>
                      <a:lnTo>
                        <a:pt x="146" y="249"/>
                      </a:lnTo>
                      <a:moveTo>
                        <a:pt x="72" y="176"/>
                      </a:moveTo>
                      <a:lnTo>
                        <a:pt x="248" y="176"/>
                      </a:lnTo>
                    </a:path>
                  </a:pathLst>
                </a:custGeom>
                <a:solidFill>
                  <a:schemeClr val="bg1"/>
                </a:solidFill>
                <a:ln w="12700" cap="sq">
                  <a:solidFill>
                    <a:schemeClr val="tx1">
                      <a:lumMod val="5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89630" tIns="44814" rIns="89630" bIns="44814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192">
                    <a:defRPr/>
                  </a:pPr>
                  <a:endParaRPr lang="en-US" sz="882">
                    <a:solidFill>
                      <a:schemeClr val="tx1">
                        <a:lumMod val="50000"/>
                      </a:schemeClr>
                    </a:solidFill>
                    <a:latin typeface="Segoe UI"/>
                  </a:endParaRPr>
                </a:p>
              </p:txBody>
            </p:sp>
          </p:grpSp>
        </p:grpSp>
        <p:sp>
          <p:nvSpPr>
            <p:cNvPr id="77" name="Title 1">
              <a:extLst>
                <a:ext uri="{FF2B5EF4-FFF2-40B4-BE49-F238E27FC236}">
                  <a16:creationId xmlns:a16="http://schemas.microsoft.com/office/drawing/2014/main" id="{1D95D221-6A8C-43C1-ACF7-033D5A7036EB}"/>
                </a:ext>
              </a:extLst>
            </p:cNvPr>
            <p:cNvSpPr txBox="1">
              <a:spLocks/>
            </p:cNvSpPr>
            <p:nvPr/>
          </p:nvSpPr>
          <p:spPr>
            <a:xfrm>
              <a:off x="8490436" y="574149"/>
              <a:ext cx="1809499" cy="233644"/>
            </a:xfrm>
            <a:prstGeom prst="rect">
              <a:avLst/>
            </a:prstGeom>
          </p:spPr>
          <p:txBody>
            <a:bodyPr vert="horz" wrap="square" lIns="0" tIns="44814" rIns="0" bIns="0" rtlCol="0" anchor="b">
              <a:spAutoFit/>
            </a:bodyPr>
            <a:lstStyle>
              <a:defPPr>
                <a:defRPr lang="en-US"/>
              </a:defPPr>
              <a:lvl1pPr marR="0" lvl="0" indent="0" algn="ctr" defTabSz="914367" fontAlgn="auto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200" b="0" i="0" u="none" strike="noStrike" cap="none" spc="0" normalizeH="0" baseline="0">
                  <a:ln w="3175"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defTabSz="914192"/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APIs running in Azure</a:t>
              </a:r>
            </a:p>
          </p:txBody>
        </p:sp>
        <p:sp>
          <p:nvSpPr>
            <p:cNvPr id="76" name="Rectangle: Rounded Corners 97">
              <a:extLst>
                <a:ext uri="{FF2B5EF4-FFF2-40B4-BE49-F238E27FC236}">
                  <a16:creationId xmlns:a16="http://schemas.microsoft.com/office/drawing/2014/main" id="{A474920C-7FA3-49AB-8003-8B70282FE431}"/>
                </a:ext>
              </a:extLst>
            </p:cNvPr>
            <p:cNvSpPr/>
            <p:nvPr/>
          </p:nvSpPr>
          <p:spPr bwMode="auto">
            <a:xfrm>
              <a:off x="7749603" y="819026"/>
              <a:ext cx="3291164" cy="2995148"/>
            </a:xfrm>
            <a:prstGeom prst="roundRect">
              <a:avLst>
                <a:gd name="adj" fmla="val 3125"/>
              </a:avLst>
            </a:prstGeom>
            <a:solidFill>
              <a:srgbClr val="0078D4">
                <a:alpha val="1000"/>
              </a:srgbClr>
            </a:solidFill>
            <a:ln w="12700">
              <a:solidFill>
                <a:srgbClr val="0078D7"/>
              </a:solidFill>
              <a:prstDash val="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59" tIns="143407" rIns="179259" bIns="14340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175">
                <a:solidFill>
                  <a:schemeClr val="tx1">
                    <a:lumMod val="50000"/>
                  </a:schemeClr>
                </a:solidFill>
                <a:latin typeface="Segoe UI"/>
                <a:cs typeface="Segoe UI" pitchFamily="34" charset="0"/>
              </a:endParaRPr>
            </a:p>
          </p:txBody>
        </p:sp>
        <p:sp>
          <p:nvSpPr>
            <p:cNvPr id="94" name="Title 1">
              <a:extLst>
                <a:ext uri="{FF2B5EF4-FFF2-40B4-BE49-F238E27FC236}">
                  <a16:creationId xmlns:a16="http://schemas.microsoft.com/office/drawing/2014/main" id="{E22DFD34-FC84-489F-8B7F-250964AA860C}"/>
                </a:ext>
              </a:extLst>
            </p:cNvPr>
            <p:cNvSpPr txBox="1">
              <a:spLocks/>
            </p:cNvSpPr>
            <p:nvPr/>
          </p:nvSpPr>
          <p:spPr>
            <a:xfrm>
              <a:off x="9190240" y="848944"/>
              <a:ext cx="789461" cy="359191"/>
            </a:xfrm>
            <a:prstGeom prst="rect">
              <a:avLst/>
            </a:prstGeom>
          </p:spPr>
          <p:txBody>
            <a:bodyPr vert="horz" wrap="square" lIns="0" tIns="44814" rIns="0" bIns="0" rtlCol="0" anchor="b">
              <a:spAutoFit/>
            </a:bodyPr>
            <a:lstStyle>
              <a:lvl1pPr algn="l" defTabSz="932742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5400" b="0" kern="1200" cap="none" spc="-102" baseline="0">
                  <a:ln w="3175">
                    <a:noFill/>
                  </a:ln>
                  <a:gradFill>
                    <a:gsLst>
                      <a:gs pos="2655">
                        <a:schemeClr val="tx1"/>
                      </a:gs>
                      <a:gs pos="31000">
                        <a:schemeClr val="tx1"/>
                      </a:gs>
                    </a:gsLst>
                    <a:lin ang="5400000" scaled="0"/>
                  </a:gradFill>
                  <a:effectLst/>
                  <a:latin typeface="+mj-lt"/>
                  <a:ea typeface="+mn-ea"/>
                  <a:cs typeface="Segoe UI" pitchFamily="34" charset="0"/>
                </a:defRPr>
              </a:lvl1pPr>
            </a:lstStyle>
            <a:p>
              <a:pPr algn="ctr" defTabSz="914192">
                <a:lnSpc>
                  <a:spcPct val="100000"/>
                </a:lnSpc>
                <a:defRPr/>
              </a:pPr>
              <a:r>
                <a:rPr lang="en-US" sz="1000" spc="0">
                  <a:solidFill>
                    <a:schemeClr val="tx1">
                      <a:lumMod val="50000"/>
                    </a:schemeClr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Azure Cosmos DB</a:t>
              </a:r>
            </a:p>
          </p:txBody>
        </p:sp>
        <p:sp>
          <p:nvSpPr>
            <p:cNvPr id="95" name="Rectangle: Rounded Corners 94">
              <a:extLst>
                <a:ext uri="{FF2B5EF4-FFF2-40B4-BE49-F238E27FC236}">
                  <a16:creationId xmlns:a16="http://schemas.microsoft.com/office/drawing/2014/main" id="{E61030E3-72F4-406A-B8B3-4CCE30AE6A9E}"/>
                </a:ext>
              </a:extLst>
            </p:cNvPr>
            <p:cNvSpPr/>
            <p:nvPr/>
          </p:nvSpPr>
          <p:spPr bwMode="auto">
            <a:xfrm>
              <a:off x="9315153" y="1250550"/>
              <a:ext cx="537855" cy="537856"/>
            </a:xfrm>
            <a:prstGeom prst="roundRect">
              <a:avLst>
                <a:gd name="adj" fmla="val 3125"/>
              </a:avLst>
            </a:prstGeom>
            <a:noFill/>
            <a:ln w="12700">
              <a:solidFill>
                <a:srgbClr val="0078D7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59" tIns="143407" rIns="179259" bIns="14340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980">
                <a:solidFill>
                  <a:schemeClr val="tx1">
                    <a:lumMod val="50000"/>
                  </a:schemeClr>
                </a:solidFill>
                <a:latin typeface="Segoe UI"/>
                <a:cs typeface="Segoe UI" pitchFamily="34" charset="0"/>
              </a:endParaRPr>
            </a:p>
          </p:txBody>
        </p:sp>
        <p:sp>
          <p:nvSpPr>
            <p:cNvPr id="102" name="Title 1">
              <a:extLst>
                <a:ext uri="{FF2B5EF4-FFF2-40B4-BE49-F238E27FC236}">
                  <a16:creationId xmlns:a16="http://schemas.microsoft.com/office/drawing/2014/main" id="{A36EB979-9CDA-4FD1-8698-DE0B04E1997F}"/>
                </a:ext>
              </a:extLst>
            </p:cNvPr>
            <p:cNvSpPr txBox="1">
              <a:spLocks/>
            </p:cNvSpPr>
            <p:nvPr/>
          </p:nvSpPr>
          <p:spPr>
            <a:xfrm>
              <a:off x="9190240" y="1724519"/>
              <a:ext cx="789461" cy="359191"/>
            </a:xfrm>
            <a:prstGeom prst="rect">
              <a:avLst/>
            </a:prstGeom>
          </p:spPr>
          <p:txBody>
            <a:bodyPr vert="horz" wrap="square" lIns="0" tIns="44814" rIns="0" bIns="0" rtlCol="0" anchor="b">
              <a:spAutoFit/>
            </a:bodyPr>
            <a:lstStyle>
              <a:lvl1pPr algn="l" defTabSz="932742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5400" b="0" kern="1200" cap="none" spc="-102" baseline="0">
                  <a:ln w="3175">
                    <a:noFill/>
                  </a:ln>
                  <a:gradFill>
                    <a:gsLst>
                      <a:gs pos="2655">
                        <a:schemeClr val="tx1"/>
                      </a:gs>
                      <a:gs pos="31000">
                        <a:schemeClr val="tx1"/>
                      </a:gs>
                    </a:gsLst>
                    <a:lin ang="5400000" scaled="0"/>
                  </a:gradFill>
                  <a:effectLst/>
                  <a:latin typeface="+mj-lt"/>
                  <a:ea typeface="+mn-ea"/>
                  <a:cs typeface="Segoe UI" pitchFamily="34" charset="0"/>
                </a:defRPr>
              </a:lvl1pPr>
            </a:lstStyle>
            <a:p>
              <a:pPr algn="ctr" defTabSz="914192">
                <a:lnSpc>
                  <a:spcPct val="100000"/>
                </a:lnSpc>
                <a:defRPr/>
              </a:pPr>
              <a:r>
                <a:rPr lang="en-US" sz="1000" spc="0" dirty="0">
                  <a:solidFill>
                    <a:schemeClr val="tx1">
                      <a:lumMod val="50000"/>
                    </a:schemeClr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Azure SQL Database</a:t>
              </a:r>
            </a:p>
          </p:txBody>
        </p:sp>
        <p:sp>
          <p:nvSpPr>
            <p:cNvPr id="103" name="Rectangle: Rounded Corners 102">
              <a:extLst>
                <a:ext uri="{FF2B5EF4-FFF2-40B4-BE49-F238E27FC236}">
                  <a16:creationId xmlns:a16="http://schemas.microsoft.com/office/drawing/2014/main" id="{EEF45908-D73F-49F7-9781-78B8A41F7DEF}"/>
                </a:ext>
              </a:extLst>
            </p:cNvPr>
            <p:cNvSpPr/>
            <p:nvPr/>
          </p:nvSpPr>
          <p:spPr bwMode="auto">
            <a:xfrm>
              <a:off x="9315153" y="2126125"/>
              <a:ext cx="537855" cy="537856"/>
            </a:xfrm>
            <a:prstGeom prst="roundRect">
              <a:avLst>
                <a:gd name="adj" fmla="val 3125"/>
              </a:avLst>
            </a:prstGeom>
            <a:noFill/>
            <a:ln w="12700">
              <a:solidFill>
                <a:srgbClr val="0078D7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59" tIns="143407" rIns="179259" bIns="14340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980">
                <a:solidFill>
                  <a:schemeClr val="tx1">
                    <a:lumMod val="50000"/>
                  </a:schemeClr>
                </a:solidFill>
                <a:latin typeface="Segoe UI"/>
                <a:cs typeface="Segoe UI" pitchFamily="34" charset="0"/>
              </a:endParaRPr>
            </a:p>
          </p:txBody>
        </p:sp>
        <p:sp>
          <p:nvSpPr>
            <p:cNvPr id="112" name="Title 1">
              <a:extLst>
                <a:ext uri="{FF2B5EF4-FFF2-40B4-BE49-F238E27FC236}">
                  <a16:creationId xmlns:a16="http://schemas.microsoft.com/office/drawing/2014/main" id="{EC811037-8302-48B3-8AC6-BC2B8B4EB634}"/>
                </a:ext>
              </a:extLst>
            </p:cNvPr>
            <p:cNvSpPr txBox="1">
              <a:spLocks/>
            </p:cNvSpPr>
            <p:nvPr/>
          </p:nvSpPr>
          <p:spPr>
            <a:xfrm>
              <a:off x="9294987" y="2753982"/>
              <a:ext cx="579967" cy="359191"/>
            </a:xfrm>
            <a:prstGeom prst="rect">
              <a:avLst/>
            </a:prstGeom>
          </p:spPr>
          <p:txBody>
            <a:bodyPr vert="horz" wrap="square" lIns="0" tIns="44814" rIns="0" bIns="0" rtlCol="0" anchor="b">
              <a:spAutoFit/>
            </a:bodyPr>
            <a:lstStyle>
              <a:lvl1pPr algn="l" defTabSz="932742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5400" b="0" kern="1200" cap="none" spc="-102" baseline="0">
                  <a:ln w="3175">
                    <a:noFill/>
                  </a:ln>
                  <a:gradFill>
                    <a:gsLst>
                      <a:gs pos="2655">
                        <a:schemeClr val="tx1"/>
                      </a:gs>
                      <a:gs pos="31000">
                        <a:schemeClr val="tx1"/>
                      </a:gs>
                    </a:gsLst>
                    <a:lin ang="5400000" scaled="0"/>
                  </a:gradFill>
                  <a:effectLst/>
                  <a:latin typeface="+mj-lt"/>
                  <a:ea typeface="+mn-ea"/>
                  <a:cs typeface="Segoe UI" pitchFamily="34" charset="0"/>
                </a:defRPr>
              </a:lvl1pPr>
            </a:lstStyle>
            <a:p>
              <a:pPr algn="ctr" defTabSz="914192">
                <a:lnSpc>
                  <a:spcPct val="100000"/>
                </a:lnSpc>
                <a:defRPr/>
              </a:pPr>
              <a:r>
                <a:rPr lang="en-US" sz="1000" spc="0">
                  <a:solidFill>
                    <a:schemeClr val="tx1">
                      <a:lumMod val="50000"/>
                    </a:schemeClr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Azure </a:t>
              </a:r>
              <a:br>
                <a:rPr lang="en-US" sz="1000" spc="0">
                  <a:solidFill>
                    <a:schemeClr val="tx1">
                      <a:lumMod val="50000"/>
                    </a:schemeClr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</a:br>
              <a:r>
                <a:rPr lang="en-US" sz="1000" spc="0">
                  <a:solidFill>
                    <a:schemeClr val="tx1">
                      <a:lumMod val="50000"/>
                    </a:schemeClr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Storage</a:t>
              </a:r>
            </a:p>
          </p:txBody>
        </p:sp>
        <p:sp>
          <p:nvSpPr>
            <p:cNvPr id="119" name="Title 1">
              <a:extLst>
                <a:ext uri="{FF2B5EF4-FFF2-40B4-BE49-F238E27FC236}">
                  <a16:creationId xmlns:a16="http://schemas.microsoft.com/office/drawing/2014/main" id="{A9F1636A-1274-462F-BB3C-03857B7FBFA8}"/>
                </a:ext>
              </a:extLst>
            </p:cNvPr>
            <p:cNvSpPr txBox="1">
              <a:spLocks/>
            </p:cNvSpPr>
            <p:nvPr/>
          </p:nvSpPr>
          <p:spPr>
            <a:xfrm>
              <a:off x="8019634" y="1675803"/>
              <a:ext cx="789461" cy="202225"/>
            </a:xfrm>
            <a:prstGeom prst="rect">
              <a:avLst/>
            </a:prstGeom>
          </p:spPr>
          <p:txBody>
            <a:bodyPr vert="horz" wrap="square" lIns="0" tIns="44814" rIns="0" bIns="0" rtlCol="0" anchor="b">
              <a:spAutoFit/>
            </a:bodyPr>
            <a:lstStyle>
              <a:lvl1pPr algn="l" defTabSz="932742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5400" b="0" kern="1200" cap="none" spc="-102" baseline="0">
                  <a:ln w="3175">
                    <a:noFill/>
                  </a:ln>
                  <a:gradFill>
                    <a:gsLst>
                      <a:gs pos="2655">
                        <a:schemeClr val="tx1"/>
                      </a:gs>
                      <a:gs pos="31000">
                        <a:schemeClr val="tx1"/>
                      </a:gs>
                    </a:gsLst>
                    <a:lin ang="5400000" scaled="0"/>
                  </a:gradFill>
                  <a:effectLst/>
                  <a:latin typeface="+mj-lt"/>
                  <a:ea typeface="+mn-ea"/>
                  <a:cs typeface="Segoe UI" pitchFamily="34" charset="0"/>
                </a:defRPr>
              </a:lvl1pPr>
            </a:lstStyle>
            <a:p>
              <a:pPr algn="ctr" defTabSz="914192">
                <a:lnSpc>
                  <a:spcPct val="100000"/>
                </a:lnSpc>
                <a:defRPr/>
              </a:pPr>
              <a:r>
                <a:rPr lang="en-US" sz="1000" spc="0">
                  <a:solidFill>
                    <a:schemeClr val="tx1">
                      <a:lumMod val="50000"/>
                    </a:schemeClr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AKS</a:t>
              </a:r>
            </a:p>
          </p:txBody>
        </p:sp>
        <p:sp>
          <p:nvSpPr>
            <p:cNvPr id="121" name="Rectangle: Rounded Corners 120">
              <a:extLst>
                <a:ext uri="{FF2B5EF4-FFF2-40B4-BE49-F238E27FC236}">
                  <a16:creationId xmlns:a16="http://schemas.microsoft.com/office/drawing/2014/main" id="{32A2FFCA-88D4-4F31-A779-0E7A32D9F74E}"/>
                </a:ext>
              </a:extLst>
            </p:cNvPr>
            <p:cNvSpPr/>
            <p:nvPr/>
          </p:nvSpPr>
          <p:spPr bwMode="auto">
            <a:xfrm>
              <a:off x="7981093" y="1917944"/>
              <a:ext cx="866542" cy="866544"/>
            </a:xfrm>
            <a:prstGeom prst="roundRect">
              <a:avLst>
                <a:gd name="adj" fmla="val 3125"/>
              </a:avLst>
            </a:prstGeom>
            <a:noFill/>
            <a:ln w="12700">
              <a:solidFill>
                <a:srgbClr val="0078D7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59" tIns="143407" rIns="179259" bIns="14340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980">
                <a:solidFill>
                  <a:schemeClr val="tx1">
                    <a:lumMod val="50000"/>
                  </a:schemeClr>
                </a:solidFill>
                <a:latin typeface="Segoe UI"/>
                <a:cs typeface="Segoe UI" pitchFamily="34" charset="0"/>
              </a:endParaRPr>
            </a:p>
          </p:txBody>
        </p:sp>
        <p:sp>
          <p:nvSpPr>
            <p:cNvPr id="122" name="Title 1">
              <a:extLst>
                <a:ext uri="{FF2B5EF4-FFF2-40B4-BE49-F238E27FC236}">
                  <a16:creationId xmlns:a16="http://schemas.microsoft.com/office/drawing/2014/main" id="{1445F499-FF76-4613-8516-22137C194189}"/>
                </a:ext>
              </a:extLst>
            </p:cNvPr>
            <p:cNvSpPr txBox="1">
              <a:spLocks/>
            </p:cNvSpPr>
            <p:nvPr/>
          </p:nvSpPr>
          <p:spPr>
            <a:xfrm>
              <a:off x="10292810" y="1724519"/>
              <a:ext cx="605367" cy="359191"/>
            </a:xfrm>
            <a:prstGeom prst="rect">
              <a:avLst/>
            </a:prstGeom>
          </p:spPr>
          <p:txBody>
            <a:bodyPr vert="horz" wrap="square" lIns="0" tIns="44814" rIns="0" bIns="0" rtlCol="0" anchor="b">
              <a:spAutoFit/>
            </a:bodyPr>
            <a:lstStyle>
              <a:lvl1pPr algn="l" defTabSz="932742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5400" b="0" kern="1200" cap="none" spc="-102" baseline="0">
                  <a:ln w="3175">
                    <a:noFill/>
                  </a:ln>
                  <a:gradFill>
                    <a:gsLst>
                      <a:gs pos="2655">
                        <a:schemeClr val="tx1"/>
                      </a:gs>
                      <a:gs pos="31000">
                        <a:schemeClr val="tx1"/>
                      </a:gs>
                    </a:gsLst>
                    <a:lin ang="5400000" scaled="0"/>
                  </a:gradFill>
                  <a:effectLst/>
                  <a:latin typeface="+mj-lt"/>
                  <a:ea typeface="+mn-ea"/>
                  <a:cs typeface="Segoe UI" pitchFamily="34" charset="0"/>
                </a:defRPr>
              </a:lvl1pPr>
            </a:lstStyle>
            <a:p>
              <a:pPr algn="ctr" defTabSz="914192">
                <a:lnSpc>
                  <a:spcPct val="100000"/>
                </a:lnSpc>
                <a:defRPr/>
              </a:pPr>
              <a:r>
                <a:rPr lang="en-US" sz="1000" spc="0">
                  <a:solidFill>
                    <a:schemeClr val="tx1">
                      <a:lumMod val="50000"/>
                    </a:schemeClr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Azure Functions</a:t>
              </a:r>
            </a:p>
          </p:txBody>
        </p:sp>
        <p:sp>
          <p:nvSpPr>
            <p:cNvPr id="124" name="Rectangle: Rounded Corners 123">
              <a:extLst>
                <a:ext uri="{FF2B5EF4-FFF2-40B4-BE49-F238E27FC236}">
                  <a16:creationId xmlns:a16="http://schemas.microsoft.com/office/drawing/2014/main" id="{E7FED82E-ABE0-4436-9DC9-1B534BDAA1C0}"/>
                </a:ext>
              </a:extLst>
            </p:cNvPr>
            <p:cNvSpPr/>
            <p:nvPr/>
          </p:nvSpPr>
          <p:spPr bwMode="auto">
            <a:xfrm>
              <a:off x="10326566" y="2126125"/>
              <a:ext cx="537855" cy="537856"/>
            </a:xfrm>
            <a:prstGeom prst="roundRect">
              <a:avLst>
                <a:gd name="adj" fmla="val 3125"/>
              </a:avLst>
            </a:prstGeom>
            <a:noFill/>
            <a:ln w="12700">
              <a:solidFill>
                <a:srgbClr val="0078D7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59" tIns="143407" rIns="179259" bIns="14340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980">
                <a:solidFill>
                  <a:schemeClr val="tx1">
                    <a:lumMod val="50000"/>
                  </a:schemeClr>
                </a:solidFill>
                <a:latin typeface="Segoe UI"/>
                <a:cs typeface="Segoe UI" pitchFamily="34" charset="0"/>
              </a:endParaRPr>
            </a:p>
          </p:txBody>
        </p:sp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1A522E53-57C3-4C94-AA08-3838899ABD53}"/>
                </a:ext>
              </a:extLst>
            </p:cNvPr>
            <p:cNvCxnSpPr>
              <a:stCxn id="95" idx="1"/>
              <a:endCxn id="113" idx="1"/>
            </p:cNvCxnSpPr>
            <p:nvPr/>
          </p:nvCxnSpPr>
          <p:spPr>
            <a:xfrm rot="10800000" flipH="1" flipV="1">
              <a:off x="9315153" y="1519477"/>
              <a:ext cx="890" cy="1905039"/>
            </a:xfrm>
            <a:prstGeom prst="bentConnector3">
              <a:avLst>
                <a:gd name="adj1" fmla="val -25685393"/>
              </a:avLst>
            </a:prstGeom>
            <a:ln w="12700">
              <a:solidFill>
                <a:schemeClr val="tx1">
                  <a:lumMod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EC45CFDD-FB1A-436F-8F98-99537707FC63}"/>
                </a:ext>
              </a:extLst>
            </p:cNvPr>
            <p:cNvCxnSpPr>
              <a:cxnSpLocks/>
            </p:cNvCxnSpPr>
            <p:nvPr/>
          </p:nvCxnSpPr>
          <p:spPr>
            <a:xfrm>
              <a:off x="8847635" y="2397779"/>
              <a:ext cx="467518" cy="0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27BFB26F-6592-4B06-9A85-1F06B50A0E9C}"/>
                </a:ext>
              </a:extLst>
            </p:cNvPr>
            <p:cNvCxnSpPr>
              <a:cxnSpLocks/>
            </p:cNvCxnSpPr>
            <p:nvPr/>
          </p:nvCxnSpPr>
          <p:spPr>
            <a:xfrm>
              <a:off x="9856808" y="2397779"/>
              <a:ext cx="467518" cy="0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D6D5308B-F2F3-4E04-84CD-31FE97AFFB0F}"/>
                </a:ext>
              </a:extLst>
            </p:cNvPr>
            <p:cNvCxnSpPr>
              <a:cxnSpLocks/>
              <a:endCxn id="121" idx="1"/>
            </p:cNvCxnSpPr>
            <p:nvPr/>
          </p:nvCxnSpPr>
          <p:spPr>
            <a:xfrm>
              <a:off x="7383167" y="2351216"/>
              <a:ext cx="597926" cy="0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4199672B-C8F8-41F1-A1F2-EAF02DAFC6F6}"/>
                </a:ext>
              </a:extLst>
            </p:cNvPr>
            <p:cNvCxnSpPr>
              <a:cxnSpLocks/>
              <a:stCxn id="124" idx="2"/>
              <a:endCxn id="131" idx="0"/>
            </p:cNvCxnSpPr>
            <p:nvPr/>
          </p:nvCxnSpPr>
          <p:spPr>
            <a:xfrm>
              <a:off x="10595494" y="2663981"/>
              <a:ext cx="1365" cy="1363929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or: Elbow 31">
              <a:extLst>
                <a:ext uri="{FF2B5EF4-FFF2-40B4-BE49-F238E27FC236}">
                  <a16:creationId xmlns:a16="http://schemas.microsoft.com/office/drawing/2014/main" id="{24216619-2146-4153-9577-F2D7DA0FD31B}"/>
                </a:ext>
              </a:extLst>
            </p:cNvPr>
            <p:cNvCxnSpPr>
              <a:cxnSpLocks/>
              <a:stCxn id="87" idx="2"/>
              <a:endCxn id="141" idx="1"/>
            </p:cNvCxnSpPr>
            <p:nvPr/>
          </p:nvCxnSpPr>
          <p:spPr>
            <a:xfrm rot="16200000" flipH="1">
              <a:off x="6790102" y="3876218"/>
              <a:ext cx="978440" cy="1154259"/>
            </a:xfrm>
            <a:prstGeom prst="bentConnector2">
              <a:avLst/>
            </a:prstGeom>
            <a:ln w="12700">
              <a:solidFill>
                <a:schemeClr val="tx1">
                  <a:lumMod val="50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45122C4C-38A5-469A-816C-B9307AFC1643}"/>
                </a:ext>
              </a:extLst>
            </p:cNvPr>
            <p:cNvGrpSpPr/>
            <p:nvPr/>
          </p:nvGrpSpPr>
          <p:grpSpPr>
            <a:xfrm>
              <a:off x="7856452" y="4029047"/>
              <a:ext cx="952133" cy="1389588"/>
              <a:chOff x="7929398" y="4099638"/>
              <a:chExt cx="952133" cy="1389588"/>
            </a:xfrm>
          </p:grpSpPr>
          <p:sp>
            <p:nvSpPr>
              <p:cNvPr id="140" name="Title 1">
                <a:extLst>
                  <a:ext uri="{FF2B5EF4-FFF2-40B4-BE49-F238E27FC236}">
                    <a16:creationId xmlns:a16="http://schemas.microsoft.com/office/drawing/2014/main" id="{9D6C0550-D8A3-48D2-AF5D-46B6AB369AF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940602" y="4099638"/>
                <a:ext cx="929724" cy="359191"/>
              </a:xfrm>
              <a:prstGeom prst="rect">
                <a:avLst/>
              </a:prstGeom>
            </p:spPr>
            <p:txBody>
              <a:bodyPr vert="horz" wrap="square" lIns="0" tIns="44814" rIns="0" bIns="0" rtlCol="0" anchor="b">
                <a:spAutoFit/>
              </a:bodyPr>
              <a:lstStyle>
                <a:lvl1pPr algn="l" defTabSz="932742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lang="en-US" sz="5400" b="0" kern="1200" cap="none" spc="-102" baseline="0">
                    <a:ln w="3175">
                      <a:noFill/>
                    </a:ln>
                    <a:gradFill>
                      <a:gsLst>
                        <a:gs pos="2655">
                          <a:schemeClr val="tx1"/>
                        </a:gs>
                        <a:gs pos="31000">
                          <a:schemeClr val="tx1"/>
                        </a:gs>
                      </a:gsLst>
                      <a:lin ang="5400000" scaled="0"/>
                    </a:gradFill>
                    <a:effectLst/>
                    <a:latin typeface="+mj-lt"/>
                    <a:ea typeface="+mn-ea"/>
                    <a:cs typeface="Segoe UI" pitchFamily="34" charset="0"/>
                  </a:defRPr>
                </a:lvl1pPr>
              </a:lstStyle>
              <a:p>
                <a:pPr algn="ctr" defTabSz="914192">
                  <a:lnSpc>
                    <a:spcPct val="100000"/>
                  </a:lnSpc>
                  <a:defRPr/>
                </a:pPr>
                <a:r>
                  <a:rPr lang="en-US" sz="1000" spc="0">
                    <a:solidFill>
                      <a:schemeClr val="tx1">
                        <a:lumMod val="50000"/>
                      </a:schemeClr>
                    </a:solidFill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APIs running anywhere</a:t>
                </a:r>
              </a:p>
            </p:txBody>
          </p:sp>
          <p:sp>
            <p:nvSpPr>
              <p:cNvPr id="141" name="Rectangle: Rounded Corners 140">
                <a:extLst>
                  <a:ext uri="{FF2B5EF4-FFF2-40B4-BE49-F238E27FC236}">
                    <a16:creationId xmlns:a16="http://schemas.microsoft.com/office/drawing/2014/main" id="{F28561FA-FDA5-491F-9DCF-A2D9612E589D}"/>
                  </a:ext>
                </a:extLst>
              </p:cNvPr>
              <p:cNvSpPr/>
              <p:nvPr/>
            </p:nvSpPr>
            <p:spPr bwMode="auto">
              <a:xfrm>
                <a:off x="7929398" y="4537092"/>
                <a:ext cx="952133" cy="952134"/>
              </a:xfrm>
              <a:prstGeom prst="roundRect">
                <a:avLst>
                  <a:gd name="adj" fmla="val 3125"/>
                </a:avLst>
              </a:prstGeom>
              <a:noFill/>
              <a:ln w="12700">
                <a:solidFill>
                  <a:schemeClr val="tx1">
                    <a:lumMod val="50000"/>
                  </a:schemeClr>
                </a:solidFill>
                <a:prstDash val="dash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59" tIns="143407" rIns="179259" bIns="14340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3927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980">
                  <a:solidFill>
                    <a:schemeClr val="tx1">
                      <a:lumMod val="50000"/>
                    </a:schemeClr>
                  </a:solidFill>
                  <a:latin typeface="Segoe UI"/>
                  <a:cs typeface="Segoe UI" pitchFamily="34" charset="0"/>
                </a:endParaRPr>
              </a:p>
            </p:txBody>
          </p: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908A7BA8-AC8E-4E91-9532-75A1702F743C}"/>
                  </a:ext>
                </a:extLst>
              </p:cNvPr>
              <p:cNvGrpSpPr/>
              <p:nvPr/>
            </p:nvGrpSpPr>
            <p:grpSpPr>
              <a:xfrm>
                <a:off x="8082667" y="4710163"/>
                <a:ext cx="645594" cy="605992"/>
                <a:chOff x="8059646" y="4672611"/>
                <a:chExt cx="645594" cy="605992"/>
              </a:xfrm>
            </p:grpSpPr>
            <p:sp>
              <p:nvSpPr>
                <p:cNvPr id="143" name="HoloLens_EC94" title="Icon of Microsoft HoloLens">
                  <a:extLst>
                    <a:ext uri="{FF2B5EF4-FFF2-40B4-BE49-F238E27FC236}">
                      <a16:creationId xmlns:a16="http://schemas.microsoft.com/office/drawing/2014/main" id="{64CD5E60-4575-4A2B-ADBD-4F12A1024493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8466769" y="5123149"/>
                  <a:ext cx="238471" cy="127382"/>
                </a:xfrm>
                <a:custGeom>
                  <a:avLst/>
                  <a:gdLst>
                    <a:gd name="T0" fmla="*/ 1751 w 3752"/>
                    <a:gd name="T1" fmla="*/ 500 h 2002"/>
                    <a:gd name="T2" fmla="*/ 2001 w 3752"/>
                    <a:gd name="T3" fmla="*/ 500 h 2002"/>
                    <a:gd name="T4" fmla="*/ 0 w 3752"/>
                    <a:gd name="T5" fmla="*/ 885 h 2002"/>
                    <a:gd name="T6" fmla="*/ 170 w 3752"/>
                    <a:gd name="T7" fmla="*/ 940 h 2002"/>
                    <a:gd name="T8" fmla="*/ 1336 w 3752"/>
                    <a:gd name="T9" fmla="*/ 1124 h 2002"/>
                    <a:gd name="T10" fmla="*/ 2493 w 3752"/>
                    <a:gd name="T11" fmla="*/ 943 h 2002"/>
                    <a:gd name="T12" fmla="*/ 3554 w 3752"/>
                    <a:gd name="T13" fmla="*/ 409 h 2002"/>
                    <a:gd name="T14" fmla="*/ 3699 w 3752"/>
                    <a:gd name="T15" fmla="*/ 305 h 2002"/>
                    <a:gd name="T16" fmla="*/ 1 w 3752"/>
                    <a:gd name="T17" fmla="*/ 1003 h 2002"/>
                    <a:gd name="T18" fmla="*/ 305 w 3752"/>
                    <a:gd name="T19" fmla="*/ 1697 h 2002"/>
                    <a:gd name="T20" fmla="*/ 1042 w 3752"/>
                    <a:gd name="T21" fmla="*/ 2002 h 2002"/>
                    <a:gd name="T22" fmla="*/ 1200 w 3752"/>
                    <a:gd name="T23" fmla="*/ 2002 h 2002"/>
                    <a:gd name="T24" fmla="*/ 1356 w 3752"/>
                    <a:gd name="T25" fmla="*/ 1948 h 2002"/>
                    <a:gd name="T26" fmla="*/ 1612 w 3752"/>
                    <a:gd name="T27" fmla="*/ 1745 h 2002"/>
                    <a:gd name="T28" fmla="*/ 1876 w 3752"/>
                    <a:gd name="T29" fmla="*/ 1638 h 2002"/>
                    <a:gd name="T30" fmla="*/ 2140 w 3752"/>
                    <a:gd name="T31" fmla="*/ 1745 h 2002"/>
                    <a:gd name="T32" fmla="*/ 2396 w 3752"/>
                    <a:gd name="T33" fmla="*/ 1948 h 2002"/>
                    <a:gd name="T34" fmla="*/ 2552 w 3752"/>
                    <a:gd name="T35" fmla="*/ 2002 h 2002"/>
                    <a:gd name="T36" fmla="*/ 2710 w 3752"/>
                    <a:gd name="T37" fmla="*/ 2002 h 2002"/>
                    <a:gd name="T38" fmla="*/ 3447 w 3752"/>
                    <a:gd name="T39" fmla="*/ 1697 h 2002"/>
                    <a:gd name="T40" fmla="*/ 3752 w 3752"/>
                    <a:gd name="T41" fmla="*/ 960 h 2002"/>
                    <a:gd name="T42" fmla="*/ 3752 w 3752"/>
                    <a:gd name="T43" fmla="*/ 885 h 2002"/>
                    <a:gd name="T44" fmla="*/ 3752 w 3752"/>
                    <a:gd name="T45" fmla="*/ 459 h 2002"/>
                    <a:gd name="T46" fmla="*/ 3682 w 3752"/>
                    <a:gd name="T47" fmla="*/ 286 h 2002"/>
                    <a:gd name="T48" fmla="*/ 3681 w 3752"/>
                    <a:gd name="T49" fmla="*/ 285 h 2002"/>
                    <a:gd name="T50" fmla="*/ 3564 w 3752"/>
                    <a:gd name="T51" fmla="*/ 206 h 2002"/>
                    <a:gd name="T52" fmla="*/ 3559 w 3752"/>
                    <a:gd name="T53" fmla="*/ 204 h 2002"/>
                    <a:gd name="T54" fmla="*/ 1876 w 3752"/>
                    <a:gd name="T55" fmla="*/ 0 h 2002"/>
                    <a:gd name="T56" fmla="*/ 188 w 3752"/>
                    <a:gd name="T57" fmla="*/ 206 h 2002"/>
                    <a:gd name="T58" fmla="*/ 71 w 3752"/>
                    <a:gd name="T59" fmla="*/ 285 h 2002"/>
                    <a:gd name="T60" fmla="*/ 70 w 3752"/>
                    <a:gd name="T61" fmla="*/ 286 h 2002"/>
                    <a:gd name="T62" fmla="*/ 0 w 3752"/>
                    <a:gd name="T63" fmla="*/ 459 h 2002"/>
                    <a:gd name="T64" fmla="*/ 0 w 3752"/>
                    <a:gd name="T65" fmla="*/ 885 h 2002"/>
                    <a:gd name="T66" fmla="*/ 1 w 3752"/>
                    <a:gd name="T67" fmla="*/ 1003 h 20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3752" h="2002">
                      <a:moveTo>
                        <a:pt x="1751" y="500"/>
                      </a:moveTo>
                      <a:cubicBezTo>
                        <a:pt x="2001" y="500"/>
                        <a:pt x="2001" y="500"/>
                        <a:pt x="2001" y="500"/>
                      </a:cubicBezTo>
                      <a:moveTo>
                        <a:pt x="0" y="885"/>
                      </a:moveTo>
                      <a:cubicBezTo>
                        <a:pt x="170" y="940"/>
                        <a:pt x="170" y="940"/>
                        <a:pt x="170" y="940"/>
                      </a:cubicBezTo>
                      <a:cubicBezTo>
                        <a:pt x="549" y="1062"/>
                        <a:pt x="942" y="1124"/>
                        <a:pt x="1336" y="1124"/>
                      </a:cubicBezTo>
                      <a:cubicBezTo>
                        <a:pt x="1729" y="1124"/>
                        <a:pt x="2118" y="1063"/>
                        <a:pt x="2493" y="943"/>
                      </a:cubicBezTo>
                      <a:cubicBezTo>
                        <a:pt x="2872" y="822"/>
                        <a:pt x="3229" y="642"/>
                        <a:pt x="3554" y="409"/>
                      </a:cubicBezTo>
                      <a:cubicBezTo>
                        <a:pt x="3699" y="305"/>
                        <a:pt x="3699" y="305"/>
                        <a:pt x="3699" y="305"/>
                      </a:cubicBezTo>
                      <a:moveTo>
                        <a:pt x="1" y="1003"/>
                      </a:moveTo>
                      <a:cubicBezTo>
                        <a:pt x="12" y="1265"/>
                        <a:pt x="119" y="1510"/>
                        <a:pt x="305" y="1697"/>
                      </a:cubicBezTo>
                      <a:cubicBezTo>
                        <a:pt x="502" y="1894"/>
                        <a:pt x="764" y="2002"/>
                        <a:pt x="1042" y="2002"/>
                      </a:cubicBezTo>
                      <a:cubicBezTo>
                        <a:pt x="1200" y="2002"/>
                        <a:pt x="1200" y="2002"/>
                        <a:pt x="1200" y="2002"/>
                      </a:cubicBezTo>
                      <a:cubicBezTo>
                        <a:pt x="1256" y="2002"/>
                        <a:pt x="1312" y="1983"/>
                        <a:pt x="1356" y="1948"/>
                      </a:cubicBezTo>
                      <a:cubicBezTo>
                        <a:pt x="1612" y="1745"/>
                        <a:pt x="1612" y="1745"/>
                        <a:pt x="1612" y="1745"/>
                      </a:cubicBezTo>
                      <a:cubicBezTo>
                        <a:pt x="1683" y="1676"/>
                        <a:pt x="1777" y="1638"/>
                        <a:pt x="1876" y="1638"/>
                      </a:cubicBezTo>
                      <a:cubicBezTo>
                        <a:pt x="1975" y="1638"/>
                        <a:pt x="2069" y="1676"/>
                        <a:pt x="2140" y="1745"/>
                      </a:cubicBezTo>
                      <a:cubicBezTo>
                        <a:pt x="2396" y="1948"/>
                        <a:pt x="2396" y="1948"/>
                        <a:pt x="2396" y="1948"/>
                      </a:cubicBezTo>
                      <a:cubicBezTo>
                        <a:pt x="2440" y="1983"/>
                        <a:pt x="2496" y="2002"/>
                        <a:pt x="2552" y="2002"/>
                      </a:cubicBezTo>
                      <a:cubicBezTo>
                        <a:pt x="2710" y="2002"/>
                        <a:pt x="2710" y="2002"/>
                        <a:pt x="2710" y="2002"/>
                      </a:cubicBezTo>
                      <a:cubicBezTo>
                        <a:pt x="2988" y="2002"/>
                        <a:pt x="3250" y="1894"/>
                        <a:pt x="3447" y="1697"/>
                      </a:cubicBezTo>
                      <a:cubicBezTo>
                        <a:pt x="3644" y="1500"/>
                        <a:pt x="3752" y="1238"/>
                        <a:pt x="3752" y="960"/>
                      </a:cubicBezTo>
                      <a:cubicBezTo>
                        <a:pt x="3752" y="885"/>
                        <a:pt x="3752" y="885"/>
                        <a:pt x="3752" y="885"/>
                      </a:cubicBezTo>
                      <a:cubicBezTo>
                        <a:pt x="3752" y="459"/>
                        <a:pt x="3752" y="459"/>
                        <a:pt x="3752" y="459"/>
                      </a:cubicBezTo>
                      <a:cubicBezTo>
                        <a:pt x="3752" y="394"/>
                        <a:pt x="3727" y="331"/>
                        <a:pt x="3682" y="286"/>
                      </a:cubicBezTo>
                      <a:cubicBezTo>
                        <a:pt x="3681" y="285"/>
                        <a:pt x="3681" y="285"/>
                        <a:pt x="3681" y="285"/>
                      </a:cubicBezTo>
                      <a:cubicBezTo>
                        <a:pt x="3647" y="251"/>
                        <a:pt x="3608" y="225"/>
                        <a:pt x="3564" y="206"/>
                      </a:cubicBezTo>
                      <a:cubicBezTo>
                        <a:pt x="3564" y="206"/>
                        <a:pt x="3560" y="204"/>
                        <a:pt x="3559" y="204"/>
                      </a:cubicBezTo>
                      <a:cubicBezTo>
                        <a:pt x="3224" y="70"/>
                        <a:pt x="2643" y="0"/>
                        <a:pt x="1876" y="0"/>
                      </a:cubicBezTo>
                      <a:cubicBezTo>
                        <a:pt x="1105" y="0"/>
                        <a:pt x="521" y="71"/>
                        <a:pt x="188" y="206"/>
                      </a:cubicBezTo>
                      <a:cubicBezTo>
                        <a:pt x="144" y="225"/>
                        <a:pt x="105" y="251"/>
                        <a:pt x="71" y="285"/>
                      </a:cubicBezTo>
                      <a:cubicBezTo>
                        <a:pt x="70" y="286"/>
                        <a:pt x="70" y="286"/>
                        <a:pt x="70" y="286"/>
                      </a:cubicBezTo>
                      <a:cubicBezTo>
                        <a:pt x="25" y="331"/>
                        <a:pt x="0" y="394"/>
                        <a:pt x="0" y="459"/>
                      </a:cubicBezTo>
                      <a:cubicBezTo>
                        <a:pt x="0" y="885"/>
                        <a:pt x="0" y="885"/>
                        <a:pt x="0" y="885"/>
                      </a:cubicBezTo>
                      <a:lnTo>
                        <a:pt x="1" y="1003"/>
                      </a:lnTo>
                      <a:close/>
                    </a:path>
                  </a:pathLst>
                </a:custGeom>
                <a:noFill/>
                <a:ln w="12700" cap="sq">
                  <a:solidFill>
                    <a:schemeClr val="tx1">
                      <a:lumMod val="5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27" tIns="45713" rIns="91427" bIns="45713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563">
                    <a:defRPr/>
                  </a:pPr>
                  <a:endParaRPr lang="en-US" sz="900">
                    <a:solidFill>
                      <a:schemeClr val="tx1">
                        <a:lumMod val="50000"/>
                      </a:schemeClr>
                    </a:solidFill>
                    <a:latin typeface="Segoe UI"/>
                  </a:endParaRPr>
                </a:p>
              </p:txBody>
            </p:sp>
            <p:sp>
              <p:nvSpPr>
                <p:cNvPr id="144" name="server" title="Icon of a server tower">
                  <a:extLst>
                    <a:ext uri="{FF2B5EF4-FFF2-40B4-BE49-F238E27FC236}">
                      <a16:creationId xmlns:a16="http://schemas.microsoft.com/office/drawing/2014/main" id="{E230B58B-A553-464D-9CE4-878E001C185B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8514260" y="4672611"/>
                  <a:ext cx="143489" cy="272538"/>
                </a:xfrm>
                <a:custGeom>
                  <a:avLst/>
                  <a:gdLst>
                    <a:gd name="T0" fmla="*/ 318 w 318"/>
                    <a:gd name="T1" fmla="*/ 283 h 604"/>
                    <a:gd name="T2" fmla="*/ 318 w 318"/>
                    <a:gd name="T3" fmla="*/ 604 h 604"/>
                    <a:gd name="T4" fmla="*/ 0 w 318"/>
                    <a:gd name="T5" fmla="*/ 604 h 604"/>
                    <a:gd name="T6" fmla="*/ 0 w 318"/>
                    <a:gd name="T7" fmla="*/ 0 h 604"/>
                    <a:gd name="T8" fmla="*/ 318 w 318"/>
                    <a:gd name="T9" fmla="*/ 0 h 604"/>
                    <a:gd name="T10" fmla="*/ 318 w 318"/>
                    <a:gd name="T11" fmla="*/ 283 h 604"/>
                    <a:gd name="T12" fmla="*/ 67 w 318"/>
                    <a:gd name="T13" fmla="*/ 97 h 604"/>
                    <a:gd name="T14" fmla="*/ 249 w 318"/>
                    <a:gd name="T15" fmla="*/ 97 h 604"/>
                    <a:gd name="T16" fmla="*/ 67 w 318"/>
                    <a:gd name="T17" fmla="*/ 414 h 604"/>
                    <a:gd name="T18" fmla="*/ 249 w 318"/>
                    <a:gd name="T19" fmla="*/ 414 h 604"/>
                    <a:gd name="T20" fmla="*/ 67 w 318"/>
                    <a:gd name="T21" fmla="*/ 504 h 604"/>
                    <a:gd name="T22" fmla="*/ 249 w 318"/>
                    <a:gd name="T23" fmla="*/ 504 h 6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18" h="604">
                      <a:moveTo>
                        <a:pt x="318" y="283"/>
                      </a:moveTo>
                      <a:lnTo>
                        <a:pt x="318" y="604"/>
                      </a:lnTo>
                      <a:lnTo>
                        <a:pt x="0" y="604"/>
                      </a:lnTo>
                      <a:lnTo>
                        <a:pt x="0" y="0"/>
                      </a:lnTo>
                      <a:lnTo>
                        <a:pt x="318" y="0"/>
                      </a:lnTo>
                      <a:lnTo>
                        <a:pt x="318" y="283"/>
                      </a:lnTo>
                      <a:moveTo>
                        <a:pt x="67" y="97"/>
                      </a:moveTo>
                      <a:lnTo>
                        <a:pt x="249" y="97"/>
                      </a:lnTo>
                      <a:moveTo>
                        <a:pt x="67" y="414"/>
                      </a:moveTo>
                      <a:lnTo>
                        <a:pt x="249" y="414"/>
                      </a:lnTo>
                      <a:moveTo>
                        <a:pt x="67" y="504"/>
                      </a:moveTo>
                      <a:lnTo>
                        <a:pt x="249" y="504"/>
                      </a:lnTo>
                    </a:path>
                  </a:pathLst>
                </a:custGeom>
                <a:noFill/>
                <a:ln w="12700" cap="sq">
                  <a:solidFill>
                    <a:schemeClr val="tx1">
                      <a:lumMod val="5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27" tIns="45713" rIns="91427" bIns="45713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563">
                    <a:defRPr/>
                  </a:pPr>
                  <a:endParaRPr lang="en-US" sz="900">
                    <a:solidFill>
                      <a:schemeClr val="tx1">
                        <a:lumMod val="50000"/>
                      </a:schemeClr>
                    </a:solidFill>
                    <a:latin typeface="Segoe UI"/>
                  </a:endParaRPr>
                </a:p>
              </p:txBody>
            </p:sp>
            <p:sp>
              <p:nvSpPr>
                <p:cNvPr id="145" name="Car" title="Icon of the front of a car">
                  <a:extLst>
                    <a:ext uri="{FF2B5EF4-FFF2-40B4-BE49-F238E27FC236}">
                      <a16:creationId xmlns:a16="http://schemas.microsoft.com/office/drawing/2014/main" id="{449E7FE0-3BA1-4ABB-887D-CBD25B484E5F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8059646" y="5095077"/>
                  <a:ext cx="238471" cy="183526"/>
                </a:xfrm>
                <a:custGeom>
                  <a:avLst/>
                  <a:gdLst>
                    <a:gd name="T0" fmla="*/ 349 w 360"/>
                    <a:gd name="T1" fmla="*/ 148 h 276"/>
                    <a:gd name="T2" fmla="*/ 349 w 360"/>
                    <a:gd name="T3" fmla="*/ 252 h 276"/>
                    <a:gd name="T4" fmla="*/ 14 w 360"/>
                    <a:gd name="T5" fmla="*/ 252 h 276"/>
                    <a:gd name="T6" fmla="*/ 14 w 360"/>
                    <a:gd name="T7" fmla="*/ 149 h 276"/>
                    <a:gd name="T8" fmla="*/ 51 w 360"/>
                    <a:gd name="T9" fmla="*/ 43 h 276"/>
                    <a:gd name="T10" fmla="*/ 94 w 360"/>
                    <a:gd name="T11" fmla="*/ 0 h 276"/>
                    <a:gd name="T12" fmla="*/ 268 w 360"/>
                    <a:gd name="T13" fmla="*/ 0 h 276"/>
                    <a:gd name="T14" fmla="*/ 311 w 360"/>
                    <a:gd name="T15" fmla="*/ 43 h 276"/>
                    <a:gd name="T16" fmla="*/ 349 w 360"/>
                    <a:gd name="T17" fmla="*/ 148 h 276"/>
                    <a:gd name="T18" fmla="*/ 77 w 360"/>
                    <a:gd name="T19" fmla="*/ 174 h 276"/>
                    <a:gd name="T20" fmla="*/ 91 w 360"/>
                    <a:gd name="T21" fmla="*/ 160 h 276"/>
                    <a:gd name="T22" fmla="*/ 77 w 360"/>
                    <a:gd name="T23" fmla="*/ 145 h 276"/>
                    <a:gd name="T24" fmla="*/ 63 w 360"/>
                    <a:gd name="T25" fmla="*/ 160 h 276"/>
                    <a:gd name="T26" fmla="*/ 77 w 360"/>
                    <a:gd name="T27" fmla="*/ 174 h 276"/>
                    <a:gd name="T28" fmla="*/ 14 w 360"/>
                    <a:gd name="T29" fmla="*/ 252 h 276"/>
                    <a:gd name="T30" fmla="*/ 14 w 360"/>
                    <a:gd name="T31" fmla="*/ 260 h 276"/>
                    <a:gd name="T32" fmla="*/ 30 w 360"/>
                    <a:gd name="T33" fmla="*/ 276 h 276"/>
                    <a:gd name="T34" fmla="*/ 50 w 360"/>
                    <a:gd name="T35" fmla="*/ 276 h 276"/>
                    <a:gd name="T36" fmla="*/ 67 w 360"/>
                    <a:gd name="T37" fmla="*/ 260 h 276"/>
                    <a:gd name="T38" fmla="*/ 67 w 360"/>
                    <a:gd name="T39" fmla="*/ 252 h 276"/>
                    <a:gd name="T40" fmla="*/ 295 w 360"/>
                    <a:gd name="T41" fmla="*/ 252 h 276"/>
                    <a:gd name="T42" fmla="*/ 295 w 360"/>
                    <a:gd name="T43" fmla="*/ 260 h 276"/>
                    <a:gd name="T44" fmla="*/ 312 w 360"/>
                    <a:gd name="T45" fmla="*/ 276 h 276"/>
                    <a:gd name="T46" fmla="*/ 332 w 360"/>
                    <a:gd name="T47" fmla="*/ 276 h 276"/>
                    <a:gd name="T48" fmla="*/ 349 w 360"/>
                    <a:gd name="T49" fmla="*/ 260 h 276"/>
                    <a:gd name="T50" fmla="*/ 349 w 360"/>
                    <a:gd name="T51" fmla="*/ 252 h 276"/>
                    <a:gd name="T52" fmla="*/ 283 w 360"/>
                    <a:gd name="T53" fmla="*/ 174 h 276"/>
                    <a:gd name="T54" fmla="*/ 297 w 360"/>
                    <a:gd name="T55" fmla="*/ 160 h 276"/>
                    <a:gd name="T56" fmla="*/ 283 w 360"/>
                    <a:gd name="T57" fmla="*/ 145 h 276"/>
                    <a:gd name="T58" fmla="*/ 268 w 360"/>
                    <a:gd name="T59" fmla="*/ 160 h 276"/>
                    <a:gd name="T60" fmla="*/ 283 w 360"/>
                    <a:gd name="T61" fmla="*/ 174 h 276"/>
                    <a:gd name="T62" fmla="*/ 245 w 360"/>
                    <a:gd name="T63" fmla="*/ 252 h 276"/>
                    <a:gd name="T64" fmla="*/ 245 w 360"/>
                    <a:gd name="T65" fmla="*/ 222 h 276"/>
                    <a:gd name="T66" fmla="*/ 229 w 360"/>
                    <a:gd name="T67" fmla="*/ 197 h 276"/>
                    <a:gd name="T68" fmla="*/ 133 w 360"/>
                    <a:gd name="T69" fmla="*/ 197 h 276"/>
                    <a:gd name="T70" fmla="*/ 117 w 360"/>
                    <a:gd name="T71" fmla="*/ 222 h 276"/>
                    <a:gd name="T72" fmla="*/ 117 w 360"/>
                    <a:gd name="T73" fmla="*/ 252 h 276"/>
                    <a:gd name="T74" fmla="*/ 0 w 360"/>
                    <a:gd name="T75" fmla="*/ 75 h 276"/>
                    <a:gd name="T76" fmla="*/ 16 w 360"/>
                    <a:gd name="T77" fmla="*/ 75 h 276"/>
                    <a:gd name="T78" fmla="*/ 32 w 360"/>
                    <a:gd name="T79" fmla="*/ 96 h 276"/>
                    <a:gd name="T80" fmla="*/ 330 w 360"/>
                    <a:gd name="T81" fmla="*/ 96 h 276"/>
                    <a:gd name="T82" fmla="*/ 345 w 360"/>
                    <a:gd name="T83" fmla="*/ 75 h 276"/>
                    <a:gd name="T84" fmla="*/ 360 w 360"/>
                    <a:gd name="T85" fmla="*/ 75 h 2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360" h="276">
                      <a:moveTo>
                        <a:pt x="349" y="148"/>
                      </a:moveTo>
                      <a:cubicBezTo>
                        <a:pt x="349" y="252"/>
                        <a:pt x="349" y="252"/>
                        <a:pt x="349" y="252"/>
                      </a:cubicBezTo>
                      <a:cubicBezTo>
                        <a:pt x="14" y="252"/>
                        <a:pt x="14" y="252"/>
                        <a:pt x="14" y="252"/>
                      </a:cubicBezTo>
                      <a:cubicBezTo>
                        <a:pt x="14" y="149"/>
                        <a:pt x="14" y="149"/>
                        <a:pt x="14" y="149"/>
                      </a:cubicBezTo>
                      <a:cubicBezTo>
                        <a:pt x="51" y="43"/>
                        <a:pt x="51" y="43"/>
                        <a:pt x="51" y="43"/>
                      </a:cubicBezTo>
                      <a:cubicBezTo>
                        <a:pt x="59" y="19"/>
                        <a:pt x="70" y="0"/>
                        <a:pt x="94" y="0"/>
                      </a:cubicBezTo>
                      <a:cubicBezTo>
                        <a:pt x="268" y="0"/>
                        <a:pt x="268" y="0"/>
                        <a:pt x="268" y="0"/>
                      </a:cubicBezTo>
                      <a:cubicBezTo>
                        <a:pt x="292" y="0"/>
                        <a:pt x="304" y="19"/>
                        <a:pt x="311" y="43"/>
                      </a:cubicBezTo>
                      <a:lnTo>
                        <a:pt x="349" y="148"/>
                      </a:lnTo>
                      <a:close/>
                      <a:moveTo>
                        <a:pt x="77" y="174"/>
                      </a:moveTo>
                      <a:cubicBezTo>
                        <a:pt x="85" y="174"/>
                        <a:pt x="91" y="167"/>
                        <a:pt x="91" y="160"/>
                      </a:cubicBezTo>
                      <a:cubicBezTo>
                        <a:pt x="91" y="152"/>
                        <a:pt x="85" y="145"/>
                        <a:pt x="77" y="145"/>
                      </a:cubicBezTo>
                      <a:cubicBezTo>
                        <a:pt x="69" y="145"/>
                        <a:pt x="63" y="152"/>
                        <a:pt x="63" y="160"/>
                      </a:cubicBezTo>
                      <a:cubicBezTo>
                        <a:pt x="63" y="167"/>
                        <a:pt x="69" y="174"/>
                        <a:pt x="77" y="174"/>
                      </a:cubicBezTo>
                      <a:close/>
                      <a:moveTo>
                        <a:pt x="14" y="252"/>
                      </a:moveTo>
                      <a:cubicBezTo>
                        <a:pt x="14" y="260"/>
                        <a:pt x="14" y="260"/>
                        <a:pt x="14" y="260"/>
                      </a:cubicBezTo>
                      <a:cubicBezTo>
                        <a:pt x="14" y="269"/>
                        <a:pt x="21" y="276"/>
                        <a:pt x="30" y="276"/>
                      </a:cubicBezTo>
                      <a:cubicBezTo>
                        <a:pt x="50" y="276"/>
                        <a:pt x="50" y="276"/>
                        <a:pt x="50" y="276"/>
                      </a:cubicBezTo>
                      <a:cubicBezTo>
                        <a:pt x="59" y="276"/>
                        <a:pt x="67" y="269"/>
                        <a:pt x="67" y="260"/>
                      </a:cubicBezTo>
                      <a:cubicBezTo>
                        <a:pt x="67" y="252"/>
                        <a:pt x="67" y="252"/>
                        <a:pt x="67" y="252"/>
                      </a:cubicBezTo>
                      <a:moveTo>
                        <a:pt x="295" y="252"/>
                      </a:moveTo>
                      <a:cubicBezTo>
                        <a:pt x="295" y="260"/>
                        <a:pt x="295" y="260"/>
                        <a:pt x="295" y="260"/>
                      </a:cubicBezTo>
                      <a:cubicBezTo>
                        <a:pt x="295" y="269"/>
                        <a:pt x="303" y="276"/>
                        <a:pt x="312" y="276"/>
                      </a:cubicBezTo>
                      <a:cubicBezTo>
                        <a:pt x="332" y="276"/>
                        <a:pt x="332" y="276"/>
                        <a:pt x="332" y="276"/>
                      </a:cubicBezTo>
                      <a:cubicBezTo>
                        <a:pt x="341" y="276"/>
                        <a:pt x="349" y="269"/>
                        <a:pt x="349" y="260"/>
                      </a:cubicBezTo>
                      <a:cubicBezTo>
                        <a:pt x="349" y="252"/>
                        <a:pt x="349" y="252"/>
                        <a:pt x="349" y="252"/>
                      </a:cubicBezTo>
                      <a:moveTo>
                        <a:pt x="283" y="174"/>
                      </a:moveTo>
                      <a:cubicBezTo>
                        <a:pt x="290" y="174"/>
                        <a:pt x="297" y="167"/>
                        <a:pt x="297" y="160"/>
                      </a:cubicBezTo>
                      <a:cubicBezTo>
                        <a:pt x="297" y="152"/>
                        <a:pt x="290" y="145"/>
                        <a:pt x="283" y="145"/>
                      </a:cubicBezTo>
                      <a:cubicBezTo>
                        <a:pt x="275" y="145"/>
                        <a:pt x="268" y="152"/>
                        <a:pt x="268" y="160"/>
                      </a:cubicBezTo>
                      <a:cubicBezTo>
                        <a:pt x="268" y="167"/>
                        <a:pt x="275" y="174"/>
                        <a:pt x="283" y="174"/>
                      </a:cubicBezTo>
                      <a:close/>
                      <a:moveTo>
                        <a:pt x="245" y="252"/>
                      </a:moveTo>
                      <a:cubicBezTo>
                        <a:pt x="245" y="222"/>
                        <a:pt x="245" y="222"/>
                        <a:pt x="245" y="222"/>
                      </a:cubicBezTo>
                      <a:cubicBezTo>
                        <a:pt x="229" y="197"/>
                        <a:pt x="229" y="197"/>
                        <a:pt x="229" y="197"/>
                      </a:cubicBezTo>
                      <a:cubicBezTo>
                        <a:pt x="133" y="197"/>
                        <a:pt x="133" y="197"/>
                        <a:pt x="133" y="197"/>
                      </a:cubicBezTo>
                      <a:cubicBezTo>
                        <a:pt x="117" y="222"/>
                        <a:pt x="117" y="222"/>
                        <a:pt x="117" y="222"/>
                      </a:cubicBezTo>
                      <a:cubicBezTo>
                        <a:pt x="117" y="252"/>
                        <a:pt x="117" y="252"/>
                        <a:pt x="117" y="252"/>
                      </a:cubicBezTo>
                      <a:moveTo>
                        <a:pt x="0" y="75"/>
                      </a:moveTo>
                      <a:cubicBezTo>
                        <a:pt x="16" y="75"/>
                        <a:pt x="16" y="75"/>
                        <a:pt x="16" y="75"/>
                      </a:cubicBezTo>
                      <a:cubicBezTo>
                        <a:pt x="32" y="96"/>
                        <a:pt x="32" y="96"/>
                        <a:pt x="32" y="96"/>
                      </a:cubicBezTo>
                      <a:cubicBezTo>
                        <a:pt x="330" y="96"/>
                        <a:pt x="330" y="96"/>
                        <a:pt x="330" y="96"/>
                      </a:cubicBezTo>
                      <a:cubicBezTo>
                        <a:pt x="345" y="75"/>
                        <a:pt x="345" y="75"/>
                        <a:pt x="345" y="75"/>
                      </a:cubicBezTo>
                      <a:cubicBezTo>
                        <a:pt x="360" y="75"/>
                        <a:pt x="360" y="75"/>
                        <a:pt x="360" y="75"/>
                      </a:cubicBezTo>
                    </a:path>
                  </a:pathLst>
                </a:custGeom>
                <a:noFill/>
                <a:ln w="12700" cap="flat">
                  <a:solidFill>
                    <a:schemeClr val="tx1">
                      <a:lumMod val="5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27" tIns="45713" rIns="91427" bIns="45713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563">
                    <a:defRPr/>
                  </a:pPr>
                  <a:endParaRPr lang="en-US" sz="900">
                    <a:solidFill>
                      <a:schemeClr val="tx1">
                        <a:lumMod val="50000"/>
                      </a:schemeClr>
                    </a:solidFill>
                    <a:latin typeface="Segoe UI"/>
                  </a:endParaRPr>
                </a:p>
              </p:txBody>
            </p:sp>
            <p:sp>
              <p:nvSpPr>
                <p:cNvPr id="146" name="building_7" title="Icon of a building with a curved section protruding from it">
                  <a:extLst>
                    <a:ext uri="{FF2B5EF4-FFF2-40B4-BE49-F238E27FC236}">
                      <a16:creationId xmlns:a16="http://schemas.microsoft.com/office/drawing/2014/main" id="{430D6A60-28F4-413F-95F4-C6D97CB30801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8059646" y="4673869"/>
                  <a:ext cx="238471" cy="270022"/>
                </a:xfrm>
                <a:custGeom>
                  <a:avLst/>
                  <a:gdLst>
                    <a:gd name="T0" fmla="*/ 142 w 235"/>
                    <a:gd name="T1" fmla="*/ 110 h 269"/>
                    <a:gd name="T2" fmla="*/ 168 w 235"/>
                    <a:gd name="T3" fmla="*/ 110 h 269"/>
                    <a:gd name="T4" fmla="*/ 235 w 235"/>
                    <a:gd name="T5" fmla="*/ 176 h 269"/>
                    <a:gd name="T6" fmla="*/ 235 w 235"/>
                    <a:gd name="T7" fmla="*/ 269 h 269"/>
                    <a:gd name="T8" fmla="*/ 142 w 235"/>
                    <a:gd name="T9" fmla="*/ 94 h 269"/>
                    <a:gd name="T10" fmla="*/ 142 w 235"/>
                    <a:gd name="T11" fmla="*/ 72 h 269"/>
                    <a:gd name="T12" fmla="*/ 0 w 235"/>
                    <a:gd name="T13" fmla="*/ 72 h 269"/>
                    <a:gd name="T14" fmla="*/ 0 w 235"/>
                    <a:gd name="T15" fmla="*/ 269 h 269"/>
                    <a:gd name="T16" fmla="*/ 54 w 235"/>
                    <a:gd name="T17" fmla="*/ 269 h 269"/>
                    <a:gd name="T18" fmla="*/ 54 w 235"/>
                    <a:gd name="T19" fmla="*/ 215 h 269"/>
                    <a:gd name="T20" fmla="*/ 91 w 235"/>
                    <a:gd name="T21" fmla="*/ 215 h 269"/>
                    <a:gd name="T22" fmla="*/ 91 w 235"/>
                    <a:gd name="T23" fmla="*/ 269 h 269"/>
                    <a:gd name="T24" fmla="*/ 142 w 235"/>
                    <a:gd name="T25" fmla="*/ 269 h 269"/>
                    <a:gd name="T26" fmla="*/ 142 w 235"/>
                    <a:gd name="T27" fmla="*/ 110 h 269"/>
                    <a:gd name="T28" fmla="*/ 142 w 235"/>
                    <a:gd name="T29" fmla="*/ 94 h 269"/>
                    <a:gd name="T30" fmla="*/ 127 w 235"/>
                    <a:gd name="T31" fmla="*/ 72 h 269"/>
                    <a:gd name="T32" fmla="*/ 127 w 235"/>
                    <a:gd name="T33" fmla="*/ 37 h 269"/>
                    <a:gd name="T34" fmla="*/ 16 w 235"/>
                    <a:gd name="T35" fmla="*/ 37 h 269"/>
                    <a:gd name="T36" fmla="*/ 16 w 235"/>
                    <a:gd name="T37" fmla="*/ 72 h 269"/>
                    <a:gd name="T38" fmla="*/ 90 w 235"/>
                    <a:gd name="T39" fmla="*/ 37 h 269"/>
                    <a:gd name="T40" fmla="*/ 90 w 235"/>
                    <a:gd name="T41" fmla="*/ 0 h 269"/>
                    <a:gd name="T42" fmla="*/ 53 w 235"/>
                    <a:gd name="T43" fmla="*/ 0 h 269"/>
                    <a:gd name="T44" fmla="*/ 53 w 235"/>
                    <a:gd name="T45" fmla="*/ 37 h 269"/>
                    <a:gd name="T46" fmla="*/ 36 w 235"/>
                    <a:gd name="T47" fmla="*/ 106 h 269"/>
                    <a:gd name="T48" fmla="*/ 36 w 235"/>
                    <a:gd name="T49" fmla="*/ 129 h 269"/>
                    <a:gd name="T50" fmla="*/ 71 w 235"/>
                    <a:gd name="T51" fmla="*/ 106 h 269"/>
                    <a:gd name="T52" fmla="*/ 71 w 235"/>
                    <a:gd name="T53" fmla="*/ 129 h 269"/>
                    <a:gd name="T54" fmla="*/ 108 w 235"/>
                    <a:gd name="T55" fmla="*/ 106 h 269"/>
                    <a:gd name="T56" fmla="*/ 108 w 235"/>
                    <a:gd name="T57" fmla="*/ 129 h 269"/>
                    <a:gd name="T58" fmla="*/ 36 w 235"/>
                    <a:gd name="T59" fmla="*/ 160 h 269"/>
                    <a:gd name="T60" fmla="*/ 36 w 235"/>
                    <a:gd name="T61" fmla="*/ 184 h 269"/>
                    <a:gd name="T62" fmla="*/ 71 w 235"/>
                    <a:gd name="T63" fmla="*/ 160 h 269"/>
                    <a:gd name="T64" fmla="*/ 71 w 235"/>
                    <a:gd name="T65" fmla="*/ 184 h 269"/>
                    <a:gd name="T66" fmla="*/ 108 w 235"/>
                    <a:gd name="T67" fmla="*/ 160 h 269"/>
                    <a:gd name="T68" fmla="*/ 108 w 235"/>
                    <a:gd name="T69" fmla="*/ 184 h 269"/>
                    <a:gd name="T70" fmla="*/ 175 w 235"/>
                    <a:gd name="T71" fmla="*/ 269 h 269"/>
                    <a:gd name="T72" fmla="*/ 201 w 235"/>
                    <a:gd name="T73" fmla="*/ 269 h 269"/>
                    <a:gd name="T74" fmla="*/ 175 w 235"/>
                    <a:gd name="T75" fmla="*/ 235 h 269"/>
                    <a:gd name="T76" fmla="*/ 201 w 235"/>
                    <a:gd name="T77" fmla="*/ 235 h 269"/>
                    <a:gd name="T78" fmla="*/ 175 w 235"/>
                    <a:gd name="T79" fmla="*/ 200 h 269"/>
                    <a:gd name="T80" fmla="*/ 201 w 235"/>
                    <a:gd name="T81" fmla="*/ 200 h 269"/>
                    <a:gd name="T82" fmla="*/ 175 w 235"/>
                    <a:gd name="T83" fmla="*/ 166 h 269"/>
                    <a:gd name="T84" fmla="*/ 201 w 235"/>
                    <a:gd name="T85" fmla="*/ 166 h 2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235" h="269">
                      <a:moveTo>
                        <a:pt x="142" y="110"/>
                      </a:moveTo>
                      <a:cubicBezTo>
                        <a:pt x="168" y="110"/>
                        <a:pt x="168" y="110"/>
                        <a:pt x="168" y="110"/>
                      </a:cubicBezTo>
                      <a:cubicBezTo>
                        <a:pt x="205" y="110"/>
                        <a:pt x="235" y="140"/>
                        <a:pt x="235" y="176"/>
                      </a:cubicBezTo>
                      <a:cubicBezTo>
                        <a:pt x="235" y="269"/>
                        <a:pt x="235" y="269"/>
                        <a:pt x="235" y="269"/>
                      </a:cubicBezTo>
                      <a:moveTo>
                        <a:pt x="142" y="94"/>
                      </a:moveTo>
                      <a:cubicBezTo>
                        <a:pt x="142" y="72"/>
                        <a:pt x="142" y="72"/>
                        <a:pt x="142" y="72"/>
                      </a:cubicBezTo>
                      <a:cubicBezTo>
                        <a:pt x="0" y="72"/>
                        <a:pt x="0" y="72"/>
                        <a:pt x="0" y="72"/>
                      </a:cubicBezTo>
                      <a:cubicBezTo>
                        <a:pt x="0" y="269"/>
                        <a:pt x="0" y="269"/>
                        <a:pt x="0" y="269"/>
                      </a:cubicBezTo>
                      <a:cubicBezTo>
                        <a:pt x="54" y="269"/>
                        <a:pt x="54" y="269"/>
                        <a:pt x="54" y="269"/>
                      </a:cubicBezTo>
                      <a:cubicBezTo>
                        <a:pt x="54" y="215"/>
                        <a:pt x="54" y="215"/>
                        <a:pt x="54" y="215"/>
                      </a:cubicBezTo>
                      <a:cubicBezTo>
                        <a:pt x="91" y="215"/>
                        <a:pt x="91" y="215"/>
                        <a:pt x="91" y="215"/>
                      </a:cubicBezTo>
                      <a:cubicBezTo>
                        <a:pt x="91" y="269"/>
                        <a:pt x="91" y="269"/>
                        <a:pt x="91" y="269"/>
                      </a:cubicBezTo>
                      <a:cubicBezTo>
                        <a:pt x="142" y="269"/>
                        <a:pt x="142" y="269"/>
                        <a:pt x="142" y="269"/>
                      </a:cubicBezTo>
                      <a:cubicBezTo>
                        <a:pt x="142" y="110"/>
                        <a:pt x="142" y="110"/>
                        <a:pt x="142" y="110"/>
                      </a:cubicBezTo>
                      <a:lnTo>
                        <a:pt x="142" y="94"/>
                      </a:lnTo>
                      <a:close/>
                      <a:moveTo>
                        <a:pt x="127" y="72"/>
                      </a:moveTo>
                      <a:cubicBezTo>
                        <a:pt x="127" y="37"/>
                        <a:pt x="127" y="37"/>
                        <a:pt x="127" y="37"/>
                      </a:cubicBezTo>
                      <a:cubicBezTo>
                        <a:pt x="16" y="37"/>
                        <a:pt x="16" y="37"/>
                        <a:pt x="16" y="37"/>
                      </a:cubicBezTo>
                      <a:cubicBezTo>
                        <a:pt x="16" y="72"/>
                        <a:pt x="16" y="72"/>
                        <a:pt x="16" y="72"/>
                      </a:cubicBezTo>
                      <a:moveTo>
                        <a:pt x="90" y="37"/>
                      </a:moveTo>
                      <a:cubicBezTo>
                        <a:pt x="90" y="0"/>
                        <a:pt x="90" y="0"/>
                        <a:pt x="90" y="0"/>
                      </a:cubicBezTo>
                      <a:cubicBezTo>
                        <a:pt x="53" y="0"/>
                        <a:pt x="53" y="0"/>
                        <a:pt x="53" y="0"/>
                      </a:cubicBezTo>
                      <a:cubicBezTo>
                        <a:pt x="53" y="37"/>
                        <a:pt x="53" y="37"/>
                        <a:pt x="53" y="37"/>
                      </a:cubicBezTo>
                      <a:moveTo>
                        <a:pt x="36" y="106"/>
                      </a:moveTo>
                      <a:cubicBezTo>
                        <a:pt x="36" y="129"/>
                        <a:pt x="36" y="129"/>
                        <a:pt x="36" y="129"/>
                      </a:cubicBezTo>
                      <a:moveTo>
                        <a:pt x="71" y="106"/>
                      </a:moveTo>
                      <a:cubicBezTo>
                        <a:pt x="71" y="129"/>
                        <a:pt x="71" y="129"/>
                        <a:pt x="71" y="129"/>
                      </a:cubicBezTo>
                      <a:moveTo>
                        <a:pt x="108" y="106"/>
                      </a:moveTo>
                      <a:cubicBezTo>
                        <a:pt x="108" y="129"/>
                        <a:pt x="108" y="129"/>
                        <a:pt x="108" y="129"/>
                      </a:cubicBezTo>
                      <a:moveTo>
                        <a:pt x="36" y="160"/>
                      </a:moveTo>
                      <a:cubicBezTo>
                        <a:pt x="36" y="184"/>
                        <a:pt x="36" y="184"/>
                        <a:pt x="36" y="184"/>
                      </a:cubicBezTo>
                      <a:moveTo>
                        <a:pt x="71" y="160"/>
                      </a:moveTo>
                      <a:cubicBezTo>
                        <a:pt x="71" y="184"/>
                        <a:pt x="71" y="184"/>
                        <a:pt x="71" y="184"/>
                      </a:cubicBezTo>
                      <a:moveTo>
                        <a:pt x="108" y="160"/>
                      </a:moveTo>
                      <a:cubicBezTo>
                        <a:pt x="108" y="184"/>
                        <a:pt x="108" y="184"/>
                        <a:pt x="108" y="184"/>
                      </a:cubicBezTo>
                      <a:moveTo>
                        <a:pt x="175" y="269"/>
                      </a:moveTo>
                      <a:cubicBezTo>
                        <a:pt x="201" y="269"/>
                        <a:pt x="201" y="269"/>
                        <a:pt x="201" y="269"/>
                      </a:cubicBezTo>
                      <a:moveTo>
                        <a:pt x="175" y="235"/>
                      </a:moveTo>
                      <a:cubicBezTo>
                        <a:pt x="201" y="235"/>
                        <a:pt x="201" y="235"/>
                        <a:pt x="201" y="235"/>
                      </a:cubicBezTo>
                      <a:moveTo>
                        <a:pt x="175" y="200"/>
                      </a:moveTo>
                      <a:cubicBezTo>
                        <a:pt x="201" y="200"/>
                        <a:pt x="201" y="200"/>
                        <a:pt x="201" y="200"/>
                      </a:cubicBezTo>
                      <a:moveTo>
                        <a:pt x="175" y="166"/>
                      </a:moveTo>
                      <a:cubicBezTo>
                        <a:pt x="201" y="166"/>
                        <a:pt x="201" y="166"/>
                        <a:pt x="201" y="166"/>
                      </a:cubicBezTo>
                    </a:path>
                  </a:pathLst>
                </a:custGeom>
                <a:noFill/>
                <a:ln w="12700" cap="flat">
                  <a:solidFill>
                    <a:schemeClr val="tx1">
                      <a:lumMod val="5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27" tIns="45713" rIns="91427" bIns="45713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563">
                    <a:defRPr/>
                  </a:pPr>
                  <a:endParaRPr lang="en-US">
                    <a:solidFill>
                      <a:schemeClr val="tx1">
                        <a:lumMod val="50000"/>
                      </a:schemeClr>
                    </a:solidFill>
                    <a:latin typeface="Segoe UI"/>
                  </a:endParaRPr>
                </a:p>
              </p:txBody>
            </p:sp>
          </p:grp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EBB3EFE6-1855-44EE-BFB5-67CC9EB779F0}"/>
                </a:ext>
              </a:extLst>
            </p:cNvPr>
            <p:cNvGrpSpPr/>
            <p:nvPr/>
          </p:nvGrpSpPr>
          <p:grpSpPr>
            <a:xfrm>
              <a:off x="10202128" y="4027910"/>
              <a:ext cx="789461" cy="939462"/>
              <a:chOff x="10275074" y="4098501"/>
              <a:chExt cx="789461" cy="939462"/>
            </a:xfrm>
          </p:grpSpPr>
          <p:sp>
            <p:nvSpPr>
              <p:cNvPr id="131" name="Title 1">
                <a:extLst>
                  <a:ext uri="{FF2B5EF4-FFF2-40B4-BE49-F238E27FC236}">
                    <a16:creationId xmlns:a16="http://schemas.microsoft.com/office/drawing/2014/main" id="{E91C8F5F-BAC7-408C-8156-29DE299BE38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275074" y="4098501"/>
                <a:ext cx="789461" cy="359191"/>
              </a:xfrm>
              <a:prstGeom prst="rect">
                <a:avLst/>
              </a:prstGeom>
            </p:spPr>
            <p:txBody>
              <a:bodyPr vert="horz" wrap="square" lIns="0" tIns="44814" rIns="0" bIns="0" rtlCol="0" anchor="b">
                <a:spAutoFit/>
              </a:bodyPr>
              <a:lstStyle>
                <a:lvl1pPr algn="l" defTabSz="932742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lang="en-US" sz="5400" b="0" kern="1200" cap="none" spc="-102" baseline="0">
                    <a:ln w="3175">
                      <a:noFill/>
                    </a:ln>
                    <a:gradFill>
                      <a:gsLst>
                        <a:gs pos="2655">
                          <a:schemeClr val="tx1"/>
                        </a:gs>
                        <a:gs pos="31000">
                          <a:schemeClr val="tx1"/>
                        </a:gs>
                      </a:gsLst>
                      <a:lin ang="5400000" scaled="0"/>
                    </a:gradFill>
                    <a:effectLst/>
                    <a:latin typeface="+mj-lt"/>
                    <a:ea typeface="+mn-ea"/>
                    <a:cs typeface="Segoe UI" pitchFamily="34" charset="0"/>
                  </a:defRPr>
                </a:lvl1pPr>
              </a:lstStyle>
              <a:p>
                <a:pPr algn="ctr" defTabSz="914192">
                  <a:lnSpc>
                    <a:spcPct val="100000"/>
                  </a:lnSpc>
                  <a:defRPr/>
                </a:pPr>
                <a:r>
                  <a:rPr lang="en-US" sz="1000" spc="0">
                    <a:solidFill>
                      <a:schemeClr val="tx1">
                        <a:lumMod val="50000"/>
                      </a:schemeClr>
                    </a:solidFill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External services</a:t>
                </a:r>
              </a:p>
            </p:txBody>
          </p:sp>
          <p:sp>
            <p:nvSpPr>
              <p:cNvPr id="134" name="Rectangle: Rounded Corners 133">
                <a:extLst>
                  <a:ext uri="{FF2B5EF4-FFF2-40B4-BE49-F238E27FC236}">
                    <a16:creationId xmlns:a16="http://schemas.microsoft.com/office/drawing/2014/main" id="{AE8BE9E7-B5D1-4C4C-86C5-40CF6E1FF054}"/>
                  </a:ext>
                </a:extLst>
              </p:cNvPr>
              <p:cNvSpPr/>
              <p:nvPr/>
            </p:nvSpPr>
            <p:spPr bwMode="auto">
              <a:xfrm>
                <a:off x="10399987" y="4500108"/>
                <a:ext cx="537855" cy="537855"/>
              </a:xfrm>
              <a:prstGeom prst="roundRect">
                <a:avLst>
                  <a:gd name="adj" fmla="val 3125"/>
                </a:avLst>
              </a:prstGeom>
              <a:noFill/>
              <a:ln w="12700">
                <a:solidFill>
                  <a:schemeClr val="tx1">
                    <a:lumMod val="50000"/>
                  </a:schemeClr>
                </a:solidFill>
                <a:prstDash val="dash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59" tIns="143407" rIns="179259" bIns="14340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3927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980">
                  <a:solidFill>
                    <a:schemeClr val="tx1">
                      <a:lumMod val="50000"/>
                    </a:schemeClr>
                  </a:solidFill>
                  <a:latin typeface="Segoe UI"/>
                  <a:cs typeface="Segoe UI" pitchFamily="34" charset="0"/>
                </a:endParaRPr>
              </a:p>
            </p:txBody>
          </p:sp>
          <p:pic>
            <p:nvPicPr>
              <p:cNvPr id="147" name="Graphic 146">
                <a:extLst>
                  <a:ext uri="{FF2B5EF4-FFF2-40B4-BE49-F238E27FC236}">
                    <a16:creationId xmlns:a16="http://schemas.microsoft.com/office/drawing/2014/main" id="{1A9CA850-1881-4538-885D-BEA814BC5E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0490341" y="4590462"/>
                <a:ext cx="357147" cy="357147"/>
              </a:xfrm>
              <a:prstGeom prst="rect">
                <a:avLst/>
              </a:prstGeom>
            </p:spPr>
          </p:pic>
        </p:grpSp>
        <p:pic>
          <p:nvPicPr>
            <p:cNvPr id="148" name="Graphic 147">
              <a:extLst>
                <a:ext uri="{FF2B5EF4-FFF2-40B4-BE49-F238E27FC236}">
                  <a16:creationId xmlns:a16="http://schemas.microsoft.com/office/drawing/2014/main" id="{4F326A1D-BAB4-449E-9F57-A58AADC4D4A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068910" y="2005762"/>
              <a:ext cx="690908" cy="690908"/>
            </a:xfrm>
            <a:prstGeom prst="rect">
              <a:avLst/>
            </a:prstGeom>
          </p:spPr>
        </p:pic>
        <p:pic>
          <p:nvPicPr>
            <p:cNvPr id="149" name="Graphic 148">
              <a:extLst>
                <a:ext uri="{FF2B5EF4-FFF2-40B4-BE49-F238E27FC236}">
                  <a16:creationId xmlns:a16="http://schemas.microsoft.com/office/drawing/2014/main" id="{7BA73EF8-8C3A-48C4-812C-588D4A6E134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385170" y="1320568"/>
              <a:ext cx="397820" cy="397820"/>
            </a:xfrm>
            <a:prstGeom prst="rect">
              <a:avLst/>
            </a:prstGeom>
          </p:spPr>
        </p:pic>
        <p:pic>
          <p:nvPicPr>
            <p:cNvPr id="40" name="Graphic 39">
              <a:extLst>
                <a:ext uri="{FF2B5EF4-FFF2-40B4-BE49-F238E27FC236}">
                  <a16:creationId xmlns:a16="http://schemas.microsoft.com/office/drawing/2014/main" id="{C4571271-0833-46B4-A53B-5A4E4554643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9401160" y="2212133"/>
              <a:ext cx="365840" cy="365840"/>
            </a:xfrm>
            <a:prstGeom prst="rect">
              <a:avLst/>
            </a:prstGeom>
          </p:spPr>
        </p:pic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99A3D676-3EA5-428F-940B-2E2EEDFA4A94}"/>
                </a:ext>
              </a:extLst>
            </p:cNvPr>
            <p:cNvGrpSpPr/>
            <p:nvPr/>
          </p:nvGrpSpPr>
          <p:grpSpPr>
            <a:xfrm>
              <a:off x="9316043" y="3155589"/>
              <a:ext cx="537855" cy="537855"/>
              <a:chOff x="9388989" y="3226180"/>
              <a:chExt cx="537855" cy="537855"/>
            </a:xfrm>
          </p:grpSpPr>
          <p:sp>
            <p:nvSpPr>
              <p:cNvPr id="113" name="Rectangle: Rounded Corners 112">
                <a:extLst>
                  <a:ext uri="{FF2B5EF4-FFF2-40B4-BE49-F238E27FC236}">
                    <a16:creationId xmlns:a16="http://schemas.microsoft.com/office/drawing/2014/main" id="{7D885C81-176C-4327-B1D2-2A6B61378F23}"/>
                  </a:ext>
                </a:extLst>
              </p:cNvPr>
              <p:cNvSpPr/>
              <p:nvPr/>
            </p:nvSpPr>
            <p:spPr bwMode="auto">
              <a:xfrm>
                <a:off x="9388989" y="3226180"/>
                <a:ext cx="537855" cy="537855"/>
              </a:xfrm>
              <a:prstGeom prst="roundRect">
                <a:avLst>
                  <a:gd name="adj" fmla="val 3125"/>
                </a:avLst>
              </a:prstGeom>
              <a:noFill/>
              <a:ln w="12700">
                <a:solidFill>
                  <a:srgbClr val="0078D7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59" tIns="143407" rIns="179259" bIns="14340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3927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980">
                  <a:solidFill>
                    <a:schemeClr val="tx1">
                      <a:lumMod val="50000"/>
                    </a:schemeClr>
                  </a:solidFill>
                  <a:latin typeface="Segoe UI"/>
                  <a:cs typeface="Segoe UI" pitchFamily="34" charset="0"/>
                </a:endParaRPr>
              </a:p>
            </p:txBody>
          </p:sp>
          <p:pic>
            <p:nvPicPr>
              <p:cNvPr id="170" name="Picture 169" descr="A picture containing drawing&#10;&#10;Description automatically generated">
                <a:extLst>
                  <a:ext uri="{FF2B5EF4-FFF2-40B4-BE49-F238E27FC236}">
                    <a16:creationId xmlns:a16="http://schemas.microsoft.com/office/drawing/2014/main" id="{91A09929-3FB2-46A5-9247-C7A6EBDF64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458551" y="3295742"/>
                <a:ext cx="398731" cy="398731"/>
              </a:xfrm>
              <a:prstGeom prst="rect">
                <a:avLst/>
              </a:prstGeom>
            </p:spPr>
          </p:pic>
        </p:grpSp>
        <p:pic>
          <p:nvPicPr>
            <p:cNvPr id="184" name="Picture 183" descr="A close up of a sign&#10;&#10;Description automatically generated">
              <a:extLst>
                <a:ext uri="{FF2B5EF4-FFF2-40B4-BE49-F238E27FC236}">
                  <a16:creationId xmlns:a16="http://schemas.microsoft.com/office/drawing/2014/main" id="{914D81AD-0714-4AC6-8940-F2877966DE9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96128" y="2195688"/>
              <a:ext cx="398731" cy="398731"/>
            </a:xfrm>
            <a:prstGeom prst="rect">
              <a:avLst/>
            </a:prstGeom>
          </p:spPr>
        </p:pic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832E5CF5-B84E-4C47-B489-94E8BEDE1B7F}"/>
                </a:ext>
              </a:extLst>
            </p:cNvPr>
            <p:cNvSpPr/>
            <p:nvPr/>
          </p:nvSpPr>
          <p:spPr bwMode="auto">
            <a:xfrm>
              <a:off x="7104845" y="643944"/>
              <a:ext cx="455054" cy="442174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err="1">
                <a:solidFill>
                  <a:schemeClr val="tx1">
                    <a:lumMod val="50000"/>
                  </a:schemeClr>
                </a:soli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89" name="Graphic 188">
              <a:extLst>
                <a:ext uri="{FF2B5EF4-FFF2-40B4-BE49-F238E27FC236}">
                  <a16:creationId xmlns:a16="http://schemas.microsoft.com/office/drawing/2014/main" id="{F19A7540-348F-49F3-BC35-17C6BA4BDD3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7195130" y="617245"/>
              <a:ext cx="378720" cy="378720"/>
            </a:xfrm>
            <a:prstGeom prst="rect">
              <a:avLst/>
            </a:prstGeom>
          </p:spPr>
        </p:pic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BE121046-65E6-4257-AB84-C77A2DEDC51E}"/>
                </a:ext>
              </a:extLst>
            </p:cNvPr>
            <p:cNvGrpSpPr/>
            <p:nvPr/>
          </p:nvGrpSpPr>
          <p:grpSpPr>
            <a:xfrm>
              <a:off x="6307462" y="812871"/>
              <a:ext cx="789461" cy="939462"/>
              <a:chOff x="6543226" y="2806063"/>
              <a:chExt cx="805291" cy="958299"/>
            </a:xfrm>
          </p:grpSpPr>
          <p:sp>
            <p:nvSpPr>
              <p:cNvPr id="111" name="Title 1">
                <a:extLst>
                  <a:ext uri="{FF2B5EF4-FFF2-40B4-BE49-F238E27FC236}">
                    <a16:creationId xmlns:a16="http://schemas.microsoft.com/office/drawing/2014/main" id="{F81A119A-40ED-4311-8686-4DD46944F0C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543226" y="2806063"/>
                <a:ext cx="805291" cy="366393"/>
              </a:xfrm>
              <a:prstGeom prst="rect">
                <a:avLst/>
              </a:prstGeom>
            </p:spPr>
            <p:txBody>
              <a:bodyPr vert="horz" wrap="square" lIns="0" tIns="44814" rIns="0" bIns="0" rtlCol="0" anchor="b">
                <a:spAutoFit/>
              </a:bodyPr>
              <a:lstStyle>
                <a:lvl1pPr algn="l" defTabSz="932742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lang="en-US" sz="5400" b="0" kern="1200" cap="none" spc="-102" baseline="0">
                    <a:ln w="3175">
                      <a:noFill/>
                    </a:ln>
                    <a:gradFill>
                      <a:gsLst>
                        <a:gs pos="2655">
                          <a:schemeClr val="tx1"/>
                        </a:gs>
                        <a:gs pos="31000">
                          <a:schemeClr val="tx1"/>
                        </a:gs>
                      </a:gsLst>
                      <a:lin ang="5400000" scaled="0"/>
                    </a:gradFill>
                    <a:effectLst/>
                    <a:latin typeface="+mj-lt"/>
                    <a:ea typeface="+mn-ea"/>
                    <a:cs typeface="Segoe UI" pitchFamily="34" charset="0"/>
                  </a:defRPr>
                </a:lvl1pPr>
              </a:lstStyle>
              <a:p>
                <a:pPr algn="ctr" defTabSz="914192">
                  <a:lnSpc>
                    <a:spcPct val="100000"/>
                  </a:lnSpc>
                  <a:defRPr/>
                </a:pPr>
                <a:r>
                  <a:rPr lang="en-US" sz="1000" spc="0">
                    <a:solidFill>
                      <a:schemeClr val="tx1">
                        <a:lumMod val="50000"/>
                      </a:schemeClr>
                    </a:solidFill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Management portal</a:t>
                </a:r>
              </a:p>
            </p:txBody>
          </p:sp>
          <p:sp>
            <p:nvSpPr>
              <p:cNvPr id="114" name="Rectangle: Rounded Corners 113">
                <a:extLst>
                  <a:ext uri="{FF2B5EF4-FFF2-40B4-BE49-F238E27FC236}">
                    <a16:creationId xmlns:a16="http://schemas.microsoft.com/office/drawing/2014/main" id="{C6F53EE1-FBBA-45C0-AAD0-791F8CE36D7B}"/>
                  </a:ext>
                </a:extLst>
              </p:cNvPr>
              <p:cNvSpPr/>
              <p:nvPr/>
            </p:nvSpPr>
            <p:spPr bwMode="auto">
              <a:xfrm>
                <a:off x="6670644" y="3215722"/>
                <a:ext cx="548640" cy="548640"/>
              </a:xfrm>
              <a:prstGeom prst="roundRect">
                <a:avLst>
                  <a:gd name="adj" fmla="val 3125"/>
                </a:avLst>
              </a:prstGeom>
              <a:noFill/>
              <a:ln w="12700">
                <a:solidFill>
                  <a:schemeClr val="tx1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59" tIns="143407" rIns="179259" bIns="14340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3927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980">
                  <a:solidFill>
                    <a:schemeClr val="tx1">
                      <a:lumMod val="50000"/>
                    </a:schemeClr>
                  </a:solidFill>
                  <a:latin typeface="Segoe UI"/>
                  <a:cs typeface="Segoe UI" pitchFamily="34" charset="0"/>
                </a:endParaRPr>
              </a:p>
            </p:txBody>
          </p:sp>
          <p:sp>
            <p:nvSpPr>
              <p:cNvPr id="115" name="file" title="Icon of a file cabinet">
                <a:extLst>
                  <a:ext uri="{FF2B5EF4-FFF2-40B4-BE49-F238E27FC236}">
                    <a16:creationId xmlns:a16="http://schemas.microsoft.com/office/drawing/2014/main" id="{5E7544BB-C864-4999-B690-D9B2088DFAF4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6799519" y="3319302"/>
                <a:ext cx="290891" cy="341481"/>
              </a:xfrm>
              <a:custGeom>
                <a:avLst/>
                <a:gdLst>
                  <a:gd name="T0" fmla="*/ 416 w 506"/>
                  <a:gd name="T1" fmla="*/ 424 h 594"/>
                  <a:gd name="T2" fmla="*/ 416 w 506"/>
                  <a:gd name="T3" fmla="*/ 594 h 594"/>
                  <a:gd name="T4" fmla="*/ 0 w 506"/>
                  <a:gd name="T5" fmla="*/ 594 h 594"/>
                  <a:gd name="T6" fmla="*/ 0 w 506"/>
                  <a:gd name="T7" fmla="*/ 0 h 594"/>
                  <a:gd name="T8" fmla="*/ 416 w 506"/>
                  <a:gd name="T9" fmla="*/ 0 h 594"/>
                  <a:gd name="T10" fmla="*/ 416 w 506"/>
                  <a:gd name="T11" fmla="*/ 424 h 594"/>
                  <a:gd name="T12" fmla="*/ 416 w 506"/>
                  <a:gd name="T13" fmla="*/ 594 h 594"/>
                  <a:gd name="T14" fmla="*/ 506 w 506"/>
                  <a:gd name="T15" fmla="*/ 532 h 594"/>
                  <a:gd name="T16" fmla="*/ 506 w 506"/>
                  <a:gd name="T17" fmla="*/ 65 h 594"/>
                  <a:gd name="T18" fmla="*/ 416 w 506"/>
                  <a:gd name="T19" fmla="*/ 0 h 594"/>
                  <a:gd name="T20" fmla="*/ 0 w 506"/>
                  <a:gd name="T21" fmla="*/ 296 h 594"/>
                  <a:gd name="T22" fmla="*/ 416 w 506"/>
                  <a:gd name="T23" fmla="*/ 296 h 594"/>
                  <a:gd name="T24" fmla="*/ 113 w 506"/>
                  <a:gd name="T25" fmla="*/ 388 h 594"/>
                  <a:gd name="T26" fmla="*/ 298 w 506"/>
                  <a:gd name="T27" fmla="*/ 388 h 594"/>
                  <a:gd name="T28" fmla="*/ 113 w 506"/>
                  <a:gd name="T29" fmla="*/ 94 h 594"/>
                  <a:gd name="T30" fmla="*/ 298 w 506"/>
                  <a:gd name="T31" fmla="*/ 94 h 5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506" h="594">
                    <a:moveTo>
                      <a:pt x="416" y="424"/>
                    </a:moveTo>
                    <a:lnTo>
                      <a:pt x="416" y="594"/>
                    </a:lnTo>
                    <a:lnTo>
                      <a:pt x="0" y="594"/>
                    </a:lnTo>
                    <a:lnTo>
                      <a:pt x="0" y="0"/>
                    </a:lnTo>
                    <a:lnTo>
                      <a:pt x="416" y="0"/>
                    </a:lnTo>
                    <a:lnTo>
                      <a:pt x="416" y="424"/>
                    </a:lnTo>
                    <a:moveTo>
                      <a:pt x="416" y="594"/>
                    </a:moveTo>
                    <a:lnTo>
                      <a:pt x="506" y="532"/>
                    </a:lnTo>
                    <a:lnTo>
                      <a:pt x="506" y="65"/>
                    </a:lnTo>
                    <a:lnTo>
                      <a:pt x="416" y="0"/>
                    </a:lnTo>
                    <a:moveTo>
                      <a:pt x="0" y="296"/>
                    </a:moveTo>
                    <a:lnTo>
                      <a:pt x="416" y="296"/>
                    </a:lnTo>
                    <a:moveTo>
                      <a:pt x="113" y="388"/>
                    </a:moveTo>
                    <a:lnTo>
                      <a:pt x="298" y="388"/>
                    </a:lnTo>
                    <a:moveTo>
                      <a:pt x="113" y="94"/>
                    </a:moveTo>
                    <a:lnTo>
                      <a:pt x="298" y="94"/>
                    </a:lnTo>
                  </a:path>
                </a:pathLst>
              </a:custGeom>
              <a:noFill/>
              <a:ln w="12700" cap="sq">
                <a:solidFill>
                  <a:schemeClr val="tx1">
                    <a:lumMod val="5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4192">
                  <a:defRPr/>
                </a:pPr>
                <a:endParaRPr lang="en-US" sz="1765">
                  <a:solidFill>
                    <a:schemeClr val="tx1">
                      <a:lumMod val="50000"/>
                    </a:schemeClr>
                  </a:solidFill>
                  <a:latin typeface="Segoe U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939341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37</Words>
  <Application>Microsoft Office PowerPoint</Application>
  <PresentationFormat>Widescreen</PresentationFormat>
  <Paragraphs>16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Calibri</vt:lpstr>
      <vt:lpstr>Calibri Light</vt:lpstr>
      <vt:lpstr>Segoe UI</vt:lpstr>
      <vt:lpstr>Segoe UI Light</vt:lpstr>
      <vt:lpstr>Segoe UI Semibold</vt:lpstr>
      <vt:lpstr>Segoe UI Semilight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 Boeglin</dc:creator>
  <cp:lastModifiedBy>Adam Boeglin</cp:lastModifiedBy>
  <cp:revision>1</cp:revision>
  <dcterms:created xsi:type="dcterms:W3CDTF">2020-04-17T22:28:29Z</dcterms:created>
  <dcterms:modified xsi:type="dcterms:W3CDTF">2020-04-17T22:29:29Z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adboegli@microsoft.com</vt:lpwstr>
  </property>
  <property fmtid="{D5CDD505-2E9C-101B-9397-08002B2CF9AE}" pid="5" name="MSIP_Label_f42aa342-8706-4288-bd11-ebb85995028c_SetDate">
    <vt:lpwstr>2020-04-17T22:29:12.8480722Z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1298c4ec-dae8-49b6-ac83-605baa242871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