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0E70-1EB1-45BF-B421-4355C70CC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55788-21D4-4FBB-BEA1-78CF50DC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74D1-99B2-4F77-A074-7E712D5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1338-A269-42DB-B581-6D912C19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2C9B-201D-48F3-9821-5E738FC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4A16-8E70-49DD-AFA6-B6BAC82B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430D-39D3-4E30-BA8B-8C2F92EF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A987-E3B9-421D-A520-AABA760F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1E93-DD39-4003-8770-B8B8415D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0BB4-6703-41BB-B015-6B886977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6F314-32DB-426C-993E-84064910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4FD3-EC4F-43A8-9327-4F9A80A68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6872-EED1-4FA5-86C1-4FE1828C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06CE-0957-4A77-8D8C-454E00AF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680F-A606-4DE9-9EAC-6498D8A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AAE8-2D88-4900-94A5-E75AED1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A38E-4EA1-4C76-AFF0-B6AA0568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7D4E-10AA-4AC0-9E16-D0F3634C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4104-B02E-4A33-A5FB-4A42487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BDD5-B92B-4523-8B67-38D11EF7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2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A21C-6C2A-41CE-9A45-55CE203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72F0-7A3C-43BB-A13D-840A5511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276F-8663-4BA5-9281-FB050E5D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399E-612F-4757-B9F8-7311D0E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BB15-F512-4AC7-AF0B-5972C98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646E-214F-4D19-91C5-06CD6F10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6E09-B50C-49B8-BDA6-FD706683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914F-0A65-47F2-ABBE-BB9EC463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C207-7BAB-4181-A004-7EB45519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7D4B5-1C3E-44C8-9BD6-A06D6E8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E8ED-78A4-4048-B2F6-2D1ABF0E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3A8-7A83-487C-A027-61E44B63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9C83-8F01-4C48-A61D-2E08058E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575E-74FD-4259-83FE-0592CD1B6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EC77B-D438-401F-9C80-8B0EC79B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F6AE8-8B95-419C-9A78-B1AF473B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A723-2CAC-4279-9BFE-2E3B1632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20781-6463-4CDE-9B8B-2DD4839B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FD9CB-6E59-42A6-AF60-40BC7ACC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B13-CC3E-4262-9E03-D7F2AA22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A618E-3CEC-4913-A5AC-CB1548ED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E910-167B-439D-B6C7-D74CFA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B5F1-7C5E-48F6-ABB2-359B6EE5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D285-3964-4D10-A58C-F3E0D884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7850A-B234-4D15-84FE-57087C1E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0C2B-B9F3-4324-A34D-17957A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87DB-DDFE-45D1-9F4D-50D83C13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8F76-4E72-4447-85AE-2F087A01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CBBF3-94D2-4123-894E-84EE3A5A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EBB2-CC02-4B87-BF81-CBFB0EA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B5A75-60BF-4705-B135-D6A387AC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125A6-22BB-4162-9D6F-2AA4A0B5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5BB5-5436-4F02-B2A6-DB180897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75E0D-C4E5-4CF5-94D4-4DA6E9B7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CDD0-D6F3-445C-BCDF-21969E2A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5670-7E5C-4CD7-9263-CE33FC99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5868-1D10-4E54-857A-E89F60A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2151-DCC8-411C-8856-7A61E1F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F4997-72AA-49F3-B31B-F71FECC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22A9-D031-4EC4-9E87-2C43E3BC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0AB6-04DC-48B4-B65D-205631EE0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EF-478F-454C-8804-6EC98FD3CCD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17B5-3B8A-4F64-8520-93F6B8E2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601B-80FE-45DF-854C-CD797FBC3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2F4B8E-1EE8-44BE-ABEB-8FC3CE7933B3}"/>
              </a:ext>
            </a:extLst>
          </p:cNvPr>
          <p:cNvGrpSpPr/>
          <p:nvPr/>
        </p:nvGrpSpPr>
        <p:grpSpPr>
          <a:xfrm flipH="1">
            <a:off x="2865908" y="831268"/>
            <a:ext cx="5803079" cy="3783014"/>
            <a:chOff x="2865908" y="831268"/>
            <a:chExt cx="5803079" cy="37830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518169-B1D9-4680-A726-825C4691D9EF}"/>
                </a:ext>
              </a:extLst>
            </p:cNvPr>
            <p:cNvSpPr txBox="1"/>
            <p:nvPr/>
          </p:nvSpPr>
          <p:spPr>
            <a:xfrm>
              <a:off x="2865908" y="1555325"/>
              <a:ext cx="1521362" cy="23083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endParaRPr lang="en-US" sz="1600" b="1" dirty="0"/>
            </a:p>
            <a:p>
              <a:pPr algn="r" rtl="1"/>
              <a:endParaRPr lang="en-US" sz="1600" b="1" dirty="0"/>
            </a:p>
            <a:p>
              <a:pPr algn="r" rtl="1"/>
              <a:r>
                <a:rPr lang="ar-sa" sz="1600" b="1" dirty="0">
                  <a:rtl/>
                </a:rPr>
                <a:t>الحركة </a:t>
              </a:r>
              <a:r>
                <a:rPr lang="" sz="1600" b="1" dirty="0">
                  <a:rtl val="0"/>
                </a:rPr>
                <a:t>T1</a:t>
              </a:r>
            </a:p>
            <a:p>
              <a:pPr algn="r" rtl="1"/>
              <a:endParaRPr lang="en-US" sz="1600" dirty="0"/>
            </a:p>
            <a:p>
              <a:pPr algn="r" rtl="1"/>
              <a:r>
                <a:rPr lang="ar-sa" sz="1600" dirty="0">
                  <a:rtl/>
                </a:rPr>
                <a:t>-------------------</a:t>
              </a:r>
            </a:p>
            <a:p>
              <a:pPr algn="r" rtl="1"/>
              <a:r>
                <a:rPr lang="ar-sa" sz="1600" b="1" dirty="0">
                  <a:rtl/>
                </a:rPr>
                <a:t>الحركة </a:t>
              </a:r>
              <a:r>
                <a:rPr lang="" sz="1600" b="1" dirty="0">
                  <a:rtl val="0"/>
                </a:rPr>
                <a:t>T2</a:t>
              </a:r>
            </a:p>
            <a:p>
              <a:pPr algn="r" rtl="1"/>
              <a:endParaRPr lang="en-US" sz="1600" dirty="0"/>
            </a:p>
            <a:p>
              <a:pPr algn="r" rtl="1"/>
              <a:r>
                <a:rPr lang="ar-sa" sz="1600" dirty="0">
                  <a:rtl/>
                </a:rPr>
                <a:t>-------------------</a:t>
              </a:r>
            </a:p>
            <a:p>
              <a:pPr algn="r" rtl="1"/>
              <a:r>
                <a:rPr lang="ar-sa" sz="1600" b="1" dirty="0">
                  <a:rtl/>
                </a:rPr>
                <a:t>الحركة </a:t>
              </a:r>
              <a:r>
                <a:rPr lang="" sz="1600" b="1" dirty="0">
                  <a:rtl val="0"/>
                </a:rPr>
                <a:t>T3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F7F25CC-7226-4CEC-80CB-7B00184A05E7}"/>
                </a:ext>
              </a:extLst>
            </p:cNvPr>
            <p:cNvGrpSpPr/>
            <p:nvPr/>
          </p:nvGrpSpPr>
          <p:grpSpPr>
            <a:xfrm>
              <a:off x="5650814" y="831268"/>
              <a:ext cx="1463040" cy="3781378"/>
              <a:chOff x="5807826" y="831268"/>
              <a:chExt cx="1463040" cy="378137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9DE060-34B5-44DD-9FC6-B2044037008F}"/>
                  </a:ext>
                </a:extLst>
              </p:cNvPr>
              <p:cNvSpPr txBox="1"/>
              <p:nvPr/>
            </p:nvSpPr>
            <p:spPr>
              <a:xfrm>
                <a:off x="5807826" y="1534880"/>
                <a:ext cx="1463040" cy="30777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endParaRPr lang="en-US" sz="1600" dirty="0"/>
              </a:p>
              <a:p>
                <a:pPr algn="ctr" rtl="1"/>
                <a:r>
                  <a:rPr lang="ar-sa" b="1" dirty="0">
                    <a:rtl/>
                  </a:rPr>
                  <a:t>متأخرة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100x50/100</a:t>
                </a:r>
                <a:br/>
                <a:r>
                  <a:rPr lang="" sz="1600" b="1" dirty="0">
                    <a:rtl val="0"/>
                  </a:rPr>
                  <a:t>=50</a:t>
                </a:r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1000x30/100</a:t>
                </a:r>
                <a:r>
                  <a:rPr lang="" sz="1600" b="1" dirty="0">
                    <a:rtl val="0"/>
                  </a:rPr>
                  <a:t>=300</a:t>
                </a:r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10000x4/100</a:t>
                </a:r>
                <a:r>
                  <a:rPr lang="" sz="1600" b="1" dirty="0">
                    <a:rtl val="0"/>
                  </a:rPr>
                  <a:t>=400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b="1" dirty="0">
                    <a:rtl/>
                  </a:rPr>
                  <a:t>الإجمالي = </a:t>
                </a:r>
                <a:r>
                  <a:rPr lang="" sz="1600" b="1" dirty="0">
                    <a:rtl val="0"/>
                  </a:rPr>
                  <a:t>750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F4FABB3-E11B-4D6F-960D-C239B544E96F}"/>
                  </a:ext>
                </a:extLst>
              </p:cNvPr>
              <p:cNvGrpSpPr/>
              <p:nvPr/>
            </p:nvGrpSpPr>
            <p:grpSpPr>
              <a:xfrm>
                <a:off x="6100619" y="831268"/>
                <a:ext cx="914400" cy="914400"/>
                <a:chOff x="6229925" y="792021"/>
                <a:chExt cx="914400" cy="9144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BECB9CF-3251-47F4-816E-C185630C37E1}"/>
                    </a:ext>
                  </a:extLst>
                </p:cNvPr>
                <p:cNvSpPr/>
                <p:nvPr/>
              </p:nvSpPr>
              <p:spPr>
                <a:xfrm>
                  <a:off x="6229925" y="792021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3" name="Graphic 12" descr="Stopwatch 50% with solid fill">
                  <a:extLst>
                    <a:ext uri="{FF2B5EF4-FFF2-40B4-BE49-F238E27FC236}">
                      <a16:creationId xmlns:a16="http://schemas.microsoft.com/office/drawing/2014/main" id="{89FCA05F-D632-4429-BF0A-8473907B5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229925" y="792021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792FA85-E7DE-43ED-8797-CE41D55CD695}"/>
                </a:ext>
              </a:extLst>
            </p:cNvPr>
            <p:cNvGrpSpPr/>
            <p:nvPr/>
          </p:nvGrpSpPr>
          <p:grpSpPr>
            <a:xfrm>
              <a:off x="7113545" y="849740"/>
              <a:ext cx="1555442" cy="3764542"/>
              <a:chOff x="7446041" y="831268"/>
              <a:chExt cx="1555442" cy="376454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FF326A-46E0-40A2-9F5A-74F3C2F86036}"/>
                  </a:ext>
                </a:extLst>
              </p:cNvPr>
              <p:cNvSpPr txBox="1"/>
              <p:nvPr/>
            </p:nvSpPr>
            <p:spPr>
              <a:xfrm>
                <a:off x="7446041" y="1518044"/>
                <a:ext cx="1555442" cy="307776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endParaRPr lang="en-US" sz="1600" dirty="0"/>
              </a:p>
              <a:p>
                <a:pPr algn="ctr" rtl="1"/>
                <a:r>
                  <a:rPr lang="ar-sa" b="1" dirty="0">
                    <a:rtl/>
                  </a:rPr>
                  <a:t>متأخرة جدًا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100x40/100</a:t>
                </a:r>
                <a:br/>
                <a:r>
                  <a:rPr lang="" sz="1600" b="1" dirty="0">
                    <a:rtl val="0"/>
                  </a:rPr>
                  <a:t>=40</a:t>
                </a:r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1000x20/100</a:t>
                </a:r>
                <a:br/>
                <a:r>
                  <a:rPr lang="" sz="1600" b="1" dirty="0">
                    <a:rtl val="0"/>
                  </a:rPr>
                  <a:t>=200</a:t>
                </a:r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10000x95/100</a:t>
                </a:r>
                <a:r>
                  <a:rPr lang="" sz="1600" b="1" dirty="0">
                    <a:rtl val="0"/>
                  </a:rPr>
                  <a:t>=9500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b="1" dirty="0">
                    <a:rtl/>
                  </a:rPr>
                  <a:t>الإجمالي = </a:t>
                </a:r>
                <a:r>
                  <a:rPr lang="" sz="1600" b="1" dirty="0">
                    <a:rtl val="0"/>
                  </a:rPr>
                  <a:t>9740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298361A-05E2-4D74-A4C7-8408EA971D76}"/>
                  </a:ext>
                </a:extLst>
              </p:cNvPr>
              <p:cNvGrpSpPr/>
              <p:nvPr/>
            </p:nvGrpSpPr>
            <p:grpSpPr>
              <a:xfrm>
                <a:off x="7720360" y="831268"/>
                <a:ext cx="914400" cy="914400"/>
                <a:chOff x="5638800" y="2971800"/>
                <a:chExt cx="914400" cy="91440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C4EF3AD-51BC-46A3-A4C5-04A5631721FF}"/>
                    </a:ext>
                  </a:extLst>
                </p:cNvPr>
                <p:cNvSpPr/>
                <p:nvPr/>
              </p:nvSpPr>
              <p:spPr>
                <a:xfrm>
                  <a:off x="5638800" y="297180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5" name="Graphic 14" descr="Stopwatch 75% with solid fill">
                  <a:extLst>
                    <a:ext uri="{FF2B5EF4-FFF2-40B4-BE49-F238E27FC236}">
                      <a16:creationId xmlns:a16="http://schemas.microsoft.com/office/drawing/2014/main" id="{519DF5B2-490A-4898-B8C1-1ED4000944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B43C85C-A1F6-4D6E-AE06-48405D30B779}"/>
                </a:ext>
              </a:extLst>
            </p:cNvPr>
            <p:cNvGrpSpPr/>
            <p:nvPr/>
          </p:nvGrpSpPr>
          <p:grpSpPr>
            <a:xfrm>
              <a:off x="4185986" y="831268"/>
              <a:ext cx="1463040" cy="3781378"/>
              <a:chOff x="4185986" y="831268"/>
              <a:chExt cx="1463040" cy="37813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53FAF3-78D0-4FB0-9F22-6DEB5E0AC957}"/>
                  </a:ext>
                </a:extLst>
              </p:cNvPr>
              <p:cNvSpPr txBox="1"/>
              <p:nvPr/>
            </p:nvSpPr>
            <p:spPr>
              <a:xfrm>
                <a:off x="4185986" y="1534880"/>
                <a:ext cx="1463040" cy="30777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endParaRPr lang="en-US" sz="1600" dirty="0"/>
              </a:p>
              <a:p>
                <a:pPr algn="ctr" rtl="1"/>
                <a:r>
                  <a:rPr lang="ar-sa" b="1" dirty="0">
                    <a:rtl/>
                  </a:rPr>
                  <a:t>في الوقت المحدد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100x10/100</a:t>
                </a:r>
                <a:br/>
                <a:r>
                  <a:rPr lang="" sz="1600" b="1" dirty="0">
                    <a:rtl val="0"/>
                  </a:rPr>
                  <a:t>=10</a:t>
                </a:r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1000x50/100</a:t>
                </a:r>
                <a:r>
                  <a:rPr lang="" sz="1600" b="1" dirty="0">
                    <a:rtl val="0"/>
                  </a:rPr>
                  <a:t>=500</a:t>
                </a:r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dirty="0">
                    <a:rtl val="0"/>
                  </a:rPr>
                  <a:t>10000x1/100</a:t>
                </a:r>
                <a:r>
                  <a:rPr lang="" sz="1600" b="1" dirty="0">
                    <a:rtl val="0"/>
                  </a:rPr>
                  <a:t>=100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b="1" dirty="0">
                    <a:rtl/>
                  </a:rPr>
                  <a:t>الإجمالي = </a:t>
                </a:r>
                <a:r>
                  <a:rPr lang="" sz="1600" b="1" dirty="0">
                    <a:rtl val="0"/>
                  </a:rPr>
                  <a:t>610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1274120-30D2-48EC-910D-03358E4AF929}"/>
                  </a:ext>
                </a:extLst>
              </p:cNvPr>
              <p:cNvGrpSpPr/>
              <p:nvPr/>
            </p:nvGrpSpPr>
            <p:grpSpPr>
              <a:xfrm>
                <a:off x="4471131" y="831268"/>
                <a:ext cx="914400" cy="914400"/>
                <a:chOff x="4489603" y="855747"/>
                <a:chExt cx="914400" cy="91440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4E1E5-C63B-4256-B2A8-4ADB71ECA36C}"/>
                    </a:ext>
                  </a:extLst>
                </p:cNvPr>
                <p:cNvSpPr/>
                <p:nvPr/>
              </p:nvSpPr>
              <p:spPr>
                <a:xfrm>
                  <a:off x="4489603" y="855747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7" name="Graphic 16" descr="Stopwatch with solid fill">
                  <a:extLst>
                    <a:ext uri="{FF2B5EF4-FFF2-40B4-BE49-F238E27FC236}">
                      <a16:creationId xmlns:a16="http://schemas.microsoft.com/office/drawing/2014/main" id="{FF6CB47D-78E0-446F-A26E-3D06E2922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89603" y="855747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4472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D27AC6-0925-4F08-A49A-A117A8A9BC84}"/>
              </a:ext>
            </a:extLst>
          </p:cNvPr>
          <p:cNvSpPr/>
          <p:nvPr/>
        </p:nvSpPr>
        <p:spPr>
          <a:xfrm>
            <a:off x="2955636" y="1895292"/>
            <a:ext cx="5546433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4D5FF-66BE-40A6-8601-5999FC5ECA52}"/>
              </a:ext>
            </a:extLst>
          </p:cNvPr>
          <p:cNvSpPr/>
          <p:nvPr/>
        </p:nvSpPr>
        <p:spPr>
          <a:xfrm>
            <a:off x="2955634" y="2741341"/>
            <a:ext cx="5546433" cy="64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E60F0-F6A7-4693-B5BE-3A691428F36E}"/>
              </a:ext>
            </a:extLst>
          </p:cNvPr>
          <p:cNvSpPr/>
          <p:nvPr/>
        </p:nvSpPr>
        <p:spPr>
          <a:xfrm>
            <a:off x="2951019" y="3495950"/>
            <a:ext cx="5634839" cy="64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518169-B1D9-4680-A726-825C4691D9EF}"/>
              </a:ext>
            </a:extLst>
          </p:cNvPr>
          <p:cNvSpPr txBox="1"/>
          <p:nvPr/>
        </p:nvSpPr>
        <p:spPr>
          <a:xfrm>
            <a:off x="2939801" y="1536853"/>
            <a:ext cx="146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Transaction T1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Transaction T2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Transaction T3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DE060-34B5-44DD-9FC6-B2044037008F}"/>
              </a:ext>
            </a:extLst>
          </p:cNvPr>
          <p:cNvSpPr txBox="1"/>
          <p:nvPr/>
        </p:nvSpPr>
        <p:spPr>
          <a:xfrm>
            <a:off x="5650814" y="1534880"/>
            <a:ext cx="146304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100x50/100=</a:t>
            </a:r>
            <a:br>
              <a:rPr lang="en-US" sz="1600" dirty="0"/>
            </a:br>
            <a:r>
              <a:rPr lang="en-US" sz="1600" b="1" dirty="0"/>
              <a:t>50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1000x30/100=</a:t>
            </a:r>
            <a:r>
              <a:rPr lang="en-US" sz="1600" b="1" dirty="0"/>
              <a:t>300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10000x4/100=</a:t>
            </a:r>
            <a:r>
              <a:rPr lang="en-US" sz="1600" b="1" dirty="0"/>
              <a:t>400</a:t>
            </a:r>
          </a:p>
          <a:p>
            <a:pPr algn="ctr">
              <a:spcBef>
                <a:spcPts val="600"/>
              </a:spcBef>
            </a:pPr>
            <a:r>
              <a:rPr lang="en-US" sz="1600" b="1" dirty="0"/>
              <a:t>Total = 750</a:t>
            </a:r>
          </a:p>
        </p:txBody>
      </p:sp>
      <p:pic>
        <p:nvPicPr>
          <p:cNvPr id="13" name="Graphic 12" descr="Stopwatch 50% with solid fill">
            <a:extLst>
              <a:ext uri="{FF2B5EF4-FFF2-40B4-BE49-F238E27FC236}">
                <a16:creationId xmlns:a16="http://schemas.microsoft.com/office/drawing/2014/main" id="{89FCA05F-D632-4429-BF0A-8473907B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5134" y="76641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FF326A-46E0-40A2-9F5A-74F3C2F86036}"/>
              </a:ext>
            </a:extLst>
          </p:cNvPr>
          <p:cNvSpPr txBox="1"/>
          <p:nvPr/>
        </p:nvSpPr>
        <p:spPr>
          <a:xfrm>
            <a:off x="7113544" y="1536516"/>
            <a:ext cx="1622479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100x40/100=</a:t>
            </a:r>
            <a:br>
              <a:rPr lang="en-US" sz="1600" dirty="0"/>
            </a:br>
            <a:r>
              <a:rPr lang="en-US" sz="1600" b="1" dirty="0"/>
              <a:t>40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1000x20/100=</a:t>
            </a:r>
            <a:br>
              <a:rPr lang="en-US" sz="1600" dirty="0"/>
            </a:br>
            <a:r>
              <a:rPr lang="en-US" sz="1600" b="1" dirty="0"/>
              <a:t>200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10000x95/100=</a:t>
            </a:r>
          </a:p>
          <a:p>
            <a:pPr algn="ctr"/>
            <a:r>
              <a:rPr lang="en-US" sz="1600" b="1" dirty="0"/>
              <a:t>9500</a:t>
            </a:r>
          </a:p>
          <a:p>
            <a:pPr algn="ctr">
              <a:spcBef>
                <a:spcPts val="600"/>
              </a:spcBef>
            </a:pPr>
            <a:r>
              <a:rPr lang="en-US" sz="1600" b="1" dirty="0"/>
              <a:t>Total = 9740</a:t>
            </a:r>
          </a:p>
        </p:txBody>
      </p:sp>
      <p:pic>
        <p:nvPicPr>
          <p:cNvPr id="15" name="Graphic 14" descr="Stopwatch 75% with solid fill">
            <a:extLst>
              <a:ext uri="{FF2B5EF4-FFF2-40B4-BE49-F238E27FC236}">
                <a16:creationId xmlns:a16="http://schemas.microsoft.com/office/drawing/2014/main" id="{519DF5B2-490A-4898-B8C1-1ED40009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865" y="77350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53FAF3-78D0-4FB0-9F22-6DEB5E0AC957}"/>
              </a:ext>
            </a:extLst>
          </p:cNvPr>
          <p:cNvSpPr txBox="1"/>
          <p:nvPr/>
        </p:nvSpPr>
        <p:spPr>
          <a:xfrm>
            <a:off x="4185986" y="1534880"/>
            <a:ext cx="146304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100x10/100=</a:t>
            </a:r>
            <a:br>
              <a:rPr lang="en-US" sz="1600" dirty="0"/>
            </a:br>
            <a:r>
              <a:rPr lang="en-US" sz="1600" b="1" dirty="0"/>
              <a:t>10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1000x50/100=</a:t>
            </a:r>
            <a:r>
              <a:rPr lang="en-US" sz="1600" b="1" dirty="0"/>
              <a:t>500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10000x1/100=</a:t>
            </a:r>
            <a:r>
              <a:rPr lang="en-US" sz="1600" b="1" dirty="0"/>
              <a:t>100</a:t>
            </a:r>
          </a:p>
          <a:p>
            <a:pPr algn="ctr">
              <a:spcBef>
                <a:spcPts val="600"/>
              </a:spcBef>
            </a:pPr>
            <a:r>
              <a:rPr lang="en-US" sz="1600" b="1" dirty="0"/>
              <a:t>Total = 610</a:t>
            </a:r>
          </a:p>
        </p:txBody>
      </p:sp>
      <p:pic>
        <p:nvPicPr>
          <p:cNvPr id="17" name="Graphic 16" descr="Stopwatch with solid fill">
            <a:extLst>
              <a:ext uri="{FF2B5EF4-FFF2-40B4-BE49-F238E27FC236}">
                <a16:creationId xmlns:a16="http://schemas.microsoft.com/office/drawing/2014/main" id="{FF6CB47D-78E0-446F-A26E-3D06E2922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998" y="76641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1F9F55-FA49-4010-95C4-E0BE84132EE9}"/>
              </a:ext>
            </a:extLst>
          </p:cNvPr>
          <p:cNvSpPr txBox="1"/>
          <p:nvPr/>
        </p:nvSpPr>
        <p:spPr>
          <a:xfrm>
            <a:off x="4387270" y="1508480"/>
            <a:ext cx="126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One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03FBAD-9A04-4B82-965E-E54111A17E73}"/>
              </a:ext>
            </a:extLst>
          </p:cNvPr>
          <p:cNvSpPr txBox="1"/>
          <p:nvPr/>
        </p:nvSpPr>
        <p:spPr>
          <a:xfrm>
            <a:off x="5761180" y="1508480"/>
            <a:ext cx="126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62D48-2E3E-40DA-AEE7-187A56F7D01C}"/>
              </a:ext>
            </a:extLst>
          </p:cNvPr>
          <p:cNvSpPr txBox="1"/>
          <p:nvPr/>
        </p:nvSpPr>
        <p:spPr>
          <a:xfrm>
            <a:off x="7203682" y="1508480"/>
            <a:ext cx="126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Very late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6266B-E40E-4A65-A33C-756CF87CD74A}"/>
              </a:ext>
            </a:extLst>
          </p:cNvPr>
          <p:cNvCxnSpPr>
            <a:cxnSpLocks/>
          </p:cNvCxnSpPr>
          <p:nvPr/>
        </p:nvCxnSpPr>
        <p:spPr>
          <a:xfrm>
            <a:off x="5685970" y="831275"/>
            <a:ext cx="0" cy="3474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981277-9F6A-429B-8E3B-84C85B716F22}"/>
              </a:ext>
            </a:extLst>
          </p:cNvPr>
          <p:cNvCxnSpPr>
            <a:cxnSpLocks/>
          </p:cNvCxnSpPr>
          <p:nvPr/>
        </p:nvCxnSpPr>
        <p:spPr>
          <a:xfrm>
            <a:off x="7131456" y="831275"/>
            <a:ext cx="0" cy="3474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136CDE-F977-4486-B650-85C04EA86067}"/>
              </a:ext>
            </a:extLst>
          </p:cNvPr>
          <p:cNvCxnSpPr>
            <a:cxnSpLocks/>
          </p:cNvCxnSpPr>
          <p:nvPr/>
        </p:nvCxnSpPr>
        <p:spPr>
          <a:xfrm>
            <a:off x="4286666" y="831275"/>
            <a:ext cx="0" cy="3474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0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05FBCA6-276F-4E57-B7B7-18300A4A0E85}"/>
              </a:ext>
            </a:extLst>
          </p:cNvPr>
          <p:cNvGrpSpPr/>
          <p:nvPr/>
        </p:nvGrpSpPr>
        <p:grpSpPr>
          <a:xfrm flipH="1">
            <a:off x="2238103" y="831268"/>
            <a:ext cx="6338482" cy="3290571"/>
            <a:chOff x="2238103" y="831268"/>
            <a:chExt cx="6338482" cy="32905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BA2D8D-6664-47CF-96CF-1FFE300514E1}"/>
                </a:ext>
              </a:extLst>
            </p:cNvPr>
            <p:cNvSpPr txBox="1"/>
            <p:nvPr/>
          </p:nvSpPr>
          <p:spPr>
            <a:xfrm>
              <a:off x="2238103" y="1561920"/>
              <a:ext cx="2027777" cy="25545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endParaRPr lang="en-US" sz="1600" b="1" dirty="0"/>
            </a:p>
            <a:p>
              <a:pPr algn="r" rtl="1"/>
              <a:endParaRPr lang="en-US" sz="1600" b="1" dirty="0"/>
            </a:p>
            <a:p>
              <a:pPr algn="l" rtl="1"/>
              <a:r>
                <a:rPr lang="ar-sa" sz="1600" b="1" dirty="0">
                  <a:rtl/>
                </a:rPr>
                <a:t>الحركة </a:t>
              </a:r>
              <a:r>
                <a:rPr lang="" sz="1600" b="1" dirty="0">
                  <a:rtl val="0"/>
                </a:rPr>
                <a:t>T1</a:t>
              </a:r>
            </a:p>
            <a:p>
              <a:pPr algn="l" rtl="1"/>
              <a:r>
                <a:rPr lang="" sz="1600" dirty="0">
                  <a:rtl val="0"/>
                </a:rPr>
                <a:t>100.00</a:t>
              </a:r>
              <a:r>
                <a:rPr lang="ar-sa" sz="1600" dirty="0">
                  <a:rtl/>
                </a:rPr>
                <a:t> دولار أمريكي</a:t>
              </a:r>
            </a:p>
            <a:p>
              <a:pPr algn="l" rtl="1"/>
              <a:r>
                <a:rPr lang="ar-sa" sz="1600" dirty="0">
                  <a:rtl/>
                </a:rPr>
                <a:t>--------------------------</a:t>
              </a:r>
            </a:p>
            <a:p>
              <a:pPr algn="l" rtl="1"/>
              <a:r>
                <a:rPr lang="ar-sa" sz="1600" b="1" dirty="0">
                  <a:rtl/>
                </a:rPr>
                <a:t>الحركة </a:t>
              </a:r>
              <a:r>
                <a:rPr lang="" sz="1600" b="1" dirty="0">
                  <a:rtl val="0"/>
                </a:rPr>
                <a:t>T2</a:t>
              </a:r>
            </a:p>
            <a:p>
              <a:pPr algn="l" rtl="1"/>
              <a:r>
                <a:rPr lang="" sz="1600" dirty="0">
                  <a:rtl val="0"/>
                </a:rPr>
                <a:t>1,000.00</a:t>
              </a:r>
              <a:r>
                <a:rPr lang="ar-sa" sz="1600" dirty="0">
                  <a:rtl/>
                </a:rPr>
                <a:t> دولار أمريكي</a:t>
              </a:r>
            </a:p>
            <a:p>
              <a:pPr algn="l" rtl="1"/>
              <a:r>
                <a:rPr lang="ar-sa" sz="1600" dirty="0">
                  <a:rtl/>
                </a:rPr>
                <a:t>--------------------------</a:t>
              </a:r>
            </a:p>
            <a:p>
              <a:pPr algn="l" rtl="1"/>
              <a:r>
                <a:rPr lang="ar-sa" sz="1600" b="1" dirty="0">
                  <a:rtl/>
                </a:rPr>
                <a:t>الحركة </a:t>
              </a:r>
              <a:r>
                <a:rPr lang="" sz="1600" b="1" dirty="0">
                  <a:rtl val="0"/>
                </a:rPr>
                <a:t>T3</a:t>
              </a:r>
            </a:p>
            <a:p>
              <a:pPr algn="l" rtl="1"/>
              <a:r>
                <a:rPr lang="" sz="1600" dirty="0">
                  <a:rtl val="0"/>
                </a:rPr>
                <a:t>10,000.00</a:t>
              </a:r>
              <a:r>
                <a:rPr lang="ar-sa" sz="1600" dirty="0">
                  <a:rtl/>
                </a:rPr>
                <a:t> دولار أمريكي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8123AB-ABB2-429E-A49E-59AE3B871E6F}"/>
                </a:ext>
              </a:extLst>
            </p:cNvPr>
            <p:cNvGrpSpPr/>
            <p:nvPr/>
          </p:nvGrpSpPr>
          <p:grpSpPr>
            <a:xfrm>
              <a:off x="5650814" y="831268"/>
              <a:ext cx="1463040" cy="3288935"/>
              <a:chOff x="5807826" y="831268"/>
              <a:chExt cx="1463040" cy="328893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F796C9-C4CF-4226-9B71-3BE63B0B243A}"/>
                  </a:ext>
                </a:extLst>
              </p:cNvPr>
              <p:cNvSpPr txBox="1"/>
              <p:nvPr/>
            </p:nvSpPr>
            <p:spPr>
              <a:xfrm>
                <a:off x="5807826" y="1534880"/>
                <a:ext cx="1463040" cy="25853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endParaRPr lang="en-US" sz="1600" dirty="0"/>
              </a:p>
              <a:p>
                <a:pPr algn="ctr" rtl="1"/>
                <a:r>
                  <a:rPr lang="ar-sa" b="1" dirty="0">
                    <a:rtl/>
                  </a:rPr>
                  <a:t>متأخرة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50%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30%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4%</a:t>
                </a:r>
              </a:p>
              <a:p>
                <a:pPr algn="ctr" rtl="1"/>
                <a:endParaRPr lang="en-US" sz="1600" b="1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27E4B42-8B8C-4623-94E5-E8E1E33083CA}"/>
                  </a:ext>
                </a:extLst>
              </p:cNvPr>
              <p:cNvGrpSpPr/>
              <p:nvPr/>
            </p:nvGrpSpPr>
            <p:grpSpPr>
              <a:xfrm>
                <a:off x="6100619" y="831268"/>
                <a:ext cx="914400" cy="914400"/>
                <a:chOff x="6229925" y="792021"/>
                <a:chExt cx="914400" cy="91440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836A1DB-B562-45BA-9CBB-B9A0E38437B0}"/>
                    </a:ext>
                  </a:extLst>
                </p:cNvPr>
                <p:cNvSpPr/>
                <p:nvPr/>
              </p:nvSpPr>
              <p:spPr>
                <a:xfrm>
                  <a:off x="6229925" y="792021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7" name="Graphic 6" descr="Stopwatch 50% with solid fill">
                  <a:extLst>
                    <a:ext uri="{FF2B5EF4-FFF2-40B4-BE49-F238E27FC236}">
                      <a16:creationId xmlns:a16="http://schemas.microsoft.com/office/drawing/2014/main" id="{4F5FDFB9-C159-4870-9F68-D2414E6CA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229925" y="792021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B6BB7A-D1FD-42ED-9232-A0BAB6AF1704}"/>
                </a:ext>
              </a:extLst>
            </p:cNvPr>
            <p:cNvGrpSpPr/>
            <p:nvPr/>
          </p:nvGrpSpPr>
          <p:grpSpPr>
            <a:xfrm>
              <a:off x="7113545" y="849740"/>
              <a:ext cx="1463040" cy="3272099"/>
              <a:chOff x="7446041" y="831268"/>
              <a:chExt cx="1463040" cy="327209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DD6B4-E375-4144-8237-3FD5A02313A3}"/>
                  </a:ext>
                </a:extLst>
              </p:cNvPr>
              <p:cNvSpPr txBox="1"/>
              <p:nvPr/>
            </p:nvSpPr>
            <p:spPr>
              <a:xfrm>
                <a:off x="7446041" y="1518044"/>
                <a:ext cx="1463040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endParaRPr lang="en-US" sz="1600" dirty="0"/>
              </a:p>
              <a:p>
                <a:pPr algn="ctr" rtl="1"/>
                <a:r>
                  <a:rPr lang="ar-sa" b="1" dirty="0">
                    <a:rtl/>
                  </a:rPr>
                  <a:t>متأخرة جدًا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40%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20%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15%</a:t>
                </a:r>
              </a:p>
              <a:p>
                <a:pPr algn="ctr" rtl="1"/>
                <a:endParaRPr lang="en-US" sz="1600" b="1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188F3A-B6F4-411D-8176-DE4ECE43C914}"/>
                  </a:ext>
                </a:extLst>
              </p:cNvPr>
              <p:cNvGrpSpPr/>
              <p:nvPr/>
            </p:nvGrpSpPr>
            <p:grpSpPr>
              <a:xfrm>
                <a:off x="7720360" y="831268"/>
                <a:ext cx="914400" cy="914400"/>
                <a:chOff x="5638800" y="2971800"/>
                <a:chExt cx="914400" cy="91440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BDDC7EC-B1E1-4FFA-B81D-31E2429DFECB}"/>
                    </a:ext>
                  </a:extLst>
                </p:cNvPr>
                <p:cNvSpPr/>
                <p:nvPr/>
              </p:nvSpPr>
              <p:spPr>
                <a:xfrm>
                  <a:off x="5638800" y="2971800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2" name="Graphic 11" descr="Stopwatch 75% with solid fill">
                  <a:extLst>
                    <a:ext uri="{FF2B5EF4-FFF2-40B4-BE49-F238E27FC236}">
                      <a16:creationId xmlns:a16="http://schemas.microsoft.com/office/drawing/2014/main" id="{30FC737B-C73D-41A0-B2B2-13A4DED7B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6B95DC-918B-4322-B62B-880A59EB5FF5}"/>
                </a:ext>
              </a:extLst>
            </p:cNvPr>
            <p:cNvGrpSpPr/>
            <p:nvPr/>
          </p:nvGrpSpPr>
          <p:grpSpPr>
            <a:xfrm>
              <a:off x="4185986" y="831268"/>
              <a:ext cx="1463040" cy="3288935"/>
              <a:chOff x="4185986" y="831268"/>
              <a:chExt cx="1463040" cy="32889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8ADE5-E7F9-4E20-ABDD-17F8495E25B1}"/>
                  </a:ext>
                </a:extLst>
              </p:cNvPr>
              <p:cNvSpPr txBox="1"/>
              <p:nvPr/>
            </p:nvSpPr>
            <p:spPr>
              <a:xfrm>
                <a:off x="4185986" y="1534880"/>
                <a:ext cx="1463040" cy="25853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1">
                <a:spAutoFit/>
              </a:bodyPr>
              <a:lstStyle/>
              <a:p>
                <a:pPr algn="ctr" rtl="1"/>
                <a:endParaRPr lang="en-US" sz="1600" dirty="0"/>
              </a:p>
              <a:p>
                <a:pPr algn="ctr" rtl="1"/>
                <a:r>
                  <a:rPr lang="ar-sa" b="1" dirty="0">
                    <a:rtl/>
                  </a:rPr>
                  <a:t>في الوقت المحدد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10%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50%</a:t>
                </a:r>
              </a:p>
              <a:p>
                <a:pPr algn="ctr" rtl="1"/>
                <a:endParaRPr lang="en-US" sz="1600" b="1" dirty="0"/>
              </a:p>
              <a:p>
                <a:pPr algn="ctr" rtl="1"/>
                <a:r>
                  <a:rPr lang="ar-sa" sz="1600" dirty="0">
                    <a:rtl/>
                  </a:rPr>
                  <a:t>-----------------</a:t>
                </a:r>
              </a:p>
              <a:p>
                <a:pPr algn="ctr" rtl="1"/>
                <a:r>
                  <a:rPr lang="" sz="1600" b="1" dirty="0">
                    <a:rtl val="0"/>
                  </a:rPr>
                  <a:t>1%</a:t>
                </a:r>
              </a:p>
              <a:p>
                <a:pPr algn="ctr" rtl="1"/>
                <a:endParaRPr lang="en-US" sz="1600" b="1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2C4E84D-3147-4EE2-8434-72F882FB93D5}"/>
                  </a:ext>
                </a:extLst>
              </p:cNvPr>
              <p:cNvGrpSpPr/>
              <p:nvPr/>
            </p:nvGrpSpPr>
            <p:grpSpPr>
              <a:xfrm>
                <a:off x="4471131" y="831268"/>
                <a:ext cx="914400" cy="914400"/>
                <a:chOff x="4489603" y="855747"/>
                <a:chExt cx="914400" cy="9144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0B1E96-EAF5-4680-A34A-CA5A922607E3}"/>
                    </a:ext>
                  </a:extLst>
                </p:cNvPr>
                <p:cNvSpPr/>
                <p:nvPr/>
              </p:nvSpPr>
              <p:spPr>
                <a:xfrm>
                  <a:off x="4489603" y="855747"/>
                  <a:ext cx="914400" cy="9144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1"/>
                  <a:endParaRPr lang="en-US"/>
                </a:p>
              </p:txBody>
            </p:sp>
            <p:pic>
              <p:nvPicPr>
                <p:cNvPr id="17" name="Graphic 16" descr="Stopwatch with solid fill">
                  <a:extLst>
                    <a:ext uri="{FF2B5EF4-FFF2-40B4-BE49-F238E27FC236}">
                      <a16:creationId xmlns:a16="http://schemas.microsoft.com/office/drawing/2014/main" id="{8363AB4B-4A2E-4DEE-9D2A-B594B90EB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89603" y="855747"/>
                  <a:ext cx="914400" cy="9144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3574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onitor with solid fill">
            <a:extLst>
              <a:ext uri="{FF2B5EF4-FFF2-40B4-BE49-F238E27FC236}">
                <a16:creationId xmlns:a16="http://schemas.microsoft.com/office/drawing/2014/main" id="{AFBA8B41-3474-4881-BFD2-0491B516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081" y="476003"/>
            <a:ext cx="6114802" cy="6114802"/>
          </a:xfrm>
          <a:prstGeom prst="rect">
            <a:avLst/>
          </a:prstGeom>
        </p:spPr>
      </p:pic>
      <p:pic>
        <p:nvPicPr>
          <p:cNvPr id="5" name="Graphic 4" descr="Transfer1 outline">
            <a:extLst>
              <a:ext uri="{FF2B5EF4-FFF2-40B4-BE49-F238E27FC236}">
                <a16:creationId xmlns:a16="http://schemas.microsoft.com/office/drawing/2014/main" id="{7F64AB70-C316-46B5-BB08-353727AC6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9803" y="2303013"/>
            <a:ext cx="1745167" cy="1745167"/>
          </a:xfrm>
          <a:prstGeom prst="rect">
            <a:avLst/>
          </a:prstGeom>
        </p:spPr>
      </p:pic>
      <p:pic>
        <p:nvPicPr>
          <p:cNvPr id="9" name="Graphic 8" descr="Monthly calendar outline">
            <a:extLst>
              <a:ext uri="{FF2B5EF4-FFF2-40B4-BE49-F238E27FC236}">
                <a16:creationId xmlns:a16="http://schemas.microsoft.com/office/drawing/2014/main" id="{0C382889-30CF-4B10-8B71-FAECB356C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1497" y="1959320"/>
            <a:ext cx="2379313" cy="237931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708FE5-20E9-465F-82CC-D99BEC146924}"/>
              </a:ext>
            </a:extLst>
          </p:cNvPr>
          <p:cNvGrpSpPr/>
          <p:nvPr/>
        </p:nvGrpSpPr>
        <p:grpSpPr>
          <a:xfrm>
            <a:off x="4806564" y="1437100"/>
            <a:ext cx="3199820" cy="3167621"/>
            <a:chOff x="12455165" y="2163812"/>
            <a:chExt cx="1602782" cy="1602782"/>
          </a:xfrm>
        </p:grpSpPr>
        <p:pic>
          <p:nvPicPr>
            <p:cNvPr id="22" name="Graphic 21" descr="Flip calendar outline">
              <a:extLst>
                <a:ext uri="{FF2B5EF4-FFF2-40B4-BE49-F238E27FC236}">
                  <a16:creationId xmlns:a16="http://schemas.microsoft.com/office/drawing/2014/main" id="{2AFA4AE3-E224-4832-B19F-F26E07CB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55165" y="2163812"/>
              <a:ext cx="1602782" cy="16027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15CFA2-4711-4545-9FA3-679C241AE126}"/>
                </a:ext>
              </a:extLst>
            </p:cNvPr>
            <p:cNvSpPr txBox="1"/>
            <p:nvPr/>
          </p:nvSpPr>
          <p:spPr>
            <a:xfrm>
              <a:off x="12734576" y="2900221"/>
              <a:ext cx="1016000" cy="51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15</a:t>
              </a:r>
            </a:p>
          </p:txBody>
        </p:sp>
      </p:grpSp>
      <p:pic>
        <p:nvPicPr>
          <p:cNvPr id="28" name="Graphic 27" descr="Checklist outline">
            <a:extLst>
              <a:ext uri="{FF2B5EF4-FFF2-40B4-BE49-F238E27FC236}">
                <a16:creationId xmlns:a16="http://schemas.microsoft.com/office/drawing/2014/main" id="{37F8782C-673F-4397-8FEF-4DD7006BC1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2338" y="2059299"/>
            <a:ext cx="2249827" cy="22498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6D848A-C0DB-408E-A857-C7EA8A18E79A}"/>
              </a:ext>
            </a:extLst>
          </p:cNvPr>
          <p:cNvCxnSpPr>
            <a:cxnSpLocks/>
          </p:cNvCxnSpPr>
          <p:nvPr/>
        </p:nvCxnSpPr>
        <p:spPr>
          <a:xfrm>
            <a:off x="7052313" y="2937165"/>
            <a:ext cx="96716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82A18F-36E4-4727-89CC-4794F649F8D0}"/>
              </a:ext>
            </a:extLst>
          </p:cNvPr>
          <p:cNvCxnSpPr>
            <a:cxnSpLocks/>
          </p:cNvCxnSpPr>
          <p:nvPr/>
        </p:nvCxnSpPr>
        <p:spPr>
          <a:xfrm>
            <a:off x="6844500" y="3117273"/>
            <a:ext cx="96716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EFBB7CAD-967C-4EF2-972F-B526CE993C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9154" y="2922436"/>
            <a:ext cx="380433" cy="3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141</Words>
  <Application>Microsoft Office PowerPoint</Application>
  <PresentationFormat>Widescreen</PresentationFormat>
  <Paragraphs>111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Shang, Yan</cp:lastModifiedBy>
  <cp:revision>21</cp:revision>
  <dcterms:created xsi:type="dcterms:W3CDTF">2022-04-19T15:20:37Z</dcterms:created>
  <dcterms:modified xsi:type="dcterms:W3CDTF">2022-05-30T10:01:22Z</dcterms:modified>
</cp:coreProperties>
</file>