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85E3-C843-4807-AD4B-71C7432C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85987-95A0-4EC2-BF36-EB96B248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C2E1-D09B-4716-BCF9-0459C61F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420A-EF7C-40B5-A5B2-80CE42F9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6D59-80E5-4432-AA61-BA1836B1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3E18-EFAD-44AE-9E4A-665FA920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74866-F5F5-4202-8F4D-7F6CE3D42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B2D4-3808-44D7-8B6F-7DE9262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0E4E-9310-4FC9-A5A5-C61DBE5C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8F2F-4890-4AC2-AB69-EBBE918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8E91B-4E59-4802-A7C1-4DB2E5FF5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90D5F-31B6-4FE3-9EFA-1C95C726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6094-0673-4A9F-91AF-F4091EC8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14C9-C3EF-4537-B6CA-6C91DA6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9BE7-7FA4-4EAB-81A8-706273F8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3DCE-9C34-45BE-BCD7-310B03E7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D972-0896-474D-900E-3E5FBAA8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A5E3-7CB8-4265-9BB3-9579D797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94F0-B235-41BB-97CC-5D203316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8F10-8E5F-45F2-8EA5-CF83C7F6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71A-324B-4753-90EA-DB451FAE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2709-0A2C-4C1D-8EDD-9D5E9077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AD9C-D617-4F2A-8E56-45419C19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D234-6C3F-4FE6-B289-1BBD453C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DC22-4CD2-4152-98C9-30231B37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E368-FF8A-42DD-9BA1-4EB62883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7510-1E23-4D35-8BA0-B7834CD0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A3AE-CF22-490A-B736-BDB598DCA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EACF-F9DE-40C7-BFB2-21685CBC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4DB1-F43E-47EE-877C-0B577092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01078-E593-44B8-AA26-CBC75CF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9F98-0F11-4CCC-A11E-73B6557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841C-56FA-4509-B1AE-BDD11154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F75C1-8011-46E4-83F3-777D66E71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5809E-3ED3-4A01-BC3E-3840EA82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2C760-8AC7-439E-ACC7-8C9CEC246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C2988-6D5C-477C-A515-3885BCD2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A3E9-5B56-4141-898C-E4E41804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CF1B5-F982-4601-8040-58BD78D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6CDB-94E0-466B-A83B-6892237F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B53B2-BCB7-4517-AA64-D728B5E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93460-2861-43F9-879D-C8E1306B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722B8-927B-4B1A-AC1D-82BF83EA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BA03F-D2B9-43F8-94BB-DE0D6661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668F-1712-433B-A762-9D3AEB7E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366E1-30F0-4866-93E8-54C66F15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4205-D7F3-44F2-871F-FB8B5F2D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917F-E89E-4EDE-8C8B-466B456A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9B7D-33E9-4797-896A-EB9A0DBE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4E83-7733-4BF4-B0A1-B54AF66E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3761C-918E-4F1F-B755-6F253BAE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1556-85A5-4783-9645-B10BD509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D665-F576-4CA8-8A25-E8108490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6B572-C8B3-48DA-8993-D708A0395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6BA38-6591-46FE-B385-E647C263C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10F2-71F2-4B49-9A7E-1DA7A6F2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E0ACA-EA6D-44A7-90D4-BBD5418D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9F87-BC2C-482A-8E1B-272D6B5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6C021-6F1F-42F2-B193-BFBA3C7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FEDE-6686-4CFF-82CB-56A78DAD5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5118-3E3B-48E2-A1E7-9978D58AE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C7B4-46C1-4E51-92F6-9968E33006C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D650-418E-4928-BAC7-B34D1AFCE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BDED-D5F9-4E42-858F-29669FC98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B3E45B-EED4-4D2A-8E9E-6BFB40A84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3" y="413907"/>
            <a:ext cx="11225053" cy="33389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3018BA8-8390-43BF-9FD0-D21111072D90}"/>
              </a:ext>
            </a:extLst>
          </p:cNvPr>
          <p:cNvGrpSpPr/>
          <p:nvPr/>
        </p:nvGrpSpPr>
        <p:grpSpPr>
          <a:xfrm flipH="1">
            <a:off x="2895598" y="376328"/>
            <a:ext cx="4983273" cy="913853"/>
            <a:chOff x="4313129" y="413906"/>
            <a:chExt cx="4983273" cy="91385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27CA7A-5623-4E2C-836E-C72E390F9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3129" y="866775"/>
              <a:ext cx="725596" cy="4609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BF9A2-7A30-4C72-A9C0-2CB7D162AEF2}"/>
                </a:ext>
              </a:extLst>
            </p:cNvPr>
            <p:cNvSpPr/>
            <p:nvPr/>
          </p:nvSpPr>
          <p:spPr>
            <a:xfrm flipH="1">
              <a:off x="5010152" y="413906"/>
              <a:ext cx="4286250" cy="512184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الاسم الذي سوف يتم عرضه على لوحة الجدولة.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6A9FE3-A82F-4D49-BC92-D42DA440BD67}"/>
              </a:ext>
            </a:extLst>
          </p:cNvPr>
          <p:cNvGrpSpPr/>
          <p:nvPr/>
        </p:nvGrpSpPr>
        <p:grpSpPr>
          <a:xfrm>
            <a:off x="104775" y="1640910"/>
            <a:ext cx="4467225" cy="1740900"/>
            <a:chOff x="104775" y="1640910"/>
            <a:chExt cx="4467225" cy="17409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EBED27-7111-473E-9A7C-7128A08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5" y="1640910"/>
              <a:ext cx="0" cy="8190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58BD9A-9B87-4D31-9C80-35C3809D7B74}"/>
                </a:ext>
              </a:extLst>
            </p:cNvPr>
            <p:cNvSpPr/>
            <p:nvPr/>
          </p:nvSpPr>
          <p:spPr>
            <a:xfrm>
              <a:off x="104775" y="2379088"/>
              <a:ext cx="4467225" cy="1002722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يُتيح تعيين علامة تبويب لوحة الجدولة لك إلى الإعدادات الافتراضية.  يُمكن تعديل الإعدادات الافتراضية التي ستطبق على جميع اللوحات الجديدة.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A75D75-8274-4448-B6E1-4DA85628EDF5}"/>
              </a:ext>
            </a:extLst>
          </p:cNvPr>
          <p:cNvGrpSpPr/>
          <p:nvPr/>
        </p:nvGrpSpPr>
        <p:grpSpPr>
          <a:xfrm>
            <a:off x="6198474" y="1762648"/>
            <a:ext cx="4898151" cy="1219201"/>
            <a:chOff x="6198474" y="1800226"/>
            <a:chExt cx="4898151" cy="12192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74A1E9-14A8-4B02-9BA4-46A1E833CAE5}"/>
                </a:ext>
              </a:extLst>
            </p:cNvPr>
            <p:cNvSpPr/>
            <p:nvPr/>
          </p:nvSpPr>
          <p:spPr>
            <a:xfrm>
              <a:off x="6810375" y="1800226"/>
              <a:ext cx="4286250" cy="1219201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يُعين الشخص الذي سيرى علامة تبويب لوحة الجدولة.  "أنا فقط" الإعداد الافتراضي.  سوف يتطلب اختيار أشخاص مُعينين تكوينًا إضافيًا. 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EB0D33-4242-4BC0-9A88-45A24ABFB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8474" y="1800226"/>
              <a:ext cx="95480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54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61A26E-3352-44CF-A235-8C734760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7" y="1129289"/>
            <a:ext cx="7369116" cy="521904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96FB397-67BD-4197-8D9E-4C32F8B577B4}"/>
              </a:ext>
            </a:extLst>
          </p:cNvPr>
          <p:cNvGrpSpPr/>
          <p:nvPr/>
        </p:nvGrpSpPr>
        <p:grpSpPr>
          <a:xfrm>
            <a:off x="5071393" y="1073578"/>
            <a:ext cx="3586307" cy="1038673"/>
            <a:chOff x="748380" y="1073578"/>
            <a:chExt cx="3586307" cy="103867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4DD4AD-6C5D-4BAF-A32B-A2ED0DF2E4A2}"/>
                </a:ext>
              </a:extLst>
            </p:cNvPr>
            <p:cNvCxnSpPr>
              <a:cxnSpLocks/>
            </p:cNvCxnSpPr>
            <p:nvPr/>
          </p:nvCxnSpPr>
          <p:spPr>
            <a:xfrm>
              <a:off x="2496679" y="1638300"/>
              <a:ext cx="0" cy="4739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0C2721-BB8F-4D11-A0D4-D4348337BBE2}"/>
                </a:ext>
              </a:extLst>
            </p:cNvPr>
            <p:cNvSpPr/>
            <p:nvPr/>
          </p:nvSpPr>
          <p:spPr>
            <a:xfrm>
              <a:off x="748380" y="1073578"/>
              <a:ext cx="3586307" cy="564721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يُحدد "استعلام تخطيط عامل التصفية" عناصر التحكم المُتاحة للاستخدام باعتبارها عوامل تصفية.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1FE05E-533E-4EEA-A8A0-CB21633768CC}"/>
              </a:ext>
            </a:extLst>
          </p:cNvPr>
          <p:cNvGrpSpPr/>
          <p:nvPr/>
        </p:nvGrpSpPr>
        <p:grpSpPr>
          <a:xfrm flipH="1">
            <a:off x="1206499" y="2525884"/>
            <a:ext cx="2882901" cy="668279"/>
            <a:chOff x="6054255" y="2436870"/>
            <a:chExt cx="3546946" cy="82221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2F7CCC-736D-4FA7-BA7E-AF05E9737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255" y="2847976"/>
              <a:ext cx="106635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2DBF5C-6984-4F83-AD70-1A26B997161D}"/>
                </a:ext>
              </a:extLst>
            </p:cNvPr>
            <p:cNvSpPr/>
            <p:nvPr/>
          </p:nvSpPr>
          <p:spPr>
            <a:xfrm>
              <a:off x="7120607" y="2436870"/>
              <a:ext cx="2480594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يُحدد "قالب خلية المورد" البيانات المعروضة في الخلية.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6A5432-B82B-49EA-B16F-7B9E293744AF}"/>
              </a:ext>
            </a:extLst>
          </p:cNvPr>
          <p:cNvGrpSpPr/>
          <p:nvPr/>
        </p:nvGrpSpPr>
        <p:grpSpPr>
          <a:xfrm flipH="1">
            <a:off x="2008310" y="5808451"/>
            <a:ext cx="3181476" cy="539886"/>
            <a:chOff x="5029199" y="5774915"/>
            <a:chExt cx="4845177" cy="82221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56CF3E-D2F0-4002-A8CA-2E016667E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199" y="6177748"/>
              <a:ext cx="58307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A6234F-F5C4-4A8C-85DA-0FE4486F62F2}"/>
                </a:ext>
              </a:extLst>
            </p:cNvPr>
            <p:cNvSpPr/>
            <p:nvPr/>
          </p:nvSpPr>
          <p:spPr>
            <a:xfrm>
              <a:off x="5522453" y="5774915"/>
              <a:ext cx="4351923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تظهر نتائج عناصر تحكم "‏‫استرداد الاستعلام عن الموارد‬" عند النقر فوق الزر </a:t>
              </a:r>
              <a:r>
                <a:rPr lang="ar-sa" sz="1400" b="1" dirty="0">
                  <a:rtl/>
                </a:rPr>
                <a:t>بحث</a:t>
              </a:r>
              <a:r>
                <a:rPr lang="ar-sa" sz="1400" dirty="0">
                  <a:rtl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41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09852-B8F6-4FC5-B284-9C9242ED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78" y="509664"/>
            <a:ext cx="8698642" cy="6348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F9843A-CCB3-4C4C-9989-8AC5220D8567}"/>
              </a:ext>
            </a:extLst>
          </p:cNvPr>
          <p:cNvSpPr/>
          <p:nvPr/>
        </p:nvSpPr>
        <p:spPr>
          <a:xfrm>
            <a:off x="7658099" y="1668589"/>
            <a:ext cx="2787221" cy="46797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43CB9F-A47E-4108-AA42-6A04D209DD5A}"/>
              </a:ext>
            </a:extLst>
          </p:cNvPr>
          <p:cNvGrpSpPr/>
          <p:nvPr/>
        </p:nvGrpSpPr>
        <p:grpSpPr>
          <a:xfrm>
            <a:off x="7658099" y="347472"/>
            <a:ext cx="2787221" cy="1321117"/>
            <a:chOff x="1678747" y="347472"/>
            <a:chExt cx="2787221" cy="132111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7E87D-C0AC-4740-B780-18EE23312066}"/>
                </a:ext>
              </a:extLst>
            </p:cNvPr>
            <p:cNvCxnSpPr>
              <a:cxnSpLocks/>
            </p:cNvCxnSpPr>
            <p:nvPr/>
          </p:nvCxnSpPr>
          <p:spPr>
            <a:xfrm>
              <a:off x="3075760" y="1194638"/>
              <a:ext cx="0" cy="4739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6B9013-825D-4646-BC12-8FF0579A8D6A}"/>
                </a:ext>
              </a:extLst>
            </p:cNvPr>
            <p:cNvSpPr/>
            <p:nvPr/>
          </p:nvSpPr>
          <p:spPr>
            <a:xfrm>
              <a:off x="1678747" y="347472"/>
              <a:ext cx="2787221" cy="847166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يُحدد ‏‫"‏‫تخطيط عامل التصفية لمساعد الجدولة‬" عناصر تحكم عامل التصفية المتاحة.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AD68E2-2CB1-4724-AA86-57672EBC91A0}"/>
              </a:ext>
            </a:extLst>
          </p:cNvPr>
          <p:cNvGrpSpPr/>
          <p:nvPr/>
        </p:nvGrpSpPr>
        <p:grpSpPr>
          <a:xfrm flipH="1">
            <a:off x="2511539" y="1841815"/>
            <a:ext cx="3914399" cy="2076677"/>
            <a:chOff x="6267826" y="2495322"/>
            <a:chExt cx="3914399" cy="20766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E0849-0FB0-426E-861C-EE5CCA6B2B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826" y="2754349"/>
              <a:ext cx="158458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356C71-5CB9-47DB-8B38-3E130F06F43C}"/>
                </a:ext>
              </a:extLst>
            </p:cNvPr>
            <p:cNvSpPr/>
            <p:nvPr/>
          </p:nvSpPr>
          <p:spPr>
            <a:xfrm>
              <a:off x="7852410" y="2495322"/>
              <a:ext cx="2329815" cy="2076677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‏‫يُحدد "قالب خلية المورد لمساعد الجدولة‬" البيانات المعروضة على خلية المورد.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68F3B-DC34-4A7C-908C-1C6CC79897C6}"/>
              </a:ext>
            </a:extLst>
          </p:cNvPr>
          <p:cNvGrpSpPr/>
          <p:nvPr/>
        </p:nvGrpSpPr>
        <p:grpSpPr>
          <a:xfrm flipH="1">
            <a:off x="2769715" y="5729737"/>
            <a:ext cx="4888384" cy="899663"/>
            <a:chOff x="5559539" y="5729737"/>
            <a:chExt cx="4888384" cy="89966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51BEFE-45E6-4107-B35C-1726B6117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9539" y="6065895"/>
              <a:ext cx="626279" cy="5635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44C2E6-58F0-44E8-977F-9EF811460941}"/>
                </a:ext>
              </a:extLst>
            </p:cNvPr>
            <p:cNvSpPr/>
            <p:nvPr/>
          </p:nvSpPr>
          <p:spPr>
            <a:xfrm>
              <a:off x="6096000" y="5729737"/>
              <a:ext cx="4351923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تظهر نتائج عناصر تحكم "‏‫استرداد الاستعلام عن الموارد‬ لمساعد الجدولة" عند النقر فوق الزر </a:t>
              </a:r>
              <a:r>
                <a:rPr lang="ar-sa" b="1" dirty="0">
                  <a:rtl/>
                </a:rPr>
                <a:t>بحث</a:t>
              </a:r>
              <a:r>
                <a:rPr lang="ar-sa" dirty="0">
                  <a:rtl/>
                </a:rPr>
                <a:t>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1D936A-572F-42A7-A8C8-D722886BB25D}"/>
              </a:ext>
            </a:extLst>
          </p:cNvPr>
          <p:cNvGrpSpPr/>
          <p:nvPr/>
        </p:nvGrpSpPr>
        <p:grpSpPr>
          <a:xfrm flipH="1">
            <a:off x="5365228" y="2982468"/>
            <a:ext cx="2551864" cy="2275704"/>
            <a:chOff x="5129096" y="3172968"/>
            <a:chExt cx="2551864" cy="227570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21B8F5-4658-4E70-9E1B-62D9BB65F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9096" y="3961644"/>
              <a:ext cx="430443" cy="218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01ABFA-122E-4AEE-A110-07EA35747FC9}"/>
                </a:ext>
              </a:extLst>
            </p:cNvPr>
            <p:cNvSpPr/>
            <p:nvPr/>
          </p:nvSpPr>
          <p:spPr>
            <a:xfrm>
              <a:off x="5559539" y="3172968"/>
              <a:ext cx="2121421" cy="2275704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يسحب "استرداد القيود" قيم القيود من سجل متطلبات الموارد ويقوم بتعبئتها في عناصر تحكم عامل التصفية المناسب.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39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55976-5E4D-46F3-ABF6-0D029AD37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37" y="1823706"/>
            <a:ext cx="8952725" cy="321058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276B914-1ACC-4666-94B7-B9E24410E7FD}"/>
              </a:ext>
            </a:extLst>
          </p:cNvPr>
          <p:cNvGrpSpPr/>
          <p:nvPr/>
        </p:nvGrpSpPr>
        <p:grpSpPr>
          <a:xfrm flipH="1">
            <a:off x="9242425" y="3159125"/>
            <a:ext cx="1447800" cy="2258086"/>
            <a:chOff x="66675" y="3248025"/>
            <a:chExt cx="1447800" cy="22580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FC21B2-5403-4AF8-87A8-BFF51F2B9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75" y="3248025"/>
              <a:ext cx="257175" cy="3237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5F5A7A-CF9E-41CE-A07B-88531A295E88}"/>
                </a:ext>
              </a:extLst>
            </p:cNvPr>
            <p:cNvSpPr/>
            <p:nvPr/>
          </p:nvSpPr>
          <p:spPr>
            <a:xfrm>
              <a:off x="66675" y="3571822"/>
              <a:ext cx="1447800" cy="1934289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حدد الكيان الذي تُريد تعديل استعلامات مُساعد </a:t>
              </a:r>
              <a:br>
                <a:rPr lang="ar-EG" dirty="0">
                  <a:rtl/>
                </a:rPr>
              </a:br>
              <a:r>
                <a:rPr lang="ar-sa" dirty="0">
                  <a:rtl/>
                </a:rPr>
                <a:t>الجدولة له.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84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4DA23-050C-4C2F-9E36-283BB6EC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486"/>
            <a:ext cx="12192000" cy="29386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101A5C-DF26-4CC5-913F-E08D152E75DB}"/>
              </a:ext>
            </a:extLst>
          </p:cNvPr>
          <p:cNvSpPr/>
          <p:nvPr/>
        </p:nvSpPr>
        <p:spPr>
          <a:xfrm>
            <a:off x="-1" y="1888414"/>
            <a:ext cx="12191999" cy="14096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AF1AF-C484-46DD-92AA-52DED364C4D8}"/>
              </a:ext>
            </a:extLst>
          </p:cNvPr>
          <p:cNvCxnSpPr>
            <a:cxnSpLocks/>
          </p:cNvCxnSpPr>
          <p:nvPr/>
        </p:nvCxnSpPr>
        <p:spPr>
          <a:xfrm flipH="1">
            <a:off x="6096000" y="1336046"/>
            <a:ext cx="733425" cy="14071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27A99-6BA3-4BE2-8C42-AFEF1B1E73C9}"/>
              </a:ext>
            </a:extLst>
          </p:cNvPr>
          <p:cNvSpPr/>
          <p:nvPr/>
        </p:nvSpPr>
        <p:spPr>
          <a:xfrm>
            <a:off x="10610850" y="442914"/>
            <a:ext cx="1504948" cy="10334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DCBB61-0C13-4561-88BD-287D1ABAE1A7}"/>
              </a:ext>
            </a:extLst>
          </p:cNvPr>
          <p:cNvCxnSpPr>
            <a:cxnSpLocks/>
          </p:cNvCxnSpPr>
          <p:nvPr/>
        </p:nvCxnSpPr>
        <p:spPr>
          <a:xfrm>
            <a:off x="9953625" y="884272"/>
            <a:ext cx="838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BD215-06BA-45CA-A9D4-A33A062663E9}"/>
              </a:ext>
            </a:extLst>
          </p:cNvPr>
          <p:cNvSpPr/>
          <p:nvPr/>
        </p:nvSpPr>
        <p:spPr>
          <a:xfrm>
            <a:off x="4953000" y="513836"/>
            <a:ext cx="5000625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you see and define default settings for boards.  Views defined in the default settings will be applied any time default view is selected.</a:t>
            </a:r>
          </a:p>
        </p:txBody>
      </p:sp>
    </p:spTree>
    <p:extLst>
      <p:ext uri="{BB962C8B-B14F-4D97-AF65-F5344CB8AC3E}">
        <p14:creationId xmlns:p14="http://schemas.microsoft.com/office/powerpoint/2010/main" val="288229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9D34E-77BC-47BA-ACC8-DD239918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521"/>
            <a:ext cx="12192000" cy="29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4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34EA2-A330-411B-B09C-7386F3775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81" y="1140677"/>
            <a:ext cx="6895238" cy="16003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491436-200E-40F4-AB1A-C716C7115D2F}"/>
              </a:ext>
            </a:extLst>
          </p:cNvPr>
          <p:cNvGrpSpPr/>
          <p:nvPr/>
        </p:nvGrpSpPr>
        <p:grpSpPr>
          <a:xfrm flipH="1">
            <a:off x="50800" y="1157290"/>
            <a:ext cx="2647951" cy="1071560"/>
            <a:chOff x="9467849" y="1157290"/>
            <a:chExt cx="2647951" cy="10715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459CBD-590E-4006-8FF3-3B19DA997A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7849" y="1316833"/>
              <a:ext cx="457201" cy="2354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13D232-2115-4F66-95EF-FE2E4D59D711}"/>
                </a:ext>
              </a:extLst>
            </p:cNvPr>
            <p:cNvSpPr/>
            <p:nvPr/>
          </p:nvSpPr>
          <p:spPr>
            <a:xfrm>
              <a:off x="9925050" y="1157290"/>
              <a:ext cx="2190750" cy="107156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يفتح إعدادات علامة التبويب للوحة الجدولة المُحددة حاليًا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71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6B23A-ADF0-4E12-AC27-E53AA257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770"/>
            <a:ext cx="12192000" cy="4612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1BE3FE-5715-4156-905B-0D72547AAD4A}"/>
              </a:ext>
            </a:extLst>
          </p:cNvPr>
          <p:cNvSpPr/>
          <p:nvPr/>
        </p:nvSpPr>
        <p:spPr>
          <a:xfrm>
            <a:off x="3686175" y="2962275"/>
            <a:ext cx="4829175" cy="1114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F2681F-6771-4E84-9524-F533562305E9}"/>
              </a:ext>
            </a:extLst>
          </p:cNvPr>
          <p:cNvCxnSpPr>
            <a:cxnSpLocks/>
          </p:cNvCxnSpPr>
          <p:nvPr/>
        </p:nvCxnSpPr>
        <p:spPr>
          <a:xfrm>
            <a:off x="3371850" y="3305175"/>
            <a:ext cx="5334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16E27E-8536-4488-9FD5-940EF89CC38E}"/>
              </a:ext>
            </a:extLst>
          </p:cNvPr>
          <p:cNvSpPr/>
          <p:nvPr/>
        </p:nvSpPr>
        <p:spPr>
          <a:xfrm>
            <a:off x="9525" y="2754256"/>
            <a:ext cx="3362325" cy="111442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تتم تصفية طريقة عرض "كيان متطلبات الموارد" بناءً على حقلي حالة النظام وحالته الفرعية على أمر العمل ذي الصلة.</a:t>
            </a:r>
          </a:p>
        </p:txBody>
      </p:sp>
    </p:spTree>
    <p:extLst>
      <p:ext uri="{BB962C8B-B14F-4D97-AF65-F5344CB8AC3E}">
        <p14:creationId xmlns:p14="http://schemas.microsoft.com/office/powerpoint/2010/main" val="108365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33D7F8-5E28-478F-8799-948C4174C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98"/>
          <a:stretch/>
        </p:blipFill>
        <p:spPr>
          <a:xfrm>
            <a:off x="1372190" y="1348047"/>
            <a:ext cx="9447619" cy="3071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4602AA-51B8-4B83-A016-FE116653E50F}"/>
              </a:ext>
            </a:extLst>
          </p:cNvPr>
          <p:cNvSpPr/>
          <p:nvPr/>
        </p:nvSpPr>
        <p:spPr>
          <a:xfrm>
            <a:off x="4219575" y="3429000"/>
            <a:ext cx="1771650" cy="257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AB540-FAD3-4582-812C-07FF0F100CF3}"/>
              </a:ext>
            </a:extLst>
          </p:cNvPr>
          <p:cNvCxnSpPr>
            <a:cxnSpLocks/>
          </p:cNvCxnSpPr>
          <p:nvPr/>
        </p:nvCxnSpPr>
        <p:spPr>
          <a:xfrm flipH="1">
            <a:off x="5791199" y="3543559"/>
            <a:ext cx="5524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DC91F6-D955-4EFC-AC52-70BB03F8D35A}"/>
              </a:ext>
            </a:extLst>
          </p:cNvPr>
          <p:cNvSpPr/>
          <p:nvPr/>
        </p:nvSpPr>
        <p:spPr>
          <a:xfrm>
            <a:off x="6343650" y="3390899"/>
            <a:ext cx="2494960" cy="55245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تمت إضافة طريقة العرض باعتبارها علامة تبويب لوحة متطلبات</a:t>
            </a:r>
          </a:p>
        </p:txBody>
      </p:sp>
    </p:spTree>
    <p:extLst>
      <p:ext uri="{BB962C8B-B14F-4D97-AF65-F5344CB8AC3E}">
        <p14:creationId xmlns:p14="http://schemas.microsoft.com/office/powerpoint/2010/main" val="40398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32E445-E4F2-4828-A502-F4F5FCE4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8" y="1415820"/>
            <a:ext cx="11196684" cy="53088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D706530-0029-4844-90C7-D671D3A28A0D}"/>
              </a:ext>
            </a:extLst>
          </p:cNvPr>
          <p:cNvGrpSpPr/>
          <p:nvPr/>
        </p:nvGrpSpPr>
        <p:grpSpPr>
          <a:xfrm>
            <a:off x="809626" y="419100"/>
            <a:ext cx="2924175" cy="1113401"/>
            <a:chOff x="8458199" y="419100"/>
            <a:chExt cx="2924175" cy="11134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4DB3EE-BF75-423D-9A61-FFD2DF327D0E}"/>
                </a:ext>
              </a:extLst>
            </p:cNvPr>
            <p:cNvCxnSpPr>
              <a:cxnSpLocks/>
            </p:cNvCxnSpPr>
            <p:nvPr/>
          </p:nvCxnSpPr>
          <p:spPr>
            <a:xfrm>
              <a:off x="9944099" y="1241310"/>
              <a:ext cx="0" cy="2911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518BC-6FD1-4277-B1B8-93915C4126FA}"/>
                </a:ext>
              </a:extLst>
            </p:cNvPr>
            <p:cNvSpPr/>
            <p:nvPr/>
          </p:nvSpPr>
          <p:spPr>
            <a:xfrm>
              <a:off x="8458199" y="419100"/>
              <a:ext cx="2924175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يُمكن تحديد لوحات إضافية لسهولة إرسال الموارد على نحو أكبر.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5E4E3-4133-4596-8979-00B26435B2B0}"/>
              </a:ext>
            </a:extLst>
          </p:cNvPr>
          <p:cNvGrpSpPr/>
          <p:nvPr/>
        </p:nvGrpSpPr>
        <p:grpSpPr>
          <a:xfrm flipH="1">
            <a:off x="5531669" y="830205"/>
            <a:ext cx="4364805" cy="1450021"/>
            <a:chOff x="1752119" y="1945641"/>
            <a:chExt cx="3974684" cy="11942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3CEE72-C759-4890-830B-81F0A64AA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2119" y="2441460"/>
              <a:ext cx="1210155" cy="6984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4F0BA4-5A01-4ECC-82F2-7493E9888B20}"/>
                </a:ext>
              </a:extLst>
            </p:cNvPr>
            <p:cNvSpPr/>
            <p:nvPr/>
          </p:nvSpPr>
          <p:spPr>
            <a:xfrm>
              <a:off x="2607365" y="1945641"/>
              <a:ext cx="3119438" cy="577896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يُمكن تحديد عامل التصفية الافتراضي للوحة الجدولة مستخدمًا الزر "خيارات".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B5071-4AA1-4BC7-9A1E-4BAAB9C77132}"/>
              </a:ext>
            </a:extLst>
          </p:cNvPr>
          <p:cNvSpPr/>
          <p:nvPr/>
        </p:nvSpPr>
        <p:spPr>
          <a:xfrm>
            <a:off x="293906" y="2193272"/>
            <a:ext cx="3235976" cy="57898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600" dirty="0">
                <a:rtl/>
              </a:rPr>
              <a:t>يتيح لك الزر "إضافة علامة تبويب" إضافة علامات تبويب إضافية للوحة الجدولة.</a:t>
            </a:r>
          </a:p>
        </p:txBody>
      </p:sp>
    </p:spTree>
    <p:extLst>
      <p:ext uri="{BB962C8B-B14F-4D97-AF65-F5344CB8AC3E}">
        <p14:creationId xmlns:p14="http://schemas.microsoft.com/office/powerpoint/2010/main" val="30195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84135-518A-4B05-9299-FE2C1B50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1" y="1144260"/>
            <a:ext cx="10617658" cy="53088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F8CFF59-905F-47A3-B197-3FCD1E97292A}"/>
              </a:ext>
            </a:extLst>
          </p:cNvPr>
          <p:cNvGrpSpPr/>
          <p:nvPr/>
        </p:nvGrpSpPr>
        <p:grpSpPr>
          <a:xfrm flipH="1">
            <a:off x="1734334" y="133351"/>
            <a:ext cx="3667125" cy="1113401"/>
            <a:chOff x="6276974" y="133351"/>
            <a:chExt cx="3667125" cy="11134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F8F283-9191-46AD-A169-DC2B3CAA070F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00" y="955561"/>
              <a:ext cx="876299" cy="2911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12D26A-78A0-41D8-95AC-CA3D073EDA70}"/>
                </a:ext>
              </a:extLst>
            </p:cNvPr>
            <p:cNvSpPr/>
            <p:nvPr/>
          </p:nvSpPr>
          <p:spPr>
            <a:xfrm>
              <a:off x="6276974" y="133351"/>
              <a:ext cx="2924175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استخدم البحث المُتقدم من أجل تحديد موقع لوحة الجدولة التي يتعين مُشاركتها.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969A0-5D0D-41C5-BB4E-F2E2DBE10668}"/>
              </a:ext>
            </a:extLst>
          </p:cNvPr>
          <p:cNvGrpSpPr/>
          <p:nvPr/>
        </p:nvGrpSpPr>
        <p:grpSpPr>
          <a:xfrm flipH="1">
            <a:off x="6215127" y="2833816"/>
            <a:ext cx="3457574" cy="1054693"/>
            <a:chOff x="1795462" y="3173357"/>
            <a:chExt cx="3457574" cy="105469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B6BEC78-87C6-461F-AF30-EC309994B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900" y="3173357"/>
              <a:ext cx="338136" cy="2556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AA31CB-9AE0-4E7C-B895-FA36E15E572B}"/>
                </a:ext>
              </a:extLst>
            </p:cNvPr>
            <p:cNvSpPr/>
            <p:nvPr/>
          </p:nvSpPr>
          <p:spPr>
            <a:xfrm>
              <a:off x="1795462" y="3405840"/>
              <a:ext cx="3119438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حدد كيان إعدادات لوحة الجدولة.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76951-20E1-41AA-8E75-2B6E17DFE9C2}"/>
              </a:ext>
            </a:extLst>
          </p:cNvPr>
          <p:cNvGrpSpPr/>
          <p:nvPr/>
        </p:nvGrpSpPr>
        <p:grpSpPr>
          <a:xfrm flipH="1">
            <a:off x="6389645" y="1485899"/>
            <a:ext cx="3576636" cy="759590"/>
            <a:chOff x="2000250" y="1485899"/>
            <a:chExt cx="3576636" cy="75959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AD5136-78E6-492E-88E6-838A89CB2B4B}"/>
                </a:ext>
              </a:extLst>
            </p:cNvPr>
            <p:cNvCxnSpPr>
              <a:cxnSpLocks/>
            </p:cNvCxnSpPr>
            <p:nvPr/>
          </p:nvCxnSpPr>
          <p:spPr>
            <a:xfrm>
              <a:off x="5224464" y="2074226"/>
              <a:ext cx="352422" cy="171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BB65DA-ED79-4735-BF7F-3ED5D87527BE}"/>
                </a:ext>
              </a:extLst>
            </p:cNvPr>
            <p:cNvSpPr/>
            <p:nvPr/>
          </p:nvSpPr>
          <p:spPr>
            <a:xfrm>
              <a:off x="2000250" y="1485899"/>
              <a:ext cx="3252786" cy="608701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انقر فوق النتائج لعرض جميع سجلات إعدادات لوحة الجدولة.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9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3F3FA-B8BD-4529-B0E5-CE95ABC5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0" y="541421"/>
            <a:ext cx="10768180" cy="57751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9F5975C-F65F-4403-AEB1-D3A9E09AB725}"/>
              </a:ext>
            </a:extLst>
          </p:cNvPr>
          <p:cNvGrpSpPr/>
          <p:nvPr/>
        </p:nvGrpSpPr>
        <p:grpSpPr>
          <a:xfrm>
            <a:off x="6053140" y="9525"/>
            <a:ext cx="3228971" cy="1031875"/>
            <a:chOff x="2909889" y="9525"/>
            <a:chExt cx="3228971" cy="10318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7D0F7F-417B-44D4-A048-13262372216E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628650"/>
              <a:ext cx="0" cy="412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F2516E-E34B-4E23-9776-E7D2F6FB45C3}"/>
                </a:ext>
              </a:extLst>
            </p:cNvPr>
            <p:cNvSpPr/>
            <p:nvPr/>
          </p:nvSpPr>
          <p:spPr>
            <a:xfrm>
              <a:off x="2909889" y="9525"/>
              <a:ext cx="3228971" cy="62865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يُتيح لك تعيين موقع عرض الخريطة </a:t>
              </a:r>
              <a:br>
                <a:rPr lang="ar-EG" dirty="0">
                  <a:rtl/>
                </a:rPr>
              </a:br>
              <a:r>
                <a:rPr lang="ar-sa" dirty="0">
                  <a:rtl/>
                </a:rPr>
                <a:t>على اللوحة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972838-D880-446B-981A-E1BDF13816E3}"/>
              </a:ext>
            </a:extLst>
          </p:cNvPr>
          <p:cNvGrpSpPr/>
          <p:nvPr/>
        </p:nvGrpSpPr>
        <p:grpSpPr>
          <a:xfrm>
            <a:off x="3315496" y="1666872"/>
            <a:ext cx="5053010" cy="1019176"/>
            <a:chOff x="3721894" y="1666872"/>
            <a:chExt cx="5053010" cy="101917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5F32D8-C025-4410-A839-5E783BC81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399" y="1666872"/>
              <a:ext cx="0" cy="39052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29F261-710B-464E-A407-0486DDA27EAC}"/>
                </a:ext>
              </a:extLst>
            </p:cNvPr>
            <p:cNvSpPr/>
            <p:nvPr/>
          </p:nvSpPr>
          <p:spPr>
            <a:xfrm>
              <a:off x="3721894" y="2057398"/>
              <a:ext cx="5053010" cy="62865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يُمكن إنشاء طرق عرض </a:t>
              </a:r>
              <a:r>
                <a:rPr lang="" dirty="0">
                  <a:rtl val="0"/>
                </a:rPr>
                <a:t>Dynamics 365</a:t>
              </a:r>
              <a:r>
                <a:rPr lang="ar-sa" dirty="0">
                  <a:rtl/>
                </a:rPr>
                <a:t> أو تعديلها من أجل المساعدة في تصفية بيانات طريقة عرض الخريطة وعرضها.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FBF6918-071E-410B-9F75-0374E96B2970}"/>
              </a:ext>
            </a:extLst>
          </p:cNvPr>
          <p:cNvSpPr/>
          <p:nvPr/>
        </p:nvSpPr>
        <p:spPr>
          <a:xfrm>
            <a:off x="812800" y="5976854"/>
            <a:ext cx="10591800" cy="6286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تُعد جميع الإعدادات المُحددة، بما في ذلك عرض الخريطة، ومورد الويب المخصص، وألوان لوحات الجدولة، وإعدادات مساعد الجدولة معينة فقط لعلامة تبويب لوحة الجدولة المُحددة.</a:t>
            </a:r>
          </a:p>
        </p:txBody>
      </p:sp>
    </p:spTree>
    <p:extLst>
      <p:ext uri="{BB962C8B-B14F-4D97-AF65-F5344CB8AC3E}">
        <p14:creationId xmlns:p14="http://schemas.microsoft.com/office/powerpoint/2010/main" val="197578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C2EAE-C56C-4920-AA96-06E0F1C3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061390"/>
            <a:ext cx="8801100" cy="47352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277A876-9C94-494E-A63F-4CAC1AD7E623}"/>
              </a:ext>
            </a:extLst>
          </p:cNvPr>
          <p:cNvGrpSpPr/>
          <p:nvPr/>
        </p:nvGrpSpPr>
        <p:grpSpPr>
          <a:xfrm flipH="1">
            <a:off x="6476999" y="2076565"/>
            <a:ext cx="2546841" cy="1114310"/>
            <a:chOff x="1720456" y="1238250"/>
            <a:chExt cx="3228971" cy="141276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19D2439-7C4F-4E55-A0D6-69CAFDBEEFC8}"/>
                </a:ext>
              </a:extLst>
            </p:cNvPr>
            <p:cNvCxnSpPr>
              <a:cxnSpLocks/>
            </p:cNvCxnSpPr>
            <p:nvPr/>
          </p:nvCxnSpPr>
          <p:spPr>
            <a:xfrm>
              <a:off x="3309936" y="2181225"/>
              <a:ext cx="0" cy="4697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6EBFEB-1A1A-4B5B-AF86-2157A280C3CD}"/>
                </a:ext>
              </a:extLst>
            </p:cNvPr>
            <p:cNvSpPr/>
            <p:nvPr/>
          </p:nvSpPr>
          <p:spPr>
            <a:xfrm>
              <a:off x="1720456" y="1238250"/>
              <a:ext cx="3228971" cy="1090613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تُوفر طريقة عرض يُطلق عليها "تلميحات أدوات خريطة حجز الموارد‬" تفاصيل الحجز عندما يُمرر المستخدمون مؤشر الماوس فوق حجز.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B9DEEA-A8BD-4BDB-910C-1DB06DED2512}"/>
              </a:ext>
            </a:extLst>
          </p:cNvPr>
          <p:cNvGrpSpPr/>
          <p:nvPr/>
        </p:nvGrpSpPr>
        <p:grpSpPr>
          <a:xfrm flipH="1">
            <a:off x="3468488" y="3076575"/>
            <a:ext cx="2957711" cy="1090613"/>
            <a:chOff x="4748214" y="3076575"/>
            <a:chExt cx="3683197" cy="109061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3A3C7A-BE8B-4E1D-BF4D-9FA8206CC30F}"/>
                </a:ext>
              </a:extLst>
            </p:cNvPr>
            <p:cNvCxnSpPr>
              <a:cxnSpLocks/>
            </p:cNvCxnSpPr>
            <p:nvPr/>
          </p:nvCxnSpPr>
          <p:spPr>
            <a:xfrm>
              <a:off x="7749180" y="3633787"/>
              <a:ext cx="68223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94BBE-A9EB-49E5-8FEB-28911216A280}"/>
                </a:ext>
              </a:extLst>
            </p:cNvPr>
            <p:cNvSpPr/>
            <p:nvPr/>
          </p:nvSpPr>
          <p:spPr>
            <a:xfrm>
              <a:off x="4748214" y="3076575"/>
              <a:ext cx="3228971" cy="1090613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تُوفر طريقة العرض الافتراضية التي يُطلق عليها "‏‫حجوزات الموارد القابلة للحجز النشطة‬" تفاصيل الحجز عند تحديد حجز.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52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0D9D2-3804-4E66-8CB8-D483DB88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81"/>
            <a:ext cx="12192000" cy="567203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DC5A2EE-8D10-473D-8567-72A6535AD17A}"/>
              </a:ext>
            </a:extLst>
          </p:cNvPr>
          <p:cNvGrpSpPr/>
          <p:nvPr/>
        </p:nvGrpSpPr>
        <p:grpSpPr>
          <a:xfrm flipH="1">
            <a:off x="1765300" y="1015906"/>
            <a:ext cx="6489700" cy="1727294"/>
            <a:chOff x="3886200" y="1015906"/>
            <a:chExt cx="6489700" cy="172729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8EAF1AF-C484-46DD-92AA-52DED364C4D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6096000" y="1838116"/>
              <a:ext cx="419100" cy="9050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E02397-D6B8-433D-9F2D-6AD3C8DE6D53}"/>
                </a:ext>
              </a:extLst>
            </p:cNvPr>
            <p:cNvSpPr/>
            <p:nvPr/>
          </p:nvSpPr>
          <p:spPr>
            <a:xfrm>
              <a:off x="3886200" y="1015906"/>
              <a:ext cx="5257800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sz="1600" dirty="0">
                  <a:rtl/>
                </a:rPr>
                <a:t>ما لم تتغير طريقة العرض، فسوف تُظهر حقول العرض &lt;طريقة العرض الافتراضية&gt;. يُمكنك الاطلاع على جميع طرق العرض الافتراضية المُحددة </a:t>
              </a:r>
              <a:br>
                <a:rPr lang="ar-EG" sz="1600" dirty="0">
                  <a:rtl/>
                </a:rPr>
              </a:br>
              <a:r>
                <a:rPr lang="ar-EG" sz="1600" dirty="0">
                  <a:rtl/>
                </a:rPr>
                <a:t>من خلال تحديد الزر "‏‫الإعدادات الافتراضية المفتوحة‬".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F5EB92-D1D2-45A3-A86A-29409677270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15100" y="1838116"/>
              <a:ext cx="1009650" cy="53360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69B66B8-2A5A-434F-BCA5-BEA32E5DA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8274" y="1015906"/>
              <a:ext cx="1317626" cy="4111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31FF91-D219-4821-A3FC-F9901064A4B3}"/>
              </a:ext>
            </a:extLst>
          </p:cNvPr>
          <p:cNvGrpSpPr/>
          <p:nvPr/>
        </p:nvGrpSpPr>
        <p:grpSpPr>
          <a:xfrm flipH="1">
            <a:off x="4616450" y="3449918"/>
            <a:ext cx="6067425" cy="1960282"/>
            <a:chOff x="1228725" y="3449918"/>
            <a:chExt cx="6067425" cy="19602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3C6773-E17B-4EB2-A11E-199C7A20C0F2}"/>
                </a:ext>
              </a:extLst>
            </p:cNvPr>
            <p:cNvSpPr/>
            <p:nvPr/>
          </p:nvSpPr>
          <p:spPr>
            <a:xfrm>
              <a:off x="1228725" y="3449918"/>
              <a:ext cx="5000625" cy="82221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rtl/>
                </a:rPr>
                <a:t>سوف يؤثر تغير طرق العرض في الإعدادات الافتراضية على أي صنف يستخدم طريقة العرض الافتراضية، ويتم إنشاء أي علامات تبويب جديدة للوحة الجدولة.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5F917C-4266-46AC-91FF-62DB5412B0FB}"/>
                </a:ext>
              </a:extLst>
            </p:cNvPr>
            <p:cNvCxnSpPr>
              <a:cxnSpLocks/>
            </p:cNvCxnSpPr>
            <p:nvPr/>
          </p:nvCxnSpPr>
          <p:spPr>
            <a:xfrm>
              <a:off x="6229350" y="4272128"/>
              <a:ext cx="1066800" cy="113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6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46611-21CA-48E2-8F9A-083387D6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1190"/>
            <a:ext cx="12192000" cy="18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DB910-25DC-4397-A674-3BBEB870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9" y="1399755"/>
            <a:ext cx="11317101" cy="405848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DB893A-AEF8-40BB-A954-21F1E35D347D}"/>
              </a:ext>
            </a:extLst>
          </p:cNvPr>
          <p:cNvGrpSpPr/>
          <p:nvPr/>
        </p:nvGrpSpPr>
        <p:grpSpPr>
          <a:xfrm flipH="1">
            <a:off x="10153650" y="2987675"/>
            <a:ext cx="1447800" cy="1381072"/>
            <a:chOff x="57150" y="2847975"/>
            <a:chExt cx="1447800" cy="138107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A26C46-E553-4BA8-A39F-4E5FF8523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450" y="2847975"/>
              <a:ext cx="257175" cy="3237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DCE0EB-3B54-4FCA-B8D3-9023F52E0C0F}"/>
                </a:ext>
              </a:extLst>
            </p:cNvPr>
            <p:cNvSpPr/>
            <p:nvPr/>
          </p:nvSpPr>
          <p:spPr>
            <a:xfrm>
              <a:off x="57150" y="3171773"/>
              <a:ext cx="1447800" cy="1057274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حدد الكيان من أجل رؤية طرق العرض المُستخدمة.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9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F8573-4137-421F-A9AD-71E45FCC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6" y="1909097"/>
            <a:ext cx="11241547" cy="30398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AC5CB7-7F14-4969-B3AF-5D80956C0565}"/>
              </a:ext>
            </a:extLst>
          </p:cNvPr>
          <p:cNvSpPr/>
          <p:nvPr/>
        </p:nvSpPr>
        <p:spPr>
          <a:xfrm>
            <a:off x="2333625" y="1263556"/>
            <a:ext cx="5257800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إضافة علامات التبويب الجديدة إلى لوحة المتطلبات من خلال تحديد نوع طريقة عرض، وتوفير عنوان، وتحديد طريقة العرض للاستخدام، والنقر فوق الزر إضافة. </a:t>
            </a:r>
          </a:p>
        </p:txBody>
      </p:sp>
    </p:spTree>
    <p:extLst>
      <p:ext uri="{BB962C8B-B14F-4D97-AF65-F5344CB8AC3E}">
        <p14:creationId xmlns:p14="http://schemas.microsoft.com/office/powerpoint/2010/main" val="109841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496</Words>
  <Application>Microsoft Office PowerPoint</Application>
  <PresentationFormat>Widescreen</PresentationFormat>
  <Paragraphs>30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48</cp:revision>
  <dcterms:created xsi:type="dcterms:W3CDTF">2018-12-04T22:39:17Z</dcterms:created>
  <dcterms:modified xsi:type="dcterms:W3CDTF">2021-09-27T19:17:30Z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2019-01-29T18:42:56.8369643Z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b6c14192-dda7-449c-ba89-3a84e06c3ebf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