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BD8E27A-CE66-4697-89B4-FEEB8B777886}" type="datetimeFigureOut">
              <a:rPr lang="ar-EG" smtClean="0"/>
              <a:t>21/02/1443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CBE26D1-FA2C-4E15-9E17-363A669AFCC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4583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E26D1-FA2C-4E15-9E17-363A669AFCCB}" type="slidenum">
              <a:rPr lang="ar-EG" smtClean="0"/>
              <a:t>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2158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2DF2-C2BD-4134-BF5D-C24B92072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219FB-5EEB-41EB-B0C7-C46A280D6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BA84E-C282-465F-9EE1-4F4EAB45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5C5C7A9-61DF-49DA-AE2E-0218901538C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35FE4-3BD4-441B-9F3A-B361E28F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4682A-E324-4719-B609-148DFD41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C47F0A1-68D2-4EDC-BB7B-612A528E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5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EF59-8D1D-4341-A5DF-6B66FC46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899F8-0759-4B94-9F6D-8EEC0209A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958C3-0B0C-420F-8F03-3764EC16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5C5C7A9-61DF-49DA-AE2E-0218901538C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3CE85-EF5F-45DD-9821-9C913316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672AA-44A1-4BA8-AFFB-85F75B7F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C47F0A1-68D2-4EDC-BB7B-612A528E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7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655A1-0443-4D00-9F87-574563499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536E3-D1BF-4B2A-935D-4D47B8CA0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7BA5F-C886-49D6-B584-8CC30766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5C5C7A9-61DF-49DA-AE2E-0218901538C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8AAAC-EB8F-421A-A63C-562AE577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030E-7E09-4296-80A8-EF5594AC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C47F0A1-68D2-4EDC-BB7B-612A528E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6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052B-6FE9-4D0B-8750-3F0F4983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CB91B-1D7C-482A-A2AB-069EDCA1F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E0569-810D-4BD3-A3E2-B79E24C5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5C5C7A9-61DF-49DA-AE2E-0218901538C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FCA0-22A9-4BE4-9A72-7A35F5BD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54C25-D97F-4A69-89D9-AD63699A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C47F0A1-68D2-4EDC-BB7B-612A528E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3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58D7-D345-47F8-B8B6-94C6667F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1B99-1EB9-46A0-BAD1-85B08775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34471-D501-42CE-B5A9-91B13061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5C5C7A9-61DF-49DA-AE2E-0218901538C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146BD-FF0B-4109-8DA7-64C4E057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1616A-4374-41FA-A80F-9A78AC33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C47F0A1-68D2-4EDC-BB7B-612A528E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1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A507-0A12-472D-92E1-1AC056E7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283B0-0268-4275-B0DE-3A1DD0630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F9B00-1D04-4C95-8020-CC5FC39DB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DBDD5-470C-42E9-B649-40B58D26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5C5C7A9-61DF-49DA-AE2E-0218901538C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82226-ADE5-4D79-9F8F-491951B3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3CA58-09DB-48F5-97AB-77E1FC6A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C47F0A1-68D2-4EDC-BB7B-612A528E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0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8E6D-48C8-4266-A4BC-7DCE1F00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962AA-9A01-4E92-AA70-B8CE472F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9F51-62D8-4862-9C90-F6A991B34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47C90-8C2D-42CD-8340-8F8253C56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48D62-5177-4715-9723-B170FE95F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97E45-29C1-4C65-AB9D-47B36572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5C5C7A9-61DF-49DA-AE2E-0218901538C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C1E89-1D2E-46B2-B8DB-60E61BB9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173B7-4333-4DF3-907B-DB8A3853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C47F0A1-68D2-4EDC-BB7B-612A528E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1913-AC62-4599-8DDA-68AD3894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CDBC2-B771-4B8D-BB39-83E1FB4B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5C5C7A9-61DF-49DA-AE2E-0218901538C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83F7E-39A4-4053-BDA2-9EBAABE5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4CAE2-8B76-45FA-BA68-AC5E1198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C47F0A1-68D2-4EDC-BB7B-612A528E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3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BDD0E-CE12-4E1F-80E7-7A176840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5C5C7A9-61DF-49DA-AE2E-0218901538C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39677-0D59-4EB4-AFF2-32561DB7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212C1-5179-4128-BC42-F1720563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C47F0A1-68D2-4EDC-BB7B-612A528E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3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616E-8172-40B1-A817-FB0F2ED0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AE5C2-89EA-42F0-8A86-07F14A2F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5284D-8C34-451B-9407-F7027E99F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13BF5-EFB0-4B67-A462-A0177531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5C5C7A9-61DF-49DA-AE2E-0218901538C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C2679-C53F-46ED-AE2C-BB685A33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6F88A-AC03-42BA-A11A-FC6D0AC4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C47F0A1-68D2-4EDC-BB7B-612A528E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6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5784-94DB-49C3-B977-26BBCEDF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F704A-3361-4076-9CD6-13C8B2DCF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34A86-B9AE-439F-AD26-030A13DE2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FD3A3-65C7-418A-9A25-1EA0399F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35C5C7A9-61DF-49DA-AE2E-0218901538C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D8277-309E-4D96-8038-BB433371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3DEAB-C277-48A7-9570-F8EA8EF9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7C47F0A1-68D2-4EDC-BB7B-612A528E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4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EF635-3945-49F5-8D60-9D69BD41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7A80-7DB9-496D-BC55-1E2068D66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54349-EFC0-4388-BF5F-CB5CF07DE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5C7A9-61DF-49DA-AE2E-0218901538C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59FC8-C04D-467A-927E-2C3FD4562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3BFF9-5DBE-4F2B-ABDD-BA1FCC09D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7F0A1-68D2-4EDC-BB7B-612A528E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7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152400" y="3152775"/>
            <a:ext cx="11887200" cy="3133726"/>
            <a:chOff x="152400" y="3152775"/>
            <a:chExt cx="11887200" cy="313372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B2AE78A6-ADB3-4530-84B1-6327BC21A8DF}"/>
                </a:ext>
              </a:extLst>
            </p:cNvPr>
            <p:cNvSpPr/>
            <p:nvPr/>
          </p:nvSpPr>
          <p:spPr>
            <a:xfrm>
              <a:off x="152400" y="3152775"/>
              <a:ext cx="11887200" cy="3133726"/>
            </a:xfrm>
            <a:prstGeom prst="roundRect">
              <a:avLst>
                <a:gd name="adj" fmla="val 3055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F290F1A-910A-4D9E-8507-18E49513D359}"/>
                </a:ext>
              </a:extLst>
            </p:cNvPr>
            <p:cNvGrpSpPr/>
            <p:nvPr/>
          </p:nvGrpSpPr>
          <p:grpSpPr>
            <a:xfrm>
              <a:off x="8597187" y="4054457"/>
              <a:ext cx="1202715" cy="1283149"/>
              <a:chOff x="9146699" y="2088564"/>
              <a:chExt cx="1202715" cy="1283149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ECDE8C4C-1AF2-482E-B6A2-5A1D9ECD6A6C}"/>
                  </a:ext>
                </a:extLst>
              </p:cNvPr>
              <p:cNvSpPr/>
              <p:nvPr/>
            </p:nvSpPr>
            <p:spPr>
              <a:xfrm>
                <a:off x="9146699" y="2088564"/>
                <a:ext cx="1202715" cy="128314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 dirty="0"/>
              </a:p>
            </p:txBody>
          </p:sp>
          <p:pic>
            <p:nvPicPr>
              <p:cNvPr id="24" name="Graphic 23" descr="Checklist">
                <a:extLst>
                  <a:ext uri="{FF2B5EF4-FFF2-40B4-BE49-F238E27FC236}">
                    <a16:creationId xmlns:a16="http://schemas.microsoft.com/office/drawing/2014/main" id="{F05646AD-0151-4229-AF09-872C6F552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9290856" y="216219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F663584-9DAE-40C3-B492-59A0996EC453}"/>
                  </a:ext>
                </a:extLst>
              </p:cNvPr>
              <p:cNvSpPr txBox="1"/>
              <p:nvPr/>
            </p:nvSpPr>
            <p:spPr>
              <a:xfrm>
                <a:off x="9221053" y="2977374"/>
                <a:ext cx="10830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EG" dirty="0">
                    <a:solidFill>
                      <a:schemeClr val="bg1"/>
                    </a:solidFill>
                    <a:rtl/>
                  </a:rPr>
                  <a:t>الأمر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E220ECD-4B17-4A42-909B-F7B088F2F2AA}"/>
                </a:ext>
              </a:extLst>
            </p:cNvPr>
            <p:cNvGrpSpPr/>
            <p:nvPr/>
          </p:nvGrpSpPr>
          <p:grpSpPr>
            <a:xfrm>
              <a:off x="10174778" y="4054457"/>
              <a:ext cx="1202715" cy="1283149"/>
              <a:chOff x="10723861" y="2077890"/>
              <a:chExt cx="1202715" cy="128314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BB3619F3-EE18-495A-93A5-FF2CCD0B23AC}"/>
                  </a:ext>
                </a:extLst>
              </p:cNvPr>
              <p:cNvSpPr/>
              <p:nvPr/>
            </p:nvSpPr>
            <p:spPr>
              <a:xfrm>
                <a:off x="10723861" y="2077890"/>
                <a:ext cx="1202715" cy="128314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 dirty="0"/>
              </a:p>
            </p:txBody>
          </p:sp>
          <p:pic>
            <p:nvPicPr>
              <p:cNvPr id="20" name="Graphic 19" descr="Contract">
                <a:extLst>
                  <a:ext uri="{FF2B5EF4-FFF2-40B4-BE49-F238E27FC236}">
                    <a16:creationId xmlns:a16="http://schemas.microsoft.com/office/drawing/2014/main" id="{05F1F226-1ECE-4A8D-8478-1499FEC04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10868018" y="216219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30B0285-F644-4180-A37A-7FDF21EF3B01}"/>
                  </a:ext>
                </a:extLst>
              </p:cNvPr>
              <p:cNvSpPr txBox="1"/>
              <p:nvPr/>
            </p:nvSpPr>
            <p:spPr>
              <a:xfrm>
                <a:off x="10783701" y="2942991"/>
                <a:ext cx="108303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EG" dirty="0">
                    <a:solidFill>
                      <a:schemeClr val="bg1"/>
                    </a:solidFill>
                    <a:rtl/>
                  </a:rPr>
                  <a:t>الفاتورة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8FFBECD-0C75-4AAC-B3CE-88DB459ABA1D}"/>
                </a:ext>
              </a:extLst>
            </p:cNvPr>
            <p:cNvGrpSpPr/>
            <p:nvPr/>
          </p:nvGrpSpPr>
          <p:grpSpPr>
            <a:xfrm>
              <a:off x="3237053" y="3412884"/>
              <a:ext cx="1202715" cy="1283149"/>
              <a:chOff x="2343149" y="1499081"/>
              <a:chExt cx="1202715" cy="1283149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BD4E5D5D-5694-435F-AAEB-11C0210506AE}"/>
                  </a:ext>
                </a:extLst>
              </p:cNvPr>
              <p:cNvSpPr/>
              <p:nvPr/>
            </p:nvSpPr>
            <p:spPr>
              <a:xfrm>
                <a:off x="2343149" y="1499081"/>
                <a:ext cx="1202715" cy="1283149"/>
              </a:xfrm>
              <a:prstGeom prst="roundRect">
                <a:avLst/>
              </a:prstGeom>
              <a:gradFill flip="none" rotWithShape="1">
                <a:gsLst>
                  <a:gs pos="0">
                    <a:srgbClr val="7030A0">
                      <a:shade val="30000"/>
                      <a:satMod val="115000"/>
                    </a:srgbClr>
                  </a:gs>
                  <a:gs pos="50000">
                    <a:srgbClr val="7030A0">
                      <a:shade val="67500"/>
                      <a:satMod val="115000"/>
                    </a:srgbClr>
                  </a:gs>
                  <a:gs pos="100000">
                    <a:srgbClr val="7030A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 dirty="0"/>
              </a:p>
            </p:txBody>
          </p:sp>
          <p:pic>
            <p:nvPicPr>
              <p:cNvPr id="14" name="Graphic 13" descr="Building">
                <a:extLst>
                  <a:ext uri="{FF2B5EF4-FFF2-40B4-BE49-F238E27FC236}">
                    <a16:creationId xmlns:a16="http://schemas.microsoft.com/office/drawing/2014/main" id="{C97B6938-FD73-47C8-B79A-9E7EBB45E8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2503833" y="15871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ADD6B43-9689-42A3-B359-4ED7E82D3A82}"/>
                  </a:ext>
                </a:extLst>
              </p:cNvPr>
              <p:cNvSpPr txBox="1"/>
              <p:nvPr/>
            </p:nvSpPr>
            <p:spPr>
              <a:xfrm>
                <a:off x="2463452" y="2398478"/>
                <a:ext cx="99968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EG" dirty="0">
                    <a:solidFill>
                      <a:schemeClr val="bg1"/>
                    </a:solidFill>
                    <a:rtl/>
                  </a:rPr>
                  <a:t>الحساب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30BD87C-6CF9-41A8-B276-D33610AFC432}"/>
                </a:ext>
              </a:extLst>
            </p:cNvPr>
            <p:cNvGrpSpPr/>
            <p:nvPr/>
          </p:nvGrpSpPr>
          <p:grpSpPr>
            <a:xfrm>
              <a:off x="7019596" y="4054691"/>
              <a:ext cx="1202715" cy="1283149"/>
              <a:chOff x="7608381" y="2088564"/>
              <a:chExt cx="1202715" cy="1283149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CA9CB83E-B7E5-4BD3-A0E6-4D74E1BA68BE}"/>
                  </a:ext>
                </a:extLst>
              </p:cNvPr>
              <p:cNvSpPr/>
              <p:nvPr/>
            </p:nvSpPr>
            <p:spPr>
              <a:xfrm>
                <a:off x="7608381" y="2088564"/>
                <a:ext cx="1202715" cy="128314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 dirty="0"/>
              </a:p>
            </p:txBody>
          </p:sp>
          <p:pic>
            <p:nvPicPr>
              <p:cNvPr id="22" name="Graphic 21" descr="List">
                <a:extLst>
                  <a:ext uri="{FF2B5EF4-FFF2-40B4-BE49-F238E27FC236}">
                    <a16:creationId xmlns:a16="http://schemas.microsoft.com/office/drawing/2014/main" id="{F8640CF4-5C21-4A39-AEE5-5B3A591E49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flipH="1">
                <a:off x="7752521" y="215409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1F01190-D6EB-450C-83C0-2554B0F0016B}"/>
                  </a:ext>
                </a:extLst>
              </p:cNvPr>
              <p:cNvSpPr txBox="1"/>
              <p:nvPr/>
            </p:nvSpPr>
            <p:spPr>
              <a:xfrm>
                <a:off x="7697232" y="2975827"/>
                <a:ext cx="1083034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EG" sz="1400" dirty="0">
                    <a:solidFill>
                      <a:schemeClr val="bg1"/>
                    </a:solidFill>
                    <a:rtl/>
                  </a:rPr>
                  <a:t>عرض الأسعار</a:t>
                </a:r>
              </a:p>
            </p:txBody>
          </p:sp>
        </p:grp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BD5556B4-0936-4B91-9237-2D9390287905}"/>
                </a:ext>
              </a:extLst>
            </p:cNvPr>
            <p:cNvSpPr/>
            <p:nvPr/>
          </p:nvSpPr>
          <p:spPr>
            <a:xfrm>
              <a:off x="7079419" y="5337606"/>
              <a:ext cx="4626806" cy="707886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solidFill>
                    <a:schemeClr val="accent1">
                      <a:lumMod val="50000"/>
                    </a:schemeClr>
                  </a:solidFill>
                  <a:rtl/>
                </a:rPr>
                <a:t>معالجة أوامر المبيعات</a:t>
              </a:r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737419A5-3E6D-4309-A44F-8EF2DA16C6A6}"/>
                </a:ext>
              </a:extLst>
            </p:cNvPr>
            <p:cNvSpPr/>
            <p:nvPr/>
          </p:nvSpPr>
          <p:spPr>
            <a:xfrm>
              <a:off x="2018477" y="4383954"/>
              <a:ext cx="1202715" cy="706161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EG" dirty="0">
                  <a:solidFill>
                    <a:schemeClr val="accent1">
                      <a:lumMod val="50000"/>
                    </a:schemeClr>
                  </a:solidFill>
                  <a:rtl/>
                </a:rPr>
                <a:t>تأهيل‬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F04819-2115-4BCE-AF38-0D1CB01CB5F6}"/>
                </a:ext>
              </a:extLst>
            </p:cNvPr>
            <p:cNvGrpSpPr/>
            <p:nvPr/>
          </p:nvGrpSpPr>
          <p:grpSpPr>
            <a:xfrm>
              <a:off x="3238354" y="4747665"/>
              <a:ext cx="1202715" cy="1283149"/>
              <a:chOff x="2818176" y="4140151"/>
              <a:chExt cx="1202715" cy="128314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DEB53A04-1D23-4B7F-B948-71A8A9EAAD35}"/>
                  </a:ext>
                </a:extLst>
              </p:cNvPr>
              <p:cNvSpPr/>
              <p:nvPr/>
            </p:nvSpPr>
            <p:spPr>
              <a:xfrm>
                <a:off x="2818176" y="4140151"/>
                <a:ext cx="1202715" cy="1283149"/>
              </a:xfrm>
              <a:prstGeom prst="roundRect">
                <a:avLst/>
              </a:prstGeom>
              <a:gradFill flip="none" rotWithShape="1">
                <a:gsLst>
                  <a:gs pos="0">
                    <a:srgbClr val="7030A0">
                      <a:shade val="30000"/>
                      <a:satMod val="115000"/>
                    </a:srgbClr>
                  </a:gs>
                  <a:gs pos="50000">
                    <a:srgbClr val="7030A0">
                      <a:shade val="67500"/>
                      <a:satMod val="115000"/>
                    </a:srgbClr>
                  </a:gs>
                  <a:gs pos="100000">
                    <a:srgbClr val="7030A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9566C34-B6F9-4A01-AEA0-FF75212E02F9}"/>
                  </a:ext>
                </a:extLst>
              </p:cNvPr>
              <p:cNvSpPr txBox="1"/>
              <p:nvPr/>
            </p:nvSpPr>
            <p:spPr>
              <a:xfrm>
                <a:off x="2943334" y="5061222"/>
                <a:ext cx="921716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EG" sz="1400" dirty="0">
                    <a:solidFill>
                      <a:schemeClr val="bg1"/>
                    </a:solidFill>
                    <a:rtl/>
                  </a:rPr>
                  <a:t>جهة الاتصال</a:t>
                </a:r>
              </a:p>
            </p:txBody>
          </p:sp>
          <p:pic>
            <p:nvPicPr>
              <p:cNvPr id="67" name="Graphic 66" descr="User">
                <a:extLst>
                  <a:ext uri="{FF2B5EF4-FFF2-40B4-BE49-F238E27FC236}">
                    <a16:creationId xmlns:a16="http://schemas.microsoft.com/office/drawing/2014/main" id="{21959D0D-4C6C-4E12-B067-EDAD57C491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961033" y="4197107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6163CA7-612A-48DE-9E03-70FCEF33D516}"/>
                </a:ext>
              </a:extLst>
            </p:cNvPr>
            <p:cNvSpPr/>
            <p:nvPr/>
          </p:nvSpPr>
          <p:spPr>
            <a:xfrm>
              <a:off x="5390540" y="4054458"/>
              <a:ext cx="1202715" cy="128314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dirty="0"/>
            </a:p>
          </p:txBody>
        </p:sp>
        <p:pic>
          <p:nvPicPr>
            <p:cNvPr id="69" name="Graphic 68" descr="Document">
              <a:extLst>
                <a:ext uri="{FF2B5EF4-FFF2-40B4-BE49-F238E27FC236}">
                  <a16:creationId xmlns:a16="http://schemas.microsoft.com/office/drawing/2014/main" id="{02C7B6AA-E78E-4024-B504-BA62004A8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5573119" y="4104323"/>
              <a:ext cx="914400" cy="9144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832B69-A42B-4DDD-AA5A-28ABA58BAED2}"/>
                </a:ext>
              </a:extLst>
            </p:cNvPr>
            <p:cNvSpPr txBox="1"/>
            <p:nvPr/>
          </p:nvSpPr>
          <p:spPr>
            <a:xfrm>
              <a:off x="5274859" y="4912950"/>
              <a:ext cx="146310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ar-EG" dirty="0">
                  <a:solidFill>
                    <a:schemeClr val="bg1"/>
                  </a:solidFill>
                  <a:rtl/>
                </a:rPr>
                <a:t>الفرصة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4EDD71-95D6-4269-91BB-8B764340DB72}"/>
                </a:ext>
              </a:extLst>
            </p:cNvPr>
            <p:cNvGrpSpPr/>
            <p:nvPr/>
          </p:nvGrpSpPr>
          <p:grpSpPr>
            <a:xfrm>
              <a:off x="730214" y="4137470"/>
              <a:ext cx="1202715" cy="1283149"/>
              <a:chOff x="265464" y="3000278"/>
              <a:chExt cx="1202715" cy="1283149"/>
            </a:xfrm>
            <a:solidFill>
              <a:srgbClr val="002060"/>
            </a:solidFill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6AADC4EB-A854-48F0-8A09-957C2C4B5686}"/>
                  </a:ext>
                </a:extLst>
              </p:cNvPr>
              <p:cNvSpPr/>
              <p:nvPr/>
            </p:nvSpPr>
            <p:spPr>
              <a:xfrm>
                <a:off x="265464" y="3000278"/>
                <a:ext cx="1202715" cy="1283149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ar-EG" dirty="0"/>
              </a:p>
            </p:txBody>
          </p:sp>
          <p:pic>
            <p:nvPicPr>
              <p:cNvPr id="36" name="Graphic 35" descr="Information">
                <a:extLst>
                  <a:ext uri="{FF2B5EF4-FFF2-40B4-BE49-F238E27FC236}">
                    <a16:creationId xmlns:a16="http://schemas.microsoft.com/office/drawing/2014/main" id="{2134A381-D53B-4F76-881B-9EE6576AB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flipH="1">
                <a:off x="428671" y="304790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9183C9-A9EF-423A-8DF6-A3EB96917506}"/>
                  </a:ext>
                </a:extLst>
              </p:cNvPr>
              <p:cNvSpPr txBox="1"/>
              <p:nvPr/>
            </p:nvSpPr>
            <p:spPr>
              <a:xfrm>
                <a:off x="425013" y="3911744"/>
                <a:ext cx="921716" cy="276999"/>
              </a:xfrm>
              <a:prstGeom prst="rect">
                <a:avLst/>
              </a:prstGeom>
              <a:grp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ar-EG" sz="1200" dirty="0">
                    <a:solidFill>
                      <a:schemeClr val="bg1"/>
                    </a:solidFill>
                    <a:rtl/>
                  </a:rPr>
                  <a:t>العميل المتوقع</a:t>
                </a:r>
              </a:p>
            </p:txBody>
          </p:sp>
        </p:grp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08273CBA-CA29-4EA3-B6E5-A5B331638148}"/>
                </a:ext>
              </a:extLst>
            </p:cNvPr>
            <p:cNvSpPr/>
            <p:nvPr/>
          </p:nvSpPr>
          <p:spPr>
            <a:xfrm rot="10800000">
              <a:off x="4494663" y="4183809"/>
              <a:ext cx="826571" cy="447570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dirty="0"/>
            </a:p>
          </p:txBody>
        </p:sp>
        <p:sp>
          <p:nvSpPr>
            <p:cNvPr id="78" name="Arrow: Right 77">
              <a:extLst>
                <a:ext uri="{FF2B5EF4-FFF2-40B4-BE49-F238E27FC236}">
                  <a16:creationId xmlns:a16="http://schemas.microsoft.com/office/drawing/2014/main" id="{EC4692B4-A312-4FE2-B50C-0B671A8FE1AC}"/>
                </a:ext>
              </a:extLst>
            </p:cNvPr>
            <p:cNvSpPr/>
            <p:nvPr/>
          </p:nvSpPr>
          <p:spPr>
            <a:xfrm rot="10800000">
              <a:off x="4494663" y="4814251"/>
              <a:ext cx="826571" cy="447570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EG" dirty="0"/>
            </a:p>
          </p:txBody>
        </p:sp>
      </p:grpSp>
    </p:spTree>
    <p:extLst>
      <p:ext uri="{BB962C8B-B14F-4D97-AF65-F5344CB8AC3E}">
        <p14:creationId xmlns:p14="http://schemas.microsoft.com/office/powerpoint/2010/main" val="130947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43E51F-019B-4D99-9978-B5F45D8D2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1" y="1203165"/>
            <a:ext cx="11947958" cy="492097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D412D7-31C0-4B6B-8EFE-E6734DB176C5}"/>
              </a:ext>
            </a:extLst>
          </p:cNvPr>
          <p:cNvSpPr/>
          <p:nvPr/>
        </p:nvSpPr>
        <p:spPr>
          <a:xfrm>
            <a:off x="4119303" y="1177039"/>
            <a:ext cx="1269230" cy="36448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يُلغي الأمر.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928D82-9CE0-4FA8-8A81-50814CAAA0DD}"/>
              </a:ext>
            </a:extLst>
          </p:cNvPr>
          <p:cNvSpPr/>
          <p:nvPr/>
        </p:nvSpPr>
        <p:spPr>
          <a:xfrm>
            <a:off x="4067051" y="2359502"/>
            <a:ext cx="3027677" cy="55061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يُمكن إكمال الأوامر أو تنفيذها جزئيًا.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6EEB6D-FC73-4FBF-8D4F-2F94E7806C30}"/>
              </a:ext>
            </a:extLst>
          </p:cNvPr>
          <p:cNvSpPr/>
          <p:nvPr/>
        </p:nvSpPr>
        <p:spPr>
          <a:xfrm>
            <a:off x="6318068" y="992412"/>
            <a:ext cx="1780903" cy="55721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يُنشى فاتورة من أمر.</a:t>
            </a:r>
          </a:p>
        </p:txBody>
      </p:sp>
    </p:spTree>
    <p:extLst>
      <p:ext uri="{BB962C8B-B14F-4D97-AF65-F5344CB8AC3E}">
        <p14:creationId xmlns:p14="http://schemas.microsoft.com/office/powerpoint/2010/main" val="151243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61B1B4-9AB5-4F11-99D6-25722E0E8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1171856"/>
            <a:ext cx="12192000" cy="514176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33BFAE-730E-4AD4-81F5-28E198B23B2E}"/>
              </a:ext>
            </a:extLst>
          </p:cNvPr>
          <p:cNvSpPr/>
          <p:nvPr/>
        </p:nvSpPr>
        <p:spPr>
          <a:xfrm>
            <a:off x="6764338" y="668588"/>
            <a:ext cx="2202021" cy="36448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يلغي الفاتورة.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77B187-EB0F-4BB6-AC89-48751601B64D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865349" y="1033073"/>
            <a:ext cx="0" cy="2775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51D2A6-F2A5-49C5-911B-0D69A664E1F5}"/>
              </a:ext>
            </a:extLst>
          </p:cNvPr>
          <p:cNvSpPr/>
          <p:nvPr/>
        </p:nvSpPr>
        <p:spPr>
          <a:xfrm>
            <a:off x="5059680" y="1654108"/>
            <a:ext cx="3027677" cy="55061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يُمكن دفع الفواتير كُليًا أو جزئيًا.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661981-9585-4C92-A6C0-C0ADCE6BA7C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573519" y="1412242"/>
            <a:ext cx="1510" cy="2418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35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87DD67-9C30-4D50-85E5-E8FD6E219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941"/>
            <a:ext cx="12192000" cy="343375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8BFE66B-D10B-46BA-865E-19A841607003}"/>
              </a:ext>
            </a:extLst>
          </p:cNvPr>
          <p:cNvGrpSpPr/>
          <p:nvPr/>
        </p:nvGrpSpPr>
        <p:grpSpPr>
          <a:xfrm>
            <a:off x="4790440" y="3153781"/>
            <a:ext cx="3133725" cy="1122137"/>
            <a:chOff x="4267835" y="3597919"/>
            <a:chExt cx="3133725" cy="112213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ED3753-05AA-46E1-AA5E-C33079DD3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0885" y="3597919"/>
              <a:ext cx="0" cy="5334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8443A13-2E4A-4A35-8D1C-3F9E65879636}"/>
                </a:ext>
              </a:extLst>
            </p:cNvPr>
            <p:cNvSpPr/>
            <p:nvPr/>
          </p:nvSpPr>
          <p:spPr>
            <a:xfrm>
              <a:off x="4267835" y="4024730"/>
              <a:ext cx="3133725" cy="69532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تُضاف المنتجات الموجودة في الفرصة تلقائيًا إلى عرض الأسعار.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091D80D-31D2-4244-BC63-E192477081AA}"/>
              </a:ext>
            </a:extLst>
          </p:cNvPr>
          <p:cNvGrpSpPr/>
          <p:nvPr/>
        </p:nvGrpSpPr>
        <p:grpSpPr>
          <a:xfrm>
            <a:off x="156754" y="352906"/>
            <a:ext cx="2675709" cy="1018495"/>
            <a:chOff x="8915400" y="352906"/>
            <a:chExt cx="3133725" cy="101849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CB64A64-C256-4C4F-B4B4-72EAF1B2919D}"/>
                </a:ext>
              </a:extLst>
            </p:cNvPr>
            <p:cNvSpPr/>
            <p:nvPr/>
          </p:nvSpPr>
          <p:spPr>
            <a:xfrm>
              <a:off x="8915400" y="352906"/>
              <a:ext cx="3133725" cy="69532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عرض الأسعار المرتبط بالفرصة الأصلية.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8BCC8F6-8644-4FB6-AF0C-8FD0033CD3F3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513" y="1048232"/>
              <a:ext cx="0" cy="3231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5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FA499D-05FA-437C-BE1A-4208F1CEF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386"/>
            <a:ext cx="12192000" cy="4535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F1AEFB-35FD-4D96-BE90-DF458EC1FBAD}"/>
              </a:ext>
            </a:extLst>
          </p:cNvPr>
          <p:cNvSpPr/>
          <p:nvPr/>
        </p:nvSpPr>
        <p:spPr>
          <a:xfrm>
            <a:off x="9664382" y="2408555"/>
            <a:ext cx="2276475" cy="24174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9F65F8-3008-4523-B1D6-D083F5410EB7}"/>
              </a:ext>
            </a:extLst>
          </p:cNvPr>
          <p:cNvSpPr/>
          <p:nvPr/>
        </p:nvSpPr>
        <p:spPr>
          <a:xfrm>
            <a:off x="8807132" y="1456662"/>
            <a:ext cx="3133725" cy="6953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أضف أصناف بند عرض أسعار فردي.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972F12-5F17-48CC-B569-026FA19723EA}"/>
              </a:ext>
            </a:extLst>
          </p:cNvPr>
          <p:cNvCxnSpPr>
            <a:cxnSpLocks/>
          </p:cNvCxnSpPr>
          <p:nvPr/>
        </p:nvCxnSpPr>
        <p:spPr>
          <a:xfrm flipH="1">
            <a:off x="9936480" y="2151988"/>
            <a:ext cx="437515" cy="6013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6E0429-FBF9-452A-BAE8-7E1AF55E8A79}"/>
              </a:ext>
            </a:extLst>
          </p:cNvPr>
          <p:cNvCxnSpPr>
            <a:cxnSpLocks/>
          </p:cNvCxnSpPr>
          <p:nvPr/>
        </p:nvCxnSpPr>
        <p:spPr>
          <a:xfrm flipH="1">
            <a:off x="8056880" y="804146"/>
            <a:ext cx="339408" cy="4760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7D0C51-BAFD-4919-9BA5-16854F2E22DF}"/>
              </a:ext>
            </a:extLst>
          </p:cNvPr>
          <p:cNvSpPr/>
          <p:nvPr/>
        </p:nvSpPr>
        <p:spPr>
          <a:xfrm>
            <a:off x="6634163" y="250334"/>
            <a:ext cx="3524249" cy="6953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ينسخ جميع المنتجات من فرصة مُعينة </a:t>
            </a:r>
            <a:br>
              <a:rPr lang="ar-EG" dirty="0">
                <a:rtl/>
              </a:rPr>
            </a:br>
            <a:r>
              <a:rPr lang="ar-sa" dirty="0">
                <a:rtl/>
              </a:rPr>
              <a:t>إلى عرض الأسعار.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7E3EF4-6DC7-458B-A007-65F5C7DB826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396288" y="945660"/>
            <a:ext cx="410844" cy="16451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6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E48E66-EFA3-44E1-8DE7-E2574405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24" y="1386143"/>
            <a:ext cx="8580952" cy="40857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70321B-DBE4-4F0F-96C6-6859B7F8B0E0}"/>
              </a:ext>
            </a:extLst>
          </p:cNvPr>
          <p:cNvSpPr/>
          <p:nvPr/>
        </p:nvSpPr>
        <p:spPr>
          <a:xfrm>
            <a:off x="7735569" y="1386143"/>
            <a:ext cx="2556511" cy="35008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6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00CCEA-4076-4D49-B9CC-E6717BECA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03" y="1191522"/>
            <a:ext cx="7866552" cy="419047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FB3495-C58C-4D83-8F29-2A22318FA08F}"/>
              </a:ext>
            </a:extLst>
          </p:cNvPr>
          <p:cNvSpPr/>
          <p:nvPr/>
        </p:nvSpPr>
        <p:spPr>
          <a:xfrm>
            <a:off x="2799669" y="269829"/>
            <a:ext cx="3133725" cy="6953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ينشئ إصدار عرض أسعار جديدًا، ويلغي الأصلي.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DB3AB6-FB28-4BF3-B364-40306383F438}"/>
              </a:ext>
            </a:extLst>
          </p:cNvPr>
          <p:cNvCxnSpPr>
            <a:cxnSpLocks/>
          </p:cNvCxnSpPr>
          <p:nvPr/>
        </p:nvCxnSpPr>
        <p:spPr>
          <a:xfrm>
            <a:off x="4461782" y="965155"/>
            <a:ext cx="0" cy="3231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416D2D4-E675-4360-830E-64C13CB3CA0A}"/>
              </a:ext>
            </a:extLst>
          </p:cNvPr>
          <p:cNvGrpSpPr/>
          <p:nvPr/>
        </p:nvGrpSpPr>
        <p:grpSpPr>
          <a:xfrm flipH="1">
            <a:off x="3534116" y="2792457"/>
            <a:ext cx="4929186" cy="695326"/>
            <a:chOff x="1792606" y="3512519"/>
            <a:chExt cx="4929186" cy="6953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0975B7A-1A2F-4E11-99E1-5CCDCFF54D87}"/>
                </a:ext>
              </a:extLst>
            </p:cNvPr>
            <p:cNvSpPr/>
            <p:nvPr/>
          </p:nvSpPr>
          <p:spPr>
            <a:xfrm>
              <a:off x="3588067" y="3512519"/>
              <a:ext cx="3133725" cy="69532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يتم تحديث معرّف المراجعة ليعكس الإصدار الجديد.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403A7E2-9D88-499C-9922-5C45F8A1B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2606" y="3891280"/>
              <a:ext cx="1981199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27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FBC144-6B04-46B0-AACA-4D2FAA9AE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8" y="768871"/>
            <a:ext cx="9824566" cy="51839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F18F7E-DCEB-45FE-A07F-9A9562F04246}"/>
              </a:ext>
            </a:extLst>
          </p:cNvPr>
          <p:cNvSpPr/>
          <p:nvPr/>
        </p:nvSpPr>
        <p:spPr>
          <a:xfrm>
            <a:off x="1063447" y="457202"/>
            <a:ext cx="4377509" cy="494551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إنشاء شاشة أمر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CF7F4E-69E6-46A9-9C99-C381141DFFBE}"/>
              </a:ext>
            </a:extLst>
          </p:cNvPr>
          <p:cNvSpPr/>
          <p:nvPr/>
        </p:nvSpPr>
        <p:spPr>
          <a:xfrm>
            <a:off x="5916023" y="457202"/>
            <a:ext cx="4377509" cy="494551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dirty="0">
                <a:rtl/>
              </a:rPr>
              <a:t>إقفال شاشة عرض أسعار</a:t>
            </a:r>
          </a:p>
        </p:txBody>
      </p:sp>
    </p:spTree>
    <p:extLst>
      <p:ext uri="{BB962C8B-B14F-4D97-AF65-F5344CB8AC3E}">
        <p14:creationId xmlns:p14="http://schemas.microsoft.com/office/powerpoint/2010/main" val="382010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62D917-28BE-4DE8-A26B-6147336A0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9" y="1161042"/>
            <a:ext cx="7956840" cy="419047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F7F405-F847-41AB-A527-5A8BFBC2EFBC}"/>
              </a:ext>
            </a:extLst>
          </p:cNvPr>
          <p:cNvSpPr/>
          <p:nvPr/>
        </p:nvSpPr>
        <p:spPr>
          <a:xfrm>
            <a:off x="3249612" y="242251"/>
            <a:ext cx="3133725" cy="6953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سوف يحتوي الأمر على جميع أصناف البنود المُحددة في عرض الأسعار.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2B3630-F697-4E9C-981D-4FD81BAF8F87}"/>
              </a:ext>
            </a:extLst>
          </p:cNvPr>
          <p:cNvCxnSpPr>
            <a:cxnSpLocks/>
          </p:cNvCxnSpPr>
          <p:nvPr/>
        </p:nvCxnSpPr>
        <p:spPr>
          <a:xfrm>
            <a:off x="4911725" y="937577"/>
            <a:ext cx="0" cy="3231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4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4D2869-5393-4956-973C-823D44161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84" y="729548"/>
            <a:ext cx="10965232" cy="51560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A04DF2-64E8-4541-BFF8-323F077A071E}"/>
              </a:ext>
            </a:extLst>
          </p:cNvPr>
          <p:cNvSpPr/>
          <p:nvPr/>
        </p:nvSpPr>
        <p:spPr>
          <a:xfrm flipH="1">
            <a:off x="8470455" y="4185344"/>
            <a:ext cx="1970081" cy="41878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يُشير إلى أن التسعير مغلق.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C091B7-106C-45B8-B45D-C8BB2DB139FE}"/>
              </a:ext>
            </a:extLst>
          </p:cNvPr>
          <p:cNvGrpSpPr/>
          <p:nvPr/>
        </p:nvGrpSpPr>
        <p:grpSpPr>
          <a:xfrm>
            <a:off x="3760155" y="3032752"/>
            <a:ext cx="3133725" cy="853440"/>
            <a:chOff x="5523548" y="2778674"/>
            <a:chExt cx="3133725" cy="85344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71F9806-F295-4BDE-8B64-174E0C4B6ADE}"/>
                </a:ext>
              </a:extLst>
            </p:cNvPr>
            <p:cNvSpPr/>
            <p:nvPr/>
          </p:nvSpPr>
          <p:spPr>
            <a:xfrm>
              <a:off x="5523548" y="3067121"/>
              <a:ext cx="3133725" cy="564993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600" dirty="0">
                  <a:rtl/>
                </a:rPr>
                <a:t>يُمكن تغيير كميات أصناف البنود، </a:t>
              </a:r>
              <a:br>
                <a:rPr lang="ar-EG" sz="1600" dirty="0">
                  <a:rtl/>
                </a:rPr>
              </a:br>
              <a:r>
                <a:rPr lang="ar-sa" sz="1600" dirty="0">
                  <a:rtl/>
                </a:rPr>
                <a:t>ولكن لا يمكن تغيير الأسعار.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E66E14-D378-4584-9AF0-682675AD31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9393" y="2778674"/>
              <a:ext cx="0" cy="28844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BBCB14-326C-44E6-9FD5-B4D5C5115949}"/>
              </a:ext>
            </a:extLst>
          </p:cNvPr>
          <p:cNvSpPr/>
          <p:nvPr/>
        </p:nvSpPr>
        <p:spPr>
          <a:xfrm>
            <a:off x="5747566" y="2228766"/>
            <a:ext cx="3133725" cy="5649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يُمكن إضافة المنتجات الموجودة والمدونة.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7EC8171-BA92-4A55-BA5C-1886E46B2667}"/>
              </a:ext>
            </a:extLst>
          </p:cNvPr>
          <p:cNvSpPr/>
          <p:nvPr/>
        </p:nvSpPr>
        <p:spPr>
          <a:xfrm flipH="1">
            <a:off x="2979816" y="790203"/>
            <a:ext cx="1114511" cy="36448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sa" sz="1600" dirty="0">
                <a:rtl/>
              </a:rPr>
              <a:t>يُلغي التسعير.</a:t>
            </a:r>
          </a:p>
        </p:txBody>
      </p:sp>
    </p:spTree>
    <p:extLst>
      <p:ext uri="{BB962C8B-B14F-4D97-AF65-F5344CB8AC3E}">
        <p14:creationId xmlns:p14="http://schemas.microsoft.com/office/powerpoint/2010/main" val="389480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CC0918-896A-4FE1-83A0-7E4C473E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249"/>
            <a:ext cx="12192000" cy="402350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3EE9E2B-C7B0-47FA-8574-4E1D2356A1C6}"/>
              </a:ext>
            </a:extLst>
          </p:cNvPr>
          <p:cNvGrpSpPr/>
          <p:nvPr/>
        </p:nvGrpSpPr>
        <p:grpSpPr>
          <a:xfrm flipH="1">
            <a:off x="1867989" y="858769"/>
            <a:ext cx="1966776" cy="610732"/>
            <a:chOff x="7406640" y="432547"/>
            <a:chExt cx="2828925" cy="61073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41652AD-4112-464E-89CF-A8AAE9335809}"/>
                </a:ext>
              </a:extLst>
            </p:cNvPr>
            <p:cNvSpPr/>
            <p:nvPr/>
          </p:nvSpPr>
          <p:spPr>
            <a:xfrm>
              <a:off x="7406640" y="432547"/>
              <a:ext cx="2202021" cy="36448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يغلق التسعير.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E60F570-8D2F-42E1-960F-C2813A054414}"/>
                </a:ext>
              </a:extLst>
            </p:cNvPr>
            <p:cNvCxnSpPr>
              <a:cxnSpLocks/>
            </p:cNvCxnSpPr>
            <p:nvPr/>
          </p:nvCxnSpPr>
          <p:spPr>
            <a:xfrm>
              <a:off x="9511982" y="718999"/>
              <a:ext cx="723583" cy="3242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39AF36-44E3-4823-9149-7CDE2474A75B}"/>
              </a:ext>
            </a:extLst>
          </p:cNvPr>
          <p:cNvGrpSpPr/>
          <p:nvPr/>
        </p:nvGrpSpPr>
        <p:grpSpPr>
          <a:xfrm flipH="1">
            <a:off x="5577368" y="1616426"/>
            <a:ext cx="2410823" cy="525770"/>
            <a:chOff x="5120641" y="1263728"/>
            <a:chExt cx="4135119" cy="5257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E891CEF-43CB-47A7-83DE-E404E5D77835}"/>
                </a:ext>
              </a:extLst>
            </p:cNvPr>
            <p:cNvSpPr/>
            <p:nvPr/>
          </p:nvSpPr>
          <p:spPr>
            <a:xfrm>
              <a:off x="5120641" y="1425013"/>
              <a:ext cx="3843496" cy="36448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يُمكن وظائف المنتجات.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E25F86-A8D7-4893-85C9-4E21F60EC0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7457" y="1263728"/>
              <a:ext cx="388303" cy="44773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E9DA59-B85A-417F-80DB-4B56077BD6F1}"/>
              </a:ext>
            </a:extLst>
          </p:cNvPr>
          <p:cNvGrpSpPr/>
          <p:nvPr/>
        </p:nvGrpSpPr>
        <p:grpSpPr>
          <a:xfrm flipH="1">
            <a:off x="4344511" y="3442877"/>
            <a:ext cx="3502977" cy="697192"/>
            <a:chOff x="5461160" y="4116035"/>
            <a:chExt cx="3502977" cy="69719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417BF5A-45FE-4761-8D63-18DDE7C60AEB}"/>
                </a:ext>
              </a:extLst>
            </p:cNvPr>
            <p:cNvSpPr/>
            <p:nvPr/>
          </p:nvSpPr>
          <p:spPr>
            <a:xfrm>
              <a:off x="5461160" y="4248234"/>
              <a:ext cx="3133725" cy="564993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يُمكن تغيير كميات أصناف البنود وأسعارها.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BABB296-47DF-4F33-BB5D-D444E83195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6937" y="4116035"/>
              <a:ext cx="457200" cy="30356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687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141</Words>
  <Application>Microsoft Office PowerPoint</Application>
  <PresentationFormat>Widescreen</PresentationFormat>
  <Paragraphs>31</Paragraphs>
  <Slides>11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basem ali</cp:lastModifiedBy>
  <cp:revision>28</cp:revision>
  <dcterms:created xsi:type="dcterms:W3CDTF">2018-12-19T16:01:20Z</dcterms:created>
  <dcterms:modified xsi:type="dcterms:W3CDTF">2021-09-28T09:18:15Z</dcterms:modified>
</cp:coreProperties>
</file>