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7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E89C-2015-49E3-84E1-A5B8E509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C2D5A-89C0-4D95-9647-FDD108A4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208E-31C9-4357-823B-0A2FDA5E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4A3A-01C0-44F2-8CDD-C16A88A3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4C56-5CD7-4CCA-80B8-E2F33297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BFE-3886-4818-8532-24C6DD70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2B9AB-631C-45F5-ADE9-AF90BC406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3C64-ADF3-4A82-B6B8-366B0089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21CC-417E-4827-8EFC-847E199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EAED-1015-4DA1-83B8-6AA058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57441-60F0-434F-B30B-FB0D84FA7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29884-DC4B-4E72-9714-E306A3D6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7A6D-3FFC-427F-AD25-8F4AF88A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FC91-ED32-42FB-A707-5145CF28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BAE8-A0C5-460A-9BE7-86083D1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F383-7D7A-4E6D-9052-2805CB1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358-8CCD-4D83-9ED4-B86D07AD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89FE-7943-4ABA-8446-2CA06D4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409F-9F23-4D6A-AD6D-1156DEFE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785D-436B-420C-BACC-4114B2D6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FD6-7803-4700-A39D-F831DC80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B385-92BD-4CF0-8596-19EAA66D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7D58-5B57-4B03-BFD0-5FE774F1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D1E3-6EB4-4782-B669-E8C9C4C7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6477-314B-4EB4-8E36-4125C2F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C5B2-8851-49D8-B467-545C8A9C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D7CE-1DCD-450A-AEFC-C53CBB5C1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BFD9-BAD7-4D2F-B31C-D957991E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196B-7851-4D87-8839-32A26D2E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8BBC-9277-40EA-9EAD-75DD54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C9B3-66CB-4FD0-970C-53287D6C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43F1-CA1E-42DD-A23D-FC67938F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4DEE7-A559-4B87-A792-05D1CE9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9FF2-E85B-48C7-B6D9-ABA6206B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8E8F-B3E5-49D1-AF02-9A4C02998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2801C-C31F-4DB4-97CF-36966946A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4F474-E688-4CA3-89F0-C6875AC3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38F63-3709-40D6-99F9-FA6A5A5A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DF5B9-6B33-4CF0-8728-FF21ACA8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0730-9BD0-4445-A4CF-2181F9A4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8A547-5CB9-46FE-BE2C-B5A33251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12E86-805E-4FE8-A575-0E0CBD5F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C6A8-3A78-416D-840C-3DC74473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133E1-56E4-4479-9FB2-FFDAB356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DC987-554F-467E-BEA9-AE4680E0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305A4-A5FD-41F8-A1FD-B9E01BB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14E-04A4-4F63-9D0F-A5449B63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16DA-AAD0-4D1E-813D-E7FA8FFC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CBFD7-47A5-4939-A490-52394708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69A6-6FA6-4F90-B210-EF59165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AF07-FBB8-47D0-8AD5-CC4230E0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DE30-20B4-48C8-85A5-5DB85A4A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7B55-1B59-4D8D-A819-E5F4424D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B5B85-B7BB-433C-8FEA-AE3DEA802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EC04F-38D8-4272-ABD7-0E6A2C0C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5465-6FFD-4858-B917-280373E5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EEC5-3517-42A7-A2AD-0B97F34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0B141-5F37-42E4-99F6-B84B9620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3AE35-8CAD-4C17-A63E-386A083D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9DE3-FA1A-4670-B366-D3EC5220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420F-1815-4EF1-BB3A-7C4BF4E4D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B106-E79D-4F12-8753-2441C3611B7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A748-3875-4228-9AB8-0AA54B14E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F90A-1FBF-4927-AF1A-4B9AF6BBA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A808-A750-4BFE-8410-0844E666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0.png"/><Relationship Id="rId18" Type="http://schemas.openxmlformats.org/officeDocument/2006/relationships/image" Target="../media/image5.svg"/><Relationship Id="rId3" Type="http://schemas.openxmlformats.org/officeDocument/2006/relationships/image" Target="../media/image2.png"/><Relationship Id="rId21" Type="http://schemas.openxmlformats.org/officeDocument/2006/relationships/image" Target="../media/image23.svg"/><Relationship Id="rId7" Type="http://schemas.openxmlformats.org/officeDocument/2006/relationships/image" Target="../media/image6.png"/><Relationship Id="rId12" Type="http://schemas.openxmlformats.org/officeDocument/2006/relationships/image" Target="../media/image20.sv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2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1.svg"/><Relationship Id="rId22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microsoft.com/office/2007/relationships/hdphoto" Target="../media/hdphoto1.wdp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5.sv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981D2D8-AC51-4491-A78B-C052F6D2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r="37329" b="35882"/>
          <a:stretch/>
        </p:blipFill>
        <p:spPr>
          <a:xfrm>
            <a:off x="-1" y="-66675"/>
            <a:ext cx="12192001" cy="6924675"/>
          </a:xfrm>
          <a:prstGeom prst="rect">
            <a:avLst/>
          </a:prstGeom>
        </p:spPr>
      </p:pic>
      <p:pic>
        <p:nvPicPr>
          <p:cNvPr id="4" name="Graphic 3" descr="Warehouse with solid fill">
            <a:extLst>
              <a:ext uri="{FF2B5EF4-FFF2-40B4-BE49-F238E27FC236}">
                <a16:creationId xmlns:a16="http://schemas.microsoft.com/office/drawing/2014/main" id="{EC13B901-4693-409B-90D3-E184CD53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314" y="2251917"/>
            <a:ext cx="394605" cy="334867"/>
          </a:xfrm>
          <a:prstGeom prst="rect">
            <a:avLst/>
          </a:prstGeom>
        </p:spPr>
      </p:pic>
      <p:pic>
        <p:nvPicPr>
          <p:cNvPr id="5" name="Graphic 4" descr="Freight with solid fill">
            <a:extLst>
              <a:ext uri="{FF2B5EF4-FFF2-40B4-BE49-F238E27FC236}">
                <a16:creationId xmlns:a16="http://schemas.microsoft.com/office/drawing/2014/main" id="{DB8CEC32-86AB-45B9-AC2A-59543E701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874" y="2804065"/>
            <a:ext cx="457200" cy="457200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CE0695A3-F2D9-47F6-9939-F0C4E509F8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029" y="2652204"/>
            <a:ext cx="548196" cy="548196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7F7C0746-7BBD-4349-BC6D-1CE584B5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3882" y="3923791"/>
            <a:ext cx="548196" cy="548196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9E686F-F0AE-4BF9-9654-07F0958BF9D9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610760" y="3514766"/>
            <a:ext cx="1271587" cy="642853"/>
          </a:xfrm>
          <a:prstGeom prst="curvedConnector3">
            <a:avLst>
              <a:gd name="adj1" fmla="val 11797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F018D0-0EDA-4580-B9EE-99EC03ECFB78}"/>
              </a:ext>
            </a:extLst>
          </p:cNvPr>
          <p:cNvGrpSpPr/>
          <p:nvPr/>
        </p:nvGrpSpPr>
        <p:grpSpPr>
          <a:xfrm>
            <a:off x="1567979" y="2484768"/>
            <a:ext cx="6793610" cy="3258807"/>
            <a:chOff x="1567979" y="2484768"/>
            <a:chExt cx="6793610" cy="3258807"/>
          </a:xfrm>
        </p:grpSpPr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5FC12AF-BE3C-4D1F-9499-5521E17AE4F8}"/>
                </a:ext>
              </a:extLst>
            </p:cNvPr>
            <p:cNvCxnSpPr/>
            <p:nvPr/>
          </p:nvCxnSpPr>
          <p:spPr>
            <a:xfrm rot="5400000" flipH="1" flipV="1">
              <a:off x="3028952" y="5248276"/>
              <a:ext cx="523875" cy="466724"/>
            </a:xfrm>
            <a:prstGeom prst="curvedConnector3">
              <a:avLst>
                <a:gd name="adj1" fmla="val 68180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F079E09E-CC82-4B0A-8FD8-2430A88E9A3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1676959" y="4363007"/>
              <a:ext cx="1271588" cy="1489547"/>
            </a:xfrm>
            <a:prstGeom prst="curvedConnector2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20DAFF82-13D3-4949-A74B-E66C9604D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53" y="2484768"/>
              <a:ext cx="4837336" cy="2734932"/>
            </a:xfrm>
            <a:prstGeom prst="curvedConnector3">
              <a:avLst>
                <a:gd name="adj1" fmla="val 50000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2965282-5B78-4540-B08B-28D18CD25C07}"/>
              </a:ext>
            </a:extLst>
          </p:cNvPr>
          <p:cNvSpPr/>
          <p:nvPr/>
        </p:nvSpPr>
        <p:spPr>
          <a:xfrm>
            <a:off x="4160032" y="751518"/>
            <a:ext cx="2575034" cy="136617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Building with solid fill">
            <a:extLst>
              <a:ext uri="{FF2B5EF4-FFF2-40B4-BE49-F238E27FC236}">
                <a16:creationId xmlns:a16="http://schemas.microsoft.com/office/drawing/2014/main" id="{796CE681-50A5-41DB-A5F2-B28F1DB67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7421" y="1426839"/>
            <a:ext cx="605905" cy="60590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A76DEB5-BAE4-4BD9-BC86-52ECB9C194A3}"/>
              </a:ext>
            </a:extLst>
          </p:cNvPr>
          <p:cNvSpPr txBox="1"/>
          <p:nvPr/>
        </p:nvSpPr>
        <p:spPr>
          <a:xfrm>
            <a:off x="4241214" y="773603"/>
            <a:ext cx="24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Legal entities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700E3C-E3A3-473F-A503-FCF551DF2506}"/>
              </a:ext>
            </a:extLst>
          </p:cNvPr>
          <p:cNvSpPr/>
          <p:nvPr/>
        </p:nvSpPr>
        <p:spPr>
          <a:xfrm>
            <a:off x="1769495" y="751518"/>
            <a:ext cx="1526814" cy="201989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Box with solid fill">
            <a:extLst>
              <a:ext uri="{FF2B5EF4-FFF2-40B4-BE49-F238E27FC236}">
                <a16:creationId xmlns:a16="http://schemas.microsoft.com/office/drawing/2014/main" id="{A0394D4F-FD35-433E-8AFA-53B262BC6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24358" y="2046915"/>
            <a:ext cx="547627" cy="547627"/>
          </a:xfrm>
          <a:prstGeom prst="rect">
            <a:avLst/>
          </a:prstGeom>
        </p:spPr>
      </p:pic>
      <p:pic>
        <p:nvPicPr>
          <p:cNvPr id="58" name="Graphic 57" descr="Clipboard Checked with solid fill">
            <a:extLst>
              <a:ext uri="{FF2B5EF4-FFF2-40B4-BE49-F238E27FC236}">
                <a16:creationId xmlns:a16="http://schemas.microsoft.com/office/drawing/2014/main" id="{608D1E8D-7B7F-4357-8FC7-25F6F70C6B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007" y="1147540"/>
            <a:ext cx="615135" cy="615135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6BFF288-C0A4-4343-A255-036A03BCA18A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rot="5400000">
            <a:off x="2215754" y="1745094"/>
            <a:ext cx="284240" cy="3194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F85C92-7D56-4D35-B74F-D30A474C986B}"/>
              </a:ext>
            </a:extLst>
          </p:cNvPr>
          <p:cNvSpPr txBox="1"/>
          <p:nvPr/>
        </p:nvSpPr>
        <p:spPr>
          <a:xfrm>
            <a:off x="1769495" y="773603"/>
            <a:ext cx="14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lines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A62CDE-1F71-4F35-ADB4-9E0A6FC2D797}"/>
              </a:ext>
            </a:extLst>
          </p:cNvPr>
          <p:cNvCxnSpPr/>
          <p:nvPr/>
        </p:nvCxnSpPr>
        <p:spPr>
          <a:xfrm>
            <a:off x="5470934" y="1142934"/>
            <a:ext cx="0" cy="272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Marker with solid fill">
            <a:extLst>
              <a:ext uri="{FF2B5EF4-FFF2-40B4-BE49-F238E27FC236}">
                <a16:creationId xmlns:a16="http://schemas.microsoft.com/office/drawing/2014/main" id="{A4D40710-8822-4616-AE15-78AFCBB86D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583" y="2644321"/>
            <a:ext cx="548196" cy="54819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EAEA41E-116D-4446-8D08-B9F510021F33}"/>
              </a:ext>
            </a:extLst>
          </p:cNvPr>
          <p:cNvSpPr txBox="1"/>
          <p:nvPr/>
        </p:nvSpPr>
        <p:spPr>
          <a:xfrm>
            <a:off x="261162" y="234193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7775EA-1279-4CBA-AFA7-503CD741396D}"/>
              </a:ext>
            </a:extLst>
          </p:cNvPr>
          <p:cNvSpPr txBox="1"/>
          <p:nvPr/>
        </p:nvSpPr>
        <p:spPr>
          <a:xfrm>
            <a:off x="8128272" y="1639692"/>
            <a:ext cx="10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F56D11-D55F-4E77-BE64-8EA0372643E4}"/>
              </a:ext>
            </a:extLst>
          </p:cNvPr>
          <p:cNvSpPr txBox="1"/>
          <p:nvPr/>
        </p:nvSpPr>
        <p:spPr>
          <a:xfrm>
            <a:off x="4163685" y="2417046"/>
            <a:ext cx="258090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Creates a voyage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B9D8C4-B424-46EF-B4FB-ED708954F232}"/>
              </a:ext>
            </a:extLst>
          </p:cNvPr>
          <p:cNvCxnSpPr>
            <a:cxnSpLocks/>
          </p:cNvCxnSpPr>
          <p:nvPr/>
        </p:nvCxnSpPr>
        <p:spPr>
          <a:xfrm>
            <a:off x="5447549" y="2089119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602F870-5D89-4382-A019-1A5E6FF08972}"/>
              </a:ext>
            </a:extLst>
          </p:cNvPr>
          <p:cNvCxnSpPr>
            <a:stCxn id="85" idx="1"/>
            <a:endCxn id="56" idx="3"/>
          </p:cNvCxnSpPr>
          <p:nvPr/>
        </p:nvCxnSpPr>
        <p:spPr>
          <a:xfrm rot="10800000">
            <a:off x="3296309" y="1761464"/>
            <a:ext cx="867376" cy="840249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16F137-AC9F-4752-8F48-B86029FE28F7}"/>
              </a:ext>
            </a:extLst>
          </p:cNvPr>
          <p:cNvSpPr txBox="1"/>
          <p:nvPr/>
        </p:nvSpPr>
        <p:spPr>
          <a:xfrm>
            <a:off x="1199225" y="3561026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10D4E-77DC-449F-B224-6C652776D2D2}"/>
              </a:ext>
            </a:extLst>
          </p:cNvPr>
          <p:cNvSpPr txBox="1"/>
          <p:nvPr/>
        </p:nvSpPr>
        <p:spPr>
          <a:xfrm>
            <a:off x="8023772" y="2636448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Destination warehouse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CA3F0F-3A28-4029-B698-92C1C6A44922}"/>
              </a:ext>
            </a:extLst>
          </p:cNvPr>
          <p:cNvSpPr txBox="1"/>
          <p:nvPr/>
        </p:nvSpPr>
        <p:spPr>
          <a:xfrm>
            <a:off x="-57502" y="3175537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Outbound 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C53CC-4D33-4F2F-9374-A5E8DB2C22C1}"/>
              </a:ext>
            </a:extLst>
          </p:cNvPr>
          <p:cNvSpPr txBox="1"/>
          <p:nvPr/>
        </p:nvSpPr>
        <p:spPr>
          <a:xfrm>
            <a:off x="651418" y="4696480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Second </a:t>
            </a:r>
          </a:p>
          <a:p>
            <a:pPr algn="ctr"/>
            <a:r>
              <a:rPr lang="en-US" sz="1400" b="1" dirty="0"/>
              <a:t>leg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E2AD8-8CB3-47EC-B453-A0A34669DC54}"/>
              </a:ext>
            </a:extLst>
          </p:cNvPr>
          <p:cNvSpPr txBox="1"/>
          <p:nvPr/>
        </p:nvSpPr>
        <p:spPr>
          <a:xfrm>
            <a:off x="906362" y="3876144"/>
            <a:ext cx="2224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cost can be defined for different levels of a voyage.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62 0.00231 L 0.02162 0.00255 C 0.02188 0.03287 0.02188 0.06343 0.0224 0.09398 C 0.0224 0.0963 0.02292 0.09838 0.02318 0.10093 C 0.02344 0.10347 0.0237 0.10648 0.02396 0.10926 C 0.02422 0.11852 0.02487 0.13565 0.02552 0.14537 C 0.02565 0.14907 0.02604 0.15255 0.0263 0.15648 C 0.02682 0.16505 0.02708 0.17523 0.02787 0.18426 C 0.028 0.18657 0.02826 0.18889 0.02865 0.1912 C 0.03008 0.20231 0.02982 0.20069 0.03177 0.21065 L 0.03333 0.21898 C 0.03359 0.22037 0.03359 0.22176 0.03412 0.22315 L 0.03724 0.23148 C 0.03776 0.23287 0.03802 0.23472 0.0388 0.23565 C 0.04245 0.24005 0.04023 0.23773 0.04583 0.2412 L 0.04818 0.24259 C 0.04896 0.24306 0.04961 0.24352 0.05052 0.24398 L 0.05521 0.24537 C 0.05534 0.24514 0.06016 0.24329 0.06068 0.24259 C 0.06133 0.24143 0.06146 0.23958 0.06224 0.23843 C 0.06367 0.23565 0.06497 0.23518 0.06693 0.23426 C 0.06745 0.23287 0.06771 0.23102 0.06849 0.23009 C 0.06914 0.22917 0.07018 0.22963 0.07083 0.2287 C 0.07135 0.22755 0.07122 0.22569 0.07162 0.22454 C 0.07201 0.22292 0.07266 0.22176 0.07318 0.22037 C 0.07513 0.21319 0.07396 0.20046 0.07396 0.19537 " pathEditMode="relative" rAng="0" ptsTypes="AAAAAAAAAAAAAAAAAAAAAAAAAA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6" grpId="0" animBg="1"/>
      <p:bldP spid="62" grpId="0"/>
      <p:bldP spid="82" grpId="0"/>
      <p:bldP spid="84" grpId="0"/>
      <p:bldP spid="85" grpId="0" animBg="1"/>
      <p:bldP spid="27" grpId="0"/>
      <p:bldP spid="2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981D2D8-AC51-4491-A78B-C052F6D2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1" r="37330" b="35793"/>
          <a:stretch/>
        </p:blipFill>
        <p:spPr>
          <a:xfrm>
            <a:off x="-57503" y="-76199"/>
            <a:ext cx="12249503" cy="6934200"/>
          </a:xfrm>
          <a:prstGeom prst="rect">
            <a:avLst/>
          </a:prstGeom>
        </p:spPr>
      </p:pic>
      <p:pic>
        <p:nvPicPr>
          <p:cNvPr id="4" name="Graphic 3" descr="Warehouse with solid fill">
            <a:extLst>
              <a:ext uri="{FF2B5EF4-FFF2-40B4-BE49-F238E27FC236}">
                <a16:creationId xmlns:a16="http://schemas.microsoft.com/office/drawing/2014/main" id="{EC13B901-4693-409B-90D3-E184CD53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314" y="2244544"/>
            <a:ext cx="394605" cy="334867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CE0695A3-F2D9-47F6-9939-F0C4E509F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029" y="2652204"/>
            <a:ext cx="548196" cy="548196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7F7C0746-7BBD-4349-BC6D-1CE584B5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3882" y="3923791"/>
            <a:ext cx="548196" cy="548196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5FC12AF-BE3C-4D1F-9499-5521E17AE4F8}"/>
              </a:ext>
            </a:extLst>
          </p:cNvPr>
          <p:cNvCxnSpPr/>
          <p:nvPr/>
        </p:nvCxnSpPr>
        <p:spPr>
          <a:xfrm rot="5400000" flipH="1" flipV="1">
            <a:off x="3028952" y="5248276"/>
            <a:ext cx="523875" cy="466724"/>
          </a:xfrm>
          <a:prstGeom prst="curvedConnector3">
            <a:avLst>
              <a:gd name="adj1" fmla="val 6818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079E09E-CC82-4B0A-8FD8-2430A88E9A36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676959" y="4363007"/>
            <a:ext cx="1271588" cy="1489547"/>
          </a:xfrm>
          <a:prstGeom prst="curvedConnector2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965282-5B78-4540-B08B-28D18CD25C07}"/>
              </a:ext>
            </a:extLst>
          </p:cNvPr>
          <p:cNvSpPr/>
          <p:nvPr/>
        </p:nvSpPr>
        <p:spPr>
          <a:xfrm>
            <a:off x="4160032" y="741993"/>
            <a:ext cx="2575034" cy="136617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Building with solid fill">
            <a:extLst>
              <a:ext uri="{FF2B5EF4-FFF2-40B4-BE49-F238E27FC236}">
                <a16:creationId xmlns:a16="http://schemas.microsoft.com/office/drawing/2014/main" id="{796CE681-50A5-41DB-A5F2-B28F1DB67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7421" y="1417314"/>
            <a:ext cx="605905" cy="605905"/>
          </a:xfrm>
          <a:prstGeom prst="rect">
            <a:avLst/>
          </a:prstGeom>
        </p:spPr>
      </p:pic>
      <p:pic>
        <p:nvPicPr>
          <p:cNvPr id="53" name="Graphic 52" descr="Factory with solid fill">
            <a:extLst>
              <a:ext uri="{FF2B5EF4-FFF2-40B4-BE49-F238E27FC236}">
                <a16:creationId xmlns:a16="http://schemas.microsoft.com/office/drawing/2014/main" id="{4F526F4F-798E-41DD-9506-D0075035C90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0823" b="9408"/>
          <a:stretch/>
        </p:blipFill>
        <p:spPr>
          <a:xfrm>
            <a:off x="4314524" y="1382849"/>
            <a:ext cx="759566" cy="60590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A76DEB5-BAE4-4BD9-BC86-52ECB9C194A3}"/>
              </a:ext>
            </a:extLst>
          </p:cNvPr>
          <p:cNvSpPr txBox="1"/>
          <p:nvPr/>
        </p:nvSpPr>
        <p:spPr>
          <a:xfrm>
            <a:off x="4241214" y="764078"/>
            <a:ext cx="24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Legal entities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700E3C-E3A3-473F-A503-FCF551DF2506}"/>
              </a:ext>
            </a:extLst>
          </p:cNvPr>
          <p:cNvSpPr/>
          <p:nvPr/>
        </p:nvSpPr>
        <p:spPr>
          <a:xfrm>
            <a:off x="1769495" y="741993"/>
            <a:ext cx="1526814" cy="201989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Box with solid fill">
            <a:extLst>
              <a:ext uri="{FF2B5EF4-FFF2-40B4-BE49-F238E27FC236}">
                <a16:creationId xmlns:a16="http://schemas.microsoft.com/office/drawing/2014/main" id="{A0394D4F-FD35-433E-8AFA-53B262BC6B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4358" y="2046915"/>
            <a:ext cx="547627" cy="547627"/>
          </a:xfrm>
          <a:prstGeom prst="rect">
            <a:avLst/>
          </a:prstGeom>
        </p:spPr>
      </p:pic>
      <p:pic>
        <p:nvPicPr>
          <p:cNvPr id="58" name="Graphic 57" descr="Clipboard Checked with solid fill">
            <a:extLst>
              <a:ext uri="{FF2B5EF4-FFF2-40B4-BE49-F238E27FC236}">
                <a16:creationId xmlns:a16="http://schemas.microsoft.com/office/drawing/2014/main" id="{608D1E8D-7B7F-4357-8FC7-25F6F70C6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10007" y="1138015"/>
            <a:ext cx="615135" cy="615135"/>
          </a:xfrm>
          <a:prstGeom prst="rect">
            <a:avLst/>
          </a:prstGeom>
        </p:spPr>
      </p:pic>
      <p:pic>
        <p:nvPicPr>
          <p:cNvPr id="59" name="Graphic 58" descr="Box with solid fill">
            <a:extLst>
              <a:ext uri="{FF2B5EF4-FFF2-40B4-BE49-F238E27FC236}">
                <a16:creationId xmlns:a16="http://schemas.microsoft.com/office/drawing/2014/main" id="{6C300631-78E9-46B2-8F89-16D3A599DB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8185" y="2068119"/>
            <a:ext cx="547627" cy="54762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6BFF288-C0A4-4343-A255-036A03BCA18A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rot="5400000">
            <a:off x="2210992" y="1740331"/>
            <a:ext cx="293765" cy="3194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C4C21B5-FFF3-4C2C-8F2F-ABFDB757E108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16200000" flipH="1">
            <a:off x="2522303" y="1748422"/>
            <a:ext cx="314969" cy="324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F85C92-7D56-4D35-B74F-D30A474C986B}"/>
              </a:ext>
            </a:extLst>
          </p:cNvPr>
          <p:cNvSpPr txBox="1"/>
          <p:nvPr/>
        </p:nvSpPr>
        <p:spPr>
          <a:xfrm>
            <a:off x="1769495" y="764078"/>
            <a:ext cx="14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lines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81863AC-F263-42E4-9D83-8AC1C3A4E384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rot="5400000">
            <a:off x="4957902" y="869816"/>
            <a:ext cx="249439" cy="776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A62CDE-1F71-4F35-ADB4-9E0A6FC2D797}"/>
              </a:ext>
            </a:extLst>
          </p:cNvPr>
          <p:cNvCxnSpPr/>
          <p:nvPr/>
        </p:nvCxnSpPr>
        <p:spPr>
          <a:xfrm>
            <a:off x="5470934" y="1142934"/>
            <a:ext cx="0" cy="2726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reight with solid fill">
            <a:extLst>
              <a:ext uri="{FF2B5EF4-FFF2-40B4-BE49-F238E27FC236}">
                <a16:creationId xmlns:a16="http://schemas.microsoft.com/office/drawing/2014/main" id="{D254FEE0-00C9-47BA-883A-82959A3EFC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9106" y="4143777"/>
            <a:ext cx="457200" cy="457200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BDDA4DA3-C6CD-499B-B5C8-DB7B1EFFA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3882" y="3923791"/>
            <a:ext cx="548196" cy="5481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1EB0F8-7D8B-4C02-94C2-BC81E5405E86}"/>
              </a:ext>
            </a:extLst>
          </p:cNvPr>
          <p:cNvSpPr txBox="1"/>
          <p:nvPr/>
        </p:nvSpPr>
        <p:spPr>
          <a:xfrm>
            <a:off x="1199225" y="3561026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755F38-D61F-4410-955B-AEC5A4C0DAEE}"/>
              </a:ext>
            </a:extLst>
          </p:cNvPr>
          <p:cNvSpPr txBox="1"/>
          <p:nvPr/>
        </p:nvSpPr>
        <p:spPr>
          <a:xfrm>
            <a:off x="8128272" y="1630167"/>
            <a:ext cx="10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A8E02B-9569-417C-9867-C4DA3DB2317C}"/>
              </a:ext>
            </a:extLst>
          </p:cNvPr>
          <p:cNvSpPr txBox="1"/>
          <p:nvPr/>
        </p:nvSpPr>
        <p:spPr>
          <a:xfrm>
            <a:off x="261162" y="234193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</a:t>
            </a:r>
          </a:p>
        </p:txBody>
      </p:sp>
      <p:pic>
        <p:nvPicPr>
          <p:cNvPr id="37" name="Graphic 36" descr="Modern architecture with solid fill">
            <a:extLst>
              <a:ext uri="{FF2B5EF4-FFF2-40B4-BE49-F238E27FC236}">
                <a16:creationId xmlns:a16="http://schemas.microsoft.com/office/drawing/2014/main" id="{3E70DF92-DF3D-4142-9F6B-CAAC8AA06C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1948" y="1425317"/>
            <a:ext cx="638646" cy="638646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8653D11-FFFF-4E59-B69D-A071E02A6DB9}"/>
              </a:ext>
            </a:extLst>
          </p:cNvPr>
          <p:cNvCxnSpPr>
            <a:endCxn id="37" idx="0"/>
          </p:cNvCxnSpPr>
          <p:nvPr/>
        </p:nvCxnSpPr>
        <p:spPr>
          <a:xfrm rot="16200000" flipH="1">
            <a:off x="5709911" y="903957"/>
            <a:ext cx="282382" cy="760337"/>
          </a:xfrm>
          <a:prstGeom prst="bentConnector3">
            <a:avLst>
              <a:gd name="adj1" fmla="val 3988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Marker with solid fill">
            <a:extLst>
              <a:ext uri="{FF2B5EF4-FFF2-40B4-BE49-F238E27FC236}">
                <a16:creationId xmlns:a16="http://schemas.microsoft.com/office/drawing/2014/main" id="{010E9B33-85EA-4CD4-8467-10DEEA486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83189" y="1906947"/>
            <a:ext cx="548640" cy="5486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E1E95B2-54FC-4F23-8C11-9E37A23AD540}"/>
              </a:ext>
            </a:extLst>
          </p:cNvPr>
          <p:cNvSpPr txBox="1"/>
          <p:nvPr/>
        </p:nvSpPr>
        <p:spPr>
          <a:xfrm>
            <a:off x="4163685" y="2417046"/>
            <a:ext cx="258090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Creates a voyage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3F431-A879-434B-B0A3-177E6AF0DDEE}"/>
              </a:ext>
            </a:extLst>
          </p:cNvPr>
          <p:cNvCxnSpPr>
            <a:cxnSpLocks/>
          </p:cNvCxnSpPr>
          <p:nvPr/>
        </p:nvCxnSpPr>
        <p:spPr>
          <a:xfrm>
            <a:off x="5447549" y="2089119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38D88E-2DD7-4D8D-B19B-619A385758D7}"/>
              </a:ext>
            </a:extLst>
          </p:cNvPr>
          <p:cNvCxnSpPr>
            <a:stCxn id="41" idx="1"/>
          </p:cNvCxnSpPr>
          <p:nvPr/>
        </p:nvCxnSpPr>
        <p:spPr>
          <a:xfrm rot="10800000">
            <a:off x="3296309" y="1761464"/>
            <a:ext cx="867376" cy="840249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7028F1D-7196-44BA-A8B6-2BC13AECF665}"/>
              </a:ext>
            </a:extLst>
          </p:cNvPr>
          <p:cNvCxnSpPr>
            <a:cxnSpLocks/>
          </p:cNvCxnSpPr>
          <p:nvPr/>
        </p:nvCxnSpPr>
        <p:spPr>
          <a:xfrm flipV="1">
            <a:off x="3524253" y="2484768"/>
            <a:ext cx="4837336" cy="2734932"/>
          </a:xfrm>
          <a:prstGeom prst="curvedConnector3">
            <a:avLst>
              <a:gd name="adj1" fmla="val 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7611E9-8404-4F4C-9EC4-B40630948EE9}"/>
              </a:ext>
            </a:extLst>
          </p:cNvPr>
          <p:cNvSpPr txBox="1"/>
          <p:nvPr/>
        </p:nvSpPr>
        <p:spPr>
          <a:xfrm>
            <a:off x="8023772" y="2636448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Destination warehouse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BC353F-70A4-46DF-8D5E-880A5D677965}"/>
              </a:ext>
            </a:extLst>
          </p:cNvPr>
          <p:cNvSpPr txBox="1"/>
          <p:nvPr/>
        </p:nvSpPr>
        <p:spPr>
          <a:xfrm>
            <a:off x="-57502" y="3175537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Outbound location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44D35-1F81-47EE-AE78-38195A9D9D99}"/>
              </a:ext>
            </a:extLst>
          </p:cNvPr>
          <p:cNvSpPr txBox="1"/>
          <p:nvPr/>
        </p:nvSpPr>
        <p:spPr>
          <a:xfrm>
            <a:off x="651418" y="4696480"/>
            <a:ext cx="1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Second </a:t>
            </a:r>
          </a:p>
          <a:p>
            <a:pPr algn="ctr"/>
            <a:r>
              <a:rPr lang="en-US" sz="1400" b="1" dirty="0"/>
              <a:t>leg</a:t>
            </a:r>
          </a:p>
        </p:txBody>
      </p:sp>
    </p:spTree>
    <p:extLst>
      <p:ext uri="{BB962C8B-B14F-4D97-AF65-F5344CB8AC3E}">
        <p14:creationId xmlns:p14="http://schemas.microsoft.com/office/powerpoint/2010/main" val="16177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>
        <p:fade/>
      </p:transition>
    </mc:Choice>
    <mc:Fallback xmlns="">
      <p:transition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116 L -0.01042 0.00139 C -0.01016 0.00856 -0.01016 0.01597 -0.00964 0.02338 C -0.00964 0.025 -0.00912 0.02616 -0.00885 0.02755 C -0.00859 0.03125 -0.00846 0.03495 -0.00807 0.03866 C -0.00716 0.05023 -0.00768 0.04352 -0.00651 0.05255 C -0.00625 0.05556 -0.00586 0.06065 -0.00495 0.06366 C -0.00456 0.06528 -0.00391 0.06644 -0.00339 0.06782 C -0.00326 0.06968 -0.00247 0.07569 -0.00182 0.07755 C -0.00143 0.07917 -0.00078 0.08032 -0.00026 0.08171 C 8.33333E-7 0.0831 8.33333E-7 0.08472 0.00052 0.08588 C 0.00143 0.08889 0.00299 0.0912 0.00365 0.09421 C 0.00391 0.0956 0.00404 0.09699 0.00443 0.09838 C 0.00508 0.10116 0.00638 0.10579 0.00755 0.1081 C 0.01484 0.12361 0.0056 0.10208 0.01146 0.11644 C 0.01211 0.11829 0.01289 0.12037 0.0138 0.12199 C 0.01445 0.12361 0.01536 0.12477 0.01615 0.12616 C 0.01719 0.12894 0.01771 0.13264 0.01927 0.13449 C 0.02083 0.13634 0.02213 0.13912 0.02396 0.14005 L 0.03099 0.14421 C 0.03177 0.14468 0.03255 0.14491 0.03333 0.1456 C 0.03542 0.14745 0.03724 0.15023 0.03958 0.15116 C 0.04349 0.15301 0.04167 0.15208 0.04505 0.15394 C 0.05182 0.1662 0.0431 0.15116 0.04974 0.16088 C 0.05573 0.16991 0.04857 0.16088 0.05443 0.16782 C 0.05495 0.16921 0.05521 0.17083 0.05599 0.17199 C 0.05664 0.17315 0.05742 0.17407 0.05833 0.17477 C 0.06328 0.1787 0.06211 0.17662 0.06693 0.17894 C 0.06849 0.17986 0.07018 0.18009 0.07161 0.18171 C 0.0724 0.18264 0.07305 0.1838 0.07396 0.18449 C 0.08255 0.19329 0.07057 0.17986 0.08099 0.19144 C 0.08255 0.19329 0.08359 0.19537 0.08568 0.1956 C 0.08971 0.19653 0.09401 0.19653 0.09818 0.19699 C 0.10078 0.19861 0.10065 0.19861 0.10365 0.19977 C 0.10482 0.20023 0.10612 0.20093 0.10755 0.20116 C 0.1082 0.20139 0.10911 0.20116 0.1099 0.20116 L 0.1099 0.20139 C 0.11042 0.19699 0.11081 0.19282 0.11146 0.18866 C 0.11159 0.18727 0.11185 0.18588 0.11224 0.18449 C 0.11263 0.1831 0.11328 0.18194 0.1138 0.18032 C 0.11406 0.17917 0.11406 0.17755 0.11458 0.17616 C 0.11549 0.17338 0.11667 0.1706 0.11771 0.16782 C 0.12213 0.15602 0.1168 0.17106 0.12005 0.15949 C 0.12044 0.1581 0.1207 0.15625 0.12161 0.15532 C 0.12266 0.15417 0.12422 0.1544 0.12552 0.15394 C 0.1263 0.15301 0.12695 0.15185 0.12786 0.15116 C 0.12851 0.15046 0.12956 0.15093 0.13021 0.14977 C 0.13073 0.14884 0.1306 0.14699 0.13099 0.1456 C 0.13203 0.1419 0.13281 0.14051 0.1349 0.13866 C 0.13555 0.13796 0.13646 0.13796 0.13724 0.13727 C 0.1388 0.13565 0.14193 0.13171 0.14193 0.13194 C 0.14219 0.13032 0.14219 0.1287 0.14271 0.12755 C 0.14479 0.12176 0.14661 0.12338 0.14974 0.11782 L 0.15052 0.11644 L 0.15052 0.11667 C 0.15495 0.11597 0.15937 0.11597 0.1638 0.11505 C 0.16706 0.11458 0.16719 0.11042 0.17083 0.1081 L 0.17318 0.10671 C 0.17995 0.11088 0.17305 0.10718 0.1888 0.10949 C 0.19036 0.10972 0.19193 0.11042 0.19349 0.11088 C 0.19635 0.11042 0.19922 0.11019 0.20208 0.10949 C 0.22617 0.10347 0.19349 0.10972 0.21771 0.10532 C 0.21927 0.1044 0.2207 0.10278 0.2224 0.10255 C 0.22526 0.10208 0.22812 0.10185 0.23099 0.10116 C 0.23333 0.10069 0.23568 0.10023 0.23802 0.09838 C 0.23906 0.09769 0.2401 0.09676 0.24115 0.0956 C 0.24245 0.09398 0.24427 0.09005 0.24505 0.08727 C 0.24531 0.08611 0.24518 0.08403 0.24583 0.0831 C 0.24661 0.08194 0.24779 0.08194 0.24896 0.08171 C 0.25195 0.08102 0.25521 0.08079 0.25833 0.08032 C 0.26354 0.07731 0.25781 0.08148 0.26224 0.07477 C 0.26549 0.06968 0.26601 0.06968 0.26927 0.06782 C 0.27083 0.06505 0.27174 0.06088 0.27396 0.05949 C 0.27578 0.05833 0.27708 0.0581 0.27865 0.05532 C 0.28424 0.04514 0.27773 0.0537 0.28333 0.04699 C 0.28424 0.04421 0.2849 0.04051 0.28646 0.03866 C 0.28724 0.03773 0.28789 0.03657 0.2888 0.03588 C 0.29336 0.03241 0.29505 0.03287 0.30039 0.03171 C 0.3013 0.03125 0.30208 0.03102 0.30286 0.03032 C 0.30391 0.02917 0.30482 0.02755 0.30599 0.02616 C 0.30664 0.02523 0.30742 0.02431 0.30833 0.02338 C 0.31159 0.01157 0.30781 0.02292 0.31224 0.01505 C 0.31575 0.0088 0.31146 0.01227 0.31615 0.00949 C 0.31667 0.0081 0.31719 0.00694 0.31771 0.00532 C 0.31797 0.00417 0.31797 0.00231 0.31849 0.00116 C 0.31901 0 0.32005 -0.00069 0.32083 -0.00162 C 0.32109 -0.00301 0.32109 -0.0044 0.32148 -0.00579 C 0.32318 -0.01019 0.325 -0.01319 0.32708 -0.0169 C 0.32734 -0.01829 0.32747 -0.01968 0.32786 -0.02106 C 0.32825 -0.02245 0.32904 -0.02361 0.32943 -0.02523 C 0.33008 -0.02778 0.33047 -0.03079 0.33099 -0.03356 L 0.33177 -0.03773 C 0.33203 -0.04097 0.33216 -0.04421 0.33255 -0.04745 C 0.33333 -0.05509 0.33333 -0.04907 0.33333 -0.05301 L 0.3513 -0.14329 C 0.35234 -0.14699 0.35286 -0.15116 0.35443 -0.1544 C 0.3556 -0.15694 0.35755 -0.1581 0.35911 -0.15995 L 0.36146 -0.16273 C 0.36263 -0.16597 0.3668 -0.17824 0.36927 -0.1794 L 0.3724 -0.18079 C 0.37318 -0.18171 0.37383 -0.18264 0.37474 -0.18356 C 0.37526 -0.18403 0.37643 -0.18403 0.37708 -0.18495 C 0.37773 -0.18588 0.37812 -0.1875 0.37865 -0.18912 C 0.37956 -0.19259 0.37904 -0.1956 0.38177 -0.19745 C 0.38372 -0.19861 0.38594 -0.19815 0.38802 -0.19884 C 0.38893 -0.19907 0.3901 -0.19977 0.39115 -0.20023 C 0.39336 -0.20278 0.39388 -0.20301 0.39583 -0.20718 C 0.39635 -0.20833 0.39661 -0.20995 0.3974 -0.21134 C 0.39805 -0.2125 0.39883 -0.21319 0.39974 -0.21412 C 0.40286 -0.21736 0.40365 -0.21736 0.40755 -0.21968 C 0.40833 -0.22014 0.40911 -0.22014 0.4099 -0.22106 C 0.41146 -0.22292 0.41276 -0.22546 0.41458 -0.22662 L 0.42161 -0.23079 L 0.42396 -0.23218 C 0.42487 -0.2338 0.42708 -0.23819 0.42865 -0.23912 C 0.43034 -0.24005 0.43229 -0.23981 0.43411 -0.24051 C 0.43542 -0.24074 0.43672 -0.2412 0.43802 -0.2419 C 0.4388 -0.24213 0.44232 -0.24375 0.44349 -0.24468 C 0.44427 -0.24537 0.44479 -0.24699 0.44583 -0.24745 C 0.44831 -0.24838 0.45104 -0.24838 0.45365 -0.24884 C 0.45534 -0.25185 0.45612 -0.2537 0.45833 -0.25579 C 0.46016 -0.25741 0.46172 -0.25718 0.4638 -0.25856 C 0.46484 -0.25926 0.46588 -0.26042 0.46693 -0.26134 C 0.46927 -0.26088 0.47148 -0.25995 0.47396 -0.25995 C 0.47487 -0.25995 0.47825 -0.26204 0.47943 -0.26273 C 0.47969 -0.26412 0.47969 -0.26574 0.48021 -0.2669 C 0.48073 -0.26806 0.48164 -0.26875 0.48255 -0.26968 C 0.48372 -0.2706 0.48685 -0.27176 0.48802 -0.27245 C 0.4888 -0.27269 0.48958 -0.27338 0.49036 -0.27384 C 0.49427 -0.27338 0.49805 -0.27245 0.50208 -0.27245 C 0.50299 -0.27245 0.51393 -0.27477 0.51536 -0.27523 C 0.51719 -0.27616 0.51849 -0.27662 0.52005 -0.2794 C 0.5207 -0.28056 0.52083 -0.28241 0.52161 -0.28356 C 0.52266 -0.28495 0.52422 -0.28542 0.52552 -0.28611 C 0.52682 -0.28588 0.52799 -0.28519 0.52943 -0.28495 C 0.53112 -0.28426 0.53307 -0.28403 0.5349 -0.28356 C 0.53568 -0.2831 0.53633 -0.28241 0.53724 -0.28218 C 0.53841 -0.28148 0.53984 -0.28125 0.54115 -0.28079 C 0.54271 -0.27986 0.54427 -0.27894 0.54583 -0.27801 C 0.54831 -0.27639 0.54726 -0.27662 0.54896 -0.27662 " pathEditMode="relative" rAng="0" ptsTypes="AAAAAAAAAAAAAAAAAAAAAAAAAAAAAAAAAAAAAAAAAAAAAAAAAAAAAAAAAAAAA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8D925264-EBEE-452C-9BB1-855EDA6D6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359" b="31540"/>
          <a:stretch/>
        </p:blipFill>
        <p:spPr>
          <a:xfrm>
            <a:off x="-641580" y="0"/>
            <a:ext cx="12801600" cy="6858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DB5B31E-9E50-4BCC-8A51-78CDDE491A6C}"/>
              </a:ext>
            </a:extLst>
          </p:cNvPr>
          <p:cNvSpPr/>
          <p:nvPr/>
        </p:nvSpPr>
        <p:spPr>
          <a:xfrm>
            <a:off x="500416" y="3319818"/>
            <a:ext cx="11263953" cy="2666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35439F-2678-4095-8492-91740A92B85F}"/>
              </a:ext>
            </a:extLst>
          </p:cNvPr>
          <p:cNvSpPr/>
          <p:nvPr/>
        </p:nvSpPr>
        <p:spPr>
          <a:xfrm>
            <a:off x="1872389" y="33191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34E88A-FDB9-4A80-A53A-B92944478096}"/>
              </a:ext>
            </a:extLst>
          </p:cNvPr>
          <p:cNvSpPr/>
          <p:nvPr/>
        </p:nvSpPr>
        <p:spPr>
          <a:xfrm>
            <a:off x="4740806" y="33191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F01315-21DF-4665-8A9D-845F91B96352}"/>
              </a:ext>
            </a:extLst>
          </p:cNvPr>
          <p:cNvSpPr/>
          <p:nvPr/>
        </p:nvSpPr>
        <p:spPr>
          <a:xfrm>
            <a:off x="10414708" y="3344074"/>
            <a:ext cx="27432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3777EA-3F76-420D-BBF8-3AAD0741856F}"/>
              </a:ext>
            </a:extLst>
          </p:cNvPr>
          <p:cNvSpPr/>
          <p:nvPr/>
        </p:nvSpPr>
        <p:spPr>
          <a:xfrm>
            <a:off x="7598140" y="33191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reight with solid fill">
            <a:extLst>
              <a:ext uri="{FF2B5EF4-FFF2-40B4-BE49-F238E27FC236}">
                <a16:creationId xmlns:a16="http://schemas.microsoft.com/office/drawing/2014/main" id="{593D605D-D630-406B-BAB1-42A3D6C8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0" y="2553090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E3B37-1640-4CCE-8257-628F56259168}"/>
              </a:ext>
            </a:extLst>
          </p:cNvPr>
          <p:cNvSpPr txBox="1"/>
          <p:nvPr/>
        </p:nvSpPr>
        <p:spPr>
          <a:xfrm>
            <a:off x="1156564" y="208655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5D269-0B53-4C54-8FB8-B29A9A7CFD70}"/>
              </a:ext>
            </a:extLst>
          </p:cNvPr>
          <p:cNvSpPr txBox="1"/>
          <p:nvPr/>
        </p:nvSpPr>
        <p:spPr>
          <a:xfrm>
            <a:off x="4024981" y="208655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Rule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A206B-4274-496B-93A5-62D85DAA1574}"/>
              </a:ext>
            </a:extLst>
          </p:cNvPr>
          <p:cNvSpPr txBox="1"/>
          <p:nvPr/>
        </p:nvSpPr>
        <p:spPr>
          <a:xfrm>
            <a:off x="6276911" y="1809553"/>
            <a:ext cx="291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Preliminary posting/ accrual of estimated costs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CF80-2771-425B-AA7E-41FB3CF704EB}"/>
              </a:ext>
            </a:extLst>
          </p:cNvPr>
          <p:cNvSpPr txBox="1"/>
          <p:nvPr/>
        </p:nvSpPr>
        <p:spPr>
          <a:xfrm>
            <a:off x="9696951" y="2086552"/>
            <a:ext cx="17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41CBF-C787-42F1-B750-2E313AF14FAD}"/>
              </a:ext>
            </a:extLst>
          </p:cNvPr>
          <p:cNvSpPr txBox="1"/>
          <p:nvPr/>
        </p:nvSpPr>
        <p:spPr>
          <a:xfrm>
            <a:off x="888150" y="3876144"/>
            <a:ext cx="224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cost can be defined for different levels of a voyage.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F3AD3-C06B-4785-A870-30CBFBDA6E8D}"/>
              </a:ext>
            </a:extLst>
          </p:cNvPr>
          <p:cNvSpPr txBox="1"/>
          <p:nvPr/>
        </p:nvSpPr>
        <p:spPr>
          <a:xfrm>
            <a:off x="3729584" y="3876144"/>
            <a:ext cx="229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Cost are assigned to an item level using various rules.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0E030-31A0-43E8-911E-040EBE39AF46}"/>
              </a:ext>
            </a:extLst>
          </p:cNvPr>
          <p:cNvSpPr txBox="1"/>
          <p:nvPr/>
        </p:nvSpPr>
        <p:spPr>
          <a:xfrm>
            <a:off x="6613901" y="3876144"/>
            <a:ext cx="224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cost can be defined for different levels of a voyage.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E4240-2503-4F55-B01C-BB0A51ED436B}"/>
              </a:ext>
            </a:extLst>
          </p:cNvPr>
          <p:cNvSpPr txBox="1"/>
          <p:nvPr/>
        </p:nvSpPr>
        <p:spPr>
          <a:xfrm>
            <a:off x="9259410" y="3876144"/>
            <a:ext cx="258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costs are estimated costs that are reversed and reported at the time of cost invoicing.</a:t>
            </a:r>
            <a:endParaRPr lang="en-US" sz="1600" dirty="0"/>
          </a:p>
        </p:txBody>
      </p:sp>
      <p:pic>
        <p:nvPicPr>
          <p:cNvPr id="20" name="Graphic 19" descr="Dollar outline">
            <a:extLst>
              <a:ext uri="{FF2B5EF4-FFF2-40B4-BE49-F238E27FC236}">
                <a16:creationId xmlns:a16="http://schemas.microsoft.com/office/drawing/2014/main" id="{D94219A4-3DE5-4F46-8A90-8B239138D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2349" y="924546"/>
            <a:ext cx="914400" cy="914400"/>
          </a:xfrm>
          <a:prstGeom prst="rect">
            <a:avLst/>
          </a:prstGeom>
        </p:spPr>
      </p:pic>
      <p:pic>
        <p:nvPicPr>
          <p:cNvPr id="24" name="Graphic 23" descr="Checklist outline">
            <a:extLst>
              <a:ext uri="{FF2B5EF4-FFF2-40B4-BE49-F238E27FC236}">
                <a16:creationId xmlns:a16="http://schemas.microsoft.com/office/drawing/2014/main" id="{D39C7001-C408-4403-BB48-8ABAA5CBB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1590" y="924546"/>
            <a:ext cx="914400" cy="914400"/>
          </a:xfrm>
          <a:prstGeom prst="rect">
            <a:avLst/>
          </a:prstGeom>
        </p:spPr>
      </p:pic>
      <p:pic>
        <p:nvPicPr>
          <p:cNvPr id="26" name="Graphic 25" descr="Contract outline">
            <a:extLst>
              <a:ext uri="{FF2B5EF4-FFF2-40B4-BE49-F238E27FC236}">
                <a16:creationId xmlns:a16="http://schemas.microsoft.com/office/drawing/2014/main" id="{056D9843-B9FD-420E-94B0-B45703CC8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084836" y="924546"/>
            <a:ext cx="914400" cy="914400"/>
          </a:xfrm>
          <a:prstGeom prst="rect">
            <a:avLst/>
          </a:prstGeom>
        </p:spPr>
      </p:pic>
      <p:pic>
        <p:nvPicPr>
          <p:cNvPr id="28" name="Graphic 27" descr="Inbox outline">
            <a:extLst>
              <a:ext uri="{FF2B5EF4-FFF2-40B4-BE49-F238E27FC236}">
                <a16:creationId xmlns:a16="http://schemas.microsoft.com/office/drawing/2014/main" id="{7E56DB5D-24BE-4BF7-A5AB-8C52963D5A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100" y="924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1524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4 -0.00046 L 0.33698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98 -0.00069 L 0.58698 -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229 -0.00069 L 0.83229 -0.0006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2B965B6E-F67A-49A7-8CFB-4AC00F65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359" b="31540"/>
          <a:stretch/>
        </p:blipFill>
        <p:spPr>
          <a:xfrm>
            <a:off x="-641580" y="0"/>
            <a:ext cx="128016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7EC97C-CD53-4952-B431-698B45BC9887}"/>
              </a:ext>
            </a:extLst>
          </p:cNvPr>
          <p:cNvGrpSpPr/>
          <p:nvPr/>
        </p:nvGrpSpPr>
        <p:grpSpPr>
          <a:xfrm flipH="1">
            <a:off x="1397726" y="1786618"/>
            <a:ext cx="9908448" cy="3352031"/>
            <a:chOff x="1397726" y="1786618"/>
            <a:chExt cx="9908448" cy="33520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11B93C-497F-49C1-A2FB-E110FB970AC7}"/>
                </a:ext>
              </a:extLst>
            </p:cNvPr>
            <p:cNvSpPr/>
            <p:nvPr/>
          </p:nvSpPr>
          <p:spPr>
            <a:xfrm>
              <a:off x="1397726" y="2265588"/>
              <a:ext cx="2743200" cy="2439761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  <a:rtl/>
              </a:endParaRP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تكلفة التسليم على ظهر السفينة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13.00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دولارًا أمريكيًا</a:t>
              </a: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تكلفة الشحن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2.00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 </a:t>
              </a:r>
            </a:p>
            <a:p>
              <a:pPr algn="ctr" rtl="1"/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الإجمالي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15.00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أمريكي‬</a:t>
              </a:r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DAA042-B041-4CC9-9C62-1F386657165A}"/>
                </a:ext>
              </a:extLst>
            </p:cNvPr>
            <p:cNvSpPr txBox="1"/>
            <p:nvPr/>
          </p:nvSpPr>
          <p:spPr>
            <a:xfrm>
              <a:off x="1397726" y="1786618"/>
              <a:ext cx="2743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التكاليف المقدرة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56B178-6D64-453F-8BDC-7611B7D0B7E4}"/>
                </a:ext>
              </a:extLst>
            </p:cNvPr>
            <p:cNvSpPr/>
            <p:nvPr/>
          </p:nvSpPr>
          <p:spPr>
            <a:xfrm>
              <a:off x="4426676" y="2275113"/>
              <a:ext cx="2743200" cy="2439761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  <a:rtl/>
              </a:endParaRP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تكلفة التسليم على ظهر السفينة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13.00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دولارًا أمريكيًا</a:t>
              </a: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تكلفة الشحن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2.50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 </a:t>
              </a:r>
            </a:p>
            <a:p>
              <a:pPr algn="ctr" rtl="1"/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الإجمالي = </a:t>
              </a:r>
              <a:r>
                <a:rPr lang="" sz="1500" b="1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15.50</a:t>
              </a:r>
              <a:r>
                <a:rPr lang="ar-sa" sz="15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أمريكي‬</a:t>
              </a:r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  <a:p>
              <a:pPr algn="ctr" rtl="1"/>
              <a:endParaRPr lang="en-US" sz="15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4B2383-BB5B-456D-A0A2-66DB9FF4A501}"/>
                </a:ext>
              </a:extLst>
            </p:cNvPr>
            <p:cNvSpPr txBox="1"/>
            <p:nvPr/>
          </p:nvSpPr>
          <p:spPr>
            <a:xfrm>
              <a:off x="4426676" y="1796143"/>
              <a:ext cx="2743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التكاليف الفعلية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095BCD-F59F-4F2D-B18C-5AF412374A0B}"/>
                </a:ext>
              </a:extLst>
            </p:cNvPr>
            <p:cNvSpPr/>
            <p:nvPr/>
          </p:nvSpPr>
          <p:spPr>
            <a:xfrm>
              <a:off x="3956685" y="3102488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/>
            <a:p>
              <a:pPr algn="ctr" rtl="1"/>
              <a:r>
                <a:rPr lang="ar-sa" sz="1500" b="1" dirty="0">
                  <a:solidFill>
                    <a:schemeClr val="tx1"/>
                  </a:solidFill>
                  <a:rtl/>
                </a:rPr>
                <a:t>مقابل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D6218-6C36-4F0E-AD02-E66C0BB6F88D}"/>
                </a:ext>
              </a:extLst>
            </p:cNvPr>
            <p:cNvSpPr/>
            <p:nvPr/>
          </p:nvSpPr>
          <p:spPr>
            <a:xfrm>
              <a:off x="8389075" y="3784797"/>
              <a:ext cx="2917099" cy="1353852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/>
            <a:p>
              <a:pPr algn="ctr" rtl="1"/>
              <a:r>
                <a:rPr lang="ar-sa" sz="1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نسبة فرق المتوسط المتحرك</a:t>
              </a:r>
            </a:p>
            <a:p>
              <a:pPr algn="ctr" rtl="1"/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الإضافة إلى الحساب = </a:t>
              </a: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0.50</a:t>
              </a:r>
              <a:r>
                <a:rPr lang="ar-sa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55812B-29D5-4686-BE23-A2C1D70BE184}"/>
                </a:ext>
              </a:extLst>
            </p:cNvPr>
            <p:cNvSpPr/>
            <p:nvPr/>
          </p:nvSpPr>
          <p:spPr>
            <a:xfrm>
              <a:off x="8389076" y="1795552"/>
              <a:ext cx="2917098" cy="1353852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/>
            <a:p>
              <a:pPr algn="ctr" rtl="1"/>
              <a:r>
                <a:rPr lang="ar-sa" sz="1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نسبة فرق التكلفة المعيارية</a:t>
              </a:r>
            </a:p>
            <a:p>
              <a:pPr algn="ctr" rtl="1"/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rtl="1"/>
              <a:r>
                <a:rPr lang="ar-sa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تكلفة الصنف الجديد = </a:t>
              </a:r>
              <a:r>
                <a:rPr lang="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15.50</a:t>
              </a:r>
              <a:r>
                <a:rPr lang="ar-sa" sz="1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دولار أمريكي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1BD018C-A241-401B-8580-8C79E72C06C3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7169876" y="2472478"/>
              <a:ext cx="1219200" cy="1022516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0CBCC11-69E6-4A12-96B4-00BD9B31CF93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169876" y="3494994"/>
              <a:ext cx="1219199" cy="966729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07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FA48D1C2-44DB-4507-936C-F96FB644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0" t="1" r="32359" b="25395"/>
          <a:stretch/>
        </p:blipFill>
        <p:spPr>
          <a:xfrm flipH="1">
            <a:off x="0" y="6174"/>
            <a:ext cx="1216002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35CE1-C3C9-46A9-91DA-7E11F1283268}"/>
              </a:ext>
            </a:extLst>
          </p:cNvPr>
          <p:cNvSpPr txBox="1"/>
          <p:nvPr/>
        </p:nvSpPr>
        <p:spPr>
          <a:xfrm flipH="1">
            <a:off x="3395298" y="504188"/>
            <a:ext cx="1737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القاسم </a:t>
            </a:r>
          </a:p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الحجمي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FF734E-9EBE-4035-9A55-A28EE8FB9FB4}"/>
              </a:ext>
            </a:extLst>
          </p:cNvPr>
          <p:cNvSpPr txBox="1"/>
          <p:nvPr/>
        </p:nvSpPr>
        <p:spPr>
          <a:xfrm flipH="1">
            <a:off x="5334256" y="504188"/>
            <a:ext cx="1737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وزن </a:t>
            </a:r>
          </a:p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الحزمة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935B8-B2CC-4219-8E27-482548EAF1F7}"/>
              </a:ext>
            </a:extLst>
          </p:cNvPr>
          <p:cNvSpPr txBox="1"/>
          <p:nvPr/>
        </p:nvSpPr>
        <p:spPr>
          <a:xfrm flipH="1">
            <a:off x="1482470" y="504188"/>
            <a:ext cx="1737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الوزن </a:t>
            </a:r>
          </a:p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الحجمي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31123A-6724-4EC8-AA61-33740AE607B7}"/>
              </a:ext>
            </a:extLst>
          </p:cNvPr>
          <p:cNvGrpSpPr/>
          <p:nvPr/>
        </p:nvGrpSpPr>
        <p:grpSpPr>
          <a:xfrm flipH="1">
            <a:off x="1457733" y="1216735"/>
            <a:ext cx="9277819" cy="1371600"/>
            <a:chOff x="1457733" y="1216735"/>
            <a:chExt cx="9277819" cy="1371600"/>
          </a:xfrm>
        </p:grpSpPr>
        <p:pic>
          <p:nvPicPr>
            <p:cNvPr id="10" name="Graphic 9" descr="Box with solid fill">
              <a:extLst>
                <a:ext uri="{FF2B5EF4-FFF2-40B4-BE49-F238E27FC236}">
                  <a16:creationId xmlns:a16="http://schemas.microsoft.com/office/drawing/2014/main" id="{E965927B-BA51-43EE-AB8F-C3F0E316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3130" y="144533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Airplane with solid fill">
              <a:extLst>
                <a:ext uri="{FF2B5EF4-FFF2-40B4-BE49-F238E27FC236}">
                  <a16:creationId xmlns:a16="http://schemas.microsoft.com/office/drawing/2014/main" id="{71483620-E63D-44C4-A999-1FC331C7D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457733" y="1216735"/>
              <a:ext cx="1371600" cy="13716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6871CB-7C3D-42A8-92AF-AAF3EDC128D9}"/>
                </a:ext>
              </a:extLst>
            </p:cNvPr>
            <p:cNvSpPr txBox="1"/>
            <p:nvPr/>
          </p:nvSpPr>
          <p:spPr>
            <a:xfrm>
              <a:off x="5133973" y="1717869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أمتار مكعبة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EC33D-E907-4B33-8D68-B7CC65B13DCE}"/>
                </a:ext>
              </a:extLst>
            </p:cNvPr>
            <p:cNvSpPr txBox="1"/>
            <p:nvPr/>
          </p:nvSpPr>
          <p:spPr>
            <a:xfrm>
              <a:off x="7070332" y="1717869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" dirty="0">
                  <a:rtl val="0"/>
                </a:rPr>
                <a:t>6</a:t>
              </a:r>
              <a:r>
                <a:rPr lang="" altLang="ja-JP" dirty="0">
                  <a:rtl val="0"/>
                </a:rPr>
                <a:t> X </a:t>
              </a:r>
              <a:endParaRPr lang="" dirty="0"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44EF7-1C2C-4995-A17D-3B4EF73F6755}"/>
                </a:ext>
              </a:extLst>
            </p:cNvPr>
            <p:cNvSpPr txBox="1"/>
            <p:nvPr/>
          </p:nvSpPr>
          <p:spPr>
            <a:xfrm>
              <a:off x="8998192" y="1717869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rtl val="0"/>
                </a:rPr>
                <a:t>18</a:t>
              </a:r>
              <a:r>
                <a:rPr lang="" altLang="ja-JP" dirty="0">
                  <a:rtl val="0"/>
                </a:rPr>
                <a:t> =</a:t>
              </a:r>
              <a:r>
                <a:rPr lang="ar-sa" dirty="0">
                  <a:rtl/>
                </a:rPr>
                <a:t> كجم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B133F5-1404-478F-AC5D-AC069B7041E3}"/>
              </a:ext>
            </a:extLst>
          </p:cNvPr>
          <p:cNvGrpSpPr/>
          <p:nvPr/>
        </p:nvGrpSpPr>
        <p:grpSpPr>
          <a:xfrm flipH="1">
            <a:off x="1457733" y="4270992"/>
            <a:ext cx="9277819" cy="1371600"/>
            <a:chOff x="1457733" y="4557600"/>
            <a:chExt cx="9277819" cy="1371600"/>
          </a:xfrm>
        </p:grpSpPr>
        <p:pic>
          <p:nvPicPr>
            <p:cNvPr id="4" name="Graphic 3" descr="Truck with solid fill">
              <a:extLst>
                <a:ext uri="{FF2B5EF4-FFF2-40B4-BE49-F238E27FC236}">
                  <a16:creationId xmlns:a16="http://schemas.microsoft.com/office/drawing/2014/main" id="{A9DE7E5A-8F5C-4679-A463-C13FADE34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7733" y="4557600"/>
              <a:ext cx="1371600" cy="1371600"/>
            </a:xfrm>
            <a:prstGeom prst="rect">
              <a:avLst/>
            </a:prstGeom>
          </p:spPr>
        </p:pic>
        <p:pic>
          <p:nvPicPr>
            <p:cNvPr id="11" name="Graphic 10" descr="Box with solid fill">
              <a:extLst>
                <a:ext uri="{FF2B5EF4-FFF2-40B4-BE49-F238E27FC236}">
                  <a16:creationId xmlns:a16="http://schemas.microsoft.com/office/drawing/2014/main" id="{327D0741-2ED9-464C-9E06-1ACB8F0E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3130" y="4786200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82F1F-E75A-4077-BC79-57805BF4A331}"/>
                </a:ext>
              </a:extLst>
            </p:cNvPr>
            <p:cNvSpPr txBox="1"/>
            <p:nvPr/>
          </p:nvSpPr>
          <p:spPr>
            <a:xfrm>
              <a:off x="5133973" y="5058734"/>
              <a:ext cx="1800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أمتار مكعبة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412ECC-6F34-4D9A-8A32-CBCB13664638}"/>
                </a:ext>
              </a:extLst>
            </p:cNvPr>
            <p:cNvSpPr txBox="1"/>
            <p:nvPr/>
          </p:nvSpPr>
          <p:spPr>
            <a:xfrm>
              <a:off x="7070332" y="5058734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rtl val="0"/>
                </a:rPr>
                <a:t>5</a:t>
              </a:r>
              <a:r>
                <a:rPr lang="" altLang="ja-JP" dirty="0">
                  <a:rtl val="0"/>
                </a:rPr>
                <a:t> X </a:t>
              </a:r>
              <a:endParaRPr lang="" dirty="0">
                <a:rtl val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CF15CD-7E54-4FC6-B9E2-5883346969BF}"/>
                </a:ext>
              </a:extLst>
            </p:cNvPr>
            <p:cNvSpPr txBox="1"/>
            <p:nvPr/>
          </p:nvSpPr>
          <p:spPr>
            <a:xfrm>
              <a:off x="8998192" y="5058734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rtl val="0"/>
                </a:rPr>
                <a:t>15</a:t>
              </a:r>
              <a:r>
                <a:rPr lang="" altLang="ja-JP" dirty="0">
                  <a:rtl val="0"/>
                </a:rPr>
                <a:t> =</a:t>
              </a:r>
              <a:r>
                <a:rPr lang="ar-sa" dirty="0">
                  <a:rtl/>
                </a:rPr>
                <a:t> كجم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A51F85-26A9-4646-92EA-4B2B06A1E9E2}"/>
              </a:ext>
            </a:extLst>
          </p:cNvPr>
          <p:cNvGrpSpPr/>
          <p:nvPr/>
        </p:nvGrpSpPr>
        <p:grpSpPr>
          <a:xfrm flipH="1">
            <a:off x="1457733" y="2743863"/>
            <a:ext cx="9277819" cy="1371600"/>
            <a:chOff x="1457733" y="2749055"/>
            <a:chExt cx="9277819" cy="1371600"/>
          </a:xfrm>
        </p:grpSpPr>
        <p:pic>
          <p:nvPicPr>
            <p:cNvPr id="6" name="Graphic 5" descr="Freight with solid fill">
              <a:extLst>
                <a:ext uri="{FF2B5EF4-FFF2-40B4-BE49-F238E27FC236}">
                  <a16:creationId xmlns:a16="http://schemas.microsoft.com/office/drawing/2014/main" id="{9F1D3870-ED72-4986-BDB7-E6282738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57733" y="2749055"/>
              <a:ext cx="1371600" cy="1371600"/>
            </a:xfrm>
            <a:prstGeom prst="rect">
              <a:avLst/>
            </a:prstGeom>
          </p:spPr>
        </p:pic>
        <p:pic>
          <p:nvPicPr>
            <p:cNvPr id="12" name="Graphic 11" descr="Box with solid fill">
              <a:extLst>
                <a:ext uri="{FF2B5EF4-FFF2-40B4-BE49-F238E27FC236}">
                  <a16:creationId xmlns:a16="http://schemas.microsoft.com/office/drawing/2014/main" id="{71A109A4-DDDC-4697-8098-457F1706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747" y="2977655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F60108-39BB-4C35-BF1F-47DC651D401E}"/>
                </a:ext>
              </a:extLst>
            </p:cNvPr>
            <p:cNvSpPr txBox="1"/>
            <p:nvPr/>
          </p:nvSpPr>
          <p:spPr>
            <a:xfrm>
              <a:off x="5133973" y="3250189"/>
              <a:ext cx="1800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أمتار مكعبة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2CFBE7-6716-42CF-9BC1-E2ED2924A0DA}"/>
                </a:ext>
              </a:extLst>
            </p:cNvPr>
            <p:cNvSpPr txBox="1"/>
            <p:nvPr/>
          </p:nvSpPr>
          <p:spPr>
            <a:xfrm>
              <a:off x="7070332" y="3250189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rtl val="0"/>
                </a:rPr>
                <a:t>4</a:t>
              </a:r>
              <a:r>
                <a:rPr lang="" altLang="ja-JP" dirty="0">
                  <a:rtl val="0"/>
                </a:rPr>
                <a:t> X </a:t>
              </a:r>
              <a:endParaRPr lang="" dirty="0">
                <a:rtl val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067920-DD33-4E97-B2D0-D50E433D64C9}"/>
                </a:ext>
              </a:extLst>
            </p:cNvPr>
            <p:cNvSpPr txBox="1"/>
            <p:nvPr/>
          </p:nvSpPr>
          <p:spPr>
            <a:xfrm>
              <a:off x="8998192" y="3250189"/>
              <a:ext cx="17373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dirty="0">
                  <a:rtl val="0"/>
                </a:rPr>
                <a:t>12</a:t>
              </a:r>
              <a:r>
                <a:rPr lang="" altLang="ja-JP" dirty="0">
                  <a:rtl val="0"/>
                </a:rPr>
                <a:t> =</a:t>
              </a:r>
              <a:r>
                <a:rPr lang="ar-sa" dirty="0">
                  <a:rtl/>
                </a:rPr>
                <a:t> كجم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85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4A149D5B8F454C8904533371854990" ma:contentTypeVersion="13" ma:contentTypeDescription="Create a new document." ma:contentTypeScope="" ma:versionID="af2adfa893929da00a2332abfb151de9">
  <xsd:schema xmlns:xsd="http://www.w3.org/2001/XMLSchema" xmlns:xs="http://www.w3.org/2001/XMLSchema" xmlns:p="http://schemas.microsoft.com/office/2006/metadata/properties" xmlns:ns2="d4aa2e70-9cc6-494f-a86a-5dac6d363025" xmlns:ns3="63e8211d-f641-4cf7-8a26-9c1c15713285" targetNamespace="http://schemas.microsoft.com/office/2006/metadata/properties" ma:root="true" ma:fieldsID="d022a6e0fbe48f553354d9d448784b2f" ns2:_="" ns3:_="">
    <xsd:import namespace="d4aa2e70-9cc6-494f-a86a-5dac6d363025"/>
    <xsd:import namespace="63e8211d-f641-4cf7-8a26-9c1c157132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a2e70-9cc6-494f-a86a-5dac6d363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211d-f641-4cf7-8a26-9c1c1571328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FF649E-8CF7-4441-AB0B-3A730F9D6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aa2e70-9cc6-494f-a86a-5dac6d363025"/>
    <ds:schemaRef ds:uri="63e8211d-f641-4cf7-8a26-9c1c157132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738FE4-D582-42EC-944C-633F756301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9BCAD-EB00-4EB0-9E27-75D145D46EE2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214</Words>
  <Application>Microsoft Office PowerPoint</Application>
  <PresentationFormat>Widescreen</PresentationFormat>
  <Paragraphs>69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Shang, Yan</cp:lastModifiedBy>
  <cp:revision>58</cp:revision>
  <dcterms:created xsi:type="dcterms:W3CDTF">2022-01-27T19:24:18Z</dcterms:created>
  <dcterms:modified xsi:type="dcterms:W3CDTF">2022-03-02T07:39:19Z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0x010100644A149D5B8F454C8904533371854990</vt:lpwstr>
  </property>
</Properties>
</file>