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545" r:id="rId4"/>
    <p:sldId id="547" r:id="rId5"/>
    <p:sldId id="548" r:id="rId6"/>
    <p:sldId id="549" r:id="rId7"/>
    <p:sldId id="550" r:id="rId8"/>
    <p:sldId id="546" r:id="rId9"/>
    <p:sldId id="551" r:id="rId10"/>
    <p:sldId id="5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961A6-A67D-4628-8662-DCF6E9CF63CD}"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3FA61-D280-4F1C-86D5-5E78B2F44EF0}" type="slidenum">
              <a:rPr lang="en-US" smtClean="0"/>
              <a:t>‹#›</a:t>
            </a:fld>
            <a:endParaRPr lang="en-US"/>
          </a:p>
        </p:txBody>
      </p:sp>
    </p:spTree>
    <p:extLst>
      <p:ext uri="{BB962C8B-B14F-4D97-AF65-F5344CB8AC3E}">
        <p14:creationId xmlns:p14="http://schemas.microsoft.com/office/powerpoint/2010/main" val="8859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Multi Channel:</a:t>
            </a:r>
          </a:p>
          <a:p>
            <a:pPr marL="171450" indent="-171450">
              <a:buFont typeface="Arial" panose="020B0604020202020204" pitchFamily="34" charset="0"/>
              <a:buChar char="•"/>
            </a:pPr>
            <a:r>
              <a:rPr lang="en-US" dirty="0"/>
              <a:t>Offers two or more channel Experiences</a:t>
            </a:r>
          </a:p>
          <a:p>
            <a:pPr marL="171450" indent="-171450">
              <a:buFont typeface="Arial" panose="020B0604020202020204" pitchFamily="34" charset="0"/>
              <a:buChar char="•"/>
            </a:pPr>
            <a:r>
              <a:rPr lang="en-US" dirty="0"/>
              <a:t>Channel Experience is not Consistent</a:t>
            </a:r>
          </a:p>
          <a:p>
            <a:pPr marL="0" indent="0">
              <a:buFont typeface="Arial" panose="020B0604020202020204" pitchFamily="34" charset="0"/>
              <a:buNone/>
            </a:pPr>
            <a:r>
              <a:rPr lang="en-US" dirty="0"/>
              <a:t>Example: Support started via Chat – When transferred to an agent you have to provide all of your information again.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Omni Channel</a:t>
            </a:r>
          </a:p>
          <a:p>
            <a:pPr marL="171450" indent="-171450">
              <a:buFont typeface="Arial" panose="020B0604020202020204" pitchFamily="34" charset="0"/>
              <a:buChar char="•"/>
            </a:pPr>
            <a:r>
              <a:rPr lang="en-US" dirty="0"/>
              <a:t>Customer Experience across channels is consistent</a:t>
            </a:r>
          </a:p>
          <a:p>
            <a:pPr marL="171450" indent="-171450">
              <a:buFont typeface="Arial" panose="020B0604020202020204" pitchFamily="34" charset="0"/>
              <a:buChar char="•"/>
            </a:pPr>
            <a:r>
              <a:rPr lang="en-US" dirty="0"/>
              <a:t>Context is used to streamline across apps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8/25/2021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2752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6850" name="Rectangle 2"/>
          <p:cNvSpPr>
            <a:spLocks noGrp="1" noRot="1" noChangeAspect="1" noChangeArrowheads="1" noTextEdit="1"/>
          </p:cNvSpPr>
          <p:nvPr>
            <p:ph type="sldImg"/>
          </p:nvPr>
        </p:nvSpPr>
        <p:spPr>
          <a:xfrm>
            <a:off x="-523875" y="492125"/>
            <a:ext cx="7716838" cy="4341813"/>
          </a:xfrm>
          <a:ln/>
        </p:spPr>
      </p:sp>
      <p:sp>
        <p:nvSpPr>
          <p:cNvPr id="3406851" name="Rectangle 3"/>
          <p:cNvSpPr>
            <a:spLocks noGrp="1" noChangeArrowheads="1"/>
          </p:cNvSpPr>
          <p:nvPr>
            <p:ph type="body" idx="1"/>
          </p:nvPr>
        </p:nvSpPr>
        <p:spPr>
          <a:xfrm>
            <a:off x="515938" y="5327650"/>
            <a:ext cx="5554662" cy="3906838"/>
          </a:xfrm>
        </p:spPr>
        <p:txBody>
          <a:bodyPr/>
          <a:lstStyle/>
          <a:p>
            <a:endParaRPr lang="en-US" dirty="0"/>
          </a:p>
        </p:txBody>
      </p:sp>
    </p:spTree>
    <p:extLst>
      <p:ext uri="{BB962C8B-B14F-4D97-AF65-F5344CB8AC3E}">
        <p14:creationId xmlns:p14="http://schemas.microsoft.com/office/powerpoint/2010/main" val="203308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6011-B67D-4C30-A102-087E9951E85D}"/>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id="{7B3F9B3A-B210-4923-BB40-C27508B24ABB}"/>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878086-3BA7-4673-82B4-9684FFBC3053}"/>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5" name="Footer Placeholder 4">
            <a:extLst>
              <a:ext uri="{FF2B5EF4-FFF2-40B4-BE49-F238E27FC236}">
                <a16:creationId xmlns:a16="http://schemas.microsoft.com/office/drawing/2014/main" id="{E1EA96E1-0486-478E-B63B-0A0E9DE81D2E}"/>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C0238C77-8F21-4F6D-BE7F-5E5F3C95E344}"/>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2998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F185-D9F0-4CDA-9AA8-F9B9CE9B5C97}"/>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732F4730-FEB8-4C2B-9A23-79C3D51B665D}"/>
              </a:ext>
            </a:extLst>
          </p:cNvPr>
          <p:cNvSpPr>
            <a:spLocks noGrp="1"/>
          </p:cNvSpPr>
          <p:nvPr>
            <p:ph type="body" orient="vert" idx="1"/>
          </p:nvPr>
        </p:nvSpPr>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E3AD2780-B706-447F-8AC7-A0CAF07C833D}"/>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5" name="Footer Placeholder 4">
            <a:extLst>
              <a:ext uri="{FF2B5EF4-FFF2-40B4-BE49-F238E27FC236}">
                <a16:creationId xmlns:a16="http://schemas.microsoft.com/office/drawing/2014/main" id="{6851B2A5-9658-4DD8-8DE0-028AA2504F90}"/>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741423D6-7D70-4D80-9915-B55BA5F16233}"/>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227971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49B67-B101-49D5-9364-6C087CB24765}"/>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1903AC34-3D3F-4E9C-8FC5-36D473112D4A}"/>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3FF86DDF-6B86-4433-A92B-304CC3AB1BE5}"/>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5" name="Footer Placeholder 4">
            <a:extLst>
              <a:ext uri="{FF2B5EF4-FFF2-40B4-BE49-F238E27FC236}">
                <a16:creationId xmlns:a16="http://schemas.microsoft.com/office/drawing/2014/main" id="{1A6AE210-4923-4ADC-A9BC-D3378A092D5F}"/>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70669238-D9EA-4A01-BCF5-B4A1D18C450B}"/>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256253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0EB7-88A9-4B4D-AB90-110DDBDACC60}"/>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3F0B9C75-C8B0-448C-9A70-03C3F6FF189F}"/>
              </a:ext>
            </a:extLst>
          </p:cNvPr>
          <p:cNvSpPr>
            <a:spLocks noGrp="1"/>
          </p:cNvSpPr>
          <p:nvPr>
            <p:ph idx="1"/>
          </p:nvPr>
        </p:nvSpPr>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0CE4D6CB-482B-4965-8549-82DAD0A14961}"/>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5" name="Footer Placeholder 4">
            <a:extLst>
              <a:ext uri="{FF2B5EF4-FFF2-40B4-BE49-F238E27FC236}">
                <a16:creationId xmlns:a16="http://schemas.microsoft.com/office/drawing/2014/main" id="{477124B9-DBD0-4A89-9D2C-6B51F190B874}"/>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74EBB0A8-B624-417C-A6EF-2FB1272EC1DB}"/>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425091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9CA4-369D-418D-ABF7-A6EE13579414}"/>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id="{E02F8F6A-6047-4938-BB93-796147A4B9D9}"/>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Edit Master text styles</a:t>
            </a:r>
          </a:p>
        </p:txBody>
      </p:sp>
      <p:sp>
        <p:nvSpPr>
          <p:cNvPr id="4" name="Date Placeholder 3">
            <a:extLst>
              <a:ext uri="{FF2B5EF4-FFF2-40B4-BE49-F238E27FC236}">
                <a16:creationId xmlns:a16="http://schemas.microsoft.com/office/drawing/2014/main" id="{46A8C193-9532-4325-83A2-B7C0F774F112}"/>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5" name="Footer Placeholder 4">
            <a:extLst>
              <a:ext uri="{FF2B5EF4-FFF2-40B4-BE49-F238E27FC236}">
                <a16:creationId xmlns:a16="http://schemas.microsoft.com/office/drawing/2014/main" id="{55FD6789-FF1E-4E3A-A78E-DE271F1F75F8}"/>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2D255FC4-03BD-4CD2-BAA1-863E02A3BFFF}"/>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309809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D6C5-8456-43D0-9237-95FAFB2C49BD}"/>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4E6CCBA0-A5C0-406F-9AAA-53FD24E309E8}"/>
              </a:ext>
            </a:extLst>
          </p:cNvPr>
          <p:cNvSpPr>
            <a:spLocks noGrp="1"/>
          </p:cNvSpPr>
          <p:nvPr>
            <p:ph sz="half" idx="1"/>
          </p:nvPr>
        </p:nvSpPr>
        <p:spPr>
          <a:xfrm>
            <a:off x="838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id="{2B4DAB93-E61A-43E1-AC4F-8C9BA90224CA}"/>
              </a:ext>
            </a:extLst>
          </p:cNvPr>
          <p:cNvSpPr>
            <a:spLocks noGrp="1"/>
          </p:cNvSpPr>
          <p:nvPr>
            <p:ph sz="half" idx="2"/>
          </p:nvPr>
        </p:nvSpPr>
        <p:spPr>
          <a:xfrm>
            <a:off x="6172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id="{55FFD3F5-03FA-4141-B274-1C2153D08F15}"/>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6" name="Footer Placeholder 5">
            <a:extLst>
              <a:ext uri="{FF2B5EF4-FFF2-40B4-BE49-F238E27FC236}">
                <a16:creationId xmlns:a16="http://schemas.microsoft.com/office/drawing/2014/main" id="{C334B2B0-0925-4B23-A999-CA515EF343F4}"/>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1EF48A3A-E449-4765-BEE3-F707D92C5797}"/>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331835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C228-B38F-4DD7-B735-B8055A64934C}"/>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D9E2E283-C060-4552-87D5-CF53C12999E5}"/>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4" name="Content Placeholder 3">
            <a:extLst>
              <a:ext uri="{FF2B5EF4-FFF2-40B4-BE49-F238E27FC236}">
                <a16:creationId xmlns:a16="http://schemas.microsoft.com/office/drawing/2014/main" id="{8AD9F6A9-1728-482E-925B-B02FED836FFA}"/>
              </a:ext>
            </a:extLst>
          </p:cNvPr>
          <p:cNvSpPr>
            <a:spLocks noGrp="1"/>
          </p:cNvSpPr>
          <p:nvPr>
            <p:ph sz="half" idx="2"/>
          </p:nvPr>
        </p:nvSpPr>
        <p:spPr>
          <a:xfrm>
            <a:off x="839788" y="2505075"/>
            <a:ext cx="5157787"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id="{46FA8BC1-F86D-4B91-8EA6-68DECB177DF6}"/>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6" name="Content Placeholder 5">
            <a:extLst>
              <a:ext uri="{FF2B5EF4-FFF2-40B4-BE49-F238E27FC236}">
                <a16:creationId xmlns:a16="http://schemas.microsoft.com/office/drawing/2014/main" id="{5F0784F1-197B-4BE2-9735-4050C58BCF71}"/>
              </a:ext>
            </a:extLst>
          </p:cNvPr>
          <p:cNvSpPr>
            <a:spLocks noGrp="1"/>
          </p:cNvSpPr>
          <p:nvPr>
            <p:ph sz="quarter" idx="4"/>
          </p:nvPr>
        </p:nvSpPr>
        <p:spPr>
          <a:xfrm>
            <a:off x="6172200" y="2505075"/>
            <a:ext cx="5183188"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id="{A1FF1DB5-C47A-4426-BC80-34F98B316546}"/>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8" name="Footer Placeholder 7">
            <a:extLst>
              <a:ext uri="{FF2B5EF4-FFF2-40B4-BE49-F238E27FC236}">
                <a16:creationId xmlns:a16="http://schemas.microsoft.com/office/drawing/2014/main" id="{BADE16E9-0B2E-42C9-B902-6F0341591C28}"/>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id="{44F85898-AE24-447D-A4BE-D0449BFB58D8}"/>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277567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8D0C-7C9A-44BA-8DAF-FF95325B78CA}"/>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id="{3C6F413E-1A9C-40F4-9B76-665BE63F1F96}"/>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4" name="Footer Placeholder 3">
            <a:extLst>
              <a:ext uri="{FF2B5EF4-FFF2-40B4-BE49-F238E27FC236}">
                <a16:creationId xmlns:a16="http://schemas.microsoft.com/office/drawing/2014/main" id="{584DF7BA-A35D-4674-90A1-C8C349F006E3}"/>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id="{5B4DEC0F-69A9-4DE0-B52B-BBF83D04D7D5}"/>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375432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3DEA9-C9A9-4429-8500-58B8380AC3D8}"/>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3" name="Footer Placeholder 2">
            <a:extLst>
              <a:ext uri="{FF2B5EF4-FFF2-40B4-BE49-F238E27FC236}">
                <a16:creationId xmlns:a16="http://schemas.microsoft.com/office/drawing/2014/main" id="{2B6C262B-9A69-487D-AAB5-3A390A57E468}"/>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id="{B3C70A55-AD0A-4E24-A6C1-010D77351A3A}"/>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123796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83CE-A88F-450D-A1A0-0CA879036115}"/>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id="{13C749C2-D6CC-4BD5-8BEF-26559CC69622}"/>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id="{DB704BB7-DDA4-4A03-86D4-D7ABFC137132}"/>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14340FE5-965F-46D3-A2DE-F88DE9F40C0C}"/>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6" name="Footer Placeholder 5">
            <a:extLst>
              <a:ext uri="{FF2B5EF4-FFF2-40B4-BE49-F238E27FC236}">
                <a16:creationId xmlns:a16="http://schemas.microsoft.com/office/drawing/2014/main" id="{694C9C3C-20CE-4651-8F9D-D8308ACAF29C}"/>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336A583C-AAD0-450B-9770-2BD3743A4A68}"/>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312600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95AA-0CB2-4761-8F1F-915DFF29A610}"/>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DC7E3-B4CF-4636-8630-C7B8837785C9}"/>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id="{487F2B16-C7CB-4E92-AB3F-9F87DEF873E8}"/>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B5111B14-DAA4-42CB-ACB9-3756B57EA236}"/>
              </a:ext>
            </a:extLst>
          </p:cNvPr>
          <p:cNvSpPr>
            <a:spLocks noGrp="1"/>
          </p:cNvSpPr>
          <p:nvPr>
            <p:ph type="dt" sz="half" idx="10"/>
          </p:nvPr>
        </p:nvSpPr>
        <p:spPr/>
        <p:txBody>
          <a:bodyPr rtlCol="1"/>
          <a:lstStyle>
            <a:lvl1pPr algn="r" rtl="1"/>
          </a:lstStyle>
          <a:p>
            <a:fld id="{939A1F49-6C68-416E-90C5-B69EB89A755F}" type="datetimeFigureOut">
              <a:rPr lang="en-US" smtClean="0"/>
              <a:t>8/25/2021</a:t>
            </a:fld>
            <a:endParaRPr lang="en-US"/>
          </a:p>
        </p:txBody>
      </p:sp>
      <p:sp>
        <p:nvSpPr>
          <p:cNvPr id="6" name="Footer Placeholder 5">
            <a:extLst>
              <a:ext uri="{FF2B5EF4-FFF2-40B4-BE49-F238E27FC236}">
                <a16:creationId xmlns:a16="http://schemas.microsoft.com/office/drawing/2014/main" id="{F33B7468-1105-4857-B0DD-AB8753F6B75B}"/>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3E0A67BD-B71E-40A6-B69E-1A00F24FAACB}"/>
              </a:ext>
            </a:extLst>
          </p:cNvPr>
          <p:cNvSpPr>
            <a:spLocks noGrp="1"/>
          </p:cNvSpPr>
          <p:nvPr>
            <p:ph type="sldNum" sz="quarter" idx="12"/>
          </p:nvPr>
        </p:nvSpPr>
        <p:spPr/>
        <p:txBody>
          <a:bodyPr rtlCol="1"/>
          <a:lstStyle>
            <a:lvl1pPr algn="r" rtl="1"/>
          </a:lstStyle>
          <a:p>
            <a:fld id="{36863FC0-39C5-40C5-BEF0-03BCFAA12247}" type="slidenum">
              <a:rPr lang="en-US" smtClean="0"/>
              <a:t>‹#›</a:t>
            </a:fld>
            <a:endParaRPr lang="en-US"/>
          </a:p>
        </p:txBody>
      </p:sp>
    </p:spTree>
    <p:extLst>
      <p:ext uri="{BB962C8B-B14F-4D97-AF65-F5344CB8AC3E}">
        <p14:creationId xmlns:p14="http://schemas.microsoft.com/office/powerpoint/2010/main" val="8690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38B08-7B52-4959-8E91-B3500B7EF66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9FD863E5-C932-4E63-A222-224FAE2667E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855510C5-02F5-460A-B148-C7D278A617F0}"/>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939A1F49-6C68-416E-90C5-B69EB89A755F}" type="datetimeFigureOut">
              <a:rPr lang="en-US" smtClean="0"/>
              <a:t>8/25/2021</a:t>
            </a:fld>
            <a:endParaRPr lang="en-US"/>
          </a:p>
        </p:txBody>
      </p:sp>
      <p:sp>
        <p:nvSpPr>
          <p:cNvPr id="5" name="Footer Placeholder 4">
            <a:extLst>
              <a:ext uri="{FF2B5EF4-FFF2-40B4-BE49-F238E27FC236}">
                <a16:creationId xmlns:a16="http://schemas.microsoft.com/office/drawing/2014/main" id="{4FFC45F3-D069-48C1-A888-428EEE6DF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592444-E90D-44B2-B342-99345BC74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36863FC0-39C5-40C5-BEF0-03BCFAA12247}" type="slidenum">
              <a:rPr lang="en-US" smtClean="0"/>
              <a:t>‹#›</a:t>
            </a:fld>
            <a:endParaRPr lang="en-US"/>
          </a:p>
        </p:txBody>
      </p:sp>
    </p:spTree>
    <p:extLst>
      <p:ext uri="{BB962C8B-B14F-4D97-AF65-F5344CB8AC3E}">
        <p14:creationId xmlns:p14="http://schemas.microsoft.com/office/powerpoint/2010/main" val="209298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31159856-1DC9-45B3-B1B7-B065AD69F794}"/>
              </a:ext>
            </a:extLst>
          </p:cNvPr>
          <p:cNvSpPr/>
          <p:nvPr/>
        </p:nvSpPr>
        <p:spPr>
          <a:xfrm>
            <a:off x="152400" y="123826"/>
            <a:ext cx="638175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sp>
        <p:nvSpPr>
          <p:cNvPr id="4" name="Snip Diagonal Corner Rectangle 5">
            <a:extLst>
              <a:ext uri="{FF2B5EF4-FFF2-40B4-BE49-F238E27FC236}">
                <a16:creationId xmlns:a16="http://schemas.microsoft.com/office/drawing/2014/main" id="{92C0BE4B-18D6-4623-A5CA-C7EEB08256F6}"/>
              </a:ext>
            </a:extLst>
          </p:cNvPr>
          <p:cNvSpPr/>
          <p:nvPr/>
        </p:nvSpPr>
        <p:spPr bwMode="auto">
          <a:xfrm>
            <a:off x="3035670" y="1294008"/>
            <a:ext cx="2012610" cy="843276"/>
          </a:xfrm>
          <a:prstGeom prst="snip2DiagRect">
            <a:avLst/>
          </a:prstGeom>
          <a:solidFill>
            <a:schemeClr val="accent5">
              <a:lumMod val="75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ea typeface="Segoe UI" pitchFamily="34" charset="0"/>
                <a:rtl/>
              </a:rPr>
              <a:t>مسودة</a:t>
            </a:r>
          </a:p>
        </p:txBody>
      </p:sp>
      <p:sp>
        <p:nvSpPr>
          <p:cNvPr id="5" name="Snip Diagonal Corner Rectangle 6">
            <a:extLst>
              <a:ext uri="{FF2B5EF4-FFF2-40B4-BE49-F238E27FC236}">
                <a16:creationId xmlns:a16="http://schemas.microsoft.com/office/drawing/2014/main" id="{DA829DAA-5F66-4B23-B7EF-27A3CD766F92}"/>
              </a:ext>
            </a:extLst>
          </p:cNvPr>
          <p:cNvSpPr/>
          <p:nvPr/>
        </p:nvSpPr>
        <p:spPr bwMode="auto">
          <a:xfrm>
            <a:off x="3035670" y="2723350"/>
            <a:ext cx="2012610" cy="868208"/>
          </a:xfrm>
          <a:prstGeom prst="snip2DiagRect">
            <a:avLst/>
          </a:prstGeom>
          <a:solidFill>
            <a:schemeClr val="accent4">
              <a:lumMod val="75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ea typeface="Segoe UI" pitchFamily="34" charset="0"/>
                <a:rtl/>
              </a:rPr>
              <a:t>قيد الانتظار‬</a:t>
            </a:r>
          </a:p>
        </p:txBody>
      </p:sp>
      <p:sp>
        <p:nvSpPr>
          <p:cNvPr id="6" name="Snip Diagonal Corner Rectangle 7">
            <a:extLst>
              <a:ext uri="{FF2B5EF4-FFF2-40B4-BE49-F238E27FC236}">
                <a16:creationId xmlns:a16="http://schemas.microsoft.com/office/drawing/2014/main" id="{E586A73F-5781-4E9D-BFF0-114A0C73790C}"/>
              </a:ext>
            </a:extLst>
          </p:cNvPr>
          <p:cNvSpPr/>
          <p:nvPr/>
        </p:nvSpPr>
        <p:spPr bwMode="auto">
          <a:xfrm>
            <a:off x="3035670" y="4095824"/>
            <a:ext cx="2012610" cy="859529"/>
          </a:xfrm>
          <a:prstGeom prst="snip2DiagRect">
            <a:avLst/>
          </a:prstGeom>
          <a:solidFill>
            <a:schemeClr val="accent6">
              <a:lumMod val="75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ea typeface="Segoe UI" pitchFamily="34" charset="0"/>
                <a:rtl/>
              </a:rPr>
              <a:t>نشط</a:t>
            </a:r>
          </a:p>
        </p:txBody>
      </p:sp>
      <p:sp>
        <p:nvSpPr>
          <p:cNvPr id="7" name="Snip Diagonal Corner Rectangle 8">
            <a:extLst>
              <a:ext uri="{FF2B5EF4-FFF2-40B4-BE49-F238E27FC236}">
                <a16:creationId xmlns:a16="http://schemas.microsoft.com/office/drawing/2014/main" id="{84CC359C-0894-4124-9080-929333F67F26}"/>
              </a:ext>
            </a:extLst>
          </p:cNvPr>
          <p:cNvSpPr/>
          <p:nvPr/>
        </p:nvSpPr>
        <p:spPr bwMode="auto">
          <a:xfrm>
            <a:off x="503065" y="4095824"/>
            <a:ext cx="1867596" cy="859529"/>
          </a:xfrm>
          <a:prstGeom prst="snip2DiagRect">
            <a:avLst/>
          </a:prstGeom>
          <a:solidFill>
            <a:srgbClr val="C0000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ea typeface="Segoe UI" pitchFamily="34" charset="0"/>
                <a:rtl/>
              </a:rPr>
              <a:t>تم الإلغاء</a:t>
            </a:r>
          </a:p>
        </p:txBody>
      </p:sp>
      <p:sp>
        <p:nvSpPr>
          <p:cNvPr id="8" name="Snip Diagonal Corner Rectangle 9">
            <a:extLst>
              <a:ext uri="{FF2B5EF4-FFF2-40B4-BE49-F238E27FC236}">
                <a16:creationId xmlns:a16="http://schemas.microsoft.com/office/drawing/2014/main" id="{84D9CD65-8BAF-472A-9EEE-BCBD8B4ACAF9}"/>
              </a:ext>
            </a:extLst>
          </p:cNvPr>
          <p:cNvSpPr/>
          <p:nvPr/>
        </p:nvSpPr>
        <p:spPr bwMode="auto">
          <a:xfrm>
            <a:off x="3035670" y="5582714"/>
            <a:ext cx="2012610" cy="797181"/>
          </a:xfrm>
          <a:prstGeom prst="snip2DiagRect">
            <a:avLst/>
          </a:prstGeom>
          <a:solidFill>
            <a:srgbClr val="C0000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576000"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ea typeface="Segoe UI" pitchFamily="34" charset="0"/>
                <a:rtl/>
              </a:rPr>
              <a:t>انتهت مدة الصلاحية</a:t>
            </a:r>
          </a:p>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endParaRPr>
          </a:p>
        </p:txBody>
      </p:sp>
      <p:cxnSp>
        <p:nvCxnSpPr>
          <p:cNvPr id="9" name="Elbow Connector 20">
            <a:extLst>
              <a:ext uri="{FF2B5EF4-FFF2-40B4-BE49-F238E27FC236}">
                <a16:creationId xmlns:a16="http://schemas.microsoft.com/office/drawing/2014/main" id="{706CAED0-3A26-4251-A94E-85A716488737}"/>
              </a:ext>
            </a:extLst>
          </p:cNvPr>
          <p:cNvCxnSpPr>
            <a:stCxn id="8" idx="0"/>
            <a:endCxn id="4" idx="0"/>
          </p:cNvCxnSpPr>
          <p:nvPr/>
        </p:nvCxnSpPr>
        <p:spPr>
          <a:xfrm flipV="1">
            <a:off x="5048280" y="1715646"/>
            <a:ext cx="12700" cy="4265659"/>
          </a:xfrm>
          <a:prstGeom prst="bentConnector3">
            <a:avLst>
              <a:gd name="adj1" fmla="val 5222953"/>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C73C65D-D054-4B80-B110-9F6E3513EF09}"/>
              </a:ext>
            </a:extLst>
          </p:cNvPr>
          <p:cNvCxnSpPr>
            <a:stCxn id="4" idx="1"/>
            <a:endCxn id="5" idx="3"/>
          </p:cNvCxnSpPr>
          <p:nvPr/>
        </p:nvCxnSpPr>
        <p:spPr>
          <a:xfrm>
            <a:off x="4041975" y="2137284"/>
            <a:ext cx="0" cy="586066"/>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E0848-3F00-4696-9C4F-842D3706BB13}"/>
              </a:ext>
            </a:extLst>
          </p:cNvPr>
          <p:cNvCxnSpPr>
            <a:stCxn id="6" idx="2"/>
            <a:endCxn id="7" idx="0"/>
          </p:cNvCxnSpPr>
          <p:nvPr/>
        </p:nvCxnSpPr>
        <p:spPr>
          <a:xfrm flipH="1">
            <a:off x="2370661" y="4525589"/>
            <a:ext cx="665009" cy="0"/>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30">
            <a:extLst>
              <a:ext uri="{FF2B5EF4-FFF2-40B4-BE49-F238E27FC236}">
                <a16:creationId xmlns:a16="http://schemas.microsoft.com/office/drawing/2014/main" id="{90BE4BB8-02D7-4583-A352-0ACFE8075303}"/>
              </a:ext>
            </a:extLst>
          </p:cNvPr>
          <p:cNvCxnSpPr>
            <a:stCxn id="7" idx="3"/>
            <a:endCxn id="4" idx="2"/>
          </p:cNvCxnSpPr>
          <p:nvPr/>
        </p:nvCxnSpPr>
        <p:spPr>
          <a:xfrm rot="5400000" flipH="1" flipV="1">
            <a:off x="1046177" y="2106332"/>
            <a:ext cx="2380178" cy="1598807"/>
          </a:xfrm>
          <a:prstGeom prst="bentConnector2">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8FF57D-219D-4AFF-9C64-7190647562EF}"/>
              </a:ext>
            </a:extLst>
          </p:cNvPr>
          <p:cNvSpPr txBox="1"/>
          <p:nvPr/>
        </p:nvSpPr>
        <p:spPr>
          <a:xfrm>
            <a:off x="914008" y="2832300"/>
            <a:ext cx="1045710" cy="517065"/>
          </a:xfrm>
          <a:prstGeom prst="rect">
            <a:avLst/>
          </a:prstGeom>
          <a:solidFill>
            <a:schemeClr val="bg1"/>
          </a:solidFill>
        </p:spPr>
        <p:txBody>
          <a:bodyPr wrap="square" lIns="182880" tIns="146304" rIns="182880" bIns="146304" rtlCol="1">
            <a:spAutoFit/>
          </a:bodyPr>
          <a:lstStyle/>
          <a:p>
            <a:pPr algn="ctr" rtl="1">
              <a:lnSpc>
                <a:spcPct val="90000"/>
              </a:lnSpc>
              <a:spcAft>
                <a:spcPts val="600"/>
              </a:spcAft>
            </a:pPr>
            <a:r>
              <a:rPr lang="ar-sa" sz="1600" dirty="0">
                <a:gradFill>
                  <a:gsLst>
                    <a:gs pos="2917">
                      <a:schemeClr val="tx1"/>
                    </a:gs>
                    <a:gs pos="30000">
                      <a:schemeClr val="tx1"/>
                    </a:gs>
                  </a:gsLst>
                  <a:lin ang="5400000" scaled="0"/>
                </a:gradFill>
                <a:rtl/>
              </a:rPr>
              <a:t>تجديد</a:t>
            </a:r>
          </a:p>
        </p:txBody>
      </p:sp>
      <p:sp>
        <p:nvSpPr>
          <p:cNvPr id="14" name="TextBox 13">
            <a:extLst>
              <a:ext uri="{FF2B5EF4-FFF2-40B4-BE49-F238E27FC236}">
                <a16:creationId xmlns:a16="http://schemas.microsoft.com/office/drawing/2014/main" id="{640355C3-085A-4599-9FC7-FC275191F633}"/>
              </a:ext>
            </a:extLst>
          </p:cNvPr>
          <p:cNvSpPr txBox="1"/>
          <p:nvPr/>
        </p:nvSpPr>
        <p:spPr>
          <a:xfrm rot="5400000">
            <a:off x="5195756" y="3314437"/>
            <a:ext cx="1045710" cy="517065"/>
          </a:xfrm>
          <a:prstGeom prst="rect">
            <a:avLst/>
          </a:prstGeom>
          <a:solidFill>
            <a:schemeClr val="bg1"/>
          </a:solidFill>
        </p:spPr>
        <p:txBody>
          <a:bodyPr wrap="square" lIns="182880" tIns="146304" rIns="182880" bIns="146304" rtlCol="1">
            <a:spAutoFit/>
          </a:bodyPr>
          <a:lstStyle/>
          <a:p>
            <a:pPr algn="ctr" rtl="1">
              <a:lnSpc>
                <a:spcPct val="90000"/>
              </a:lnSpc>
              <a:spcAft>
                <a:spcPts val="600"/>
              </a:spcAft>
            </a:pPr>
            <a:r>
              <a:rPr lang="ar-sa" sz="1600" dirty="0">
                <a:gradFill>
                  <a:gsLst>
                    <a:gs pos="2917">
                      <a:schemeClr val="tx1"/>
                    </a:gs>
                    <a:gs pos="30000">
                      <a:schemeClr val="tx1"/>
                    </a:gs>
                  </a:gsLst>
                  <a:lin ang="5400000" scaled="0"/>
                </a:gradFill>
                <a:rtl/>
              </a:rPr>
              <a:t>تجديد</a:t>
            </a:r>
          </a:p>
        </p:txBody>
      </p:sp>
      <p:cxnSp>
        <p:nvCxnSpPr>
          <p:cNvPr id="15" name="Straight Arrow Connector 14">
            <a:extLst>
              <a:ext uri="{FF2B5EF4-FFF2-40B4-BE49-F238E27FC236}">
                <a16:creationId xmlns:a16="http://schemas.microsoft.com/office/drawing/2014/main" id="{28E4D0A4-C5E0-424A-9F87-C10DDD2B4A17}"/>
              </a:ext>
            </a:extLst>
          </p:cNvPr>
          <p:cNvCxnSpPr>
            <a:stCxn id="5" idx="1"/>
            <a:endCxn id="6" idx="3"/>
          </p:cNvCxnSpPr>
          <p:nvPr/>
        </p:nvCxnSpPr>
        <p:spPr>
          <a:xfrm>
            <a:off x="4041975" y="3591558"/>
            <a:ext cx="0" cy="504266"/>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B6F939-91AC-414F-8886-226402E6BC25}"/>
              </a:ext>
            </a:extLst>
          </p:cNvPr>
          <p:cNvCxnSpPr>
            <a:stCxn id="6" idx="1"/>
            <a:endCxn id="8" idx="3"/>
          </p:cNvCxnSpPr>
          <p:nvPr/>
        </p:nvCxnSpPr>
        <p:spPr>
          <a:xfrm>
            <a:off x="4041975" y="4955353"/>
            <a:ext cx="0" cy="627361"/>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8458C1-91F6-4D90-88DF-3DE41A3F1B7E}"/>
              </a:ext>
            </a:extLst>
          </p:cNvPr>
          <p:cNvSpPr txBox="1"/>
          <p:nvPr/>
        </p:nvSpPr>
        <p:spPr>
          <a:xfrm>
            <a:off x="3035670" y="3182095"/>
            <a:ext cx="2012610" cy="475515"/>
          </a:xfrm>
          <a:prstGeom prst="rect">
            <a:avLst/>
          </a:prstGeom>
          <a:noFill/>
        </p:spPr>
        <p:txBody>
          <a:bodyPr wrap="square" lIns="182880" tIns="146304" rIns="182880" bIns="146304" rtlCol="1">
            <a:spAutoFit/>
          </a:bodyPr>
          <a:lstStyle/>
          <a:p>
            <a:pPr algn="r" rtl="1">
              <a:lnSpc>
                <a:spcPct val="90000"/>
              </a:lnSpc>
              <a:spcAft>
                <a:spcPts val="600"/>
              </a:spcAft>
            </a:pPr>
            <a:r>
              <a:rPr lang="ar-sa" sz="1300" dirty="0">
                <a:solidFill>
                  <a:schemeClr val="bg1"/>
                </a:solidFill>
                <a:rtl/>
              </a:rPr>
              <a:t>لم يتم الوصول إلى تاريخ البدء</a:t>
            </a:r>
          </a:p>
        </p:txBody>
      </p:sp>
      <p:sp>
        <p:nvSpPr>
          <p:cNvPr id="19" name="Title 2">
            <a:extLst>
              <a:ext uri="{FF2B5EF4-FFF2-40B4-BE49-F238E27FC236}">
                <a16:creationId xmlns:a16="http://schemas.microsoft.com/office/drawing/2014/main" id="{F7FEBB22-DB0B-4B2A-BCD8-F453F1BD1E91}"/>
              </a:ext>
            </a:extLst>
          </p:cNvPr>
          <p:cNvSpPr txBox="1">
            <a:spLocks/>
          </p:cNvSpPr>
          <p:nvPr/>
        </p:nvSpPr>
        <p:spPr>
          <a:xfrm>
            <a:off x="355601" y="253137"/>
            <a:ext cx="5918199" cy="843276"/>
          </a:xfrm>
          <a:prstGeom prst="rect">
            <a:avLst/>
          </a:prstGeom>
          <a:solidFill>
            <a:schemeClr val="bg1"/>
          </a:solidFill>
        </p:spPr>
        <p:txBody>
          <a:bodyPr vert="horz" lIns="91440" tIns="45720" rIns="91440" bIns="45720" rtlCol="1"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ar-sa" dirty="0">
                <a:solidFill>
                  <a:srgbClr val="002060"/>
                </a:solidFill>
                <a:cs typeface="+mn-cs"/>
                <a:rtl/>
              </a:rPr>
              <a:t>دورة حياة الاستحقاق</a:t>
            </a:r>
          </a:p>
        </p:txBody>
      </p:sp>
    </p:spTree>
    <p:extLst>
      <p:ext uri="{BB962C8B-B14F-4D97-AF65-F5344CB8AC3E}">
        <p14:creationId xmlns:p14="http://schemas.microsoft.com/office/powerpoint/2010/main" val="253203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327F726-C681-4F67-ACDF-9337EEF7D672}"/>
              </a:ext>
            </a:extLst>
          </p:cNvPr>
          <p:cNvGrpSpPr/>
          <p:nvPr/>
        </p:nvGrpSpPr>
        <p:grpSpPr>
          <a:xfrm>
            <a:off x="0" y="1006987"/>
            <a:ext cx="12192000" cy="4844026"/>
            <a:chOff x="0" y="1006987"/>
            <a:chExt cx="12192000" cy="4844026"/>
          </a:xfrm>
        </p:grpSpPr>
        <p:pic>
          <p:nvPicPr>
            <p:cNvPr id="4" name="Picture 3">
              <a:extLst>
                <a:ext uri="{FF2B5EF4-FFF2-40B4-BE49-F238E27FC236}">
                  <a16:creationId xmlns:a16="http://schemas.microsoft.com/office/drawing/2014/main" id="{86D59567-9462-4DDB-84FC-471D89C53E29}"/>
                </a:ext>
              </a:extLst>
            </p:cNvPr>
            <p:cNvPicPr>
              <a:picLocks noChangeAspect="1"/>
            </p:cNvPicPr>
            <p:nvPr/>
          </p:nvPicPr>
          <p:blipFill>
            <a:blip r:embed="rId2"/>
            <a:stretch>
              <a:fillRect/>
            </a:stretch>
          </p:blipFill>
          <p:spPr>
            <a:xfrm>
              <a:off x="0" y="1006987"/>
              <a:ext cx="12192000" cy="4844026"/>
            </a:xfrm>
            <a:prstGeom prst="rect">
              <a:avLst/>
            </a:prstGeom>
          </p:spPr>
        </p:pic>
        <p:sp>
          <p:nvSpPr>
            <p:cNvPr id="5" name="Speech Bubble: Rectangle 4">
              <a:extLst>
                <a:ext uri="{FF2B5EF4-FFF2-40B4-BE49-F238E27FC236}">
                  <a16:creationId xmlns:a16="http://schemas.microsoft.com/office/drawing/2014/main" id="{53510023-B61F-47FE-8FEE-6349C1F33679}"/>
                </a:ext>
              </a:extLst>
            </p:cNvPr>
            <p:cNvSpPr/>
            <p:nvPr/>
          </p:nvSpPr>
          <p:spPr>
            <a:xfrm>
              <a:off x="1880557" y="2424022"/>
              <a:ext cx="2139351" cy="923026"/>
            </a:xfrm>
            <a:prstGeom prst="wedgeRectCallout">
              <a:avLst>
                <a:gd name="adj1" fmla="val -56126"/>
                <a:gd name="adj2" fmla="val -23282"/>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من الممكن أن تكون قد تمت الكتابة فوق تاريخي البدء والانتهاء.</a:t>
              </a:r>
            </a:p>
          </p:txBody>
        </p:sp>
        <p:sp>
          <p:nvSpPr>
            <p:cNvPr id="6" name="Rectangle 5">
              <a:extLst>
                <a:ext uri="{FF2B5EF4-FFF2-40B4-BE49-F238E27FC236}">
                  <a16:creationId xmlns:a16="http://schemas.microsoft.com/office/drawing/2014/main" id="{EFAFE77F-3958-40D8-B96E-7EF91DD08EB1}"/>
                </a:ext>
              </a:extLst>
            </p:cNvPr>
            <p:cNvSpPr/>
            <p:nvPr/>
          </p:nvSpPr>
          <p:spPr>
            <a:xfrm>
              <a:off x="4106174" y="3355674"/>
              <a:ext cx="3907766" cy="18978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7" name="Rectangle 6">
              <a:extLst>
                <a:ext uri="{FF2B5EF4-FFF2-40B4-BE49-F238E27FC236}">
                  <a16:creationId xmlns:a16="http://schemas.microsoft.com/office/drawing/2014/main" id="{99A33642-3838-4A69-8006-B526DF10F15B}"/>
                </a:ext>
              </a:extLst>
            </p:cNvPr>
            <p:cNvSpPr/>
            <p:nvPr/>
          </p:nvSpPr>
          <p:spPr>
            <a:xfrm>
              <a:off x="8074322" y="1756911"/>
              <a:ext cx="4019908" cy="224574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8" name="Speech Bubble: Rectangle 7">
              <a:extLst>
                <a:ext uri="{FF2B5EF4-FFF2-40B4-BE49-F238E27FC236}">
                  <a16:creationId xmlns:a16="http://schemas.microsoft.com/office/drawing/2014/main" id="{D26A3F97-F2FA-40BE-BD55-B2917022164E}"/>
                </a:ext>
              </a:extLst>
            </p:cNvPr>
            <p:cNvSpPr/>
            <p:nvPr/>
          </p:nvSpPr>
          <p:spPr>
            <a:xfrm>
              <a:off x="8591909" y="4330460"/>
              <a:ext cx="3528205" cy="923026"/>
            </a:xfrm>
            <a:prstGeom prst="wedgeRectCallout">
              <a:avLst>
                <a:gd name="adj1" fmla="val -70796"/>
                <a:gd name="adj2" fmla="val -41039"/>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من الممكن أن تكون قد تمت الكتابة فوق تاريخي البدء والانتهاء.</a:t>
              </a:r>
            </a:p>
          </p:txBody>
        </p:sp>
        <p:sp>
          <p:nvSpPr>
            <p:cNvPr id="9" name="Speech Bubble: Rectangle 8">
              <a:extLst>
                <a:ext uri="{FF2B5EF4-FFF2-40B4-BE49-F238E27FC236}">
                  <a16:creationId xmlns:a16="http://schemas.microsoft.com/office/drawing/2014/main" id="{B7023EE5-1143-4088-87CA-2E53E8270AAD}"/>
                </a:ext>
              </a:extLst>
            </p:cNvPr>
            <p:cNvSpPr/>
            <p:nvPr/>
          </p:nvSpPr>
          <p:spPr>
            <a:xfrm>
              <a:off x="8520023" y="4330460"/>
              <a:ext cx="3600091" cy="923026"/>
            </a:xfrm>
            <a:prstGeom prst="wedgeRectCallout">
              <a:avLst>
                <a:gd name="adj1" fmla="val 41597"/>
                <a:gd name="adj2" fmla="val -123282"/>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يمكن تحديد قنوات الاستحقاق والمنتجات. </a:t>
              </a:r>
            </a:p>
            <a:p>
              <a:pPr algn="ctr" rtl="1"/>
              <a:r>
                <a:rPr lang="ar-sa" i="1" dirty="0">
                  <a:rtl/>
                </a:rPr>
                <a:t>لا يمكن تحديد جهات الاتصال.</a:t>
              </a:r>
            </a:p>
          </p:txBody>
        </p:sp>
      </p:grpSp>
    </p:spTree>
    <p:extLst>
      <p:ext uri="{BB962C8B-B14F-4D97-AF65-F5344CB8AC3E}">
        <p14:creationId xmlns:p14="http://schemas.microsoft.com/office/powerpoint/2010/main" val="341610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38AD8C-DE93-40F4-A948-99D5AC5EA869}"/>
              </a:ext>
            </a:extLst>
          </p:cNvPr>
          <p:cNvPicPr>
            <a:picLocks noChangeAspect="1"/>
          </p:cNvPicPr>
          <p:nvPr/>
        </p:nvPicPr>
        <p:blipFill>
          <a:blip r:embed="rId2"/>
          <a:stretch>
            <a:fillRect/>
          </a:stretch>
        </p:blipFill>
        <p:spPr>
          <a:xfrm>
            <a:off x="286476" y="724238"/>
            <a:ext cx="11619047" cy="5409524"/>
          </a:xfrm>
          <a:prstGeom prst="rect">
            <a:avLst/>
          </a:prstGeom>
        </p:spPr>
      </p:pic>
    </p:spTree>
    <p:extLst>
      <p:ext uri="{BB962C8B-B14F-4D97-AF65-F5344CB8AC3E}">
        <p14:creationId xmlns:p14="http://schemas.microsoft.com/office/powerpoint/2010/main" val="1325972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2BBD591-0937-4328-ABF0-7198C0E7FFE0}"/>
              </a:ext>
            </a:extLst>
          </p:cNvPr>
          <p:cNvSpPr/>
          <p:nvPr/>
        </p:nvSpPr>
        <p:spPr>
          <a:xfrm>
            <a:off x="589472" y="123825"/>
            <a:ext cx="11013058" cy="5060649"/>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sp>
        <p:nvSpPr>
          <p:cNvPr id="4" name="Text Placeholder 3">
            <a:extLst>
              <a:ext uri="{FF2B5EF4-FFF2-40B4-BE49-F238E27FC236}">
                <a16:creationId xmlns:a16="http://schemas.microsoft.com/office/drawing/2014/main" id="{E245331B-1724-4FE7-9C8C-247952B814D3}"/>
              </a:ext>
            </a:extLst>
          </p:cNvPr>
          <p:cNvSpPr>
            <a:spLocks noGrp="1"/>
          </p:cNvSpPr>
          <p:nvPr>
            <p:ph type="body" sz="quarter" idx="10"/>
          </p:nvPr>
        </p:nvSpPr>
        <p:spPr>
          <a:xfrm>
            <a:off x="672859" y="370074"/>
            <a:ext cx="10808899" cy="738664"/>
          </a:xfrm>
        </p:spPr>
        <p:txBody>
          <a:bodyPr rtlCol="1"/>
          <a:lstStyle/>
          <a:p>
            <a:pPr algn="ctr" rtl="1"/>
            <a:r>
              <a:rPr lang="ar-sa" sz="4800" dirty="0">
                <a:solidFill>
                  <a:srgbClr val="002060"/>
                </a:solidFill>
                <a:rtl/>
              </a:rPr>
              <a:t>ما الفرق؟ </a:t>
            </a:r>
          </a:p>
        </p:txBody>
      </p:sp>
      <p:sp>
        <p:nvSpPr>
          <p:cNvPr id="5" name="Rectangle 4">
            <a:extLst>
              <a:ext uri="{FF2B5EF4-FFF2-40B4-BE49-F238E27FC236}">
                <a16:creationId xmlns:a16="http://schemas.microsoft.com/office/drawing/2014/main" id="{5349F77C-CE4A-4241-B157-9A4BBC7E6A69}"/>
              </a:ext>
            </a:extLst>
          </p:cNvPr>
          <p:cNvSpPr/>
          <p:nvPr/>
        </p:nvSpPr>
        <p:spPr bwMode="auto">
          <a:xfrm>
            <a:off x="6974134" y="1354986"/>
            <a:ext cx="4065005" cy="3416483"/>
          </a:xfrm>
          <a:prstGeom prst="rect">
            <a:avLst/>
          </a:prstGeom>
          <a:solidFill>
            <a:srgbClr val="264178"/>
          </a:solidFill>
          <a:ln w="28575" cap="flat" cmpd="sng" algn="ctr">
            <a:noFill/>
            <a:prstDash val="solid"/>
            <a:headEnd type="none"/>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0" rIns="0" bIns="0" numCol="1" rtlCol="1" anchor="ctr" anchorCtr="0" compatLnSpc="1">
            <a:prstTxWarp prst="textNoShape">
              <a:avLst/>
            </a:prstTxWarp>
            <a:noAutofit/>
          </a:bodyPr>
          <a:lstStyle/>
          <a:p>
            <a:pPr algn="ctr" defTabSz="912904" rtl="1" fontAlgn="base">
              <a:spcBef>
                <a:spcPct val="0"/>
              </a:spcBef>
              <a:spcAft>
                <a:spcPct val="0"/>
              </a:spcAft>
              <a:defRPr/>
            </a:pPr>
            <a:r>
              <a:rPr lang="ar-sa" sz="3600" kern="0" dirty="0">
                <a:gradFill>
                  <a:gsLst>
                    <a:gs pos="2655">
                      <a:srgbClr val="FFFFFF"/>
                    </a:gs>
                    <a:gs pos="100000">
                      <a:srgbClr val="FFFFFF"/>
                    </a:gs>
                  </a:gsLst>
                  <a:lin ang="5400000" scaled="0"/>
                </a:gradFill>
                <a:latin typeface="Segoe UI"/>
                <a:rtl/>
              </a:rPr>
              <a:t>متعدد</a:t>
            </a:r>
          </a:p>
          <a:p>
            <a:pPr algn="ctr" defTabSz="912904" rtl="1" fontAlgn="base">
              <a:spcBef>
                <a:spcPct val="0"/>
              </a:spcBef>
              <a:spcAft>
                <a:spcPct val="0"/>
              </a:spcAft>
              <a:defRPr/>
            </a:pPr>
            <a:r>
              <a:rPr lang="ar-sa" sz="3600" kern="0" dirty="0">
                <a:gradFill>
                  <a:gsLst>
                    <a:gs pos="2655">
                      <a:srgbClr val="FFFFFF"/>
                    </a:gs>
                    <a:gs pos="100000">
                      <a:srgbClr val="FFFFFF"/>
                    </a:gs>
                  </a:gsLst>
                  <a:lin ang="5400000" scaled="0"/>
                </a:gradFill>
                <a:latin typeface="Segoe UI"/>
                <a:rtl/>
              </a:rPr>
              <a:t>القناة</a:t>
            </a:r>
          </a:p>
        </p:txBody>
      </p:sp>
      <p:sp>
        <p:nvSpPr>
          <p:cNvPr id="6" name="Rectangle 5">
            <a:extLst>
              <a:ext uri="{FF2B5EF4-FFF2-40B4-BE49-F238E27FC236}">
                <a16:creationId xmlns:a16="http://schemas.microsoft.com/office/drawing/2014/main" id="{1D8BEC89-0719-4FDB-920F-1021382D4AF2}"/>
              </a:ext>
            </a:extLst>
          </p:cNvPr>
          <p:cNvSpPr/>
          <p:nvPr/>
        </p:nvSpPr>
        <p:spPr bwMode="auto">
          <a:xfrm>
            <a:off x="1182239" y="1354986"/>
            <a:ext cx="4065005" cy="3416483"/>
          </a:xfrm>
          <a:prstGeom prst="rect">
            <a:avLst/>
          </a:prstGeom>
          <a:solidFill>
            <a:srgbClr val="7FBA00"/>
          </a:solidFill>
          <a:ln w="28575" cap="flat" cmpd="sng" algn="ctr">
            <a:noFill/>
            <a:prstDash val="solid"/>
            <a:headEnd type="none"/>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14" tIns="45670" rIns="91414" bIns="45706" numCol="1" rtlCol="1" anchor="ctr" anchorCtr="0" compatLnSpc="1">
            <a:prstTxWarp prst="textNoShape">
              <a:avLst/>
            </a:prstTxWarp>
            <a:noAutofit/>
          </a:bodyPr>
          <a:lstStyle/>
          <a:p>
            <a:pPr algn="ctr" defTabSz="912904" rtl="1" fontAlgn="base">
              <a:spcBef>
                <a:spcPct val="0"/>
              </a:spcBef>
              <a:spcAft>
                <a:spcPct val="0"/>
              </a:spcAft>
              <a:defRPr/>
            </a:pPr>
            <a:r>
              <a:rPr lang="ar-sa" sz="3600" kern="0" dirty="0">
                <a:gradFill>
                  <a:gsLst>
                    <a:gs pos="2655">
                      <a:srgbClr val="FFFFFF"/>
                    </a:gs>
                    <a:gs pos="100000">
                      <a:srgbClr val="FFFFFF"/>
                    </a:gs>
                  </a:gsLst>
                  <a:lin ang="5400000" scaled="0"/>
                </a:gradFill>
                <a:latin typeface="Segoe UI"/>
                <a:rtl/>
              </a:rPr>
              <a:t>متعدد الاتجاهات</a:t>
            </a:r>
          </a:p>
          <a:p>
            <a:pPr algn="ctr" defTabSz="912904" rtl="1" fontAlgn="base">
              <a:spcBef>
                <a:spcPct val="0"/>
              </a:spcBef>
              <a:spcAft>
                <a:spcPct val="0"/>
              </a:spcAft>
              <a:defRPr/>
            </a:pPr>
            <a:r>
              <a:rPr lang="ar-sa" sz="3600" kern="0" dirty="0">
                <a:gradFill>
                  <a:gsLst>
                    <a:gs pos="2655">
                      <a:srgbClr val="FFFFFF"/>
                    </a:gs>
                    <a:gs pos="100000">
                      <a:srgbClr val="FFFFFF"/>
                    </a:gs>
                  </a:gsLst>
                  <a:lin ang="5400000" scaled="0"/>
                </a:gradFill>
                <a:latin typeface="Segoe UI"/>
                <a:rtl/>
              </a:rPr>
              <a:t>القناة</a:t>
            </a:r>
          </a:p>
        </p:txBody>
      </p:sp>
      <p:sp>
        <p:nvSpPr>
          <p:cNvPr id="7" name="TextBox 6">
            <a:extLst>
              <a:ext uri="{FF2B5EF4-FFF2-40B4-BE49-F238E27FC236}">
                <a16:creationId xmlns:a16="http://schemas.microsoft.com/office/drawing/2014/main" id="{D3A9D874-857E-404D-B618-58DEA719AAEF}"/>
              </a:ext>
            </a:extLst>
          </p:cNvPr>
          <p:cNvSpPr txBox="1"/>
          <p:nvPr/>
        </p:nvSpPr>
        <p:spPr>
          <a:xfrm flipH="1">
            <a:off x="5662970" y="2666195"/>
            <a:ext cx="1124347" cy="794064"/>
          </a:xfrm>
          <a:prstGeom prst="rect">
            <a:avLst/>
          </a:prstGeom>
          <a:noFill/>
        </p:spPr>
        <p:txBody>
          <a:bodyPr wrap="none" lIns="182880" tIns="146304" rIns="182880" bIns="146304" rtlCol="1">
            <a:spAutoFit/>
          </a:bodyPr>
          <a:lstStyle/>
          <a:p>
            <a:pPr algn="r" rtl="1">
              <a:lnSpc>
                <a:spcPct val="90000"/>
              </a:lnSpc>
              <a:spcAft>
                <a:spcPts val="600"/>
              </a:spcAft>
            </a:pPr>
            <a:r>
              <a:rPr lang="ar-sa" sz="3600" dirty="0">
                <a:gradFill>
                  <a:gsLst>
                    <a:gs pos="2917">
                      <a:schemeClr val="tx1"/>
                    </a:gs>
                    <a:gs pos="30000">
                      <a:schemeClr val="tx1"/>
                    </a:gs>
                  </a:gsLst>
                  <a:lin ang="5400000" scaled="0"/>
                </a:gradFill>
                <a:rtl/>
              </a:rPr>
              <a:t>مقابل</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0540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C818A4C-7E6B-4518-AA97-88FBBC37B0EF}"/>
              </a:ext>
            </a:extLst>
          </p:cNvPr>
          <p:cNvGrpSpPr/>
          <p:nvPr/>
        </p:nvGrpSpPr>
        <p:grpSpPr>
          <a:xfrm>
            <a:off x="241540" y="250166"/>
            <a:ext cx="11688792" cy="6392174"/>
            <a:chOff x="241540" y="250166"/>
            <a:chExt cx="11688792" cy="6392174"/>
          </a:xfrm>
        </p:grpSpPr>
        <p:sp>
          <p:nvSpPr>
            <p:cNvPr id="31" name="Rectangle: Rounded Corners 30">
              <a:extLst>
                <a:ext uri="{FF2B5EF4-FFF2-40B4-BE49-F238E27FC236}">
                  <a16:creationId xmlns:a16="http://schemas.microsoft.com/office/drawing/2014/main" id="{E215A427-BCB2-4E65-9EB1-207D5163E67F}"/>
                </a:ext>
              </a:extLst>
            </p:cNvPr>
            <p:cNvSpPr/>
            <p:nvPr/>
          </p:nvSpPr>
          <p:spPr>
            <a:xfrm>
              <a:off x="241540" y="250166"/>
              <a:ext cx="11688792" cy="6392174"/>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sp>
          <p:nvSpPr>
            <p:cNvPr id="3405829" name="Line 5"/>
            <p:cNvSpPr>
              <a:spLocks noChangeShapeType="1"/>
            </p:cNvSpPr>
            <p:nvPr/>
          </p:nvSpPr>
          <p:spPr bwMode="auto">
            <a:xfrm>
              <a:off x="5791286" y="1712657"/>
              <a:ext cx="0" cy="41898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1"/>
            <a:lstStyle/>
            <a:p>
              <a:pPr algn="r" rtl="1"/>
              <a:endParaRPr lang="en-US">
                <a:solidFill>
                  <a:srgbClr val="292929"/>
                </a:solidFill>
              </a:endParaRPr>
            </a:p>
          </p:txBody>
        </p:sp>
        <p:sp>
          <p:nvSpPr>
            <p:cNvPr id="3405830" name="Line 6"/>
            <p:cNvSpPr>
              <a:spLocks noChangeShapeType="1"/>
            </p:cNvSpPr>
            <p:nvPr/>
          </p:nvSpPr>
          <p:spPr bwMode="auto">
            <a:xfrm flipV="1">
              <a:off x="3201222" y="3591724"/>
              <a:ext cx="563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1"/>
            <a:lstStyle/>
            <a:p>
              <a:pPr algn="r" rtl="1"/>
              <a:endParaRPr lang="en-US">
                <a:solidFill>
                  <a:srgbClr val="292929"/>
                </a:solidFill>
              </a:endParaRPr>
            </a:p>
          </p:txBody>
        </p:sp>
        <p:sp>
          <p:nvSpPr>
            <p:cNvPr id="3405835" name="Rectangle 11"/>
            <p:cNvSpPr>
              <a:spLocks noChangeArrowheads="1"/>
            </p:cNvSpPr>
            <p:nvPr/>
          </p:nvSpPr>
          <p:spPr bwMode="auto">
            <a:xfrm>
              <a:off x="3309142" y="3312404"/>
              <a:ext cx="5408666" cy="545945"/>
            </a:xfrm>
            <a:prstGeom prst="rect">
              <a:avLst/>
            </a:prstGeom>
            <a:solidFill>
              <a:srgbClr val="EAEAEA">
                <a:alpha val="49001"/>
              </a:srgbClr>
            </a:solidFill>
            <a:ln w="28575" algn="ctr">
              <a:solidFill>
                <a:srgbClr val="D7D7D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algn="ctr" rtl="1"/>
              <a:endParaRPr lang="nl-NL" sz="1200">
                <a:solidFill>
                  <a:srgbClr val="292929"/>
                </a:solidFill>
                <a:latin typeface="Futura Bk" pitchFamily="34" charset="0"/>
              </a:endParaRPr>
            </a:p>
          </p:txBody>
        </p:sp>
        <p:sp>
          <p:nvSpPr>
            <p:cNvPr id="3405831" name="Text Box 7"/>
            <p:cNvSpPr txBox="1">
              <a:spLocks noChangeArrowheads="1"/>
            </p:cNvSpPr>
            <p:nvPr/>
          </p:nvSpPr>
          <p:spPr bwMode="auto">
            <a:xfrm>
              <a:off x="4854741" y="1314873"/>
              <a:ext cx="18565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spAutoFit/>
            </a:bodyPr>
            <a:lstStyle/>
            <a:p>
              <a:pPr algn="ctr" rtl="1"/>
              <a:r>
                <a:rPr lang="ar-sa" sz="1400" dirty="0">
                  <a:solidFill>
                    <a:srgbClr val="292929"/>
                  </a:solidFill>
                  <a:latin typeface="Futura Bk" pitchFamily="34" charset="0"/>
                  <a:rtl/>
                </a:rPr>
                <a:t>زيادة الإيرادات </a:t>
              </a:r>
              <a:r>
                <a:rPr lang="ar-sa" sz="1400" dirty="0" smtClean="0">
                  <a:solidFill>
                    <a:srgbClr val="292929"/>
                  </a:solidFill>
                  <a:latin typeface="Futura Bk" pitchFamily="34" charset="0"/>
                  <a:rtl/>
                </a:rPr>
                <a:t>ورضا </a:t>
              </a:r>
              <a:r>
                <a:rPr lang="ar-sa" sz="1400" dirty="0">
                  <a:solidFill>
                    <a:srgbClr val="292929"/>
                  </a:solidFill>
                  <a:latin typeface="Futura Bk" pitchFamily="34" charset="0"/>
                  <a:rtl/>
                </a:rPr>
                <a:t>العميل</a:t>
              </a:r>
            </a:p>
          </p:txBody>
        </p:sp>
        <p:sp>
          <p:nvSpPr>
            <p:cNvPr id="3405832" name="Text Box 8"/>
            <p:cNvSpPr txBox="1">
              <a:spLocks noChangeArrowheads="1"/>
            </p:cNvSpPr>
            <p:nvPr/>
          </p:nvSpPr>
          <p:spPr bwMode="auto">
            <a:xfrm>
              <a:off x="4409592" y="5862296"/>
              <a:ext cx="26825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1">
              <a:spAutoFit/>
            </a:bodyPr>
            <a:lstStyle/>
            <a:p>
              <a:pPr algn="ctr" rtl="1"/>
              <a:r>
                <a:rPr lang="ar-sa" sz="1400" dirty="0">
                  <a:solidFill>
                    <a:srgbClr val="292929"/>
                  </a:solidFill>
                  <a:latin typeface="Futura Bk" pitchFamily="34" charset="0"/>
                  <a:rtl/>
                </a:rPr>
                <a:t>خفض التكلفة </a:t>
              </a:r>
              <a:r>
                <a:rPr lang="ar-EG" sz="1400" dirty="0" smtClean="0">
                  <a:solidFill>
                    <a:srgbClr val="292929"/>
                  </a:solidFill>
                  <a:latin typeface="Futura Bk" pitchFamily="34" charset="0"/>
                  <a:rtl/>
                </a:rPr>
                <a:t/>
              </a:r>
              <a:br>
                <a:rPr lang="ar-EG" sz="1400" dirty="0" smtClean="0">
                  <a:solidFill>
                    <a:srgbClr val="292929"/>
                  </a:solidFill>
                  <a:latin typeface="Futura Bk" pitchFamily="34" charset="0"/>
                  <a:rtl/>
                </a:rPr>
              </a:br>
              <a:r>
                <a:rPr lang="ar-sa" sz="1400" dirty="0" smtClean="0">
                  <a:solidFill>
                    <a:srgbClr val="292929"/>
                  </a:solidFill>
                  <a:latin typeface="Futura Bk" pitchFamily="34" charset="0"/>
                  <a:rtl/>
                </a:rPr>
                <a:t>وإضفاء </a:t>
              </a:r>
              <a:r>
                <a:rPr lang="ar-sa" sz="1400" dirty="0">
                  <a:solidFill>
                    <a:srgbClr val="292929"/>
                  </a:solidFill>
                  <a:latin typeface="Futura Bk" pitchFamily="34" charset="0"/>
                  <a:rtl/>
                </a:rPr>
                <a:t>استقرار لدرجة رضا العميل</a:t>
              </a:r>
            </a:p>
          </p:txBody>
        </p:sp>
        <p:sp>
          <p:nvSpPr>
            <p:cNvPr id="3405833" name="Text Box 9"/>
            <p:cNvSpPr txBox="1">
              <a:spLocks noChangeArrowheads="1"/>
            </p:cNvSpPr>
            <p:nvPr/>
          </p:nvSpPr>
          <p:spPr bwMode="auto">
            <a:xfrm>
              <a:off x="2608562" y="3312404"/>
              <a:ext cx="938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spAutoFit/>
            </a:bodyPr>
            <a:lstStyle/>
            <a:p>
              <a:pPr algn="r" rtl="1"/>
              <a:r>
                <a:rPr lang="ar-sa" sz="1400" dirty="0">
                  <a:solidFill>
                    <a:srgbClr val="292929"/>
                  </a:solidFill>
                  <a:latin typeface="Futura Bk" pitchFamily="34" charset="0"/>
                  <a:rtl/>
                </a:rPr>
                <a:t>قيمة منخفضة</a:t>
              </a:r>
            </a:p>
            <a:p>
              <a:pPr algn="r" rtl="1"/>
              <a:r>
                <a:rPr lang="ar-sa" sz="1400" dirty="0">
                  <a:solidFill>
                    <a:srgbClr val="292929"/>
                  </a:solidFill>
                  <a:latin typeface="Futura Bk" pitchFamily="34" charset="0"/>
                  <a:rtl/>
                </a:rPr>
                <a:t>المنتج</a:t>
              </a:r>
            </a:p>
          </p:txBody>
        </p:sp>
        <p:sp>
          <p:nvSpPr>
            <p:cNvPr id="3405834" name="Text Box 10"/>
            <p:cNvSpPr txBox="1">
              <a:spLocks noChangeArrowheads="1"/>
            </p:cNvSpPr>
            <p:nvPr/>
          </p:nvSpPr>
          <p:spPr bwMode="auto">
            <a:xfrm>
              <a:off x="8860931" y="3382300"/>
              <a:ext cx="8508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1">
              <a:spAutoFit/>
            </a:bodyPr>
            <a:lstStyle/>
            <a:p>
              <a:pPr algn="r" rtl="1"/>
              <a:r>
                <a:rPr lang="ar-sa" sz="1400" dirty="0">
                  <a:solidFill>
                    <a:srgbClr val="292929"/>
                  </a:solidFill>
                  <a:latin typeface="Futura Bk" pitchFamily="34" charset="0"/>
                  <a:rtl/>
                </a:rPr>
                <a:t>قيمة </a:t>
              </a:r>
              <a:r>
                <a:rPr lang="ar-sa" sz="1400" dirty="0" smtClean="0">
                  <a:solidFill>
                    <a:srgbClr val="292929"/>
                  </a:solidFill>
                  <a:latin typeface="Futura Bk" pitchFamily="34" charset="0"/>
                  <a:rtl/>
                </a:rPr>
                <a:t>عالية</a:t>
              </a:r>
              <a:r>
                <a:rPr lang="ar-EG" sz="1400" dirty="0" smtClean="0">
                  <a:solidFill>
                    <a:srgbClr val="292929"/>
                  </a:solidFill>
                  <a:latin typeface="Futura Bk" pitchFamily="34" charset="0"/>
                  <a:rtl/>
                </a:rPr>
                <a:t> </a:t>
              </a:r>
              <a:r>
                <a:rPr lang="ar-sa" sz="1400" dirty="0" smtClean="0">
                  <a:solidFill>
                    <a:srgbClr val="292929"/>
                  </a:solidFill>
                  <a:latin typeface="Futura Bk" pitchFamily="34" charset="0"/>
                  <a:rtl/>
                </a:rPr>
                <a:t>المنتج</a:t>
              </a:r>
              <a:endParaRPr lang="ar-sa" sz="1400" dirty="0">
                <a:solidFill>
                  <a:srgbClr val="292929"/>
                </a:solidFill>
                <a:latin typeface="Futura Bk" pitchFamily="34" charset="0"/>
                <a:rtl/>
              </a:endParaRPr>
            </a:p>
          </p:txBody>
        </p:sp>
        <p:sp>
          <p:nvSpPr>
            <p:cNvPr id="8" name="Rounded Rectangle 7"/>
            <p:cNvSpPr/>
            <p:nvPr/>
          </p:nvSpPr>
          <p:spPr bwMode="auto">
            <a:xfrm>
              <a:off x="4797334" y="4081059"/>
              <a:ext cx="1957867" cy="654297"/>
            </a:xfrm>
            <a:prstGeom prst="roundRect">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1" fromWordArt="0" anchor="ctr" anchorCtr="0" forceAA="0" compatLnSpc="1">
              <a:prstTxWarp prst="textNoShape">
                <a:avLst/>
              </a:prstTxWarp>
              <a:noAutofit/>
            </a:bodyPr>
            <a:lstStyle/>
            <a:p>
              <a:pPr algn="ctr" rtl="1"/>
              <a:r>
                <a:rPr lang="ar-sa" sz="1371" dirty="0">
                  <a:solidFill>
                    <a:srgbClr val="FFFFFF"/>
                  </a:solidFill>
                  <a:latin typeface="Futura Bk" pitchFamily="34" charset="0"/>
                  <a:rtl/>
                </a:rPr>
                <a:t>‏‏الخدمة الذاتية مع </a:t>
              </a:r>
            </a:p>
            <a:p>
              <a:pPr algn="ctr" rtl="1"/>
              <a:r>
                <a:rPr lang="ar-sa" sz="1371" dirty="0">
                  <a:solidFill>
                    <a:srgbClr val="FFFFFF"/>
                  </a:solidFill>
                  <a:latin typeface="Futura Bk" pitchFamily="34" charset="0"/>
                  <a:rtl/>
                </a:rPr>
                <a:t>وضع المساعدة</a:t>
              </a:r>
              <a:endParaRPr lang="en-US" sz="1371" noProof="1">
                <a:solidFill>
                  <a:srgbClr val="FFFFFF"/>
                </a:solidFill>
                <a:latin typeface="Futura Bk" pitchFamily="34" charset="0"/>
              </a:endParaRPr>
            </a:p>
          </p:txBody>
        </p:sp>
        <p:sp>
          <p:nvSpPr>
            <p:cNvPr id="24" name="Rounded Rectangle 23"/>
            <p:cNvSpPr/>
            <p:nvPr/>
          </p:nvSpPr>
          <p:spPr bwMode="auto">
            <a:xfrm>
              <a:off x="2998813" y="5182366"/>
              <a:ext cx="1957867" cy="654297"/>
            </a:xfrm>
            <a:prstGeom prst="roundRect">
              <a:avLst/>
            </a:prstGeom>
            <a:solidFill>
              <a:srgbClr val="26407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1" fromWordArt="0" anchor="ctr" anchorCtr="0" forceAA="0" compatLnSpc="1">
              <a:prstTxWarp prst="textNoShape">
                <a:avLst/>
              </a:prstTxWarp>
              <a:noAutofit/>
            </a:bodyPr>
            <a:lstStyle/>
            <a:p>
              <a:pPr algn="ctr" rtl="1"/>
              <a:r>
                <a:rPr lang="ar-sa" sz="1371" dirty="0">
                  <a:solidFill>
                    <a:srgbClr val="FFFFFF"/>
                  </a:solidFill>
                  <a:latin typeface="Futura Bk" pitchFamily="34" charset="0"/>
                  <a:rtl/>
                </a:rPr>
                <a:t>‏‏الخدمة الذاتية فقط</a:t>
              </a:r>
              <a:endParaRPr lang="en-US" sz="1371" noProof="1">
                <a:solidFill>
                  <a:srgbClr val="FFFFFF"/>
                </a:solidFill>
                <a:latin typeface="Futura Bk" pitchFamily="34" charset="0"/>
              </a:endParaRPr>
            </a:p>
          </p:txBody>
        </p:sp>
        <p:sp>
          <p:nvSpPr>
            <p:cNvPr id="27" name="Rounded Rectangle 26"/>
            <p:cNvSpPr/>
            <p:nvPr/>
          </p:nvSpPr>
          <p:spPr bwMode="auto">
            <a:xfrm>
              <a:off x="6808862" y="1600108"/>
              <a:ext cx="1957867" cy="654297"/>
            </a:xfrm>
            <a:prstGeom prst="roundRect">
              <a:avLst/>
            </a:prstGeom>
            <a:solidFill>
              <a:srgbClr val="7EB9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1" fromWordArt="0" anchor="ctr" anchorCtr="0" forceAA="0" compatLnSpc="1">
              <a:prstTxWarp prst="textNoShape">
                <a:avLst/>
              </a:prstTxWarp>
              <a:noAutofit/>
            </a:bodyPr>
            <a:lstStyle/>
            <a:p>
              <a:pPr algn="ctr" rtl="1"/>
              <a:r>
                <a:rPr lang="ar-sa" sz="1371" dirty="0">
                  <a:solidFill>
                    <a:srgbClr val="FFFFFF"/>
                  </a:solidFill>
                  <a:latin typeface="Futura Bk" pitchFamily="34" charset="0"/>
                  <a:rtl/>
                </a:rPr>
                <a:t>خدمة متميزة</a:t>
              </a:r>
              <a:endParaRPr lang="en-US" sz="1371" noProof="1">
                <a:solidFill>
                  <a:srgbClr val="FFFFFF"/>
                </a:solidFill>
                <a:latin typeface="Futura Bk" pitchFamily="34" charset="0"/>
              </a:endParaRPr>
            </a:p>
          </p:txBody>
        </p:sp>
        <p:grpSp>
          <p:nvGrpSpPr>
            <p:cNvPr id="44" name="Group 43"/>
            <p:cNvGrpSpPr/>
            <p:nvPr/>
          </p:nvGrpSpPr>
          <p:grpSpPr>
            <a:xfrm>
              <a:off x="8609783" y="1341035"/>
              <a:ext cx="796909" cy="788809"/>
              <a:chOff x="7926710" y="1730440"/>
              <a:chExt cx="1113706" cy="1102386"/>
            </a:xfrm>
            <a:solidFill>
              <a:srgbClr val="FFC000"/>
            </a:solidFill>
          </p:grpSpPr>
          <p:pic>
            <p:nvPicPr>
              <p:cNvPr id="45" name="Picture 33"/>
              <p:cNvPicPr>
                <a:picLocks/>
              </p:cNvPicPr>
              <p:nvPr/>
            </p:nvPicPr>
            <p:blipFill>
              <a:blip r:embed="rId3" cstate="screen">
                <a:extLst>
                  <a:ext uri="{28A0092B-C50C-407E-A947-70E740481C1C}">
                    <a14:useLocalDpi xmlns:a14="http://schemas.microsoft.com/office/drawing/2010/main"/>
                  </a:ext>
                </a:extLst>
              </a:blip>
              <a:srcRect l="16937" r="9096"/>
              <a:stretch>
                <a:fillRect/>
              </a:stretch>
            </p:blipFill>
            <p:spPr bwMode="auto">
              <a:xfrm>
                <a:off x="8116150" y="1730440"/>
                <a:ext cx="924266" cy="895987"/>
              </a:xfrm>
              <a:prstGeom prst="ellipse">
                <a:avLst/>
              </a:prstGeom>
              <a:grp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7" name="Freeform 12"/>
              <p:cNvSpPr>
                <a:spLocks noChangeAspect="1"/>
              </p:cNvSpPr>
              <p:nvPr/>
            </p:nvSpPr>
            <p:spPr bwMode="black">
              <a:xfrm>
                <a:off x="7926710" y="2401435"/>
                <a:ext cx="284847" cy="431391"/>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noFill/>
              <a:ln>
                <a:noFill/>
              </a:ln>
            </p:spPr>
            <p:txBody>
              <a:bodyPr vert="horz" wrap="square" lIns="80644" tIns="40322" rIns="80644" bIns="40322" numCol="1" rtlCol="1" anchor="t" anchorCtr="0" compatLnSpc="1">
                <a:prstTxWarp prst="textNoShape">
                  <a:avLst/>
                </a:prstTxWarp>
              </a:bodyPr>
              <a:lstStyle/>
              <a:p>
                <a:pPr algn="ctr" defTabSz="913566" rtl="1"/>
                <a:endParaRPr lang="en-US" sz="1567" dirty="0">
                  <a:solidFill>
                    <a:srgbClr val="282828"/>
                  </a:solidFill>
                </a:endParaRPr>
              </a:p>
            </p:txBody>
          </p:sp>
        </p:grpSp>
        <p:grpSp>
          <p:nvGrpSpPr>
            <p:cNvPr id="48" name="Group 47"/>
            <p:cNvGrpSpPr/>
            <p:nvPr/>
          </p:nvGrpSpPr>
          <p:grpSpPr>
            <a:xfrm>
              <a:off x="6625894" y="3753960"/>
              <a:ext cx="933786" cy="867584"/>
              <a:chOff x="6968185" y="4790314"/>
              <a:chExt cx="952645" cy="885106"/>
            </a:xfrm>
          </p:grpSpPr>
          <p:pic>
            <p:nvPicPr>
              <p:cNvPr id="49" name="Picture 48"/>
              <p:cNvPicPr>
                <a:picLocks/>
              </p:cNvPicPr>
              <p:nvPr/>
            </p:nvPicPr>
            <p:blipFill>
              <a:blip r:embed="rId3" cstate="screen">
                <a:extLst>
                  <a:ext uri="{28A0092B-C50C-407E-A947-70E740481C1C}">
                    <a14:useLocalDpi xmlns:a14="http://schemas.microsoft.com/office/drawing/2010/main"/>
                  </a:ext>
                </a:extLst>
              </a:blip>
              <a:srcRect l="16937" r="9096"/>
              <a:stretch>
                <a:fillRect/>
              </a:stretch>
            </p:blipFill>
            <p:spPr bwMode="auto">
              <a:xfrm>
                <a:off x="7246117" y="4790314"/>
                <a:ext cx="674713" cy="65406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0" name="Oval 49"/>
              <p:cNvSpPr/>
              <p:nvPr/>
            </p:nvSpPr>
            <p:spPr bwMode="auto">
              <a:xfrm rot="5400000" flipV="1">
                <a:off x="6968185" y="5199773"/>
                <a:ext cx="475647" cy="475647"/>
              </a:xfrm>
              <a:prstGeom prst="ellipse">
                <a:avLst/>
              </a:prstGeom>
              <a:solidFill>
                <a:srgbClr val="002060"/>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1" anchor="ctr" anchorCtr="0" compatLnSpc="1">
                <a:prstTxWarp prst="textNoShape">
                  <a:avLst/>
                </a:prstTxWarp>
              </a:bodyPr>
              <a:lstStyle/>
              <a:p>
                <a:pPr algn="ctr" defTabSz="895919" rtl="1"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51" name="Picture 50"/>
              <p:cNvPicPr>
                <a:picLocks noChangeAspect="1"/>
              </p:cNvPicPr>
              <p:nvPr/>
            </p:nvPicPr>
            <p:blipFill>
              <a:blip r:embed="rId4">
                <a:biLevel thresh="25000"/>
                <a:extLst>
                  <a:ext uri="{28A0092B-C50C-407E-A947-70E740481C1C}">
                    <a14:useLocalDpi xmlns:a14="http://schemas.microsoft.com/office/drawing/2010/main"/>
                  </a:ext>
                </a:extLst>
              </a:blip>
              <a:stretch>
                <a:fillRect/>
              </a:stretch>
            </p:blipFill>
            <p:spPr>
              <a:xfrm>
                <a:off x="7077941" y="5302260"/>
                <a:ext cx="304800" cy="304800"/>
              </a:xfrm>
              <a:prstGeom prst="rect">
                <a:avLst/>
              </a:prstGeom>
            </p:spPr>
          </p:pic>
        </p:grpSp>
        <p:grpSp>
          <p:nvGrpSpPr>
            <p:cNvPr id="52" name="Group 51"/>
            <p:cNvGrpSpPr/>
            <p:nvPr/>
          </p:nvGrpSpPr>
          <p:grpSpPr>
            <a:xfrm>
              <a:off x="3179438" y="5698245"/>
              <a:ext cx="1603307" cy="469051"/>
              <a:chOff x="3418262" y="5770450"/>
              <a:chExt cx="1635689" cy="478524"/>
            </a:xfrm>
            <a:solidFill>
              <a:srgbClr val="264078"/>
            </a:solidFill>
          </p:grpSpPr>
          <p:sp>
            <p:nvSpPr>
              <p:cNvPr id="53" name="Oval 52"/>
              <p:cNvSpPr/>
              <p:nvPr/>
            </p:nvSpPr>
            <p:spPr bwMode="auto">
              <a:xfrm rot="5400000" flipV="1">
                <a:off x="3418262" y="5770451"/>
                <a:ext cx="475647" cy="475647"/>
              </a:xfrm>
              <a:prstGeom prst="ellipse">
                <a:avLst/>
              </a:prstGeom>
              <a:grp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1" anchor="ctr" anchorCtr="0" compatLnSpc="1">
                <a:prstTxWarp prst="textNoShape">
                  <a:avLst/>
                </a:prstTxWarp>
              </a:bodyPr>
              <a:lstStyle/>
              <a:p>
                <a:pPr algn="ctr" defTabSz="895919" rtl="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4" name="Oval 53"/>
              <p:cNvSpPr/>
              <p:nvPr/>
            </p:nvSpPr>
            <p:spPr bwMode="auto">
              <a:xfrm rot="5400000" flipV="1">
                <a:off x="3994873" y="5770450"/>
                <a:ext cx="475647" cy="475647"/>
              </a:xfrm>
              <a:prstGeom prst="ellipse">
                <a:avLst/>
              </a:prstGeom>
              <a:grp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1" anchor="ctr" anchorCtr="0" compatLnSpc="1">
                <a:prstTxWarp prst="textNoShape">
                  <a:avLst/>
                </a:prstTxWarp>
              </a:bodyPr>
              <a:lstStyle/>
              <a:p>
                <a:pPr algn="ctr" defTabSz="895919" rtl="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5" name="Oval 54"/>
              <p:cNvSpPr/>
              <p:nvPr/>
            </p:nvSpPr>
            <p:spPr bwMode="auto">
              <a:xfrm rot="5400000" flipV="1">
                <a:off x="4578304" y="5773327"/>
                <a:ext cx="475647" cy="475647"/>
              </a:xfrm>
              <a:prstGeom prst="ellipse">
                <a:avLst/>
              </a:prstGeom>
              <a:grp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1" anchor="ctr" anchorCtr="0" compatLnSpc="1">
                <a:prstTxWarp prst="textNoShape">
                  <a:avLst/>
                </a:prstTxWarp>
              </a:bodyPr>
              <a:lstStyle/>
              <a:p>
                <a:pPr algn="ctr" defTabSz="895919" rtl="1"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56" name="Picture 55"/>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5051" y="5855873"/>
                <a:ext cx="304800" cy="304800"/>
              </a:xfrm>
              <a:prstGeom prst="rect">
                <a:avLst/>
              </a:prstGeom>
              <a:grpFill/>
            </p:spPr>
          </p:pic>
          <p:pic>
            <p:nvPicPr>
              <p:cNvPr id="57" name="Picture 5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486825" y="5842773"/>
                <a:ext cx="304800" cy="304800"/>
              </a:xfrm>
              <a:prstGeom prst="rect">
                <a:avLst/>
              </a:prstGeom>
              <a:grpFill/>
            </p:spPr>
          </p:pic>
          <p:pic>
            <p:nvPicPr>
              <p:cNvPr id="58" name="Picture 57"/>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652891" y="5881576"/>
                <a:ext cx="304800" cy="304800"/>
              </a:xfrm>
              <a:prstGeom prst="rect">
                <a:avLst/>
              </a:prstGeom>
              <a:grpFill/>
            </p:spPr>
          </p:pic>
        </p:grpSp>
        <p:sp>
          <p:nvSpPr>
            <p:cNvPr id="2" name="Striped Right Arrow 1"/>
            <p:cNvSpPr/>
            <p:nvPr/>
          </p:nvSpPr>
          <p:spPr bwMode="auto">
            <a:xfrm rot="18777956">
              <a:off x="4246051" y="4677436"/>
              <a:ext cx="550119" cy="365773"/>
            </a:xfrm>
            <a:prstGeom prst="stripedRightArrow">
              <a:avLst/>
            </a:prstGeom>
            <a:solidFill>
              <a:srgbClr val="264078">
                <a:alpha val="14902"/>
              </a:srgbClr>
            </a:solidFill>
            <a:ln>
              <a:solidFill>
                <a:srgbClr val="264078"/>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1" fromWordArt="0" anchor="ctr" anchorCtr="0" forceAA="0" compatLnSpc="1">
              <a:prstTxWarp prst="textNoShape">
                <a:avLst/>
              </a:prstTxWarp>
              <a:noAutofit/>
            </a:bodyPr>
            <a:lstStyle/>
            <a:p>
              <a:pPr algn="ctr" defTabSz="913927" rtl="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Striped Right Arrow 4"/>
            <p:cNvSpPr/>
            <p:nvPr/>
          </p:nvSpPr>
          <p:spPr bwMode="auto">
            <a:xfrm rot="18900000">
              <a:off x="6000942" y="2970496"/>
              <a:ext cx="2227137" cy="406741"/>
            </a:xfrm>
            <a:prstGeom prst="stripedRightArrow">
              <a:avLst/>
            </a:prstGeom>
            <a:solidFill>
              <a:srgbClr val="7EB900">
                <a:alpha val="16000"/>
              </a:srgbClr>
            </a:solidFill>
            <a:ln>
              <a:solidFill>
                <a:srgbClr val="7EB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1" fromWordArt="0" anchor="ctr" anchorCtr="0" forceAA="0" compatLnSpc="1">
              <a:prstTxWarp prst="textNoShape">
                <a:avLst/>
              </a:prstTxWarp>
              <a:noAutofit/>
            </a:bodyPr>
            <a:lstStyle/>
            <a:p>
              <a:pPr algn="ctr" defTabSz="913927" rtl="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 name="Oval 33"/>
            <p:cNvSpPr/>
            <p:nvPr/>
          </p:nvSpPr>
          <p:spPr bwMode="auto">
            <a:xfrm rot="5400000" flipV="1">
              <a:off x="8580488" y="1781444"/>
              <a:ext cx="466231" cy="466231"/>
            </a:xfrm>
            <a:prstGeom prst="ellipse">
              <a:avLst/>
            </a:prstGeom>
            <a:solidFill>
              <a:srgbClr val="7EB900"/>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1" anchor="ctr" anchorCtr="0" compatLnSpc="1">
              <a:prstTxWarp prst="textNoShape">
                <a:avLst/>
              </a:prstTxWarp>
            </a:bodyPr>
            <a:lstStyle/>
            <a:p>
              <a:pPr algn="ctr" defTabSz="895919" rtl="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 name="Freeform 12"/>
            <p:cNvSpPr>
              <a:spLocks noChangeAspect="1"/>
            </p:cNvSpPr>
            <p:nvPr/>
          </p:nvSpPr>
          <p:spPr bwMode="black">
            <a:xfrm>
              <a:off x="8725751" y="1867534"/>
              <a:ext cx="203821" cy="308681"/>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chemeClr val="bg1"/>
            </a:solidFill>
            <a:ln>
              <a:noFill/>
            </a:ln>
          </p:spPr>
          <p:txBody>
            <a:bodyPr vert="horz" wrap="square" lIns="80644" tIns="40322" rIns="80644" bIns="40322" numCol="1" rtlCol="1" anchor="t" anchorCtr="0" compatLnSpc="1">
              <a:prstTxWarp prst="textNoShape">
                <a:avLst/>
              </a:prstTxWarp>
            </a:bodyPr>
            <a:lstStyle/>
            <a:p>
              <a:pPr algn="ctr" defTabSz="913566" rtl="1"/>
              <a:endParaRPr lang="en-US" sz="1567" dirty="0">
                <a:solidFill>
                  <a:srgbClr val="282828"/>
                </a:solidFill>
              </a:endParaRPr>
            </a:p>
          </p:txBody>
        </p:sp>
        <p:sp>
          <p:nvSpPr>
            <p:cNvPr id="36" name="Title 2">
              <a:extLst>
                <a:ext uri="{FF2B5EF4-FFF2-40B4-BE49-F238E27FC236}">
                  <a16:creationId xmlns:a16="http://schemas.microsoft.com/office/drawing/2014/main" id="{174388E3-F3F2-476A-ADB3-0B023EDC2CA4}"/>
                </a:ext>
              </a:extLst>
            </p:cNvPr>
            <p:cNvSpPr txBox="1">
              <a:spLocks/>
            </p:cNvSpPr>
            <p:nvPr/>
          </p:nvSpPr>
          <p:spPr>
            <a:xfrm>
              <a:off x="355601" y="442115"/>
              <a:ext cx="11497093" cy="654298"/>
            </a:xfrm>
            <a:prstGeom prst="rect">
              <a:avLst/>
            </a:prstGeom>
            <a:solidFill>
              <a:schemeClr val="bg1"/>
            </a:solidFill>
          </p:spPr>
          <p:txBody>
            <a:bodyPr vert="horz" lIns="91440" tIns="45720" rIns="91440" bIns="45720" rtlCol="1"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ar-sa" dirty="0">
                  <a:solidFill>
                    <a:srgbClr val="002060"/>
                  </a:solidFill>
                  <a:cs typeface="+mn-cs"/>
                  <a:rtl/>
                </a:rPr>
                <a:t>تبديل القناة المستند إلى الاستحقاق</a:t>
              </a:r>
            </a:p>
          </p:txBody>
        </p:sp>
      </p:grpSp>
    </p:spTree>
    <p:extLst>
      <p:ext uri="{BB962C8B-B14F-4D97-AF65-F5344CB8AC3E}">
        <p14:creationId xmlns:p14="http://schemas.microsoft.com/office/powerpoint/2010/main" val="15540791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91BC04-CEF4-4481-A39C-6DBE6055BA38}"/>
              </a:ext>
            </a:extLst>
          </p:cNvPr>
          <p:cNvPicPr>
            <a:picLocks noChangeAspect="1"/>
          </p:cNvPicPr>
          <p:nvPr/>
        </p:nvPicPr>
        <p:blipFill rotWithShape="1">
          <a:blip r:embed="rId2"/>
          <a:srcRect b="9742"/>
          <a:stretch/>
        </p:blipFill>
        <p:spPr>
          <a:xfrm>
            <a:off x="2286476" y="557571"/>
            <a:ext cx="7619048" cy="5183353"/>
          </a:xfrm>
          <a:prstGeom prst="rect">
            <a:avLst/>
          </a:prstGeom>
        </p:spPr>
      </p:pic>
    </p:spTree>
    <p:extLst>
      <p:ext uri="{BB962C8B-B14F-4D97-AF65-F5344CB8AC3E}">
        <p14:creationId xmlns:p14="http://schemas.microsoft.com/office/powerpoint/2010/main" val="376331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D3D744-26DF-4AE6-8A15-B04F87368AD9}"/>
              </a:ext>
            </a:extLst>
          </p:cNvPr>
          <p:cNvPicPr/>
          <p:nvPr/>
        </p:nvPicPr>
        <p:blipFill>
          <a:blip r:embed="rId2"/>
          <a:stretch>
            <a:fillRect/>
          </a:stretch>
        </p:blipFill>
        <p:spPr>
          <a:xfrm>
            <a:off x="3239135" y="1162367"/>
            <a:ext cx="5713730" cy="4533265"/>
          </a:xfrm>
          <a:prstGeom prst="rect">
            <a:avLst/>
          </a:prstGeom>
        </p:spPr>
      </p:pic>
    </p:spTree>
    <p:extLst>
      <p:ext uri="{BB962C8B-B14F-4D97-AF65-F5344CB8AC3E}">
        <p14:creationId xmlns:p14="http://schemas.microsoft.com/office/powerpoint/2010/main" val="2530056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BFB1A7-A0D2-40C9-B4E0-E3A230F5682C}"/>
              </a:ext>
            </a:extLst>
          </p:cNvPr>
          <p:cNvPicPr/>
          <p:nvPr/>
        </p:nvPicPr>
        <p:blipFill>
          <a:blip r:embed="rId2"/>
          <a:stretch>
            <a:fillRect/>
          </a:stretch>
        </p:blipFill>
        <p:spPr>
          <a:xfrm>
            <a:off x="3248660" y="591185"/>
            <a:ext cx="5694680" cy="5675630"/>
          </a:xfrm>
          <a:prstGeom prst="rect">
            <a:avLst/>
          </a:prstGeom>
        </p:spPr>
      </p:pic>
    </p:spTree>
    <p:extLst>
      <p:ext uri="{BB962C8B-B14F-4D97-AF65-F5344CB8AC3E}">
        <p14:creationId xmlns:p14="http://schemas.microsoft.com/office/powerpoint/2010/main" val="3348140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689DF11-C5D1-401B-B33F-F27176CB940A}"/>
              </a:ext>
            </a:extLst>
          </p:cNvPr>
          <p:cNvGrpSpPr/>
          <p:nvPr/>
        </p:nvGrpSpPr>
        <p:grpSpPr>
          <a:xfrm>
            <a:off x="3167428" y="1762333"/>
            <a:ext cx="5857143" cy="3333333"/>
            <a:chOff x="3167428" y="1762333"/>
            <a:chExt cx="5857143" cy="3333333"/>
          </a:xfrm>
        </p:grpSpPr>
        <p:pic>
          <p:nvPicPr>
            <p:cNvPr id="7" name="Picture 6">
              <a:extLst>
                <a:ext uri="{FF2B5EF4-FFF2-40B4-BE49-F238E27FC236}">
                  <a16:creationId xmlns:a16="http://schemas.microsoft.com/office/drawing/2014/main" id="{8D9B95B5-18D7-4604-953D-09C0C5047E1C}"/>
                </a:ext>
              </a:extLst>
            </p:cNvPr>
            <p:cNvPicPr>
              <a:picLocks noChangeAspect="1"/>
            </p:cNvPicPr>
            <p:nvPr/>
          </p:nvPicPr>
          <p:blipFill>
            <a:blip r:embed="rId2"/>
            <a:stretch>
              <a:fillRect/>
            </a:stretch>
          </p:blipFill>
          <p:spPr>
            <a:xfrm>
              <a:off x="3167428" y="1762333"/>
              <a:ext cx="5857143" cy="3333333"/>
            </a:xfrm>
            <a:prstGeom prst="rect">
              <a:avLst/>
            </a:prstGeom>
          </p:spPr>
        </p:pic>
        <p:sp>
          <p:nvSpPr>
            <p:cNvPr id="8" name="Speech Bubble: Rectangle 7">
              <a:extLst>
                <a:ext uri="{FF2B5EF4-FFF2-40B4-BE49-F238E27FC236}">
                  <a16:creationId xmlns:a16="http://schemas.microsoft.com/office/drawing/2014/main" id="{BCAD98B6-380B-4BB5-A72A-320D22F9E0DC}"/>
                </a:ext>
              </a:extLst>
            </p:cNvPr>
            <p:cNvSpPr/>
            <p:nvPr/>
          </p:nvSpPr>
          <p:spPr>
            <a:xfrm>
              <a:off x="4606506" y="1866507"/>
              <a:ext cx="3415704" cy="584462"/>
            </a:xfrm>
            <a:prstGeom prst="wedgeRectCallout">
              <a:avLst>
                <a:gd name="adj1" fmla="val 69678"/>
                <a:gd name="adj2" fmla="val -2753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يمكن إضافة منتجات متعددة </a:t>
              </a:r>
              <a:r>
                <a:rPr lang="ar-EG" dirty="0" smtClean="0">
                  <a:rtl/>
                </a:rPr>
                <a:t/>
              </a:r>
              <a:br>
                <a:rPr lang="ar-EG" dirty="0" smtClean="0">
                  <a:rtl/>
                </a:rPr>
              </a:br>
              <a:r>
                <a:rPr lang="ar-sa" dirty="0" smtClean="0">
                  <a:rtl/>
                </a:rPr>
                <a:t>إلى </a:t>
              </a:r>
              <a:r>
                <a:rPr lang="ar-sa" dirty="0">
                  <a:rtl/>
                </a:rPr>
                <a:t>استحقاق واحد.</a:t>
              </a:r>
            </a:p>
          </p:txBody>
        </p:sp>
      </p:grpSp>
    </p:spTree>
    <p:extLst>
      <p:ext uri="{BB962C8B-B14F-4D97-AF65-F5344CB8AC3E}">
        <p14:creationId xmlns:p14="http://schemas.microsoft.com/office/powerpoint/2010/main" val="396781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E5FCF-32F4-4928-90E9-89A3FA97A586}"/>
              </a:ext>
            </a:extLst>
          </p:cNvPr>
          <p:cNvPicPr>
            <a:picLocks noChangeAspect="1"/>
          </p:cNvPicPr>
          <p:nvPr/>
        </p:nvPicPr>
        <p:blipFill>
          <a:blip r:embed="rId2"/>
          <a:stretch>
            <a:fillRect/>
          </a:stretch>
        </p:blipFill>
        <p:spPr>
          <a:xfrm>
            <a:off x="3315066" y="1909971"/>
            <a:ext cx="5866667" cy="3342857"/>
          </a:xfrm>
          <a:prstGeom prst="rect">
            <a:avLst/>
          </a:prstGeom>
        </p:spPr>
      </p:pic>
      <p:sp>
        <p:nvSpPr>
          <p:cNvPr id="5" name="Speech Bubble: Rectangle 4">
            <a:extLst>
              <a:ext uri="{FF2B5EF4-FFF2-40B4-BE49-F238E27FC236}">
                <a16:creationId xmlns:a16="http://schemas.microsoft.com/office/drawing/2014/main" id="{869B299A-93B9-4315-A48A-AC349600E9AC}"/>
              </a:ext>
            </a:extLst>
          </p:cNvPr>
          <p:cNvSpPr/>
          <p:nvPr/>
        </p:nvSpPr>
        <p:spPr>
          <a:xfrm>
            <a:off x="4761782" y="2004530"/>
            <a:ext cx="3415704" cy="584462"/>
          </a:xfrm>
          <a:prstGeom prst="wedgeRectCallout">
            <a:avLst>
              <a:gd name="adj1" fmla="val 69678"/>
              <a:gd name="adj2" fmla="val -2753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يمكن إضافة جهات اتصال متعددة </a:t>
            </a:r>
            <a:r>
              <a:rPr lang="ar-EG" dirty="0" smtClean="0">
                <a:rtl/>
              </a:rPr>
              <a:t/>
            </a:r>
            <a:br>
              <a:rPr lang="ar-EG" dirty="0" smtClean="0">
                <a:rtl/>
              </a:rPr>
            </a:br>
            <a:r>
              <a:rPr lang="ar-sa" dirty="0" smtClean="0">
                <a:rtl/>
              </a:rPr>
              <a:t>إلى </a:t>
            </a:r>
            <a:r>
              <a:rPr lang="ar-sa" dirty="0">
                <a:rtl/>
              </a:rPr>
              <a:t>استحقاق واحد.</a:t>
            </a:r>
          </a:p>
        </p:txBody>
      </p:sp>
    </p:spTree>
    <p:extLst>
      <p:ext uri="{BB962C8B-B14F-4D97-AF65-F5344CB8AC3E}">
        <p14:creationId xmlns:p14="http://schemas.microsoft.com/office/powerpoint/2010/main" val="139349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276</Words>
  <Application>Microsoft Office PowerPoint</Application>
  <PresentationFormat>Widescreen</PresentationFormat>
  <Paragraphs>44</Paragraphs>
  <Slides>10</Slides>
  <Notes>2</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Futura Bk</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Derik Bormann</dc:creator>
  <cp:lastModifiedBy>Administrator</cp:lastModifiedBy>
  <cp:revision>19</cp:revision>
  <dcterms:created xsi:type="dcterms:W3CDTF">2018-11-05T02:29:44Z</dcterms:created>
  <dcterms:modified xsi:type="dcterms:W3CDTF">2021-08-25T16:03:27Z</dcterms:modified>
</cp:coreProperties>
</file>