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1" r:id="rId6"/>
    <p:sldId id="27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E039-9009-4FCF-8B02-A823D010D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73EA6-E169-494C-AD98-7BDFA1EAC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FFB21-E1D7-4602-8586-F353D26B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584748-FC50-462B-ACCD-2228A4691A0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FA115-C601-457F-8ACC-4F47A0E1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D0C90-566D-40AB-95D2-522ED5AD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C18D42F-3A01-41CF-9C39-09F7B8D6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29AF-0AAF-495B-8A34-2C24A154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759D3-B8CC-4295-AAA2-BB6130AE4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66E14-7193-49C5-AD9C-2546D6A4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584748-FC50-462B-ACCD-2228A4691A0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72B70-E93D-4030-A06E-68472CB1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6BD3B-5756-4699-9FBA-58201287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C18D42F-3A01-41CF-9C39-09F7B8D6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459EA-6F5C-4F18-B663-48EC48BC8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AFB4A-9E00-4594-9424-B4F4BB478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AA674-3649-4D6E-B0B9-357D5AA2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584748-FC50-462B-ACCD-2228A4691A0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B4ECE-2B8F-46E7-932C-33BDBC9E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A7168-9DDB-441D-BC16-75BFC79F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C18D42F-3A01-41CF-9C39-09F7B8D6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9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6020-D342-4AB3-91F5-8CBB26DF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F2AF-B4F9-4A84-BAEC-0D149E22E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3803B-11A7-45D9-8209-EF79190B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584748-FC50-462B-ACCD-2228A4691A0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31ABB-9E17-4815-BA59-89950DE6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B7226-2E59-404D-9D07-7CE51FA6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C18D42F-3A01-41CF-9C39-09F7B8D6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9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222C-A133-4BBF-A190-15E9EC4A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9123E-EDB1-479C-A58C-933FA927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7D0F0-8503-4E3B-AEF1-108F75BE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584748-FC50-462B-ACCD-2228A4691A0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1C06B-D52E-446D-BD9D-963A53DB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41B16-4D98-43C3-9C05-A5B39DBA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C18D42F-3A01-41CF-9C39-09F7B8D6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4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17CF-8B26-4410-B549-BA90A0E8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A8C2-6896-440C-A45C-0022175EF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A7D0C-894F-44D1-9EC0-58A2F82C0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5355E-2124-4D2B-8FB6-D92010E4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584748-FC50-462B-ACCD-2228A4691A0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A10EB-C9EC-46E4-BA50-05C90C42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988CE-762B-4FA2-96EB-BDD08A5D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C18D42F-3A01-41CF-9C39-09F7B8D6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5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E558-D7BE-44A5-A153-D7665929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7D19C-9788-424E-A419-B1062AE2B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B7075-FD9A-4C40-86ED-F139F9631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DBD64-DAA9-4581-8B07-F544AF970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BA64E-B085-4D55-9EFC-7E3EBC50E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FF22D-1AAE-4B42-8039-8A5D53D5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584748-FC50-462B-ACCD-2228A4691A0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0B7DE-3C44-4842-97D8-5ECA8F2B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C8790-68E1-49A5-8C97-CAE00776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C18D42F-3A01-41CF-9C39-09F7B8D6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8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C591-CD52-4A16-B018-F6E6B4A2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57B87-E6BA-4DBD-AA1B-59F3D9C7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584748-FC50-462B-ACCD-2228A4691A0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1ECFC-EEDA-4564-ABF7-D49582F9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5B971-F2D2-4288-81B2-45B83CE0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C18D42F-3A01-41CF-9C39-09F7B8D6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5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5F070-D0E8-4ABA-B44F-9983E1CE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584748-FC50-462B-ACCD-2228A4691A0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9E109-9032-423B-A0D5-228219B7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D778A-2D51-441C-9FCF-7BDA1D46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C18D42F-3A01-41CF-9C39-09F7B8D6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6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EB0F-6690-4BD7-BAC9-7D06E7B0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E65C-B1D0-413C-AB1C-85958916A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33D06-1103-49F9-A294-D2BC739B3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4BB8A-4FB1-42F8-BB06-918341DD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584748-FC50-462B-ACCD-2228A4691A0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0923F-2E6D-41BC-B796-6570F6A9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99566-342A-48AA-97E4-117357CA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C18D42F-3A01-41CF-9C39-09F7B8D6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2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43F3-F1D1-49B5-A23F-16128723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F564B-AD80-4E10-891C-BFD10E0CE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CD8FC-4BC8-4F38-AB81-430A49D13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01DAF-CD42-419C-91C0-B34EBA3D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584748-FC50-462B-ACCD-2228A4691A0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563C0-09C5-4178-B9A0-78E597AB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816B6-E7A0-48AE-922C-AB148A0C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EC18D42F-3A01-41CF-9C39-09F7B8D6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7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A76CF-05F0-4198-9922-8AC1E6E7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30470-574A-4525-8A30-78AA50982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D6CC4-5A64-4AB4-ABF6-FA4B7B88C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84748-FC50-462B-ACCD-2228A4691A0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5D69-8E65-4FB3-8BE1-C7C58D18A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EC767-7619-46DA-B73C-8A2FED307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8D42F-3A01-41CF-9C39-09F7B8D6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5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E9E70E-9118-446F-92E1-B727179A6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66" y="1514714"/>
            <a:ext cx="7866667" cy="38285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B7E70D-E679-41A6-B2E6-ECCBD1210115}"/>
              </a:ext>
            </a:extLst>
          </p:cNvPr>
          <p:cNvSpPr/>
          <p:nvPr/>
        </p:nvSpPr>
        <p:spPr>
          <a:xfrm>
            <a:off x="6143625" y="3428999"/>
            <a:ext cx="2105025" cy="4381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342445-5472-4EBD-BC8E-686187AF46A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10075" y="1471613"/>
            <a:ext cx="581025" cy="1762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E04038-4CF3-4EC7-8BE3-84A735301083}"/>
              </a:ext>
            </a:extLst>
          </p:cNvPr>
          <p:cNvSpPr/>
          <p:nvPr/>
        </p:nvSpPr>
        <p:spPr>
          <a:xfrm>
            <a:off x="200025" y="1019175"/>
            <a:ext cx="4210050" cy="90487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تأكد من وجودك في بيئة نشر القناة متعددة الاتجاهات لـ </a:t>
            </a:r>
            <a:r>
              <a:rPr lang="ar-sa" dirty="0">
                <a:rtl val="0"/>
              </a:rPr>
              <a:t>Customer Service</a:t>
            </a:r>
            <a:r>
              <a:rPr lang="ar-sa" dirty="0">
                <a:rtl/>
              </a:rPr>
              <a:t>.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937904-5916-4FAE-899C-B5873D13F239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391400" y="3605213"/>
            <a:ext cx="115203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693EA4E-ECF2-4DF6-AF40-67C47CFC2B70}"/>
              </a:ext>
            </a:extLst>
          </p:cNvPr>
          <p:cNvSpPr/>
          <p:nvPr/>
        </p:nvSpPr>
        <p:spPr>
          <a:xfrm>
            <a:off x="8543434" y="3152775"/>
            <a:ext cx="2248391" cy="90487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لرؤية كيان "الحالة"، يُمكنك تبديل عامل التصفية إلى "الكل".  </a:t>
            </a:r>
          </a:p>
        </p:txBody>
      </p:sp>
    </p:spTree>
    <p:extLst>
      <p:ext uri="{BB962C8B-B14F-4D97-AF65-F5344CB8AC3E}">
        <p14:creationId xmlns:p14="http://schemas.microsoft.com/office/powerpoint/2010/main" val="130732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9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2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58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044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768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459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52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4FB175-CC7B-4E61-8071-DC8FB3684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1338262"/>
            <a:ext cx="3933825" cy="4181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067A83-AEAB-4899-A711-4DC750B71433}"/>
              </a:ext>
            </a:extLst>
          </p:cNvPr>
          <p:cNvSpPr/>
          <p:nvPr/>
        </p:nvSpPr>
        <p:spPr>
          <a:xfrm>
            <a:off x="4467225" y="4057650"/>
            <a:ext cx="3595687" cy="8096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9EBD0D-27A8-4C57-8E65-7BE9E91D3B0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100512" y="4243388"/>
            <a:ext cx="64293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C382F7-B0CD-460B-A198-491EC7567C36}"/>
              </a:ext>
            </a:extLst>
          </p:cNvPr>
          <p:cNvSpPr/>
          <p:nvPr/>
        </p:nvSpPr>
        <p:spPr>
          <a:xfrm>
            <a:off x="1228234" y="3790950"/>
            <a:ext cx="2872278" cy="90487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ويجب مسح هذا لضمان توجيه العناصر على نحوٍ مناسب.  </a:t>
            </a:r>
          </a:p>
        </p:txBody>
      </p:sp>
    </p:spTree>
    <p:extLst>
      <p:ext uri="{BB962C8B-B14F-4D97-AF65-F5344CB8AC3E}">
        <p14:creationId xmlns:p14="http://schemas.microsoft.com/office/powerpoint/2010/main" val="32844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1826EE-96AD-463E-8095-F957F5F8A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14" y="2043285"/>
            <a:ext cx="8028571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03889DF-A200-4053-A649-C4D823965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0" t="33797" r="20749" b="30712"/>
          <a:stretch/>
        </p:blipFill>
        <p:spPr>
          <a:xfrm>
            <a:off x="2091238" y="2038524"/>
            <a:ext cx="8009524" cy="27809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D376F4-1CD7-4E0E-9E2F-0858C0A4E42A}"/>
              </a:ext>
            </a:extLst>
          </p:cNvPr>
          <p:cNvSpPr/>
          <p:nvPr/>
        </p:nvSpPr>
        <p:spPr>
          <a:xfrm>
            <a:off x="2783416" y="2757400"/>
            <a:ext cx="1562100" cy="3811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E89BA7-E9A7-41C0-8D92-E5308D0FFD75}"/>
              </a:ext>
            </a:extLst>
          </p:cNvPr>
          <p:cNvCxnSpPr>
            <a:cxnSpLocks/>
          </p:cNvCxnSpPr>
          <p:nvPr/>
        </p:nvCxnSpPr>
        <p:spPr>
          <a:xfrm>
            <a:off x="3503353" y="2186074"/>
            <a:ext cx="0" cy="5713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413E94-720F-40D4-8A9A-508CB03E0A6C}"/>
              </a:ext>
            </a:extLst>
          </p:cNvPr>
          <p:cNvSpPr/>
          <p:nvPr/>
        </p:nvSpPr>
        <p:spPr>
          <a:xfrm>
            <a:off x="1139306" y="1051775"/>
            <a:ext cx="4728095" cy="113429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يُمكن إضافة تدفقات عمل إضافية لدعم سيناريوهات مختلفة مثل دفع العناصر إلى المندوبين مقابل وجود مندوبين يختارون العناصر.  </a:t>
            </a:r>
          </a:p>
        </p:txBody>
      </p:sp>
    </p:spTree>
    <p:extLst>
      <p:ext uri="{BB962C8B-B14F-4D97-AF65-F5344CB8AC3E}">
        <p14:creationId xmlns:p14="http://schemas.microsoft.com/office/powerpoint/2010/main" val="180725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23028E-7BB7-435C-8BE8-998D38B8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395412"/>
            <a:ext cx="11201400" cy="406717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0983A9B-9F58-4D16-AAD6-7CE17E1A181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181100" y="1971676"/>
            <a:ext cx="48577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6BA5E6-BB3D-4410-9D43-F75AA3B60681}"/>
              </a:ext>
            </a:extLst>
          </p:cNvPr>
          <p:cNvSpPr/>
          <p:nvPr/>
        </p:nvSpPr>
        <p:spPr>
          <a:xfrm>
            <a:off x="1666874" y="1790701"/>
            <a:ext cx="5105401" cy="3619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تدعم الشروط كلا من مجموعات و / أو.  </a:t>
            </a:r>
          </a:p>
        </p:txBody>
      </p:sp>
    </p:spTree>
    <p:extLst>
      <p:ext uri="{BB962C8B-B14F-4D97-AF65-F5344CB8AC3E}">
        <p14:creationId xmlns:p14="http://schemas.microsoft.com/office/powerpoint/2010/main" val="154546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0D0B81A-4112-41B3-A159-221933BE5EEC}"/>
              </a:ext>
            </a:extLst>
          </p:cNvPr>
          <p:cNvGrpSpPr/>
          <p:nvPr/>
        </p:nvGrpSpPr>
        <p:grpSpPr>
          <a:xfrm>
            <a:off x="2409825" y="1350660"/>
            <a:ext cx="7921752" cy="3939526"/>
            <a:chOff x="2409825" y="1350660"/>
            <a:chExt cx="7921752" cy="393952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6040BE3-56FE-45B9-84FF-CA356584561D}"/>
                </a:ext>
              </a:extLst>
            </p:cNvPr>
            <p:cNvGrpSpPr/>
            <p:nvPr/>
          </p:nvGrpSpPr>
          <p:grpSpPr>
            <a:xfrm>
              <a:off x="2409825" y="1350660"/>
              <a:ext cx="7921752" cy="3939526"/>
              <a:chOff x="152400" y="1684035"/>
              <a:chExt cx="7921752" cy="3939526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FFA245E-0B89-4C90-8A2A-1C8407ED0EB8}"/>
                  </a:ext>
                </a:extLst>
              </p:cNvPr>
              <p:cNvSpPr/>
              <p:nvPr/>
            </p:nvSpPr>
            <p:spPr>
              <a:xfrm>
                <a:off x="152400" y="1684035"/>
                <a:ext cx="7921752" cy="3939526"/>
              </a:xfrm>
              <a:prstGeom prst="roundRect">
                <a:avLst>
                  <a:gd name="adj" fmla="val 3055"/>
                </a:avLst>
              </a:prstGeom>
              <a:solidFill>
                <a:schemeClr val="bg1"/>
              </a:solidFill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 dirty="0"/>
              </a:p>
            </p:txBody>
          </p:sp>
          <p:pic>
            <p:nvPicPr>
              <p:cNvPr id="4" name="Graphic 3" descr="Wrench">
                <a:extLst>
                  <a:ext uri="{FF2B5EF4-FFF2-40B4-BE49-F238E27FC236}">
                    <a16:creationId xmlns:a16="http://schemas.microsoft.com/office/drawing/2014/main" id="{076D8B37-C06D-47D2-961E-2A48AB39E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072" y="3943084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C0147E-6543-4CB0-A6F2-AAEAFE147B1B}"/>
                  </a:ext>
                </a:extLst>
              </p:cNvPr>
              <p:cNvGrpSpPr/>
              <p:nvPr/>
            </p:nvGrpSpPr>
            <p:grpSpPr>
              <a:xfrm>
                <a:off x="6705997" y="3801787"/>
                <a:ext cx="914400" cy="935243"/>
                <a:chOff x="5638800" y="2971800"/>
                <a:chExt cx="914400" cy="935243"/>
              </a:xfrm>
              <a:solidFill>
                <a:srgbClr val="CC9900"/>
              </a:solidFill>
            </p:grpSpPr>
            <p:pic>
              <p:nvPicPr>
                <p:cNvPr id="30" name="Graphic 29" descr="Document">
                  <a:extLst>
                    <a:ext uri="{FF2B5EF4-FFF2-40B4-BE49-F238E27FC236}">
                      <a16:creationId xmlns:a16="http://schemas.microsoft.com/office/drawing/2014/main" id="{A0582C31-2B27-4912-B280-0D8B4E68E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F0014DE-9848-488A-B1DF-6E140E736989}"/>
                    </a:ext>
                  </a:extLst>
                </p:cNvPr>
                <p:cNvGrpSpPr/>
                <p:nvPr/>
              </p:nvGrpSpPr>
              <p:grpSpPr>
                <a:xfrm>
                  <a:off x="5709067" y="3693299"/>
                  <a:ext cx="786591" cy="213744"/>
                  <a:chOff x="5692400" y="3759973"/>
                  <a:chExt cx="786591" cy="213744"/>
                </a:xfrm>
                <a:grpFill/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D3701FE2-8D9A-4B69-A95A-2D0B78DD53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2400" y="3950512"/>
                    <a:ext cx="786591" cy="0"/>
                  </a:xfrm>
                  <a:prstGeom prst="line">
                    <a:avLst/>
                  </a:prstGeom>
                  <a:grpFill/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51038D78-3428-45A7-BDC7-BCBEA76ABE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62" y="3759973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B2E2DE90-2AC3-4891-AE6B-5FB723905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53406" y="3764128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21FC-82CA-41F9-A4D0-B38F70A0811C}"/>
                  </a:ext>
                </a:extLst>
              </p:cNvPr>
              <p:cNvSpPr txBox="1"/>
              <p:nvPr/>
            </p:nvSpPr>
            <p:spPr>
              <a:xfrm>
                <a:off x="6454156" y="2985677"/>
                <a:ext cx="130736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dirty="0">
                    <a:solidFill>
                      <a:srgbClr val="CC99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rtl/>
                  </a:rPr>
                  <a:t>قائمة انتظار ذهبية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7B8444-4676-4E60-BB10-00D38E009F8A}"/>
                  </a:ext>
                </a:extLst>
              </p:cNvPr>
              <p:cNvSpPr txBox="1"/>
              <p:nvPr/>
            </p:nvSpPr>
            <p:spPr>
              <a:xfrm>
                <a:off x="267207" y="4898041"/>
                <a:ext cx="135308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rtl/>
                  </a:rPr>
                  <a:t>المشغّل التلقائي</a:t>
                </a:r>
              </a:p>
            </p:txBody>
          </p:sp>
          <p:pic>
            <p:nvPicPr>
              <p:cNvPr id="8" name="Graphic 7" descr="Wrench">
                <a:extLst>
                  <a:ext uri="{FF2B5EF4-FFF2-40B4-BE49-F238E27FC236}">
                    <a16:creationId xmlns:a16="http://schemas.microsoft.com/office/drawing/2014/main" id="{C8CEA9DC-03DA-4820-B876-8F0753C9D1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0306" y="210733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FE0B64-E82D-403D-9DB4-5B6761D20F7A}"/>
                  </a:ext>
                </a:extLst>
              </p:cNvPr>
              <p:cNvSpPr txBox="1"/>
              <p:nvPr/>
            </p:nvSpPr>
            <p:spPr>
              <a:xfrm>
                <a:off x="178186" y="2985677"/>
                <a:ext cx="1531131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rtl/>
                  </a:rPr>
                  <a:t>المشغل اليدوي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ABF0DF1-8030-4E8E-AE06-E9587586B9AA}"/>
                  </a:ext>
                </a:extLst>
              </p:cNvPr>
              <p:cNvGrpSpPr/>
              <p:nvPr/>
            </p:nvGrpSpPr>
            <p:grpSpPr>
              <a:xfrm>
                <a:off x="4228971" y="2857556"/>
                <a:ext cx="1475572" cy="1389334"/>
                <a:chOff x="2828250" y="1765800"/>
                <a:chExt cx="1475572" cy="138933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DF26BF2-A75F-4BF7-AE61-122747BABF79}"/>
                    </a:ext>
                  </a:extLst>
                </p:cNvPr>
                <p:cNvSpPr/>
                <p:nvPr/>
              </p:nvSpPr>
              <p:spPr>
                <a:xfrm>
                  <a:off x="2828250" y="1780895"/>
                  <a:ext cx="1475572" cy="1312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pic>
              <p:nvPicPr>
                <p:cNvPr id="27" name="Graphic 26" descr="Single gear">
                  <a:extLst>
                    <a:ext uri="{FF2B5EF4-FFF2-40B4-BE49-F238E27FC236}">
                      <a16:creationId xmlns:a16="http://schemas.microsoft.com/office/drawing/2014/main" id="{D3FE5E43-7197-4B16-A30D-4F566C9BE4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1663" y="17658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8" name="Graphic 27" descr="Single gear">
                  <a:extLst>
                    <a:ext uri="{FF2B5EF4-FFF2-40B4-BE49-F238E27FC236}">
                      <a16:creationId xmlns:a16="http://schemas.microsoft.com/office/drawing/2014/main" id="{53EF959F-6F4F-4F06-ADC7-A43EF973F4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97931" y="2099187"/>
                  <a:ext cx="592623" cy="592623"/>
                </a:xfrm>
                <a:prstGeom prst="rect">
                  <a:avLst/>
                </a:prstGeom>
              </p:spPr>
            </p:pic>
            <p:pic>
              <p:nvPicPr>
                <p:cNvPr id="29" name="Graphic 28" descr="Single gear">
                  <a:extLst>
                    <a:ext uri="{FF2B5EF4-FFF2-40B4-BE49-F238E27FC236}">
                      <a16:creationId xmlns:a16="http://schemas.microsoft.com/office/drawing/2014/main" id="{DFA233CF-F3FD-42F8-88B9-240D022964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78786" y="2442866"/>
                  <a:ext cx="712268" cy="712268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BE7D0FE-A8A2-401E-86C3-F57DF8C2FE5A}"/>
                  </a:ext>
                </a:extLst>
              </p:cNvPr>
              <p:cNvGrpSpPr/>
              <p:nvPr/>
            </p:nvGrpSpPr>
            <p:grpSpPr>
              <a:xfrm>
                <a:off x="6685342" y="1937250"/>
                <a:ext cx="914400" cy="935243"/>
                <a:chOff x="5638800" y="2971800"/>
                <a:chExt cx="914400" cy="935243"/>
              </a:xfrm>
              <a:solidFill>
                <a:srgbClr val="CC9900"/>
              </a:solidFill>
            </p:grpSpPr>
            <p:pic>
              <p:nvPicPr>
                <p:cNvPr id="21" name="Graphic 20" descr="Document">
                  <a:extLst>
                    <a:ext uri="{FF2B5EF4-FFF2-40B4-BE49-F238E27FC236}">
                      <a16:creationId xmlns:a16="http://schemas.microsoft.com/office/drawing/2014/main" id="{EB0CF6C2-9E31-432D-B1CF-E2647009B1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C7412D2-1FB3-4B8D-A25C-8310214EB5B4}"/>
                    </a:ext>
                  </a:extLst>
                </p:cNvPr>
                <p:cNvGrpSpPr/>
                <p:nvPr/>
              </p:nvGrpSpPr>
              <p:grpSpPr>
                <a:xfrm>
                  <a:off x="5709067" y="3693299"/>
                  <a:ext cx="786591" cy="213744"/>
                  <a:chOff x="5692400" y="3759973"/>
                  <a:chExt cx="786591" cy="213744"/>
                </a:xfrm>
                <a:grpFill/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2A35E6B2-5AE6-4D09-81C2-F73FF17F43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2400" y="3950512"/>
                    <a:ext cx="786591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CC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75F099F2-6B03-4F64-8544-F89666F5A5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62" y="3759973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CC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399A439B-8A46-4614-9C61-65634707B0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53406" y="3764128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CC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2" name="Graphic 11" descr="Call center">
                <a:extLst>
                  <a:ext uri="{FF2B5EF4-FFF2-40B4-BE49-F238E27FC236}">
                    <a16:creationId xmlns:a16="http://schemas.microsoft.com/office/drawing/2014/main" id="{CBB7317E-EA0E-4C94-845C-FCED48169A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432943" y="210770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A7137EB-714F-42D4-98E6-19ADF8C46C7B}"/>
                  </a:ext>
                </a:extLst>
              </p:cNvPr>
              <p:cNvCxnSpPr>
                <a:cxnSpLocks/>
                <a:stCxn id="8" idx="3"/>
                <a:endCxn id="12" idx="1"/>
              </p:cNvCxnSpPr>
              <p:nvPr/>
            </p:nvCxnSpPr>
            <p:spPr>
              <a:xfrm>
                <a:off x="1634706" y="2564532"/>
                <a:ext cx="798237" cy="377"/>
              </a:xfrm>
              <a:prstGeom prst="straightConnector1">
                <a:avLst/>
              </a:prstGeom>
              <a:ln w="38100">
                <a:solidFill>
                  <a:srgbClr val="CC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CDFCD7-4150-45CF-BEDE-F38C1DAD4044}"/>
                  </a:ext>
                </a:extLst>
              </p:cNvPr>
              <p:cNvSpPr txBox="1"/>
              <p:nvPr/>
            </p:nvSpPr>
            <p:spPr>
              <a:xfrm>
                <a:off x="2033824" y="2906818"/>
                <a:ext cx="1678533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rtl/>
                  </a:rPr>
                  <a:t>يختار المندوب حفظ وتوجيه</a:t>
                </a:r>
              </a:p>
            </p:txBody>
          </p: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53712B94-13C1-456F-9052-A28616D5CCA3}"/>
                  </a:ext>
                </a:extLst>
              </p:cNvPr>
              <p:cNvCxnSpPr>
                <a:cxnSpLocks/>
                <a:stCxn id="12" idx="3"/>
                <a:endCxn id="27" idx="1"/>
              </p:cNvCxnSpPr>
              <p:nvPr/>
            </p:nvCxnSpPr>
            <p:spPr>
              <a:xfrm>
                <a:off x="3347343" y="2564909"/>
                <a:ext cx="935041" cy="749847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CC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6CB9EC9B-EF64-463B-A432-3ED2811185C0}"/>
                  </a:ext>
                </a:extLst>
              </p:cNvPr>
              <p:cNvCxnSpPr>
                <a:cxnSpLocks/>
                <a:stCxn id="4" idx="3"/>
                <a:endCxn id="27" idx="1"/>
              </p:cNvCxnSpPr>
              <p:nvPr/>
            </p:nvCxnSpPr>
            <p:spPr>
              <a:xfrm flipV="1">
                <a:off x="1641472" y="3314756"/>
                <a:ext cx="2640912" cy="1085528"/>
              </a:xfrm>
              <a:prstGeom prst="bentConnector3">
                <a:avLst>
                  <a:gd name="adj1" fmla="val 8246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CF31B8-CD9F-45CC-8886-4BE8F4C76D87}"/>
                  </a:ext>
                </a:extLst>
              </p:cNvPr>
              <p:cNvSpPr txBox="1"/>
              <p:nvPr/>
            </p:nvSpPr>
            <p:spPr>
              <a:xfrm>
                <a:off x="6345202" y="4804633"/>
                <a:ext cx="163599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rtl/>
                  </a:rPr>
                  <a:t>قائمة انتظار الدعم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197003-1C73-4CFC-BEAF-5CFE023F08A6}"/>
                  </a:ext>
                </a:extLst>
              </p:cNvPr>
              <p:cNvSpPr txBox="1"/>
              <p:nvPr/>
            </p:nvSpPr>
            <p:spPr>
              <a:xfrm>
                <a:off x="4093042" y="4187836"/>
                <a:ext cx="1678533" cy="120032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rtl/>
                  </a:rPr>
                  <a:t>توجه قاعدة التحويل الحالة إلى قائمة انتظار مناسبة</a:t>
                </a:r>
              </a:p>
            </p:txBody>
          </p: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5657045E-8068-44CF-89C7-6E9BFE4530EF}"/>
                  </a:ext>
                </a:extLst>
              </p:cNvPr>
              <p:cNvCxnSpPr>
                <a:cxnSpLocks/>
                <a:stCxn id="26" idx="3"/>
                <a:endCxn id="21" idx="1"/>
              </p:cNvCxnSpPr>
              <p:nvPr/>
            </p:nvCxnSpPr>
            <p:spPr>
              <a:xfrm flipV="1">
                <a:off x="5704543" y="2394450"/>
                <a:ext cx="980799" cy="1134630"/>
              </a:xfrm>
              <a:prstGeom prst="bentConnector3">
                <a:avLst>
                  <a:gd name="adj1" fmla="val 35433"/>
                </a:avLst>
              </a:prstGeom>
              <a:ln w="38100">
                <a:solidFill>
                  <a:srgbClr val="CC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859F8CE4-86CE-4040-BC5A-0A1E38A7BFD4}"/>
                  </a:ext>
                </a:extLst>
              </p:cNvPr>
              <p:cNvCxnSpPr>
                <a:cxnSpLocks/>
                <a:stCxn id="26" idx="3"/>
                <a:endCxn id="30" idx="1"/>
              </p:cNvCxnSpPr>
              <p:nvPr/>
            </p:nvCxnSpPr>
            <p:spPr>
              <a:xfrm>
                <a:off x="5704543" y="3529080"/>
                <a:ext cx="1001454" cy="729907"/>
              </a:xfrm>
              <a:prstGeom prst="bentConnector3">
                <a:avLst>
                  <a:gd name="adj1" fmla="val 34782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8" name="Picture 4" descr="Image result for Microsoft Flow Logo">
              <a:extLst>
                <a:ext uri="{FF2B5EF4-FFF2-40B4-BE49-F238E27FC236}">
                  <a16:creationId xmlns:a16="http://schemas.microsoft.com/office/drawing/2014/main" id="{64B0B1DC-FAE3-42EE-A30D-94BC0CB8B9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5951" y="3584071"/>
              <a:ext cx="912892" cy="912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48114B-7F9E-402E-8B20-25AA9652EA25}"/>
                </a:ext>
              </a:extLst>
            </p:cNvPr>
            <p:cNvSpPr txBox="1"/>
            <p:nvPr/>
          </p:nvSpPr>
          <p:spPr>
            <a:xfrm>
              <a:off x="3877720" y="4332758"/>
              <a:ext cx="2218279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تشغيل تدفق في إنشاء السجل أو تحديثه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327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2FE89D-0F15-427C-B492-CB7F5D21F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7" y="2986025"/>
            <a:ext cx="11145805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F53D9F6-4AA7-44B8-9CF8-D9E497E04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61" y="0"/>
            <a:ext cx="9200677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A9060B-8EE6-41A6-9A98-0EDF54032C6D}"/>
              </a:ext>
            </a:extLst>
          </p:cNvPr>
          <p:cNvSpPr/>
          <p:nvPr/>
        </p:nvSpPr>
        <p:spPr>
          <a:xfrm>
            <a:off x="1600201" y="514349"/>
            <a:ext cx="5248274" cy="9620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0CA0F0-2D49-4C31-8691-8E477DB7694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657859" y="957262"/>
            <a:ext cx="29515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7BA3C4-CDC9-48F3-B680-02C32A078A9B}"/>
              </a:ext>
            </a:extLst>
          </p:cNvPr>
          <p:cNvSpPr/>
          <p:nvPr/>
        </p:nvSpPr>
        <p:spPr>
          <a:xfrm>
            <a:off x="6953016" y="514349"/>
            <a:ext cx="3743322" cy="88582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يعمل التدفق كلما أنشأ أي شخص في المؤسسة سجل رئيسي جديد.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F5EF51-CB19-40A8-AA9B-38B3F0908F6C}"/>
              </a:ext>
            </a:extLst>
          </p:cNvPr>
          <p:cNvSpPr/>
          <p:nvPr/>
        </p:nvSpPr>
        <p:spPr>
          <a:xfrm>
            <a:off x="1626393" y="2738438"/>
            <a:ext cx="3605213" cy="6905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02EC9E-3447-4BB3-886A-D668253A3D1C}"/>
              </a:ext>
            </a:extLst>
          </p:cNvPr>
          <p:cNvCxnSpPr>
            <a:cxnSpLocks/>
          </p:cNvCxnSpPr>
          <p:nvPr/>
        </p:nvCxnSpPr>
        <p:spPr>
          <a:xfrm flipH="1">
            <a:off x="4946531" y="2470546"/>
            <a:ext cx="831614" cy="3976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07579D4-2288-45ED-8C70-E3820F911F43}"/>
              </a:ext>
            </a:extLst>
          </p:cNvPr>
          <p:cNvSpPr/>
          <p:nvPr/>
        </p:nvSpPr>
        <p:spPr>
          <a:xfrm>
            <a:off x="4419365" y="1985962"/>
            <a:ext cx="3605213" cy="61435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تشغيل مجموعة "قاعدة التحويل" النشطة من أجل الكيان المحدد.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90CFE8-7A63-4CD1-8A95-49B095F901F9}"/>
              </a:ext>
            </a:extLst>
          </p:cNvPr>
          <p:cNvCxnSpPr>
            <a:cxnSpLocks/>
          </p:cNvCxnSpPr>
          <p:nvPr/>
        </p:nvCxnSpPr>
        <p:spPr>
          <a:xfrm flipV="1">
            <a:off x="3154680" y="3283020"/>
            <a:ext cx="1" cy="2919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B67579A-86F2-4CDE-A4EF-EE5F35FCD126}"/>
              </a:ext>
            </a:extLst>
          </p:cNvPr>
          <p:cNvSpPr/>
          <p:nvPr/>
        </p:nvSpPr>
        <p:spPr>
          <a:xfrm>
            <a:off x="1600201" y="3574980"/>
            <a:ext cx="1805939" cy="111608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تحديد كيان العميل المتوقع على أنه كيان مستهدف.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B9CEF5-F398-4C2B-8843-7DB038C25A7B}"/>
              </a:ext>
            </a:extLst>
          </p:cNvPr>
          <p:cNvSpPr/>
          <p:nvPr/>
        </p:nvSpPr>
        <p:spPr>
          <a:xfrm>
            <a:off x="7129463" y="4664869"/>
            <a:ext cx="2342197" cy="4329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F8154B-FFAE-4206-A977-AF242AE87748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030981" y="3192781"/>
            <a:ext cx="670560" cy="9492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E60B1F-6903-4D38-85CB-1D9A7FA985C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778145" y="4664869"/>
            <a:ext cx="1351318" cy="2164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F260FD2-C55C-458C-B040-6E3F92875E4B}"/>
              </a:ext>
            </a:extLst>
          </p:cNvPr>
          <p:cNvSpPr/>
          <p:nvPr/>
        </p:nvSpPr>
        <p:spPr>
          <a:xfrm>
            <a:off x="4701541" y="3584029"/>
            <a:ext cx="2251475" cy="111608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يجب تحديد استهداف الإجراء لسجل العميل المتوقع الذي تسبب في التدفق.</a:t>
            </a:r>
          </a:p>
        </p:txBody>
      </p:sp>
    </p:spTree>
    <p:extLst>
      <p:ext uri="{BB962C8B-B14F-4D97-AF65-F5344CB8AC3E}">
        <p14:creationId xmlns:p14="http://schemas.microsoft.com/office/powerpoint/2010/main" val="414548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64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57A6EFC76ABA4FACD608027AD37391" ma:contentTypeVersion="11" ma:contentTypeDescription="Create a new document." ma:contentTypeScope="" ma:versionID="5a9524014408d9c055bad375c11d261d">
  <xsd:schema xmlns:xsd="http://www.w3.org/2001/XMLSchema" xmlns:xs="http://www.w3.org/2001/XMLSchema" xmlns:p="http://schemas.microsoft.com/office/2006/metadata/properties" xmlns:ns2="643e6685-e387-473f-8fd5-3d4c34f15b3e" xmlns:ns3="8b76a9b3-ca17-4e2b-b9c3-e20d3b6a8ca4" targetNamespace="http://schemas.microsoft.com/office/2006/metadata/properties" ma:root="true" ma:fieldsID="125cc12229883cad5fbc96be65bc0f2e" ns2:_="" ns3:_="">
    <xsd:import namespace="643e6685-e387-473f-8fd5-3d4c34f15b3e"/>
    <xsd:import namespace="8b76a9b3-ca17-4e2b-b9c3-e20d3b6a8c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3e6685-e387-473f-8fd5-3d4c34f15b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76a9b3-ca17-4e2b-b9c3-e20d3b6a8c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6F5262-D7F7-4439-8664-F48FD9F8DC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3e6685-e387-473f-8fd5-3d4c34f15b3e"/>
    <ds:schemaRef ds:uri="8b76a9b3-ca17-4e2b-b9c3-e20d3b6a8c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08D5DC-C954-461D-8F25-96A27B1B93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1F09DC-2C12-4C85-8F50-6FECD975EED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138</Words>
  <Application>Microsoft Office PowerPoint</Application>
  <PresentationFormat>Widescreen</PresentationFormat>
  <Paragraphs>16</Paragraphs>
  <Slides>16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Mohamed Qassem</cp:lastModifiedBy>
  <cp:revision>11</cp:revision>
  <dcterms:created xsi:type="dcterms:W3CDTF">2019-11-20T17:13:03Z</dcterms:created>
  <dcterms:modified xsi:type="dcterms:W3CDTF">2022-07-07T13:16:54Z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dbeasley@microsoft.com</vt:lpwstr>
  </property>
  <property fmtid="{D5CDD505-2E9C-101B-9397-08002B2CF9AE}" pid="5" name="MSIP_Label_f42aa342-8706-4288-bd11-ebb85995028c_SetDate">
    <vt:lpwstr>2020-01-14T14:37:18.8494595Z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3f8222c9-462d-4d13-81a1-0e1010cd58cb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0x010100DE57A6EFC76ABA4FACD608027AD37391</vt:lpwstr>
  </property>
</Properties>
</file>