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  <p:sldId id="291" r:id="rId4"/>
    <p:sldId id="292" r:id="rId5"/>
    <p:sldId id="272" r:id="rId6"/>
    <p:sldId id="283" r:id="rId7"/>
    <p:sldId id="284" r:id="rId8"/>
    <p:sldId id="256" r:id="rId9"/>
    <p:sldId id="286" r:id="rId10"/>
    <p:sldId id="257" r:id="rId11"/>
    <p:sldId id="258" r:id="rId12"/>
    <p:sldId id="267" r:id="rId13"/>
    <p:sldId id="287" r:id="rId14"/>
    <p:sldId id="285" r:id="rId15"/>
    <p:sldId id="259" r:id="rId16"/>
    <p:sldId id="260" r:id="rId17"/>
    <p:sldId id="288" r:id="rId18"/>
    <p:sldId id="263" r:id="rId19"/>
    <p:sldId id="264" r:id="rId20"/>
    <p:sldId id="265" r:id="rId21"/>
    <p:sldId id="266" r:id="rId22"/>
    <p:sldId id="268" r:id="rId23"/>
    <p:sldId id="289" r:id="rId24"/>
    <p:sldId id="269" r:id="rId25"/>
    <p:sldId id="290" r:id="rId26"/>
    <p:sldId id="270" r:id="rId27"/>
    <p:sldId id="271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003D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33B05-5D42-4D2A-8824-98B1B3591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19211-6542-4923-AEB2-87A5A4499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CB249-786D-4CD5-8427-B390E1AC6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C682C96-8F36-4DC8-BDC4-944D5029A20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A7F86-3FE1-4B23-9225-39EA4ACB7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705BD-0A04-41D6-BEE8-E2E2C3E9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FC5507D-7565-460E-BE90-BD5E39E6F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5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E3F32-EA6A-4DFB-954B-3B7B5F573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C73B86-DAA3-4E96-B707-8CB4C43C9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44882-3254-4C59-A996-A121EB5C0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C682C96-8F36-4DC8-BDC4-944D5029A20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B636E-DC0B-4842-A555-CEC35555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863DD-869A-45EE-99DE-BD80002A5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FC5507D-7565-460E-BE90-BD5E39E6F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2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4EA69-E34D-4691-AA5F-38CDD0BD0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CDA7F-7AD6-4522-8C4B-C741B8C29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7CA62-FA9A-49C9-9847-88C389AA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C682C96-8F36-4DC8-BDC4-944D5029A20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D2A87-AB09-4868-9138-CBD1578DF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26218-7B03-4391-BF20-D9D12AAF3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FC5507D-7565-460E-BE90-BD5E39E6F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7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DFD93-456A-4B3B-9092-98ABDB871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014FA-3E58-4F70-BF1A-8BC2E5EFB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8684C-7982-434F-B752-FDA41EF91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C682C96-8F36-4DC8-BDC4-944D5029A20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EAA8D-744C-41DB-BF83-684C406B1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64E74-C0F7-4E92-BEAD-334CC3CAF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FC5507D-7565-460E-BE90-BD5E39E6F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81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5C7D0-1EF4-4138-8F7E-2837C010E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435BC-A7FD-449D-AD52-DD11775B1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00B22-C116-46A1-AFF6-E98F8993D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C682C96-8F36-4DC8-BDC4-944D5029A20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047F0-EA50-489A-933B-96E1FABD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43707-1F59-4736-8653-6FE63F89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FC5507D-7565-460E-BE90-BD5E39E6F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71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1AD2-C2FF-4531-A2D9-A83327CC4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11993-0E64-4CA8-9923-7ADA73AB8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95139-23A7-4BA2-8B60-5AD841B82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39477-DEE4-4C15-8B17-3CD72C56B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C682C96-8F36-4DC8-BDC4-944D5029A20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6AB77-B1DA-4760-A847-007304C07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573DD-6706-4664-B366-83545739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FC5507D-7565-460E-BE90-BD5E39E6F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1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BC1C6-2FED-4E2F-B2F5-B0564C660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14B51-A6C0-4E65-BAE4-3339128CB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14143-8BCA-4F8D-AF87-0BB52C1E2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329DA-E583-4CDF-9ED4-F23DF5815C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2A019F-BF26-4D80-8C6B-62D8267CF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F4198-3524-48B6-AA61-DF2C8777A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C682C96-8F36-4DC8-BDC4-944D5029A20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EE6998-8691-48D7-88BC-D926FBFA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ABEAD1-AB5D-47B5-9BF3-C63486CA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FC5507D-7565-460E-BE90-BD5E39E6F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9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CF78-6455-4B7D-9C91-958C49AFA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4663D-EEE9-4FDD-B5AE-F44E1BBA3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C682C96-8F36-4DC8-BDC4-944D5029A20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F3500-C4D6-4A5B-ACC4-B389FB2D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EEB7B-EE4F-42A5-A0C5-C302FDE7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FC5507D-7565-460E-BE90-BD5E39E6F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2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9F0FAE-6A77-4B79-9325-B51BF81C6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C682C96-8F36-4DC8-BDC4-944D5029A20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45C29-4CBD-4009-B030-3C0A94E7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59657-6E9E-413F-837B-AA7F6B4E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FC5507D-7565-460E-BE90-BD5E39E6F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97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3E14E-20A2-476C-8536-927D8E814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31D3F-6DF2-4737-B5F8-2A0905BA5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73519-BECC-4DFC-8759-81E067121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27700-AFA0-4B04-B880-06485102E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C682C96-8F36-4DC8-BDC4-944D5029A20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0F147-0838-4E50-BB6F-87134A760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33C18-9E0E-4E82-8B29-23AC70CB1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FC5507D-7565-460E-BE90-BD5E39E6F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02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E680-1800-4236-B94F-C7DC4E77B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14D62-CA20-4571-8D26-C2D18163F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7CB88-1913-4315-843A-AB96517C3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9DB30-93B9-466B-A783-E5F293DC2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2C682C96-8F36-4DC8-BDC4-944D5029A20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91429-7875-4149-BFFE-09E94D1C8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7D771-6F9E-42CC-BE1B-005487DB2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FC5507D-7565-460E-BE90-BD5E39E6F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2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05E632-20E3-415D-8D72-8D14FCA32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32521-84B2-4231-ADC1-F455399B1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E19EE-BBBE-4473-8BE2-D2674A553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82C96-8F36-4DC8-BDC4-944D5029A20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73ECC-CC62-47DF-934E-66B13AB66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EC764-40BD-4608-B25D-98F5EFAE5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5507D-7565-460E-BE90-BD5E39E6F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0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57.png"/><Relationship Id="rId5" Type="http://schemas.openxmlformats.org/officeDocument/2006/relationships/image" Target="../media/image50.png"/><Relationship Id="rId10" Type="http://schemas.openxmlformats.org/officeDocument/2006/relationships/image" Target="../media/image58.png"/><Relationship Id="rId4" Type="http://schemas.openxmlformats.org/officeDocument/2006/relationships/image" Target="../media/image49.png"/><Relationship Id="rId9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0C8FD7-8EE4-4A9B-9116-2D2BD5AE5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984" y="2108132"/>
            <a:ext cx="4496031" cy="26417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44A11BE-CEE3-4AC6-9629-5E5C6A3A5480}"/>
              </a:ext>
            </a:extLst>
          </p:cNvPr>
          <p:cNvSpPr/>
          <p:nvPr/>
        </p:nvSpPr>
        <p:spPr>
          <a:xfrm>
            <a:off x="3905250" y="3092450"/>
            <a:ext cx="1511300" cy="15811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81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ssion start">
            <a:extLst>
              <a:ext uri="{FF2B5EF4-FFF2-40B4-BE49-F238E27FC236}">
                <a16:creationId xmlns:a16="http://schemas.microsoft.com/office/drawing/2014/main" id="{36049DD9-77D6-4CE5-83EE-A1EF23D43618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684"/>
          <a:stretch/>
        </p:blipFill>
        <p:spPr bwMode="auto">
          <a:xfrm>
            <a:off x="1521387" y="1907259"/>
            <a:ext cx="9471661" cy="24148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4533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lose session">
            <a:extLst>
              <a:ext uri="{FF2B5EF4-FFF2-40B4-BE49-F238E27FC236}">
                <a16:creationId xmlns:a16="http://schemas.microsoft.com/office/drawing/2014/main" id="{0110A66A-EE3E-479B-B7F8-8F28836D07D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385" y="677545"/>
            <a:ext cx="3530600" cy="2751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Session close confirmation dialog">
            <a:extLst>
              <a:ext uri="{FF2B5EF4-FFF2-40B4-BE49-F238E27FC236}">
                <a16:creationId xmlns:a16="http://schemas.microsoft.com/office/drawing/2014/main" id="{9F3CE18A-5BDC-4956-B780-9BFD5924BD6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682" y="2641282"/>
            <a:ext cx="4039235" cy="27031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5216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89FA36-91A1-491F-8F26-E9AC378282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26" t="12482" r="1625" b="3215"/>
          <a:stretch/>
        </p:blipFill>
        <p:spPr>
          <a:xfrm>
            <a:off x="1207008" y="752064"/>
            <a:ext cx="9040368" cy="51572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47D55BC-F807-4EB9-A771-FCF8823FE1E0}"/>
              </a:ext>
            </a:extLst>
          </p:cNvPr>
          <p:cNvSpPr/>
          <p:nvPr/>
        </p:nvSpPr>
        <p:spPr>
          <a:xfrm>
            <a:off x="1313688" y="1538448"/>
            <a:ext cx="3017520" cy="17739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8E8088-4D5F-47DB-9EDB-102B8120B70A}"/>
              </a:ext>
            </a:extLst>
          </p:cNvPr>
          <p:cNvSpPr/>
          <p:nvPr/>
        </p:nvSpPr>
        <p:spPr>
          <a:xfrm>
            <a:off x="1313688" y="3312384"/>
            <a:ext cx="3017520" cy="259689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4EC6E2-777B-48A5-804F-D2A623088FE1}"/>
              </a:ext>
            </a:extLst>
          </p:cNvPr>
          <p:cNvSpPr/>
          <p:nvPr/>
        </p:nvSpPr>
        <p:spPr>
          <a:xfrm>
            <a:off x="4337304" y="1535400"/>
            <a:ext cx="2950464" cy="17739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EA992B-6423-4BEC-A623-04A5A8083B89}"/>
              </a:ext>
            </a:extLst>
          </p:cNvPr>
          <p:cNvSpPr/>
          <p:nvPr/>
        </p:nvSpPr>
        <p:spPr>
          <a:xfrm>
            <a:off x="4340352" y="3309336"/>
            <a:ext cx="2950464" cy="259994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5CA4E2-1257-4421-9A8D-2FDA019A5659}"/>
              </a:ext>
            </a:extLst>
          </p:cNvPr>
          <p:cNvSpPr/>
          <p:nvPr/>
        </p:nvSpPr>
        <p:spPr>
          <a:xfrm>
            <a:off x="7296912" y="1535400"/>
            <a:ext cx="2950464" cy="43738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67AFE-8E6A-4D4F-9637-5E9845208FED}"/>
              </a:ext>
            </a:extLst>
          </p:cNvPr>
          <p:cNvSpPr/>
          <p:nvPr/>
        </p:nvSpPr>
        <p:spPr>
          <a:xfrm>
            <a:off x="1371600" y="3008376"/>
            <a:ext cx="2910840" cy="25603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العميل (جهة اتصال أو حساب)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FE4846-3ABA-4749-BFAE-22C3F156941D}"/>
              </a:ext>
            </a:extLst>
          </p:cNvPr>
          <p:cNvSpPr/>
          <p:nvPr/>
        </p:nvSpPr>
        <p:spPr>
          <a:xfrm>
            <a:off x="1385316" y="5589240"/>
            <a:ext cx="2897124" cy="25603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ملخص المحادثة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23AF45-937B-4C10-9E25-46CAD7BF896B}"/>
              </a:ext>
            </a:extLst>
          </p:cNvPr>
          <p:cNvSpPr/>
          <p:nvPr/>
        </p:nvSpPr>
        <p:spPr>
          <a:xfrm>
            <a:off x="4389120" y="3008376"/>
            <a:ext cx="2834640" cy="25603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تفاصيل الحالة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1976C-CDCD-47F2-B666-DA2361A0D2E2}"/>
              </a:ext>
            </a:extLst>
          </p:cNvPr>
          <p:cNvSpPr/>
          <p:nvPr/>
        </p:nvSpPr>
        <p:spPr>
          <a:xfrm>
            <a:off x="4402836" y="5589240"/>
            <a:ext cx="2820924" cy="25603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الحالات الأخيرة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52089C-D535-417B-9C8F-F30C81CF17D0}"/>
              </a:ext>
            </a:extLst>
          </p:cNvPr>
          <p:cNvSpPr/>
          <p:nvPr/>
        </p:nvSpPr>
        <p:spPr>
          <a:xfrm>
            <a:off x="7353300" y="5579304"/>
            <a:ext cx="2834640" cy="25603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الخط الزمني للسجل</a:t>
            </a:r>
          </a:p>
        </p:txBody>
      </p:sp>
    </p:spTree>
    <p:extLst>
      <p:ext uri="{BB962C8B-B14F-4D97-AF65-F5344CB8AC3E}">
        <p14:creationId xmlns:p14="http://schemas.microsoft.com/office/powerpoint/2010/main" val="1373348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3FD132-10EA-46EC-AA3B-B51182D926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" t="1691" r="1090" b="1592"/>
          <a:stretch/>
        </p:blipFill>
        <p:spPr>
          <a:xfrm>
            <a:off x="4610100" y="857726"/>
            <a:ext cx="2508885" cy="284981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C0F48F-B517-466B-A7EA-C9AE2ECE8E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" r="19038"/>
          <a:stretch/>
        </p:blipFill>
        <p:spPr>
          <a:xfrm>
            <a:off x="2355544" y="792343"/>
            <a:ext cx="2068962" cy="26671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131F20-31DC-49AA-9A1D-B30D02A08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4579" y="827246"/>
            <a:ext cx="2209800" cy="20097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F6B7224-F0BF-4FB9-B43E-4F29FF22ABA4}"/>
              </a:ext>
            </a:extLst>
          </p:cNvPr>
          <p:cNvSpPr/>
          <p:nvPr/>
        </p:nvSpPr>
        <p:spPr>
          <a:xfrm>
            <a:off x="2341008" y="2035016"/>
            <a:ext cx="2083498" cy="17521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F84B-5415-4C99-93B6-1B7E7431F461}"/>
              </a:ext>
            </a:extLst>
          </p:cNvPr>
          <p:cNvSpPr/>
          <p:nvPr/>
        </p:nvSpPr>
        <p:spPr>
          <a:xfrm>
            <a:off x="2341008" y="3531108"/>
            <a:ext cx="2083498" cy="652272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400" dirty="0">
                <a:solidFill>
                  <a:schemeClr val="bg1"/>
                </a:solidFill>
                <a:rtl/>
              </a:rPr>
              <a:t>يعرض تفاصيل مثل القناة، قائمة الانتظار، أوقات الانتظار، وغيره.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F3DD65-A561-4F61-98E3-D75838DC4FB5}"/>
              </a:ext>
            </a:extLst>
          </p:cNvPr>
          <p:cNvSpPr/>
          <p:nvPr/>
        </p:nvSpPr>
        <p:spPr>
          <a:xfrm>
            <a:off x="2341008" y="1092993"/>
            <a:ext cx="2083498" cy="94202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E6556C-7D75-4AF2-99EC-6258154FF939}"/>
              </a:ext>
            </a:extLst>
          </p:cNvPr>
          <p:cNvSpPr/>
          <p:nvPr/>
        </p:nvSpPr>
        <p:spPr>
          <a:xfrm>
            <a:off x="4610100" y="1092993"/>
            <a:ext cx="2583180" cy="309038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2369DB-647E-41B4-AD85-A355DE5DD600}"/>
              </a:ext>
            </a:extLst>
          </p:cNvPr>
          <p:cNvSpPr/>
          <p:nvPr/>
        </p:nvSpPr>
        <p:spPr>
          <a:xfrm>
            <a:off x="4610099" y="3531108"/>
            <a:ext cx="2583179" cy="652272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400" dirty="0">
                <a:solidFill>
                  <a:schemeClr val="bg1"/>
                </a:solidFill>
                <a:rtl/>
              </a:rPr>
              <a:t>يتضمن تفاصيل من زيارة البوابة الإلكترونية التي بدأ العميل المحادثة منها. </a:t>
            </a:r>
          </a:p>
        </p:txBody>
      </p:sp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D57E24-7B47-4CA5-BA6F-C90535D22A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5" t="27499" r="39703" b="59122"/>
          <a:stretch/>
        </p:blipFill>
        <p:spPr>
          <a:xfrm>
            <a:off x="2393306" y="1394459"/>
            <a:ext cx="1523036" cy="35683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56422E2-C108-460C-BA4F-914042EC4F4D}"/>
              </a:ext>
            </a:extLst>
          </p:cNvPr>
          <p:cNvSpPr/>
          <p:nvPr/>
        </p:nvSpPr>
        <p:spPr>
          <a:xfrm>
            <a:off x="2355544" y="1694735"/>
            <a:ext cx="2068962" cy="27479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200" dirty="0">
                <a:solidFill>
                  <a:srgbClr val="C00000"/>
                </a:solidFill>
                <a:rtl/>
              </a:rPr>
              <a:t>يوفر البيانات المأخوذة من استطلاع ما قبل الدردشة.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FE31E2-9E4A-4CDD-838D-3EC0509C293A}"/>
              </a:ext>
            </a:extLst>
          </p:cNvPr>
          <p:cNvSpPr/>
          <p:nvPr/>
        </p:nvSpPr>
        <p:spPr>
          <a:xfrm>
            <a:off x="7304579" y="1084897"/>
            <a:ext cx="2083498" cy="17521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89A1C9-D21A-4F52-861B-646AC28C6849}"/>
              </a:ext>
            </a:extLst>
          </p:cNvPr>
          <p:cNvSpPr/>
          <p:nvPr/>
        </p:nvSpPr>
        <p:spPr>
          <a:xfrm>
            <a:off x="7304579" y="2855976"/>
            <a:ext cx="2083498" cy="1327404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400" dirty="0">
                <a:solidFill>
                  <a:schemeClr val="bg1"/>
                </a:solidFill>
                <a:rtl/>
              </a:rPr>
              <a:t>يتضمن تفاصيل العميل مثل الموقع والمتصفح ومعلومات نظام التشغيل. </a:t>
            </a:r>
          </a:p>
        </p:txBody>
      </p:sp>
    </p:spTree>
    <p:extLst>
      <p:ext uri="{BB962C8B-B14F-4D97-AF65-F5344CB8AC3E}">
        <p14:creationId xmlns:p14="http://schemas.microsoft.com/office/powerpoint/2010/main" val="3532511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ED985F-4085-4379-BD53-E0D564CA7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712" y="2495550"/>
            <a:ext cx="5362575" cy="18669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2ED48D2-DD88-4727-A0C3-332619EAC846}"/>
              </a:ext>
            </a:extLst>
          </p:cNvPr>
          <p:cNvCxnSpPr>
            <a:cxnSpLocks/>
          </p:cNvCxnSpPr>
          <p:nvPr/>
        </p:nvCxnSpPr>
        <p:spPr>
          <a:xfrm>
            <a:off x="3657600" y="3147060"/>
            <a:ext cx="0" cy="20708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D9649E3-268C-4B99-AAFB-014A6D555E08}"/>
              </a:ext>
            </a:extLst>
          </p:cNvPr>
          <p:cNvCxnSpPr>
            <a:cxnSpLocks/>
          </p:cNvCxnSpPr>
          <p:nvPr/>
        </p:nvCxnSpPr>
        <p:spPr>
          <a:xfrm>
            <a:off x="6758940" y="3221912"/>
            <a:ext cx="0" cy="20708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5F45903-A3AC-4900-BDA2-04B0B67C6F33}"/>
              </a:ext>
            </a:extLst>
          </p:cNvPr>
          <p:cNvSpPr/>
          <p:nvPr/>
        </p:nvSpPr>
        <p:spPr>
          <a:xfrm>
            <a:off x="3414712" y="2743200"/>
            <a:ext cx="1934524" cy="4038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02CF78-CA27-4122-A1B4-A860C3863955}"/>
              </a:ext>
            </a:extLst>
          </p:cNvPr>
          <p:cNvSpPr/>
          <p:nvPr/>
        </p:nvSpPr>
        <p:spPr>
          <a:xfrm>
            <a:off x="6538912" y="2818052"/>
            <a:ext cx="1804988" cy="4038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C008CBB-90B0-429C-AC00-BFF0EC7900F0}"/>
              </a:ext>
            </a:extLst>
          </p:cNvPr>
          <p:cNvSpPr/>
          <p:nvPr/>
        </p:nvSpPr>
        <p:spPr>
          <a:xfrm>
            <a:off x="3414712" y="4269685"/>
            <a:ext cx="5211125" cy="264215"/>
          </a:xfrm>
          <a:prstGeom prst="roundRect">
            <a:avLst>
              <a:gd name="adj" fmla="val 796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400" dirty="0">
                <a:rtl/>
              </a:rPr>
              <a:t>يُمكن طي لوحة جلسة العمل بسهولة أو توسيعها حسب الحاجة.</a:t>
            </a:r>
          </a:p>
        </p:txBody>
      </p:sp>
    </p:spTree>
    <p:extLst>
      <p:ext uri="{BB962C8B-B14F-4D97-AF65-F5344CB8AC3E}">
        <p14:creationId xmlns:p14="http://schemas.microsoft.com/office/powerpoint/2010/main" val="7196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A19A44F-F5FE-4C0F-9254-BE03F393B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795" y="1800223"/>
            <a:ext cx="2381250" cy="216217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8F945-A0F0-4EE1-8F71-916B8700A27F}"/>
              </a:ext>
            </a:extLst>
          </p:cNvPr>
          <p:cNvCxnSpPr>
            <a:cxnSpLocks/>
          </p:cNvCxnSpPr>
          <p:nvPr/>
        </p:nvCxnSpPr>
        <p:spPr>
          <a:xfrm flipH="1">
            <a:off x="6722745" y="2996008"/>
            <a:ext cx="69342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8AF501-8A52-494F-9022-7FD69C8873B7}"/>
              </a:ext>
            </a:extLst>
          </p:cNvPr>
          <p:cNvCxnSpPr>
            <a:cxnSpLocks/>
          </p:cNvCxnSpPr>
          <p:nvPr/>
        </p:nvCxnSpPr>
        <p:spPr>
          <a:xfrm flipH="1">
            <a:off x="6722745" y="3483688"/>
            <a:ext cx="69342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B0FB5D-8AA4-4BFE-B010-E0612F9238F6}"/>
              </a:ext>
            </a:extLst>
          </p:cNvPr>
          <p:cNvSpPr/>
          <p:nvPr/>
        </p:nvSpPr>
        <p:spPr>
          <a:xfrm>
            <a:off x="7308530" y="2494448"/>
            <a:ext cx="2795587" cy="693411"/>
          </a:xfrm>
          <a:prstGeom prst="roundRect">
            <a:avLst>
              <a:gd name="adj" fmla="val 796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400" dirty="0">
                <a:rtl/>
              </a:rPr>
              <a:t>تعرض أسماء الجلسات غير المصادق عليها إما الزائر أو الحادث إضافة إلى الرقم.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16F221D-24DF-4BD8-8352-A5564530D011}"/>
              </a:ext>
            </a:extLst>
          </p:cNvPr>
          <p:cNvSpPr/>
          <p:nvPr/>
        </p:nvSpPr>
        <p:spPr>
          <a:xfrm>
            <a:off x="7308531" y="3305960"/>
            <a:ext cx="2795587" cy="693411"/>
          </a:xfrm>
          <a:prstGeom prst="roundRect">
            <a:avLst>
              <a:gd name="adj" fmla="val 796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400" dirty="0">
                <a:rtl/>
              </a:rPr>
              <a:t>يعرض اسم جلسة العمل المصادق عليه اسم الحساب أو جهة الاتصال أو الحالة. 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513E9A3-680B-421C-BF13-32EC5BF34820}"/>
              </a:ext>
            </a:extLst>
          </p:cNvPr>
          <p:cNvSpPr/>
          <p:nvPr/>
        </p:nvSpPr>
        <p:spPr>
          <a:xfrm>
            <a:off x="2499360" y="2814476"/>
            <a:ext cx="2071689" cy="972662"/>
          </a:xfrm>
          <a:prstGeom prst="roundRect">
            <a:avLst>
              <a:gd name="adj" fmla="val 796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400" dirty="0">
                <a:rtl/>
              </a:rPr>
              <a:t>تستخدم رموز الجلسة الحرف الأول من أول كلمتين في عنوان الجلسة. 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4F1CC8-CEC6-4BDB-8214-C1017C55BC61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571049" y="3300807"/>
            <a:ext cx="526731" cy="18288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BBAF06-5427-4AFD-8F51-F65EE7C38164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571049" y="3011921"/>
            <a:ext cx="420051" cy="28888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671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mnichannel for Customer Service sitemap appears when you select + icon in the application tab">
            <a:extLst>
              <a:ext uri="{FF2B5EF4-FFF2-40B4-BE49-F238E27FC236}">
                <a16:creationId xmlns:a16="http://schemas.microsoft.com/office/drawing/2014/main" id="{1A2832BB-57B8-4F2E-A9EB-03FBADF50F5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990" y="1198562"/>
            <a:ext cx="5240020" cy="44608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D7BA69-A58F-46F7-B761-CEDE0A2CEDE4}"/>
              </a:ext>
            </a:extLst>
          </p:cNvPr>
          <p:cNvSpPr/>
          <p:nvPr/>
        </p:nvSpPr>
        <p:spPr>
          <a:xfrm>
            <a:off x="4847272" y="1508760"/>
            <a:ext cx="3778568" cy="2895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FBC4C8-809F-4B95-8624-0CFDD5179530}"/>
              </a:ext>
            </a:extLst>
          </p:cNvPr>
          <p:cNvSpPr/>
          <p:nvPr/>
        </p:nvSpPr>
        <p:spPr>
          <a:xfrm>
            <a:off x="6394132" y="1565910"/>
            <a:ext cx="189548" cy="20193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D0C5B9-10BD-4E64-8F38-A2065FC2F6C0}"/>
              </a:ext>
            </a:extLst>
          </p:cNvPr>
          <p:cNvSpPr/>
          <p:nvPr/>
        </p:nvSpPr>
        <p:spPr>
          <a:xfrm>
            <a:off x="6422230" y="1855470"/>
            <a:ext cx="1792129" cy="267843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CE7298-69F9-402E-A17A-5666DC1DC7AD}"/>
              </a:ext>
            </a:extLst>
          </p:cNvPr>
          <p:cNvCxnSpPr>
            <a:cxnSpLocks/>
          </p:cNvCxnSpPr>
          <p:nvPr/>
        </p:nvCxnSpPr>
        <p:spPr>
          <a:xfrm flipH="1">
            <a:off x="7701153" y="2913317"/>
            <a:ext cx="69342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8EFC2B-5879-4088-8416-8C4FD9E9D7FE}"/>
              </a:ext>
            </a:extLst>
          </p:cNvPr>
          <p:cNvSpPr/>
          <p:nvPr/>
        </p:nvSpPr>
        <p:spPr>
          <a:xfrm>
            <a:off x="8275702" y="2566611"/>
            <a:ext cx="2795587" cy="693411"/>
          </a:xfrm>
          <a:prstGeom prst="roundRect">
            <a:avLst>
              <a:gd name="adj" fmla="val 796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400" dirty="0">
                <a:rtl/>
              </a:rPr>
              <a:t>سيؤدي تحديد تطبيق إلى فتح التطبيق في علامة تبويب جديدة ضمن جلسة العمل الحالية.  </a:t>
            </a:r>
          </a:p>
        </p:txBody>
      </p:sp>
    </p:spTree>
    <p:extLst>
      <p:ext uri="{BB962C8B-B14F-4D97-AF65-F5344CB8AC3E}">
        <p14:creationId xmlns:p14="http://schemas.microsoft.com/office/powerpoint/2010/main" val="3825997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F9B4CD-0B54-40F3-BE43-CA0A46942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96" y="151498"/>
            <a:ext cx="9533513" cy="604327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7082CB0-6866-49F1-B5D3-5E97099782AE}"/>
              </a:ext>
            </a:extLst>
          </p:cNvPr>
          <p:cNvSpPr/>
          <p:nvPr/>
        </p:nvSpPr>
        <p:spPr>
          <a:xfrm>
            <a:off x="3996498" y="5541547"/>
            <a:ext cx="480251" cy="48025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560AFD-8B20-4AEA-B29B-32730C57632F}"/>
              </a:ext>
            </a:extLst>
          </p:cNvPr>
          <p:cNvSpPr/>
          <p:nvPr/>
        </p:nvSpPr>
        <p:spPr>
          <a:xfrm>
            <a:off x="4905353" y="5541547"/>
            <a:ext cx="480251" cy="48025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FFDA335-46A0-4B1D-9235-14F57AFED0B4}"/>
              </a:ext>
            </a:extLst>
          </p:cNvPr>
          <p:cNvSpPr/>
          <p:nvPr/>
        </p:nvSpPr>
        <p:spPr>
          <a:xfrm>
            <a:off x="253173" y="5534450"/>
            <a:ext cx="480251" cy="48025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3CCBA6-99EA-4145-AFCF-28394DAE3835}"/>
              </a:ext>
            </a:extLst>
          </p:cNvPr>
          <p:cNvSpPr/>
          <p:nvPr/>
        </p:nvSpPr>
        <p:spPr>
          <a:xfrm>
            <a:off x="771524" y="6000747"/>
            <a:ext cx="480251" cy="48025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DC9BCB-10F0-4869-BEBC-B2481A4C9CA8}"/>
              </a:ext>
            </a:extLst>
          </p:cNvPr>
          <p:cNvSpPr/>
          <p:nvPr/>
        </p:nvSpPr>
        <p:spPr>
          <a:xfrm>
            <a:off x="1303676" y="5543975"/>
            <a:ext cx="480251" cy="48025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4568955-6492-45FC-BF34-40A65D750FC3}"/>
              </a:ext>
            </a:extLst>
          </p:cNvPr>
          <p:cNvSpPr/>
          <p:nvPr/>
        </p:nvSpPr>
        <p:spPr>
          <a:xfrm>
            <a:off x="1818006" y="5986123"/>
            <a:ext cx="480251" cy="48025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9894BE-96D7-4B8C-8FA7-CFAACC8C6F10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93298" y="5095875"/>
            <a:ext cx="1" cy="43857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D1B5B64-631B-4691-BA32-4DF508C528B1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1011650" y="5109736"/>
            <a:ext cx="412" cy="89101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85DB0A-FC61-40C7-8092-FA769F48800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543802" y="5095875"/>
            <a:ext cx="0" cy="4481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D502A4-ED72-4612-AB56-ABFBF6B8660D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056640" y="5135312"/>
            <a:ext cx="1492" cy="85081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161623-E6B4-4D46-90D6-52310EC2902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236623" y="5149281"/>
            <a:ext cx="1" cy="39226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62B336F-3EC8-4FC3-8C82-B1A7FD6C48E6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145479" y="5135312"/>
            <a:ext cx="0" cy="40623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BBFE9B-1A84-41CB-9B51-F1A36C743149}"/>
              </a:ext>
            </a:extLst>
          </p:cNvPr>
          <p:cNvCxnSpPr>
            <a:cxnSpLocks/>
          </p:cNvCxnSpPr>
          <p:nvPr/>
        </p:nvCxnSpPr>
        <p:spPr>
          <a:xfrm>
            <a:off x="2591131" y="5149281"/>
            <a:ext cx="0" cy="146487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38BDD0E-70FE-4E05-9C6C-BD20254AA80D}"/>
              </a:ext>
            </a:extLst>
          </p:cNvPr>
          <p:cNvCxnSpPr>
            <a:cxnSpLocks/>
          </p:cNvCxnSpPr>
          <p:nvPr/>
        </p:nvCxnSpPr>
        <p:spPr>
          <a:xfrm flipH="1">
            <a:off x="2575256" y="6597107"/>
            <a:ext cx="55392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C476455-31E1-461F-BB5B-7588301D48A5}"/>
              </a:ext>
            </a:extLst>
          </p:cNvPr>
          <p:cNvCxnSpPr>
            <a:cxnSpLocks/>
          </p:cNvCxnSpPr>
          <p:nvPr/>
        </p:nvCxnSpPr>
        <p:spPr>
          <a:xfrm>
            <a:off x="8120146" y="5642379"/>
            <a:ext cx="0" cy="9749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DC2532B-FC2F-4F21-BC81-2FCAD64BE9F3}"/>
              </a:ext>
            </a:extLst>
          </p:cNvPr>
          <p:cNvSpPr/>
          <p:nvPr/>
        </p:nvSpPr>
        <p:spPr>
          <a:xfrm>
            <a:off x="10521229" y="4947255"/>
            <a:ext cx="480251" cy="48025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B5B6774-848C-40B3-8D43-95E109DE4438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9537701" y="5187381"/>
            <a:ext cx="98352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D8A83E4-546D-41E3-A6C3-86E9CCA88DC7}"/>
              </a:ext>
            </a:extLst>
          </p:cNvPr>
          <p:cNvSpPr/>
          <p:nvPr/>
        </p:nvSpPr>
        <p:spPr>
          <a:xfrm>
            <a:off x="10519079" y="5505872"/>
            <a:ext cx="480251" cy="48025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8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7ABF28-935A-4D1B-85A1-78B7CF13C3C8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9535551" y="5745998"/>
            <a:ext cx="98352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28064FF5-9F09-4F8D-9BA3-B9A5262437D7}"/>
              </a:ext>
            </a:extLst>
          </p:cNvPr>
          <p:cNvSpPr/>
          <p:nvPr/>
        </p:nvSpPr>
        <p:spPr>
          <a:xfrm>
            <a:off x="6076952" y="874343"/>
            <a:ext cx="480251" cy="48025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9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3EA9D0D-7738-41B8-BDC4-78020ED77451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2775283" y="1114469"/>
            <a:ext cx="330166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03AECD8-D5E6-490B-9EA0-6E8FF34A8E1C}"/>
              </a:ext>
            </a:extLst>
          </p:cNvPr>
          <p:cNvCxnSpPr>
            <a:cxnSpLocks/>
          </p:cNvCxnSpPr>
          <p:nvPr/>
        </p:nvCxnSpPr>
        <p:spPr>
          <a:xfrm>
            <a:off x="2794331" y="709615"/>
            <a:ext cx="0" cy="40485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ED0B7D22-4B11-424C-8A7B-64147CFB82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35" r="42906" b="16429"/>
          <a:stretch/>
        </p:blipFill>
        <p:spPr>
          <a:xfrm>
            <a:off x="138596" y="4800720"/>
            <a:ext cx="5443054" cy="40712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6FDFCC6-583D-48F0-AFA3-D8646EEDC3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728" t="78384" r="1241" b="2521"/>
          <a:stretch/>
        </p:blipFill>
        <p:spPr>
          <a:xfrm>
            <a:off x="6409570" y="4874736"/>
            <a:ext cx="3148984" cy="115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97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se quick replies option to send faster replies to customers">
            <a:extLst>
              <a:ext uri="{FF2B5EF4-FFF2-40B4-BE49-F238E27FC236}">
                <a16:creationId xmlns:a16="http://schemas.microsoft.com/office/drawing/2014/main" id="{3FE3046F-6D12-4F51-B178-06D070F37B8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" y="323151"/>
            <a:ext cx="4754880" cy="469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6AFBE9-7662-48ED-95B2-A15EF9202E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3" t="77245" r="42507" b="14990"/>
          <a:stretch/>
        </p:blipFill>
        <p:spPr>
          <a:xfrm>
            <a:off x="5581269" y="323150"/>
            <a:ext cx="5314951" cy="469265"/>
          </a:xfrm>
          <a:prstGeom prst="rect">
            <a:avLst/>
          </a:prstGeom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FEAB17-28C5-4F33-8C4D-D7096E249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495" y="1557337"/>
            <a:ext cx="4467225" cy="397192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0FB92E-8398-48E5-AAC5-B44573C5C62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113017" y="5208116"/>
            <a:ext cx="60198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AC238A4-EA89-4420-A8E6-882EEB1B4195}"/>
              </a:ext>
            </a:extLst>
          </p:cNvPr>
          <p:cNvSpPr/>
          <p:nvPr/>
        </p:nvSpPr>
        <p:spPr>
          <a:xfrm>
            <a:off x="2886075" y="4861410"/>
            <a:ext cx="2226942" cy="693411"/>
          </a:xfrm>
          <a:prstGeom prst="roundRect">
            <a:avLst>
              <a:gd name="adj" fmla="val 796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400" dirty="0">
                <a:rtl/>
              </a:rPr>
              <a:t>يُطلق ردود سريعة.</a:t>
            </a:r>
          </a:p>
          <a:p>
            <a:pPr algn="ctr" rtl="1"/>
            <a:r>
              <a:rPr lang="ar-sa" sz="1400" dirty="0">
                <a:rtl/>
              </a:rPr>
              <a:t>متوفر أيضًا بكتابة /</a:t>
            </a:r>
            <a:r>
              <a:rPr lang="ar-sa" sz="1400" dirty="0">
                <a:rtl val="0"/>
              </a:rPr>
              <a:t>q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98087D-4402-4E1A-9597-4FECD1D4BC1A}"/>
              </a:ext>
            </a:extLst>
          </p:cNvPr>
          <p:cNvSpPr/>
          <p:nvPr/>
        </p:nvSpPr>
        <p:spPr>
          <a:xfrm>
            <a:off x="7841932" y="2851784"/>
            <a:ext cx="406718" cy="23431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EF5B3A-90AA-4FC1-A338-31D67FE9EA52}"/>
              </a:ext>
            </a:extLst>
          </p:cNvPr>
          <p:cNvSpPr/>
          <p:nvPr/>
        </p:nvSpPr>
        <p:spPr>
          <a:xfrm>
            <a:off x="6813232" y="3623309"/>
            <a:ext cx="406718" cy="23431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E3FCC0B-5B71-44CC-A759-E21F8FED14B5}"/>
              </a:ext>
            </a:extLst>
          </p:cNvPr>
          <p:cNvSpPr/>
          <p:nvPr/>
        </p:nvSpPr>
        <p:spPr>
          <a:xfrm>
            <a:off x="6813232" y="3078492"/>
            <a:ext cx="1435418" cy="544818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400" dirty="0">
                <a:rtl/>
              </a:rPr>
              <a:t>يتم تمييز نص البحث في النتائج الظاهرة.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494182E-95EC-4586-BE45-2E587DF15984}"/>
              </a:ext>
            </a:extLst>
          </p:cNvPr>
          <p:cNvSpPr/>
          <p:nvPr/>
        </p:nvSpPr>
        <p:spPr>
          <a:xfrm>
            <a:off x="6728461" y="4622546"/>
            <a:ext cx="2226942" cy="254156"/>
          </a:xfrm>
          <a:prstGeom prst="roundRect">
            <a:avLst>
              <a:gd name="adj" fmla="val 796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400" dirty="0">
                <a:rtl/>
              </a:rPr>
              <a:t>يُمكن البحث ضمن النص.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7B2A1F-5710-4455-8768-B2F463021900}"/>
              </a:ext>
            </a:extLst>
          </p:cNvPr>
          <p:cNvCxnSpPr>
            <a:cxnSpLocks/>
          </p:cNvCxnSpPr>
          <p:nvPr/>
        </p:nvCxnSpPr>
        <p:spPr>
          <a:xfrm flipH="1">
            <a:off x="9582150" y="4524375"/>
            <a:ext cx="628650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335DE87-C787-4E7A-A1B9-2CB1DBF52E66}"/>
              </a:ext>
            </a:extLst>
          </p:cNvPr>
          <p:cNvSpPr/>
          <p:nvPr/>
        </p:nvSpPr>
        <p:spPr>
          <a:xfrm>
            <a:off x="9953245" y="4167999"/>
            <a:ext cx="1991105" cy="693411"/>
          </a:xfrm>
          <a:prstGeom prst="roundRect">
            <a:avLst>
              <a:gd name="adj" fmla="val 796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400" dirty="0">
                <a:rtl/>
              </a:rPr>
              <a:t>إرسال رسالة رد سريع بعد تحديدها.</a:t>
            </a:r>
          </a:p>
        </p:txBody>
      </p:sp>
    </p:spTree>
    <p:extLst>
      <p:ext uri="{BB962C8B-B14F-4D97-AF65-F5344CB8AC3E}">
        <p14:creationId xmlns:p14="http://schemas.microsoft.com/office/powerpoint/2010/main" val="3380924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626337-98BB-483A-BBC2-E49919E30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1300162"/>
            <a:ext cx="8772525" cy="425767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8E3163-5082-4C3B-8FA5-03A5D0B8C449}"/>
              </a:ext>
            </a:extLst>
          </p:cNvPr>
          <p:cNvCxnSpPr>
            <a:cxnSpLocks/>
          </p:cNvCxnSpPr>
          <p:nvPr/>
        </p:nvCxnSpPr>
        <p:spPr>
          <a:xfrm flipV="1">
            <a:off x="2876550" y="5438776"/>
            <a:ext cx="0" cy="3333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6E95B65-8F0E-40B7-BFB9-4E9C9550780E}"/>
              </a:ext>
            </a:extLst>
          </p:cNvPr>
          <p:cNvSpPr/>
          <p:nvPr/>
        </p:nvSpPr>
        <p:spPr>
          <a:xfrm>
            <a:off x="1763079" y="5754932"/>
            <a:ext cx="2226942" cy="339240"/>
          </a:xfrm>
          <a:prstGeom prst="roundRect">
            <a:avLst>
              <a:gd name="adj" fmla="val 796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400" dirty="0">
                <a:rtl/>
              </a:rPr>
              <a:t>تشغيل نافذة النقل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D9FFD8C-91FD-4289-865F-8295996C2A91}"/>
              </a:ext>
            </a:extLst>
          </p:cNvPr>
          <p:cNvSpPr/>
          <p:nvPr/>
        </p:nvSpPr>
        <p:spPr>
          <a:xfrm>
            <a:off x="2670811" y="4479671"/>
            <a:ext cx="2226942" cy="254156"/>
          </a:xfrm>
          <a:prstGeom prst="roundRect">
            <a:avLst>
              <a:gd name="adj" fmla="val 796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400" dirty="0">
                <a:rtl/>
              </a:rPr>
              <a:t>يُمكن البحث ضمن النص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4C0926D-6734-4F73-8524-9E3E0793146A}"/>
              </a:ext>
            </a:extLst>
          </p:cNvPr>
          <p:cNvSpPr/>
          <p:nvPr/>
        </p:nvSpPr>
        <p:spPr>
          <a:xfrm>
            <a:off x="365285" y="1487733"/>
            <a:ext cx="1218246" cy="1217368"/>
          </a:xfrm>
          <a:prstGeom prst="roundRect">
            <a:avLst>
              <a:gd name="adj" fmla="val 796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400" dirty="0">
                <a:rtl/>
              </a:rPr>
              <a:t>يُمكن الوصول إلى بحث المندوب مباشرة عن طريق كتابة /</a:t>
            </a:r>
            <a:r>
              <a:rPr lang="ar-sa" sz="1400" dirty="0">
                <a:rtl val="0"/>
              </a:rPr>
              <a:t>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C5BFED-AB71-42CB-B7E1-8D6F7A70FCFD}"/>
              </a:ext>
            </a:extLst>
          </p:cNvPr>
          <p:cNvCxnSpPr>
            <a:cxnSpLocks/>
          </p:cNvCxnSpPr>
          <p:nvPr/>
        </p:nvCxnSpPr>
        <p:spPr>
          <a:xfrm>
            <a:off x="1533525" y="2096417"/>
            <a:ext cx="4191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844B63-4EE8-4DC3-9ADF-DDD6997897F6}"/>
              </a:ext>
            </a:extLst>
          </p:cNvPr>
          <p:cNvCxnSpPr>
            <a:cxnSpLocks/>
          </p:cNvCxnSpPr>
          <p:nvPr/>
        </p:nvCxnSpPr>
        <p:spPr>
          <a:xfrm flipH="1">
            <a:off x="7648575" y="2106859"/>
            <a:ext cx="48577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B11D889-7D53-4AE0-A75F-8D41FE5BE90E}"/>
              </a:ext>
            </a:extLst>
          </p:cNvPr>
          <p:cNvSpPr/>
          <p:nvPr/>
        </p:nvSpPr>
        <p:spPr>
          <a:xfrm>
            <a:off x="7891462" y="1829717"/>
            <a:ext cx="2424113" cy="533400"/>
          </a:xfrm>
          <a:prstGeom prst="roundRect">
            <a:avLst>
              <a:gd name="adj" fmla="val 796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400" dirty="0">
                <a:rtl/>
              </a:rPr>
              <a:t>يُمكن الوصول إلى البحث في قائمة الانتظار مباشرة عن طريق كتابة /</a:t>
            </a:r>
            <a:r>
              <a:rPr lang="ar-sa" sz="1400" dirty="0">
                <a:rtl val="0"/>
              </a:rPr>
              <a:t>tq</a:t>
            </a:r>
            <a:endParaRPr lang="en-US" sz="14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8BAF623-2FFA-48BD-94DE-F50FF3C49332}"/>
              </a:ext>
            </a:extLst>
          </p:cNvPr>
          <p:cNvSpPr/>
          <p:nvPr/>
        </p:nvSpPr>
        <p:spPr>
          <a:xfrm>
            <a:off x="10315575" y="2521655"/>
            <a:ext cx="1845469" cy="1075408"/>
          </a:xfrm>
          <a:prstGeom prst="roundRect">
            <a:avLst>
              <a:gd name="adj" fmla="val 796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400" dirty="0">
                <a:rtl/>
              </a:rPr>
              <a:t>نقل المحادثة إلى المندوب أو قائمة الانتظار المحددة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011A89-61D0-4AF8-8C4C-D0C0B27F50CE}"/>
              </a:ext>
            </a:extLst>
          </p:cNvPr>
          <p:cNvCxnSpPr>
            <a:cxnSpLocks/>
          </p:cNvCxnSpPr>
          <p:nvPr/>
        </p:nvCxnSpPr>
        <p:spPr>
          <a:xfrm flipH="1">
            <a:off x="9996487" y="3059359"/>
            <a:ext cx="48577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57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A6F347-4469-4F85-943E-DF14658A79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3"/>
          <a:stretch/>
        </p:blipFill>
        <p:spPr>
          <a:xfrm>
            <a:off x="880872" y="924218"/>
            <a:ext cx="10430256" cy="52453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67A213-EFFC-4466-880A-43D7E11A943B}"/>
              </a:ext>
            </a:extLst>
          </p:cNvPr>
          <p:cNvSpPr/>
          <p:nvPr/>
        </p:nvSpPr>
        <p:spPr>
          <a:xfrm>
            <a:off x="1393031" y="1330016"/>
            <a:ext cx="1050208" cy="420399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6A9A32-B573-46C6-93D8-30F344D94578}"/>
              </a:ext>
            </a:extLst>
          </p:cNvPr>
          <p:cNvSpPr/>
          <p:nvPr/>
        </p:nvSpPr>
        <p:spPr>
          <a:xfrm>
            <a:off x="2494320" y="1332397"/>
            <a:ext cx="1863517" cy="439235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0949C0-E28E-4268-913C-37E2E0B8E35C}"/>
              </a:ext>
            </a:extLst>
          </p:cNvPr>
          <p:cNvSpPr/>
          <p:nvPr/>
        </p:nvSpPr>
        <p:spPr>
          <a:xfrm>
            <a:off x="4379653" y="1297858"/>
            <a:ext cx="6309747" cy="1991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FF8997-A723-473E-BE94-4525B37A4EC5}"/>
              </a:ext>
            </a:extLst>
          </p:cNvPr>
          <p:cNvSpPr/>
          <p:nvPr/>
        </p:nvSpPr>
        <p:spPr>
          <a:xfrm>
            <a:off x="4379654" y="1522467"/>
            <a:ext cx="6309755" cy="40853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486ED8-65F7-49AE-A34E-B37EE670FF26}"/>
              </a:ext>
            </a:extLst>
          </p:cNvPr>
          <p:cNvSpPr/>
          <p:nvPr/>
        </p:nvSpPr>
        <p:spPr>
          <a:xfrm>
            <a:off x="7506929" y="1054510"/>
            <a:ext cx="2349060" cy="21784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05CEFAE-7C86-4571-B810-9912A284DFDC}"/>
              </a:ext>
            </a:extLst>
          </p:cNvPr>
          <p:cNvSpPr/>
          <p:nvPr/>
        </p:nvSpPr>
        <p:spPr>
          <a:xfrm>
            <a:off x="880872" y="1791928"/>
            <a:ext cx="402199" cy="40219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56F819-887D-4FA3-AC88-B907F6E43F00}"/>
              </a:ext>
            </a:extLst>
          </p:cNvPr>
          <p:cNvCxnSpPr>
            <a:stCxn id="14" idx="4"/>
          </p:cNvCxnSpPr>
          <p:nvPr/>
        </p:nvCxnSpPr>
        <p:spPr>
          <a:xfrm flipH="1">
            <a:off x="1081971" y="2194127"/>
            <a:ext cx="1" cy="26885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F6A489-BD43-4855-A77F-7DCB00C1BF18}"/>
              </a:ext>
            </a:extLst>
          </p:cNvPr>
          <p:cNvCxnSpPr>
            <a:cxnSpLocks/>
          </p:cNvCxnSpPr>
          <p:nvPr/>
        </p:nvCxnSpPr>
        <p:spPr>
          <a:xfrm flipH="1">
            <a:off x="1069657" y="2462981"/>
            <a:ext cx="33337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10E061-9593-48D3-B68C-9058890D89ED}"/>
              </a:ext>
            </a:extLst>
          </p:cNvPr>
          <p:cNvCxnSpPr/>
          <p:nvPr/>
        </p:nvCxnSpPr>
        <p:spPr>
          <a:xfrm flipH="1">
            <a:off x="3244570" y="5722373"/>
            <a:ext cx="1" cy="26885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5948DD-911D-4855-9231-90118902F00C}"/>
              </a:ext>
            </a:extLst>
          </p:cNvPr>
          <p:cNvCxnSpPr>
            <a:cxnSpLocks/>
          </p:cNvCxnSpPr>
          <p:nvPr/>
        </p:nvCxnSpPr>
        <p:spPr>
          <a:xfrm flipH="1">
            <a:off x="3234637" y="5991227"/>
            <a:ext cx="48058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AFC3D8-D525-41C7-BA3A-6BB09B04750C}"/>
              </a:ext>
            </a:extLst>
          </p:cNvPr>
          <p:cNvCxnSpPr>
            <a:cxnSpLocks/>
          </p:cNvCxnSpPr>
          <p:nvPr/>
        </p:nvCxnSpPr>
        <p:spPr>
          <a:xfrm>
            <a:off x="6614425" y="5611761"/>
            <a:ext cx="1" cy="37946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501F20D-8291-4802-B4A1-90B4CF505ADC}"/>
              </a:ext>
            </a:extLst>
          </p:cNvPr>
          <p:cNvCxnSpPr>
            <a:cxnSpLocks/>
          </p:cNvCxnSpPr>
          <p:nvPr/>
        </p:nvCxnSpPr>
        <p:spPr>
          <a:xfrm flipH="1">
            <a:off x="6596872" y="5991227"/>
            <a:ext cx="33337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958EAF-DACC-4CB1-8358-DA6CA054D2EB}"/>
              </a:ext>
            </a:extLst>
          </p:cNvPr>
          <p:cNvCxnSpPr>
            <a:cxnSpLocks/>
          </p:cNvCxnSpPr>
          <p:nvPr/>
        </p:nvCxnSpPr>
        <p:spPr>
          <a:xfrm flipH="1">
            <a:off x="9810984" y="897961"/>
            <a:ext cx="1" cy="1378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9FBC519-B9BD-4392-B7D7-B027627AF843}"/>
              </a:ext>
            </a:extLst>
          </p:cNvPr>
          <p:cNvCxnSpPr>
            <a:cxnSpLocks/>
          </p:cNvCxnSpPr>
          <p:nvPr/>
        </p:nvCxnSpPr>
        <p:spPr>
          <a:xfrm flipH="1">
            <a:off x="9791739" y="911089"/>
            <a:ext cx="131828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AB6D48-8B70-4B6B-9A20-8BA104786F00}"/>
              </a:ext>
            </a:extLst>
          </p:cNvPr>
          <p:cNvCxnSpPr/>
          <p:nvPr/>
        </p:nvCxnSpPr>
        <p:spPr>
          <a:xfrm flipH="1">
            <a:off x="11110027" y="1378516"/>
            <a:ext cx="1" cy="26885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A5480A7-1379-410D-ADB6-6EDBCD48FD58}"/>
              </a:ext>
            </a:extLst>
          </p:cNvPr>
          <p:cNvCxnSpPr>
            <a:cxnSpLocks/>
          </p:cNvCxnSpPr>
          <p:nvPr/>
        </p:nvCxnSpPr>
        <p:spPr>
          <a:xfrm flipH="1">
            <a:off x="10689400" y="1398641"/>
            <a:ext cx="4358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6EB4F3B-ED2D-4B77-858C-86660B4C3088}"/>
              </a:ext>
            </a:extLst>
          </p:cNvPr>
          <p:cNvSpPr/>
          <p:nvPr/>
        </p:nvSpPr>
        <p:spPr>
          <a:xfrm>
            <a:off x="3584743" y="5786142"/>
            <a:ext cx="402199" cy="40219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7AB6DFB-0506-4B76-9E0D-72C14118FB9A}"/>
              </a:ext>
            </a:extLst>
          </p:cNvPr>
          <p:cNvSpPr/>
          <p:nvPr/>
        </p:nvSpPr>
        <p:spPr>
          <a:xfrm>
            <a:off x="6792517" y="5786142"/>
            <a:ext cx="402199" cy="40219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B4F2823-225F-4EEA-8C70-6A84AEC02F43}"/>
              </a:ext>
            </a:extLst>
          </p:cNvPr>
          <p:cNvSpPr/>
          <p:nvPr/>
        </p:nvSpPr>
        <p:spPr>
          <a:xfrm>
            <a:off x="10930743" y="1609960"/>
            <a:ext cx="402199" cy="40219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63A3A18-DB43-4D4B-8818-0C0D6609AB88}"/>
              </a:ext>
            </a:extLst>
          </p:cNvPr>
          <p:cNvSpPr/>
          <p:nvPr/>
        </p:nvSpPr>
        <p:spPr>
          <a:xfrm>
            <a:off x="10908929" y="688398"/>
            <a:ext cx="402199" cy="40219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30632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9BB86A-5DDB-454F-B7E8-EA868C9B6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852487"/>
            <a:ext cx="4752975" cy="1666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B3A184-741D-4B11-9038-1032A9ADC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52487"/>
            <a:ext cx="4733925" cy="16764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146530-531B-4231-B6D4-54BDE992FF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0" r="42110"/>
          <a:stretch/>
        </p:blipFill>
        <p:spPr>
          <a:xfrm>
            <a:off x="2471737" y="632079"/>
            <a:ext cx="5991225" cy="610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88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9B4F2D8-A0C1-476D-90C5-A6270DF347F7}"/>
              </a:ext>
            </a:extLst>
          </p:cNvPr>
          <p:cNvGrpSpPr/>
          <p:nvPr/>
        </p:nvGrpSpPr>
        <p:grpSpPr>
          <a:xfrm>
            <a:off x="6346122" y="878948"/>
            <a:ext cx="1374037" cy="2359152"/>
            <a:chOff x="8015489" y="585780"/>
            <a:chExt cx="2011680" cy="3453953"/>
          </a:xfrm>
        </p:grpSpPr>
        <p:pic>
          <p:nvPicPr>
            <p:cNvPr id="3" name="Picture 2" descr="Very positive sentiment">
              <a:extLst>
                <a:ext uri="{FF2B5EF4-FFF2-40B4-BE49-F238E27FC236}">
                  <a16:creationId xmlns:a16="http://schemas.microsoft.com/office/drawing/2014/main" id="{C8A0AFCE-A450-4C05-B601-8297E2688C33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6350" y="585780"/>
              <a:ext cx="1717675" cy="4451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Picture 3" descr="Positive sentiment">
              <a:extLst>
                <a:ext uri="{FF2B5EF4-FFF2-40B4-BE49-F238E27FC236}">
                  <a16:creationId xmlns:a16="http://schemas.microsoft.com/office/drawing/2014/main" id="{39FD7B35-4693-4713-89BA-AB4C4BB2A1F7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4638" y="1104254"/>
              <a:ext cx="1271905" cy="4451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Picture 4" descr="Slightly positive sentiment">
              <a:extLst>
                <a:ext uri="{FF2B5EF4-FFF2-40B4-BE49-F238E27FC236}">
                  <a16:creationId xmlns:a16="http://schemas.microsoft.com/office/drawing/2014/main" id="{E50794AA-834F-48C2-9686-3E7BB637BF46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6350" y="1622728"/>
              <a:ext cx="1971675" cy="4451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5" descr="Neutral sentiment">
              <a:extLst>
                <a:ext uri="{FF2B5EF4-FFF2-40B4-BE49-F238E27FC236}">
                  <a16:creationId xmlns:a16="http://schemas.microsoft.com/office/drawing/2014/main" id="{EF763D0A-73BE-4B27-BFF3-11D9A052C5B2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3081" y="2141202"/>
              <a:ext cx="1256030" cy="4375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6" descr="Slightly negative sentiment">
              <a:extLst>
                <a:ext uri="{FF2B5EF4-FFF2-40B4-BE49-F238E27FC236}">
                  <a16:creationId xmlns:a16="http://schemas.microsoft.com/office/drawing/2014/main" id="{F9FFCC4B-F35A-4FD1-B001-EFF225A23B15}"/>
                </a:ext>
              </a:extLst>
            </p:cNvPr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5489" y="2604640"/>
              <a:ext cx="2011680" cy="4768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Picture 7" descr="Negative sentiment">
              <a:extLst>
                <a:ext uri="{FF2B5EF4-FFF2-40B4-BE49-F238E27FC236}">
                  <a16:creationId xmlns:a16="http://schemas.microsoft.com/office/drawing/2014/main" id="{AE63CC1F-0C97-492B-9F93-EA083149BC2E}"/>
                </a:ext>
              </a:extLst>
            </p:cNvPr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5068" y="3123114"/>
              <a:ext cx="1407160" cy="4375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8" descr="Very negative sentiment">
              <a:extLst>
                <a:ext uri="{FF2B5EF4-FFF2-40B4-BE49-F238E27FC236}">
                  <a16:creationId xmlns:a16="http://schemas.microsoft.com/office/drawing/2014/main" id="{AAD82F8C-F010-4E91-8E20-1C6BCBAD6F43}"/>
                </a:ext>
              </a:extLst>
            </p:cNvPr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3937" y="3602218"/>
              <a:ext cx="1772920" cy="43751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5966D7-1FC9-4A4A-B228-17C9E07A2C7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1" b="56550"/>
          <a:stretch/>
        </p:blipFill>
        <p:spPr>
          <a:xfrm>
            <a:off x="2264972" y="878949"/>
            <a:ext cx="3942857" cy="2359152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9FFD6F-4AD2-4B71-94B3-91A529C75978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4867276" y="812273"/>
            <a:ext cx="0" cy="3040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744C48C-B77F-4261-BB28-CC413A1EE6AC}"/>
              </a:ext>
            </a:extLst>
          </p:cNvPr>
          <p:cNvSpPr/>
          <p:nvPr/>
        </p:nvSpPr>
        <p:spPr>
          <a:xfrm>
            <a:off x="3409951" y="278873"/>
            <a:ext cx="2914650" cy="533400"/>
          </a:xfrm>
          <a:prstGeom prst="roundRect">
            <a:avLst>
              <a:gd name="adj" fmla="val 796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400" dirty="0">
                <a:rtl/>
              </a:rPr>
              <a:t>تُعرض التوجهات حسب الرسائل الست السابقة المرسلة إليك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D89128-5166-4537-869D-874D3D60B96A}"/>
              </a:ext>
            </a:extLst>
          </p:cNvPr>
          <p:cNvSpPr/>
          <p:nvPr/>
        </p:nvSpPr>
        <p:spPr>
          <a:xfrm>
            <a:off x="4417219" y="1154906"/>
            <a:ext cx="942975" cy="28336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95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3B3145DD-126A-48D9-8EBC-8DCB88EADE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" t="920" r="2210" b="29187"/>
          <a:stretch/>
        </p:blipFill>
        <p:spPr>
          <a:xfrm>
            <a:off x="960119" y="868680"/>
            <a:ext cx="9692641" cy="41696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2F54B1-7CED-4BA2-87C3-D8D657853F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074" t="41110" r="2976" b="9106"/>
          <a:stretch/>
        </p:blipFill>
        <p:spPr>
          <a:xfrm>
            <a:off x="6480048" y="2157984"/>
            <a:ext cx="822960" cy="10241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7A2E17-57A1-44AD-AD17-E84F2856E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5709" y="2208143"/>
            <a:ext cx="761905" cy="92381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1F9E2EF-B9F8-4595-B98F-3C9658E9A0D8}"/>
              </a:ext>
            </a:extLst>
          </p:cNvPr>
          <p:cNvSpPr/>
          <p:nvPr/>
        </p:nvSpPr>
        <p:spPr>
          <a:xfrm>
            <a:off x="2737679" y="3429000"/>
            <a:ext cx="1897963" cy="923810"/>
          </a:xfrm>
          <a:prstGeom prst="roundRect">
            <a:avLst>
              <a:gd name="adj" fmla="val 796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400" dirty="0">
                <a:rtl/>
              </a:rPr>
              <a:t>خيار "الفتح" متوفر من "عناصر العمل" وعمليات دفق عناصر "العمل المغلقة"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18153C-9B24-487D-8C26-05069882D069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3686662" y="3131953"/>
            <a:ext cx="0" cy="29704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BE9DEAF-C882-4C8F-B330-FA122E607A95}"/>
              </a:ext>
            </a:extLst>
          </p:cNvPr>
          <p:cNvSpPr/>
          <p:nvPr/>
        </p:nvSpPr>
        <p:spPr>
          <a:xfrm>
            <a:off x="5953319" y="3429000"/>
            <a:ext cx="1897963" cy="923810"/>
          </a:xfrm>
          <a:prstGeom prst="roundRect">
            <a:avLst>
              <a:gd name="adj" fmla="val 796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400" dirty="0">
                <a:rtl/>
              </a:rPr>
              <a:t>خيار "الاختيار" متوفر من التدفق المفتوح.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5D8AEB-0443-41BD-AE11-0895D36B056F}"/>
              </a:ext>
            </a:extLst>
          </p:cNvPr>
          <p:cNvCxnSpPr>
            <a:cxnSpLocks/>
          </p:cNvCxnSpPr>
          <p:nvPr/>
        </p:nvCxnSpPr>
        <p:spPr>
          <a:xfrm flipV="1">
            <a:off x="6902302" y="3131953"/>
            <a:ext cx="0" cy="29704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96AD5ED-667A-478B-B07D-4D0E61F01373}"/>
              </a:ext>
            </a:extLst>
          </p:cNvPr>
          <p:cNvSpPr/>
          <p:nvPr/>
        </p:nvSpPr>
        <p:spPr>
          <a:xfrm>
            <a:off x="3305709" y="2208143"/>
            <a:ext cx="761905" cy="92381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203F89-E226-45E0-AFB5-F83E56BC3E28}"/>
              </a:ext>
            </a:extLst>
          </p:cNvPr>
          <p:cNvSpPr/>
          <p:nvPr/>
        </p:nvSpPr>
        <p:spPr>
          <a:xfrm>
            <a:off x="6510575" y="2184721"/>
            <a:ext cx="761905" cy="92381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A7A8F3A-C149-40FC-9494-D30C7505353B}"/>
              </a:ext>
            </a:extLst>
          </p:cNvPr>
          <p:cNvSpPr/>
          <p:nvPr/>
        </p:nvSpPr>
        <p:spPr>
          <a:xfrm>
            <a:off x="1771650" y="1952625"/>
            <a:ext cx="2390775" cy="495300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A0CEBA7-5799-40AD-83C3-66C5920E1F46}"/>
              </a:ext>
            </a:extLst>
          </p:cNvPr>
          <p:cNvSpPr/>
          <p:nvPr/>
        </p:nvSpPr>
        <p:spPr>
          <a:xfrm>
            <a:off x="4400550" y="1952625"/>
            <a:ext cx="2390775" cy="495300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79052B-6093-48C3-A59A-94F56C502F8A}"/>
              </a:ext>
            </a:extLst>
          </p:cNvPr>
          <p:cNvSpPr/>
          <p:nvPr/>
        </p:nvSpPr>
        <p:spPr>
          <a:xfrm>
            <a:off x="7029450" y="1952625"/>
            <a:ext cx="2390775" cy="495300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20B053F-0E65-4689-ACE8-F5E7E8D0E305}"/>
              </a:ext>
            </a:extLst>
          </p:cNvPr>
          <p:cNvSpPr/>
          <p:nvPr/>
        </p:nvSpPr>
        <p:spPr>
          <a:xfrm>
            <a:off x="1771649" y="2447924"/>
            <a:ext cx="2390775" cy="18764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 Name</a:t>
            </a:r>
          </a:p>
          <a:p>
            <a:pPr algn="ctr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 Number</a:t>
            </a:r>
          </a:p>
          <a:p>
            <a:pPr algn="ctr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</a:t>
            </a:r>
          </a:p>
          <a:p>
            <a:pPr algn="ctr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Phone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5E78A3A-7680-4CF1-99C9-1AFD1FDA32A7}"/>
              </a:ext>
            </a:extLst>
          </p:cNvPr>
          <p:cNvSpPr/>
          <p:nvPr/>
        </p:nvSpPr>
        <p:spPr>
          <a:xfrm>
            <a:off x="4400549" y="2447923"/>
            <a:ext cx="2390775" cy="18764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  <a:p>
            <a:pPr algn="ctr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</a:t>
            </a:r>
          </a:p>
          <a:p>
            <a:pPr algn="ctr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Name</a:t>
            </a:r>
          </a:p>
          <a:p>
            <a:pPr algn="ctr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 Name</a:t>
            </a:r>
          </a:p>
          <a:p>
            <a:pPr algn="ctr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 Name</a:t>
            </a:r>
          </a:p>
          <a:p>
            <a:pPr algn="ctr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 Phone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07FF3DA-7AC9-4D9C-A3A5-E641B9F76EBB}"/>
              </a:ext>
            </a:extLst>
          </p:cNvPr>
          <p:cNvSpPr/>
          <p:nvPr/>
        </p:nvSpPr>
        <p:spPr>
          <a:xfrm>
            <a:off x="7029448" y="2447922"/>
            <a:ext cx="2390775" cy="18764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Number</a:t>
            </a:r>
          </a:p>
          <a:p>
            <a:pPr algn="ctr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Title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88361F-4B32-47A1-B5AE-8EDB186AEA84}"/>
              </a:ext>
            </a:extLst>
          </p:cNvPr>
          <p:cNvSpPr/>
          <p:nvPr/>
        </p:nvSpPr>
        <p:spPr>
          <a:xfrm>
            <a:off x="1276350" y="962025"/>
            <a:ext cx="8639175" cy="3676650"/>
          </a:xfrm>
          <a:prstGeom prst="roundRect">
            <a:avLst>
              <a:gd name="adj" fmla="val 4675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C0A6B-66AA-4E4F-B06D-178A274E6FE6}"/>
              </a:ext>
            </a:extLst>
          </p:cNvPr>
          <p:cNvSpPr txBox="1"/>
          <p:nvPr/>
        </p:nvSpPr>
        <p:spPr>
          <a:xfrm>
            <a:off x="2295524" y="1181753"/>
            <a:ext cx="6391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</a:rPr>
              <a:t>Default Search Fields</a:t>
            </a:r>
          </a:p>
        </p:txBody>
      </p:sp>
    </p:spTree>
    <p:extLst>
      <p:ext uri="{BB962C8B-B14F-4D97-AF65-F5344CB8AC3E}">
        <p14:creationId xmlns:p14="http://schemas.microsoft.com/office/powerpoint/2010/main" val="965713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4F8802-E979-473C-812D-3AE04A981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2187" y="2762250"/>
            <a:ext cx="1419225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367FAA-BA5C-4394-AF16-D78F09DC6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587" y="2762250"/>
            <a:ext cx="1371600" cy="1800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231856-6707-4E08-9A01-3242390BE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362" y="2733675"/>
            <a:ext cx="1457325" cy="1819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9674EA-9D09-43FB-9924-49C392CDDC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2637" y="490537"/>
            <a:ext cx="1514475" cy="1819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E5F509-BB41-4006-9ECF-87884192CD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1987" y="528637"/>
            <a:ext cx="1390650" cy="1809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EF81DE-EDB9-481E-BC1B-9FB6B4992B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4662" y="528637"/>
            <a:ext cx="1457325" cy="1838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63EBB2-A6A7-4E89-AF9D-C3329806B4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6387" y="3176587"/>
            <a:ext cx="1419225" cy="504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5AFF6D-1DF9-4B0E-A880-C8E857E667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81562" y="3800475"/>
            <a:ext cx="1581150" cy="1581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B73AF6-1E9E-4E57-A58A-3479EE89D8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5999" y="5381625"/>
            <a:ext cx="1457325" cy="6572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51B8BE-EA32-4EFD-93C2-F191BE9A04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1837" y="1143000"/>
            <a:ext cx="1562100" cy="47053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A2CFFA-B7AF-4022-97EA-C8E8FB21102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81162" y="1400174"/>
            <a:ext cx="990600" cy="38195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636D09-EDB6-4017-9856-D9D3342C8E1C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26241" b="23963"/>
          <a:stretch/>
        </p:blipFill>
        <p:spPr>
          <a:xfrm>
            <a:off x="509588" y="2628900"/>
            <a:ext cx="990600" cy="157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31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97B6C1-63F5-4F29-A8C7-D914E3C02456}"/>
              </a:ext>
            </a:extLst>
          </p:cNvPr>
          <p:cNvSpPr/>
          <p:nvPr/>
        </p:nvSpPr>
        <p:spPr>
          <a:xfrm>
            <a:off x="2576512" y="471486"/>
            <a:ext cx="3078191" cy="3986213"/>
          </a:xfrm>
          <a:prstGeom prst="roundRect">
            <a:avLst>
              <a:gd name="adj" fmla="val 3110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57E2503-FC69-4C69-8BE9-F361DFA01F92}"/>
              </a:ext>
            </a:extLst>
          </p:cNvPr>
          <p:cNvSpPr/>
          <p:nvPr/>
        </p:nvSpPr>
        <p:spPr>
          <a:xfrm>
            <a:off x="2644801" y="1818266"/>
            <a:ext cx="2941609" cy="562983"/>
          </a:xfrm>
          <a:prstGeom prst="roundRect">
            <a:avLst/>
          </a:prstGeom>
          <a:solidFill>
            <a:srgbClr val="DCDC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Nicki Dahlen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0C5449E-3E8D-4FE4-88E7-50B5D1B687D6}"/>
              </a:ext>
            </a:extLst>
          </p:cNvPr>
          <p:cNvSpPr/>
          <p:nvPr/>
        </p:nvSpPr>
        <p:spPr>
          <a:xfrm>
            <a:off x="2644802" y="1153098"/>
            <a:ext cx="2941609" cy="562983"/>
          </a:xfrm>
          <a:prstGeom prst="roundRect">
            <a:avLst/>
          </a:prstGeom>
          <a:solidFill>
            <a:srgbClr val="DCDC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Juan Johnson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975E757-AFE5-4817-8898-CF66F9C76CE4}"/>
              </a:ext>
            </a:extLst>
          </p:cNvPr>
          <p:cNvSpPr/>
          <p:nvPr/>
        </p:nvSpPr>
        <p:spPr>
          <a:xfrm>
            <a:off x="2644803" y="516506"/>
            <a:ext cx="2941609" cy="562983"/>
          </a:xfrm>
          <a:prstGeom prst="roundRect">
            <a:avLst/>
          </a:prstGeom>
          <a:solidFill>
            <a:srgbClr val="DCDC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Frieda Smith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4F8802-E979-473C-812D-3AE04A981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2187" y="2762250"/>
            <a:ext cx="1419225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367FAA-BA5C-4394-AF16-D78F09DC6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587" y="2762250"/>
            <a:ext cx="1371600" cy="1800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231856-6707-4E08-9A01-3242390BE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362" y="2733675"/>
            <a:ext cx="1457325" cy="1819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9674EA-9D09-43FB-9924-49C392CDDC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2637" y="490537"/>
            <a:ext cx="1514475" cy="1819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E5F509-BB41-4006-9ECF-87884192CD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6028" y="4014788"/>
            <a:ext cx="1390650" cy="1809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EF81DE-EDB9-481E-BC1B-9FB6B4992B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4662" y="528637"/>
            <a:ext cx="1457325" cy="1838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63EBB2-A6A7-4E89-AF9D-C3329806B4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6387" y="3176587"/>
            <a:ext cx="1419225" cy="5048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B73AF6-1E9E-4E57-A58A-3479EE89D8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5999" y="5381625"/>
            <a:ext cx="1457325" cy="6572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636D09-EDB6-4017-9856-D9D3342C8E1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26241" b="23963"/>
          <a:stretch/>
        </p:blipFill>
        <p:spPr>
          <a:xfrm>
            <a:off x="4986338" y="4781551"/>
            <a:ext cx="990600" cy="15716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BD5B83-2D0B-406F-96F0-EE08D6E02DF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b="71820"/>
          <a:stretch/>
        </p:blipFill>
        <p:spPr>
          <a:xfrm>
            <a:off x="2784084" y="1206519"/>
            <a:ext cx="419101" cy="455369"/>
          </a:xfrm>
          <a:prstGeom prst="rect">
            <a:avLst/>
          </a:prstGeom>
          <a:ln>
            <a:noFill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6537DA-8D68-4085-9A95-354BACBF84E6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t="34913" b="37406"/>
          <a:stretch/>
        </p:blipFill>
        <p:spPr>
          <a:xfrm>
            <a:off x="2776539" y="573431"/>
            <a:ext cx="419100" cy="447309"/>
          </a:xfrm>
          <a:prstGeom prst="rect">
            <a:avLst/>
          </a:prstGeom>
          <a:ln>
            <a:noFill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89499AA-365C-4F6C-BD8E-6ACD372BFFE5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t="68329" b="4678"/>
          <a:stretch/>
        </p:blipFill>
        <p:spPr>
          <a:xfrm>
            <a:off x="2776538" y="1868086"/>
            <a:ext cx="419100" cy="436195"/>
          </a:xfrm>
          <a:prstGeom prst="rect">
            <a:avLst/>
          </a:prstGeom>
          <a:ln>
            <a:noFill/>
          </a:ln>
        </p:spPr>
      </p:pic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F0D17EF6-D519-4484-908E-DFE3F450AD79}"/>
              </a:ext>
            </a:extLst>
          </p:cNvPr>
          <p:cNvSpPr/>
          <p:nvPr/>
        </p:nvSpPr>
        <p:spPr>
          <a:xfrm>
            <a:off x="261575" y="948923"/>
            <a:ext cx="1846275" cy="1838326"/>
          </a:xfrm>
          <a:prstGeom prst="wedgeRectCallout">
            <a:avLst>
              <a:gd name="adj1" fmla="val 85739"/>
              <a:gd name="adj2" fmla="val -23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separated into sessions that can be easily switched between</a:t>
            </a:r>
          </a:p>
        </p:txBody>
      </p:sp>
    </p:spTree>
    <p:extLst>
      <p:ext uri="{BB962C8B-B14F-4D97-AF65-F5344CB8AC3E}">
        <p14:creationId xmlns:p14="http://schemas.microsoft.com/office/powerpoint/2010/main" val="1685423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se section in the customer summary form">
            <a:extLst>
              <a:ext uri="{FF2B5EF4-FFF2-40B4-BE49-F238E27FC236}">
                <a16:creationId xmlns:a16="http://schemas.microsoft.com/office/drawing/2014/main" id="{D516847E-3177-40EC-B3EB-11D808FA511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822" y="1906270"/>
            <a:ext cx="3856355" cy="3045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Recent cases section in the customer summary form">
            <a:extLst>
              <a:ext uri="{FF2B5EF4-FFF2-40B4-BE49-F238E27FC236}">
                <a16:creationId xmlns:a16="http://schemas.microsoft.com/office/drawing/2014/main" id="{65C89E97-1DA6-4A32-B1AC-B73B1559F38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817" y="2562130"/>
            <a:ext cx="3864610" cy="2544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0187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F1DDE4-20E3-4414-8092-AAD36C0DA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962" y="2276475"/>
            <a:ext cx="5934075" cy="23050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097929B-A3A0-4BF7-859F-595B1BC1F075}"/>
              </a:ext>
            </a:extLst>
          </p:cNvPr>
          <p:cNvSpPr/>
          <p:nvPr/>
        </p:nvSpPr>
        <p:spPr>
          <a:xfrm>
            <a:off x="7196328" y="2276475"/>
            <a:ext cx="1658112" cy="80200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A9DBCE-0219-4DA8-A670-51F67C0754BF}"/>
              </a:ext>
            </a:extLst>
          </p:cNvPr>
          <p:cNvCxnSpPr>
            <a:cxnSpLocks/>
          </p:cNvCxnSpPr>
          <p:nvPr/>
        </p:nvCxnSpPr>
        <p:spPr>
          <a:xfrm flipH="1">
            <a:off x="8488488" y="2410397"/>
            <a:ext cx="69342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368E2A-502E-4128-9938-78891F748B58}"/>
              </a:ext>
            </a:extLst>
          </p:cNvPr>
          <p:cNvSpPr/>
          <p:nvPr/>
        </p:nvSpPr>
        <p:spPr>
          <a:xfrm>
            <a:off x="9063037" y="2276475"/>
            <a:ext cx="2795587" cy="693411"/>
          </a:xfrm>
          <a:prstGeom prst="roundRect">
            <a:avLst>
              <a:gd name="adj" fmla="val 796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400" dirty="0">
                <a:rtl/>
              </a:rPr>
              <a:t>سجلات نشاط العميل والحالة المرتبطة متوفرة من القائمة المنسدلة للسجل المرتبط.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ED6E39-CEA5-42F9-BF6C-548CB6D832F8}"/>
              </a:ext>
            </a:extLst>
          </p:cNvPr>
          <p:cNvSpPr/>
          <p:nvPr/>
        </p:nvSpPr>
        <p:spPr>
          <a:xfrm>
            <a:off x="3264408" y="2339340"/>
            <a:ext cx="1658112" cy="1981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354C56-D626-4CF6-91F5-A1129CB255AB}"/>
              </a:ext>
            </a:extLst>
          </p:cNvPr>
          <p:cNvSpPr/>
          <p:nvPr/>
        </p:nvSpPr>
        <p:spPr>
          <a:xfrm>
            <a:off x="5230368" y="2339340"/>
            <a:ext cx="1658112" cy="1981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B399663-7DD6-4A59-8720-FCEFE87BA60B}"/>
              </a:ext>
            </a:extLst>
          </p:cNvPr>
          <p:cNvSpPr/>
          <p:nvPr/>
        </p:nvSpPr>
        <p:spPr>
          <a:xfrm>
            <a:off x="3832574" y="2141220"/>
            <a:ext cx="2795587" cy="198120"/>
          </a:xfrm>
          <a:prstGeom prst="roundRect">
            <a:avLst>
              <a:gd name="adj" fmla="val 796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400" dirty="0">
                <a:rtl/>
              </a:rPr>
              <a:t>العميل المرتبط وسجلات الحالة.  </a:t>
            </a:r>
          </a:p>
        </p:txBody>
      </p:sp>
    </p:spTree>
    <p:extLst>
      <p:ext uri="{BB962C8B-B14F-4D97-AF65-F5344CB8AC3E}">
        <p14:creationId xmlns:p14="http://schemas.microsoft.com/office/powerpoint/2010/main" val="3975560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reate account, contact, and case">
            <a:extLst>
              <a:ext uri="{FF2B5EF4-FFF2-40B4-BE49-F238E27FC236}">
                <a16:creationId xmlns:a16="http://schemas.microsoft.com/office/drawing/2014/main" id="{E044FD1D-DB92-4E78-8B47-820B915B60A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716722"/>
            <a:ext cx="5943600" cy="34245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665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ustomer and case section are blank when there are no records">
            <a:extLst>
              <a:ext uri="{FF2B5EF4-FFF2-40B4-BE49-F238E27FC236}">
                <a16:creationId xmlns:a16="http://schemas.microsoft.com/office/drawing/2014/main" id="{F553A6B2-874F-46A3-876B-BC86E639C16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716722"/>
            <a:ext cx="5943600" cy="34245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8994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D408E29-56B1-45D0-9A18-648BB4FBF3AD}"/>
              </a:ext>
            </a:extLst>
          </p:cNvPr>
          <p:cNvSpPr/>
          <p:nvPr/>
        </p:nvSpPr>
        <p:spPr>
          <a:xfrm>
            <a:off x="914400" y="333340"/>
            <a:ext cx="10268135" cy="592725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C55A5F-C37E-4495-9A0C-850B27B0BD15}"/>
              </a:ext>
            </a:extLst>
          </p:cNvPr>
          <p:cNvSpPr/>
          <p:nvPr/>
        </p:nvSpPr>
        <p:spPr>
          <a:xfrm>
            <a:off x="914400" y="717042"/>
            <a:ext cx="10268135" cy="55435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76205D-B0CB-469A-9D4C-2ED6442BC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465" y="786434"/>
            <a:ext cx="1333604" cy="53834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106687-B60F-43D3-BFE2-732DF513B1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25"/>
          <a:stretch/>
        </p:blipFill>
        <p:spPr>
          <a:xfrm>
            <a:off x="2395457" y="786434"/>
            <a:ext cx="2259150" cy="5383444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C51806-D01C-45B5-B92E-741CC9BB59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26" t="12482" r="25935" b="3215"/>
          <a:stretch/>
        </p:blipFill>
        <p:spPr>
          <a:xfrm>
            <a:off x="4706995" y="1014984"/>
            <a:ext cx="6076459" cy="51572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0D7570-44E2-4F60-8E59-6FEFBAFF3D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6995" y="767410"/>
            <a:ext cx="4186580" cy="22854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9F17458-9143-4A98-B0E3-4861333CC2EF}"/>
              </a:ext>
            </a:extLst>
          </p:cNvPr>
          <p:cNvSpPr/>
          <p:nvPr/>
        </p:nvSpPr>
        <p:spPr>
          <a:xfrm>
            <a:off x="2343069" y="717042"/>
            <a:ext cx="2363924" cy="54528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B2559F-C74E-4CBC-8377-10F84C424CCA}"/>
              </a:ext>
            </a:extLst>
          </p:cNvPr>
          <p:cNvSpPr/>
          <p:nvPr/>
        </p:nvSpPr>
        <p:spPr>
          <a:xfrm>
            <a:off x="4706992" y="717042"/>
            <a:ext cx="6076461" cy="29794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4D328E-15CA-41A6-8C26-2646771CAA7F}"/>
              </a:ext>
            </a:extLst>
          </p:cNvPr>
          <p:cNvSpPr/>
          <p:nvPr/>
        </p:nvSpPr>
        <p:spPr>
          <a:xfrm>
            <a:off x="4706994" y="1017649"/>
            <a:ext cx="6076460" cy="515222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561B104-F6C2-48DA-BC44-C0217A8D172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96" b="10203"/>
          <a:stretch/>
        </p:blipFill>
        <p:spPr>
          <a:xfrm>
            <a:off x="7637513" y="333340"/>
            <a:ext cx="3003150" cy="34335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D0CB8FD-70D9-458B-AB5B-611B7411AFD1}"/>
              </a:ext>
            </a:extLst>
          </p:cNvPr>
          <p:cNvSpPr/>
          <p:nvPr/>
        </p:nvSpPr>
        <p:spPr>
          <a:xfrm>
            <a:off x="914400" y="717042"/>
            <a:ext cx="1428669" cy="54528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297CE24-42A0-4D0A-B989-429E44241D4F}"/>
              </a:ext>
            </a:extLst>
          </p:cNvPr>
          <p:cNvSpPr/>
          <p:nvPr/>
        </p:nvSpPr>
        <p:spPr>
          <a:xfrm>
            <a:off x="7637512" y="330675"/>
            <a:ext cx="3145941" cy="38370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8090CB5-FDC1-41A1-A9B1-CD379E8C101A}"/>
              </a:ext>
            </a:extLst>
          </p:cNvPr>
          <p:cNvSpPr/>
          <p:nvPr/>
        </p:nvSpPr>
        <p:spPr>
          <a:xfrm>
            <a:off x="208185" y="1599904"/>
            <a:ext cx="402199" cy="40219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C40967-366A-45BB-B334-92A009DF8F55}"/>
              </a:ext>
            </a:extLst>
          </p:cNvPr>
          <p:cNvSpPr/>
          <p:nvPr/>
        </p:nvSpPr>
        <p:spPr>
          <a:xfrm>
            <a:off x="3323931" y="6400750"/>
            <a:ext cx="402199" cy="40219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091FAD8-A941-4E70-BC6E-740CF73906AF}"/>
              </a:ext>
            </a:extLst>
          </p:cNvPr>
          <p:cNvSpPr/>
          <p:nvPr/>
        </p:nvSpPr>
        <p:spPr>
          <a:xfrm>
            <a:off x="7544122" y="6400749"/>
            <a:ext cx="402199" cy="40219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D1FC2A1-5558-4EBB-87B5-84A6C82C9B10}"/>
              </a:ext>
            </a:extLst>
          </p:cNvPr>
          <p:cNvSpPr/>
          <p:nvPr/>
        </p:nvSpPr>
        <p:spPr>
          <a:xfrm>
            <a:off x="6717473" y="-217830"/>
            <a:ext cx="402199" cy="40219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0CBA9FA-368A-43BF-B027-4C435FE61ACD}"/>
              </a:ext>
            </a:extLst>
          </p:cNvPr>
          <p:cNvSpPr/>
          <p:nvPr/>
        </p:nvSpPr>
        <p:spPr>
          <a:xfrm>
            <a:off x="11377718" y="0"/>
            <a:ext cx="402199" cy="40219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6B7853C-F24E-4C27-BF6D-58264A2266F1}"/>
              </a:ext>
            </a:extLst>
          </p:cNvPr>
          <p:cNvCxnSpPr>
            <a:stCxn id="33" idx="2"/>
            <a:endCxn id="28" idx="0"/>
          </p:cNvCxnSpPr>
          <p:nvPr/>
        </p:nvCxnSpPr>
        <p:spPr>
          <a:xfrm rot="10800000" flipV="1">
            <a:off x="9210484" y="201099"/>
            <a:ext cx="2167235" cy="129575"/>
          </a:xfrm>
          <a:prstGeom prst="bentConnector2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E23F525D-5323-400F-B9B8-9E8B7FF5452B}"/>
              </a:ext>
            </a:extLst>
          </p:cNvPr>
          <p:cNvCxnSpPr>
            <a:stCxn id="27" idx="1"/>
            <a:endCxn id="29" idx="4"/>
          </p:cNvCxnSpPr>
          <p:nvPr/>
        </p:nvCxnSpPr>
        <p:spPr>
          <a:xfrm rot="10800000">
            <a:off x="409286" y="2002104"/>
            <a:ext cx="505115" cy="1441357"/>
          </a:xfrm>
          <a:prstGeom prst="bentConnector2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9781C5A-E039-42A0-AA0A-3C7C19AD972C}"/>
              </a:ext>
            </a:extLst>
          </p:cNvPr>
          <p:cNvCxnSpPr>
            <a:stCxn id="21" idx="2"/>
            <a:endCxn id="30" idx="0"/>
          </p:cNvCxnSpPr>
          <p:nvPr/>
        </p:nvCxnSpPr>
        <p:spPr>
          <a:xfrm>
            <a:off x="3525031" y="6169877"/>
            <a:ext cx="0" cy="23087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7800DDF-498C-48FE-887E-B6D6A319AC6A}"/>
              </a:ext>
            </a:extLst>
          </p:cNvPr>
          <p:cNvCxnSpPr>
            <a:stCxn id="23" idx="2"/>
            <a:endCxn id="31" idx="0"/>
          </p:cNvCxnSpPr>
          <p:nvPr/>
        </p:nvCxnSpPr>
        <p:spPr>
          <a:xfrm flipH="1">
            <a:off x="7745222" y="6169877"/>
            <a:ext cx="2" cy="2308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outdoor, screenshot, sky, road&#10;&#10;Description automatically generated">
            <a:extLst>
              <a:ext uri="{FF2B5EF4-FFF2-40B4-BE49-F238E27FC236}">
                <a16:creationId xmlns:a16="http://schemas.microsoft.com/office/drawing/2014/main" id="{ABC3D69C-4F1B-4849-9CE5-7673F979F0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592" y="714377"/>
            <a:ext cx="1962369" cy="1131632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DD2D625-C828-4188-A3AF-AB29AC766CB4}"/>
              </a:ext>
            </a:extLst>
          </p:cNvPr>
          <p:cNvSpPr/>
          <p:nvPr/>
        </p:nvSpPr>
        <p:spPr>
          <a:xfrm>
            <a:off x="8819476" y="721091"/>
            <a:ext cx="1954486" cy="112491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8B7CA72-17F2-40F6-A928-11FB912C1E1A}"/>
              </a:ext>
            </a:extLst>
          </p:cNvPr>
          <p:cNvCxnSpPr>
            <a:cxnSpLocks/>
            <a:stCxn id="32" idx="4"/>
          </p:cNvCxnSpPr>
          <p:nvPr/>
        </p:nvCxnSpPr>
        <p:spPr>
          <a:xfrm>
            <a:off x="6918573" y="184369"/>
            <a:ext cx="0" cy="53000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C2D753CE-865C-4F93-9C3B-A308C978C7F0}"/>
              </a:ext>
            </a:extLst>
          </p:cNvPr>
          <p:cNvSpPr/>
          <p:nvPr/>
        </p:nvSpPr>
        <p:spPr>
          <a:xfrm>
            <a:off x="11377718" y="1079093"/>
            <a:ext cx="402199" cy="40219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9964AF9-5030-43D0-9B84-EC23EAB98E91}"/>
              </a:ext>
            </a:extLst>
          </p:cNvPr>
          <p:cNvCxnSpPr>
            <a:cxnSpLocks/>
            <a:stCxn id="47" idx="3"/>
            <a:endCxn id="51" idx="2"/>
          </p:cNvCxnSpPr>
          <p:nvPr/>
        </p:nvCxnSpPr>
        <p:spPr>
          <a:xfrm flipV="1">
            <a:off x="10773962" y="1280193"/>
            <a:ext cx="603756" cy="335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697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ustomer summary is loaded with details after linking">
            <a:extLst>
              <a:ext uri="{FF2B5EF4-FFF2-40B4-BE49-F238E27FC236}">
                <a16:creationId xmlns:a16="http://schemas.microsoft.com/office/drawing/2014/main" id="{68EB348E-1DB0-4B1A-876F-C69A4CBCA79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989455"/>
            <a:ext cx="5943600" cy="28790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6515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C413911-CD30-4E84-BA77-9F76211B41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68" y="780058"/>
            <a:ext cx="10601863" cy="52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019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82154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18503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4977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5884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602C605-7213-49A1-9ECA-13459C1BC1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319"/>
          <a:stretch/>
        </p:blipFill>
        <p:spPr>
          <a:xfrm>
            <a:off x="1499236" y="365507"/>
            <a:ext cx="9997439" cy="6126986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3F8CC6-2966-4241-B478-AD622C4CD187}"/>
              </a:ext>
            </a:extLst>
          </p:cNvPr>
          <p:cNvSpPr/>
          <p:nvPr/>
        </p:nvSpPr>
        <p:spPr>
          <a:xfrm>
            <a:off x="6286499" y="1114426"/>
            <a:ext cx="4410075" cy="56197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4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ستكون جميع خدمات خدمة العملاء ولوحات معلومات القنوات متعددة الاتجاهات، التي يمكن للعميل الوصول إليها، متوفرة للاختيار منها. 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F1CCB2-2A4D-4423-9FF0-842B2EC14469}"/>
              </a:ext>
            </a:extLst>
          </p:cNvPr>
          <p:cNvCxnSpPr>
            <a:cxnSpLocks/>
          </p:cNvCxnSpPr>
          <p:nvPr/>
        </p:nvCxnSpPr>
        <p:spPr>
          <a:xfrm flipH="1">
            <a:off x="5570220" y="1417646"/>
            <a:ext cx="7162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E20D21E-C852-4D12-BACE-429B5BDF17CC}"/>
              </a:ext>
            </a:extLst>
          </p:cNvPr>
          <p:cNvSpPr/>
          <p:nvPr/>
        </p:nvSpPr>
        <p:spPr>
          <a:xfrm>
            <a:off x="4547235" y="291287"/>
            <a:ext cx="4248151" cy="49174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4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تتضمن التطبيقات المتاحة لبدء التشغيل: سجلات حساب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rtl/>
              </a:rPr>
            </a:br>
            <a:r>
              <a:rPr lang="" sz="1400" dirty="0"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Dynamics 365</a:t>
            </a:r>
            <a:r>
              <a:rPr lang="ar-sa" sz="14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، وجهة الاتصال، والحالة.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85A26D-3CC1-4EC9-8D10-9937A3340A22}"/>
              </a:ext>
            </a:extLst>
          </p:cNvPr>
          <p:cNvCxnSpPr>
            <a:cxnSpLocks/>
          </p:cNvCxnSpPr>
          <p:nvPr/>
        </p:nvCxnSpPr>
        <p:spPr>
          <a:xfrm flipH="1">
            <a:off x="4265295" y="773502"/>
            <a:ext cx="7162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5A9E970-2459-448E-97BC-03443ABCEC29}"/>
              </a:ext>
            </a:extLst>
          </p:cNvPr>
          <p:cNvSpPr/>
          <p:nvPr/>
        </p:nvSpPr>
        <p:spPr>
          <a:xfrm>
            <a:off x="139065" y="2121306"/>
            <a:ext cx="2242186" cy="148866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4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يتم تشغيل جلسة الصفحة الرئيسية عند فتح التطبيق.  سيتم تشغيل جلسات إضافية كما يتم تعيين عناصر العمل إلى المندوب. 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880CF0-DBC5-4A80-A5B3-9A8EC7D8192A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1260158" y="1066801"/>
            <a:ext cx="235268" cy="10545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EB598FD-BC9B-4D13-85F4-B64DB6E2A8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007" r="197"/>
          <a:stretch/>
        </p:blipFill>
        <p:spPr>
          <a:xfrm>
            <a:off x="11376661" y="365507"/>
            <a:ext cx="676275" cy="612698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087AAA6-A42F-4671-82C6-3D16010728A2}"/>
              </a:ext>
            </a:extLst>
          </p:cNvPr>
          <p:cNvSpPr/>
          <p:nvPr/>
        </p:nvSpPr>
        <p:spPr>
          <a:xfrm>
            <a:off x="4186106" y="885823"/>
            <a:ext cx="766893" cy="33377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19F8082-6F91-4FDF-B281-321A7D027E68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4592001" y="1066802"/>
            <a:ext cx="0" cy="5663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897A660-D905-41C1-A0B6-B8E30F378F06}"/>
              </a:ext>
            </a:extLst>
          </p:cNvPr>
          <p:cNvSpPr/>
          <p:nvPr/>
        </p:nvSpPr>
        <p:spPr>
          <a:xfrm>
            <a:off x="3551871" y="1633164"/>
            <a:ext cx="2080260" cy="68734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4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يستطيع المندوبون تحديد لوحة المعلومات المطلوب استخدامها على أنه الإعداد الافتراضي.  </a:t>
            </a:r>
          </a:p>
        </p:txBody>
      </p:sp>
    </p:spTree>
    <p:extLst>
      <p:ext uri="{BB962C8B-B14F-4D97-AF65-F5344CB8AC3E}">
        <p14:creationId xmlns:p14="http://schemas.microsoft.com/office/powerpoint/2010/main" val="238026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gent presence status">
            <a:extLst>
              <a:ext uri="{FF2B5EF4-FFF2-40B4-BE49-F238E27FC236}">
                <a16:creationId xmlns:a16="http://schemas.microsoft.com/office/drawing/2014/main" id="{3BF4C7FA-84F7-4D6C-ADF7-22F78AC3A45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05" y="758761"/>
            <a:ext cx="5780405" cy="715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Offline presence status">
            <a:extLst>
              <a:ext uri="{FF2B5EF4-FFF2-40B4-BE49-F238E27FC236}">
                <a16:creationId xmlns:a16="http://schemas.microsoft.com/office/drawing/2014/main" id="{1EF5406B-DAB1-4E8E-B7C8-017DE59DAE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06" y="1605026"/>
            <a:ext cx="620395" cy="524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ppear away presence status">
            <a:extLst>
              <a:ext uri="{FF2B5EF4-FFF2-40B4-BE49-F238E27FC236}">
                <a16:creationId xmlns:a16="http://schemas.microsoft.com/office/drawing/2014/main" id="{067EF978-6ADB-482B-99C5-829C7DF3D04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05" y="2124964"/>
            <a:ext cx="620395" cy="524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Do not disturb presence status">
            <a:extLst>
              <a:ext uri="{FF2B5EF4-FFF2-40B4-BE49-F238E27FC236}">
                <a16:creationId xmlns:a16="http://schemas.microsoft.com/office/drawing/2014/main" id="{C414BD82-459C-4A84-9735-5B3FB3917B6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05" y="2652522"/>
            <a:ext cx="620395" cy="524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Busy presence status">
            <a:extLst>
              <a:ext uri="{FF2B5EF4-FFF2-40B4-BE49-F238E27FC236}">
                <a16:creationId xmlns:a16="http://schemas.microsoft.com/office/drawing/2014/main" id="{341B39FC-0584-415E-852C-42062AECFD2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05" y="3175635"/>
            <a:ext cx="620395" cy="524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vailable presence status">
            <a:extLst>
              <a:ext uri="{FF2B5EF4-FFF2-40B4-BE49-F238E27FC236}">
                <a16:creationId xmlns:a16="http://schemas.microsoft.com/office/drawing/2014/main" id="{08F8C48F-17C9-4952-8D5C-08FCB182C2E6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05" y="3706368"/>
            <a:ext cx="620395" cy="52451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EB71E5C-F075-4801-9045-F312763CBCDD}"/>
              </a:ext>
            </a:extLst>
          </p:cNvPr>
          <p:cNvSpPr/>
          <p:nvPr/>
        </p:nvSpPr>
        <p:spPr>
          <a:xfrm>
            <a:off x="4381501" y="896331"/>
            <a:ext cx="650970" cy="5157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F634326-44D0-4617-B643-2BF29BF9AA01}"/>
              </a:ext>
            </a:extLst>
          </p:cNvPr>
          <p:cNvSpPr/>
          <p:nvPr/>
        </p:nvSpPr>
        <p:spPr>
          <a:xfrm>
            <a:off x="5417820" y="488474"/>
            <a:ext cx="5364480" cy="71564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يستطيع المندوبون تغيير التواجد يدويًا.  كما يُمكن تغييره تلقائيًا عند تعيين العناصر إلى المندوبين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81BC4D-A348-440E-A5B3-7E65ADB122BA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937760" y="846297"/>
            <a:ext cx="480060" cy="2052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E2F835-E6EA-49A9-918F-900C80150E0A}"/>
              </a:ext>
            </a:extLst>
          </p:cNvPr>
          <p:cNvSpPr txBox="1"/>
          <p:nvPr/>
        </p:nvSpPr>
        <p:spPr>
          <a:xfrm>
            <a:off x="1546860" y="1645590"/>
            <a:ext cx="51364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غير متصل بالإنترنت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36AC86-E9EB-42CB-BB40-F51782E01E94}"/>
              </a:ext>
            </a:extLst>
          </p:cNvPr>
          <p:cNvSpPr txBox="1"/>
          <p:nvPr/>
        </p:nvSpPr>
        <p:spPr>
          <a:xfrm>
            <a:off x="1546860" y="2163933"/>
            <a:ext cx="51364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الظهور بالخارج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2CE562-BFA1-4D7F-AB9B-2BA9A8DEC5E2}"/>
              </a:ext>
            </a:extLst>
          </p:cNvPr>
          <p:cNvSpPr txBox="1"/>
          <p:nvPr/>
        </p:nvSpPr>
        <p:spPr>
          <a:xfrm>
            <a:off x="1546860" y="2691491"/>
            <a:ext cx="51364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عدم الإزعاج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878185-18F0-4179-B56F-4C89AC332615}"/>
              </a:ext>
            </a:extLst>
          </p:cNvPr>
          <p:cNvSpPr txBox="1"/>
          <p:nvPr/>
        </p:nvSpPr>
        <p:spPr>
          <a:xfrm>
            <a:off x="1546860" y="3225002"/>
            <a:ext cx="51364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مشغول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29C375-713D-477E-9324-3414C339F7B1}"/>
              </a:ext>
            </a:extLst>
          </p:cNvPr>
          <p:cNvSpPr txBox="1"/>
          <p:nvPr/>
        </p:nvSpPr>
        <p:spPr>
          <a:xfrm>
            <a:off x="1546860" y="3745337"/>
            <a:ext cx="51364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متوفر‬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40C10-CB6C-4674-A71C-3C2C4F59985B}"/>
              </a:ext>
            </a:extLst>
          </p:cNvPr>
          <p:cNvSpPr/>
          <p:nvPr/>
        </p:nvSpPr>
        <p:spPr>
          <a:xfrm>
            <a:off x="902905" y="1605026"/>
            <a:ext cx="5780405" cy="26258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26A24F8-0212-4D4F-80E9-0BB8389BA733}"/>
              </a:ext>
            </a:extLst>
          </p:cNvPr>
          <p:cNvSpPr/>
          <p:nvPr/>
        </p:nvSpPr>
        <p:spPr>
          <a:xfrm>
            <a:off x="205740" y="83820"/>
            <a:ext cx="11338560" cy="4366260"/>
          </a:xfrm>
          <a:prstGeom prst="roundRect">
            <a:avLst>
              <a:gd name="adj" fmla="val 3927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0B9B2A4-1B42-446E-9BBC-E1C8DA2E25C5}"/>
              </a:ext>
            </a:extLst>
          </p:cNvPr>
          <p:cNvSpPr/>
          <p:nvPr/>
        </p:nvSpPr>
        <p:spPr>
          <a:xfrm>
            <a:off x="6386481" y="2455908"/>
            <a:ext cx="3218689" cy="88548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التواجد خارج النطاق.</a:t>
            </a:r>
          </a:p>
          <a:p>
            <a:pPr algn="ctr" rtl="1"/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يستطيع المسؤولون إضافة حالات تواجد الإضافية.  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F634C827-ADC9-4B92-BB73-EB6B0934BD84}"/>
              </a:ext>
            </a:extLst>
          </p:cNvPr>
          <p:cNvSpPr/>
          <p:nvPr/>
        </p:nvSpPr>
        <p:spPr>
          <a:xfrm>
            <a:off x="5032471" y="1819656"/>
            <a:ext cx="1063529" cy="2157984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 rt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42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utdoor, screenshot, sky, road&#10;&#10;Description automatically generated">
            <a:extLst>
              <a:ext uri="{FF2B5EF4-FFF2-40B4-BE49-F238E27FC236}">
                <a16:creationId xmlns:a16="http://schemas.microsoft.com/office/drawing/2014/main" id="{A53C96D2-3EB8-416E-AD93-EF3B7D299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988" y="2480248"/>
            <a:ext cx="3121488" cy="1800057"/>
          </a:xfrm>
          <a:prstGeom prst="rect">
            <a:avLst/>
          </a:prstGeom>
        </p:spPr>
      </p:pic>
      <p:pic>
        <p:nvPicPr>
          <p:cNvPr id="6" name="Picture 5" descr="A picture containing outdoor, screenshot, sky, road&#10;&#10;Description automatically generated">
            <a:extLst>
              <a:ext uri="{FF2B5EF4-FFF2-40B4-BE49-F238E27FC236}">
                <a16:creationId xmlns:a16="http://schemas.microsoft.com/office/drawing/2014/main" id="{0440B4FD-315A-404D-A1B3-5C17E45D5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908" y="2480248"/>
            <a:ext cx="3121488" cy="1800057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3EBFBD-C124-4B3A-AB59-824BD8655D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5" t="9945" r="89951" b="77572"/>
          <a:stretch/>
        </p:blipFill>
        <p:spPr>
          <a:xfrm>
            <a:off x="1889759" y="2628900"/>
            <a:ext cx="190501" cy="2057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27E00A-622C-447A-AF5B-4ADD864A5AAD}"/>
              </a:ext>
            </a:extLst>
          </p:cNvPr>
          <p:cNvSpPr txBox="1"/>
          <p:nvPr/>
        </p:nvSpPr>
        <p:spPr>
          <a:xfrm>
            <a:off x="2208111" y="2577880"/>
            <a:ext cx="2415540" cy="307777"/>
          </a:xfrm>
          <a:prstGeom prst="rect">
            <a:avLst/>
          </a:prstGeom>
          <a:solidFill>
            <a:srgbClr val="003D6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SMS request from Ian Madera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658808-9568-43A3-8A3B-0AF70B8FD301}"/>
              </a:ext>
            </a:extLst>
          </p:cNvPr>
          <p:cNvSpPr/>
          <p:nvPr/>
        </p:nvSpPr>
        <p:spPr>
          <a:xfrm>
            <a:off x="1653540" y="2339340"/>
            <a:ext cx="6697980" cy="2110740"/>
          </a:xfrm>
          <a:prstGeom prst="roundRect">
            <a:avLst>
              <a:gd name="adj" fmla="val 3927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28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F06853-BE2D-4DB2-9E23-5F610D3DF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841" y="1269821"/>
            <a:ext cx="8636317" cy="30754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74F969-100F-469A-BC96-8E656AC01C7E}"/>
              </a:ext>
            </a:extLst>
          </p:cNvPr>
          <p:cNvSpPr/>
          <p:nvPr/>
        </p:nvSpPr>
        <p:spPr>
          <a:xfrm>
            <a:off x="1777841" y="1512897"/>
            <a:ext cx="1011079" cy="283241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248DCD5-E723-4E96-8C33-A701E2892417}"/>
              </a:ext>
            </a:extLst>
          </p:cNvPr>
          <p:cNvSpPr/>
          <p:nvPr/>
        </p:nvSpPr>
        <p:spPr>
          <a:xfrm>
            <a:off x="129539" y="662176"/>
            <a:ext cx="1592581" cy="85072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4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يستطيع المندوبون التبديل بسهولة بين جلسات العمل من لوحة الجلسة.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00107A-8FFD-42F3-A555-70E57887426F}"/>
              </a:ext>
            </a:extLst>
          </p:cNvPr>
          <p:cNvCxnSpPr>
            <a:cxnSpLocks/>
          </p:cNvCxnSpPr>
          <p:nvPr/>
        </p:nvCxnSpPr>
        <p:spPr>
          <a:xfrm>
            <a:off x="1551623" y="1348740"/>
            <a:ext cx="341947" cy="40723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68DF5BC-0B33-409D-9506-1A5E37612116}"/>
              </a:ext>
            </a:extLst>
          </p:cNvPr>
          <p:cNvSpPr/>
          <p:nvPr/>
        </p:nvSpPr>
        <p:spPr>
          <a:xfrm>
            <a:off x="7721441" y="2755761"/>
            <a:ext cx="2306479" cy="15895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E69BBD-866B-40D1-B4D1-302D41A37612}"/>
              </a:ext>
            </a:extLst>
          </p:cNvPr>
          <p:cNvSpPr/>
          <p:nvPr/>
        </p:nvSpPr>
        <p:spPr>
          <a:xfrm>
            <a:off x="2788920" y="1512896"/>
            <a:ext cx="4343400" cy="4149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6FF0C5-361E-4BB5-97AA-0875B00EF692}"/>
              </a:ext>
            </a:extLst>
          </p:cNvPr>
          <p:cNvSpPr/>
          <p:nvPr/>
        </p:nvSpPr>
        <p:spPr>
          <a:xfrm>
            <a:off x="8696801" y="1525457"/>
            <a:ext cx="1491139" cy="8215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D685A5-E1F9-43C9-B0AA-A942B7B60663}"/>
              </a:ext>
            </a:extLst>
          </p:cNvPr>
          <p:cNvCxnSpPr>
            <a:cxnSpLocks/>
          </p:cNvCxnSpPr>
          <p:nvPr/>
        </p:nvCxnSpPr>
        <p:spPr>
          <a:xfrm>
            <a:off x="4960619" y="1339830"/>
            <a:ext cx="1" cy="37125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191F7F8-D52A-4555-A526-396F564388FC}"/>
              </a:ext>
            </a:extLst>
          </p:cNvPr>
          <p:cNvSpPr/>
          <p:nvPr/>
        </p:nvSpPr>
        <p:spPr>
          <a:xfrm>
            <a:off x="2788920" y="762000"/>
            <a:ext cx="4343400" cy="65808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4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سيُعرض كل تطبيق يفتح في جلسة عمل في علامة تبويب جديدة.  تظل علامات تبويب التطبيق مفتوحة حتى إغلاق جلسة العمل.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C684C0-BC95-40D9-ACA0-466809B342D8}"/>
              </a:ext>
            </a:extLst>
          </p:cNvPr>
          <p:cNvCxnSpPr>
            <a:cxnSpLocks/>
          </p:cNvCxnSpPr>
          <p:nvPr/>
        </p:nvCxnSpPr>
        <p:spPr>
          <a:xfrm flipV="1">
            <a:off x="7689532" y="3883481"/>
            <a:ext cx="501967" cy="4618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848375D-11C7-42B5-8A2B-52F342B8187D}"/>
              </a:ext>
            </a:extLst>
          </p:cNvPr>
          <p:cNvSpPr/>
          <p:nvPr/>
        </p:nvSpPr>
        <p:spPr>
          <a:xfrm>
            <a:off x="5951221" y="3883481"/>
            <a:ext cx="1924050" cy="70045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4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تبقى العناصر غير المحفوظة حتى عودة المندوب إلى جلسة العمل.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F3D8A0-7F8E-425B-944A-1EAB95277AF0}"/>
              </a:ext>
            </a:extLst>
          </p:cNvPr>
          <p:cNvCxnSpPr>
            <a:cxnSpLocks/>
          </p:cNvCxnSpPr>
          <p:nvPr/>
        </p:nvCxnSpPr>
        <p:spPr>
          <a:xfrm flipV="1">
            <a:off x="7836692" y="2217420"/>
            <a:ext cx="972028" cy="24114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67D070B-FDC0-4765-A28C-37A956E7CEF8}"/>
              </a:ext>
            </a:extLst>
          </p:cNvPr>
          <p:cNvSpPr/>
          <p:nvPr/>
        </p:nvSpPr>
        <p:spPr>
          <a:xfrm>
            <a:off x="6098381" y="1996730"/>
            <a:ext cx="1924050" cy="70045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400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سيؤدي قبول أي إشعار إلى بدء جلسة عمل جديدة.</a:t>
            </a:r>
          </a:p>
        </p:txBody>
      </p:sp>
    </p:spTree>
    <p:extLst>
      <p:ext uri="{BB962C8B-B14F-4D97-AF65-F5344CB8AC3E}">
        <p14:creationId xmlns:p14="http://schemas.microsoft.com/office/powerpoint/2010/main" val="2362104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1C5074-7DEC-4933-830C-5A948CB95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317" y="420460"/>
            <a:ext cx="4352925" cy="20669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6AC0B7-F469-4256-8A2B-06E01B2B9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435700"/>
            <a:ext cx="4210050" cy="20193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157C28-4CD0-4824-AD2F-6AB86661EEF0}"/>
              </a:ext>
            </a:extLst>
          </p:cNvPr>
          <p:cNvCxnSpPr>
            <a:cxnSpLocks/>
          </p:cNvCxnSpPr>
          <p:nvPr/>
        </p:nvCxnSpPr>
        <p:spPr>
          <a:xfrm flipV="1">
            <a:off x="3650932" y="1948001"/>
            <a:ext cx="501967" cy="4618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CCD1160-BF54-4FAB-A9DC-A9817F3EA180}"/>
              </a:ext>
            </a:extLst>
          </p:cNvPr>
          <p:cNvSpPr/>
          <p:nvPr/>
        </p:nvSpPr>
        <p:spPr>
          <a:xfrm>
            <a:off x="1763554" y="2104770"/>
            <a:ext cx="2226945" cy="70045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400" dirty="0">
                <a:rtl/>
              </a:rPr>
              <a:t>الفتح متوفر من "عناصر العمل" وعمليات دفق عناصر "العمل المغلقة"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5030AF-C729-4E82-B7F3-2870FF2F8DF9}"/>
              </a:ext>
            </a:extLst>
          </p:cNvPr>
          <p:cNvCxnSpPr>
            <a:cxnSpLocks/>
          </p:cNvCxnSpPr>
          <p:nvPr/>
        </p:nvCxnSpPr>
        <p:spPr>
          <a:xfrm flipV="1">
            <a:off x="8329612" y="1932761"/>
            <a:ext cx="501967" cy="4618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829A687-1F6F-4117-A13C-629CCEE6F324}"/>
              </a:ext>
            </a:extLst>
          </p:cNvPr>
          <p:cNvSpPr/>
          <p:nvPr/>
        </p:nvSpPr>
        <p:spPr>
          <a:xfrm>
            <a:off x="6442234" y="2104770"/>
            <a:ext cx="2226945" cy="70045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400" dirty="0">
                <a:rtl/>
              </a:rPr>
              <a:t>الاختيار متوفر من تدفق "عناصر العمل المفتوحة"</a:t>
            </a:r>
          </a:p>
        </p:txBody>
      </p:sp>
    </p:spTree>
    <p:extLst>
      <p:ext uri="{BB962C8B-B14F-4D97-AF65-F5344CB8AC3E}">
        <p14:creationId xmlns:p14="http://schemas.microsoft.com/office/powerpoint/2010/main" val="4277661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F06853-BE2D-4DB2-9E23-5F610D3DF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841" y="1269821"/>
            <a:ext cx="8636317" cy="30754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96FF0C5-361E-4BB5-97AA-0875B00EF692}"/>
              </a:ext>
            </a:extLst>
          </p:cNvPr>
          <p:cNvSpPr/>
          <p:nvPr/>
        </p:nvSpPr>
        <p:spPr>
          <a:xfrm>
            <a:off x="8696801" y="1525457"/>
            <a:ext cx="1491139" cy="8215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F3D8A0-7F8E-425B-944A-1EAB95277AF0}"/>
              </a:ext>
            </a:extLst>
          </p:cNvPr>
          <p:cNvCxnSpPr>
            <a:cxnSpLocks/>
          </p:cNvCxnSpPr>
          <p:nvPr/>
        </p:nvCxnSpPr>
        <p:spPr>
          <a:xfrm flipV="1">
            <a:off x="7836692" y="2217420"/>
            <a:ext cx="972028" cy="24114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67D070B-FDC0-4765-A28C-37A956E7CEF8}"/>
              </a:ext>
            </a:extLst>
          </p:cNvPr>
          <p:cNvSpPr/>
          <p:nvPr/>
        </p:nvSpPr>
        <p:spPr>
          <a:xfrm>
            <a:off x="6098381" y="1996730"/>
            <a:ext cx="1924050" cy="70045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400" dirty="0">
                <a:rtl/>
              </a:rPr>
              <a:t>سيؤدي النقر فوق "قبول" إلى إنشاء جلسة عمل جديدة تلقائيًا.</a:t>
            </a:r>
          </a:p>
        </p:txBody>
      </p:sp>
    </p:spTree>
    <p:extLst>
      <p:ext uri="{BB962C8B-B14F-4D97-AF65-F5344CB8AC3E}">
        <p14:creationId xmlns:p14="http://schemas.microsoft.com/office/powerpoint/2010/main" val="271433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2779</TotalTime>
  <Words>511</Words>
  <Application>Microsoft Office PowerPoint</Application>
  <PresentationFormat>Widescreen</PresentationFormat>
  <Paragraphs>89</Paragraphs>
  <Slides>35</Slides>
  <Notes>0</Notes>
  <HiddenSlides>16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AMR DONIA</cp:lastModifiedBy>
  <cp:revision>67</cp:revision>
  <dcterms:created xsi:type="dcterms:W3CDTF">2019-11-08T18:56:59Z</dcterms:created>
  <dcterms:modified xsi:type="dcterms:W3CDTF">2021-08-24T12:17:51Z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dbeasley@microsoft.com</vt:lpwstr>
  </property>
  <property fmtid="{D5CDD505-2E9C-101B-9397-08002B2CF9AE}" pid="5" name="MSIP_Label_f42aa342-8706-4288-bd11-ebb85995028c_SetDate">
    <vt:lpwstr>2019-12-11T14:57:19.8591289Z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08517fc0-6d5f-47de-a0fa-c4d5c96e6b64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