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919" r:id="rId6"/>
    <p:sldId id="1920" r:id="rId7"/>
    <p:sldId id="1888" r:id="rId8"/>
    <p:sldId id="1880" r:id="rId9"/>
    <p:sldId id="1881" r:id="rId10"/>
    <p:sldId id="1882" r:id="rId11"/>
    <p:sldId id="1883" r:id="rId12"/>
    <p:sldId id="1884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919"/>
            <p14:sldId id="1920"/>
            <p14:sldId id="1888"/>
            <p14:sldId id="1880"/>
            <p14:sldId id="1881"/>
            <p14:sldId id="1882"/>
            <p14:sldId id="1883"/>
            <p14:sldId id="1884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FBC25-BAD8-4510-879B-F2AEA5CC5432}" v="4" dt="2019-04-08T12:29:16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63791" autoAdjust="0"/>
  </p:normalViewPr>
  <p:slideViewPr>
    <p:cSldViewPr snapToGrid="0">
      <p:cViewPr varScale="1">
        <p:scale>
          <a:sx n="97" d="100"/>
          <a:sy n="97" d="100"/>
        </p:scale>
        <p:origin x="72" y="40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DA4FBC25-BAD8-4510-879B-F2AEA5CC5432}"/>
    <pc:docChg chg="undo custSel modSld">
      <pc:chgData name="Claire Nielsen" userId="ebf09baf-0b46-49dc-b5e4-5c911106321b" providerId="ADAL" clId="{DA4FBC25-BAD8-4510-879B-F2AEA5CC5432}" dt="2019-04-08T14:16:11.546" v="14" actId="1076"/>
      <pc:docMkLst>
        <pc:docMk/>
      </pc:docMkLst>
      <pc:sldChg chg="modSp">
        <pc:chgData name="Claire Nielsen" userId="ebf09baf-0b46-49dc-b5e4-5c911106321b" providerId="ADAL" clId="{DA4FBC25-BAD8-4510-879B-F2AEA5CC5432}" dt="2019-04-08T14:01:20.301" v="8" actId="33524"/>
        <pc:sldMkLst>
          <pc:docMk/>
          <pc:sldMk cId="3690879410" sldId="1880"/>
        </pc:sldMkLst>
        <pc:spChg chg="mod">
          <ac:chgData name="Claire Nielsen" userId="ebf09baf-0b46-49dc-b5e4-5c911106321b" providerId="ADAL" clId="{DA4FBC25-BAD8-4510-879B-F2AEA5CC5432}" dt="2019-04-08T14:01:20.301" v="8" actId="33524"/>
          <ac:spMkLst>
            <pc:docMk/>
            <pc:sldMk cId="3690879410" sldId="1880"/>
            <ac:spMk id="28" creationId="{98D3C51F-848B-4C34-9D36-95F10DF7A364}"/>
          </ac:spMkLst>
        </pc:spChg>
      </pc:sldChg>
      <pc:sldChg chg="modSp">
        <pc:chgData name="Claire Nielsen" userId="ebf09baf-0b46-49dc-b5e4-5c911106321b" providerId="ADAL" clId="{DA4FBC25-BAD8-4510-879B-F2AEA5CC5432}" dt="2019-04-08T14:05:56.160" v="10" actId="1076"/>
        <pc:sldMkLst>
          <pc:docMk/>
          <pc:sldMk cId="2417706431" sldId="1881"/>
        </pc:sldMkLst>
        <pc:spChg chg="mod">
          <ac:chgData name="Claire Nielsen" userId="ebf09baf-0b46-49dc-b5e4-5c911106321b" providerId="ADAL" clId="{DA4FBC25-BAD8-4510-879B-F2AEA5CC5432}" dt="2019-04-08T14:05:00.731" v="9" actId="33524"/>
          <ac:spMkLst>
            <pc:docMk/>
            <pc:sldMk cId="2417706431" sldId="1881"/>
            <ac:spMk id="19" creationId="{CE6BECAC-5D01-4EF9-8FD0-651E2B6F5397}"/>
          </ac:spMkLst>
        </pc:spChg>
        <pc:spChg chg="mod">
          <ac:chgData name="Claire Nielsen" userId="ebf09baf-0b46-49dc-b5e4-5c911106321b" providerId="ADAL" clId="{DA4FBC25-BAD8-4510-879B-F2AEA5CC5432}" dt="2019-04-08T14:05:56.160" v="10" actId="1076"/>
          <ac:spMkLst>
            <pc:docMk/>
            <pc:sldMk cId="2417706431" sldId="1881"/>
            <ac:spMk id="82" creationId="{E3B54478-2D7A-470C-953F-07963CC46585}"/>
          </ac:spMkLst>
        </pc:spChg>
      </pc:sldChg>
      <pc:sldChg chg="modSp">
        <pc:chgData name="Claire Nielsen" userId="ebf09baf-0b46-49dc-b5e4-5c911106321b" providerId="ADAL" clId="{DA4FBC25-BAD8-4510-879B-F2AEA5CC5432}" dt="2019-04-08T14:11:16.283" v="13" actId="1076"/>
        <pc:sldMkLst>
          <pc:docMk/>
          <pc:sldMk cId="1182232785" sldId="1882"/>
        </pc:sldMkLst>
        <pc:spChg chg="mod">
          <ac:chgData name="Claire Nielsen" userId="ebf09baf-0b46-49dc-b5e4-5c911106321b" providerId="ADAL" clId="{DA4FBC25-BAD8-4510-879B-F2AEA5CC5432}" dt="2019-04-08T14:11:09.275" v="12" actId="1076"/>
          <ac:spMkLst>
            <pc:docMk/>
            <pc:sldMk cId="1182232785" sldId="1882"/>
            <ac:spMk id="10" creationId="{CA1E41F0-4C98-42D5-9AD2-606D2DCCA453}"/>
          </ac:spMkLst>
        </pc:spChg>
        <pc:spChg chg="mod">
          <ac:chgData name="Claire Nielsen" userId="ebf09baf-0b46-49dc-b5e4-5c911106321b" providerId="ADAL" clId="{DA4FBC25-BAD8-4510-879B-F2AEA5CC5432}" dt="2019-04-08T14:11:16.283" v="13" actId="1076"/>
          <ac:spMkLst>
            <pc:docMk/>
            <pc:sldMk cId="1182232785" sldId="1882"/>
            <ac:spMk id="24" creationId="{E5615BF5-EFBD-4012-AC4F-24D1A8B6004B}"/>
          </ac:spMkLst>
        </pc:spChg>
      </pc:sldChg>
      <pc:sldChg chg="modSp">
        <pc:chgData name="Claire Nielsen" userId="ebf09baf-0b46-49dc-b5e4-5c911106321b" providerId="ADAL" clId="{DA4FBC25-BAD8-4510-879B-F2AEA5CC5432}" dt="2019-04-08T14:16:11.546" v="14" actId="1076"/>
        <pc:sldMkLst>
          <pc:docMk/>
          <pc:sldMk cId="2564066265" sldId="1884"/>
        </pc:sldMkLst>
        <pc:spChg chg="mod">
          <ac:chgData name="Claire Nielsen" userId="ebf09baf-0b46-49dc-b5e4-5c911106321b" providerId="ADAL" clId="{DA4FBC25-BAD8-4510-879B-F2AEA5CC5432}" dt="2019-04-08T14:16:11.546" v="14" actId="1076"/>
          <ac:spMkLst>
            <pc:docMk/>
            <pc:sldMk cId="2564066265" sldId="1884"/>
            <ac:spMk id="78" creationId="{F9A075B1-F191-46BB-863D-DA08AC33C5D3}"/>
          </ac:spMkLst>
        </pc:spChg>
      </pc:sldChg>
      <pc:sldChg chg="modSp">
        <pc:chgData name="Claire Nielsen" userId="ebf09baf-0b46-49dc-b5e4-5c911106321b" providerId="ADAL" clId="{DA4FBC25-BAD8-4510-879B-F2AEA5CC5432}" dt="2019-04-08T13:53:49.601" v="7" actId="14100"/>
        <pc:sldMkLst>
          <pc:docMk/>
          <pc:sldMk cId="3804532042" sldId="1889"/>
        </pc:sldMkLst>
        <pc:spChg chg="mod">
          <ac:chgData name="Claire Nielsen" userId="ebf09baf-0b46-49dc-b5e4-5c911106321b" providerId="ADAL" clId="{DA4FBC25-BAD8-4510-879B-F2AEA5CC5432}" dt="2019-04-08T13:53:49.601" v="7" actId="14100"/>
          <ac:spMkLst>
            <pc:docMk/>
            <pc:sldMk cId="3804532042" sldId="1889"/>
            <ac:spMk id="6" creationId="{18A76ACE-1255-402F-ACBD-AFE57AF73B95}"/>
          </ac:spMkLst>
        </pc:spChg>
      </pc:sldChg>
      <pc:sldChg chg="modSp">
        <pc:chgData name="Claire Nielsen" userId="ebf09baf-0b46-49dc-b5e4-5c911106321b" providerId="ADAL" clId="{DA4FBC25-BAD8-4510-879B-F2AEA5CC5432}" dt="2019-04-08T12:29:16.440" v="3" actId="20577"/>
        <pc:sldMkLst>
          <pc:docMk/>
          <pc:sldMk cId="1110909580" sldId="1920"/>
        </pc:sldMkLst>
        <pc:graphicFrameChg chg="mod">
          <ac:chgData name="Claire Nielsen" userId="ebf09baf-0b46-49dc-b5e4-5c911106321b" providerId="ADAL" clId="{DA4FBC25-BAD8-4510-879B-F2AEA5CC5432}" dt="2019-04-08T12:29:16.440" v="3" actId="20577"/>
          <ac:graphicFrameMkLst>
            <pc:docMk/>
            <pc:sldMk cId="1110909580" sldId="1920"/>
            <ac:graphicFrameMk id="3" creationId="{CB5A0322-4337-4F63-9C7C-36ACC84CB96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Arial" panose="020B0604020202020204" pitchFamily="34" charset="0"/>
              </a:rPr>
              <a:t>11/17/2021 2:35 PM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86CE63F-9E7F-4C04-9D0D-FCA25A8E9E86}" type="datetime8">
              <a:rPr lang="en-US" smtClean="0"/>
              <a:pPr/>
              <a:t>11/17/2021 2:34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DAD93-0CCE-4BD6-96C4-CA31C045E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65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5FF-4137-421F-976E-6B194C4051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189398-60FC-4C77-B0D3-20DA15B33AF7}" type="datetime8">
              <a:rPr lang="en-US" smtClean="0"/>
              <a:t>11/17/2021 2:34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BF9F-5F3F-4E2B-A45D-0D82DC9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5BB7-20D4-45E5-B0A9-F2D6C68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4F1CDB7-4EA3-418D-8141-5C9040E28BF8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</p:spTree>
    <p:extLst>
      <p:ext uri="{BB962C8B-B14F-4D97-AF65-F5344CB8AC3E}">
        <p14:creationId xmlns:p14="http://schemas.microsoft.com/office/powerpoint/2010/main" val="296197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5FF-4137-421F-976E-6B194C4051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189398-60FC-4C77-B0D3-20DA15B33AF7}" type="datetime8">
              <a:rPr lang="en-US" smtClean="0"/>
              <a:t>11/17/2021 2:34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BF9F-5F3F-4E2B-A45D-0D82DC9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5BB7-20D4-45E5-B0A9-F2D6C68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4F1CDB7-4EA3-418D-8141-5C9040E28BF8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</p:spTree>
    <p:extLst>
      <p:ext uri="{BB962C8B-B14F-4D97-AF65-F5344CB8AC3E}">
        <p14:creationId xmlns:p14="http://schemas.microsoft.com/office/powerpoint/2010/main" val="415966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5FF-4137-421F-976E-6B194C4051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189398-60FC-4C77-B0D3-20DA15B33AF7}" type="datetime8">
              <a:rPr lang="en-US" smtClean="0"/>
              <a:t>11/17/2021 3:55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BF9F-5F3F-4E2B-A45D-0D82DC9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5BB7-20D4-45E5-B0A9-F2D6C68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4F1CDB7-4EA3-418D-8141-5C9040E28BF8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</p:spTree>
    <p:extLst>
      <p:ext uri="{BB962C8B-B14F-4D97-AF65-F5344CB8AC3E}">
        <p14:creationId xmlns:p14="http://schemas.microsoft.com/office/powerpoint/2010/main" val="144046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5FF-4137-421F-976E-6B194C4051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189398-60FC-4C77-B0D3-20DA15B33AF7}" type="datetime8">
              <a:rPr lang="en-US" smtClean="0"/>
              <a:t>11/17/2021 2:34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BF9F-5F3F-4E2B-A45D-0D82DC9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5BB7-20D4-45E5-B0A9-F2D6C68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4F1CDB7-4EA3-418D-8141-5C9040E28BF8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</p:spTree>
    <p:extLst>
      <p:ext uri="{BB962C8B-B14F-4D97-AF65-F5344CB8AC3E}">
        <p14:creationId xmlns:p14="http://schemas.microsoft.com/office/powerpoint/2010/main" val="134970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5FF-4137-421F-976E-6B194C4051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189398-60FC-4C77-B0D3-20DA15B33AF7}" type="datetime8">
              <a:rPr lang="en-US" smtClean="0"/>
              <a:t>11/17/2021 2:34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BF9F-5F3F-4E2B-A45D-0D82DC9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5BB7-20D4-45E5-B0A9-F2D6C68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4F1CDB7-4EA3-418D-8141-5C9040E28BF8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</p:spTree>
    <p:extLst>
      <p:ext uri="{BB962C8B-B14F-4D97-AF65-F5344CB8AC3E}">
        <p14:creationId xmlns:p14="http://schemas.microsoft.com/office/powerpoint/2010/main" val="314129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05FF-4137-421F-976E-6B194C4051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189398-60FC-4C77-B0D3-20DA15B33AF7}" type="datetime8">
              <a:rPr lang="en-US" smtClean="0"/>
              <a:t>11/17/2021 2:34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BF9F-5F3F-4E2B-A45D-0D82DC9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5BB7-20D4-45E5-B0A9-F2D6C68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4F1CDB7-4EA3-418D-8141-5C9040E28BF8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Summit Nashville 2017</a:t>
            </a:r>
          </a:p>
        </p:txBody>
      </p:sp>
    </p:spTree>
    <p:extLst>
      <p:ext uri="{BB962C8B-B14F-4D97-AF65-F5344CB8AC3E}">
        <p14:creationId xmlns:p14="http://schemas.microsoft.com/office/powerpoint/2010/main" val="106390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4572000" cy="1107996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Arial" panose="020B0604020202020204" pitchFamily="34" charset="0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Arial" panose="020B0604020202020204" pitchFamily="34" charset="0"/>
              </a:defRPr>
            </a:lvl1pPr>
            <a:lvl2pPr algn="r" rtl="1">
              <a:defRPr sz="2800">
                <a:latin typeface="Arial" panose="020B0604020202020204" pitchFamily="34" charset="0"/>
              </a:defRPr>
            </a:lvl2pPr>
            <a:lvl3pPr algn="r" rtl="1">
              <a:defRPr sz="2400">
                <a:latin typeface="Arial" panose="020B0604020202020204" pitchFamily="34" charset="0"/>
              </a:defRPr>
            </a:lvl3pPr>
            <a:lvl4pPr algn="r" rtl="1">
              <a:defRPr sz="2000">
                <a:latin typeface="Arial" panose="020B0604020202020204" pitchFamily="34" charset="0"/>
              </a:defRPr>
            </a:lvl4pPr>
            <a:lvl5pPr algn="r" rtl="1">
              <a:defRPr sz="1800">
                <a:latin typeface="Arial" panose="020B0604020202020204" pitchFamily="34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0461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4572000" cy="1107996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Arial" panose="020B0604020202020204" pitchFamily="34" charset="0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Arial" panose="020B0604020202020204" pitchFamily="34" charset="0"/>
              </a:defRPr>
            </a:lvl1pPr>
            <a:lvl2pPr algn="r" rtl="1">
              <a:defRPr sz="2800">
                <a:latin typeface="Arial" panose="020B0604020202020204" pitchFamily="34" charset="0"/>
              </a:defRPr>
            </a:lvl2pPr>
            <a:lvl3pPr algn="r" rtl="1">
              <a:defRPr sz="2400">
                <a:latin typeface="Arial" panose="020B0604020202020204" pitchFamily="34" charset="0"/>
              </a:defRPr>
            </a:lvl3pPr>
            <a:lvl4pPr algn="r" rtl="1">
              <a:defRPr sz="2000">
                <a:latin typeface="Arial" panose="020B0604020202020204" pitchFamily="34" charset="0"/>
              </a:defRPr>
            </a:lvl4pPr>
            <a:lvl5pPr algn="r" rtl="1">
              <a:defRPr sz="1800">
                <a:latin typeface="Arial" panose="020B0604020202020204" pitchFamily="34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65" y="3600283"/>
            <a:ext cx="12190271" cy="2924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5" y="1541829"/>
            <a:ext cx="12190271" cy="197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37" y="403168"/>
            <a:ext cx="10515600" cy="553998"/>
          </a:xfrm>
        </p:spPr>
        <p:txBody>
          <a:bodyPr/>
          <a:lstStyle/>
          <a:p>
            <a:r>
              <a:rPr lang="en-US" dirty="0"/>
              <a:t>Prospect-to-cash process</a:t>
            </a: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310737" y="1564017"/>
            <a:ext cx="1396941" cy="456141"/>
          </a:xfrm>
          <a:prstGeom prst="rect">
            <a:avLst/>
          </a:prstGeom>
        </p:spPr>
        <p:txBody>
          <a:bodyPr vert="horz" wrap="square" lIns="146243" tIns="91401" rIns="146243" bIns="91401" rtlCol="0" anchor="ctr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471" fontAlgn="base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SzTx/>
              <a:buNone/>
              <a:defRPr/>
            </a:pPr>
            <a:r>
              <a:rPr lang="en-US" sz="1765" b="1" dirty="0">
                <a:solidFill>
                  <a:srgbClr val="505050"/>
                </a:solidFill>
                <a:latin typeface="Arial" panose="020B0604020202020204" pitchFamily="34" charset="0"/>
              </a:rPr>
              <a:t>PROCESS</a:t>
            </a:r>
            <a:endParaRPr lang="en-US" sz="1029" b="1" dirty="0">
              <a:solidFill>
                <a:srgbClr val="505050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6931" y="1937722"/>
            <a:ext cx="1651520" cy="534014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 dirty="0">
                <a:latin typeface="Arial" panose="020B0604020202020204" pitchFamily="34" charset="0"/>
              </a:rPr>
              <a:t>Prospect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96857" y="1937722"/>
            <a:ext cx="2239538" cy="534014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 dirty="0">
                <a:latin typeface="Arial" panose="020B0604020202020204" pitchFamily="34" charset="0"/>
              </a:rPr>
              <a:t>Cash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92818" y="2218307"/>
            <a:ext cx="805519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evron 4"/>
          <p:cNvSpPr/>
          <p:nvPr/>
        </p:nvSpPr>
        <p:spPr bwMode="auto">
          <a:xfrm>
            <a:off x="531214" y="2522356"/>
            <a:ext cx="1989240" cy="665419"/>
          </a:xfrm>
          <a:prstGeom prst="chevron">
            <a:avLst>
              <a:gd name="adj" fmla="val 3168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Lead</a:t>
            </a:r>
          </a:p>
        </p:txBody>
      </p:sp>
      <p:sp>
        <p:nvSpPr>
          <p:cNvPr id="37" name="Chevron 36"/>
          <p:cNvSpPr/>
          <p:nvPr/>
        </p:nvSpPr>
        <p:spPr bwMode="auto">
          <a:xfrm>
            <a:off x="2362295" y="2522356"/>
            <a:ext cx="1989240" cy="665419"/>
          </a:xfrm>
          <a:prstGeom prst="chevron">
            <a:avLst>
              <a:gd name="adj" fmla="val 3168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38" name="Chevron 37"/>
          <p:cNvSpPr/>
          <p:nvPr/>
        </p:nvSpPr>
        <p:spPr bwMode="auto">
          <a:xfrm>
            <a:off x="4193376" y="2522356"/>
            <a:ext cx="1989240" cy="665419"/>
          </a:xfrm>
          <a:prstGeom prst="chevron">
            <a:avLst>
              <a:gd name="adj" fmla="val 3168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Quote</a:t>
            </a:r>
          </a:p>
        </p:txBody>
      </p:sp>
      <p:sp>
        <p:nvSpPr>
          <p:cNvPr id="39" name="Chevron 38"/>
          <p:cNvSpPr/>
          <p:nvPr/>
        </p:nvSpPr>
        <p:spPr bwMode="auto">
          <a:xfrm>
            <a:off x="6024458" y="2522356"/>
            <a:ext cx="1989240" cy="665419"/>
          </a:xfrm>
          <a:prstGeom prst="chevron">
            <a:avLst>
              <a:gd name="adj" fmla="val 3168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Sales Order</a:t>
            </a:r>
          </a:p>
        </p:txBody>
      </p:sp>
      <p:sp>
        <p:nvSpPr>
          <p:cNvPr id="41" name="Chevron 40"/>
          <p:cNvSpPr/>
          <p:nvPr/>
        </p:nvSpPr>
        <p:spPr bwMode="auto">
          <a:xfrm>
            <a:off x="7855539" y="2522356"/>
            <a:ext cx="1989240" cy="665419"/>
          </a:xfrm>
          <a:prstGeom prst="chevron">
            <a:avLst>
              <a:gd name="adj" fmla="val 3168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Fulfillment</a:t>
            </a:r>
          </a:p>
        </p:txBody>
      </p:sp>
      <p:sp>
        <p:nvSpPr>
          <p:cNvPr id="46" name="Chevron 45"/>
          <p:cNvSpPr/>
          <p:nvPr/>
        </p:nvSpPr>
        <p:spPr bwMode="auto">
          <a:xfrm>
            <a:off x="9686620" y="2522356"/>
            <a:ext cx="1989240" cy="665419"/>
          </a:xfrm>
          <a:prstGeom prst="chevron">
            <a:avLst>
              <a:gd name="adj" fmla="val 3168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143428" rIns="89642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Invoice</a:t>
            </a: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310737" y="3678244"/>
            <a:ext cx="3096942" cy="456141"/>
          </a:xfrm>
          <a:prstGeom prst="rect">
            <a:avLst/>
          </a:prstGeom>
        </p:spPr>
        <p:txBody>
          <a:bodyPr vert="horz" wrap="square" lIns="146243" tIns="91401" rIns="146243" bIns="91401" rtlCol="0" anchor="ctr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471" fontAlgn="base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SzTx/>
              <a:buNone/>
              <a:defRPr/>
            </a:pPr>
            <a:r>
              <a:rPr lang="en-US" sz="1765" b="1" dirty="0">
                <a:solidFill>
                  <a:srgbClr val="505050"/>
                </a:solidFill>
                <a:latin typeface="Arial" panose="020B0604020202020204" pitchFamily="34" charset="0"/>
              </a:rPr>
              <a:t>PERSONAS</a:t>
            </a:r>
            <a:endParaRPr lang="en-US" sz="1029" b="1" dirty="0">
              <a:solidFill>
                <a:srgbClr val="505050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19755" y="5033855"/>
            <a:ext cx="6739787" cy="0"/>
          </a:xfrm>
          <a:prstGeom prst="straightConnector1">
            <a:avLst/>
          </a:prstGeom>
          <a:ln w="38100" cap="rnd">
            <a:solidFill>
              <a:schemeClr val="tx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62295" y="3696652"/>
            <a:ext cx="1989240" cy="2704950"/>
            <a:chOff x="2409664" y="3770281"/>
            <a:chExt cx="2029128" cy="275919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2409664" y="5933138"/>
              <a:ext cx="2029128" cy="596333"/>
            </a:xfrm>
            <a:prstGeom prst="rect">
              <a:avLst/>
            </a:prstGeom>
            <a:noFill/>
            <a:ln w="3175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02" tIns="45698" rIns="91397" bIns="4569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573" fontAlgn="base">
                <a:spcBef>
                  <a:spcPts val="1631"/>
                </a:spcBef>
                <a:spcAft>
                  <a:spcPct val="0"/>
                </a:spcAft>
                <a:defRPr/>
              </a:pPr>
              <a:r>
                <a:rPr lang="en-US" sz="1568" kern="0" dirty="0"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Customer </a:t>
              </a:r>
              <a:br>
                <a:rPr lang="en-US" sz="1568" kern="0" dirty="0"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</a:br>
              <a:r>
                <a:rPr lang="en-US" sz="1568" kern="0" dirty="0"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lifetime value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91126" y="3770281"/>
              <a:ext cx="1266524" cy="1974834"/>
              <a:chOff x="2791126" y="3770281"/>
              <a:chExt cx="1266524" cy="1974834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791126" y="4478591"/>
                <a:ext cx="1266524" cy="1266524"/>
              </a:xfrm>
              <a:prstGeom prst="ellipse">
                <a:avLst/>
              </a:prstGeom>
              <a:ln w="38100">
                <a:solidFill>
                  <a:schemeClr val="accent1"/>
                </a:solidFill>
              </a:ln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860079" y="3770281"/>
                <a:ext cx="1180364" cy="627728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 anchor="t">
                <a:spAutoFit/>
              </a:bodyPr>
              <a:lstStyle/>
              <a:p>
                <a:pPr algn="ctr" defTabSz="896386">
                  <a:lnSpc>
                    <a:spcPct val="90000"/>
                  </a:lnSpc>
                  <a:defRPr/>
                </a:pPr>
                <a:r>
                  <a:rPr lang="en-US" sz="1176" b="1" kern="0" dirty="0">
                    <a:latin typeface="Arial" panose="020B0604020202020204" pitchFamily="34" charset="0"/>
                  </a:rPr>
                  <a:t>ACCOUNT </a:t>
                </a:r>
              </a:p>
              <a:p>
                <a:pPr algn="ctr" defTabSz="896386">
                  <a:lnSpc>
                    <a:spcPct val="90000"/>
                  </a:lnSpc>
                  <a:defRPr/>
                </a:pPr>
                <a:r>
                  <a:rPr lang="en-US" sz="1176" b="1" kern="0" dirty="0">
                    <a:latin typeface="Arial" panose="020B0604020202020204" pitchFamily="34" charset="0"/>
                  </a:rPr>
                  <a:t>MANAGER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968883" y="3696652"/>
            <a:ext cx="2197729" cy="2695670"/>
            <a:chOff x="6088571" y="3770281"/>
            <a:chExt cx="2241798" cy="2749724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088571" y="5933138"/>
              <a:ext cx="2241798" cy="586867"/>
            </a:xfrm>
            <a:prstGeom prst="rect">
              <a:avLst/>
            </a:prstGeom>
            <a:noFill/>
            <a:ln w="3175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02" tIns="45698" rIns="91397" bIns="4569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573" fontAlgn="base">
                <a:spcBef>
                  <a:spcPts val="1631"/>
                </a:spcBef>
                <a:spcAft>
                  <a:spcPct val="0"/>
                </a:spcAft>
                <a:defRPr/>
              </a:pPr>
              <a:r>
                <a:rPr lang="en-US" sz="1568" kern="0" dirty="0"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Pricing, discounts, taxation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51466" y="4478591"/>
              <a:ext cx="1266524" cy="1266524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6662492" y="3770281"/>
              <a:ext cx="1164014" cy="62772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 anchor="t">
              <a:spAutoFit/>
            </a:bodyPr>
            <a:lstStyle/>
            <a:p>
              <a:pPr algn="ctr" defTabSz="896386">
                <a:lnSpc>
                  <a:spcPct val="90000"/>
                </a:lnSpc>
                <a:defRPr/>
              </a:pPr>
              <a:r>
                <a:rPr lang="en-US" sz="1176" b="1" kern="0" dirty="0">
                  <a:latin typeface="Arial" panose="020B0604020202020204" pitchFamily="34" charset="0"/>
                </a:rPr>
                <a:t>SALES</a:t>
              </a:r>
            </a:p>
            <a:p>
              <a:pPr algn="ctr" defTabSz="896386">
                <a:lnSpc>
                  <a:spcPct val="90000"/>
                </a:lnSpc>
                <a:defRPr/>
              </a:pPr>
              <a:r>
                <a:rPr lang="en-US" sz="1176" b="1" kern="0" dirty="0">
                  <a:latin typeface="Arial" panose="020B0604020202020204" pitchFamily="34" charset="0"/>
                </a:rPr>
                <a:t>MANAGER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41663" y="3696652"/>
            <a:ext cx="1510645" cy="2695670"/>
            <a:chOff x="8304919" y="3770281"/>
            <a:chExt cx="1540937" cy="274972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8304919" y="5933138"/>
              <a:ext cx="1540937" cy="586867"/>
            </a:xfrm>
            <a:prstGeom prst="rect">
              <a:avLst/>
            </a:prstGeom>
            <a:noFill/>
            <a:ln w="3175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02" tIns="45698" rIns="91397" bIns="4569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573" fontAlgn="base">
                <a:spcBef>
                  <a:spcPts val="1631"/>
                </a:spcBef>
                <a:spcAft>
                  <a:spcPct val="0"/>
                </a:spcAft>
                <a:defRPr/>
              </a:pPr>
              <a:r>
                <a:rPr lang="en-US" sz="1568" kern="0" dirty="0"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Product availability</a:t>
              </a:r>
            </a:p>
          </p:txBody>
        </p:sp>
        <p:pic>
          <p:nvPicPr>
            <p:cNvPr id="36" name="Picture 35"/>
            <p:cNvPicPr preferRelativeResize="0">
              <a:picLocks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31636" y="4478591"/>
              <a:ext cx="1266524" cy="1266524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8318037" y="3770281"/>
              <a:ext cx="1493722" cy="6278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t">
              <a:spAutoFit/>
            </a:bodyPr>
            <a:lstStyle/>
            <a:p>
              <a:pPr algn="ctr" defTabSz="896386">
                <a:lnSpc>
                  <a:spcPct val="90000"/>
                </a:lnSpc>
                <a:defRPr/>
              </a:pPr>
              <a:r>
                <a:rPr lang="en-US" sz="1176" b="1" kern="0" dirty="0">
                  <a:latin typeface="Arial" panose="020B0604020202020204" pitchFamily="34" charset="0"/>
                </a:rPr>
                <a:t>PRODUCTION PLANNER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560822" y="3696653"/>
            <a:ext cx="2336237" cy="2966320"/>
            <a:chOff x="9752536" y="3770281"/>
            <a:chExt cx="2383083" cy="3025801"/>
          </a:xfrm>
        </p:grpSpPr>
        <p:sp>
          <p:nvSpPr>
            <p:cNvPr id="30" name="Rectangle 29"/>
            <p:cNvSpPr/>
            <p:nvPr/>
          </p:nvSpPr>
          <p:spPr bwMode="auto">
            <a:xfrm>
              <a:off x="9752536" y="5933138"/>
              <a:ext cx="2383083" cy="862944"/>
            </a:xfrm>
            <a:prstGeom prst="rect">
              <a:avLst/>
            </a:prstGeom>
            <a:noFill/>
            <a:ln w="3175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02" tIns="45698" rIns="91397" bIns="4569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573" fontAlgn="base">
                <a:spcBef>
                  <a:spcPts val="1631"/>
                </a:spcBef>
                <a:spcAft>
                  <a:spcPct val="0"/>
                </a:spcAft>
                <a:defRPr/>
              </a:pPr>
              <a:r>
                <a:rPr lang="en-US" sz="1568" kern="0" dirty="0"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Order information, resource reservations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311804" y="4478591"/>
              <a:ext cx="1266524" cy="1266524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9953703" y="3770281"/>
              <a:ext cx="2120035" cy="79385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 anchor="t">
              <a:spAutoFit/>
            </a:bodyPr>
            <a:lstStyle/>
            <a:p>
              <a:pPr algn="ctr" defTabSz="896386">
                <a:lnSpc>
                  <a:spcPct val="90000"/>
                </a:lnSpc>
                <a:defRPr/>
              </a:pPr>
              <a:r>
                <a:rPr lang="en-US" sz="1176" b="1" kern="0" dirty="0">
                  <a:latin typeface="Arial" panose="020B0604020202020204" pitchFamily="34" charset="0"/>
                </a:rPr>
                <a:t>CREDIT AND COLLECTION MANAGER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35571" y="3696652"/>
            <a:ext cx="1729434" cy="2984953"/>
            <a:chOff x="4422506" y="3770281"/>
            <a:chExt cx="1764112" cy="304480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568243" y="5933138"/>
              <a:ext cx="1546855" cy="881951"/>
            </a:xfrm>
            <a:prstGeom prst="rect">
              <a:avLst/>
            </a:prstGeom>
            <a:noFill/>
            <a:ln w="3175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02" tIns="45698" rIns="91397" bIns="4569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573" fontAlgn="base">
                <a:spcBef>
                  <a:spcPts val="1631"/>
                </a:spcBef>
                <a:spcAft>
                  <a:spcPct val="0"/>
                </a:spcAft>
                <a:defRPr/>
              </a:pPr>
              <a:r>
                <a:rPr lang="en-US" sz="1568" kern="0" dirty="0"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Payment history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71296" y="4478591"/>
              <a:ext cx="1266524" cy="1266524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4422506" y="3770281"/>
              <a:ext cx="1764112" cy="62772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 anchor="t">
              <a:spAutoFit/>
            </a:bodyPr>
            <a:lstStyle/>
            <a:p>
              <a:pPr algn="ctr" defTabSz="896386">
                <a:lnSpc>
                  <a:spcPct val="90000"/>
                </a:lnSpc>
                <a:defRPr/>
              </a:pPr>
              <a:r>
                <a:rPr lang="en-US" sz="1176" b="1" kern="0" dirty="0">
                  <a:latin typeface="Arial" panose="020B0604020202020204" pitchFamily="34" charset="0"/>
                </a:rPr>
                <a:t>SALES</a:t>
              </a:r>
            </a:p>
            <a:p>
              <a:pPr algn="ctr" defTabSz="896386">
                <a:lnSpc>
                  <a:spcPct val="90000"/>
                </a:lnSpc>
                <a:defRPr/>
              </a:pPr>
              <a:r>
                <a:rPr lang="en-US" sz="1176" b="1" kern="0" dirty="0">
                  <a:latin typeface="Arial" panose="020B0604020202020204" pitchFamily="34" charset="0"/>
                </a:rPr>
                <a:t>REPRESENTATIVE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579B5A-8A64-436F-80ED-B7A873F26987}"/>
              </a:ext>
            </a:extLst>
          </p:cNvPr>
          <p:cNvCxnSpPr>
            <a:cxnSpLocks/>
          </p:cNvCxnSpPr>
          <p:nvPr/>
        </p:nvCxnSpPr>
        <p:spPr>
          <a:xfrm flipV="1">
            <a:off x="6913548" y="2006588"/>
            <a:ext cx="3334465" cy="1357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362326-4657-4C32-B5B8-B4B0813AA168}"/>
              </a:ext>
            </a:extLst>
          </p:cNvPr>
          <p:cNvSpPr txBox="1"/>
          <p:nvPr/>
        </p:nvSpPr>
        <p:spPr>
          <a:xfrm>
            <a:off x="5929086" y="1753151"/>
            <a:ext cx="1067129" cy="534014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 dirty="0">
                <a:latin typeface="Arial" panose="020B0604020202020204" pitchFamily="34" charset="0"/>
              </a:rPr>
              <a:t>Order </a:t>
            </a:r>
          </a:p>
        </p:txBody>
      </p:sp>
    </p:spTree>
    <p:extLst>
      <p:ext uri="{BB962C8B-B14F-4D97-AF65-F5344CB8AC3E}">
        <p14:creationId xmlns:p14="http://schemas.microsoft.com/office/powerpoint/2010/main" val="3430347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8392-18C6-4291-AB24-E47EB8BE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8263" y="457200"/>
            <a:ext cx="11018520" cy="553998"/>
          </a:xfrm>
        </p:spPr>
        <p:txBody>
          <a:bodyPr rtlCol="1"/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طلب نقدية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F1528B-ED09-40E1-A24C-1942FE9CCFA5}"/>
              </a:ext>
            </a:extLst>
          </p:cNvPr>
          <p:cNvGrpSpPr/>
          <p:nvPr/>
        </p:nvGrpSpPr>
        <p:grpSpPr>
          <a:xfrm flipH="1">
            <a:off x="2751991" y="1301005"/>
            <a:ext cx="6979523" cy="4775463"/>
            <a:chOff x="2751991" y="1301005"/>
            <a:chExt cx="6979523" cy="47754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62C26F-8672-4AC9-9957-1004580EEF1C}"/>
                </a:ext>
              </a:extLst>
            </p:cNvPr>
            <p:cNvSpPr/>
            <p:nvPr/>
          </p:nvSpPr>
          <p:spPr>
            <a:xfrm>
              <a:off x="2751991" y="1301005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الأوامر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1A6DA9-B97D-45F3-98DE-B46CC36676A4}"/>
                </a:ext>
              </a:extLst>
            </p:cNvPr>
            <p:cNvSpPr/>
            <p:nvPr/>
          </p:nvSpPr>
          <p:spPr>
            <a:xfrm>
              <a:off x="4750338" y="1624267"/>
              <a:ext cx="389383" cy="455505"/>
            </a:xfrm>
            <a:custGeom>
              <a:avLst/>
              <a:gdLst>
                <a:gd name="connsiteX0" fmla="*/ 0 w 389383"/>
                <a:gd name="connsiteY0" fmla="*/ 91101 h 455505"/>
                <a:gd name="connsiteX1" fmla="*/ 194692 w 389383"/>
                <a:gd name="connsiteY1" fmla="*/ 91101 h 455505"/>
                <a:gd name="connsiteX2" fmla="*/ 194692 w 389383"/>
                <a:gd name="connsiteY2" fmla="*/ 0 h 455505"/>
                <a:gd name="connsiteX3" fmla="*/ 389383 w 389383"/>
                <a:gd name="connsiteY3" fmla="*/ 227753 h 455505"/>
                <a:gd name="connsiteX4" fmla="*/ 194692 w 389383"/>
                <a:gd name="connsiteY4" fmla="*/ 455505 h 455505"/>
                <a:gd name="connsiteX5" fmla="*/ 194692 w 389383"/>
                <a:gd name="connsiteY5" fmla="*/ 364404 h 455505"/>
                <a:gd name="connsiteX6" fmla="*/ 0 w 389383"/>
                <a:gd name="connsiteY6" fmla="*/ 364404 h 455505"/>
                <a:gd name="connsiteX7" fmla="*/ 0 w 389383"/>
                <a:gd name="connsiteY7" fmla="*/ 91101 h 4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83" h="455505">
                  <a:moveTo>
                    <a:pt x="0" y="91101"/>
                  </a:moveTo>
                  <a:lnTo>
                    <a:pt x="194692" y="91101"/>
                  </a:lnTo>
                  <a:lnTo>
                    <a:pt x="194692" y="0"/>
                  </a:lnTo>
                  <a:lnTo>
                    <a:pt x="389383" y="227753"/>
                  </a:lnTo>
                  <a:lnTo>
                    <a:pt x="194692" y="455505"/>
                  </a:lnTo>
                  <a:lnTo>
                    <a:pt x="194692" y="364404"/>
                  </a:lnTo>
                  <a:lnTo>
                    <a:pt x="0" y="364404"/>
                  </a:lnTo>
                  <a:lnTo>
                    <a:pt x="0" y="91101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101" rIns="116815" bIns="911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AF9099-6406-444A-82F5-163EF426BCB3}"/>
                </a:ext>
              </a:extLst>
            </p:cNvPr>
            <p:cNvSpPr/>
            <p:nvPr/>
          </p:nvSpPr>
          <p:spPr>
            <a:xfrm>
              <a:off x="5323394" y="1301005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إدارة النقد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F316CE9-8FF7-4EBB-ADD6-A659DE8148BF}"/>
                </a:ext>
              </a:extLst>
            </p:cNvPr>
            <p:cNvSpPr/>
            <p:nvPr/>
          </p:nvSpPr>
          <p:spPr>
            <a:xfrm>
              <a:off x="7321742" y="1624267"/>
              <a:ext cx="389383" cy="455505"/>
            </a:xfrm>
            <a:custGeom>
              <a:avLst/>
              <a:gdLst>
                <a:gd name="connsiteX0" fmla="*/ 0 w 389383"/>
                <a:gd name="connsiteY0" fmla="*/ 91101 h 455505"/>
                <a:gd name="connsiteX1" fmla="*/ 194692 w 389383"/>
                <a:gd name="connsiteY1" fmla="*/ 91101 h 455505"/>
                <a:gd name="connsiteX2" fmla="*/ 194692 w 389383"/>
                <a:gd name="connsiteY2" fmla="*/ 0 h 455505"/>
                <a:gd name="connsiteX3" fmla="*/ 389383 w 389383"/>
                <a:gd name="connsiteY3" fmla="*/ 227753 h 455505"/>
                <a:gd name="connsiteX4" fmla="*/ 194692 w 389383"/>
                <a:gd name="connsiteY4" fmla="*/ 455505 h 455505"/>
                <a:gd name="connsiteX5" fmla="*/ 194692 w 389383"/>
                <a:gd name="connsiteY5" fmla="*/ 364404 h 455505"/>
                <a:gd name="connsiteX6" fmla="*/ 0 w 389383"/>
                <a:gd name="connsiteY6" fmla="*/ 364404 h 455505"/>
                <a:gd name="connsiteX7" fmla="*/ 0 w 389383"/>
                <a:gd name="connsiteY7" fmla="*/ 91101 h 4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83" h="455505">
                  <a:moveTo>
                    <a:pt x="0" y="91101"/>
                  </a:moveTo>
                  <a:lnTo>
                    <a:pt x="194692" y="91101"/>
                  </a:lnTo>
                  <a:lnTo>
                    <a:pt x="194692" y="0"/>
                  </a:lnTo>
                  <a:lnTo>
                    <a:pt x="389383" y="227753"/>
                  </a:lnTo>
                  <a:lnTo>
                    <a:pt x="194692" y="455505"/>
                  </a:lnTo>
                  <a:lnTo>
                    <a:pt x="194692" y="364404"/>
                  </a:lnTo>
                  <a:lnTo>
                    <a:pt x="0" y="364404"/>
                  </a:lnTo>
                  <a:lnTo>
                    <a:pt x="0" y="91101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101" rIns="116815" bIns="911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FB9DA7-EB44-4BD8-AC5B-A40C46A99657}"/>
                </a:ext>
              </a:extLst>
            </p:cNvPr>
            <p:cNvSpPr/>
            <p:nvPr/>
          </p:nvSpPr>
          <p:spPr>
            <a:xfrm>
              <a:off x="7894798" y="1301005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rtl/>
                </a:rPr>
                <a:t>تنفيذ الأمر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5AD012-CCBC-4FF0-BB3A-BBB38CB58CF8}"/>
                </a:ext>
              </a:extLst>
            </p:cNvPr>
            <p:cNvSpPr/>
            <p:nvPr/>
          </p:nvSpPr>
          <p:spPr>
            <a:xfrm>
              <a:off x="8585403" y="2564666"/>
              <a:ext cx="455505" cy="389383"/>
            </a:xfrm>
            <a:custGeom>
              <a:avLst/>
              <a:gdLst>
                <a:gd name="connsiteX0" fmla="*/ 0 w 389383"/>
                <a:gd name="connsiteY0" fmla="*/ 91101 h 455505"/>
                <a:gd name="connsiteX1" fmla="*/ 194692 w 389383"/>
                <a:gd name="connsiteY1" fmla="*/ 91101 h 455505"/>
                <a:gd name="connsiteX2" fmla="*/ 194692 w 389383"/>
                <a:gd name="connsiteY2" fmla="*/ 0 h 455505"/>
                <a:gd name="connsiteX3" fmla="*/ 389383 w 389383"/>
                <a:gd name="connsiteY3" fmla="*/ 227753 h 455505"/>
                <a:gd name="connsiteX4" fmla="*/ 194692 w 389383"/>
                <a:gd name="connsiteY4" fmla="*/ 455505 h 455505"/>
                <a:gd name="connsiteX5" fmla="*/ 194692 w 389383"/>
                <a:gd name="connsiteY5" fmla="*/ 364404 h 455505"/>
                <a:gd name="connsiteX6" fmla="*/ 0 w 389383"/>
                <a:gd name="connsiteY6" fmla="*/ 364404 h 455505"/>
                <a:gd name="connsiteX7" fmla="*/ 0 w 389383"/>
                <a:gd name="connsiteY7" fmla="*/ 91101 h 4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83" h="455505">
                  <a:moveTo>
                    <a:pt x="311506" y="0"/>
                  </a:moveTo>
                  <a:lnTo>
                    <a:pt x="311506" y="227753"/>
                  </a:lnTo>
                  <a:lnTo>
                    <a:pt x="389383" y="227753"/>
                  </a:lnTo>
                  <a:lnTo>
                    <a:pt x="194691" y="455505"/>
                  </a:lnTo>
                  <a:lnTo>
                    <a:pt x="0" y="227753"/>
                  </a:lnTo>
                  <a:lnTo>
                    <a:pt x="77877" y="227753"/>
                  </a:lnTo>
                  <a:lnTo>
                    <a:pt x="77877" y="0"/>
                  </a:lnTo>
                  <a:lnTo>
                    <a:pt x="311506" y="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102" tIns="0" rIns="91100" bIns="11681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A9E2B42-2C70-46C9-8636-95008EB63042}"/>
                </a:ext>
              </a:extLst>
            </p:cNvPr>
            <p:cNvSpPr/>
            <p:nvPr/>
          </p:nvSpPr>
          <p:spPr>
            <a:xfrm>
              <a:off x="7894798" y="3137721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rtl/>
                </a:rPr>
                <a:t>النقل والشحن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08F4B3-2B21-4044-A6DA-C9A661092806}"/>
                </a:ext>
              </a:extLst>
            </p:cNvPr>
            <p:cNvSpPr/>
            <p:nvPr/>
          </p:nvSpPr>
          <p:spPr>
            <a:xfrm rot="21600000">
              <a:off x="7343783" y="3460983"/>
              <a:ext cx="389383" cy="455506"/>
            </a:xfrm>
            <a:custGeom>
              <a:avLst/>
              <a:gdLst>
                <a:gd name="connsiteX0" fmla="*/ 0 w 389383"/>
                <a:gd name="connsiteY0" fmla="*/ 91101 h 455505"/>
                <a:gd name="connsiteX1" fmla="*/ 194692 w 389383"/>
                <a:gd name="connsiteY1" fmla="*/ 91101 h 455505"/>
                <a:gd name="connsiteX2" fmla="*/ 194692 w 389383"/>
                <a:gd name="connsiteY2" fmla="*/ 0 h 455505"/>
                <a:gd name="connsiteX3" fmla="*/ 389383 w 389383"/>
                <a:gd name="connsiteY3" fmla="*/ 227753 h 455505"/>
                <a:gd name="connsiteX4" fmla="*/ 194692 w 389383"/>
                <a:gd name="connsiteY4" fmla="*/ 455505 h 455505"/>
                <a:gd name="connsiteX5" fmla="*/ 194692 w 389383"/>
                <a:gd name="connsiteY5" fmla="*/ 364404 h 455505"/>
                <a:gd name="connsiteX6" fmla="*/ 0 w 389383"/>
                <a:gd name="connsiteY6" fmla="*/ 364404 h 455505"/>
                <a:gd name="connsiteX7" fmla="*/ 0 w 389383"/>
                <a:gd name="connsiteY7" fmla="*/ 91101 h 4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83" h="455505">
                  <a:moveTo>
                    <a:pt x="389383" y="364404"/>
                  </a:moveTo>
                  <a:lnTo>
                    <a:pt x="194691" y="364404"/>
                  </a:lnTo>
                  <a:lnTo>
                    <a:pt x="194691" y="455505"/>
                  </a:lnTo>
                  <a:lnTo>
                    <a:pt x="0" y="227752"/>
                  </a:lnTo>
                  <a:lnTo>
                    <a:pt x="194691" y="0"/>
                  </a:lnTo>
                  <a:lnTo>
                    <a:pt x="194691" y="91101"/>
                  </a:lnTo>
                  <a:lnTo>
                    <a:pt x="389383" y="91101"/>
                  </a:lnTo>
                  <a:lnTo>
                    <a:pt x="389383" y="364404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15" tIns="91102" rIns="0" bIns="911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36DEEB-D1D0-4FBF-B45D-9615E74D7D7C}"/>
                </a:ext>
              </a:extLst>
            </p:cNvPr>
            <p:cNvSpPr/>
            <p:nvPr/>
          </p:nvSpPr>
          <p:spPr>
            <a:xfrm>
              <a:off x="5323394" y="3137721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الفوترة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8A69D7-3154-4890-9EBA-7820B76FE44A}"/>
                </a:ext>
              </a:extLst>
            </p:cNvPr>
            <p:cNvSpPr/>
            <p:nvPr/>
          </p:nvSpPr>
          <p:spPr>
            <a:xfrm rot="21600000">
              <a:off x="4772379" y="3460983"/>
              <a:ext cx="389384" cy="455506"/>
            </a:xfrm>
            <a:custGeom>
              <a:avLst/>
              <a:gdLst>
                <a:gd name="connsiteX0" fmla="*/ 0 w 389383"/>
                <a:gd name="connsiteY0" fmla="*/ 91101 h 455505"/>
                <a:gd name="connsiteX1" fmla="*/ 194692 w 389383"/>
                <a:gd name="connsiteY1" fmla="*/ 91101 h 455505"/>
                <a:gd name="connsiteX2" fmla="*/ 194692 w 389383"/>
                <a:gd name="connsiteY2" fmla="*/ 0 h 455505"/>
                <a:gd name="connsiteX3" fmla="*/ 389383 w 389383"/>
                <a:gd name="connsiteY3" fmla="*/ 227753 h 455505"/>
                <a:gd name="connsiteX4" fmla="*/ 194692 w 389383"/>
                <a:gd name="connsiteY4" fmla="*/ 455505 h 455505"/>
                <a:gd name="connsiteX5" fmla="*/ 194692 w 389383"/>
                <a:gd name="connsiteY5" fmla="*/ 364404 h 455505"/>
                <a:gd name="connsiteX6" fmla="*/ 0 w 389383"/>
                <a:gd name="connsiteY6" fmla="*/ 364404 h 455505"/>
                <a:gd name="connsiteX7" fmla="*/ 0 w 389383"/>
                <a:gd name="connsiteY7" fmla="*/ 91101 h 4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83" h="455505">
                  <a:moveTo>
                    <a:pt x="389383" y="364404"/>
                  </a:moveTo>
                  <a:lnTo>
                    <a:pt x="194691" y="364404"/>
                  </a:lnTo>
                  <a:lnTo>
                    <a:pt x="194691" y="455505"/>
                  </a:lnTo>
                  <a:lnTo>
                    <a:pt x="0" y="227752"/>
                  </a:lnTo>
                  <a:lnTo>
                    <a:pt x="194691" y="0"/>
                  </a:lnTo>
                  <a:lnTo>
                    <a:pt x="194691" y="91101"/>
                  </a:lnTo>
                  <a:lnTo>
                    <a:pt x="389383" y="91101"/>
                  </a:lnTo>
                  <a:lnTo>
                    <a:pt x="389383" y="364404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15" tIns="91102" rIns="1" bIns="911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CC1EAC-EB41-4C12-A0C5-419A8EF6B29C}"/>
                </a:ext>
              </a:extLst>
            </p:cNvPr>
            <p:cNvSpPr/>
            <p:nvPr/>
          </p:nvSpPr>
          <p:spPr>
            <a:xfrm>
              <a:off x="2751991" y="3137721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حسابات المقبوضات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0A91D9-91DD-4864-93C1-B74B7391C895}"/>
                </a:ext>
              </a:extLst>
            </p:cNvPr>
            <p:cNvSpPr/>
            <p:nvPr/>
          </p:nvSpPr>
          <p:spPr>
            <a:xfrm>
              <a:off x="3442596" y="4401383"/>
              <a:ext cx="455505" cy="389383"/>
            </a:xfrm>
            <a:custGeom>
              <a:avLst/>
              <a:gdLst>
                <a:gd name="connsiteX0" fmla="*/ 0 w 389383"/>
                <a:gd name="connsiteY0" fmla="*/ 91101 h 455505"/>
                <a:gd name="connsiteX1" fmla="*/ 194692 w 389383"/>
                <a:gd name="connsiteY1" fmla="*/ 91101 h 455505"/>
                <a:gd name="connsiteX2" fmla="*/ 194692 w 389383"/>
                <a:gd name="connsiteY2" fmla="*/ 0 h 455505"/>
                <a:gd name="connsiteX3" fmla="*/ 389383 w 389383"/>
                <a:gd name="connsiteY3" fmla="*/ 227753 h 455505"/>
                <a:gd name="connsiteX4" fmla="*/ 194692 w 389383"/>
                <a:gd name="connsiteY4" fmla="*/ 455505 h 455505"/>
                <a:gd name="connsiteX5" fmla="*/ 194692 w 389383"/>
                <a:gd name="connsiteY5" fmla="*/ 364404 h 455505"/>
                <a:gd name="connsiteX6" fmla="*/ 0 w 389383"/>
                <a:gd name="connsiteY6" fmla="*/ 364404 h 455505"/>
                <a:gd name="connsiteX7" fmla="*/ 0 w 389383"/>
                <a:gd name="connsiteY7" fmla="*/ 91101 h 4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83" h="455505">
                  <a:moveTo>
                    <a:pt x="311506" y="0"/>
                  </a:moveTo>
                  <a:lnTo>
                    <a:pt x="311506" y="227753"/>
                  </a:lnTo>
                  <a:lnTo>
                    <a:pt x="389383" y="227753"/>
                  </a:lnTo>
                  <a:lnTo>
                    <a:pt x="194691" y="455505"/>
                  </a:lnTo>
                  <a:lnTo>
                    <a:pt x="0" y="227753"/>
                  </a:lnTo>
                  <a:lnTo>
                    <a:pt x="77877" y="227753"/>
                  </a:lnTo>
                  <a:lnTo>
                    <a:pt x="77877" y="0"/>
                  </a:lnTo>
                  <a:lnTo>
                    <a:pt x="311506" y="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102" tIns="0" rIns="91100" bIns="11681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EC5EFE-701E-405F-8797-ABB20471C47F}"/>
                </a:ext>
              </a:extLst>
            </p:cNvPr>
            <p:cNvSpPr/>
            <p:nvPr/>
          </p:nvSpPr>
          <p:spPr>
            <a:xfrm>
              <a:off x="2751991" y="4974438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rtl/>
                </a:rPr>
                <a:t>عمليات التحصيل والائتمان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F068FD-749F-4DC2-A161-C448EF4BB44F}"/>
                </a:ext>
              </a:extLst>
            </p:cNvPr>
            <p:cNvSpPr/>
            <p:nvPr/>
          </p:nvSpPr>
          <p:spPr>
            <a:xfrm>
              <a:off x="4750338" y="5297700"/>
              <a:ext cx="389383" cy="455505"/>
            </a:xfrm>
            <a:custGeom>
              <a:avLst/>
              <a:gdLst>
                <a:gd name="connsiteX0" fmla="*/ 0 w 389383"/>
                <a:gd name="connsiteY0" fmla="*/ 91101 h 455505"/>
                <a:gd name="connsiteX1" fmla="*/ 194692 w 389383"/>
                <a:gd name="connsiteY1" fmla="*/ 91101 h 455505"/>
                <a:gd name="connsiteX2" fmla="*/ 194692 w 389383"/>
                <a:gd name="connsiteY2" fmla="*/ 0 h 455505"/>
                <a:gd name="connsiteX3" fmla="*/ 389383 w 389383"/>
                <a:gd name="connsiteY3" fmla="*/ 227753 h 455505"/>
                <a:gd name="connsiteX4" fmla="*/ 194692 w 389383"/>
                <a:gd name="connsiteY4" fmla="*/ 455505 h 455505"/>
                <a:gd name="connsiteX5" fmla="*/ 194692 w 389383"/>
                <a:gd name="connsiteY5" fmla="*/ 364404 h 455505"/>
                <a:gd name="connsiteX6" fmla="*/ 0 w 389383"/>
                <a:gd name="connsiteY6" fmla="*/ 364404 h 455505"/>
                <a:gd name="connsiteX7" fmla="*/ 0 w 389383"/>
                <a:gd name="connsiteY7" fmla="*/ 91101 h 4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83" h="455505">
                  <a:moveTo>
                    <a:pt x="0" y="91101"/>
                  </a:moveTo>
                  <a:lnTo>
                    <a:pt x="194692" y="91101"/>
                  </a:lnTo>
                  <a:lnTo>
                    <a:pt x="194692" y="0"/>
                  </a:lnTo>
                  <a:lnTo>
                    <a:pt x="389383" y="227753"/>
                  </a:lnTo>
                  <a:lnTo>
                    <a:pt x="194692" y="455505"/>
                  </a:lnTo>
                  <a:lnTo>
                    <a:pt x="194692" y="364404"/>
                  </a:lnTo>
                  <a:lnTo>
                    <a:pt x="0" y="364404"/>
                  </a:lnTo>
                  <a:lnTo>
                    <a:pt x="0" y="91101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1101" rIns="116815" bIns="911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D614D1-9D46-4ED2-91C7-5A52A163AAC5}"/>
                </a:ext>
              </a:extLst>
            </p:cNvPr>
            <p:cNvSpPr/>
            <p:nvPr/>
          </p:nvSpPr>
          <p:spPr>
            <a:xfrm>
              <a:off x="5323394" y="4974438"/>
              <a:ext cx="1836716" cy="1102030"/>
            </a:xfrm>
            <a:custGeom>
              <a:avLst/>
              <a:gdLst>
                <a:gd name="connsiteX0" fmla="*/ 0 w 1836716"/>
                <a:gd name="connsiteY0" fmla="*/ 110203 h 1102030"/>
                <a:gd name="connsiteX1" fmla="*/ 110203 w 1836716"/>
                <a:gd name="connsiteY1" fmla="*/ 0 h 1102030"/>
                <a:gd name="connsiteX2" fmla="*/ 1726513 w 1836716"/>
                <a:gd name="connsiteY2" fmla="*/ 0 h 1102030"/>
                <a:gd name="connsiteX3" fmla="*/ 1836716 w 1836716"/>
                <a:gd name="connsiteY3" fmla="*/ 110203 h 1102030"/>
                <a:gd name="connsiteX4" fmla="*/ 1836716 w 1836716"/>
                <a:gd name="connsiteY4" fmla="*/ 991827 h 1102030"/>
                <a:gd name="connsiteX5" fmla="*/ 1726513 w 1836716"/>
                <a:gd name="connsiteY5" fmla="*/ 1102030 h 1102030"/>
                <a:gd name="connsiteX6" fmla="*/ 110203 w 1836716"/>
                <a:gd name="connsiteY6" fmla="*/ 1102030 h 1102030"/>
                <a:gd name="connsiteX7" fmla="*/ 0 w 1836716"/>
                <a:gd name="connsiteY7" fmla="*/ 991827 h 1102030"/>
                <a:gd name="connsiteX8" fmla="*/ 0 w 1836716"/>
                <a:gd name="connsiteY8" fmla="*/ 110203 h 110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716" h="1102030">
                  <a:moveTo>
                    <a:pt x="0" y="110203"/>
                  </a:moveTo>
                  <a:cubicBezTo>
                    <a:pt x="0" y="49340"/>
                    <a:pt x="49340" y="0"/>
                    <a:pt x="110203" y="0"/>
                  </a:cubicBezTo>
                  <a:lnTo>
                    <a:pt x="1726513" y="0"/>
                  </a:lnTo>
                  <a:cubicBezTo>
                    <a:pt x="1787376" y="0"/>
                    <a:pt x="1836716" y="49340"/>
                    <a:pt x="1836716" y="110203"/>
                  </a:cubicBezTo>
                  <a:lnTo>
                    <a:pt x="1836716" y="991827"/>
                  </a:lnTo>
                  <a:cubicBezTo>
                    <a:pt x="1836716" y="1052690"/>
                    <a:pt x="1787376" y="1102030"/>
                    <a:pt x="1726513" y="1102030"/>
                  </a:cubicBezTo>
                  <a:lnTo>
                    <a:pt x="110203" y="1102030"/>
                  </a:lnTo>
                  <a:cubicBezTo>
                    <a:pt x="49340" y="1102030"/>
                    <a:pt x="0" y="1052690"/>
                    <a:pt x="0" y="991827"/>
                  </a:cubicBezTo>
                  <a:lnTo>
                    <a:pt x="0" y="11020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67" tIns="104667" rIns="104667" bIns="10466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900" kern="1200" dirty="0">
                  <a:rtl/>
                </a:rPr>
                <a:t>إعداد التقارير والمعلومات المهنية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9095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2E8177A0-6F89-4DD1-869F-A714B590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 rtlCol="1"/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طرق التعهد بالأمر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" sz="2000" spc="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</a:t>
            </a:r>
            <a:r>
              <a:rPr lang="ar-sa" sz="2000" spc="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نوع التحكم في تاريخ التسليم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921A87-912C-417C-9DC7-EE26AB9C376A}"/>
              </a:ext>
            </a:extLst>
          </p:cNvPr>
          <p:cNvGrpSpPr/>
          <p:nvPr/>
        </p:nvGrpSpPr>
        <p:grpSpPr>
          <a:xfrm flipH="1">
            <a:off x="584200" y="2025650"/>
            <a:ext cx="11025188" cy="4538663"/>
            <a:chOff x="584200" y="2025650"/>
            <a:chExt cx="11025188" cy="453866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982CC7D-B264-4C29-8B5C-17FED92C9210}"/>
                </a:ext>
              </a:extLst>
            </p:cNvPr>
            <p:cNvSpPr/>
            <p:nvPr/>
          </p:nvSpPr>
          <p:spPr>
            <a:xfrm>
              <a:off x="2961219" y="4970426"/>
              <a:ext cx="3439582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الإحصائيات</a:t>
              </a:r>
            </a:p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استناداً إلى الإعدادات الافتراضية </a:t>
              </a:r>
              <a:endPara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E92CE6-EECB-4857-9903-DE82FE583AAA}"/>
                </a:ext>
              </a:extLst>
            </p:cNvPr>
            <p:cNvSpPr/>
            <p:nvPr/>
          </p:nvSpPr>
          <p:spPr>
            <a:xfrm>
              <a:off x="9917388" y="2025650"/>
              <a:ext cx="1692000" cy="1440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ctr" anchorCtr="0">
              <a:noAutofit/>
            </a:bodyPr>
            <a:lstStyle/>
            <a:p>
              <a:pPr marL="0" lvl="0" indent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6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المتاح للتعهد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C39B03-FE3D-432B-BC9D-E1D0F1FDDABC}"/>
                </a:ext>
              </a:extLst>
            </p:cNvPr>
            <p:cNvSpPr/>
            <p:nvPr/>
          </p:nvSpPr>
          <p:spPr>
            <a:xfrm>
              <a:off x="8178250" y="2025650"/>
              <a:ext cx="1692000" cy="1440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ctr" anchorCtr="0">
              <a:noAutofit/>
            </a:bodyPr>
            <a:lstStyle/>
            <a:p>
              <a:pPr marL="0" lvl="0" indent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6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المتاح للتعهد </a:t>
              </a:r>
              <a:r>
                <a:rPr lang="ar-sa" sz="2600" kern="12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(ATP) +</a:t>
              </a:r>
              <a:r>
                <a:rPr lang="ar-sa" sz="2600" kern="12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إصدار</a:t>
              </a:r>
              <a:r>
                <a:rPr lang="ar-sa" sz="26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هامش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A19F2D-7B3F-49C9-8F22-98AB9B5EB420}"/>
                </a:ext>
              </a:extLst>
            </p:cNvPr>
            <p:cNvSpPr/>
            <p:nvPr/>
          </p:nvSpPr>
          <p:spPr>
            <a:xfrm>
              <a:off x="6439113" y="2025650"/>
              <a:ext cx="1692000" cy="1440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ctr" anchorCtr="0">
              <a:noAutofit/>
            </a:bodyPr>
            <a:lstStyle/>
            <a:p>
              <a:pPr marL="0" lvl="0" indent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6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متوفر حسب التعهد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46A087-6440-46B3-9F94-D5C315233CA8}"/>
                </a:ext>
              </a:extLst>
            </p:cNvPr>
            <p:cNvSpPr/>
            <p:nvPr/>
          </p:nvSpPr>
          <p:spPr>
            <a:xfrm>
              <a:off x="4699976" y="2025650"/>
              <a:ext cx="1692000" cy="1440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0" tIns="106680" rIns="0" bIns="106680" numCol="1" spcCol="1270" rtlCol="1" anchor="ctr" anchorCtr="0">
              <a:noAutofit/>
            </a:bodyPr>
            <a:lstStyle/>
            <a:p>
              <a:pPr marL="0" lvl="0" indent="0" algn="ctr" defTabSz="1244600" rtl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6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وقت </a:t>
              </a:r>
              <a:r>
                <a:rPr lang="ar-sa" sz="2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الإنتاج</a:t>
              </a:r>
              <a:r>
                <a:rPr lang="ar-sa" sz="26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للمبيعات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69A73E-864F-4F0D-8AB9-6571B5E85CF7}"/>
                </a:ext>
              </a:extLst>
            </p:cNvPr>
            <p:cNvSpPr/>
            <p:nvPr/>
          </p:nvSpPr>
          <p:spPr>
            <a:xfrm>
              <a:off x="2960839" y="2025650"/>
              <a:ext cx="1692000" cy="1440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ctr" anchorCtr="0">
              <a:noAutofit/>
            </a:bodyPr>
            <a:lstStyle/>
            <a:p>
              <a:pPr marL="0" lvl="0" indent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6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بلا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BD6E9C-F6CA-4E28-8F66-ACBDA10315D2}"/>
                </a:ext>
              </a:extLst>
            </p:cNvPr>
            <p:cNvSpPr/>
            <p:nvPr/>
          </p:nvSpPr>
          <p:spPr>
            <a:xfrm>
              <a:off x="9917388" y="3505702"/>
              <a:ext cx="1692000" cy="1404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تم الإنشاء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في تحديد إجمالي المكونات المطلوبة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CA8F3A-B7F3-41A0-B41B-CC3EC561B152}"/>
                </a:ext>
              </a:extLst>
            </p:cNvPr>
            <p:cNvSpPr/>
            <p:nvPr/>
          </p:nvSpPr>
          <p:spPr>
            <a:xfrm>
              <a:off x="8178250" y="3505702"/>
              <a:ext cx="1692000" cy="1404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تم الإنشاء</a:t>
              </a:r>
            </a:p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مثل </a:t>
              </a:r>
              <a:r>
                <a:rPr lang="ar-sa" sz="16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ATP</a:t>
              </a:r>
            </a:p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+</a:t>
              </a:r>
              <a:r>
                <a:rPr lang="ar-sa" sz="16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الأيام الثابتة لإعداد الشحن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74DBBD-90AD-4E90-BB2F-F72F37C5E386}"/>
                </a:ext>
              </a:extLst>
            </p:cNvPr>
            <p:cNvSpPr/>
            <p:nvPr/>
          </p:nvSpPr>
          <p:spPr>
            <a:xfrm>
              <a:off x="6439113" y="3505702"/>
              <a:ext cx="1692000" cy="1404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تم الإنشاء</a:t>
              </a:r>
              <a:r>
                <a:rPr lang="ar-sa" sz="15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15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على التوريد المادي الفعلي غير الملتزم به والمستقبلي المخطط له</a:t>
              </a:r>
              <a:endParaRPr lang="en-US" sz="15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B3D099-C986-4CA0-B084-A2F7B006867E}"/>
                </a:ext>
              </a:extLst>
            </p:cNvPr>
            <p:cNvSpPr/>
            <p:nvPr/>
          </p:nvSpPr>
          <p:spPr>
            <a:xfrm>
              <a:off x="4699976" y="3505702"/>
              <a:ext cx="1692000" cy="1404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من المفترض</a:t>
              </a: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أن يكون متوفراً بعد زمن الإنتاج </a:t>
              </a:r>
              <a:b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</a:b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(بالأيام الثابتة)</a:t>
              </a:r>
              <a:endPara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9FF1C8-BC94-496B-A679-A38FF12309BF}"/>
                </a:ext>
              </a:extLst>
            </p:cNvPr>
            <p:cNvSpPr/>
            <p:nvPr/>
          </p:nvSpPr>
          <p:spPr>
            <a:xfrm>
              <a:off x="2960839" y="3505702"/>
              <a:ext cx="1692000" cy="1404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من المفترض</a:t>
              </a: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</a:p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أن يكون متوفراً دائماً 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8E04D4-8E35-441E-B9F6-82242FB408D9}"/>
                </a:ext>
              </a:extLst>
            </p:cNvPr>
            <p:cNvSpPr/>
            <p:nvPr/>
          </p:nvSpPr>
          <p:spPr>
            <a:xfrm>
              <a:off x="6439545" y="4970426"/>
              <a:ext cx="3432875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ديناميكي</a:t>
              </a:r>
            </a:p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استناداً إلى التوفر الحالي</a:t>
              </a:r>
              <a:endPara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C788FA-AA2C-46B2-9F56-67ABFD33C1F7}"/>
                </a:ext>
              </a:extLst>
            </p:cNvPr>
            <p:cNvSpPr/>
            <p:nvPr/>
          </p:nvSpPr>
          <p:spPr>
            <a:xfrm>
              <a:off x="584200" y="4970426"/>
              <a:ext cx="2259739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عملية الحساب</a:t>
              </a:r>
              <a:endPara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19F2C6-0B0B-4470-8DE3-C9E1020FF607}"/>
                </a:ext>
              </a:extLst>
            </p:cNvPr>
            <p:cNvSpPr/>
            <p:nvPr/>
          </p:nvSpPr>
          <p:spPr>
            <a:xfrm>
              <a:off x="584200" y="3505702"/>
              <a:ext cx="2259739" cy="1404000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الكمية المتوفرة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B5D3A6B-6C02-45CD-A2EC-D6D2482BBC41}"/>
                </a:ext>
              </a:extLst>
            </p:cNvPr>
            <p:cNvSpPr/>
            <p:nvPr/>
          </p:nvSpPr>
          <p:spPr>
            <a:xfrm>
              <a:off x="9911166" y="4970426"/>
              <a:ext cx="1698222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تحديد إجمالي المكونات المطلوبة</a:t>
              </a:r>
            </a:p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الديناميكي</a:t>
              </a:r>
              <a:endParaRPr lang="en-US" sz="1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FF3C6D-80E5-4526-A893-97D668DDD2C2}"/>
                </a:ext>
              </a:extLst>
            </p:cNvPr>
            <p:cNvSpPr/>
            <p:nvPr/>
          </p:nvSpPr>
          <p:spPr>
            <a:xfrm>
              <a:off x="2961219" y="5822667"/>
              <a:ext cx="3439582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نعتقد أننا (سوف يكون) لدينا منتجات في المخزون في التاريخ الموعود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1806CF2-87AB-4C45-BDF4-F84C8FE56FB0}"/>
                </a:ext>
              </a:extLst>
            </p:cNvPr>
            <p:cNvSpPr/>
            <p:nvPr/>
          </p:nvSpPr>
          <p:spPr>
            <a:xfrm>
              <a:off x="6439545" y="5822667"/>
              <a:ext cx="3432875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يتم إبلاغ تواريخ التسليم الموعودة لدينا استنادًا إلى بيانات المخزون  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EC14B0B-2EB1-4F51-8F39-F71E6FB85D49}"/>
                </a:ext>
              </a:extLst>
            </p:cNvPr>
            <p:cNvSpPr/>
            <p:nvPr/>
          </p:nvSpPr>
          <p:spPr>
            <a:xfrm>
              <a:off x="584200" y="5822667"/>
              <a:ext cx="2259739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ct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ماذا نقول</a:t>
              </a:r>
              <a:endPara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E2CA0C1-6D23-4B1C-BA02-F944521A81C7}"/>
                </a:ext>
              </a:extLst>
            </p:cNvPr>
            <p:cNvSpPr/>
            <p:nvPr/>
          </p:nvSpPr>
          <p:spPr>
            <a:xfrm>
              <a:off x="9911166" y="5822667"/>
              <a:ext cx="1698222" cy="741646"/>
            </a:xfrm>
            <a:custGeom>
              <a:avLst/>
              <a:gdLst>
                <a:gd name="connsiteX0" fmla="*/ 0 w 2467017"/>
                <a:gd name="connsiteY0" fmla="*/ 0 h 1480210"/>
                <a:gd name="connsiteX1" fmla="*/ 2467017 w 2467017"/>
                <a:gd name="connsiteY1" fmla="*/ 0 h 1480210"/>
                <a:gd name="connsiteX2" fmla="*/ 2467017 w 2467017"/>
                <a:gd name="connsiteY2" fmla="*/ 1480210 h 1480210"/>
                <a:gd name="connsiteX3" fmla="*/ 0 w 2467017"/>
                <a:gd name="connsiteY3" fmla="*/ 1480210 h 1480210"/>
                <a:gd name="connsiteX4" fmla="*/ 0 w 2467017"/>
                <a:gd name="connsiteY4" fmla="*/ 0 h 14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017" h="1480210">
                  <a:moveTo>
                    <a:pt x="0" y="0"/>
                  </a:moveTo>
                  <a:lnTo>
                    <a:pt x="2467017" y="0"/>
                  </a:lnTo>
                  <a:lnTo>
                    <a:pt x="2467017" y="1480210"/>
                  </a:lnTo>
                  <a:lnTo>
                    <a:pt x="0" y="14802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1" anchor="t" anchorCtr="0">
              <a:noAutofit/>
            </a:bodyPr>
            <a:lstStyle/>
            <a:p>
              <a:pPr lvl="0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6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هذا ما يتطلبه الأمر للحصول على المنتجات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2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8D3C51F-848B-4C34-9D36-95F10DF7A364}"/>
              </a:ext>
            </a:extLst>
          </p:cNvPr>
          <p:cNvSpPr txBox="1">
            <a:spLocks/>
          </p:cNvSpPr>
          <p:nvPr/>
        </p:nvSpPr>
        <p:spPr>
          <a:xfrm>
            <a:off x="529673" y="1434370"/>
            <a:ext cx="8640000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تفترض ميزة التعهد بالأمر أن المخزون متوفر دائماً وأن شحنة الأمر يمكن التعهد بها في يوم تسجيل الأمر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الشحن المطلوب = اليوم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الاستلام المطلوب = اليوم 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+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أيام النقل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CA5B0D-2918-4150-B372-8E9AE1078335}"/>
              </a:ext>
            </a:extLst>
          </p:cNvPr>
          <p:cNvGrpSpPr/>
          <p:nvPr/>
        </p:nvGrpSpPr>
        <p:grpSpPr>
          <a:xfrm flipH="1">
            <a:off x="2784797" y="4130951"/>
            <a:ext cx="6478765" cy="1390079"/>
            <a:chOff x="3094893" y="4130951"/>
            <a:chExt cx="6478765" cy="1390079"/>
          </a:xfrm>
        </p:grpSpPr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FD193379-56B4-411A-BE59-9E5AFEAF5A29}"/>
                </a:ext>
              </a:extLst>
            </p:cNvPr>
            <p:cNvSpPr/>
            <p:nvPr/>
          </p:nvSpPr>
          <p:spPr>
            <a:xfrm>
              <a:off x="4525043" y="4844230"/>
              <a:ext cx="1610698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شحن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8B917AEF-270B-44F2-BCC6-38EEEF3AAC34}"/>
                </a:ext>
              </a:extLst>
            </p:cNvPr>
            <p:cNvSpPr/>
            <p:nvPr/>
          </p:nvSpPr>
          <p:spPr>
            <a:xfrm>
              <a:off x="5846091" y="4844230"/>
              <a:ext cx="2704747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نقل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92BE03E-D320-4268-8D6A-971DA37075AB}"/>
                </a:ext>
              </a:extLst>
            </p:cNvPr>
            <p:cNvSpPr txBox="1"/>
            <p:nvPr/>
          </p:nvSpPr>
          <p:spPr>
            <a:xfrm>
              <a:off x="7190360" y="4143865"/>
              <a:ext cx="2246260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أقدم تاريخ استلام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5D7B2D-9079-444D-97BC-D35017E3F7BD}"/>
                </a:ext>
              </a:extLst>
            </p:cNvPr>
            <p:cNvCxnSpPr>
              <a:cxnSpLocks/>
            </p:cNvCxnSpPr>
            <p:nvPr/>
          </p:nvCxnSpPr>
          <p:spPr>
            <a:xfrm>
              <a:off x="8278422" y="4605652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D4C0AC-F5D3-4136-BA17-9909F7CE976A}"/>
                </a:ext>
              </a:extLst>
            </p:cNvPr>
            <p:cNvSpPr txBox="1"/>
            <p:nvPr/>
          </p:nvSpPr>
          <p:spPr>
            <a:xfrm>
              <a:off x="3901218" y="4143865"/>
              <a:ext cx="1954933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أول تاريخ شحن</a:t>
              </a:r>
            </a:p>
          </p:txBody>
        </p:sp>
        <p:sp>
          <p:nvSpPr>
            <p:cNvPr id="71" name="Arrow: Pentagon 70">
              <a:extLst>
                <a:ext uri="{FF2B5EF4-FFF2-40B4-BE49-F238E27FC236}">
                  <a16:creationId xmlns:a16="http://schemas.microsoft.com/office/drawing/2014/main" id="{321B8248-6ABD-42C0-9185-644ACD0C0386}"/>
                </a:ext>
              </a:extLst>
            </p:cNvPr>
            <p:cNvSpPr/>
            <p:nvPr/>
          </p:nvSpPr>
          <p:spPr bwMode="auto">
            <a:xfrm>
              <a:off x="3569293" y="4844230"/>
              <a:ext cx="1245400" cy="676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إدخال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C9B7F6-296A-49F7-9C56-20C846C0967A}"/>
                </a:ext>
              </a:extLst>
            </p:cNvPr>
            <p:cNvGrpSpPr/>
            <p:nvPr/>
          </p:nvGrpSpPr>
          <p:grpSpPr>
            <a:xfrm>
              <a:off x="3094893" y="4130951"/>
              <a:ext cx="1025314" cy="645910"/>
              <a:chOff x="2628900" y="2185035"/>
              <a:chExt cx="1025314" cy="64591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A82DB90-8502-46E6-96D9-B755DD7D3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4" y="2797388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B42961-7188-4DCE-84FF-47D16256FED4}"/>
                  </a:ext>
                </a:extLst>
              </p:cNvPr>
              <p:cNvCxnSpPr>
                <a:cxnSpLocks/>
                <a:stCxn id="75" idx="2"/>
                <a:endCxn id="75" idx="2"/>
              </p:cNvCxnSpPr>
              <p:nvPr/>
            </p:nvCxnSpPr>
            <p:spPr>
              <a:xfrm>
                <a:off x="3100406" y="2696291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D145C1-DE06-4342-9FFF-3A5498A79265}"/>
                  </a:ext>
                </a:extLst>
              </p:cNvPr>
              <p:cNvSpPr txBox="1"/>
              <p:nvPr/>
            </p:nvSpPr>
            <p:spPr>
              <a:xfrm>
                <a:off x="2628900" y="2185035"/>
                <a:ext cx="943012" cy="51125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1">
                <a:sp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1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ar-sa" sz="16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اليوم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CE221EA-A965-4870-922E-5041F0E29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4107" y="2639072"/>
                <a:ext cx="0" cy="1918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E256B4-4375-49CA-993F-CA4688667128}"/>
                </a:ext>
              </a:extLst>
            </p:cNvPr>
            <p:cNvCxnSpPr>
              <a:cxnSpLocks/>
            </p:cNvCxnSpPr>
            <p:nvPr/>
          </p:nvCxnSpPr>
          <p:spPr>
            <a:xfrm>
              <a:off x="4494500" y="4584988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rrow: Chevron 55">
              <a:extLst>
                <a:ext uri="{FF2B5EF4-FFF2-40B4-BE49-F238E27FC236}">
                  <a16:creationId xmlns:a16="http://schemas.microsoft.com/office/drawing/2014/main" id="{987E73B6-C633-487A-9DA3-948B531886C7}"/>
                </a:ext>
              </a:extLst>
            </p:cNvPr>
            <p:cNvSpPr/>
            <p:nvPr/>
          </p:nvSpPr>
          <p:spPr>
            <a:xfrm>
              <a:off x="8261187" y="4844230"/>
              <a:ext cx="1312471" cy="675760"/>
            </a:xfrm>
            <a:custGeom>
              <a:avLst/>
              <a:gdLst>
                <a:gd name="connsiteX0" fmla="*/ 0 w 2417127"/>
                <a:gd name="connsiteY0" fmla="*/ 0 h 675760"/>
                <a:gd name="connsiteX1" fmla="*/ 2079247 w 2417127"/>
                <a:gd name="connsiteY1" fmla="*/ 0 h 675760"/>
                <a:gd name="connsiteX2" fmla="*/ 2417127 w 2417127"/>
                <a:gd name="connsiteY2" fmla="*/ 337880 h 675760"/>
                <a:gd name="connsiteX3" fmla="*/ 2079247 w 2417127"/>
                <a:gd name="connsiteY3" fmla="*/ 675760 h 675760"/>
                <a:gd name="connsiteX4" fmla="*/ 0 w 2417127"/>
                <a:gd name="connsiteY4" fmla="*/ 675760 h 675760"/>
                <a:gd name="connsiteX5" fmla="*/ 337880 w 2417127"/>
                <a:gd name="connsiteY5" fmla="*/ 337880 h 675760"/>
                <a:gd name="connsiteX6" fmla="*/ 0 w 2417127"/>
                <a:gd name="connsiteY6" fmla="*/ 0 h 675760"/>
                <a:gd name="connsiteX0" fmla="*/ 0 w 2119671"/>
                <a:gd name="connsiteY0" fmla="*/ 0 h 675760"/>
                <a:gd name="connsiteX1" fmla="*/ 2079247 w 2119671"/>
                <a:gd name="connsiteY1" fmla="*/ 0 h 675760"/>
                <a:gd name="connsiteX2" fmla="*/ 2119671 w 2119671"/>
                <a:gd name="connsiteY2" fmla="*/ 315846 h 675760"/>
                <a:gd name="connsiteX3" fmla="*/ 2079247 w 2119671"/>
                <a:gd name="connsiteY3" fmla="*/ 675760 h 675760"/>
                <a:gd name="connsiteX4" fmla="*/ 0 w 2119671"/>
                <a:gd name="connsiteY4" fmla="*/ 675760 h 675760"/>
                <a:gd name="connsiteX5" fmla="*/ 337880 w 2119671"/>
                <a:gd name="connsiteY5" fmla="*/ 337880 h 675760"/>
                <a:gd name="connsiteX6" fmla="*/ 0 w 2119671"/>
                <a:gd name="connsiteY6" fmla="*/ 0 h 675760"/>
                <a:gd name="connsiteX0" fmla="*/ 0 w 2097637"/>
                <a:gd name="connsiteY0" fmla="*/ 0 h 675760"/>
                <a:gd name="connsiteX1" fmla="*/ 2079247 w 2097637"/>
                <a:gd name="connsiteY1" fmla="*/ 0 h 675760"/>
                <a:gd name="connsiteX2" fmla="*/ 2097637 w 2097637"/>
                <a:gd name="connsiteY2" fmla="*/ 315846 h 675760"/>
                <a:gd name="connsiteX3" fmla="*/ 2079247 w 2097637"/>
                <a:gd name="connsiteY3" fmla="*/ 675760 h 675760"/>
                <a:gd name="connsiteX4" fmla="*/ 0 w 2097637"/>
                <a:gd name="connsiteY4" fmla="*/ 675760 h 675760"/>
                <a:gd name="connsiteX5" fmla="*/ 337880 w 2097637"/>
                <a:gd name="connsiteY5" fmla="*/ 337880 h 675760"/>
                <a:gd name="connsiteX6" fmla="*/ 0 w 209763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337880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453571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75743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40836 w 2079247"/>
                <a:gd name="connsiteY5" fmla="*/ 337880 h 675760"/>
                <a:gd name="connsiteX6" fmla="*/ 0 w 2079247"/>
                <a:gd name="connsiteY6" fmla="*/ 0 h 67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247" h="675760">
                  <a:moveTo>
                    <a:pt x="0" y="0"/>
                  </a:moveTo>
                  <a:lnTo>
                    <a:pt x="2079247" y="0"/>
                  </a:lnTo>
                  <a:cubicBezTo>
                    <a:pt x="2078032" y="138333"/>
                    <a:pt x="2076818" y="276665"/>
                    <a:pt x="2075603" y="414998"/>
                  </a:cubicBezTo>
                  <a:cubicBezTo>
                    <a:pt x="2076818" y="501919"/>
                    <a:pt x="2078032" y="588839"/>
                    <a:pt x="2079247" y="675760"/>
                  </a:cubicBezTo>
                  <a:lnTo>
                    <a:pt x="0" y="675760"/>
                  </a:lnTo>
                  <a:lnTo>
                    <a:pt x="540836" y="337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     إيصال استلام</a:t>
              </a: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43C7F7-375C-41FA-A72E-F14A4F165DB4}"/>
              </a:ext>
            </a:extLst>
          </p:cNvPr>
          <p:cNvSpPr/>
          <p:nvPr/>
        </p:nvSpPr>
        <p:spPr>
          <a:xfrm>
            <a:off x="9334940" y="1428750"/>
            <a:ext cx="2160000" cy="1620000"/>
          </a:xfrm>
          <a:custGeom>
            <a:avLst/>
            <a:gdLst>
              <a:gd name="connsiteX0" fmla="*/ 0 w 2467017"/>
              <a:gd name="connsiteY0" fmla="*/ 0 h 1480210"/>
              <a:gd name="connsiteX1" fmla="*/ 2467017 w 2467017"/>
              <a:gd name="connsiteY1" fmla="*/ 0 h 1480210"/>
              <a:gd name="connsiteX2" fmla="*/ 2467017 w 2467017"/>
              <a:gd name="connsiteY2" fmla="*/ 1480210 h 1480210"/>
              <a:gd name="connsiteX3" fmla="*/ 0 w 2467017"/>
              <a:gd name="connsiteY3" fmla="*/ 1480210 h 1480210"/>
              <a:gd name="connsiteX4" fmla="*/ 0 w 2467017"/>
              <a:gd name="connsiteY4" fmla="*/ 0 h 14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7" h="1480210">
                <a:moveTo>
                  <a:pt x="0" y="0"/>
                </a:moveTo>
                <a:lnTo>
                  <a:pt x="2467017" y="0"/>
                </a:lnTo>
                <a:lnTo>
                  <a:pt x="2467017" y="1480210"/>
                </a:lnTo>
                <a:lnTo>
                  <a:pt x="0" y="14802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1" anchor="ctr" anchorCtr="0">
            <a:noAutofit/>
          </a:bodyPr>
          <a:lstStyle/>
          <a:p>
            <a:pPr lvl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التحقق من عدم التوفر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600EF-F0C8-4444-8D2A-018C532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6" y="457200"/>
            <a:ext cx="11310050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التحكم في تاريخ التسليم: بلا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3271F63-0827-424A-B2F2-A5388D3393B4}"/>
              </a:ext>
            </a:extLst>
          </p:cNvPr>
          <p:cNvGrpSpPr/>
          <p:nvPr/>
        </p:nvGrpSpPr>
        <p:grpSpPr>
          <a:xfrm>
            <a:off x="3552565" y="5593023"/>
            <a:ext cx="936000" cy="704759"/>
            <a:chOff x="3233112" y="3793645"/>
            <a:chExt cx="936000" cy="70475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C726900-F982-416E-A1C3-E14A893DDEB0}"/>
                </a:ext>
              </a:extLst>
            </p:cNvPr>
            <p:cNvSpPr/>
            <p:nvPr/>
          </p:nvSpPr>
          <p:spPr bwMode="auto">
            <a:xfrm>
              <a:off x="3250523" y="3793645"/>
              <a:ext cx="918000" cy="2484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10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57A712-F475-4DF0-8EE2-5343238A8D43}"/>
                </a:ext>
              </a:extLst>
            </p:cNvPr>
            <p:cNvSpPr/>
            <p:nvPr/>
          </p:nvSpPr>
          <p:spPr bwMode="auto">
            <a:xfrm>
              <a:off x="3250122" y="3793645"/>
              <a:ext cx="324000" cy="248447"/>
            </a:xfrm>
            <a:prstGeom prst="rect">
              <a:avLst/>
            </a:prstGeom>
            <a:pattFill prst="dkUpDiag">
              <a:fgClr>
                <a:schemeClr val="accent6"/>
              </a:fgClr>
              <a:bgClr>
                <a:srgbClr val="C00000"/>
              </a:bgClr>
            </a:patt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10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4AAF2B-35C3-4D90-AF4A-8EC8306814F4}"/>
                </a:ext>
              </a:extLst>
            </p:cNvPr>
            <p:cNvSpPr txBox="1"/>
            <p:nvPr/>
          </p:nvSpPr>
          <p:spPr>
            <a:xfrm>
              <a:off x="3233112" y="4166005"/>
              <a:ext cx="936000" cy="33239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20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الموعد النهائي </a:t>
              </a:r>
              <a:br>
                <a:rPr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ar-sa" sz="120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لإدخال الأمر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96969B0-E38B-43B4-9BE5-090F379C52C2}"/>
              </a:ext>
            </a:extLst>
          </p:cNvPr>
          <p:cNvSpPr/>
          <p:nvPr/>
        </p:nvSpPr>
        <p:spPr bwMode="auto">
          <a:xfrm>
            <a:off x="3490547" y="5533178"/>
            <a:ext cx="1002323" cy="87043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600EF-F0C8-4444-8D2A-018C532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0906677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التحكم في تاريخ التسليم: زمن إنتاج المبيعات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8D3C51F-848B-4C34-9D36-95F10DF7A364}"/>
              </a:ext>
            </a:extLst>
          </p:cNvPr>
          <p:cNvSpPr txBox="1">
            <a:spLocks/>
          </p:cNvSpPr>
          <p:nvPr/>
        </p:nvSpPr>
        <p:spPr>
          <a:xfrm>
            <a:off x="2941504" y="1434370"/>
            <a:ext cx="8663406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endParaRPr lang="en-US">
              <a:gradFill>
                <a:gsLst>
                  <a:gs pos="0">
                    <a:schemeClr val="tx1"/>
                  </a:gs>
                  <a:gs pos="45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E6BECAC-5D01-4EF9-8FD0-651E2B6F5397}"/>
              </a:ext>
            </a:extLst>
          </p:cNvPr>
          <p:cNvSpPr txBox="1">
            <a:spLocks/>
          </p:cNvSpPr>
          <p:nvPr/>
        </p:nvSpPr>
        <p:spPr>
          <a:xfrm>
            <a:off x="479265" y="1434370"/>
            <a:ext cx="8640000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يفترض التعهد بالأمر أن المخزون متاح خارج الحد الأدنى لوقت الإنتاج ويمكن التعهد بشحن الأمر بصرف النظر عن مدى التوفّر الفعلي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الشحن المطلوب = اليوم 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+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وقت إنتاج المبيعات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الاستلام المطلوب = تاريخ الشحن المطلوب 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+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أيام النقل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BE2766-45DB-4550-8BC1-F55F2407B9A7}"/>
              </a:ext>
            </a:extLst>
          </p:cNvPr>
          <p:cNvGrpSpPr/>
          <p:nvPr/>
        </p:nvGrpSpPr>
        <p:grpSpPr>
          <a:xfrm flipH="1">
            <a:off x="1030965" y="4130951"/>
            <a:ext cx="8198565" cy="1391031"/>
            <a:chOff x="1375093" y="4130951"/>
            <a:chExt cx="8198565" cy="1391031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78E065C6-5793-4505-AD67-52EF831FB707}"/>
                </a:ext>
              </a:extLst>
            </p:cNvPr>
            <p:cNvSpPr/>
            <p:nvPr/>
          </p:nvSpPr>
          <p:spPr>
            <a:xfrm>
              <a:off x="4528317" y="4845182"/>
              <a:ext cx="1610698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شحن</a:t>
              </a: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E0BEF987-C06E-40D6-B69D-D5B566992755}"/>
                </a:ext>
              </a:extLst>
            </p:cNvPr>
            <p:cNvSpPr/>
            <p:nvPr/>
          </p:nvSpPr>
          <p:spPr>
            <a:xfrm>
              <a:off x="5847727" y="4845182"/>
              <a:ext cx="2704747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نقل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A69AD-30DD-4BE0-9CFE-79E439FDE808}"/>
                </a:ext>
              </a:extLst>
            </p:cNvPr>
            <p:cNvSpPr txBox="1"/>
            <p:nvPr/>
          </p:nvSpPr>
          <p:spPr>
            <a:xfrm>
              <a:off x="7155190" y="4143865"/>
              <a:ext cx="2246260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أقدم تاريخ استلام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58E2E-0369-43E8-BDF5-8D17641F99EA}"/>
                </a:ext>
              </a:extLst>
            </p:cNvPr>
            <p:cNvCxnSpPr>
              <a:cxnSpLocks/>
            </p:cNvCxnSpPr>
            <p:nvPr/>
          </p:nvCxnSpPr>
          <p:spPr>
            <a:xfrm>
              <a:off x="8243252" y="4605652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2CC155-C8C7-4536-93D2-B7F68DB4B3F9}"/>
                </a:ext>
              </a:extLst>
            </p:cNvPr>
            <p:cNvSpPr txBox="1"/>
            <p:nvPr/>
          </p:nvSpPr>
          <p:spPr>
            <a:xfrm>
              <a:off x="3940546" y="4143865"/>
              <a:ext cx="1954933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أول تاريخ شحن</a:t>
              </a:r>
            </a:p>
          </p:txBody>
        </p:sp>
        <p:sp>
          <p:nvSpPr>
            <p:cNvPr id="66" name="Arrow: Pentagon 65">
              <a:extLst>
                <a:ext uri="{FF2B5EF4-FFF2-40B4-BE49-F238E27FC236}">
                  <a16:creationId xmlns:a16="http://schemas.microsoft.com/office/drawing/2014/main" id="{B55692C2-2519-4D0D-8552-DC30B96C6517}"/>
                </a:ext>
              </a:extLst>
            </p:cNvPr>
            <p:cNvSpPr/>
            <p:nvPr/>
          </p:nvSpPr>
          <p:spPr bwMode="auto">
            <a:xfrm>
              <a:off x="1849493" y="4845182"/>
              <a:ext cx="1245400" cy="676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إدخال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991D2FF-D74F-4F37-9DF4-191D462654E3}"/>
                </a:ext>
              </a:extLst>
            </p:cNvPr>
            <p:cNvGrpSpPr/>
            <p:nvPr/>
          </p:nvGrpSpPr>
          <p:grpSpPr>
            <a:xfrm>
              <a:off x="1375093" y="4130951"/>
              <a:ext cx="2745114" cy="643272"/>
              <a:chOff x="909100" y="2185035"/>
              <a:chExt cx="2745114" cy="643272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7B5F287-838D-4421-852C-2389D0148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4" y="2797388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BC67800-2C5B-4875-B476-7713326BE9E9}"/>
                  </a:ext>
                </a:extLst>
              </p:cNvPr>
              <p:cNvCxnSpPr>
                <a:cxnSpLocks/>
                <a:stCxn id="70" idx="2"/>
                <a:endCxn id="70" idx="2"/>
              </p:cNvCxnSpPr>
              <p:nvPr/>
            </p:nvCxnSpPr>
            <p:spPr>
              <a:xfrm>
                <a:off x="1380606" y="2696291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1B169A-6CDA-4B44-8846-9F4B27DFDE09}"/>
                  </a:ext>
                </a:extLst>
              </p:cNvPr>
              <p:cNvSpPr txBox="1"/>
              <p:nvPr/>
            </p:nvSpPr>
            <p:spPr>
              <a:xfrm>
                <a:off x="909100" y="2185035"/>
                <a:ext cx="943012" cy="51125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1">
                <a:sp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1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ar-sa" sz="16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اليوم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8B9C0E2-ED3C-4118-B39D-190AD88A3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820" y="2639072"/>
                <a:ext cx="0" cy="1892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32FEC9-110B-4C1E-80A7-926489495FE5}"/>
                </a:ext>
              </a:extLst>
            </p:cNvPr>
            <p:cNvCxnSpPr>
              <a:cxnSpLocks/>
            </p:cNvCxnSpPr>
            <p:nvPr/>
          </p:nvCxnSpPr>
          <p:spPr>
            <a:xfrm>
              <a:off x="4494500" y="4584988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Arrow: Chevron 80">
              <a:extLst>
                <a:ext uri="{FF2B5EF4-FFF2-40B4-BE49-F238E27FC236}">
                  <a16:creationId xmlns:a16="http://schemas.microsoft.com/office/drawing/2014/main" id="{FD6BDAFE-A5CB-497D-9F47-2D863CFE9EAA}"/>
                </a:ext>
              </a:extLst>
            </p:cNvPr>
            <p:cNvSpPr/>
            <p:nvPr/>
          </p:nvSpPr>
          <p:spPr>
            <a:xfrm>
              <a:off x="2803605" y="4845182"/>
              <a:ext cx="2016000" cy="67576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وقت إنتاج المبيعات = ثابت</a:t>
              </a:r>
            </a:p>
          </p:txBody>
        </p:sp>
        <p:sp>
          <p:nvSpPr>
            <p:cNvPr id="96" name="Arrow: Chevron 55">
              <a:extLst>
                <a:ext uri="{FF2B5EF4-FFF2-40B4-BE49-F238E27FC236}">
                  <a16:creationId xmlns:a16="http://schemas.microsoft.com/office/drawing/2014/main" id="{4F609447-CFE9-4BB5-839A-E23684535F56}"/>
                </a:ext>
              </a:extLst>
            </p:cNvPr>
            <p:cNvSpPr/>
            <p:nvPr/>
          </p:nvSpPr>
          <p:spPr>
            <a:xfrm>
              <a:off x="8261187" y="4845182"/>
              <a:ext cx="1312471" cy="675760"/>
            </a:xfrm>
            <a:custGeom>
              <a:avLst/>
              <a:gdLst>
                <a:gd name="connsiteX0" fmla="*/ 0 w 2417127"/>
                <a:gd name="connsiteY0" fmla="*/ 0 h 675760"/>
                <a:gd name="connsiteX1" fmla="*/ 2079247 w 2417127"/>
                <a:gd name="connsiteY1" fmla="*/ 0 h 675760"/>
                <a:gd name="connsiteX2" fmla="*/ 2417127 w 2417127"/>
                <a:gd name="connsiteY2" fmla="*/ 337880 h 675760"/>
                <a:gd name="connsiteX3" fmla="*/ 2079247 w 2417127"/>
                <a:gd name="connsiteY3" fmla="*/ 675760 h 675760"/>
                <a:gd name="connsiteX4" fmla="*/ 0 w 2417127"/>
                <a:gd name="connsiteY4" fmla="*/ 675760 h 675760"/>
                <a:gd name="connsiteX5" fmla="*/ 337880 w 2417127"/>
                <a:gd name="connsiteY5" fmla="*/ 337880 h 675760"/>
                <a:gd name="connsiteX6" fmla="*/ 0 w 2417127"/>
                <a:gd name="connsiteY6" fmla="*/ 0 h 675760"/>
                <a:gd name="connsiteX0" fmla="*/ 0 w 2119671"/>
                <a:gd name="connsiteY0" fmla="*/ 0 h 675760"/>
                <a:gd name="connsiteX1" fmla="*/ 2079247 w 2119671"/>
                <a:gd name="connsiteY1" fmla="*/ 0 h 675760"/>
                <a:gd name="connsiteX2" fmla="*/ 2119671 w 2119671"/>
                <a:gd name="connsiteY2" fmla="*/ 315846 h 675760"/>
                <a:gd name="connsiteX3" fmla="*/ 2079247 w 2119671"/>
                <a:gd name="connsiteY3" fmla="*/ 675760 h 675760"/>
                <a:gd name="connsiteX4" fmla="*/ 0 w 2119671"/>
                <a:gd name="connsiteY4" fmla="*/ 675760 h 675760"/>
                <a:gd name="connsiteX5" fmla="*/ 337880 w 2119671"/>
                <a:gd name="connsiteY5" fmla="*/ 337880 h 675760"/>
                <a:gd name="connsiteX6" fmla="*/ 0 w 2119671"/>
                <a:gd name="connsiteY6" fmla="*/ 0 h 675760"/>
                <a:gd name="connsiteX0" fmla="*/ 0 w 2097637"/>
                <a:gd name="connsiteY0" fmla="*/ 0 h 675760"/>
                <a:gd name="connsiteX1" fmla="*/ 2079247 w 2097637"/>
                <a:gd name="connsiteY1" fmla="*/ 0 h 675760"/>
                <a:gd name="connsiteX2" fmla="*/ 2097637 w 2097637"/>
                <a:gd name="connsiteY2" fmla="*/ 315846 h 675760"/>
                <a:gd name="connsiteX3" fmla="*/ 2079247 w 2097637"/>
                <a:gd name="connsiteY3" fmla="*/ 675760 h 675760"/>
                <a:gd name="connsiteX4" fmla="*/ 0 w 2097637"/>
                <a:gd name="connsiteY4" fmla="*/ 675760 h 675760"/>
                <a:gd name="connsiteX5" fmla="*/ 337880 w 2097637"/>
                <a:gd name="connsiteY5" fmla="*/ 337880 h 675760"/>
                <a:gd name="connsiteX6" fmla="*/ 0 w 209763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337880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453571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75743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40836 w 2079247"/>
                <a:gd name="connsiteY5" fmla="*/ 337880 h 675760"/>
                <a:gd name="connsiteX6" fmla="*/ 0 w 2079247"/>
                <a:gd name="connsiteY6" fmla="*/ 0 h 67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247" h="675760">
                  <a:moveTo>
                    <a:pt x="0" y="0"/>
                  </a:moveTo>
                  <a:lnTo>
                    <a:pt x="2079247" y="0"/>
                  </a:lnTo>
                  <a:cubicBezTo>
                    <a:pt x="2078032" y="138333"/>
                    <a:pt x="2076818" y="276665"/>
                    <a:pt x="2075603" y="414998"/>
                  </a:cubicBezTo>
                  <a:cubicBezTo>
                    <a:pt x="2076818" y="501919"/>
                    <a:pt x="2078032" y="588839"/>
                    <a:pt x="2079247" y="675760"/>
                  </a:cubicBezTo>
                  <a:lnTo>
                    <a:pt x="0" y="675760"/>
                  </a:lnTo>
                  <a:lnTo>
                    <a:pt x="540836" y="337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     إيصال استلام</a:t>
              </a: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856930-EB0F-4451-A699-401BF6F961C9}"/>
              </a:ext>
            </a:extLst>
          </p:cNvPr>
          <p:cNvSpPr/>
          <p:nvPr/>
        </p:nvSpPr>
        <p:spPr>
          <a:xfrm>
            <a:off x="9334940" y="1428750"/>
            <a:ext cx="2160000" cy="1620000"/>
          </a:xfrm>
          <a:custGeom>
            <a:avLst/>
            <a:gdLst>
              <a:gd name="connsiteX0" fmla="*/ 0 w 2467017"/>
              <a:gd name="connsiteY0" fmla="*/ 0 h 1480210"/>
              <a:gd name="connsiteX1" fmla="*/ 2467017 w 2467017"/>
              <a:gd name="connsiteY1" fmla="*/ 0 h 1480210"/>
              <a:gd name="connsiteX2" fmla="*/ 2467017 w 2467017"/>
              <a:gd name="connsiteY2" fmla="*/ 1480210 h 1480210"/>
              <a:gd name="connsiteX3" fmla="*/ 0 w 2467017"/>
              <a:gd name="connsiteY3" fmla="*/ 1480210 h 1480210"/>
              <a:gd name="connsiteX4" fmla="*/ 0 w 2467017"/>
              <a:gd name="connsiteY4" fmla="*/ 0 h 14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7" h="1480210">
                <a:moveTo>
                  <a:pt x="0" y="0"/>
                </a:moveTo>
                <a:lnTo>
                  <a:pt x="2467017" y="0"/>
                </a:lnTo>
                <a:lnTo>
                  <a:pt x="2467017" y="1480210"/>
                </a:lnTo>
                <a:lnTo>
                  <a:pt x="0" y="14802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1" anchor="ctr" anchorCtr="0">
            <a:noAutofit/>
          </a:bodyPr>
          <a:lstStyle/>
          <a:p>
            <a:pPr lvl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التحقق من عدم التوفر</a:t>
            </a:r>
          </a:p>
        </p:txBody>
      </p:sp>
    </p:spTree>
    <p:extLst>
      <p:ext uri="{BB962C8B-B14F-4D97-AF65-F5344CB8AC3E}">
        <p14:creationId xmlns:p14="http://schemas.microsoft.com/office/powerpoint/2010/main" val="24177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600EF-F0C8-4444-8D2A-018C532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6647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التحكم في تاريخ التسليم: المتاح للتعهد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(ATP)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8D3C51F-848B-4C34-9D36-95F10DF7A364}"/>
              </a:ext>
            </a:extLst>
          </p:cNvPr>
          <p:cNvSpPr txBox="1">
            <a:spLocks/>
          </p:cNvSpPr>
          <p:nvPr/>
        </p:nvSpPr>
        <p:spPr>
          <a:xfrm>
            <a:off x="2941504" y="1434370"/>
            <a:ext cx="8663406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endParaRPr lang="en-US">
              <a:gradFill>
                <a:gsLst>
                  <a:gs pos="0">
                    <a:schemeClr val="tx1"/>
                  </a:gs>
                  <a:gs pos="45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1E41F0-4C98-42D5-9AD2-606D2DCCA453}"/>
              </a:ext>
            </a:extLst>
          </p:cNvPr>
          <p:cNvSpPr/>
          <p:nvPr/>
        </p:nvSpPr>
        <p:spPr>
          <a:xfrm>
            <a:off x="158105" y="45922"/>
            <a:ext cx="2160000" cy="1620000"/>
          </a:xfrm>
          <a:custGeom>
            <a:avLst/>
            <a:gdLst>
              <a:gd name="connsiteX0" fmla="*/ 0 w 2467017"/>
              <a:gd name="connsiteY0" fmla="*/ 0 h 1480210"/>
              <a:gd name="connsiteX1" fmla="*/ 2467017 w 2467017"/>
              <a:gd name="connsiteY1" fmla="*/ 0 h 1480210"/>
              <a:gd name="connsiteX2" fmla="*/ 2467017 w 2467017"/>
              <a:gd name="connsiteY2" fmla="*/ 1480210 h 1480210"/>
              <a:gd name="connsiteX3" fmla="*/ 0 w 2467017"/>
              <a:gd name="connsiteY3" fmla="*/ 1480210 h 1480210"/>
              <a:gd name="connsiteX4" fmla="*/ 0 w 2467017"/>
              <a:gd name="connsiteY4" fmla="*/ 0 h 14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7" h="1480210">
                <a:moveTo>
                  <a:pt x="0" y="0"/>
                </a:moveTo>
                <a:lnTo>
                  <a:pt x="2467017" y="0"/>
                </a:lnTo>
                <a:lnTo>
                  <a:pt x="2467017" y="1480210"/>
                </a:lnTo>
                <a:lnTo>
                  <a:pt x="0" y="14802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1" anchor="ctr" anchorCtr="0">
            <a:noAutofit/>
          </a:bodyPr>
          <a:lstStyle/>
          <a:p>
            <a:pPr lvl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فحص المخزون والتوريد اللذين لم يتم الالتزام بهما والطلب الذي تم الالتزام به</a:t>
            </a:r>
            <a:endParaRPr lang="en-US" sz="20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5615BF5-EFBD-4012-AC4F-24D1A8B6004B}"/>
              </a:ext>
            </a:extLst>
          </p:cNvPr>
          <p:cNvSpPr txBox="1">
            <a:spLocks/>
          </p:cNvSpPr>
          <p:nvPr/>
        </p:nvSpPr>
        <p:spPr>
          <a:xfrm>
            <a:off x="2431966" y="2012818"/>
            <a:ext cx="7282301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التعهد بالأمر استناداً إلى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الشحن المطلوب = تاريخ المتاح للتعهد 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(ATP)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الاستلام المطلوب = تاريخ الشحن المطلوب 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+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أيام النقل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038B61-C000-4A86-A823-DBC097ED78DC}"/>
              </a:ext>
            </a:extLst>
          </p:cNvPr>
          <p:cNvGrpSpPr/>
          <p:nvPr/>
        </p:nvGrpSpPr>
        <p:grpSpPr>
          <a:xfrm flipH="1">
            <a:off x="2102680" y="4130951"/>
            <a:ext cx="8198565" cy="1391031"/>
            <a:chOff x="1375093" y="4130951"/>
            <a:chExt cx="8198565" cy="1391031"/>
          </a:xfrm>
        </p:grpSpPr>
        <p:sp>
          <p:nvSpPr>
            <p:cNvPr id="87" name="Arrow: Chevron 86">
              <a:extLst>
                <a:ext uri="{FF2B5EF4-FFF2-40B4-BE49-F238E27FC236}">
                  <a16:creationId xmlns:a16="http://schemas.microsoft.com/office/drawing/2014/main" id="{65367790-F3F1-4949-BE41-016710AA568C}"/>
                </a:ext>
              </a:extLst>
            </p:cNvPr>
            <p:cNvSpPr/>
            <p:nvPr/>
          </p:nvSpPr>
          <p:spPr>
            <a:xfrm>
              <a:off x="4525396" y="4845702"/>
              <a:ext cx="1610698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شحن</a:t>
              </a:r>
            </a:p>
          </p:txBody>
        </p:sp>
        <p:sp>
          <p:nvSpPr>
            <p:cNvPr id="88" name="Arrow: Chevron 87">
              <a:extLst>
                <a:ext uri="{FF2B5EF4-FFF2-40B4-BE49-F238E27FC236}">
                  <a16:creationId xmlns:a16="http://schemas.microsoft.com/office/drawing/2014/main" id="{7E1C472F-5CF5-4CE9-B66F-CA77450E83B8}"/>
                </a:ext>
              </a:extLst>
            </p:cNvPr>
            <p:cNvSpPr/>
            <p:nvPr/>
          </p:nvSpPr>
          <p:spPr>
            <a:xfrm>
              <a:off x="5846797" y="4845702"/>
              <a:ext cx="2704747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نقل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D22367-BCE0-4E06-AE90-64507126B18E}"/>
                </a:ext>
              </a:extLst>
            </p:cNvPr>
            <p:cNvSpPr txBox="1"/>
            <p:nvPr/>
          </p:nvSpPr>
          <p:spPr>
            <a:xfrm>
              <a:off x="7146398" y="4143865"/>
              <a:ext cx="2246260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أقدم تاريخ استلام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83C968-9C54-43A5-B20A-CE3D477A290F}"/>
                </a:ext>
              </a:extLst>
            </p:cNvPr>
            <p:cNvCxnSpPr>
              <a:cxnSpLocks/>
            </p:cNvCxnSpPr>
            <p:nvPr/>
          </p:nvCxnSpPr>
          <p:spPr>
            <a:xfrm>
              <a:off x="8234460" y="4605652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B0649C-FADF-4A4F-803E-888B3093F076}"/>
                </a:ext>
              </a:extLst>
            </p:cNvPr>
            <p:cNvSpPr txBox="1"/>
            <p:nvPr/>
          </p:nvSpPr>
          <p:spPr>
            <a:xfrm>
              <a:off x="3930714" y="4143865"/>
              <a:ext cx="1954933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أول تاريخ شحن</a:t>
              </a:r>
            </a:p>
          </p:txBody>
        </p:sp>
        <p:sp>
          <p:nvSpPr>
            <p:cNvPr id="106" name="Arrow: Pentagon 105">
              <a:extLst>
                <a:ext uri="{FF2B5EF4-FFF2-40B4-BE49-F238E27FC236}">
                  <a16:creationId xmlns:a16="http://schemas.microsoft.com/office/drawing/2014/main" id="{3AD42A33-C2A0-4078-B701-F50A075BC0F3}"/>
                </a:ext>
              </a:extLst>
            </p:cNvPr>
            <p:cNvSpPr/>
            <p:nvPr/>
          </p:nvSpPr>
          <p:spPr bwMode="auto">
            <a:xfrm>
              <a:off x="1849493" y="4845182"/>
              <a:ext cx="1245400" cy="676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إدخال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430420-7AF1-4A66-8EBD-E0096FD7D9FC}"/>
                </a:ext>
              </a:extLst>
            </p:cNvPr>
            <p:cNvGrpSpPr/>
            <p:nvPr/>
          </p:nvGrpSpPr>
          <p:grpSpPr>
            <a:xfrm>
              <a:off x="1375093" y="4130951"/>
              <a:ext cx="2745114" cy="645910"/>
              <a:chOff x="909100" y="2185035"/>
              <a:chExt cx="2745114" cy="64591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A0DB573-EF46-4243-B1AF-09CF1D8A9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4" y="2797388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5BCB2D9-DC3B-473B-B3FE-DDB412F8C766}"/>
                  </a:ext>
                </a:extLst>
              </p:cNvPr>
              <p:cNvCxnSpPr>
                <a:cxnSpLocks/>
                <a:stCxn id="110" idx="2"/>
                <a:endCxn id="110" idx="2"/>
              </p:cNvCxnSpPr>
              <p:nvPr/>
            </p:nvCxnSpPr>
            <p:spPr>
              <a:xfrm>
                <a:off x="1380606" y="2696291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CA876DF-62E2-4B23-BAA4-B5FE2C8D1748}"/>
                  </a:ext>
                </a:extLst>
              </p:cNvPr>
              <p:cNvSpPr txBox="1"/>
              <p:nvPr/>
            </p:nvSpPr>
            <p:spPr>
              <a:xfrm>
                <a:off x="909100" y="2185035"/>
                <a:ext cx="943012" cy="51125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1">
                <a:sp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1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ar-sa" sz="16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اليوم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870045F-85AF-49E2-9883-3285935F7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29" y="2639072"/>
                <a:ext cx="0" cy="1918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30F3C8-2194-4EF5-A448-8CBEBE640ED9}"/>
                </a:ext>
              </a:extLst>
            </p:cNvPr>
            <p:cNvCxnSpPr>
              <a:cxnSpLocks/>
            </p:cNvCxnSpPr>
            <p:nvPr/>
          </p:nvCxnSpPr>
          <p:spPr>
            <a:xfrm>
              <a:off x="4494500" y="4584988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row: Chevron 98">
              <a:extLst>
                <a:ext uri="{FF2B5EF4-FFF2-40B4-BE49-F238E27FC236}">
                  <a16:creationId xmlns:a16="http://schemas.microsoft.com/office/drawing/2014/main" id="{7E24010F-82D6-4E1E-90CC-329E8FEF98EC}"/>
                </a:ext>
              </a:extLst>
            </p:cNvPr>
            <p:cNvSpPr/>
            <p:nvPr/>
          </p:nvSpPr>
          <p:spPr>
            <a:xfrm>
              <a:off x="2795953" y="4845702"/>
              <a:ext cx="2016000" cy="67576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المتاح للتعهد </a:t>
              </a: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(ATP)</a:t>
              </a:r>
            </a:p>
          </p:txBody>
        </p:sp>
        <p:sp>
          <p:nvSpPr>
            <p:cNvPr id="121" name="Arrow: Chevron 55">
              <a:extLst>
                <a:ext uri="{FF2B5EF4-FFF2-40B4-BE49-F238E27FC236}">
                  <a16:creationId xmlns:a16="http://schemas.microsoft.com/office/drawing/2014/main" id="{683DECB1-0615-45C7-823A-E4912D7CB64B}"/>
                </a:ext>
              </a:extLst>
            </p:cNvPr>
            <p:cNvSpPr/>
            <p:nvPr/>
          </p:nvSpPr>
          <p:spPr>
            <a:xfrm>
              <a:off x="8261187" y="4845702"/>
              <a:ext cx="1312471" cy="675760"/>
            </a:xfrm>
            <a:custGeom>
              <a:avLst/>
              <a:gdLst>
                <a:gd name="connsiteX0" fmla="*/ 0 w 2417127"/>
                <a:gd name="connsiteY0" fmla="*/ 0 h 675760"/>
                <a:gd name="connsiteX1" fmla="*/ 2079247 w 2417127"/>
                <a:gd name="connsiteY1" fmla="*/ 0 h 675760"/>
                <a:gd name="connsiteX2" fmla="*/ 2417127 w 2417127"/>
                <a:gd name="connsiteY2" fmla="*/ 337880 h 675760"/>
                <a:gd name="connsiteX3" fmla="*/ 2079247 w 2417127"/>
                <a:gd name="connsiteY3" fmla="*/ 675760 h 675760"/>
                <a:gd name="connsiteX4" fmla="*/ 0 w 2417127"/>
                <a:gd name="connsiteY4" fmla="*/ 675760 h 675760"/>
                <a:gd name="connsiteX5" fmla="*/ 337880 w 2417127"/>
                <a:gd name="connsiteY5" fmla="*/ 337880 h 675760"/>
                <a:gd name="connsiteX6" fmla="*/ 0 w 2417127"/>
                <a:gd name="connsiteY6" fmla="*/ 0 h 675760"/>
                <a:gd name="connsiteX0" fmla="*/ 0 w 2119671"/>
                <a:gd name="connsiteY0" fmla="*/ 0 h 675760"/>
                <a:gd name="connsiteX1" fmla="*/ 2079247 w 2119671"/>
                <a:gd name="connsiteY1" fmla="*/ 0 h 675760"/>
                <a:gd name="connsiteX2" fmla="*/ 2119671 w 2119671"/>
                <a:gd name="connsiteY2" fmla="*/ 315846 h 675760"/>
                <a:gd name="connsiteX3" fmla="*/ 2079247 w 2119671"/>
                <a:gd name="connsiteY3" fmla="*/ 675760 h 675760"/>
                <a:gd name="connsiteX4" fmla="*/ 0 w 2119671"/>
                <a:gd name="connsiteY4" fmla="*/ 675760 h 675760"/>
                <a:gd name="connsiteX5" fmla="*/ 337880 w 2119671"/>
                <a:gd name="connsiteY5" fmla="*/ 337880 h 675760"/>
                <a:gd name="connsiteX6" fmla="*/ 0 w 2119671"/>
                <a:gd name="connsiteY6" fmla="*/ 0 h 675760"/>
                <a:gd name="connsiteX0" fmla="*/ 0 w 2097637"/>
                <a:gd name="connsiteY0" fmla="*/ 0 h 675760"/>
                <a:gd name="connsiteX1" fmla="*/ 2079247 w 2097637"/>
                <a:gd name="connsiteY1" fmla="*/ 0 h 675760"/>
                <a:gd name="connsiteX2" fmla="*/ 2097637 w 2097637"/>
                <a:gd name="connsiteY2" fmla="*/ 315846 h 675760"/>
                <a:gd name="connsiteX3" fmla="*/ 2079247 w 2097637"/>
                <a:gd name="connsiteY3" fmla="*/ 675760 h 675760"/>
                <a:gd name="connsiteX4" fmla="*/ 0 w 2097637"/>
                <a:gd name="connsiteY4" fmla="*/ 675760 h 675760"/>
                <a:gd name="connsiteX5" fmla="*/ 337880 w 2097637"/>
                <a:gd name="connsiteY5" fmla="*/ 337880 h 675760"/>
                <a:gd name="connsiteX6" fmla="*/ 0 w 209763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337880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453571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75743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40836 w 2079247"/>
                <a:gd name="connsiteY5" fmla="*/ 337880 h 675760"/>
                <a:gd name="connsiteX6" fmla="*/ 0 w 2079247"/>
                <a:gd name="connsiteY6" fmla="*/ 0 h 67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247" h="675760">
                  <a:moveTo>
                    <a:pt x="0" y="0"/>
                  </a:moveTo>
                  <a:lnTo>
                    <a:pt x="2079247" y="0"/>
                  </a:lnTo>
                  <a:cubicBezTo>
                    <a:pt x="2078032" y="138333"/>
                    <a:pt x="2076818" y="276665"/>
                    <a:pt x="2075603" y="414998"/>
                  </a:cubicBezTo>
                  <a:cubicBezTo>
                    <a:pt x="2076818" y="501919"/>
                    <a:pt x="2078032" y="588839"/>
                    <a:pt x="2079247" y="675760"/>
                  </a:cubicBezTo>
                  <a:lnTo>
                    <a:pt x="0" y="675760"/>
                  </a:lnTo>
                  <a:lnTo>
                    <a:pt x="540836" y="337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     إيصال استلام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600EF-F0C8-4444-8D2A-018C532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6647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التحكم في تاريخ التسليم: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ATP +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هامش الإصدار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8D3C51F-848B-4C34-9D36-95F10DF7A364}"/>
              </a:ext>
            </a:extLst>
          </p:cNvPr>
          <p:cNvSpPr txBox="1">
            <a:spLocks/>
          </p:cNvSpPr>
          <p:nvPr/>
        </p:nvSpPr>
        <p:spPr>
          <a:xfrm>
            <a:off x="2941504" y="1434370"/>
            <a:ext cx="8663406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endParaRPr lang="en-US">
              <a:gradFill>
                <a:gsLst>
                  <a:gs pos="0">
                    <a:schemeClr val="tx1"/>
                  </a:gs>
                  <a:gs pos="45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4137F-85D9-41F8-8746-35F2D30D4C6F}"/>
              </a:ext>
            </a:extLst>
          </p:cNvPr>
          <p:cNvSpPr/>
          <p:nvPr/>
        </p:nvSpPr>
        <p:spPr>
          <a:xfrm>
            <a:off x="87608" y="0"/>
            <a:ext cx="2160000" cy="1480210"/>
          </a:xfrm>
          <a:custGeom>
            <a:avLst/>
            <a:gdLst>
              <a:gd name="connsiteX0" fmla="*/ 0 w 2467017"/>
              <a:gd name="connsiteY0" fmla="*/ 0 h 1480210"/>
              <a:gd name="connsiteX1" fmla="*/ 2467017 w 2467017"/>
              <a:gd name="connsiteY1" fmla="*/ 0 h 1480210"/>
              <a:gd name="connsiteX2" fmla="*/ 2467017 w 2467017"/>
              <a:gd name="connsiteY2" fmla="*/ 1480210 h 1480210"/>
              <a:gd name="connsiteX3" fmla="*/ 0 w 2467017"/>
              <a:gd name="connsiteY3" fmla="*/ 1480210 h 1480210"/>
              <a:gd name="connsiteX4" fmla="*/ 0 w 2467017"/>
              <a:gd name="connsiteY4" fmla="*/ 0 h 14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7" h="1480210">
                <a:moveTo>
                  <a:pt x="0" y="0"/>
                </a:moveTo>
                <a:lnTo>
                  <a:pt x="2467017" y="0"/>
                </a:lnTo>
                <a:lnTo>
                  <a:pt x="2467017" y="1480210"/>
                </a:lnTo>
                <a:lnTo>
                  <a:pt x="0" y="14802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1" anchor="ctr" anchorCtr="0">
            <a:noAutofit/>
          </a:bodyPr>
          <a:lstStyle/>
          <a:p>
            <a:pPr lvl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>
                <a:latin typeface="Arial" panose="020B0604020202020204" pitchFamily="34" charset="0"/>
                <a:cs typeface="Arial" panose="020B0604020202020204" pitchFamily="34" charset="0"/>
                <a:rtl/>
              </a:rPr>
              <a:t>هو نفسه المتاح للتعهد </a:t>
            </a:r>
            <a:r>
              <a:rPr lang="ar-sa" sz="200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(ATP)</a:t>
            </a:r>
          </a:p>
          <a:p>
            <a:pPr lvl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+</a:t>
            </a:r>
            <a:r>
              <a:rPr lang="ar-sa" sz="2000">
                <a:latin typeface="Arial" panose="020B0604020202020204" pitchFamily="34" charset="0"/>
                <a:cs typeface="Arial" panose="020B0604020202020204" pitchFamily="34" charset="0"/>
                <a:rtl/>
              </a:rPr>
              <a:t> هامش ثابت بالأيام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753DDA7-39C4-4E1E-A612-E8A70C3B0907}"/>
              </a:ext>
            </a:extLst>
          </p:cNvPr>
          <p:cNvSpPr txBox="1">
            <a:spLocks/>
          </p:cNvSpPr>
          <p:nvPr/>
        </p:nvSpPr>
        <p:spPr>
          <a:xfrm>
            <a:off x="1923288" y="1566132"/>
            <a:ext cx="8640000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r" rtl="1">
              <a:spcBef>
                <a:spcPts val="1765"/>
              </a:spcBef>
              <a:buNone/>
            </a:pPr>
            <a:r>
              <a:rPr lang="ar-sa" sz="2800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هامش الإصدار: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الوقت الإداري أو المهلة الداخلية لإعداد الطلب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9200C5-DC08-4570-B5E9-3E1CD86A031B}"/>
              </a:ext>
            </a:extLst>
          </p:cNvPr>
          <p:cNvGrpSpPr/>
          <p:nvPr/>
        </p:nvGrpSpPr>
        <p:grpSpPr>
          <a:xfrm flipH="1">
            <a:off x="1838286" y="4130951"/>
            <a:ext cx="8959903" cy="1391031"/>
            <a:chOff x="1120531" y="4130951"/>
            <a:chExt cx="8959903" cy="1391031"/>
          </a:xfrm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1E23383D-922A-42BF-8884-D1319F243741}"/>
                </a:ext>
              </a:extLst>
            </p:cNvPr>
            <p:cNvSpPr/>
            <p:nvPr/>
          </p:nvSpPr>
          <p:spPr>
            <a:xfrm>
              <a:off x="5035351" y="4845702"/>
              <a:ext cx="1610698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شحن</a:t>
              </a:r>
            </a:p>
          </p:txBody>
        </p:sp>
        <p:sp>
          <p:nvSpPr>
            <p:cNvPr id="48" name="Arrow: Chevron 47">
              <a:extLst>
                <a:ext uri="{FF2B5EF4-FFF2-40B4-BE49-F238E27FC236}">
                  <a16:creationId xmlns:a16="http://schemas.microsoft.com/office/drawing/2014/main" id="{BB6D3982-88F5-4695-A6D2-EFD7E68A3E47}"/>
                </a:ext>
              </a:extLst>
            </p:cNvPr>
            <p:cNvSpPr/>
            <p:nvPr/>
          </p:nvSpPr>
          <p:spPr>
            <a:xfrm>
              <a:off x="6356752" y="4845702"/>
              <a:ext cx="2704747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نقل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1A0D51-6B1D-47E3-92EE-6A63AB2868B9}"/>
                </a:ext>
              </a:extLst>
            </p:cNvPr>
            <p:cNvSpPr txBox="1"/>
            <p:nvPr/>
          </p:nvSpPr>
          <p:spPr>
            <a:xfrm>
              <a:off x="7647560" y="4143865"/>
              <a:ext cx="2246260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أقدم تاريخ استلام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D3BB68-BE8A-4CF0-B16D-31FD7E668C82}"/>
                </a:ext>
              </a:extLst>
            </p:cNvPr>
            <p:cNvCxnSpPr>
              <a:cxnSpLocks/>
            </p:cNvCxnSpPr>
            <p:nvPr/>
          </p:nvCxnSpPr>
          <p:spPr>
            <a:xfrm>
              <a:off x="8735622" y="4605652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98AE5C-A33F-480F-97B1-B5D09432ECB6}"/>
                </a:ext>
              </a:extLst>
            </p:cNvPr>
            <p:cNvSpPr txBox="1"/>
            <p:nvPr/>
          </p:nvSpPr>
          <p:spPr>
            <a:xfrm>
              <a:off x="4473687" y="4143865"/>
              <a:ext cx="1971076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أول تاريخ شحن</a:t>
              </a:r>
            </a:p>
          </p:txBody>
        </p:sp>
        <p:sp>
          <p:nvSpPr>
            <p:cNvPr id="66" name="Arrow: Pentagon 65">
              <a:extLst>
                <a:ext uri="{FF2B5EF4-FFF2-40B4-BE49-F238E27FC236}">
                  <a16:creationId xmlns:a16="http://schemas.microsoft.com/office/drawing/2014/main" id="{A69C56AC-8E2A-42D7-9F64-7EC7FCCF97DA}"/>
                </a:ext>
              </a:extLst>
            </p:cNvPr>
            <p:cNvSpPr/>
            <p:nvPr/>
          </p:nvSpPr>
          <p:spPr bwMode="auto">
            <a:xfrm>
              <a:off x="1584298" y="4845182"/>
              <a:ext cx="1245400" cy="676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إدخال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28029F-371F-41FC-AC1A-B0C3151458C8}"/>
                </a:ext>
              </a:extLst>
            </p:cNvPr>
            <p:cNvCxnSpPr>
              <a:cxnSpLocks/>
            </p:cNvCxnSpPr>
            <p:nvPr/>
          </p:nvCxnSpPr>
          <p:spPr>
            <a:xfrm>
              <a:off x="4630162" y="4743304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3E44AED-09D8-4EF7-A474-F9E37C0FFE04}"/>
                </a:ext>
              </a:extLst>
            </p:cNvPr>
            <p:cNvCxnSpPr>
              <a:cxnSpLocks/>
              <a:stCxn id="70" idx="2"/>
              <a:endCxn id="70" idx="2"/>
            </p:cNvCxnSpPr>
            <p:nvPr/>
          </p:nvCxnSpPr>
          <p:spPr>
            <a:xfrm>
              <a:off x="1592037" y="4642207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46CFD8-978E-4B6E-A17E-B86705D5FA65}"/>
                </a:ext>
              </a:extLst>
            </p:cNvPr>
            <p:cNvSpPr txBox="1"/>
            <p:nvPr/>
          </p:nvSpPr>
          <p:spPr>
            <a:xfrm>
              <a:off x="1120531" y="4130951"/>
              <a:ext cx="943012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اليوم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41D3F1-936D-4BF7-8789-B35E84520DE6}"/>
                </a:ext>
              </a:extLst>
            </p:cNvPr>
            <p:cNvCxnSpPr>
              <a:cxnSpLocks/>
            </p:cNvCxnSpPr>
            <p:nvPr/>
          </p:nvCxnSpPr>
          <p:spPr>
            <a:xfrm>
              <a:off x="1602460" y="4584988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803391-253B-4144-930D-2B102E64D71C}"/>
                </a:ext>
              </a:extLst>
            </p:cNvPr>
            <p:cNvCxnSpPr>
              <a:cxnSpLocks/>
            </p:cNvCxnSpPr>
            <p:nvPr/>
          </p:nvCxnSpPr>
          <p:spPr>
            <a:xfrm>
              <a:off x="5004455" y="4584988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55E66A03-3A7E-4583-BE9A-03B1699CF299}"/>
                </a:ext>
              </a:extLst>
            </p:cNvPr>
            <p:cNvSpPr/>
            <p:nvPr/>
          </p:nvSpPr>
          <p:spPr>
            <a:xfrm>
              <a:off x="2532184" y="4845702"/>
              <a:ext cx="1764000" cy="67576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ATP</a:t>
              </a:r>
            </a:p>
          </p:txBody>
        </p:sp>
        <p:sp>
          <p:nvSpPr>
            <p:cNvPr id="81" name="Arrow: Chevron 80">
              <a:extLst>
                <a:ext uri="{FF2B5EF4-FFF2-40B4-BE49-F238E27FC236}">
                  <a16:creationId xmlns:a16="http://schemas.microsoft.com/office/drawing/2014/main" id="{23AA5564-CDAB-42C5-998F-E7DC71526A38}"/>
                </a:ext>
              </a:extLst>
            </p:cNvPr>
            <p:cNvSpPr/>
            <p:nvPr/>
          </p:nvSpPr>
          <p:spPr>
            <a:xfrm>
              <a:off x="4000499" y="4845702"/>
              <a:ext cx="1332000" cy="67576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المشكلة</a:t>
              </a:r>
            </a:p>
          </p:txBody>
        </p:sp>
        <p:sp>
          <p:nvSpPr>
            <p:cNvPr id="83" name="Arrow: Chevron 55">
              <a:extLst>
                <a:ext uri="{FF2B5EF4-FFF2-40B4-BE49-F238E27FC236}">
                  <a16:creationId xmlns:a16="http://schemas.microsoft.com/office/drawing/2014/main" id="{C130891B-DD83-451F-A919-0CB4DC9AAC24}"/>
                </a:ext>
              </a:extLst>
            </p:cNvPr>
            <p:cNvSpPr/>
            <p:nvPr/>
          </p:nvSpPr>
          <p:spPr>
            <a:xfrm>
              <a:off x="8767963" y="4845702"/>
              <a:ext cx="1312471" cy="675760"/>
            </a:xfrm>
            <a:custGeom>
              <a:avLst/>
              <a:gdLst>
                <a:gd name="connsiteX0" fmla="*/ 0 w 2417127"/>
                <a:gd name="connsiteY0" fmla="*/ 0 h 675760"/>
                <a:gd name="connsiteX1" fmla="*/ 2079247 w 2417127"/>
                <a:gd name="connsiteY1" fmla="*/ 0 h 675760"/>
                <a:gd name="connsiteX2" fmla="*/ 2417127 w 2417127"/>
                <a:gd name="connsiteY2" fmla="*/ 337880 h 675760"/>
                <a:gd name="connsiteX3" fmla="*/ 2079247 w 2417127"/>
                <a:gd name="connsiteY3" fmla="*/ 675760 h 675760"/>
                <a:gd name="connsiteX4" fmla="*/ 0 w 2417127"/>
                <a:gd name="connsiteY4" fmla="*/ 675760 h 675760"/>
                <a:gd name="connsiteX5" fmla="*/ 337880 w 2417127"/>
                <a:gd name="connsiteY5" fmla="*/ 337880 h 675760"/>
                <a:gd name="connsiteX6" fmla="*/ 0 w 2417127"/>
                <a:gd name="connsiteY6" fmla="*/ 0 h 675760"/>
                <a:gd name="connsiteX0" fmla="*/ 0 w 2119671"/>
                <a:gd name="connsiteY0" fmla="*/ 0 h 675760"/>
                <a:gd name="connsiteX1" fmla="*/ 2079247 w 2119671"/>
                <a:gd name="connsiteY1" fmla="*/ 0 h 675760"/>
                <a:gd name="connsiteX2" fmla="*/ 2119671 w 2119671"/>
                <a:gd name="connsiteY2" fmla="*/ 315846 h 675760"/>
                <a:gd name="connsiteX3" fmla="*/ 2079247 w 2119671"/>
                <a:gd name="connsiteY3" fmla="*/ 675760 h 675760"/>
                <a:gd name="connsiteX4" fmla="*/ 0 w 2119671"/>
                <a:gd name="connsiteY4" fmla="*/ 675760 h 675760"/>
                <a:gd name="connsiteX5" fmla="*/ 337880 w 2119671"/>
                <a:gd name="connsiteY5" fmla="*/ 337880 h 675760"/>
                <a:gd name="connsiteX6" fmla="*/ 0 w 2119671"/>
                <a:gd name="connsiteY6" fmla="*/ 0 h 675760"/>
                <a:gd name="connsiteX0" fmla="*/ 0 w 2097637"/>
                <a:gd name="connsiteY0" fmla="*/ 0 h 675760"/>
                <a:gd name="connsiteX1" fmla="*/ 2079247 w 2097637"/>
                <a:gd name="connsiteY1" fmla="*/ 0 h 675760"/>
                <a:gd name="connsiteX2" fmla="*/ 2097637 w 2097637"/>
                <a:gd name="connsiteY2" fmla="*/ 315846 h 675760"/>
                <a:gd name="connsiteX3" fmla="*/ 2079247 w 2097637"/>
                <a:gd name="connsiteY3" fmla="*/ 675760 h 675760"/>
                <a:gd name="connsiteX4" fmla="*/ 0 w 2097637"/>
                <a:gd name="connsiteY4" fmla="*/ 675760 h 675760"/>
                <a:gd name="connsiteX5" fmla="*/ 337880 w 2097637"/>
                <a:gd name="connsiteY5" fmla="*/ 337880 h 675760"/>
                <a:gd name="connsiteX6" fmla="*/ 0 w 209763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337880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453571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75743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40836 w 2079247"/>
                <a:gd name="connsiteY5" fmla="*/ 337880 h 675760"/>
                <a:gd name="connsiteX6" fmla="*/ 0 w 2079247"/>
                <a:gd name="connsiteY6" fmla="*/ 0 h 67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247" h="675760">
                  <a:moveTo>
                    <a:pt x="0" y="0"/>
                  </a:moveTo>
                  <a:lnTo>
                    <a:pt x="2079247" y="0"/>
                  </a:lnTo>
                  <a:cubicBezTo>
                    <a:pt x="2078032" y="138333"/>
                    <a:pt x="2076818" y="276665"/>
                    <a:pt x="2075603" y="414998"/>
                  </a:cubicBezTo>
                  <a:cubicBezTo>
                    <a:pt x="2076818" y="501919"/>
                    <a:pt x="2078032" y="588839"/>
                    <a:pt x="2079247" y="675760"/>
                  </a:cubicBezTo>
                  <a:lnTo>
                    <a:pt x="0" y="675760"/>
                  </a:lnTo>
                  <a:lnTo>
                    <a:pt x="540836" y="337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     إيصال استلام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600EF-F0C8-4444-8D2A-018C532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6647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التحكم في تاريخ التسليم: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CTP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8D3C51F-848B-4C34-9D36-95F10DF7A364}"/>
              </a:ext>
            </a:extLst>
          </p:cNvPr>
          <p:cNvSpPr txBox="1">
            <a:spLocks/>
          </p:cNvSpPr>
          <p:nvPr/>
        </p:nvSpPr>
        <p:spPr>
          <a:xfrm>
            <a:off x="2941504" y="1434370"/>
            <a:ext cx="8663406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endParaRPr lang="en-US">
              <a:gradFill>
                <a:gsLst>
                  <a:gs pos="0">
                    <a:schemeClr val="tx1"/>
                  </a:gs>
                  <a:gs pos="45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4C5CC7-561D-422C-BDFF-6F2343E0B91B}"/>
              </a:ext>
            </a:extLst>
          </p:cNvPr>
          <p:cNvSpPr/>
          <p:nvPr/>
        </p:nvSpPr>
        <p:spPr>
          <a:xfrm>
            <a:off x="158105" y="110938"/>
            <a:ext cx="2160000" cy="1480210"/>
          </a:xfrm>
          <a:custGeom>
            <a:avLst/>
            <a:gdLst>
              <a:gd name="connsiteX0" fmla="*/ 0 w 2467017"/>
              <a:gd name="connsiteY0" fmla="*/ 0 h 1480210"/>
              <a:gd name="connsiteX1" fmla="*/ 2467017 w 2467017"/>
              <a:gd name="connsiteY1" fmla="*/ 0 h 1480210"/>
              <a:gd name="connsiteX2" fmla="*/ 2467017 w 2467017"/>
              <a:gd name="connsiteY2" fmla="*/ 1480210 h 1480210"/>
              <a:gd name="connsiteX3" fmla="*/ 0 w 2467017"/>
              <a:gd name="connsiteY3" fmla="*/ 1480210 h 1480210"/>
              <a:gd name="connsiteX4" fmla="*/ 0 w 2467017"/>
              <a:gd name="connsiteY4" fmla="*/ 0 h 14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017" h="1480210">
                <a:moveTo>
                  <a:pt x="0" y="0"/>
                </a:moveTo>
                <a:lnTo>
                  <a:pt x="2467017" y="0"/>
                </a:lnTo>
                <a:lnTo>
                  <a:pt x="2467017" y="1480210"/>
                </a:lnTo>
                <a:lnTo>
                  <a:pt x="0" y="14802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1" anchor="ctr" anchorCtr="0">
            <a:noAutofit/>
          </a:bodyPr>
          <a:lstStyle/>
          <a:p>
            <a:pPr lvl="0" algn="ctr" defTabSz="1244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إنشاء توريد لتلبية 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طلب الأمر  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F9A075B1-F191-46BB-863D-DA08AC33C5D3}"/>
              </a:ext>
            </a:extLst>
          </p:cNvPr>
          <p:cNvSpPr txBox="1">
            <a:spLocks/>
          </p:cNvSpPr>
          <p:nvPr/>
        </p:nvSpPr>
        <p:spPr>
          <a:xfrm>
            <a:off x="1923288" y="1357999"/>
            <a:ext cx="8640000" cy="4834668"/>
          </a:xfrm>
          <a:prstGeom prst="rect">
            <a:avLst/>
          </a:prstGeom>
        </p:spPr>
        <p:txBody>
          <a:bodyPr rtlCol="1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التعهد بالأمر استناداً إلى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الخطة الديناميكية أو عرض سطر أمر المبيعات الذي يتحقق من التوافر والفترات الزمنية للمكونات في قائمة مكونات الصنف ووقت المعالجة في مسارات المنتج النهائي. 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الشحن المؤكد = تاريخ 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CTP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تاريخ الاستلام المؤكد = تاريخ الشحن المؤكد 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+</a:t>
            </a: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أيام النقل</a:t>
            </a:r>
          </a:p>
          <a:p>
            <a:pPr marL="228600" lvl="1" indent="0" algn="r" rtl="1">
              <a:spcBef>
                <a:spcPts val="1765"/>
              </a:spcBef>
              <a:buNone/>
            </a:pPr>
            <a:endParaRPr lang="en-US" dirty="0">
              <a:gradFill>
                <a:gsLst>
                  <a:gs pos="0">
                    <a:schemeClr val="tx1"/>
                  </a:gs>
                  <a:gs pos="45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algn="r" rtl="1">
              <a:spcBef>
                <a:spcPts val="1765"/>
              </a:spcBef>
              <a:buNone/>
            </a:pPr>
            <a:r>
              <a:rPr lang="ar-sa" dirty="0">
                <a:gradFill>
                  <a:gsLst>
                    <a:gs pos="0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   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D209D-AF4C-4D95-A051-38610AC637A0}"/>
              </a:ext>
            </a:extLst>
          </p:cNvPr>
          <p:cNvGrpSpPr/>
          <p:nvPr/>
        </p:nvGrpSpPr>
        <p:grpSpPr>
          <a:xfrm flipH="1">
            <a:off x="2456644" y="4130951"/>
            <a:ext cx="8198565" cy="1391031"/>
            <a:chOff x="1375093" y="4130951"/>
            <a:chExt cx="8198565" cy="1391031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38F1AE8F-854D-4340-A898-E7AA882D5216}"/>
                </a:ext>
              </a:extLst>
            </p:cNvPr>
            <p:cNvSpPr/>
            <p:nvPr/>
          </p:nvSpPr>
          <p:spPr>
            <a:xfrm>
              <a:off x="4525396" y="4845702"/>
              <a:ext cx="1610698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شحن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54CBDF74-5EC0-4840-9C00-1441DE56E597}"/>
                </a:ext>
              </a:extLst>
            </p:cNvPr>
            <p:cNvSpPr/>
            <p:nvPr/>
          </p:nvSpPr>
          <p:spPr>
            <a:xfrm>
              <a:off x="5846797" y="4845702"/>
              <a:ext cx="2704747" cy="6757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نقل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2B81C4-63D7-408D-8151-DDADAB7CF1FE}"/>
                </a:ext>
              </a:extLst>
            </p:cNvPr>
            <p:cNvSpPr txBox="1"/>
            <p:nvPr/>
          </p:nvSpPr>
          <p:spPr>
            <a:xfrm>
              <a:off x="7146398" y="4143865"/>
              <a:ext cx="2246260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أقدم تاريخ استلام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D60840-3036-43EE-8F7B-AC4F10F0ADA5}"/>
                </a:ext>
              </a:extLst>
            </p:cNvPr>
            <p:cNvCxnSpPr>
              <a:cxnSpLocks/>
            </p:cNvCxnSpPr>
            <p:nvPr/>
          </p:nvCxnSpPr>
          <p:spPr>
            <a:xfrm>
              <a:off x="8234460" y="4605652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2A5691-426D-4F8D-8B19-153E4CFDD620}"/>
                </a:ext>
              </a:extLst>
            </p:cNvPr>
            <p:cNvSpPr txBox="1"/>
            <p:nvPr/>
          </p:nvSpPr>
          <p:spPr>
            <a:xfrm>
              <a:off x="3960210" y="4143865"/>
              <a:ext cx="1954933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1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أول تاريخ شحن</a:t>
              </a: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983CFEE3-2A04-4ED2-B047-13C9BF0D27ED}"/>
                </a:ext>
              </a:extLst>
            </p:cNvPr>
            <p:cNvSpPr/>
            <p:nvPr/>
          </p:nvSpPr>
          <p:spPr bwMode="auto">
            <a:xfrm>
              <a:off x="1849493" y="4845182"/>
              <a:ext cx="1245400" cy="6768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إدخال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43ACF3-4B7D-4AA2-8AC8-B6946A9E8C0E}"/>
                </a:ext>
              </a:extLst>
            </p:cNvPr>
            <p:cNvGrpSpPr/>
            <p:nvPr/>
          </p:nvGrpSpPr>
          <p:grpSpPr>
            <a:xfrm>
              <a:off x="1375093" y="4130951"/>
              <a:ext cx="2745114" cy="645910"/>
              <a:chOff x="909100" y="2185035"/>
              <a:chExt cx="2745114" cy="6459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FF683FE-013B-4ABB-A948-9F4E5553A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4" y="2797388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514EB3A-9BA6-4412-AE8D-31768A812353}"/>
                  </a:ext>
                </a:extLst>
              </p:cNvPr>
              <p:cNvCxnSpPr>
                <a:cxnSpLocks/>
                <a:stCxn id="36" idx="2"/>
                <a:endCxn id="36" idx="2"/>
              </p:cNvCxnSpPr>
              <p:nvPr/>
            </p:nvCxnSpPr>
            <p:spPr>
              <a:xfrm>
                <a:off x="1380606" y="2696291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212BB-61EB-421B-B9B9-AFE54FBB1994}"/>
                  </a:ext>
                </a:extLst>
              </p:cNvPr>
              <p:cNvSpPr txBox="1"/>
              <p:nvPr/>
            </p:nvSpPr>
            <p:spPr>
              <a:xfrm>
                <a:off x="909100" y="2185035"/>
                <a:ext cx="943012" cy="51125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1">
                <a:sp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1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ar-sa" sz="16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اليوم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718D849-3403-4541-90CF-BAA7DBD06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29" y="2639072"/>
                <a:ext cx="0" cy="1918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8FD580-52E9-4B94-81F5-510FAF82CA7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500" y="4584988"/>
              <a:ext cx="0" cy="1918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1AF6840F-0743-47C4-B394-F5C344351910}"/>
                </a:ext>
              </a:extLst>
            </p:cNvPr>
            <p:cNvSpPr/>
            <p:nvPr/>
          </p:nvSpPr>
          <p:spPr>
            <a:xfrm>
              <a:off x="2795953" y="4845702"/>
              <a:ext cx="2016000" cy="67576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CTP</a:t>
              </a:r>
            </a:p>
          </p:txBody>
        </p:sp>
        <p:sp>
          <p:nvSpPr>
            <p:cNvPr id="33" name="Arrow: Chevron 55">
              <a:extLst>
                <a:ext uri="{FF2B5EF4-FFF2-40B4-BE49-F238E27FC236}">
                  <a16:creationId xmlns:a16="http://schemas.microsoft.com/office/drawing/2014/main" id="{97CC986E-677A-488C-B1EC-2BA7AC2C6C83}"/>
                </a:ext>
              </a:extLst>
            </p:cNvPr>
            <p:cNvSpPr/>
            <p:nvPr/>
          </p:nvSpPr>
          <p:spPr>
            <a:xfrm>
              <a:off x="8261187" y="4845702"/>
              <a:ext cx="1312471" cy="675760"/>
            </a:xfrm>
            <a:custGeom>
              <a:avLst/>
              <a:gdLst>
                <a:gd name="connsiteX0" fmla="*/ 0 w 2417127"/>
                <a:gd name="connsiteY0" fmla="*/ 0 h 675760"/>
                <a:gd name="connsiteX1" fmla="*/ 2079247 w 2417127"/>
                <a:gd name="connsiteY1" fmla="*/ 0 h 675760"/>
                <a:gd name="connsiteX2" fmla="*/ 2417127 w 2417127"/>
                <a:gd name="connsiteY2" fmla="*/ 337880 h 675760"/>
                <a:gd name="connsiteX3" fmla="*/ 2079247 w 2417127"/>
                <a:gd name="connsiteY3" fmla="*/ 675760 h 675760"/>
                <a:gd name="connsiteX4" fmla="*/ 0 w 2417127"/>
                <a:gd name="connsiteY4" fmla="*/ 675760 h 675760"/>
                <a:gd name="connsiteX5" fmla="*/ 337880 w 2417127"/>
                <a:gd name="connsiteY5" fmla="*/ 337880 h 675760"/>
                <a:gd name="connsiteX6" fmla="*/ 0 w 2417127"/>
                <a:gd name="connsiteY6" fmla="*/ 0 h 675760"/>
                <a:gd name="connsiteX0" fmla="*/ 0 w 2119671"/>
                <a:gd name="connsiteY0" fmla="*/ 0 h 675760"/>
                <a:gd name="connsiteX1" fmla="*/ 2079247 w 2119671"/>
                <a:gd name="connsiteY1" fmla="*/ 0 h 675760"/>
                <a:gd name="connsiteX2" fmla="*/ 2119671 w 2119671"/>
                <a:gd name="connsiteY2" fmla="*/ 315846 h 675760"/>
                <a:gd name="connsiteX3" fmla="*/ 2079247 w 2119671"/>
                <a:gd name="connsiteY3" fmla="*/ 675760 h 675760"/>
                <a:gd name="connsiteX4" fmla="*/ 0 w 2119671"/>
                <a:gd name="connsiteY4" fmla="*/ 675760 h 675760"/>
                <a:gd name="connsiteX5" fmla="*/ 337880 w 2119671"/>
                <a:gd name="connsiteY5" fmla="*/ 337880 h 675760"/>
                <a:gd name="connsiteX6" fmla="*/ 0 w 2119671"/>
                <a:gd name="connsiteY6" fmla="*/ 0 h 675760"/>
                <a:gd name="connsiteX0" fmla="*/ 0 w 2097637"/>
                <a:gd name="connsiteY0" fmla="*/ 0 h 675760"/>
                <a:gd name="connsiteX1" fmla="*/ 2079247 w 2097637"/>
                <a:gd name="connsiteY1" fmla="*/ 0 h 675760"/>
                <a:gd name="connsiteX2" fmla="*/ 2097637 w 2097637"/>
                <a:gd name="connsiteY2" fmla="*/ 315846 h 675760"/>
                <a:gd name="connsiteX3" fmla="*/ 2079247 w 2097637"/>
                <a:gd name="connsiteY3" fmla="*/ 675760 h 675760"/>
                <a:gd name="connsiteX4" fmla="*/ 0 w 2097637"/>
                <a:gd name="connsiteY4" fmla="*/ 675760 h 675760"/>
                <a:gd name="connsiteX5" fmla="*/ 337880 w 2097637"/>
                <a:gd name="connsiteY5" fmla="*/ 337880 h 675760"/>
                <a:gd name="connsiteX6" fmla="*/ 0 w 209763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337880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453571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75743 w 2079247"/>
                <a:gd name="connsiteY5" fmla="*/ 337880 h 675760"/>
                <a:gd name="connsiteX6" fmla="*/ 0 w 2079247"/>
                <a:gd name="connsiteY6" fmla="*/ 0 h 675760"/>
                <a:gd name="connsiteX0" fmla="*/ 0 w 2079247"/>
                <a:gd name="connsiteY0" fmla="*/ 0 h 675760"/>
                <a:gd name="connsiteX1" fmla="*/ 2079247 w 2079247"/>
                <a:gd name="connsiteY1" fmla="*/ 0 h 675760"/>
                <a:gd name="connsiteX2" fmla="*/ 2075603 w 2079247"/>
                <a:gd name="connsiteY2" fmla="*/ 414998 h 675760"/>
                <a:gd name="connsiteX3" fmla="*/ 2079247 w 2079247"/>
                <a:gd name="connsiteY3" fmla="*/ 675760 h 675760"/>
                <a:gd name="connsiteX4" fmla="*/ 0 w 2079247"/>
                <a:gd name="connsiteY4" fmla="*/ 675760 h 675760"/>
                <a:gd name="connsiteX5" fmla="*/ 540836 w 2079247"/>
                <a:gd name="connsiteY5" fmla="*/ 337880 h 675760"/>
                <a:gd name="connsiteX6" fmla="*/ 0 w 2079247"/>
                <a:gd name="connsiteY6" fmla="*/ 0 h 67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9247" h="675760">
                  <a:moveTo>
                    <a:pt x="0" y="0"/>
                  </a:moveTo>
                  <a:lnTo>
                    <a:pt x="2079247" y="0"/>
                  </a:lnTo>
                  <a:cubicBezTo>
                    <a:pt x="2078032" y="138333"/>
                    <a:pt x="2076818" y="276665"/>
                    <a:pt x="2075603" y="414998"/>
                  </a:cubicBezTo>
                  <a:cubicBezTo>
                    <a:pt x="2076818" y="501919"/>
                    <a:pt x="2078032" y="588839"/>
                    <a:pt x="2079247" y="675760"/>
                  </a:cubicBezTo>
                  <a:lnTo>
                    <a:pt x="0" y="675760"/>
                  </a:lnTo>
                  <a:lnTo>
                    <a:pt x="540836" y="337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1" anchor="ctr"/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     إيصال استلام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0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8C53D6872404ABB7B82E43BB922A4" ma:contentTypeVersion="2" ma:contentTypeDescription="Create a new document." ma:contentTypeScope="" ma:versionID="4ba05466b263d79bc3a783d031967433">
  <xsd:schema xmlns:xsd="http://www.w3.org/2001/XMLSchema" xmlns:xs="http://www.w3.org/2001/XMLSchema" xmlns:p="http://schemas.microsoft.com/office/2006/metadata/properties" xmlns:ns2="b1fabdb0-6811-4e35-981a-198c29cbb8c3" targetNamespace="http://schemas.microsoft.com/office/2006/metadata/properties" ma:root="true" ma:fieldsID="97ba2cf3dea9e8ba0e9e6aa2af8ddd76" ns2:_="">
    <xsd:import namespace="b1fabdb0-6811-4e35-981a-198c29cbb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bdb0-6811-4e35-981a-198c29cbb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D99281-FDC0-482F-95A0-EE8448FBB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abdb0-6811-4e35-981a-198c29cbb8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1fabdb0-6811-4e35-981a-198c29cbb8c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2089</TotalTime>
  <Words>586</Words>
  <Application>Microsoft Office PowerPoint</Application>
  <PresentationFormat>Widescreen</PresentationFormat>
  <Paragraphs>160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WHITE TEMPLATE</vt:lpstr>
      <vt:lpstr>SOFT BLACK TEMPLATE</vt:lpstr>
      <vt:lpstr>Prospect-to-cash process</vt:lpstr>
      <vt:lpstr>طلب نقدية</vt:lpstr>
      <vt:lpstr>طرق التعهد بالأمر 5 نوع التحكم في تاريخ التسليم</vt:lpstr>
      <vt:lpstr>التحكم في تاريخ التسليم: بلا</vt:lpstr>
      <vt:lpstr>التحكم في تاريخ التسليم: زمن إنتاج المبيعات</vt:lpstr>
      <vt:lpstr>التحكم في تاريخ التسليم: المتاح للتعهد (ATP)</vt:lpstr>
      <vt:lpstr>التحكم في تاريخ التسليم: ATP + هامش الإصدار</vt:lpstr>
      <vt:lpstr>التحكم في تاريخ التسليم: CTP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Shang, Yan</cp:lastModifiedBy>
  <cp:revision>88</cp:revision>
  <dcterms:created xsi:type="dcterms:W3CDTF">2018-07-31T14:16:34Z</dcterms:created>
  <dcterms:modified xsi:type="dcterms:W3CDTF">2021-11-17T08:03:49Z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0x0101007478C53D6872404ABB7B82E43BB922A4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