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3A5C95"/>
    <a:srgbClr val="548235"/>
    <a:srgbClr val="0070C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8B806-2B6F-4397-94B8-210FA7D9CE9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2D50ACD-5397-41A1-BB04-FD86E45AA009}">
      <dgm:prSet phldrT="[Text]" custT="1"/>
      <dgm:spPr>
        <a:solidFill>
          <a:schemeClr val="accent2"/>
        </a:solidFill>
      </dgm:spPr>
      <dgm:t>
        <a:bodyPr/>
        <a:lstStyle/>
        <a:p>
          <a:r>
            <a:rPr lang="ar-sa" sz="2000" dirty="0">
              <a:rtl/>
            </a:rPr>
            <a:t>العميل المتوقع</a:t>
          </a:r>
        </a:p>
      </dgm:t>
    </dgm:pt>
    <dgm:pt modelId="{DB17D988-70AB-4544-A570-D4DC566CDBAC}" type="parTrans" cxnId="{EEFE1542-DFA2-47F6-93D5-AD9FD6B01312}">
      <dgm:prSet/>
      <dgm:spPr/>
      <dgm:t>
        <a:bodyPr/>
        <a:lstStyle/>
        <a:p>
          <a:endParaRPr lang="en-US"/>
        </a:p>
      </dgm:t>
    </dgm:pt>
    <dgm:pt modelId="{5AA8950B-7B44-4A66-9B49-F933BA70E66E}" type="sibTrans" cxnId="{EEFE1542-DFA2-47F6-93D5-AD9FD6B01312}">
      <dgm:prSet/>
      <dgm:spPr/>
      <dgm:t>
        <a:bodyPr/>
        <a:lstStyle/>
        <a:p>
          <a:endParaRPr lang="en-US"/>
        </a:p>
      </dgm:t>
    </dgm:pt>
    <dgm:pt modelId="{22413CB6-D036-4185-B3EB-7D2BE55121BC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ar-sa" sz="2000" dirty="0">
              <a:rtl/>
            </a:rPr>
            <a:t>الفرصة</a:t>
          </a:r>
        </a:p>
      </dgm:t>
    </dgm:pt>
    <dgm:pt modelId="{D269EA34-7A8B-4FDF-A6E1-4018ACC02B6B}" type="parTrans" cxnId="{1958C978-C618-46C8-A8D5-7C1A98126E17}">
      <dgm:prSet/>
      <dgm:spPr/>
      <dgm:t>
        <a:bodyPr/>
        <a:lstStyle/>
        <a:p>
          <a:endParaRPr lang="en-US"/>
        </a:p>
      </dgm:t>
    </dgm:pt>
    <dgm:pt modelId="{0B366283-DB4A-4AD8-9861-11F193107C09}" type="sibTrans" cxnId="{1958C978-C618-46C8-A8D5-7C1A98126E17}">
      <dgm:prSet/>
      <dgm:spPr/>
      <dgm:t>
        <a:bodyPr/>
        <a:lstStyle/>
        <a:p>
          <a:endParaRPr lang="en-US"/>
        </a:p>
      </dgm:t>
    </dgm:pt>
    <dgm:pt modelId="{E80350AA-F2A2-4FA5-86E1-F4560411F616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ar-sa" sz="2000" dirty="0">
              <a:rtl/>
            </a:rPr>
            <a:t>‏‫عرض الأسعار</a:t>
          </a:r>
        </a:p>
      </dgm:t>
    </dgm:pt>
    <dgm:pt modelId="{18D7929F-C1E1-4974-8AAE-5004C66FEB03}" type="parTrans" cxnId="{1878D34D-975A-41B3-A37E-6CD57D0D479F}">
      <dgm:prSet/>
      <dgm:spPr/>
      <dgm:t>
        <a:bodyPr/>
        <a:lstStyle/>
        <a:p>
          <a:endParaRPr lang="en-US"/>
        </a:p>
      </dgm:t>
    </dgm:pt>
    <dgm:pt modelId="{F0EE5DB8-37B2-421A-802E-AC1333B44627}" type="sibTrans" cxnId="{1878D34D-975A-41B3-A37E-6CD57D0D479F}">
      <dgm:prSet/>
      <dgm:spPr/>
      <dgm:t>
        <a:bodyPr/>
        <a:lstStyle/>
        <a:p>
          <a:endParaRPr lang="en-US"/>
        </a:p>
      </dgm:t>
    </dgm:pt>
    <dgm:pt modelId="{A6E7C1DD-9B9D-4375-AFE2-E2008897A982}">
      <dgm:prSet phldrT="[Text]" custT="1"/>
      <dgm:spPr/>
      <dgm:t>
        <a:bodyPr/>
        <a:lstStyle/>
        <a:p>
          <a:r>
            <a:rPr lang="ar-sa" sz="2000" dirty="0">
              <a:rtl/>
            </a:rPr>
            <a:t>الأمر</a:t>
          </a:r>
        </a:p>
      </dgm:t>
    </dgm:pt>
    <dgm:pt modelId="{6D496C7F-E715-4C53-9725-EDD25E7601BC}" type="parTrans" cxnId="{06C391AE-8D73-4AF5-BDD7-441B9CF46632}">
      <dgm:prSet/>
      <dgm:spPr/>
      <dgm:t>
        <a:bodyPr/>
        <a:lstStyle/>
        <a:p>
          <a:endParaRPr lang="en-US"/>
        </a:p>
      </dgm:t>
    </dgm:pt>
    <dgm:pt modelId="{84028847-36B6-4E99-8F19-D22FB374DFBA}" type="sibTrans" cxnId="{06C391AE-8D73-4AF5-BDD7-441B9CF46632}">
      <dgm:prSet/>
      <dgm:spPr/>
      <dgm:t>
        <a:bodyPr/>
        <a:lstStyle/>
        <a:p>
          <a:endParaRPr lang="en-US"/>
        </a:p>
      </dgm:t>
    </dgm:pt>
    <dgm:pt modelId="{3605DE36-7811-4FD1-BD89-2D1FC617034C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ar-sa" sz="2000" dirty="0">
              <a:rtl/>
            </a:rPr>
            <a:t>فاتورة</a:t>
          </a:r>
        </a:p>
      </dgm:t>
    </dgm:pt>
    <dgm:pt modelId="{EE3ADDF7-852D-4298-BEFE-2F346F20465C}" type="parTrans" cxnId="{ACCE16AF-54CD-4BC3-8B42-3AE30B08ABC6}">
      <dgm:prSet/>
      <dgm:spPr/>
      <dgm:t>
        <a:bodyPr/>
        <a:lstStyle/>
        <a:p>
          <a:endParaRPr lang="en-US"/>
        </a:p>
      </dgm:t>
    </dgm:pt>
    <dgm:pt modelId="{1E233194-D2E7-42ED-BDCE-BDEE81EA2DA7}" type="sibTrans" cxnId="{ACCE16AF-54CD-4BC3-8B42-3AE30B08ABC6}">
      <dgm:prSet/>
      <dgm:spPr/>
      <dgm:t>
        <a:bodyPr/>
        <a:lstStyle/>
        <a:p>
          <a:endParaRPr lang="en-US"/>
        </a:p>
      </dgm:t>
    </dgm:pt>
    <dgm:pt modelId="{477EC096-0CB1-4D60-8A8A-4C519D68A61C}" type="pres">
      <dgm:prSet presAssocID="{6B18B806-2B6F-4397-94B8-210FA7D9CE9B}" presName="CompostProcess" presStyleCnt="0">
        <dgm:presLayoutVars>
          <dgm:dir val="rev"/>
          <dgm:resizeHandles val="exact"/>
        </dgm:presLayoutVars>
      </dgm:prSet>
      <dgm:spPr/>
    </dgm:pt>
    <dgm:pt modelId="{4F07E8FA-E8AF-4488-AB45-86F8BA91CD3A}" type="pres">
      <dgm:prSet presAssocID="{6B18B806-2B6F-4397-94B8-210FA7D9CE9B}" presName="arrow" presStyleLbl="bgShp" presStyleIdx="0" presStyleCnt="1" custFlipHor="0"/>
      <dgm:spPr>
        <a:solidFill>
          <a:schemeClr val="bg1"/>
        </a:solidFill>
        <a:ln w="28575">
          <a:solidFill>
            <a:srgbClr val="002060"/>
          </a:solidFill>
        </a:ln>
      </dgm:spPr>
    </dgm:pt>
    <dgm:pt modelId="{B00DB50C-BC18-4E46-8C20-36C66F0BAF40}" type="pres">
      <dgm:prSet presAssocID="{6B18B806-2B6F-4397-94B8-210FA7D9CE9B}" presName="linearProcess" presStyleCnt="0"/>
      <dgm:spPr/>
    </dgm:pt>
    <dgm:pt modelId="{11945BAC-215D-4D13-8D98-C29DDF23CDC4}" type="pres">
      <dgm:prSet presAssocID="{22D50ACD-5397-41A1-BB04-FD86E45AA009}" presName="textNode" presStyleLbl="node1" presStyleIdx="0" presStyleCnt="5" custFlipHor="1" custScaleX="172936" custLinFactX="-69148" custLinFactNeighborX="-100000">
        <dgm:presLayoutVars>
          <dgm:bulletEnabled val="1"/>
        </dgm:presLayoutVars>
      </dgm:prSet>
      <dgm:spPr>
        <a:prstGeom prst="chevron">
          <a:avLst/>
        </a:prstGeom>
      </dgm:spPr>
    </dgm:pt>
    <dgm:pt modelId="{69ACB122-A75E-4B39-B353-0E1DB10C6849}" type="pres">
      <dgm:prSet presAssocID="{5AA8950B-7B44-4A66-9B49-F933BA70E66E}" presName="sibTrans" presStyleCnt="0"/>
      <dgm:spPr/>
    </dgm:pt>
    <dgm:pt modelId="{3A8BE13D-6E2F-483B-B64C-CA3A758090DA}" type="pres">
      <dgm:prSet presAssocID="{22413CB6-D036-4185-B3EB-7D2BE55121BC}" presName="textNode" presStyleLbl="node1" presStyleIdx="1" presStyleCnt="5" custFlipHor="1" custScaleX="184946" custLinFactX="-26700" custLinFactNeighborX="-100000">
        <dgm:presLayoutVars>
          <dgm:bulletEnabled val="1"/>
        </dgm:presLayoutVars>
      </dgm:prSet>
      <dgm:spPr>
        <a:prstGeom prst="chevron">
          <a:avLst/>
        </a:prstGeom>
      </dgm:spPr>
    </dgm:pt>
    <dgm:pt modelId="{05486498-4DB3-4DAB-BD6D-1DD6F9FA65DA}" type="pres">
      <dgm:prSet presAssocID="{0B366283-DB4A-4AD8-9861-11F193107C09}" presName="sibTrans" presStyleCnt="0"/>
      <dgm:spPr/>
    </dgm:pt>
    <dgm:pt modelId="{6D479E6A-0C20-4A31-A2A6-FA335239CAB3}" type="pres">
      <dgm:prSet presAssocID="{E80350AA-F2A2-4FA5-86E1-F4560411F616}" presName="textNode" presStyleLbl="node1" presStyleIdx="2" presStyleCnt="5" custFlipHor="1" custScaleX="149825" custLinFactNeighborX="-8474">
        <dgm:presLayoutVars>
          <dgm:bulletEnabled val="1"/>
        </dgm:presLayoutVars>
      </dgm:prSet>
      <dgm:spPr>
        <a:prstGeom prst="chevron">
          <a:avLst/>
        </a:prstGeom>
      </dgm:spPr>
    </dgm:pt>
    <dgm:pt modelId="{A669288D-EE57-47E4-AE79-ECFFB822D47C}" type="pres">
      <dgm:prSet presAssocID="{F0EE5DB8-37B2-421A-802E-AC1333B44627}" presName="sibTrans" presStyleCnt="0"/>
      <dgm:spPr/>
    </dgm:pt>
    <dgm:pt modelId="{0F57AA6C-A317-49B7-AA1D-81D4EB5957D3}" type="pres">
      <dgm:prSet presAssocID="{A6E7C1DD-9B9D-4375-AFE2-E2008897A982}" presName="textNode" presStyleLbl="node1" presStyleIdx="3" presStyleCnt="5" custFlipHor="1" custScaleX="149825" custLinFactX="24888" custLinFactNeighborX="100000">
        <dgm:presLayoutVars>
          <dgm:bulletEnabled val="1"/>
        </dgm:presLayoutVars>
      </dgm:prSet>
      <dgm:spPr>
        <a:prstGeom prst="chevron">
          <a:avLst/>
        </a:prstGeom>
      </dgm:spPr>
    </dgm:pt>
    <dgm:pt modelId="{D987C845-585C-46A5-9C7A-3F83F07783DA}" type="pres">
      <dgm:prSet presAssocID="{84028847-36B6-4E99-8F19-D22FB374DFBA}" presName="sibTrans" presStyleCnt="0"/>
      <dgm:spPr/>
    </dgm:pt>
    <dgm:pt modelId="{B72024ED-D831-4C6B-8FA1-C74519900C8F}" type="pres">
      <dgm:prSet presAssocID="{3605DE36-7811-4FD1-BD89-2D1FC617034C}" presName="textNode" presStyleLbl="node1" presStyleIdx="4" presStyleCnt="5" custFlipHor="1" custScaleX="149825" custLinFactX="67125" custLinFactNeighborX="100000">
        <dgm:presLayoutVars>
          <dgm:bulletEnabled val="1"/>
        </dgm:presLayoutVars>
      </dgm:prSet>
      <dgm:spPr>
        <a:prstGeom prst="chevron">
          <a:avLst/>
        </a:prstGeom>
      </dgm:spPr>
    </dgm:pt>
  </dgm:ptLst>
  <dgm:cxnLst>
    <dgm:cxn modelId="{48A8FD24-FA43-441B-A06D-AC0EF3AB7109}" type="presOf" srcId="{A6E7C1DD-9B9D-4375-AFE2-E2008897A982}" destId="{0F57AA6C-A317-49B7-AA1D-81D4EB5957D3}" srcOrd="0" destOrd="0" presId="urn:microsoft.com/office/officeart/2005/8/layout/hProcess9"/>
    <dgm:cxn modelId="{2BE70C30-5C2E-4546-94B2-8E4DFCC79235}" type="presOf" srcId="{3605DE36-7811-4FD1-BD89-2D1FC617034C}" destId="{B72024ED-D831-4C6B-8FA1-C74519900C8F}" srcOrd="0" destOrd="0" presId="urn:microsoft.com/office/officeart/2005/8/layout/hProcess9"/>
    <dgm:cxn modelId="{4DB41630-5B0A-4BA3-94CE-2ACDEE658F2B}" type="presOf" srcId="{22413CB6-D036-4185-B3EB-7D2BE55121BC}" destId="{3A8BE13D-6E2F-483B-B64C-CA3A758090DA}" srcOrd="0" destOrd="0" presId="urn:microsoft.com/office/officeart/2005/8/layout/hProcess9"/>
    <dgm:cxn modelId="{EEFE1542-DFA2-47F6-93D5-AD9FD6B01312}" srcId="{6B18B806-2B6F-4397-94B8-210FA7D9CE9B}" destId="{22D50ACD-5397-41A1-BB04-FD86E45AA009}" srcOrd="0" destOrd="0" parTransId="{DB17D988-70AB-4544-A570-D4DC566CDBAC}" sibTransId="{5AA8950B-7B44-4A66-9B49-F933BA70E66E}"/>
    <dgm:cxn modelId="{1878D34D-975A-41B3-A37E-6CD57D0D479F}" srcId="{6B18B806-2B6F-4397-94B8-210FA7D9CE9B}" destId="{E80350AA-F2A2-4FA5-86E1-F4560411F616}" srcOrd="2" destOrd="0" parTransId="{18D7929F-C1E1-4974-8AAE-5004C66FEB03}" sibTransId="{F0EE5DB8-37B2-421A-802E-AC1333B44627}"/>
    <dgm:cxn modelId="{1958C978-C618-46C8-A8D5-7C1A98126E17}" srcId="{6B18B806-2B6F-4397-94B8-210FA7D9CE9B}" destId="{22413CB6-D036-4185-B3EB-7D2BE55121BC}" srcOrd="1" destOrd="0" parTransId="{D269EA34-7A8B-4FDF-A6E1-4018ACC02B6B}" sibTransId="{0B366283-DB4A-4AD8-9861-11F193107C09}"/>
    <dgm:cxn modelId="{4D85AD7F-259C-4ACF-AB95-0287AFA4B673}" type="presOf" srcId="{E80350AA-F2A2-4FA5-86E1-F4560411F616}" destId="{6D479E6A-0C20-4A31-A2A6-FA335239CAB3}" srcOrd="0" destOrd="0" presId="urn:microsoft.com/office/officeart/2005/8/layout/hProcess9"/>
    <dgm:cxn modelId="{06C391AE-8D73-4AF5-BDD7-441B9CF46632}" srcId="{6B18B806-2B6F-4397-94B8-210FA7D9CE9B}" destId="{A6E7C1DD-9B9D-4375-AFE2-E2008897A982}" srcOrd="3" destOrd="0" parTransId="{6D496C7F-E715-4C53-9725-EDD25E7601BC}" sibTransId="{84028847-36B6-4E99-8F19-D22FB374DFBA}"/>
    <dgm:cxn modelId="{ACCE16AF-54CD-4BC3-8B42-3AE30B08ABC6}" srcId="{6B18B806-2B6F-4397-94B8-210FA7D9CE9B}" destId="{3605DE36-7811-4FD1-BD89-2D1FC617034C}" srcOrd="4" destOrd="0" parTransId="{EE3ADDF7-852D-4298-BEFE-2F346F20465C}" sibTransId="{1E233194-D2E7-42ED-BDCE-BDEE81EA2DA7}"/>
    <dgm:cxn modelId="{FACD70BB-7450-4449-9C80-EB1A13100E6F}" type="presOf" srcId="{22D50ACD-5397-41A1-BB04-FD86E45AA009}" destId="{11945BAC-215D-4D13-8D98-C29DDF23CDC4}" srcOrd="0" destOrd="0" presId="urn:microsoft.com/office/officeart/2005/8/layout/hProcess9"/>
    <dgm:cxn modelId="{D34415DF-CFEB-4ABB-8D01-C82C99B36ABD}" type="presOf" srcId="{6B18B806-2B6F-4397-94B8-210FA7D9CE9B}" destId="{477EC096-0CB1-4D60-8A8A-4C519D68A61C}" srcOrd="0" destOrd="0" presId="urn:microsoft.com/office/officeart/2005/8/layout/hProcess9"/>
    <dgm:cxn modelId="{9981CFF1-7706-4C68-8D5A-D0326C12EFE4}" type="presParOf" srcId="{477EC096-0CB1-4D60-8A8A-4C519D68A61C}" destId="{4F07E8FA-E8AF-4488-AB45-86F8BA91CD3A}" srcOrd="0" destOrd="0" presId="urn:microsoft.com/office/officeart/2005/8/layout/hProcess9"/>
    <dgm:cxn modelId="{8900F923-1639-4026-8EC8-F96ED0336295}" type="presParOf" srcId="{477EC096-0CB1-4D60-8A8A-4C519D68A61C}" destId="{B00DB50C-BC18-4E46-8C20-36C66F0BAF40}" srcOrd="1" destOrd="0" presId="urn:microsoft.com/office/officeart/2005/8/layout/hProcess9"/>
    <dgm:cxn modelId="{CFE38187-8E78-44C0-9DD7-A88DD8EB83B9}" type="presParOf" srcId="{B00DB50C-BC18-4E46-8C20-36C66F0BAF40}" destId="{11945BAC-215D-4D13-8D98-C29DDF23CDC4}" srcOrd="0" destOrd="0" presId="urn:microsoft.com/office/officeart/2005/8/layout/hProcess9"/>
    <dgm:cxn modelId="{978BEEB2-0668-4F6E-9E22-157B09FD9249}" type="presParOf" srcId="{B00DB50C-BC18-4E46-8C20-36C66F0BAF40}" destId="{69ACB122-A75E-4B39-B353-0E1DB10C6849}" srcOrd="1" destOrd="0" presId="urn:microsoft.com/office/officeart/2005/8/layout/hProcess9"/>
    <dgm:cxn modelId="{222DA985-30C5-4538-BC1B-F7DE9970B756}" type="presParOf" srcId="{B00DB50C-BC18-4E46-8C20-36C66F0BAF40}" destId="{3A8BE13D-6E2F-483B-B64C-CA3A758090DA}" srcOrd="2" destOrd="0" presId="urn:microsoft.com/office/officeart/2005/8/layout/hProcess9"/>
    <dgm:cxn modelId="{32C08FE5-15E1-4526-8C14-36D9A82FF61E}" type="presParOf" srcId="{B00DB50C-BC18-4E46-8C20-36C66F0BAF40}" destId="{05486498-4DB3-4DAB-BD6D-1DD6F9FA65DA}" srcOrd="3" destOrd="0" presId="urn:microsoft.com/office/officeart/2005/8/layout/hProcess9"/>
    <dgm:cxn modelId="{0F2E164D-CE25-44E9-BA10-BB5332670662}" type="presParOf" srcId="{B00DB50C-BC18-4E46-8C20-36C66F0BAF40}" destId="{6D479E6A-0C20-4A31-A2A6-FA335239CAB3}" srcOrd="4" destOrd="0" presId="urn:microsoft.com/office/officeart/2005/8/layout/hProcess9"/>
    <dgm:cxn modelId="{70EFB962-15DC-4184-BFD1-B8BD013902E7}" type="presParOf" srcId="{B00DB50C-BC18-4E46-8C20-36C66F0BAF40}" destId="{A669288D-EE57-47E4-AE79-ECFFB822D47C}" srcOrd="5" destOrd="0" presId="urn:microsoft.com/office/officeart/2005/8/layout/hProcess9"/>
    <dgm:cxn modelId="{085D18D0-88AB-4878-8788-54E96E109CD2}" type="presParOf" srcId="{B00DB50C-BC18-4E46-8C20-36C66F0BAF40}" destId="{0F57AA6C-A317-49B7-AA1D-81D4EB5957D3}" srcOrd="6" destOrd="0" presId="urn:microsoft.com/office/officeart/2005/8/layout/hProcess9"/>
    <dgm:cxn modelId="{2B77F7C8-90B5-43D4-ABBC-B10486A3E6E8}" type="presParOf" srcId="{B00DB50C-BC18-4E46-8C20-36C66F0BAF40}" destId="{D987C845-585C-46A5-9C7A-3F83F07783DA}" srcOrd="7" destOrd="0" presId="urn:microsoft.com/office/officeart/2005/8/layout/hProcess9"/>
    <dgm:cxn modelId="{E8DA5EFE-5967-4140-93EF-559F0EA3386B}" type="presParOf" srcId="{B00DB50C-BC18-4E46-8C20-36C66F0BAF40}" destId="{B72024ED-D831-4C6B-8FA1-C74519900C8F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07E8FA-E8AF-4488-AB45-86F8BA91CD3A}">
      <dsp:nvSpPr>
        <dsp:cNvPr id="0" name=""/>
        <dsp:cNvSpPr/>
      </dsp:nvSpPr>
      <dsp:spPr>
        <a:xfrm>
          <a:off x="861536" y="0"/>
          <a:ext cx="9764077" cy="2133600"/>
        </a:xfrm>
        <a:prstGeom prst="leftArrow">
          <a:avLst/>
        </a:prstGeom>
        <a:solidFill>
          <a:schemeClr val="bg1"/>
        </a:solidFill>
        <a:ln w="28575">
          <a:solidFill>
            <a:srgbClr val="00206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45BAC-215D-4D13-8D98-C29DDF23CDC4}">
      <dsp:nvSpPr>
        <dsp:cNvPr id="0" name=""/>
        <dsp:cNvSpPr/>
      </dsp:nvSpPr>
      <dsp:spPr>
        <a:xfrm flipH="1">
          <a:off x="8086246" y="640080"/>
          <a:ext cx="2272689" cy="85344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kern="1200" dirty="0">
              <a:rtl/>
            </a:rPr>
            <a:t>العميل المتوقع</a:t>
          </a:r>
        </a:p>
      </dsp:txBody>
      <dsp:txXfrm>
        <a:off x="8512966" y="640080"/>
        <a:ext cx="1419249" cy="853440"/>
      </dsp:txXfrm>
    </dsp:sp>
    <dsp:sp modelId="{3A8BE13D-6E2F-483B-B64C-CA3A758090DA}">
      <dsp:nvSpPr>
        <dsp:cNvPr id="0" name=""/>
        <dsp:cNvSpPr/>
      </dsp:nvSpPr>
      <dsp:spPr>
        <a:xfrm flipH="1">
          <a:off x="5994537" y="640080"/>
          <a:ext cx="2430522" cy="853440"/>
        </a:xfrm>
        <a:prstGeom prst="chevron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kern="1200" dirty="0">
              <a:rtl/>
            </a:rPr>
            <a:t>الفرصة</a:t>
          </a:r>
        </a:p>
      </dsp:txBody>
      <dsp:txXfrm>
        <a:off x="6421257" y="640080"/>
        <a:ext cx="1577082" cy="853440"/>
      </dsp:txXfrm>
    </dsp:sp>
    <dsp:sp modelId="{6D479E6A-0C20-4A31-A2A6-FA335239CAB3}">
      <dsp:nvSpPr>
        <dsp:cNvPr id="0" name=""/>
        <dsp:cNvSpPr/>
      </dsp:nvSpPr>
      <dsp:spPr>
        <a:xfrm flipH="1">
          <a:off x="4357893" y="640080"/>
          <a:ext cx="1968969" cy="853440"/>
        </a:xfrm>
        <a:prstGeom prst="chevron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kern="1200" dirty="0">
              <a:rtl/>
            </a:rPr>
            <a:t>‏‫عرض الأسعار</a:t>
          </a:r>
        </a:p>
      </dsp:txBody>
      <dsp:txXfrm>
        <a:off x="4784613" y="640080"/>
        <a:ext cx="1115529" cy="853440"/>
      </dsp:txXfrm>
    </dsp:sp>
    <dsp:sp modelId="{0F57AA6C-A317-49B7-AA1D-81D4EB5957D3}">
      <dsp:nvSpPr>
        <dsp:cNvPr id="0" name=""/>
        <dsp:cNvSpPr/>
      </dsp:nvSpPr>
      <dsp:spPr>
        <a:xfrm flipH="1">
          <a:off x="2734557" y="640080"/>
          <a:ext cx="1968969" cy="8534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kern="1200" dirty="0">
              <a:rtl/>
            </a:rPr>
            <a:t>الأمر</a:t>
          </a:r>
        </a:p>
      </dsp:txBody>
      <dsp:txXfrm>
        <a:off x="3161277" y="640080"/>
        <a:ext cx="1115529" cy="853440"/>
      </dsp:txXfrm>
    </dsp:sp>
    <dsp:sp modelId="{B72024ED-D831-4C6B-8FA1-C74519900C8F}">
      <dsp:nvSpPr>
        <dsp:cNvPr id="0" name=""/>
        <dsp:cNvSpPr/>
      </dsp:nvSpPr>
      <dsp:spPr>
        <a:xfrm flipH="1">
          <a:off x="1101628" y="640080"/>
          <a:ext cx="1968969" cy="853440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kern="1200" dirty="0">
              <a:rtl/>
            </a:rPr>
            <a:t>فاتورة</a:t>
          </a:r>
        </a:p>
      </dsp:txBody>
      <dsp:txXfrm>
        <a:off x="1528348" y="640080"/>
        <a:ext cx="1115529" cy="853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2FFB-143F-4481-99FB-E16CD87FA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453D3D-EB7A-4E5E-9873-97881E176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D8248-C0D6-40DB-A83D-320947CB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C9D357A-BB3A-4CFE-BC31-65D6D2A6F1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833A4-C480-40FE-AB6A-8AA5D6DED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47DC-9C41-44A2-8379-82E60944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C28349E-14A0-45DA-8B55-C94E7E23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3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A2A0-0583-4A07-B84C-2B178866B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807F1-F79E-41DA-A730-93CF711D7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C42C4-2F46-460B-B71F-77E104A2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C9D357A-BB3A-4CFE-BC31-65D6D2A6F1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4C318-256C-4699-A932-87379CB1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3EAFC-E4FE-4A94-B33A-770F4055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C28349E-14A0-45DA-8B55-C94E7E23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2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C164C6-ECA2-4ED9-90E5-A57A3137A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BD462-DAE0-4BB3-977D-0B68A0654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79784-A3FE-4E49-ABC5-56D693F0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C9D357A-BB3A-4CFE-BC31-65D6D2A6F1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E350A-3FB2-472D-B0E9-91071790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A488B-4787-4393-9F77-57883044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C28349E-14A0-45DA-8B55-C94E7E23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3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CD59-63BC-4B16-B86B-814CA2C1E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E50C3-654B-48E7-A6EF-2B65C8B43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E8CA7-9E09-4CDE-819E-FA42AB1A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C9D357A-BB3A-4CFE-BC31-65D6D2A6F1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A6957-3161-4526-ACFC-9CE0367B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1A471-C390-4F44-8CB1-A21BEE44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C28349E-14A0-45DA-8B55-C94E7E23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4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2572-07D5-4AA1-948F-13B5C2D29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D29D0-9597-4415-8DCB-111C32D67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10226-1515-4AC7-A077-6A439EA8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C9D357A-BB3A-4CFE-BC31-65D6D2A6F1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D6F8D-25D2-4A2F-A007-E61108BA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048C3-43A6-4915-85E5-6D2C5BB7F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C28349E-14A0-45DA-8B55-C94E7E23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8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22D75-D5EC-4AF0-8AB3-A0E9F959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07904-6997-437F-9F48-BD2405E47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6DBCC-DBA8-40CB-ABA0-FC4A30BDF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D125E-396A-4A17-BE14-C200B6C0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C9D357A-BB3A-4CFE-BC31-65D6D2A6F1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0B638-5FFB-48F4-8CCB-72B017777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4426A-2B89-49C7-9105-74CC9D73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C28349E-14A0-45DA-8B55-C94E7E23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3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3381-9AB1-44D7-9C5A-735B8543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D6768-5C2B-44FB-BF13-DCA5B8905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BA6EA-B49A-45DD-BFD6-1FE67A973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6D535-4FE9-49DB-88B6-AD7661799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FECE5-701F-4CEE-85F6-142F3A586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EF4D05-FAB3-4E20-A4D7-8564BF04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C9D357A-BB3A-4CFE-BC31-65D6D2A6F1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3E8405-E66D-4F3F-98B7-2C57961F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0BE1D-99AE-4DBE-803D-9AB95A2B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C28349E-14A0-45DA-8B55-C94E7E23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AC69-66B5-4BE3-9411-72AC87CD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546F95-4D8D-44E2-8828-28A112FC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C9D357A-BB3A-4CFE-BC31-65D6D2A6F1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5F742-AFF5-4391-8A3C-ABC800E6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E321D-1987-4CCE-B4BA-CB0094B7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C28349E-14A0-45DA-8B55-C94E7E23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7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27B5BA-E96C-4ADB-8522-73510F4D1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C9D357A-BB3A-4CFE-BC31-65D6D2A6F1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A66CEC-151F-4BEC-A78A-B6FFDCD3E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13EC6-62F0-4016-A073-3A140DDCE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C28349E-14A0-45DA-8B55-C94E7E23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5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DB721-B333-4602-B20F-0E218966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69029-BA65-4CC3-9234-32F5EFD5A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1A1D0-3CA7-42DD-B3F4-5CA584EC9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84CA9-A339-404C-A274-14CF2CFE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C9D357A-BB3A-4CFE-BC31-65D6D2A6F1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40521-882B-4B79-9362-03E24E7C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4CD97-20AF-481A-9250-6AEC67AB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C28349E-14A0-45DA-8B55-C94E7E23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9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5B6B-68B8-4708-AE4D-2D00BBE0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00769-B677-4200-A5A1-DE0B0C908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6C791-D906-48EF-9658-FE4EC3EB2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BCC20-5DAA-41A8-9ED3-8B6C83776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C9D357A-BB3A-4CFE-BC31-65D6D2A6F1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91159-0A24-41E3-9C89-06222CAAA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6A43E-675C-4F7A-A18D-23526332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C28349E-14A0-45DA-8B55-C94E7E23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2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9261E-B792-47A2-B700-4A9CDB30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E0400-898E-45DF-B7FE-3A35C7AE5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5CF3A-AA8B-431C-B386-7F2942F20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D357A-BB3A-4CFE-BC31-65D6D2A6F1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C09B2-56B5-4AE2-9FD3-05E5329B3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AB554-7163-4331-9DFA-04BA3136F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8349E-14A0-45DA-8B55-C94E7E23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7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svg"/><Relationship Id="rId3" Type="http://schemas.openxmlformats.org/officeDocument/2006/relationships/image" Target="../media/image45.svg"/><Relationship Id="rId7" Type="http://schemas.openxmlformats.org/officeDocument/2006/relationships/image" Target="../media/image49.svg"/><Relationship Id="rId12" Type="http://schemas.openxmlformats.org/officeDocument/2006/relationships/image" Target="../media/image54.png"/><Relationship Id="rId17" Type="http://schemas.openxmlformats.org/officeDocument/2006/relationships/image" Target="../media/image12.svg"/><Relationship Id="rId2" Type="http://schemas.openxmlformats.org/officeDocument/2006/relationships/image" Target="../media/image44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svg"/><Relationship Id="rId5" Type="http://schemas.openxmlformats.org/officeDocument/2006/relationships/image" Target="../media/image47.svg"/><Relationship Id="rId15" Type="http://schemas.openxmlformats.org/officeDocument/2006/relationships/image" Target="../media/image10.sv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svg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18" Type="http://schemas.openxmlformats.org/officeDocument/2006/relationships/image" Target="../media/image40.png"/><Relationship Id="rId3" Type="http://schemas.openxmlformats.org/officeDocument/2006/relationships/image" Target="../media/image2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17" Type="http://schemas.openxmlformats.org/officeDocument/2006/relationships/image" Target="../media/image39.svg"/><Relationship Id="rId2" Type="http://schemas.openxmlformats.org/officeDocument/2006/relationships/image" Target="../media/image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5" Type="http://schemas.openxmlformats.org/officeDocument/2006/relationships/image" Target="../media/image37.svg"/><Relationship Id="rId10" Type="http://schemas.openxmlformats.org/officeDocument/2006/relationships/image" Target="../media/image32.png"/><Relationship Id="rId19" Type="http://schemas.openxmlformats.org/officeDocument/2006/relationships/image" Target="../media/image41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13DE2A2-EE2F-4D37-A029-13612D6605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6289791"/>
              </p:ext>
            </p:extLst>
          </p:nvPr>
        </p:nvGraphicFramePr>
        <p:xfrm>
          <a:off x="342900" y="4086225"/>
          <a:ext cx="1148715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1155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F2B4C6-8AA6-46AB-976D-87AC920FA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890" y="1379646"/>
            <a:ext cx="8644094" cy="461157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E796CE2-655D-4C4E-9F37-D45F744A30CC}"/>
              </a:ext>
            </a:extLst>
          </p:cNvPr>
          <p:cNvSpPr/>
          <p:nvPr/>
        </p:nvSpPr>
        <p:spPr>
          <a:xfrm>
            <a:off x="6236871" y="1683446"/>
            <a:ext cx="1917573" cy="774004"/>
          </a:xfrm>
          <a:prstGeom prst="roundRect">
            <a:avLst>
              <a:gd name="adj" fmla="val 601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rtl/>
              </a:rPr>
              <a:t>يُمكن إعادة تنشيط العملاء المتوقعين الذين تم إلغاء تأهيلهم عند الحاجة.</a:t>
            </a:r>
          </a:p>
        </p:txBody>
      </p:sp>
    </p:spTree>
    <p:extLst>
      <p:ext uri="{BB962C8B-B14F-4D97-AF65-F5344CB8AC3E}">
        <p14:creationId xmlns:p14="http://schemas.microsoft.com/office/powerpoint/2010/main" val="4280237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62A526F-F234-4014-A77C-7CEDE988F3D8}"/>
              </a:ext>
            </a:extLst>
          </p:cNvPr>
          <p:cNvSpPr/>
          <p:nvPr/>
        </p:nvSpPr>
        <p:spPr>
          <a:xfrm>
            <a:off x="9601199" y="752474"/>
            <a:ext cx="2286000" cy="5734051"/>
          </a:xfrm>
          <a:prstGeom prst="roundRect">
            <a:avLst>
              <a:gd name="adj" fmla="val 3055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 rtl="1"/>
            <a:r>
              <a:rPr lang="ar-EG" sz="2800" dirty="0">
                <a:solidFill>
                  <a:srgbClr val="002060"/>
                </a:solidFill>
                <a:rtl/>
              </a:rPr>
              <a:t>عميل متوقع ذو جهة اتصال وحساب موجود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25816A9-8C63-4AD3-BBB6-0C4D826789A8}"/>
              </a:ext>
            </a:extLst>
          </p:cNvPr>
          <p:cNvSpPr/>
          <p:nvPr/>
        </p:nvSpPr>
        <p:spPr>
          <a:xfrm>
            <a:off x="7058024" y="752474"/>
            <a:ext cx="2286000" cy="5734051"/>
          </a:xfrm>
          <a:prstGeom prst="roundRect">
            <a:avLst>
              <a:gd name="adj" fmla="val 3055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 rtl="1"/>
            <a:r>
              <a:rPr lang="ar-EG" sz="2800" dirty="0">
                <a:solidFill>
                  <a:srgbClr val="002060"/>
                </a:solidFill>
                <a:rtl/>
              </a:rPr>
              <a:t>عميل متوقع ذو جهة اتصال فقط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64F8B6-FD2A-44AA-B720-5EDE4E0F4538}"/>
              </a:ext>
            </a:extLst>
          </p:cNvPr>
          <p:cNvSpPr/>
          <p:nvPr/>
        </p:nvSpPr>
        <p:spPr>
          <a:xfrm>
            <a:off x="4514849" y="752474"/>
            <a:ext cx="2286000" cy="5734051"/>
          </a:xfrm>
          <a:prstGeom prst="roundRect">
            <a:avLst>
              <a:gd name="adj" fmla="val 3055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 rtl="1"/>
            <a:r>
              <a:rPr lang="ar-EG" sz="2800" dirty="0">
                <a:solidFill>
                  <a:srgbClr val="002060"/>
                </a:solidFill>
                <a:rtl/>
              </a:rPr>
              <a:t>عميل متوقع ذو حساب موجود فقط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8F2CDD-806C-4437-93B9-4A99711FB80B}"/>
              </a:ext>
            </a:extLst>
          </p:cNvPr>
          <p:cNvSpPr/>
          <p:nvPr/>
        </p:nvSpPr>
        <p:spPr>
          <a:xfrm>
            <a:off x="1971674" y="752474"/>
            <a:ext cx="2286000" cy="5734051"/>
          </a:xfrm>
          <a:prstGeom prst="roundRect">
            <a:avLst>
              <a:gd name="adj" fmla="val 3055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 rtl="1"/>
            <a:r>
              <a:rPr lang="ar-EG" sz="2800" dirty="0">
                <a:solidFill>
                  <a:srgbClr val="002060"/>
                </a:solidFill>
                <a:rtl/>
              </a:rPr>
              <a:t>عميل متوقع بدون بيانات عميل </a:t>
            </a:r>
            <a:br>
              <a:rPr lang="ar-EG" sz="2800" dirty="0">
                <a:solidFill>
                  <a:srgbClr val="002060"/>
                </a:solidFill>
                <a:rtl/>
              </a:rPr>
            </a:br>
            <a:r>
              <a:rPr lang="ar-EG" sz="2800" dirty="0">
                <a:solidFill>
                  <a:srgbClr val="002060"/>
                </a:solidFill>
                <a:rtl/>
              </a:rPr>
              <a:t>ذات صلة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487824-8F71-4D09-B2CF-B48675A20022}"/>
              </a:ext>
            </a:extLst>
          </p:cNvPr>
          <p:cNvSpPr/>
          <p:nvPr/>
        </p:nvSpPr>
        <p:spPr>
          <a:xfrm>
            <a:off x="9725025" y="2657475"/>
            <a:ext cx="2047875" cy="3724274"/>
          </a:xfrm>
          <a:prstGeom prst="roundRect">
            <a:avLst>
              <a:gd name="adj" fmla="val 3055"/>
            </a:avLst>
          </a:prstGeom>
          <a:solidFill>
            <a:srgbClr val="2F528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EG" sz="2800" dirty="0">
                <a:solidFill>
                  <a:schemeClr val="bg1"/>
                </a:solidFill>
                <a:rtl/>
              </a:rPr>
              <a:t>فرصة جديدة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7C9EB4-F729-48D2-B8D8-0A37464FEEDD}"/>
              </a:ext>
            </a:extLst>
          </p:cNvPr>
          <p:cNvSpPr/>
          <p:nvPr/>
        </p:nvSpPr>
        <p:spPr>
          <a:xfrm>
            <a:off x="7177087" y="2657474"/>
            <a:ext cx="2047875" cy="1724025"/>
          </a:xfrm>
          <a:prstGeom prst="roundRect">
            <a:avLst>
              <a:gd name="adj" fmla="val 3055"/>
            </a:avLst>
          </a:prstGeom>
          <a:solidFill>
            <a:srgbClr val="2F528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EG" sz="2800" dirty="0">
                <a:solidFill>
                  <a:schemeClr val="bg1"/>
                </a:solidFill>
                <a:rtl/>
              </a:rPr>
              <a:t>فرصة جديدة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60EF05-9521-48EF-9512-0CF23415625C}"/>
              </a:ext>
            </a:extLst>
          </p:cNvPr>
          <p:cNvSpPr/>
          <p:nvPr/>
        </p:nvSpPr>
        <p:spPr>
          <a:xfrm>
            <a:off x="7177087" y="4657724"/>
            <a:ext cx="2047875" cy="1724025"/>
          </a:xfrm>
          <a:prstGeom prst="roundRect">
            <a:avLst>
              <a:gd name="adj" fmla="val 3055"/>
            </a:avLst>
          </a:prstGeom>
          <a:solidFill>
            <a:srgbClr val="2F528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EG" sz="2800" dirty="0">
                <a:solidFill>
                  <a:schemeClr val="bg1"/>
                </a:solidFill>
                <a:rtl/>
              </a:rPr>
              <a:t>حساب جديد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9FA03-EBF0-4344-9763-0953BC4C722A}"/>
              </a:ext>
            </a:extLst>
          </p:cNvPr>
          <p:cNvSpPr/>
          <p:nvPr/>
        </p:nvSpPr>
        <p:spPr>
          <a:xfrm>
            <a:off x="4624387" y="2657474"/>
            <a:ext cx="2047875" cy="1724025"/>
          </a:xfrm>
          <a:prstGeom prst="roundRect">
            <a:avLst>
              <a:gd name="adj" fmla="val 3055"/>
            </a:avLst>
          </a:prstGeom>
          <a:solidFill>
            <a:srgbClr val="2F528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EG" sz="2800" dirty="0">
                <a:solidFill>
                  <a:schemeClr val="bg1"/>
                </a:solidFill>
                <a:rtl/>
              </a:rPr>
              <a:t>فرصة جديدة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7510FF-D93E-49A2-955D-479C6B66230D}"/>
              </a:ext>
            </a:extLst>
          </p:cNvPr>
          <p:cNvSpPr/>
          <p:nvPr/>
        </p:nvSpPr>
        <p:spPr>
          <a:xfrm>
            <a:off x="4624387" y="4657724"/>
            <a:ext cx="2047875" cy="1724025"/>
          </a:xfrm>
          <a:prstGeom prst="roundRect">
            <a:avLst>
              <a:gd name="adj" fmla="val 3055"/>
            </a:avLst>
          </a:prstGeom>
          <a:solidFill>
            <a:srgbClr val="2F528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EG" sz="2800" dirty="0">
                <a:solidFill>
                  <a:schemeClr val="bg1"/>
                </a:solidFill>
                <a:rtl/>
              </a:rPr>
              <a:t>جهة اتصال جديدة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0FDD28-E855-429B-8B53-22ED44DCA719}"/>
              </a:ext>
            </a:extLst>
          </p:cNvPr>
          <p:cNvSpPr/>
          <p:nvPr/>
        </p:nvSpPr>
        <p:spPr>
          <a:xfrm>
            <a:off x="2090737" y="2657474"/>
            <a:ext cx="2047875" cy="1104901"/>
          </a:xfrm>
          <a:prstGeom prst="roundRect">
            <a:avLst>
              <a:gd name="adj" fmla="val 3055"/>
            </a:avLst>
          </a:prstGeom>
          <a:solidFill>
            <a:srgbClr val="2F528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EG" sz="2800" dirty="0">
                <a:solidFill>
                  <a:schemeClr val="bg1"/>
                </a:solidFill>
                <a:rtl/>
              </a:rPr>
              <a:t>فرصة جديدة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139FD18-E1D4-4CDA-B6F6-7F709ED7BE8F}"/>
              </a:ext>
            </a:extLst>
          </p:cNvPr>
          <p:cNvSpPr/>
          <p:nvPr/>
        </p:nvSpPr>
        <p:spPr>
          <a:xfrm>
            <a:off x="2090738" y="5276848"/>
            <a:ext cx="2047875" cy="1104901"/>
          </a:xfrm>
          <a:prstGeom prst="roundRect">
            <a:avLst>
              <a:gd name="adj" fmla="val 3055"/>
            </a:avLst>
          </a:prstGeom>
          <a:solidFill>
            <a:srgbClr val="2F528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EG" sz="2800" dirty="0">
                <a:solidFill>
                  <a:schemeClr val="bg1"/>
                </a:solidFill>
                <a:rtl/>
              </a:rPr>
              <a:t>حساب جديد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8B8CA4B-B736-43CC-A0C0-09CC7DA24DD1}"/>
              </a:ext>
            </a:extLst>
          </p:cNvPr>
          <p:cNvSpPr/>
          <p:nvPr/>
        </p:nvSpPr>
        <p:spPr>
          <a:xfrm>
            <a:off x="2090738" y="3967161"/>
            <a:ext cx="2047875" cy="1104901"/>
          </a:xfrm>
          <a:prstGeom prst="roundRect">
            <a:avLst>
              <a:gd name="adj" fmla="val 3055"/>
            </a:avLst>
          </a:prstGeom>
          <a:solidFill>
            <a:srgbClr val="2F528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EG" sz="2800" dirty="0">
                <a:solidFill>
                  <a:schemeClr val="bg1"/>
                </a:solidFill>
                <a:rtl/>
              </a:rPr>
              <a:t>جهة اتصال جديدة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FAC027-400B-43E3-8DD5-46E3D044068F}"/>
              </a:ext>
            </a:extLst>
          </p:cNvPr>
          <p:cNvSpPr txBox="1"/>
          <p:nvPr/>
        </p:nvSpPr>
        <p:spPr>
          <a:xfrm>
            <a:off x="7262813" y="5410200"/>
            <a:ext cx="428625" cy="523220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ctr" rtl="1"/>
            <a:r>
              <a:rPr lang="ar-EG" sz="2800" dirty="0">
                <a:solidFill>
                  <a:schemeClr val="bg1"/>
                </a:solidFill>
                <a:rtl/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D32B1-0016-4820-9CE1-B8D1373706D4}"/>
              </a:ext>
            </a:extLst>
          </p:cNvPr>
          <p:cNvSpPr txBox="1"/>
          <p:nvPr/>
        </p:nvSpPr>
        <p:spPr>
          <a:xfrm>
            <a:off x="2126454" y="5734706"/>
            <a:ext cx="428625" cy="523220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ctr" rtl="1"/>
            <a:r>
              <a:rPr lang="ar-EG" sz="2800" dirty="0">
                <a:solidFill>
                  <a:schemeClr val="bg1"/>
                </a:solidFill>
                <a:rtl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836808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C071188-9322-43FA-A1F2-50D76AED1936}"/>
              </a:ext>
            </a:extLst>
          </p:cNvPr>
          <p:cNvSpPr/>
          <p:nvPr/>
        </p:nvSpPr>
        <p:spPr>
          <a:xfrm>
            <a:off x="152400" y="600074"/>
            <a:ext cx="8677275" cy="6007913"/>
          </a:xfrm>
          <a:prstGeom prst="roundRect">
            <a:avLst>
              <a:gd name="adj" fmla="val 3055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9100" y="1455000"/>
            <a:ext cx="8260729" cy="5087474"/>
            <a:chOff x="419100" y="1455000"/>
            <a:chExt cx="8260729" cy="5087474"/>
          </a:xfrm>
        </p:grpSpPr>
        <p:pic>
          <p:nvPicPr>
            <p:cNvPr id="4" name="Graphic 3" descr="Document">
              <a:extLst>
                <a:ext uri="{FF2B5EF4-FFF2-40B4-BE49-F238E27FC236}">
                  <a16:creationId xmlns:a16="http://schemas.microsoft.com/office/drawing/2014/main" id="{60EA68B6-2792-40B9-85F1-725E9D011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9100" y="3609975"/>
              <a:ext cx="914400" cy="914400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8BCFE98-C140-4B85-85D7-3B71C45E55E8}"/>
                </a:ext>
              </a:extLst>
            </p:cNvPr>
            <p:cNvGrpSpPr/>
            <p:nvPr/>
          </p:nvGrpSpPr>
          <p:grpSpPr>
            <a:xfrm>
              <a:off x="4236225" y="4524375"/>
              <a:ext cx="1107300" cy="1010850"/>
              <a:chOff x="3636150" y="4067175"/>
              <a:chExt cx="1107300" cy="1010850"/>
            </a:xfrm>
          </p:grpSpPr>
          <p:pic>
            <p:nvPicPr>
              <p:cNvPr id="10" name="Graphic 9" descr="Document">
                <a:extLst>
                  <a:ext uri="{FF2B5EF4-FFF2-40B4-BE49-F238E27FC236}">
                    <a16:creationId xmlns:a16="http://schemas.microsoft.com/office/drawing/2014/main" id="{81F2475B-2F68-4248-A278-6E9EEBD2E5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36150" y="406717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" name="Graphic 5" descr="Checkmark">
                <a:extLst>
                  <a:ext uri="{FF2B5EF4-FFF2-40B4-BE49-F238E27FC236}">
                    <a16:creationId xmlns:a16="http://schemas.microsoft.com/office/drawing/2014/main" id="{E30EA6D5-D7BC-4DCE-A876-0153C82A10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093350" y="4427925"/>
                <a:ext cx="650100" cy="65010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1DCA9DE-D72C-4D24-9DAA-6EF00BD2D2AE}"/>
                </a:ext>
              </a:extLst>
            </p:cNvPr>
            <p:cNvGrpSpPr/>
            <p:nvPr/>
          </p:nvGrpSpPr>
          <p:grpSpPr>
            <a:xfrm>
              <a:off x="4238625" y="2514600"/>
              <a:ext cx="993000" cy="1095375"/>
              <a:chOff x="2352675" y="2057400"/>
              <a:chExt cx="993000" cy="1095375"/>
            </a:xfrm>
          </p:grpSpPr>
          <p:pic>
            <p:nvPicPr>
              <p:cNvPr id="9" name="Graphic 8" descr="Document">
                <a:extLst>
                  <a:ext uri="{FF2B5EF4-FFF2-40B4-BE49-F238E27FC236}">
                    <a16:creationId xmlns:a16="http://schemas.microsoft.com/office/drawing/2014/main" id="{548B92D0-6545-4EE0-A4B9-9736C2C443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352675" y="20574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" name="Graphic 7" descr="Close">
                <a:extLst>
                  <a:ext uri="{FF2B5EF4-FFF2-40B4-BE49-F238E27FC236}">
                    <a16:creationId xmlns:a16="http://schemas.microsoft.com/office/drawing/2014/main" id="{F749DFB6-E6B7-496A-A2E9-C5FF1ABDB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695575" y="2502675"/>
                <a:ext cx="650100" cy="650100"/>
              </a:xfrm>
              <a:prstGeom prst="rect">
                <a:avLst/>
              </a:prstGeom>
            </p:spPr>
          </p:pic>
        </p:grp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5ADCC413-87E6-4864-ACA0-EBE30EE4E5D3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 flipV="1">
              <a:off x="1333500" y="2971800"/>
              <a:ext cx="2905125" cy="1095375"/>
            </a:xfrm>
            <a:prstGeom prst="bentConnector3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84BB04C1-7663-407A-B9BB-4679E866F8E2}"/>
                </a:ext>
              </a:extLst>
            </p:cNvPr>
            <p:cNvCxnSpPr>
              <a:cxnSpLocks/>
              <a:stCxn id="9" idx="0"/>
              <a:endCxn id="4" idx="0"/>
            </p:cNvCxnSpPr>
            <p:nvPr/>
          </p:nvCxnSpPr>
          <p:spPr>
            <a:xfrm rot="16200000" flipH="1" flipV="1">
              <a:off x="2238375" y="1152524"/>
              <a:ext cx="1095375" cy="3819525"/>
            </a:xfrm>
            <a:prstGeom prst="bentConnector3">
              <a:avLst>
                <a:gd name="adj1" fmla="val -20870"/>
              </a:avLst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E05CBBC-66B9-4383-8CB9-3A5622654B3D}"/>
                </a:ext>
              </a:extLst>
            </p:cNvPr>
            <p:cNvCxnSpPr>
              <a:cxnSpLocks/>
              <a:stCxn id="4" idx="3"/>
              <a:endCxn id="10" idx="1"/>
            </p:cNvCxnSpPr>
            <p:nvPr/>
          </p:nvCxnSpPr>
          <p:spPr>
            <a:xfrm>
              <a:off x="1333500" y="4067175"/>
              <a:ext cx="2902725" cy="914400"/>
            </a:xfrm>
            <a:prstGeom prst="bentConnector3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phic 20" descr="Checklist">
              <a:extLst>
                <a:ext uri="{FF2B5EF4-FFF2-40B4-BE49-F238E27FC236}">
                  <a16:creationId xmlns:a16="http://schemas.microsoft.com/office/drawing/2014/main" id="{133E7E9B-8418-4E7F-800F-6AF0AF5DE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272300" y="3609975"/>
              <a:ext cx="914400" cy="914400"/>
            </a:xfrm>
            <a:prstGeom prst="rect">
              <a:avLst/>
            </a:prstGeom>
          </p:spPr>
        </p:pic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A9BEB8D0-94EF-493C-A264-49B676616068}"/>
                </a:ext>
              </a:extLst>
            </p:cNvPr>
            <p:cNvCxnSpPr>
              <a:cxnSpLocks/>
              <a:stCxn id="10" idx="3"/>
              <a:endCxn id="21" idx="1"/>
            </p:cNvCxnSpPr>
            <p:nvPr/>
          </p:nvCxnSpPr>
          <p:spPr>
            <a:xfrm flipV="1">
              <a:off x="5150625" y="4067175"/>
              <a:ext cx="2121675" cy="91440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Graphic 25" descr="Building">
              <a:extLst>
                <a:ext uri="{FF2B5EF4-FFF2-40B4-BE49-F238E27FC236}">
                  <a16:creationId xmlns:a16="http://schemas.microsoft.com/office/drawing/2014/main" id="{47E66582-D7DD-4844-AAB6-A3CBB2388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72300" y="2141925"/>
              <a:ext cx="914400" cy="914400"/>
            </a:xfrm>
            <a:prstGeom prst="rect">
              <a:avLst/>
            </a:prstGeom>
          </p:spPr>
        </p:pic>
        <p:pic>
          <p:nvPicPr>
            <p:cNvPr id="27" name="Graphic 26" descr="Man">
              <a:extLst>
                <a:ext uri="{FF2B5EF4-FFF2-40B4-BE49-F238E27FC236}">
                  <a16:creationId xmlns:a16="http://schemas.microsoft.com/office/drawing/2014/main" id="{50791744-4563-4584-868A-E6D41C5FA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272300" y="4981575"/>
              <a:ext cx="914400" cy="9144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8F89E74-C5DD-4FF0-ACE7-5A52A77641D2}"/>
                </a:ext>
              </a:extLst>
            </p:cNvPr>
            <p:cNvSpPr txBox="1"/>
            <p:nvPr/>
          </p:nvSpPr>
          <p:spPr>
            <a:xfrm>
              <a:off x="419101" y="4524375"/>
              <a:ext cx="912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rgbClr val="3A5C95"/>
                  </a:solidFill>
                  <a:rtl/>
                </a:rPr>
                <a:t>العميل المتوقع</a:t>
              </a:r>
            </a:p>
          </p:txBody>
        </p: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7176D4DB-A4B1-49F8-ABDC-A878E2EBA432}"/>
                </a:ext>
              </a:extLst>
            </p:cNvPr>
            <p:cNvSpPr/>
            <p:nvPr/>
          </p:nvSpPr>
          <p:spPr>
            <a:xfrm>
              <a:off x="2109787" y="3705224"/>
              <a:ext cx="1350150" cy="714375"/>
            </a:xfrm>
            <a:prstGeom prst="diamond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200" dirty="0">
                  <a:solidFill>
                    <a:srgbClr val="3A5C95"/>
                  </a:solidFill>
                  <a:rtl/>
                </a:rPr>
                <a:t>تأهيل‬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62D6ECD-FEEB-4F0F-857A-E5786FD1757C}"/>
                </a:ext>
              </a:extLst>
            </p:cNvPr>
            <p:cNvSpPr txBox="1"/>
            <p:nvPr/>
          </p:nvSpPr>
          <p:spPr>
            <a:xfrm>
              <a:off x="3196892" y="2787134"/>
              <a:ext cx="7000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rgbClr val="C00000"/>
                  </a:solidFill>
                  <a:rtl/>
                </a:rPr>
                <a:t>لا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4635DC8-330D-46DD-8186-0CC3DD92E6A3}"/>
                </a:ext>
              </a:extLst>
            </p:cNvPr>
            <p:cNvSpPr txBox="1"/>
            <p:nvPr/>
          </p:nvSpPr>
          <p:spPr>
            <a:xfrm>
              <a:off x="3196893" y="4798456"/>
              <a:ext cx="7000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rgbClr val="548235"/>
                  </a:solidFill>
                  <a:rtl/>
                </a:rPr>
                <a:t>نعم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BC0AA2-3AF1-45F3-A5B9-DA79334B83DC}"/>
                </a:ext>
              </a:extLst>
            </p:cNvPr>
            <p:cNvSpPr txBox="1"/>
            <p:nvPr/>
          </p:nvSpPr>
          <p:spPr>
            <a:xfrm>
              <a:off x="1853166" y="2101331"/>
              <a:ext cx="18633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rgbClr val="3A5C95"/>
                  </a:solidFill>
                  <a:rtl/>
                </a:rPr>
                <a:t>تم إعادة تنشيط العميل المتوقع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0AA1021-BA0D-4EA7-9E3A-AACCEE815FA1}"/>
                </a:ext>
              </a:extLst>
            </p:cNvPr>
            <p:cNvSpPr txBox="1"/>
            <p:nvPr/>
          </p:nvSpPr>
          <p:spPr>
            <a:xfrm>
              <a:off x="5541412" y="3743249"/>
              <a:ext cx="134010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rgbClr val="3A5C95"/>
                  </a:solidFill>
                  <a:rtl/>
                </a:rPr>
                <a:t>تم إنشاء فرصة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61ECFB4-E03B-4874-9EBC-CE786F66053A}"/>
                </a:ext>
              </a:extLst>
            </p:cNvPr>
            <p:cNvCxnSpPr>
              <a:stCxn id="21" idx="0"/>
              <a:endCxn id="26" idx="2"/>
            </p:cNvCxnSpPr>
            <p:nvPr/>
          </p:nvCxnSpPr>
          <p:spPr>
            <a:xfrm flipV="1">
              <a:off x="7729500" y="3056325"/>
              <a:ext cx="0" cy="55365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441A426-D970-4054-8D61-7BC95D80C5AB}"/>
                </a:ext>
              </a:extLst>
            </p:cNvPr>
            <p:cNvCxnSpPr>
              <a:cxnSpLocks/>
              <a:stCxn id="21" idx="2"/>
              <a:endCxn id="27" idx="0"/>
            </p:cNvCxnSpPr>
            <p:nvPr/>
          </p:nvCxnSpPr>
          <p:spPr>
            <a:xfrm>
              <a:off x="7729500" y="4524375"/>
              <a:ext cx="0" cy="45720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9CD4D87-1B90-4B81-883A-C328FFAF7629}"/>
                </a:ext>
              </a:extLst>
            </p:cNvPr>
            <p:cNvSpPr txBox="1"/>
            <p:nvPr/>
          </p:nvSpPr>
          <p:spPr>
            <a:xfrm>
              <a:off x="6830341" y="1455000"/>
              <a:ext cx="179831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rgbClr val="002060"/>
                  </a:solidFill>
                  <a:rtl/>
                </a:rPr>
                <a:t>مُرتبط بحساب جديد أو موجود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0064E50-C0D8-4350-B05A-563B791D467C}"/>
                </a:ext>
              </a:extLst>
            </p:cNvPr>
            <p:cNvSpPr txBox="1"/>
            <p:nvPr/>
          </p:nvSpPr>
          <p:spPr>
            <a:xfrm>
              <a:off x="6881512" y="5896143"/>
              <a:ext cx="179831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rgbClr val="002060"/>
                  </a:solidFill>
                  <a:rtl/>
                </a:rPr>
                <a:t>مُرتبط بجهة اتصال جديدة أو موجودة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DE53151-E133-493E-9352-A2474E8BC5AA}"/>
              </a:ext>
            </a:extLst>
          </p:cNvPr>
          <p:cNvSpPr txBox="1"/>
          <p:nvPr/>
        </p:nvSpPr>
        <p:spPr>
          <a:xfrm>
            <a:off x="276560" y="681600"/>
            <a:ext cx="840326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4000" dirty="0">
                <a:solidFill>
                  <a:srgbClr val="002060"/>
                </a:solidFill>
                <a:rtl/>
              </a:rPr>
              <a:t>دورة حياة تأهيل العميل المتوقع</a:t>
            </a:r>
          </a:p>
        </p:txBody>
      </p:sp>
    </p:spTree>
    <p:extLst>
      <p:ext uri="{BB962C8B-B14F-4D97-AF65-F5344CB8AC3E}">
        <p14:creationId xmlns:p14="http://schemas.microsoft.com/office/powerpoint/2010/main" val="277642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9B0DB4-9215-4116-ABB1-3C29CE0310DA}"/>
              </a:ext>
            </a:extLst>
          </p:cNvPr>
          <p:cNvSpPr/>
          <p:nvPr/>
        </p:nvSpPr>
        <p:spPr>
          <a:xfrm>
            <a:off x="152400" y="123826"/>
            <a:ext cx="11887200" cy="6484162"/>
          </a:xfrm>
          <a:prstGeom prst="roundRect">
            <a:avLst>
              <a:gd name="adj" fmla="val 3055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22026" y="5762043"/>
            <a:ext cx="11451672" cy="686167"/>
            <a:chOff x="422026" y="5762043"/>
            <a:chExt cx="11451672" cy="686167"/>
          </a:xfrm>
        </p:grpSpPr>
        <p:sp>
          <p:nvSpPr>
            <p:cNvPr id="40" name="Arrow: Pentagon 39">
              <a:extLst>
                <a:ext uri="{FF2B5EF4-FFF2-40B4-BE49-F238E27FC236}">
                  <a16:creationId xmlns:a16="http://schemas.microsoft.com/office/drawing/2014/main" id="{7D733FC4-38D3-462E-8957-9F58B679C8CB}"/>
                </a:ext>
              </a:extLst>
            </p:cNvPr>
            <p:cNvSpPr/>
            <p:nvPr/>
          </p:nvSpPr>
          <p:spPr>
            <a:xfrm>
              <a:off x="422026" y="5771738"/>
              <a:ext cx="2373524" cy="676472"/>
            </a:xfrm>
            <a:prstGeom prst="homePlat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solidFill>
                    <a:schemeClr val="bg1"/>
                  </a:solidFill>
                  <a:rtl/>
                </a:rPr>
                <a:t>تأهيل‬</a:t>
              </a:r>
            </a:p>
          </p:txBody>
        </p:sp>
        <p:sp>
          <p:nvSpPr>
            <p:cNvPr id="42" name="Arrow: Chevron 41">
              <a:extLst>
                <a:ext uri="{FF2B5EF4-FFF2-40B4-BE49-F238E27FC236}">
                  <a16:creationId xmlns:a16="http://schemas.microsoft.com/office/drawing/2014/main" id="{92BDA0C0-6F91-4AFB-8ED7-05077953CA87}"/>
                </a:ext>
              </a:extLst>
            </p:cNvPr>
            <p:cNvSpPr/>
            <p:nvPr/>
          </p:nvSpPr>
          <p:spPr>
            <a:xfrm>
              <a:off x="2667000" y="5762419"/>
              <a:ext cx="4371456" cy="676469"/>
            </a:xfrm>
            <a:prstGeom prst="chevron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solidFill>
                    <a:schemeClr val="bg1"/>
                  </a:solidFill>
                  <a:rtl/>
                </a:rPr>
                <a:t>تطوير</a:t>
              </a:r>
            </a:p>
          </p:txBody>
        </p:sp>
        <p:sp>
          <p:nvSpPr>
            <p:cNvPr id="43" name="Arrow: Chevron 42">
              <a:extLst>
                <a:ext uri="{FF2B5EF4-FFF2-40B4-BE49-F238E27FC236}">
                  <a16:creationId xmlns:a16="http://schemas.microsoft.com/office/drawing/2014/main" id="{8AB9D5CA-23D3-4C80-A197-200A1C210DF1}"/>
                </a:ext>
              </a:extLst>
            </p:cNvPr>
            <p:cNvSpPr/>
            <p:nvPr/>
          </p:nvSpPr>
          <p:spPr>
            <a:xfrm>
              <a:off x="8618179" y="5771741"/>
              <a:ext cx="1675796" cy="676469"/>
            </a:xfrm>
            <a:prstGeom prst="chevron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solidFill>
                    <a:schemeClr val="bg1"/>
                  </a:solidFill>
                  <a:rtl/>
                </a:rPr>
                <a:t>إقفال</a:t>
              </a:r>
            </a:p>
          </p:txBody>
        </p:sp>
        <p:sp>
          <p:nvSpPr>
            <p:cNvPr id="44" name="Arrow: Chevron 43">
              <a:extLst>
                <a:ext uri="{FF2B5EF4-FFF2-40B4-BE49-F238E27FC236}">
                  <a16:creationId xmlns:a16="http://schemas.microsoft.com/office/drawing/2014/main" id="{632FE6A7-DBAC-4478-97A0-45DDED5703CA}"/>
                </a:ext>
              </a:extLst>
            </p:cNvPr>
            <p:cNvSpPr/>
            <p:nvPr/>
          </p:nvSpPr>
          <p:spPr>
            <a:xfrm>
              <a:off x="10197902" y="5762043"/>
              <a:ext cx="1675796" cy="676469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solidFill>
                    <a:schemeClr val="bg1"/>
                  </a:solidFill>
                  <a:rtl/>
                </a:rPr>
                <a:t>تنفيذ</a:t>
              </a:r>
            </a:p>
          </p:txBody>
        </p:sp>
        <p:sp>
          <p:nvSpPr>
            <p:cNvPr id="45" name="Arrow: Chevron 44">
              <a:extLst>
                <a:ext uri="{FF2B5EF4-FFF2-40B4-BE49-F238E27FC236}">
                  <a16:creationId xmlns:a16="http://schemas.microsoft.com/office/drawing/2014/main" id="{F1917C46-0560-4C26-AC8F-6B2D0586A75E}"/>
                </a:ext>
              </a:extLst>
            </p:cNvPr>
            <p:cNvSpPr/>
            <p:nvPr/>
          </p:nvSpPr>
          <p:spPr>
            <a:xfrm>
              <a:off x="6924901" y="5771738"/>
              <a:ext cx="1820847" cy="676469"/>
            </a:xfrm>
            <a:prstGeom prst="chevron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solidFill>
                    <a:schemeClr val="bg1"/>
                  </a:solidFill>
                  <a:rtl/>
                </a:rPr>
                <a:t>اقتراح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5389" y="1028624"/>
            <a:ext cx="11755217" cy="4733795"/>
            <a:chOff x="225389" y="1028624"/>
            <a:chExt cx="11755217" cy="4733795"/>
          </a:xfrm>
        </p:grpSpPr>
        <p:pic>
          <p:nvPicPr>
            <p:cNvPr id="6" name="Graphic 5" descr="User">
              <a:extLst>
                <a:ext uri="{FF2B5EF4-FFF2-40B4-BE49-F238E27FC236}">
                  <a16:creationId xmlns:a16="http://schemas.microsoft.com/office/drawing/2014/main" id="{87379B24-D5F0-4D09-9933-485D9C073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4149" y="2871600"/>
              <a:ext cx="914400" cy="914400"/>
            </a:xfrm>
            <a:prstGeom prst="rect">
              <a:avLst/>
            </a:prstGeom>
          </p:spPr>
        </p:pic>
        <p:pic>
          <p:nvPicPr>
            <p:cNvPr id="8" name="Graphic 7" descr="Checkmark">
              <a:extLst>
                <a:ext uri="{FF2B5EF4-FFF2-40B4-BE49-F238E27FC236}">
                  <a16:creationId xmlns:a16="http://schemas.microsoft.com/office/drawing/2014/main" id="{8196D18F-9BD9-4C7A-A591-25F928C9A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83362" y="2871600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Close">
              <a:extLst>
                <a:ext uri="{FF2B5EF4-FFF2-40B4-BE49-F238E27FC236}">
                  <a16:creationId xmlns:a16="http://schemas.microsoft.com/office/drawing/2014/main" id="{93B83E13-2390-4381-A597-67114217D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2025" y="4848019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Handshake">
              <a:extLst>
                <a:ext uri="{FF2B5EF4-FFF2-40B4-BE49-F238E27FC236}">
                  <a16:creationId xmlns:a16="http://schemas.microsoft.com/office/drawing/2014/main" id="{4C22B127-084A-4086-AB28-96C33889B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31348" y="2871600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Building">
              <a:extLst>
                <a:ext uri="{FF2B5EF4-FFF2-40B4-BE49-F238E27FC236}">
                  <a16:creationId xmlns:a16="http://schemas.microsoft.com/office/drawing/2014/main" id="{C97B6938-FD73-47C8-B79A-9E7EBB45E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505025" y="1028624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Man">
              <a:extLst>
                <a:ext uri="{FF2B5EF4-FFF2-40B4-BE49-F238E27FC236}">
                  <a16:creationId xmlns:a16="http://schemas.microsoft.com/office/drawing/2014/main" id="{AAC6D217-5DBE-4ADF-97C1-B3D77C2F7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505025" y="4648277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7" descr="Document">
              <a:extLst>
                <a:ext uri="{FF2B5EF4-FFF2-40B4-BE49-F238E27FC236}">
                  <a16:creationId xmlns:a16="http://schemas.microsoft.com/office/drawing/2014/main" id="{3D35C5FE-0CB9-49FA-BBFB-F8E02214C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505100" y="2871600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Contract">
              <a:extLst>
                <a:ext uri="{FF2B5EF4-FFF2-40B4-BE49-F238E27FC236}">
                  <a16:creationId xmlns:a16="http://schemas.microsoft.com/office/drawing/2014/main" id="{05F1F226-1ECE-4A8D-8478-1499FEC04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959298" y="2871600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List">
              <a:extLst>
                <a:ext uri="{FF2B5EF4-FFF2-40B4-BE49-F238E27FC236}">
                  <a16:creationId xmlns:a16="http://schemas.microsoft.com/office/drawing/2014/main" id="{F8640CF4-5C21-4A39-AEE5-5B3A591E4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229577" y="2871600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Checklist">
              <a:extLst>
                <a:ext uri="{FF2B5EF4-FFF2-40B4-BE49-F238E27FC236}">
                  <a16:creationId xmlns:a16="http://schemas.microsoft.com/office/drawing/2014/main" id="{F05646AD-0151-4229-AF09-872C6F552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170025" y="2871600"/>
              <a:ext cx="914400" cy="914400"/>
            </a:xfrm>
            <a:prstGeom prst="rect">
              <a:avLst/>
            </a:prstGeom>
          </p:spPr>
        </p:pic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FC9306B-0691-4E4D-81AE-EAFCAC6C5689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1328549" y="3328800"/>
              <a:ext cx="554813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84F793D-8E17-4362-8309-11035B2ECE40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871349" y="3786000"/>
              <a:ext cx="7876" cy="1062019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E15F5C1-36B8-4579-8C15-7CD01C7EFB6B}"/>
                </a:ext>
              </a:extLst>
            </p:cNvPr>
            <p:cNvCxnSpPr>
              <a:cxnSpLocks/>
              <a:stCxn id="8" idx="3"/>
              <a:endCxn id="18" idx="1"/>
            </p:cNvCxnSpPr>
            <p:nvPr/>
          </p:nvCxnSpPr>
          <p:spPr>
            <a:xfrm>
              <a:off x="2797762" y="3328800"/>
              <a:ext cx="1707338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E090EAB-5EFE-4E7D-8734-1FC4A3A6141D}"/>
                </a:ext>
              </a:extLst>
            </p:cNvPr>
            <p:cNvCxnSpPr>
              <a:cxnSpLocks/>
              <a:stCxn id="18" idx="3"/>
              <a:endCxn id="22" idx="1"/>
            </p:cNvCxnSpPr>
            <p:nvPr/>
          </p:nvCxnSpPr>
          <p:spPr>
            <a:xfrm>
              <a:off x="5419500" y="3328800"/>
              <a:ext cx="810077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6FF55D8-FFB9-4365-80FD-460B83236080}"/>
                </a:ext>
              </a:extLst>
            </p:cNvPr>
            <p:cNvCxnSpPr>
              <a:cxnSpLocks/>
              <a:stCxn id="22" idx="3"/>
              <a:endCxn id="12" idx="1"/>
            </p:cNvCxnSpPr>
            <p:nvPr/>
          </p:nvCxnSpPr>
          <p:spPr>
            <a:xfrm>
              <a:off x="7143977" y="3328800"/>
              <a:ext cx="687371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00CA209-2ABB-4BCC-8C98-6D4A7E25887A}"/>
                </a:ext>
              </a:extLst>
            </p:cNvPr>
            <p:cNvCxnSpPr>
              <a:cxnSpLocks/>
              <a:stCxn id="12" idx="3"/>
              <a:endCxn id="24" idx="1"/>
            </p:cNvCxnSpPr>
            <p:nvPr/>
          </p:nvCxnSpPr>
          <p:spPr>
            <a:xfrm>
              <a:off x="8745748" y="3328800"/>
              <a:ext cx="424277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B78D82F-9901-4E3E-BD56-DEDBF3347045}"/>
                </a:ext>
              </a:extLst>
            </p:cNvPr>
            <p:cNvCxnSpPr>
              <a:cxnSpLocks/>
              <a:stCxn id="24" idx="3"/>
              <a:endCxn id="20" idx="1"/>
            </p:cNvCxnSpPr>
            <p:nvPr/>
          </p:nvCxnSpPr>
          <p:spPr>
            <a:xfrm>
              <a:off x="10084425" y="3328800"/>
              <a:ext cx="874873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97C04F0-671E-4B19-A5C7-785C134A017F}"/>
                </a:ext>
              </a:extLst>
            </p:cNvPr>
            <p:cNvCxnSpPr>
              <a:cxnSpLocks/>
              <a:stCxn id="18" idx="0"/>
              <a:endCxn id="14" idx="2"/>
            </p:cNvCxnSpPr>
            <p:nvPr/>
          </p:nvCxnSpPr>
          <p:spPr>
            <a:xfrm flipH="1" flipV="1">
              <a:off x="4962225" y="1943024"/>
              <a:ext cx="75" cy="928576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9EB1C84-ACF9-45E5-8756-9F26A5D816F3}"/>
                </a:ext>
              </a:extLst>
            </p:cNvPr>
            <p:cNvCxnSpPr>
              <a:cxnSpLocks/>
              <a:stCxn id="18" idx="2"/>
              <a:endCxn id="16" idx="0"/>
            </p:cNvCxnSpPr>
            <p:nvPr/>
          </p:nvCxnSpPr>
          <p:spPr>
            <a:xfrm flipH="1">
              <a:off x="4962225" y="3786000"/>
              <a:ext cx="75" cy="862277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7BF5153-A2A1-4C76-912C-FF0CF919B159}"/>
                </a:ext>
              </a:extLst>
            </p:cNvPr>
            <p:cNvSpPr txBox="1"/>
            <p:nvPr/>
          </p:nvSpPr>
          <p:spPr>
            <a:xfrm>
              <a:off x="305218" y="2354644"/>
              <a:ext cx="1132261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rgbClr val="002060"/>
                  </a:solidFill>
                  <a:rtl/>
                </a:rPr>
                <a:t>تم تحديد عميل متوقع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CA3E6DE-B25B-47D0-9041-531794DE0E61}"/>
                </a:ext>
              </a:extLst>
            </p:cNvPr>
            <p:cNvSpPr txBox="1"/>
            <p:nvPr/>
          </p:nvSpPr>
          <p:spPr>
            <a:xfrm>
              <a:off x="225389" y="3913246"/>
              <a:ext cx="128893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rgbClr val="002060"/>
                  </a:solidFill>
                  <a:rtl/>
                </a:rPr>
                <a:t>تم إلغاء تأهيل عميل متوقع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F584E7C-A7A2-4835-BACF-43B1F609A556}"/>
                </a:ext>
              </a:extLst>
            </p:cNvPr>
            <p:cNvSpPr txBox="1"/>
            <p:nvPr/>
          </p:nvSpPr>
          <p:spPr>
            <a:xfrm>
              <a:off x="1586752" y="3639233"/>
              <a:ext cx="128893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rgbClr val="002060"/>
                  </a:solidFill>
                  <a:rtl/>
                </a:rPr>
                <a:t>العميل المتوقع مؤهل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209BAB1-DB23-4A4F-9A9C-2D21260E6E6E}"/>
                </a:ext>
              </a:extLst>
            </p:cNvPr>
            <p:cNvSpPr txBox="1"/>
            <p:nvPr/>
          </p:nvSpPr>
          <p:spPr>
            <a:xfrm>
              <a:off x="2930764" y="2992902"/>
              <a:ext cx="1365011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rgbClr val="002060"/>
                  </a:solidFill>
                  <a:rtl/>
                </a:rPr>
                <a:t>تم إنشاء فرصة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0A072A1-3E2B-4FAD-A904-BE01A4F93C8F}"/>
                </a:ext>
              </a:extLst>
            </p:cNvPr>
            <p:cNvSpPr txBox="1"/>
            <p:nvPr/>
          </p:nvSpPr>
          <p:spPr>
            <a:xfrm>
              <a:off x="4063066" y="2130703"/>
              <a:ext cx="179831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rgbClr val="002060"/>
                  </a:solidFill>
                  <a:rtl/>
                </a:rPr>
                <a:t>مُرتبط بحساب جديد أو موجود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232DDF4-8E49-4DED-97D4-A637897E3281}"/>
                </a:ext>
              </a:extLst>
            </p:cNvPr>
            <p:cNvSpPr txBox="1"/>
            <p:nvPr/>
          </p:nvSpPr>
          <p:spPr>
            <a:xfrm>
              <a:off x="4063066" y="3839996"/>
              <a:ext cx="179831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rgbClr val="002060"/>
                  </a:solidFill>
                  <a:rtl/>
                </a:rPr>
                <a:t>مُرتبط بجهة اتصال جديدة أو موجودة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85822A3-32E4-4A7D-A969-BACCA62A66D6}"/>
                </a:ext>
              </a:extLst>
            </p:cNvPr>
            <p:cNvSpPr txBox="1"/>
            <p:nvPr/>
          </p:nvSpPr>
          <p:spPr>
            <a:xfrm>
              <a:off x="6218607" y="3680541"/>
              <a:ext cx="92171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rgbClr val="002060"/>
                  </a:solidFill>
                  <a:rtl/>
                </a:rPr>
                <a:t>عرض الأسعار </a:t>
              </a:r>
            </a:p>
            <a:p>
              <a:pPr algn="ctr" rtl="1"/>
              <a:r>
                <a:rPr lang="ar-sa" dirty="0">
                  <a:solidFill>
                    <a:srgbClr val="002060"/>
                  </a:solidFill>
                  <a:rtl/>
                </a:rPr>
                <a:t>تم الإنشاء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6A1F74E-4B28-4CB7-9ABC-2225C35A1E09}"/>
                </a:ext>
              </a:extLst>
            </p:cNvPr>
            <p:cNvSpPr txBox="1"/>
            <p:nvPr/>
          </p:nvSpPr>
          <p:spPr>
            <a:xfrm>
              <a:off x="7762875" y="3670678"/>
              <a:ext cx="1083034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rgbClr val="002060"/>
                  </a:solidFill>
                  <a:rtl/>
                </a:rPr>
                <a:t>عرض الأسعار </a:t>
              </a:r>
            </a:p>
            <a:p>
              <a:pPr algn="ctr" rtl="1"/>
              <a:r>
                <a:rPr lang="ar-sa" dirty="0">
                  <a:solidFill>
                    <a:srgbClr val="002060"/>
                  </a:solidFill>
                  <a:rtl/>
                </a:rPr>
                <a:t>تم القبول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F663584-9DAE-40C3-B492-59A0996EC453}"/>
                </a:ext>
              </a:extLst>
            </p:cNvPr>
            <p:cNvSpPr txBox="1"/>
            <p:nvPr/>
          </p:nvSpPr>
          <p:spPr>
            <a:xfrm>
              <a:off x="9071192" y="3670677"/>
              <a:ext cx="1083034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rgbClr val="002060"/>
                  </a:solidFill>
                  <a:rtl/>
                </a:rPr>
                <a:t>الأمر</a:t>
              </a:r>
            </a:p>
            <a:p>
              <a:pPr algn="ctr" rtl="1"/>
              <a:r>
                <a:rPr lang="ar-sa" dirty="0">
                  <a:solidFill>
                    <a:srgbClr val="002060"/>
                  </a:solidFill>
                  <a:rtl/>
                </a:rPr>
                <a:t>تم الإنشاء 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5FE087B-BA97-4838-86A7-4F7726D65BC9}"/>
                </a:ext>
              </a:extLst>
            </p:cNvPr>
            <p:cNvSpPr txBox="1"/>
            <p:nvPr/>
          </p:nvSpPr>
          <p:spPr>
            <a:xfrm>
              <a:off x="9931166" y="3005634"/>
              <a:ext cx="1083034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rgbClr val="002060"/>
                  </a:solidFill>
                  <a:rtl/>
                </a:rPr>
                <a:t>الأمر</a:t>
              </a:r>
            </a:p>
            <a:p>
              <a:pPr algn="ctr" rtl="1"/>
              <a:r>
                <a:rPr lang="ar-sa" dirty="0">
                  <a:solidFill>
                    <a:srgbClr val="002060"/>
                  </a:solidFill>
                  <a:rtl/>
                </a:rPr>
                <a:t>تم التنفيذ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30B0285-F644-4180-A37A-7FDF21EF3B01}"/>
                </a:ext>
              </a:extLst>
            </p:cNvPr>
            <p:cNvSpPr txBox="1"/>
            <p:nvPr/>
          </p:nvSpPr>
          <p:spPr>
            <a:xfrm>
              <a:off x="10897572" y="3680540"/>
              <a:ext cx="1083034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rgbClr val="002060"/>
                  </a:solidFill>
                  <a:rtl/>
                </a:rPr>
                <a:t>الفاتورة</a:t>
              </a:r>
            </a:p>
            <a:p>
              <a:pPr algn="ctr" rtl="1"/>
              <a:r>
                <a:rPr lang="ar-sa" dirty="0">
                  <a:solidFill>
                    <a:srgbClr val="002060"/>
                  </a:solidFill>
                  <a:rtl/>
                </a:rPr>
                <a:t>تم الإنشاء 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232BC36-C19E-4648-8A16-5ED310025AF9}"/>
              </a:ext>
            </a:extLst>
          </p:cNvPr>
          <p:cNvSpPr txBox="1"/>
          <p:nvPr/>
        </p:nvSpPr>
        <p:spPr>
          <a:xfrm>
            <a:off x="225389" y="209448"/>
            <a:ext cx="1164830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4000" dirty="0">
                <a:solidFill>
                  <a:srgbClr val="002060"/>
                </a:solidFill>
                <a:rtl/>
              </a:rPr>
              <a:t>مثال لعملية المبيعات</a:t>
            </a:r>
          </a:p>
        </p:txBody>
      </p:sp>
    </p:spTree>
    <p:extLst>
      <p:ext uri="{BB962C8B-B14F-4D97-AF65-F5344CB8AC3E}">
        <p14:creationId xmlns:p14="http://schemas.microsoft.com/office/powerpoint/2010/main" val="130947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076385-63D7-4805-B5FD-F4C622E0B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497" y="1130284"/>
            <a:ext cx="7426473" cy="412889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475F5C-6D8D-4E43-84D6-3D8DBAFB66EE}"/>
              </a:ext>
            </a:extLst>
          </p:cNvPr>
          <p:cNvSpPr/>
          <p:nvPr/>
        </p:nvSpPr>
        <p:spPr>
          <a:xfrm>
            <a:off x="2935396" y="1016484"/>
            <a:ext cx="2049963" cy="82149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i="1" dirty="0">
                <a:rtl/>
              </a:rPr>
              <a:t>يُمكن استخدم مصدر العميل المتوقع لتقديم التقارير والقرارات الإستراتيجية.</a:t>
            </a:r>
            <a:r>
              <a:rPr lang="ar-sa" sz="1400" dirty="0">
                <a:rtl/>
              </a:rPr>
              <a:t>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0C2FFB-63BC-42CB-8BE0-2D35B5385913}"/>
              </a:ext>
            </a:extLst>
          </p:cNvPr>
          <p:cNvSpPr/>
          <p:nvPr/>
        </p:nvSpPr>
        <p:spPr>
          <a:xfrm>
            <a:off x="3461749" y="2630466"/>
            <a:ext cx="2052973" cy="101473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i="1" dirty="0">
                <a:rtl/>
              </a:rPr>
              <a:t>يؤدي تسجيل أكبر قدر ممكن من المعلومات عن العميل المتوقع إلى المساعدة في التأهيل وإنشاء السجلات في المستقبل</a:t>
            </a:r>
          </a:p>
        </p:txBody>
      </p:sp>
    </p:spTree>
    <p:extLst>
      <p:ext uri="{BB962C8B-B14F-4D97-AF65-F5344CB8AC3E}">
        <p14:creationId xmlns:p14="http://schemas.microsoft.com/office/powerpoint/2010/main" val="61500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271203-4521-446D-B9C5-D1346E099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507" y="428"/>
            <a:ext cx="3258985" cy="685714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7CF8D8B-E7DE-43BE-A10C-41292BC48315}"/>
              </a:ext>
            </a:extLst>
          </p:cNvPr>
          <p:cNvSpPr/>
          <p:nvPr/>
        </p:nvSpPr>
        <p:spPr>
          <a:xfrm>
            <a:off x="2583952" y="0"/>
            <a:ext cx="3033717" cy="70145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rtl/>
              </a:rPr>
              <a:t>يتم استخدام إنشاء سريع عند إنشاء السجلات من شريط التنقل، أو في سياق سجل آخر مثل حساب أو جهة اتصال. 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E66FE5-2E4C-4DA9-AFEF-45D9BBDC012D}"/>
              </a:ext>
            </a:extLst>
          </p:cNvPr>
          <p:cNvSpPr/>
          <p:nvPr/>
        </p:nvSpPr>
        <p:spPr>
          <a:xfrm>
            <a:off x="7274555" y="412696"/>
            <a:ext cx="2333492" cy="115338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rtl/>
              </a:rPr>
              <a:t>يقوم الماسح الضوئي الخاص ببطاقة العمل بتعبئة معلومات شخصية عن العميل المتوقع من البيانات المُسجلة على بطاقة الأعمال.  </a:t>
            </a:r>
          </a:p>
        </p:txBody>
      </p:sp>
    </p:spTree>
    <p:extLst>
      <p:ext uri="{BB962C8B-B14F-4D97-AF65-F5344CB8AC3E}">
        <p14:creationId xmlns:p14="http://schemas.microsoft.com/office/powerpoint/2010/main" val="204967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BDF3F7-F3EF-4D69-9EC3-B464FC819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967" y="0"/>
            <a:ext cx="3530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38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A1FAEA-AC83-4D6A-A99D-A2781B2FC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1992"/>
            <a:ext cx="12192000" cy="439126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7C6B11-02FC-49D6-A277-09B4CD34940A}"/>
              </a:ext>
            </a:extLst>
          </p:cNvPr>
          <p:cNvSpPr/>
          <p:nvPr/>
        </p:nvSpPr>
        <p:spPr>
          <a:xfrm>
            <a:off x="6413326" y="1608313"/>
            <a:ext cx="1966586" cy="874150"/>
          </a:xfrm>
          <a:prstGeom prst="roundRect">
            <a:avLst>
              <a:gd name="adj" fmla="val 601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dirty="0">
                <a:rtl/>
              </a:rPr>
              <a:t>يُمكن تبديل طرق العرض بسهولة من خلال استخدام محدد طريقة العرض. 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C20668-91F1-4F45-94FB-32764CB992E5}"/>
              </a:ext>
            </a:extLst>
          </p:cNvPr>
          <p:cNvSpPr/>
          <p:nvPr/>
        </p:nvSpPr>
        <p:spPr>
          <a:xfrm>
            <a:off x="2902239" y="2095492"/>
            <a:ext cx="3076445" cy="518700"/>
          </a:xfrm>
          <a:prstGeom prst="roundRect">
            <a:avLst>
              <a:gd name="adj" fmla="val 601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dirty="0">
                <a:rtl/>
              </a:rPr>
              <a:t>يمكن تعيين السجلات إلى مستخدمين آخرين </a:t>
            </a:r>
            <a:br>
              <a:rPr lang="ar-EG" sz="1600" dirty="0">
                <a:rtl/>
              </a:rPr>
            </a:br>
            <a:r>
              <a:rPr lang="ar-sa" sz="1600" dirty="0">
                <a:rtl/>
              </a:rPr>
              <a:t>من طرق العرض أو السجلات الفردية.  </a:t>
            </a:r>
          </a:p>
        </p:txBody>
      </p:sp>
    </p:spTree>
    <p:extLst>
      <p:ext uri="{BB962C8B-B14F-4D97-AF65-F5344CB8AC3E}">
        <p14:creationId xmlns:p14="http://schemas.microsoft.com/office/powerpoint/2010/main" val="270188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1453E4-6C46-4BE6-AE1E-5E8C2129F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443"/>
            <a:ext cx="12192000" cy="540311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9BA4D8-DEC6-4FB8-B43B-446D65B0FCBE}"/>
              </a:ext>
            </a:extLst>
          </p:cNvPr>
          <p:cNvSpPr/>
          <p:nvPr/>
        </p:nvSpPr>
        <p:spPr>
          <a:xfrm>
            <a:off x="4033837" y="4096770"/>
            <a:ext cx="4124325" cy="933450"/>
          </a:xfrm>
          <a:prstGeom prst="roundRect">
            <a:avLst>
              <a:gd name="adj" fmla="val 601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dirty="0">
                <a:solidFill>
                  <a:srgbClr val="C00000"/>
                </a:solidFill>
                <a:rtl/>
              </a:rPr>
              <a:t>يعرض المخطط الزمني الأنشطة، والملاحظات، والمنشورات المتعلقة بالعميل المتوقع.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727BE0-6AE9-4313-8850-5B2C3F0B3E13}"/>
              </a:ext>
            </a:extLst>
          </p:cNvPr>
          <p:cNvGrpSpPr/>
          <p:nvPr/>
        </p:nvGrpSpPr>
        <p:grpSpPr>
          <a:xfrm>
            <a:off x="751953" y="1149555"/>
            <a:ext cx="2433818" cy="876305"/>
            <a:chOff x="8562976" y="1009645"/>
            <a:chExt cx="2433818" cy="87630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1EF83C6-C3CB-45DD-94B5-66C34ED3E4CC}"/>
                </a:ext>
              </a:extLst>
            </p:cNvPr>
            <p:cNvSpPr/>
            <p:nvPr/>
          </p:nvSpPr>
          <p:spPr>
            <a:xfrm>
              <a:off x="8562976" y="1009645"/>
              <a:ext cx="2433818" cy="466727"/>
            </a:xfrm>
            <a:prstGeom prst="roundRect">
              <a:avLst>
                <a:gd name="adj" fmla="val 6019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600" dirty="0">
                  <a:rtl/>
                </a:rPr>
                <a:t>يُوفر المساعد تذكيرات عن الأحداث المرتبطة. 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DB48E14-C12C-4720-82B4-E43DFA5919E7}"/>
                </a:ext>
              </a:extLst>
            </p:cNvPr>
            <p:cNvCxnSpPr>
              <a:cxnSpLocks/>
            </p:cNvCxnSpPr>
            <p:nvPr/>
          </p:nvCxnSpPr>
          <p:spPr>
            <a:xfrm>
              <a:off x="9826147" y="1476373"/>
              <a:ext cx="0" cy="40957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866F0D7-E1F2-4390-B90C-1397AB9CE819}"/>
              </a:ext>
            </a:extLst>
          </p:cNvPr>
          <p:cNvGrpSpPr/>
          <p:nvPr/>
        </p:nvGrpSpPr>
        <p:grpSpPr>
          <a:xfrm flipH="1">
            <a:off x="7576553" y="540623"/>
            <a:ext cx="3458879" cy="725673"/>
            <a:chOff x="1476376" y="283973"/>
            <a:chExt cx="3458879" cy="72567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0705E5B-BB8D-4A28-BD3F-257038B366D7}"/>
                </a:ext>
              </a:extLst>
            </p:cNvPr>
            <p:cNvSpPr/>
            <p:nvPr/>
          </p:nvSpPr>
          <p:spPr>
            <a:xfrm>
              <a:off x="1803168" y="283973"/>
              <a:ext cx="3132087" cy="502405"/>
            </a:xfrm>
            <a:prstGeom prst="roundRect">
              <a:avLst>
                <a:gd name="adj" fmla="val 6019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600" dirty="0">
                  <a:rtl/>
                </a:rPr>
                <a:t>يوفر سير إجراءات العمل التوجيه خلال دورة </a:t>
              </a:r>
              <a:br>
                <a:rPr lang="ar-EG" sz="1600" dirty="0">
                  <a:rtl/>
                </a:rPr>
              </a:br>
              <a:r>
                <a:rPr lang="ar-sa" sz="1600" dirty="0">
                  <a:rtl/>
                </a:rPr>
                <a:t>حياة المبيعات.  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8C7C975-0AAD-43B0-872E-02CE9F5083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76" y="730624"/>
              <a:ext cx="571499" cy="27902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7B503F-D9B4-4D0E-95C8-A067FD9D8952}"/>
              </a:ext>
            </a:extLst>
          </p:cNvPr>
          <p:cNvGrpSpPr/>
          <p:nvPr/>
        </p:nvGrpSpPr>
        <p:grpSpPr>
          <a:xfrm flipH="1">
            <a:off x="3135667" y="5110869"/>
            <a:ext cx="4105275" cy="1081917"/>
            <a:chOff x="5324475" y="5467350"/>
            <a:chExt cx="4105275" cy="1081917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0FB47BA-DD1B-410A-BAAD-C1F745D230E9}"/>
                </a:ext>
              </a:extLst>
            </p:cNvPr>
            <p:cNvSpPr/>
            <p:nvPr/>
          </p:nvSpPr>
          <p:spPr>
            <a:xfrm>
              <a:off x="5324475" y="6130556"/>
              <a:ext cx="2979272" cy="418711"/>
            </a:xfrm>
            <a:prstGeom prst="roundRect">
              <a:avLst>
                <a:gd name="adj" fmla="val 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600" dirty="0">
                  <a:rtl/>
                </a:rPr>
                <a:t>يُمكن تحديد حملة الأسهم، والمنافسين.  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A05352E-489E-4727-8810-998885BBAD36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8303747" y="5467350"/>
              <a:ext cx="1126003" cy="87256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6ABA9FF-9641-436D-9B54-24A386A265E0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8303747" y="6333046"/>
              <a:ext cx="1126003" cy="686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951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51A3FCE-8B1B-4B27-B81A-E3628B13BC67}"/>
              </a:ext>
            </a:extLst>
          </p:cNvPr>
          <p:cNvSpPr/>
          <p:nvPr/>
        </p:nvSpPr>
        <p:spPr>
          <a:xfrm>
            <a:off x="152400" y="123826"/>
            <a:ext cx="11887200" cy="6484162"/>
          </a:xfrm>
          <a:prstGeom prst="roundRect">
            <a:avLst>
              <a:gd name="adj" fmla="val 3055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ar-EG" dirty="0"/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9B9F62ED-CC51-4145-9EC7-B30095BE27B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9837" y="3253343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7848B-B131-435E-A9BE-9A68D5AC1152}"/>
              </a:ext>
            </a:extLst>
          </p:cNvPr>
          <p:cNvSpPr txBox="1"/>
          <p:nvPr/>
        </p:nvSpPr>
        <p:spPr>
          <a:xfrm>
            <a:off x="2185246" y="4052911"/>
            <a:ext cx="1523582" cy="923330"/>
          </a:xfrm>
          <a:prstGeom prst="rect">
            <a:avLst/>
          </a:prstGeom>
          <a:noFill/>
          <a:effectLst/>
        </p:spPr>
        <p:txBody>
          <a:bodyPr wrap="square" rtlCol="1">
            <a:spAutoFit/>
          </a:bodyPr>
          <a:lstStyle/>
          <a:p>
            <a:pPr algn="ctr" rtl="1"/>
            <a:r>
              <a:rPr lang="ar-E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rtl/>
              </a:rPr>
              <a:t>تم إدخال العميل المقترح في </a:t>
            </a:r>
            <a:r>
              <a:rPr lang="ar-E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rtl val="0"/>
              </a:rPr>
              <a:t>Dynamics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A96901D-25D2-4B2D-9995-E586950BEA74}"/>
              </a:ext>
            </a:extLst>
          </p:cNvPr>
          <p:cNvGrpSpPr/>
          <p:nvPr/>
        </p:nvGrpSpPr>
        <p:grpSpPr>
          <a:xfrm>
            <a:off x="514921" y="3390214"/>
            <a:ext cx="1207617" cy="646330"/>
            <a:chOff x="4178808" y="1115568"/>
            <a:chExt cx="1298448" cy="694944"/>
          </a:xfr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33F4434-ADB9-4146-BCCC-2C77878331D3}"/>
                </a:ext>
              </a:extLst>
            </p:cNvPr>
            <p:cNvSpPr/>
            <p:nvPr/>
          </p:nvSpPr>
          <p:spPr>
            <a:xfrm>
              <a:off x="4178808" y="1115568"/>
              <a:ext cx="1298448" cy="694944"/>
            </a:xfrm>
            <a:prstGeom prst="roundRect">
              <a:avLst>
                <a:gd name="adj" fmla="val 7456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ar-EG" dirty="0"/>
            </a:p>
          </p:txBody>
        </p:sp>
        <p:pic>
          <p:nvPicPr>
            <p:cNvPr id="6" name="Graphic 5" descr="User">
              <a:extLst>
                <a:ext uri="{FF2B5EF4-FFF2-40B4-BE49-F238E27FC236}">
                  <a16:creationId xmlns:a16="http://schemas.microsoft.com/office/drawing/2014/main" id="{09CE4545-CCFE-4433-96CE-BEEDAED95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8808" y="1196339"/>
              <a:ext cx="527304" cy="527304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28DB75D-C3C5-48FA-BD7A-A2E7C4B41FB7}"/>
                </a:ext>
              </a:extLst>
            </p:cNvPr>
            <p:cNvCxnSpPr/>
            <p:nvPr/>
          </p:nvCxnSpPr>
          <p:spPr>
            <a:xfrm>
              <a:off x="4709160" y="1280160"/>
              <a:ext cx="612648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81BE62E-13D7-489F-B3B8-C6AC4EFC1D0D}"/>
                </a:ext>
              </a:extLst>
            </p:cNvPr>
            <p:cNvCxnSpPr/>
            <p:nvPr/>
          </p:nvCxnSpPr>
          <p:spPr>
            <a:xfrm>
              <a:off x="4706112" y="1459991"/>
              <a:ext cx="612648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CA4DB3-6831-4B57-BBAF-2875065CCC7D}"/>
                </a:ext>
              </a:extLst>
            </p:cNvPr>
            <p:cNvCxnSpPr/>
            <p:nvPr/>
          </p:nvCxnSpPr>
          <p:spPr>
            <a:xfrm>
              <a:off x="4706112" y="1650072"/>
              <a:ext cx="612648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phic 12" descr="Internet">
            <a:extLst>
              <a:ext uri="{FF2B5EF4-FFF2-40B4-BE49-F238E27FC236}">
                <a16:creationId xmlns:a16="http://schemas.microsoft.com/office/drawing/2014/main" id="{A074D791-CD21-4134-A566-2A844962434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23346" y="1615595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Graphic 14" descr="Chat">
            <a:extLst>
              <a:ext uri="{FF2B5EF4-FFF2-40B4-BE49-F238E27FC236}">
                <a16:creationId xmlns:a16="http://schemas.microsoft.com/office/drawing/2014/main" id="{FA8790C1-75AE-493C-B2D6-6750F6072A20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96698" y="1615618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6" descr="Daily Calendar">
            <a:extLst>
              <a:ext uri="{FF2B5EF4-FFF2-40B4-BE49-F238E27FC236}">
                <a16:creationId xmlns:a16="http://schemas.microsoft.com/office/drawing/2014/main" id="{1BCD66FD-AC54-45A8-B3BC-C8E9A36163FA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04957" y="3257231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0A37564F-05B7-4561-BBEC-2BCBA4C842AA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68276" y="3253343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Graphic 22" descr="Checklist">
            <a:extLst>
              <a:ext uri="{FF2B5EF4-FFF2-40B4-BE49-F238E27FC236}">
                <a16:creationId xmlns:a16="http://schemas.microsoft.com/office/drawing/2014/main" id="{599C1970-9515-4EE4-8A3B-F4C4E1C29C31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26627" y="3253343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Graphic 24" descr="Paperclip">
            <a:extLst>
              <a:ext uri="{FF2B5EF4-FFF2-40B4-BE49-F238E27FC236}">
                <a16:creationId xmlns:a16="http://schemas.microsoft.com/office/drawing/2014/main" id="{5D126204-E72D-4D30-AEAC-5424AFD37D68}"/>
              </a:ext>
            </a:extLst>
          </p:cNvPr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36712" y="5022926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Graphic 26" descr="Receiver">
            <a:extLst>
              <a:ext uri="{FF2B5EF4-FFF2-40B4-BE49-F238E27FC236}">
                <a16:creationId xmlns:a16="http://schemas.microsoft.com/office/drawing/2014/main" id="{A90EC06A-82F6-4792-8906-A95C8840C827}"/>
              </a:ext>
            </a:extLst>
          </p:cNvPr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36712" y="3255264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" name="Graphic 28" descr="Chat">
            <a:extLst>
              <a:ext uri="{FF2B5EF4-FFF2-40B4-BE49-F238E27FC236}">
                <a16:creationId xmlns:a16="http://schemas.microsoft.com/office/drawing/2014/main" id="{3D3DC634-733E-4847-A17A-383A49CDE5C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71669" y="3255264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Arrow: Striped Right 29">
            <a:extLst>
              <a:ext uri="{FF2B5EF4-FFF2-40B4-BE49-F238E27FC236}">
                <a16:creationId xmlns:a16="http://schemas.microsoft.com/office/drawing/2014/main" id="{D9E24A66-119C-450F-BEBF-23060525B97F}"/>
              </a:ext>
            </a:extLst>
          </p:cNvPr>
          <p:cNvSpPr/>
          <p:nvPr/>
        </p:nvSpPr>
        <p:spPr>
          <a:xfrm>
            <a:off x="2070317" y="695856"/>
            <a:ext cx="7640609" cy="1056003"/>
          </a:xfrm>
          <a:prstGeom prst="striped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EG" dirty="0">
                <a:rtl/>
              </a:rPr>
              <a:t>مرحلة التأهيل</a:t>
            </a:r>
          </a:p>
        </p:txBody>
      </p:sp>
      <p:sp>
        <p:nvSpPr>
          <p:cNvPr id="31" name="Arrow: Notched Right 30">
            <a:extLst>
              <a:ext uri="{FF2B5EF4-FFF2-40B4-BE49-F238E27FC236}">
                <a16:creationId xmlns:a16="http://schemas.microsoft.com/office/drawing/2014/main" id="{DAC1CB03-1895-4413-83E6-F6347B06B0F1}"/>
              </a:ext>
            </a:extLst>
          </p:cNvPr>
          <p:cNvSpPr/>
          <p:nvPr/>
        </p:nvSpPr>
        <p:spPr>
          <a:xfrm>
            <a:off x="9710927" y="695856"/>
            <a:ext cx="2133991" cy="1056003"/>
          </a:xfrm>
          <a:prstGeom prst="notched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EG" dirty="0">
                <a:rtl/>
              </a:rPr>
              <a:t>مرحلة التطوير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898A5D-5A2C-4AF3-9801-AD38AB90F425}"/>
              </a:ext>
            </a:extLst>
          </p:cNvPr>
          <p:cNvSpPr txBox="1"/>
          <p:nvPr/>
        </p:nvSpPr>
        <p:spPr>
          <a:xfrm>
            <a:off x="331207" y="4051145"/>
            <a:ext cx="1523582" cy="923330"/>
          </a:xfrm>
          <a:prstGeom prst="rect">
            <a:avLst/>
          </a:prstGeom>
          <a:noFill/>
          <a:effectLst/>
        </p:spPr>
        <p:txBody>
          <a:bodyPr wrap="square" rtlCol="1">
            <a:spAutoFit/>
          </a:bodyPr>
          <a:lstStyle/>
          <a:p>
            <a:pPr algn="ctr" rtl="1"/>
            <a:r>
              <a:rPr lang="ar-E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rtl/>
              </a:rPr>
              <a:t>تم تلقي بطاقة الأعمال في عرض تجاري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A86845A-507E-4D85-9609-FB6873D9D3E1}"/>
              </a:ext>
            </a:extLst>
          </p:cNvPr>
          <p:cNvCxnSpPr>
            <a:stCxn id="3" idx="0"/>
            <a:endCxn id="13" idx="2"/>
          </p:cNvCxnSpPr>
          <p:nvPr/>
        </p:nvCxnSpPr>
        <p:spPr>
          <a:xfrm rot="16200000" flipV="1">
            <a:off x="2152118" y="2458423"/>
            <a:ext cx="723348" cy="866491"/>
          </a:xfrm>
          <a:prstGeom prst="bentConnector3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9161456-C74A-4082-B479-43FB3AF21E9D}"/>
              </a:ext>
            </a:extLst>
          </p:cNvPr>
          <p:cNvCxnSpPr>
            <a:stCxn id="3" idx="0"/>
            <a:endCxn id="15" idx="2"/>
          </p:cNvCxnSpPr>
          <p:nvPr/>
        </p:nvCxnSpPr>
        <p:spPr>
          <a:xfrm rot="5400000" flipH="1" flipV="1">
            <a:off x="2988805" y="2488251"/>
            <a:ext cx="723325" cy="806861"/>
          </a:xfrm>
          <a:prstGeom prst="bentConnector3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26154A-ABF5-43AB-8E14-8032CBFBD14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786504" y="3710543"/>
            <a:ext cx="703333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D0D6738-9F39-4827-9FF0-1C1FBBD7B2E2}"/>
              </a:ext>
            </a:extLst>
          </p:cNvPr>
          <p:cNvCxnSpPr>
            <a:cxnSpLocks/>
            <a:stCxn id="3" idx="3"/>
            <a:endCxn id="27" idx="1"/>
          </p:cNvCxnSpPr>
          <p:nvPr/>
        </p:nvCxnSpPr>
        <p:spPr>
          <a:xfrm>
            <a:off x="3404237" y="3710543"/>
            <a:ext cx="1032475" cy="192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32DCC25-30A9-466F-9603-1CC73E434F24}"/>
              </a:ext>
            </a:extLst>
          </p:cNvPr>
          <p:cNvCxnSpPr>
            <a:cxnSpLocks/>
            <a:stCxn id="27" idx="2"/>
            <a:endCxn id="25" idx="0"/>
          </p:cNvCxnSpPr>
          <p:nvPr/>
        </p:nvCxnSpPr>
        <p:spPr>
          <a:xfrm>
            <a:off x="4893912" y="4169664"/>
            <a:ext cx="0" cy="85326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862AC33-44C0-4530-AE51-CCD8523B9BD7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5351112" y="3712464"/>
            <a:ext cx="820557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175AD97-7E03-4C2D-A5F1-4B63E245E1AE}"/>
              </a:ext>
            </a:extLst>
          </p:cNvPr>
          <p:cNvCxnSpPr>
            <a:cxnSpLocks/>
            <a:stCxn id="29" idx="3"/>
            <a:endCxn id="17" idx="1"/>
          </p:cNvCxnSpPr>
          <p:nvPr/>
        </p:nvCxnSpPr>
        <p:spPr>
          <a:xfrm>
            <a:off x="7086069" y="3712464"/>
            <a:ext cx="518888" cy="196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20B0A08-2792-464A-A5FF-C446B7930B5E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8519357" y="3710543"/>
            <a:ext cx="548919" cy="388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DF7ACD2-DB8C-405F-8DFA-BF507013C6B4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9982676" y="3710543"/>
            <a:ext cx="743951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AEEECDE-3B3C-47C8-8E9B-D87D1B1747A5}"/>
              </a:ext>
            </a:extLst>
          </p:cNvPr>
          <p:cNvSpPr txBox="1"/>
          <p:nvPr/>
        </p:nvSpPr>
        <p:spPr>
          <a:xfrm>
            <a:off x="3670404" y="2884011"/>
            <a:ext cx="2138686" cy="369332"/>
          </a:xfrm>
          <a:prstGeom prst="rect">
            <a:avLst/>
          </a:prstGeom>
          <a:noFill/>
          <a:effectLst/>
        </p:spPr>
        <p:txBody>
          <a:bodyPr wrap="square" rtlCol="1">
            <a:spAutoFit/>
          </a:bodyPr>
          <a:lstStyle/>
          <a:p>
            <a:pPr algn="ctr" rtl="1"/>
            <a:r>
              <a:rPr lang="ar-E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rtl/>
              </a:rPr>
              <a:t>يتصل توم بالعميل المتوقع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1A78096-7083-48A3-A2C3-92F548A995CB}"/>
              </a:ext>
            </a:extLst>
          </p:cNvPr>
          <p:cNvSpPr txBox="1"/>
          <p:nvPr/>
        </p:nvSpPr>
        <p:spPr>
          <a:xfrm>
            <a:off x="4132121" y="5876188"/>
            <a:ext cx="1523582" cy="646331"/>
          </a:xfrm>
          <a:prstGeom prst="rect">
            <a:avLst/>
          </a:prstGeom>
          <a:noFill/>
          <a:effectLst/>
        </p:spPr>
        <p:txBody>
          <a:bodyPr wrap="square" rtlCol="1">
            <a:spAutoFit/>
          </a:bodyPr>
          <a:lstStyle/>
          <a:p>
            <a:pPr algn="ctr" rtl="1"/>
            <a:r>
              <a:rPr lang="ar-E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rtl/>
              </a:rPr>
              <a:t>تم تسجيل ملاحظات المكالمة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9DD9B0-34CD-472F-87CF-441426161195}"/>
              </a:ext>
            </a:extLst>
          </p:cNvPr>
          <p:cNvSpPr txBox="1"/>
          <p:nvPr/>
        </p:nvSpPr>
        <p:spPr>
          <a:xfrm>
            <a:off x="5870000" y="4113917"/>
            <a:ext cx="1523582" cy="1200329"/>
          </a:xfrm>
          <a:prstGeom prst="rect">
            <a:avLst/>
          </a:prstGeom>
          <a:noFill/>
          <a:effectLst/>
        </p:spPr>
        <p:txBody>
          <a:bodyPr wrap="square" rtlCol="1">
            <a:spAutoFit/>
          </a:bodyPr>
          <a:lstStyle/>
          <a:p>
            <a:pPr algn="ctr" rtl="1"/>
            <a:r>
              <a:rPr lang="ar-E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rtl/>
              </a:rPr>
              <a:t>يتفاعل توم مع الزملاء من خلال منشورات السجلات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265340B-F620-4AEC-8EC6-672DF21F3A9D}"/>
              </a:ext>
            </a:extLst>
          </p:cNvPr>
          <p:cNvSpPr txBox="1"/>
          <p:nvPr/>
        </p:nvSpPr>
        <p:spPr>
          <a:xfrm>
            <a:off x="7264183" y="2422346"/>
            <a:ext cx="1523582" cy="923330"/>
          </a:xfrm>
          <a:prstGeom prst="rect">
            <a:avLst/>
          </a:prstGeom>
          <a:noFill/>
          <a:effectLst/>
        </p:spPr>
        <p:txBody>
          <a:bodyPr wrap="square" rtlCol="1">
            <a:spAutoFit/>
          </a:bodyPr>
          <a:lstStyle/>
          <a:p>
            <a:pPr algn="ctr" rtl="1"/>
            <a:r>
              <a:rPr lang="ar-E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rtl/>
              </a:rPr>
              <a:t>يُقابل توم العميل المتوقع وجهًا لوجه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437D1F7-9444-4569-BDB3-8E7BDC8EC367}"/>
              </a:ext>
            </a:extLst>
          </p:cNvPr>
          <p:cNvSpPr txBox="1"/>
          <p:nvPr/>
        </p:nvSpPr>
        <p:spPr>
          <a:xfrm>
            <a:off x="8809400" y="4113917"/>
            <a:ext cx="1197354" cy="923330"/>
          </a:xfrm>
          <a:prstGeom prst="rect">
            <a:avLst/>
          </a:prstGeom>
          <a:noFill/>
          <a:effectLst/>
        </p:spPr>
        <p:txBody>
          <a:bodyPr wrap="square" rtlCol="1">
            <a:spAutoFit/>
          </a:bodyPr>
          <a:lstStyle/>
          <a:p>
            <a:pPr algn="ctr" rtl="1"/>
            <a:r>
              <a:rPr lang="ar-E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rtl/>
              </a:rPr>
              <a:t>العميل المتوقع</a:t>
            </a:r>
          </a:p>
          <a:p>
            <a:pPr algn="ctr" rtl="1"/>
            <a:r>
              <a:rPr lang="ar-E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rtl/>
              </a:rPr>
              <a:t>مؤهل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3812E40-6BF1-433B-9F78-EC7C6F08BFB5}"/>
              </a:ext>
            </a:extLst>
          </p:cNvPr>
          <p:cNvSpPr txBox="1"/>
          <p:nvPr/>
        </p:nvSpPr>
        <p:spPr>
          <a:xfrm>
            <a:off x="10528243" y="4110140"/>
            <a:ext cx="1327535" cy="369332"/>
          </a:xfrm>
          <a:prstGeom prst="rect">
            <a:avLst/>
          </a:prstGeom>
          <a:noFill/>
          <a:effectLst/>
        </p:spPr>
        <p:txBody>
          <a:bodyPr wrap="square" rtlCol="1">
            <a:spAutoFit/>
          </a:bodyPr>
          <a:lstStyle/>
          <a:p>
            <a:pPr algn="ctr" rtl="1"/>
            <a:r>
              <a:rPr lang="ar-E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rtl/>
              </a:rPr>
              <a:t>تم إنشاء فرصة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2FD33E-BC0A-4E51-AF22-5BD0E8461B78}"/>
              </a:ext>
            </a:extLst>
          </p:cNvPr>
          <p:cNvSpPr txBox="1"/>
          <p:nvPr/>
        </p:nvSpPr>
        <p:spPr>
          <a:xfrm>
            <a:off x="2083965" y="2245337"/>
            <a:ext cx="1635673" cy="523220"/>
          </a:xfrm>
          <a:prstGeom prst="rect">
            <a:avLst/>
          </a:prstGeom>
          <a:noFill/>
          <a:effectLst/>
        </p:spPr>
        <p:txBody>
          <a:bodyPr wrap="square" rtlCol="1">
            <a:spAutoFit/>
          </a:bodyPr>
          <a:lstStyle/>
          <a:p>
            <a:pPr algn="ctr" rtl="1"/>
            <a:r>
              <a:rPr lang="ar-EG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rtl/>
              </a:rPr>
              <a:t>توم </a:t>
            </a:r>
          </a:p>
          <a:p>
            <a:pPr algn="ctr" rtl="1"/>
            <a:r>
              <a:rPr lang="ar-EG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rtl/>
              </a:rPr>
              <a:t>يبحث عن العميل المتوقع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27803FC-8DF0-418F-A85F-4CA11546A9C1}"/>
              </a:ext>
            </a:extLst>
          </p:cNvPr>
          <p:cNvSpPr txBox="1"/>
          <p:nvPr/>
        </p:nvSpPr>
        <p:spPr>
          <a:xfrm>
            <a:off x="1990628" y="496712"/>
            <a:ext cx="7227197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1">
            <a:spAutoFit/>
          </a:bodyPr>
          <a:lstStyle/>
          <a:p>
            <a:pPr algn="ctr" rtl="1"/>
            <a:r>
              <a:rPr lang="ar-EG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rtl/>
              </a:rPr>
              <a:t>سير إجراءات العمل للعملية من عميل متوقع إلى فرصة</a:t>
            </a:r>
          </a:p>
        </p:txBody>
      </p:sp>
    </p:spTree>
    <p:extLst>
      <p:ext uri="{BB962C8B-B14F-4D97-AF65-F5344CB8AC3E}">
        <p14:creationId xmlns:p14="http://schemas.microsoft.com/office/powerpoint/2010/main" val="3097563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4E8CF0-31F9-4F89-8964-565BA4A81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3" y="1004325"/>
            <a:ext cx="10610850" cy="543184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B11DBF-73C5-414C-BBA9-1E4EA433703D}"/>
              </a:ext>
            </a:extLst>
          </p:cNvPr>
          <p:cNvSpPr/>
          <p:nvPr/>
        </p:nvSpPr>
        <p:spPr>
          <a:xfrm>
            <a:off x="6268457" y="2372000"/>
            <a:ext cx="2023773" cy="527764"/>
          </a:xfrm>
          <a:prstGeom prst="roundRect">
            <a:avLst>
              <a:gd name="adj" fmla="val 601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dirty="0">
                <a:rtl/>
              </a:rPr>
              <a:t>أسباب إلغاء تأهيل العميل المتوقع.  </a:t>
            </a:r>
          </a:p>
        </p:txBody>
      </p:sp>
    </p:spTree>
    <p:extLst>
      <p:ext uri="{BB962C8B-B14F-4D97-AF65-F5344CB8AC3E}">
        <p14:creationId xmlns:p14="http://schemas.microsoft.com/office/powerpoint/2010/main" val="279195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3670</TotalTime>
  <Words>331</Words>
  <Application>Microsoft Office PowerPoint</Application>
  <PresentationFormat>Widescreen</PresentationFormat>
  <Paragraphs>76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basem ali</cp:lastModifiedBy>
  <cp:revision>44</cp:revision>
  <dcterms:created xsi:type="dcterms:W3CDTF">2018-12-12T23:09:54Z</dcterms:created>
  <dcterms:modified xsi:type="dcterms:W3CDTF">2021-09-28T07:55:37Z</dcterms:modified>
</cp:coreProperties>
</file>