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2" autoAdjust="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8B806-2B6F-4397-94B8-210FA7D9CE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2D50ACD-5397-41A1-BB04-FD86E45AA00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ar-sa" sz="2000" dirty="0">
              <a:rtl/>
            </a:rPr>
            <a:t>العميل المتوقع</a:t>
          </a:r>
        </a:p>
      </dgm:t>
    </dgm:pt>
    <dgm:pt modelId="{DB17D988-70AB-4544-A570-D4DC566CDBAC}" type="parTrans" cxnId="{EEFE1542-DFA2-47F6-93D5-AD9FD6B01312}">
      <dgm:prSet/>
      <dgm:spPr/>
      <dgm:t>
        <a:bodyPr/>
        <a:lstStyle/>
        <a:p>
          <a:endParaRPr lang="en-US"/>
        </a:p>
      </dgm:t>
    </dgm:pt>
    <dgm:pt modelId="{5AA8950B-7B44-4A66-9B49-F933BA70E66E}" type="sibTrans" cxnId="{EEFE1542-DFA2-47F6-93D5-AD9FD6B01312}">
      <dgm:prSet/>
      <dgm:spPr/>
      <dgm:t>
        <a:bodyPr/>
        <a:lstStyle/>
        <a:p>
          <a:endParaRPr lang="en-US"/>
        </a:p>
      </dgm:t>
    </dgm:pt>
    <dgm:pt modelId="{22413CB6-D036-4185-B3EB-7D2BE55121BC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sz="2000" dirty="0">
              <a:rtl/>
            </a:rPr>
            <a:t>الفرصة</a:t>
          </a:r>
        </a:p>
      </dgm:t>
    </dgm:pt>
    <dgm:pt modelId="{D269EA34-7A8B-4FDF-A6E1-4018ACC02B6B}" type="parTrans" cxnId="{1958C978-C618-46C8-A8D5-7C1A98126E17}">
      <dgm:prSet/>
      <dgm:spPr/>
      <dgm:t>
        <a:bodyPr/>
        <a:lstStyle/>
        <a:p>
          <a:endParaRPr lang="en-US"/>
        </a:p>
      </dgm:t>
    </dgm:pt>
    <dgm:pt modelId="{0B366283-DB4A-4AD8-9861-11F193107C09}" type="sibTrans" cxnId="{1958C978-C618-46C8-A8D5-7C1A98126E17}">
      <dgm:prSet/>
      <dgm:spPr/>
      <dgm:t>
        <a:bodyPr/>
        <a:lstStyle/>
        <a:p>
          <a:endParaRPr lang="en-US"/>
        </a:p>
      </dgm:t>
    </dgm:pt>
    <dgm:pt modelId="{E80350AA-F2A2-4FA5-86E1-F4560411F61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ar-sa" sz="2000" dirty="0">
              <a:rtl/>
            </a:rPr>
            <a:t>‏‫عرض الأسعار</a:t>
          </a:r>
        </a:p>
      </dgm:t>
    </dgm:pt>
    <dgm:pt modelId="{18D7929F-C1E1-4974-8AAE-5004C66FEB03}" type="parTrans" cxnId="{1878D34D-975A-41B3-A37E-6CD57D0D479F}">
      <dgm:prSet/>
      <dgm:spPr/>
      <dgm:t>
        <a:bodyPr/>
        <a:lstStyle/>
        <a:p>
          <a:endParaRPr lang="en-US"/>
        </a:p>
      </dgm:t>
    </dgm:pt>
    <dgm:pt modelId="{F0EE5DB8-37B2-421A-802E-AC1333B44627}" type="sibTrans" cxnId="{1878D34D-975A-41B3-A37E-6CD57D0D479F}">
      <dgm:prSet/>
      <dgm:spPr/>
      <dgm:t>
        <a:bodyPr/>
        <a:lstStyle/>
        <a:p>
          <a:endParaRPr lang="en-US"/>
        </a:p>
      </dgm:t>
    </dgm:pt>
    <dgm:pt modelId="{A6E7C1DD-9B9D-4375-AFE2-E2008897A982}">
      <dgm:prSet phldrT="[Text]" custT="1"/>
      <dgm:spPr/>
      <dgm:t>
        <a:bodyPr/>
        <a:lstStyle/>
        <a:p>
          <a:r>
            <a:rPr lang="ar-sa" sz="2000" dirty="0">
              <a:rtl/>
            </a:rPr>
            <a:t>الأمر</a:t>
          </a:r>
        </a:p>
      </dgm:t>
    </dgm:pt>
    <dgm:pt modelId="{6D496C7F-E715-4C53-9725-EDD25E7601BC}" type="parTrans" cxnId="{06C391AE-8D73-4AF5-BDD7-441B9CF46632}">
      <dgm:prSet/>
      <dgm:spPr/>
      <dgm:t>
        <a:bodyPr/>
        <a:lstStyle/>
        <a:p>
          <a:endParaRPr lang="en-US"/>
        </a:p>
      </dgm:t>
    </dgm:pt>
    <dgm:pt modelId="{84028847-36B6-4E99-8F19-D22FB374DFBA}" type="sibTrans" cxnId="{06C391AE-8D73-4AF5-BDD7-441B9CF46632}">
      <dgm:prSet/>
      <dgm:spPr/>
      <dgm:t>
        <a:bodyPr/>
        <a:lstStyle/>
        <a:p>
          <a:endParaRPr lang="en-US"/>
        </a:p>
      </dgm:t>
    </dgm:pt>
    <dgm:pt modelId="{3605DE36-7811-4FD1-BD89-2D1FC617034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ar-sa" sz="2000" dirty="0">
              <a:rtl/>
            </a:rPr>
            <a:t>فاتورة</a:t>
          </a:r>
        </a:p>
      </dgm:t>
    </dgm:pt>
    <dgm:pt modelId="{EE3ADDF7-852D-4298-BEFE-2F346F20465C}" type="parTrans" cxnId="{ACCE16AF-54CD-4BC3-8B42-3AE30B08ABC6}">
      <dgm:prSet/>
      <dgm:spPr/>
      <dgm:t>
        <a:bodyPr/>
        <a:lstStyle/>
        <a:p>
          <a:endParaRPr lang="en-US"/>
        </a:p>
      </dgm:t>
    </dgm:pt>
    <dgm:pt modelId="{1E233194-D2E7-42ED-BDCE-BDEE81EA2DA7}" type="sibTrans" cxnId="{ACCE16AF-54CD-4BC3-8B42-3AE30B08ABC6}">
      <dgm:prSet/>
      <dgm:spPr/>
      <dgm:t>
        <a:bodyPr/>
        <a:lstStyle/>
        <a:p>
          <a:endParaRPr lang="en-US"/>
        </a:p>
      </dgm:t>
    </dgm:pt>
    <dgm:pt modelId="{477EC096-0CB1-4D60-8A8A-4C519D68A61C}" type="pres">
      <dgm:prSet presAssocID="{6B18B806-2B6F-4397-94B8-210FA7D9CE9B}" presName="CompostProcess" presStyleCnt="0">
        <dgm:presLayoutVars>
          <dgm:dir val="rev"/>
          <dgm:resizeHandles val="exact"/>
        </dgm:presLayoutVars>
      </dgm:prSet>
      <dgm:spPr/>
    </dgm:pt>
    <dgm:pt modelId="{4F07E8FA-E8AF-4488-AB45-86F8BA91CD3A}" type="pres">
      <dgm:prSet presAssocID="{6B18B806-2B6F-4397-94B8-210FA7D9CE9B}" presName="arrow" presStyleLbl="bgShp" presStyleIdx="0" presStyleCnt="1"/>
      <dgm:spPr>
        <a:solidFill>
          <a:schemeClr val="bg1"/>
        </a:solidFill>
        <a:ln w="28575">
          <a:solidFill>
            <a:srgbClr val="002060"/>
          </a:solidFill>
        </a:ln>
      </dgm:spPr>
    </dgm:pt>
    <dgm:pt modelId="{B00DB50C-BC18-4E46-8C20-36C66F0BAF40}" type="pres">
      <dgm:prSet presAssocID="{6B18B806-2B6F-4397-94B8-210FA7D9CE9B}" presName="linearProcess" presStyleCnt="0"/>
      <dgm:spPr/>
    </dgm:pt>
    <dgm:pt modelId="{11945BAC-215D-4D13-8D98-C29DDF23CDC4}" type="pres">
      <dgm:prSet presAssocID="{22D50ACD-5397-41A1-BB04-FD86E45AA009}" presName="textNode" presStyleLbl="node1" presStyleIdx="0" presStyleCnt="5" custFlipHor="1" custScaleX="149825" custLinFactX="-54168" custLinFactNeighborX="-100000">
        <dgm:presLayoutVars>
          <dgm:bulletEnabled val="1"/>
        </dgm:presLayoutVars>
      </dgm:prSet>
      <dgm:spPr>
        <a:prstGeom prst="chevron">
          <a:avLst/>
        </a:prstGeom>
      </dgm:spPr>
    </dgm:pt>
    <dgm:pt modelId="{69ACB122-A75E-4B39-B353-0E1DB10C6849}" type="pres">
      <dgm:prSet presAssocID="{5AA8950B-7B44-4A66-9B49-F933BA70E66E}" presName="sibTrans" presStyleCnt="0"/>
      <dgm:spPr/>
    </dgm:pt>
    <dgm:pt modelId="{3A8BE13D-6E2F-483B-B64C-CA3A758090DA}" type="pres">
      <dgm:prSet presAssocID="{22413CB6-D036-4185-B3EB-7D2BE55121BC}" presName="textNode" presStyleLbl="node1" presStyleIdx="1" presStyleCnt="5" custFlipHor="1" custScaleX="184946" custLinFactX="-15797" custLinFactNeighborX="-100000">
        <dgm:presLayoutVars>
          <dgm:bulletEnabled val="1"/>
        </dgm:presLayoutVars>
      </dgm:prSet>
      <dgm:spPr>
        <a:prstGeom prst="chevron">
          <a:avLst/>
        </a:prstGeom>
      </dgm:spPr>
    </dgm:pt>
    <dgm:pt modelId="{05486498-4DB3-4DAB-BD6D-1DD6F9FA65DA}" type="pres">
      <dgm:prSet presAssocID="{0B366283-DB4A-4AD8-9861-11F193107C09}" presName="sibTrans" presStyleCnt="0"/>
      <dgm:spPr/>
    </dgm:pt>
    <dgm:pt modelId="{6D479E6A-0C20-4A31-A2A6-FA335239CAB3}" type="pres">
      <dgm:prSet presAssocID="{E80350AA-F2A2-4FA5-86E1-F4560411F616}" presName="textNode" presStyleLbl="node1" presStyleIdx="2" presStyleCnt="5" custFlipHor="1" custScaleX="149825" custLinFactNeighborX="36701">
        <dgm:presLayoutVars>
          <dgm:bulletEnabled val="1"/>
        </dgm:presLayoutVars>
      </dgm:prSet>
      <dgm:spPr>
        <a:prstGeom prst="chevron">
          <a:avLst/>
        </a:prstGeom>
      </dgm:spPr>
    </dgm:pt>
    <dgm:pt modelId="{A669288D-EE57-47E4-AE79-ECFFB822D47C}" type="pres">
      <dgm:prSet presAssocID="{F0EE5DB8-37B2-421A-802E-AC1333B44627}" presName="sibTrans" presStyleCnt="0"/>
      <dgm:spPr/>
    </dgm:pt>
    <dgm:pt modelId="{0F57AA6C-A317-49B7-AA1D-81D4EB5957D3}" type="pres">
      <dgm:prSet presAssocID="{A6E7C1DD-9B9D-4375-AFE2-E2008897A982}" presName="textNode" presStyleLbl="node1" presStyleIdx="3" presStyleCnt="5" custFlipHor="1" custScaleX="149825" custLinFactX="30188" custLinFactNeighborX="100000">
        <dgm:presLayoutVars>
          <dgm:bulletEnabled val="1"/>
        </dgm:presLayoutVars>
      </dgm:prSet>
      <dgm:spPr>
        <a:prstGeom prst="chevron">
          <a:avLst/>
        </a:prstGeom>
      </dgm:spPr>
    </dgm:pt>
    <dgm:pt modelId="{D987C845-585C-46A5-9C7A-3F83F07783DA}" type="pres">
      <dgm:prSet presAssocID="{84028847-36B6-4E99-8F19-D22FB374DFBA}" presName="sibTrans" presStyleCnt="0"/>
      <dgm:spPr/>
    </dgm:pt>
    <dgm:pt modelId="{B72024ED-D831-4C6B-8FA1-C74519900C8F}" type="pres">
      <dgm:prSet presAssocID="{3605DE36-7811-4FD1-BD89-2D1FC617034C}" presName="textNode" presStyleLbl="node1" presStyleIdx="4" presStyleCnt="5" custFlipHor="1" custScaleX="149825" custLinFactX="69232" custLinFactNeighborX="100000">
        <dgm:presLayoutVars>
          <dgm:bulletEnabled val="1"/>
        </dgm:presLayoutVars>
      </dgm:prSet>
      <dgm:spPr>
        <a:prstGeom prst="chevron">
          <a:avLst/>
        </a:prstGeom>
      </dgm:spPr>
    </dgm:pt>
  </dgm:ptLst>
  <dgm:cxnLst>
    <dgm:cxn modelId="{48A8FD24-FA43-441B-A06D-AC0EF3AB7109}" type="presOf" srcId="{A6E7C1DD-9B9D-4375-AFE2-E2008897A982}" destId="{0F57AA6C-A317-49B7-AA1D-81D4EB5957D3}" srcOrd="0" destOrd="0" presId="urn:microsoft.com/office/officeart/2005/8/layout/hProcess9"/>
    <dgm:cxn modelId="{2BE70C30-5C2E-4546-94B2-8E4DFCC79235}" type="presOf" srcId="{3605DE36-7811-4FD1-BD89-2D1FC617034C}" destId="{B72024ED-D831-4C6B-8FA1-C74519900C8F}" srcOrd="0" destOrd="0" presId="urn:microsoft.com/office/officeart/2005/8/layout/hProcess9"/>
    <dgm:cxn modelId="{4DB41630-5B0A-4BA3-94CE-2ACDEE658F2B}" type="presOf" srcId="{22413CB6-D036-4185-B3EB-7D2BE55121BC}" destId="{3A8BE13D-6E2F-483B-B64C-CA3A758090DA}" srcOrd="0" destOrd="0" presId="urn:microsoft.com/office/officeart/2005/8/layout/hProcess9"/>
    <dgm:cxn modelId="{EEFE1542-DFA2-47F6-93D5-AD9FD6B01312}" srcId="{6B18B806-2B6F-4397-94B8-210FA7D9CE9B}" destId="{22D50ACD-5397-41A1-BB04-FD86E45AA009}" srcOrd="0" destOrd="0" parTransId="{DB17D988-70AB-4544-A570-D4DC566CDBAC}" sibTransId="{5AA8950B-7B44-4A66-9B49-F933BA70E66E}"/>
    <dgm:cxn modelId="{1878D34D-975A-41B3-A37E-6CD57D0D479F}" srcId="{6B18B806-2B6F-4397-94B8-210FA7D9CE9B}" destId="{E80350AA-F2A2-4FA5-86E1-F4560411F616}" srcOrd="2" destOrd="0" parTransId="{18D7929F-C1E1-4974-8AAE-5004C66FEB03}" sibTransId="{F0EE5DB8-37B2-421A-802E-AC1333B44627}"/>
    <dgm:cxn modelId="{1958C978-C618-46C8-A8D5-7C1A98126E17}" srcId="{6B18B806-2B6F-4397-94B8-210FA7D9CE9B}" destId="{22413CB6-D036-4185-B3EB-7D2BE55121BC}" srcOrd="1" destOrd="0" parTransId="{D269EA34-7A8B-4FDF-A6E1-4018ACC02B6B}" sibTransId="{0B366283-DB4A-4AD8-9861-11F193107C09}"/>
    <dgm:cxn modelId="{4D85AD7F-259C-4ACF-AB95-0287AFA4B673}" type="presOf" srcId="{E80350AA-F2A2-4FA5-86E1-F4560411F616}" destId="{6D479E6A-0C20-4A31-A2A6-FA335239CAB3}" srcOrd="0" destOrd="0" presId="urn:microsoft.com/office/officeart/2005/8/layout/hProcess9"/>
    <dgm:cxn modelId="{06C391AE-8D73-4AF5-BDD7-441B9CF46632}" srcId="{6B18B806-2B6F-4397-94B8-210FA7D9CE9B}" destId="{A6E7C1DD-9B9D-4375-AFE2-E2008897A982}" srcOrd="3" destOrd="0" parTransId="{6D496C7F-E715-4C53-9725-EDD25E7601BC}" sibTransId="{84028847-36B6-4E99-8F19-D22FB374DFBA}"/>
    <dgm:cxn modelId="{ACCE16AF-54CD-4BC3-8B42-3AE30B08ABC6}" srcId="{6B18B806-2B6F-4397-94B8-210FA7D9CE9B}" destId="{3605DE36-7811-4FD1-BD89-2D1FC617034C}" srcOrd="4" destOrd="0" parTransId="{EE3ADDF7-852D-4298-BEFE-2F346F20465C}" sibTransId="{1E233194-D2E7-42ED-BDCE-BDEE81EA2DA7}"/>
    <dgm:cxn modelId="{FACD70BB-7450-4449-9C80-EB1A13100E6F}" type="presOf" srcId="{22D50ACD-5397-41A1-BB04-FD86E45AA009}" destId="{11945BAC-215D-4D13-8D98-C29DDF23CDC4}" srcOrd="0" destOrd="0" presId="urn:microsoft.com/office/officeart/2005/8/layout/hProcess9"/>
    <dgm:cxn modelId="{D34415DF-CFEB-4ABB-8D01-C82C99B36ABD}" type="presOf" srcId="{6B18B806-2B6F-4397-94B8-210FA7D9CE9B}" destId="{477EC096-0CB1-4D60-8A8A-4C519D68A61C}" srcOrd="0" destOrd="0" presId="urn:microsoft.com/office/officeart/2005/8/layout/hProcess9"/>
    <dgm:cxn modelId="{9981CFF1-7706-4C68-8D5A-D0326C12EFE4}" type="presParOf" srcId="{477EC096-0CB1-4D60-8A8A-4C519D68A61C}" destId="{4F07E8FA-E8AF-4488-AB45-86F8BA91CD3A}" srcOrd="0" destOrd="0" presId="urn:microsoft.com/office/officeart/2005/8/layout/hProcess9"/>
    <dgm:cxn modelId="{8900F923-1639-4026-8EC8-F96ED0336295}" type="presParOf" srcId="{477EC096-0CB1-4D60-8A8A-4C519D68A61C}" destId="{B00DB50C-BC18-4E46-8C20-36C66F0BAF40}" srcOrd="1" destOrd="0" presId="urn:microsoft.com/office/officeart/2005/8/layout/hProcess9"/>
    <dgm:cxn modelId="{CFE38187-8E78-44C0-9DD7-A88DD8EB83B9}" type="presParOf" srcId="{B00DB50C-BC18-4E46-8C20-36C66F0BAF40}" destId="{11945BAC-215D-4D13-8D98-C29DDF23CDC4}" srcOrd="0" destOrd="0" presId="urn:microsoft.com/office/officeart/2005/8/layout/hProcess9"/>
    <dgm:cxn modelId="{978BEEB2-0668-4F6E-9E22-157B09FD9249}" type="presParOf" srcId="{B00DB50C-BC18-4E46-8C20-36C66F0BAF40}" destId="{69ACB122-A75E-4B39-B353-0E1DB10C6849}" srcOrd="1" destOrd="0" presId="urn:microsoft.com/office/officeart/2005/8/layout/hProcess9"/>
    <dgm:cxn modelId="{222DA985-30C5-4538-BC1B-F7DE9970B756}" type="presParOf" srcId="{B00DB50C-BC18-4E46-8C20-36C66F0BAF40}" destId="{3A8BE13D-6E2F-483B-B64C-CA3A758090DA}" srcOrd="2" destOrd="0" presId="urn:microsoft.com/office/officeart/2005/8/layout/hProcess9"/>
    <dgm:cxn modelId="{32C08FE5-15E1-4526-8C14-36D9A82FF61E}" type="presParOf" srcId="{B00DB50C-BC18-4E46-8C20-36C66F0BAF40}" destId="{05486498-4DB3-4DAB-BD6D-1DD6F9FA65DA}" srcOrd="3" destOrd="0" presId="urn:microsoft.com/office/officeart/2005/8/layout/hProcess9"/>
    <dgm:cxn modelId="{0F2E164D-CE25-44E9-BA10-BB5332670662}" type="presParOf" srcId="{B00DB50C-BC18-4E46-8C20-36C66F0BAF40}" destId="{6D479E6A-0C20-4A31-A2A6-FA335239CAB3}" srcOrd="4" destOrd="0" presId="urn:microsoft.com/office/officeart/2005/8/layout/hProcess9"/>
    <dgm:cxn modelId="{70EFB962-15DC-4184-BFD1-B8BD013902E7}" type="presParOf" srcId="{B00DB50C-BC18-4E46-8C20-36C66F0BAF40}" destId="{A669288D-EE57-47E4-AE79-ECFFB822D47C}" srcOrd="5" destOrd="0" presId="urn:microsoft.com/office/officeart/2005/8/layout/hProcess9"/>
    <dgm:cxn modelId="{085D18D0-88AB-4878-8788-54E96E109CD2}" type="presParOf" srcId="{B00DB50C-BC18-4E46-8C20-36C66F0BAF40}" destId="{0F57AA6C-A317-49B7-AA1D-81D4EB5957D3}" srcOrd="6" destOrd="0" presId="urn:microsoft.com/office/officeart/2005/8/layout/hProcess9"/>
    <dgm:cxn modelId="{2B77F7C8-90B5-43D4-ABBC-B10486A3E6E8}" type="presParOf" srcId="{B00DB50C-BC18-4E46-8C20-36C66F0BAF40}" destId="{D987C845-585C-46A5-9C7A-3F83F07783DA}" srcOrd="7" destOrd="0" presId="urn:microsoft.com/office/officeart/2005/8/layout/hProcess9"/>
    <dgm:cxn modelId="{E8DA5EFE-5967-4140-93EF-559F0EA3386B}" type="presParOf" srcId="{B00DB50C-BC18-4E46-8C20-36C66F0BAF40}" destId="{B72024ED-D831-4C6B-8FA1-C74519900C8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7E8FA-E8AF-4488-AB45-86F8BA91CD3A}">
      <dsp:nvSpPr>
        <dsp:cNvPr id="0" name=""/>
        <dsp:cNvSpPr/>
      </dsp:nvSpPr>
      <dsp:spPr>
        <a:xfrm>
          <a:off x="861536" y="0"/>
          <a:ext cx="9764077" cy="2133600"/>
        </a:xfrm>
        <a:prstGeom prst="leftArrow">
          <a:avLst/>
        </a:prstGeom>
        <a:solidFill>
          <a:schemeClr val="bg1"/>
        </a:solidFill>
        <a:ln w="28575"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45BAC-215D-4D13-8D98-C29DDF23CDC4}">
      <dsp:nvSpPr>
        <dsp:cNvPr id="0" name=""/>
        <dsp:cNvSpPr/>
      </dsp:nvSpPr>
      <dsp:spPr>
        <a:xfrm flipH="1">
          <a:off x="8507338" y="640080"/>
          <a:ext cx="2021911" cy="85344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العميل المتوقع</a:t>
          </a:r>
        </a:p>
      </dsp:txBody>
      <dsp:txXfrm>
        <a:off x="8934058" y="640080"/>
        <a:ext cx="1168471" cy="853440"/>
      </dsp:txXfrm>
    </dsp:sp>
    <dsp:sp modelId="{3A8BE13D-6E2F-483B-B64C-CA3A758090DA}">
      <dsp:nvSpPr>
        <dsp:cNvPr id="0" name=""/>
        <dsp:cNvSpPr/>
      </dsp:nvSpPr>
      <dsp:spPr>
        <a:xfrm flipH="1">
          <a:off x="6304366" y="640080"/>
          <a:ext cx="2495875" cy="85344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الفرصة</a:t>
          </a:r>
        </a:p>
      </dsp:txBody>
      <dsp:txXfrm>
        <a:off x="6731086" y="640080"/>
        <a:ext cx="1642435" cy="853440"/>
      </dsp:txXfrm>
    </dsp:sp>
    <dsp:sp modelId="{6D479E6A-0C20-4A31-A2A6-FA335239CAB3}">
      <dsp:nvSpPr>
        <dsp:cNvPr id="0" name=""/>
        <dsp:cNvSpPr/>
      </dsp:nvSpPr>
      <dsp:spPr>
        <a:xfrm flipH="1">
          <a:off x="4578184" y="640080"/>
          <a:ext cx="2021911" cy="85344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‏‫عرض الأسعار</a:t>
          </a:r>
        </a:p>
      </dsp:txBody>
      <dsp:txXfrm>
        <a:off x="5004904" y="640080"/>
        <a:ext cx="1168471" cy="853440"/>
      </dsp:txXfrm>
    </dsp:sp>
    <dsp:sp modelId="{0F57AA6C-A317-49B7-AA1D-81D4EB5957D3}">
      <dsp:nvSpPr>
        <dsp:cNvPr id="0" name=""/>
        <dsp:cNvSpPr/>
      </dsp:nvSpPr>
      <dsp:spPr>
        <a:xfrm flipH="1">
          <a:off x="2881117" y="640080"/>
          <a:ext cx="2021911" cy="853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الأمر</a:t>
          </a:r>
        </a:p>
      </dsp:txBody>
      <dsp:txXfrm>
        <a:off x="3307837" y="640080"/>
        <a:ext cx="1168471" cy="853440"/>
      </dsp:txXfrm>
    </dsp:sp>
    <dsp:sp modelId="{B72024ED-D831-4C6B-8FA1-C74519900C8F}">
      <dsp:nvSpPr>
        <dsp:cNvPr id="0" name=""/>
        <dsp:cNvSpPr/>
      </dsp:nvSpPr>
      <dsp:spPr>
        <a:xfrm flipH="1">
          <a:off x="1161190" y="640080"/>
          <a:ext cx="2021911" cy="853440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فاتورة</a:t>
          </a:r>
        </a:p>
      </dsp:txBody>
      <dsp:txXfrm>
        <a:off x="1587910" y="640080"/>
        <a:ext cx="1168471" cy="8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E15F-D96A-471E-9B7F-79F3F379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0032-6E2E-44DB-ADFB-9CD4329EB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9779-7CF3-4FD7-9F1F-7D61ACA1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179A-2B5E-4D23-82A2-1A4ADB9F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5A57-B6F3-4CDC-9F25-537C686E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7449-AA60-40B3-AF16-5953197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894-5E3F-4DF8-BBB8-AFF18982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4A85-00B7-4819-8AB1-115CD37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0B26-2032-4F8C-B445-0B37F96C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5F85-B6EE-4C07-AA01-8C29C062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8A250-0368-476C-B1E4-3C44208B4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3F175-E420-487C-AF44-952BCCE3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E397-DCC3-468E-B060-F629C8F9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BFFD-7BD8-4508-A2A1-595004C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6698-797F-46C8-B032-69A5C494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FEB-DF59-4ED3-9F77-122E9015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6C6-7227-4748-BDD1-BEF4604B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328F-A7FF-4D2E-A272-2D20DA10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7E6E-9C1C-4843-BE56-8261BD0B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3B8E-BE4C-42E3-840B-A7FEF3D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D500-4675-46A5-815A-FA873D92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A8DA-8071-4FBC-A0FC-9B403696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A82A-69E6-47FE-8E96-83368597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8471-9CB9-4E1F-A0C8-7A6D5498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90A-7138-453D-BB7A-5CF53B80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E21D-747B-47F1-9ED8-9514DAE2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D956-CDEE-451B-9B58-5F777C63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7B40-8A7C-4778-ACD8-4149E2972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C574-77C2-40EE-8BAC-05D51160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B4AD-BB77-4F98-8883-16AA83D6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45DF-1C72-4634-B9BA-CE01E9EA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1934-4C47-48F7-8655-6BE352C8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04E9-5A09-4C7E-B59A-B3B79A01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1AF6-BC6F-4690-A96D-72CA413C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6A6B2-F861-4798-BABF-B32426EC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3A611-A4B8-4E14-B0BC-8D692CA6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9426C-B5C1-4BD1-8600-8F1087B9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1DEFF-D76F-4703-9454-D20942FE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7DF6-714C-4E5F-9C52-57620DE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0AAC-B1F0-4D14-8C2D-BCC8A335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7B775-3408-42D8-8733-192EE6CB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A97D2-E87A-45AE-B7FE-55F04C16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F806-D18B-4F8A-9B1E-31F27119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B1B89-0E7C-4B9F-B13F-FA97D018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C407C-6644-4DFB-AC91-C2308B2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00DF-1219-4BBC-B2A9-11296C18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290C-8F89-4635-B717-17C82AA5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61B2-3773-4F6D-8DF1-B97FC871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CA20C-92F8-4AC5-B9A4-FB1E8AA4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C692-A3AA-4911-BDC5-57FEC73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8A08-8155-4487-AB39-0801E555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C109-23C2-4E9E-A17B-CC5B5562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9AC-B421-4930-8C4E-6591BC84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69931-5005-42FA-B71B-76218B3E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0D67-2874-4D34-97D1-5B4AAEF3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D5155-07DF-4219-857E-FC9FE1EF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CAA6-3A51-47FF-99B3-BB3B6DD9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220C7-DBA3-4E33-B4D3-7C759811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C560D-2B96-4E0C-9542-16D00A66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CD8E-CB70-431B-9B29-5A27B8C6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D38D-1C91-4CC1-AAB3-A6BF271FC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2EE1-380A-432A-AD44-576E9037C3E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5B7A-254A-421F-9FFB-EFD6763D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55D2-FED3-45E9-ACAB-14E3E6E5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0FF4-9485-42F1-BA28-77F8684B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6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svg"/><Relationship Id="rId3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3DE2A2-EE2F-4D37-A029-13612D660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43219"/>
              </p:ext>
            </p:extLst>
          </p:nvPr>
        </p:nvGraphicFramePr>
        <p:xfrm>
          <a:off x="342900" y="4086225"/>
          <a:ext cx="1148715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1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866E4-5DA0-4C97-B374-610FEE1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95" y="2164598"/>
            <a:ext cx="3323809" cy="252880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1E02E5E-2A50-4B87-B3C3-596C615A6F73}"/>
              </a:ext>
            </a:extLst>
          </p:cNvPr>
          <p:cNvGrpSpPr/>
          <p:nvPr/>
        </p:nvGrpSpPr>
        <p:grpSpPr>
          <a:xfrm flipH="1">
            <a:off x="2123578" y="2034207"/>
            <a:ext cx="3037840" cy="2014856"/>
            <a:chOff x="7159405" y="1981199"/>
            <a:chExt cx="3037840" cy="201485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8B1B79-3686-405B-AFD3-11EA6AFE95A1}"/>
                </a:ext>
              </a:extLst>
            </p:cNvPr>
            <p:cNvSpPr/>
            <p:nvPr/>
          </p:nvSpPr>
          <p:spPr>
            <a:xfrm>
              <a:off x="7757904" y="1981199"/>
              <a:ext cx="2439341" cy="2014856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تشير إضافة أعضاء إلى فريق المبيعات للفرص إلى أنهم مشتركون في العملية، لكنها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لا تمنح أعضاء الفريق صلاحية الوصول إلى السجل. 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F279A63-33FF-4E61-9C74-420C68079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405" y="2238375"/>
              <a:ext cx="598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78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E5FD39-883E-4FA4-B3A7-1C1CCD6CB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9" y="1148442"/>
            <a:ext cx="9852985" cy="41685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CB4E99-61BF-4479-94D7-4158EF19DA90}"/>
              </a:ext>
            </a:extLst>
          </p:cNvPr>
          <p:cNvGrpSpPr/>
          <p:nvPr/>
        </p:nvGrpSpPr>
        <p:grpSpPr>
          <a:xfrm flipH="1">
            <a:off x="3158248" y="1214702"/>
            <a:ext cx="3308814" cy="638176"/>
            <a:chOff x="2787186" y="246041"/>
            <a:chExt cx="3308814" cy="6381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DC9E20-91FE-4AE2-9D4A-3F5EA597299E}"/>
                </a:ext>
              </a:extLst>
            </p:cNvPr>
            <p:cNvSpPr/>
            <p:nvPr/>
          </p:nvSpPr>
          <p:spPr>
            <a:xfrm>
              <a:off x="3200399" y="246041"/>
              <a:ext cx="2895601" cy="638176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يُمكن تبديل طرق العرض بسهولة من خلال استخدام محدد طريقة العرض. 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8134D25-8D90-47C2-A8A0-3584F1C39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186" y="510266"/>
              <a:ext cx="50482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23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1A3FCE-8B1B-4B27-B81A-E3628B13BC67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B9F62ED-CC51-4145-9EC7-B30095BE27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71" y="325334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7848B-B131-435E-A9BE-9A68D5AC1152}"/>
              </a:ext>
            </a:extLst>
          </p:cNvPr>
          <p:cNvSpPr txBox="1"/>
          <p:nvPr/>
        </p:nvSpPr>
        <p:spPr>
          <a:xfrm>
            <a:off x="328080" y="4248347"/>
            <a:ext cx="1523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إدخال العميل المتوقع وتأهيله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6901D-25D2-4B2D-9995-E586950BEA74}"/>
              </a:ext>
            </a:extLst>
          </p:cNvPr>
          <p:cNvGrpSpPr/>
          <p:nvPr/>
        </p:nvGrpSpPr>
        <p:grpSpPr>
          <a:xfrm>
            <a:off x="489189" y="1999564"/>
            <a:ext cx="1207617" cy="646330"/>
            <a:chOff x="4178808" y="1115568"/>
            <a:chExt cx="1298448" cy="694944"/>
          </a:xfrm>
          <a:solidFill>
            <a:srgbClr val="7030A0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3F4434-ADB9-4146-BCCC-2C77878331D3}"/>
                </a:ext>
              </a:extLst>
            </p:cNvPr>
            <p:cNvSpPr/>
            <p:nvPr/>
          </p:nvSpPr>
          <p:spPr>
            <a:xfrm>
              <a:off x="4178808" y="1115568"/>
              <a:ext cx="1298448" cy="694944"/>
            </a:xfrm>
            <a:prstGeom prst="roundRect">
              <a:avLst>
                <a:gd name="adj" fmla="val 745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9CE4545-CCFE-4433-96CE-BEEDAED95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808" y="1196339"/>
              <a:ext cx="527304" cy="52730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8DB75D-C3C5-48FA-BD7A-A2E7C4B41FB7}"/>
                </a:ext>
              </a:extLst>
            </p:cNvPr>
            <p:cNvCxnSpPr/>
            <p:nvPr/>
          </p:nvCxnSpPr>
          <p:spPr>
            <a:xfrm>
              <a:off x="4709160" y="1280160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1BE62E-13D7-489F-B3B8-C6AC4EFC1D0D}"/>
                </a:ext>
              </a:extLst>
            </p:cNvPr>
            <p:cNvCxnSpPr/>
            <p:nvPr/>
          </p:nvCxnSpPr>
          <p:spPr>
            <a:xfrm>
              <a:off x="4706112" y="1459991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CA4DB3-6831-4B57-BBAF-2875065CCC7D}"/>
                </a:ext>
              </a:extLst>
            </p:cNvPr>
            <p:cNvCxnSpPr/>
            <p:nvPr/>
          </p:nvCxnSpPr>
          <p:spPr>
            <a:xfrm>
              <a:off x="4706112" y="1650072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Daily Calendar">
            <a:extLst>
              <a:ext uri="{FF2B5EF4-FFF2-40B4-BE49-F238E27FC236}">
                <a16:creationId xmlns:a16="http://schemas.microsoft.com/office/drawing/2014/main" id="{1BCD66FD-AC54-45A8-B3BC-C8E9A36163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5559" y="3252737"/>
            <a:ext cx="914400" cy="914400"/>
          </a:xfrm>
          <a:prstGeom prst="rect">
            <a:avLst/>
          </a:prstGeom>
        </p:spPr>
      </p:pic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599C1970-9515-4EE4-8A3B-F4C4E1C29C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8491" y="3257120"/>
            <a:ext cx="914400" cy="914400"/>
          </a:xfrm>
          <a:prstGeom prst="rect">
            <a:avLst/>
          </a:prstGeom>
        </p:spPr>
      </p:pic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D9E24A66-119C-450F-BEBF-23060525B97F}"/>
              </a:ext>
            </a:extLst>
          </p:cNvPr>
          <p:cNvSpPr/>
          <p:nvPr/>
        </p:nvSpPr>
        <p:spPr>
          <a:xfrm>
            <a:off x="489189" y="695856"/>
            <a:ext cx="1739661" cy="1056003"/>
          </a:xfrm>
          <a:prstGeom prst="strip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تأهيل‬</a:t>
            </a:r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DAC1CB03-1895-4413-83E6-F6347B06B0F1}"/>
              </a:ext>
            </a:extLst>
          </p:cNvPr>
          <p:cNvSpPr/>
          <p:nvPr/>
        </p:nvSpPr>
        <p:spPr>
          <a:xfrm>
            <a:off x="2111284" y="672710"/>
            <a:ext cx="5342339" cy="1056003"/>
          </a:xfrm>
          <a:prstGeom prst="notch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تطوير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98A5D-5A2C-4AF3-9801-AD38AB90F425}"/>
              </a:ext>
            </a:extLst>
          </p:cNvPr>
          <p:cNvSpPr txBox="1"/>
          <p:nvPr/>
        </p:nvSpPr>
        <p:spPr>
          <a:xfrm>
            <a:off x="352053" y="1653511"/>
            <a:ext cx="15235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بطاقة العمل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6154A-ABF5-43AB-8E14-8032CBFBD1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089871" y="2723851"/>
            <a:ext cx="0" cy="52949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0D6738-9F39-4827-9FF0-1C1FBBD7B2E2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1547071" y="3710543"/>
            <a:ext cx="1671420" cy="377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EEECDE-3B3C-47C8-8E9B-D87D1B1747A5}"/>
              </a:ext>
            </a:extLst>
          </p:cNvPr>
          <p:cNvSpPr txBox="1"/>
          <p:nvPr/>
        </p:nvSpPr>
        <p:spPr>
          <a:xfrm>
            <a:off x="4622215" y="4287963"/>
            <a:ext cx="1523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تمت جدولة الاجتماع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37D1F7-9444-4569-BDB3-8E7BDC8EC367}"/>
              </a:ext>
            </a:extLst>
          </p:cNvPr>
          <p:cNvSpPr txBox="1"/>
          <p:nvPr/>
        </p:nvSpPr>
        <p:spPr>
          <a:xfrm>
            <a:off x="7960684" y="4293759"/>
            <a:ext cx="119735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تنشيط عرض الأسعار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812E40-6BF1-433B-9F78-EC7C6F08BFB5}"/>
              </a:ext>
            </a:extLst>
          </p:cNvPr>
          <p:cNvSpPr txBox="1"/>
          <p:nvPr/>
        </p:nvSpPr>
        <p:spPr>
          <a:xfrm>
            <a:off x="1688887" y="3377247"/>
            <a:ext cx="1334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إنشاء فرصة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803FC-8DF0-418F-A85F-4CA11546A9C1}"/>
              </a:ext>
            </a:extLst>
          </p:cNvPr>
          <p:cNvSpPr txBox="1"/>
          <p:nvPr/>
        </p:nvSpPr>
        <p:spPr>
          <a:xfrm>
            <a:off x="519292" y="219893"/>
            <a:ext cx="113206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سير إجراءات العمل للعملية من عميل متوقع إلى فرصة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C2E1CB-CF98-4AAC-BB6B-A83184560D5B}"/>
              </a:ext>
            </a:extLst>
          </p:cNvPr>
          <p:cNvGrpSpPr/>
          <p:nvPr/>
        </p:nvGrpSpPr>
        <p:grpSpPr>
          <a:xfrm>
            <a:off x="2962314" y="5382266"/>
            <a:ext cx="1426754" cy="914400"/>
            <a:chOff x="3154844" y="4535157"/>
            <a:chExt cx="1426754" cy="9144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A16033-7F38-49F2-8981-E94B0F48363D}"/>
                </a:ext>
              </a:extLst>
            </p:cNvPr>
            <p:cNvSpPr txBox="1"/>
            <p:nvPr/>
          </p:nvSpPr>
          <p:spPr>
            <a:xfrm>
              <a:off x="3499769" y="4544804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41D4E6-FEDA-4A47-8F4C-375EDBF6D903}"/>
                </a:ext>
              </a:extLst>
            </p:cNvPr>
            <p:cNvSpPr txBox="1"/>
            <p:nvPr/>
          </p:nvSpPr>
          <p:spPr>
            <a:xfrm>
              <a:off x="3499768" y="4852581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7F7CA5-A959-4BC2-9CF7-57B25E708712}"/>
                </a:ext>
              </a:extLst>
            </p:cNvPr>
            <p:cNvSpPr txBox="1"/>
            <p:nvPr/>
          </p:nvSpPr>
          <p:spPr>
            <a:xfrm>
              <a:off x="3499768" y="5137106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3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75D865-9C50-4870-AA61-F4C2EFEFE006}"/>
                </a:ext>
              </a:extLst>
            </p:cNvPr>
            <p:cNvGrpSpPr/>
            <p:nvPr/>
          </p:nvGrpSpPr>
          <p:grpSpPr>
            <a:xfrm>
              <a:off x="3154844" y="4535157"/>
              <a:ext cx="1358557" cy="914400"/>
              <a:chOff x="3095625" y="4544804"/>
              <a:chExt cx="1358557" cy="9144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CDF7B5-A593-4A8A-A0CE-5C7848694F0A}"/>
                  </a:ext>
                </a:extLst>
              </p:cNvPr>
              <p:cNvSpPr/>
              <p:nvPr/>
            </p:nvSpPr>
            <p:spPr>
              <a:xfrm>
                <a:off x="3220254" y="4607355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B974BDF-5217-4546-948A-E88DBFF5103F}"/>
                  </a:ext>
                </a:extLst>
              </p:cNvPr>
              <p:cNvSpPr/>
              <p:nvPr/>
            </p:nvSpPr>
            <p:spPr>
              <a:xfrm>
                <a:off x="3220254" y="4895283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494CAD7-155B-456C-B614-1896B06DB9C5}"/>
                  </a:ext>
                </a:extLst>
              </p:cNvPr>
              <p:cNvSpPr/>
              <p:nvPr/>
            </p:nvSpPr>
            <p:spPr>
              <a:xfrm>
                <a:off x="3220254" y="5183211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5D83D0-B347-454B-8A70-EA1665C4E192}"/>
                  </a:ext>
                </a:extLst>
              </p:cNvPr>
              <p:cNvSpPr/>
              <p:nvPr/>
            </p:nvSpPr>
            <p:spPr>
              <a:xfrm>
                <a:off x="3095625" y="4544804"/>
                <a:ext cx="1358557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</p:grpSp>
      </p:grpSp>
      <p:pic>
        <p:nvPicPr>
          <p:cNvPr id="51" name="Graphic 50" descr="List">
            <a:extLst>
              <a:ext uri="{FF2B5EF4-FFF2-40B4-BE49-F238E27FC236}">
                <a16:creationId xmlns:a16="http://schemas.microsoft.com/office/drawing/2014/main" id="{163AACCF-6B2F-4331-A030-67166DDAE1C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9223" y="3252737"/>
            <a:ext cx="914400" cy="914400"/>
          </a:xfrm>
          <a:prstGeom prst="rect">
            <a:avLst/>
          </a:prstGeom>
        </p:spPr>
      </p:pic>
      <p:pic>
        <p:nvPicPr>
          <p:cNvPr id="68" name="Graphic 67" descr="Contract">
            <a:extLst>
              <a:ext uri="{FF2B5EF4-FFF2-40B4-BE49-F238E27FC236}">
                <a16:creationId xmlns:a16="http://schemas.microsoft.com/office/drawing/2014/main" id="{095ED939-9650-41B5-9DAD-FC12BA29F24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0761" y="3236948"/>
            <a:ext cx="914400" cy="914400"/>
          </a:xfrm>
          <a:prstGeom prst="rect">
            <a:avLst/>
          </a:prstGeom>
        </p:spPr>
      </p:pic>
      <p:pic>
        <p:nvPicPr>
          <p:cNvPr id="69" name="Graphic 68" descr="List">
            <a:extLst>
              <a:ext uri="{FF2B5EF4-FFF2-40B4-BE49-F238E27FC236}">
                <a16:creationId xmlns:a16="http://schemas.microsoft.com/office/drawing/2014/main" id="{6BB5B3D2-07B2-4B3D-B6E1-6E087CCBD1C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2161" y="3243212"/>
            <a:ext cx="914400" cy="914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CC951B-5397-46BD-B0E3-20B0663AB10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675691" y="4171520"/>
            <a:ext cx="0" cy="113390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A78096-7083-48A3-A2C3-92F548A995CB}"/>
              </a:ext>
            </a:extLst>
          </p:cNvPr>
          <p:cNvSpPr txBox="1"/>
          <p:nvPr/>
        </p:nvSpPr>
        <p:spPr>
          <a:xfrm>
            <a:off x="2811783" y="4285117"/>
            <a:ext cx="17278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تمت إضافة المنتجات إلى الفرصة</a:t>
            </a:r>
          </a:p>
        </p:txBody>
      </p:sp>
      <p:pic>
        <p:nvPicPr>
          <p:cNvPr id="73" name="Graphic 72" descr="Daily Calendar">
            <a:extLst>
              <a:ext uri="{FF2B5EF4-FFF2-40B4-BE49-F238E27FC236}">
                <a16:creationId xmlns:a16="http://schemas.microsoft.com/office/drawing/2014/main" id="{ED0EC468-328F-4058-9613-37896A06126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1461" y="3240366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0A38948-339D-4A9B-863E-18DFF61B40F0}"/>
              </a:ext>
            </a:extLst>
          </p:cNvPr>
          <p:cNvSpPr txBox="1"/>
          <p:nvPr/>
        </p:nvSpPr>
        <p:spPr>
          <a:xfrm>
            <a:off x="9208117" y="4285117"/>
            <a:ext cx="1523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تقديم عرض الأسعار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21CD02-58C8-40EC-AE80-61A775B90FCC}"/>
              </a:ext>
            </a:extLst>
          </p:cNvPr>
          <p:cNvSpPr txBox="1"/>
          <p:nvPr/>
        </p:nvSpPr>
        <p:spPr>
          <a:xfrm>
            <a:off x="10590710" y="4264780"/>
            <a:ext cx="1523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قبول عرض الأسعار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AB82DB-B4B4-40BA-8B19-23A3C19B5ABA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4132891" y="3709937"/>
            <a:ext cx="762668" cy="43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020B2E-C52E-43FE-9549-E4DEBFABCEDD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5809959" y="3709937"/>
            <a:ext cx="72926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521BC4C-F5A4-41CE-AA4C-3AFA32478DB7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 flipV="1">
            <a:off x="7453623" y="3700412"/>
            <a:ext cx="648538" cy="952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F854CF-1D34-4079-9DD9-B1B20712587D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9016561" y="3697566"/>
            <a:ext cx="464900" cy="284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F9A8F9-255D-4D64-AEB5-C7F59DACD4E1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 flipV="1">
            <a:off x="10395861" y="3694148"/>
            <a:ext cx="464900" cy="34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F2C67930-0333-4C0F-90B8-2DB58C6E2814}"/>
              </a:ext>
            </a:extLst>
          </p:cNvPr>
          <p:cNvSpPr/>
          <p:nvPr/>
        </p:nvSpPr>
        <p:spPr>
          <a:xfrm>
            <a:off x="7343924" y="695855"/>
            <a:ext cx="2857448" cy="1056003"/>
          </a:xfrm>
          <a:prstGeom prst="notch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اقتراح</a:t>
            </a:r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4E8810E1-760E-4CF0-8E80-8AA4DB5A9BE2}"/>
              </a:ext>
            </a:extLst>
          </p:cNvPr>
          <p:cNvSpPr/>
          <p:nvPr/>
        </p:nvSpPr>
        <p:spPr>
          <a:xfrm>
            <a:off x="10101266" y="695855"/>
            <a:ext cx="1738681" cy="1056003"/>
          </a:xfrm>
          <a:prstGeom prst="notch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إقفال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A3F9245-A2A8-472E-86E3-81305B74C355}"/>
              </a:ext>
            </a:extLst>
          </p:cNvPr>
          <p:cNvCxnSpPr>
            <a:stCxn id="68" idx="0"/>
            <a:endCxn id="23" idx="0"/>
          </p:cNvCxnSpPr>
          <p:nvPr/>
        </p:nvCxnSpPr>
        <p:spPr>
          <a:xfrm rot="16200000" flipH="1" flipV="1">
            <a:off x="7486740" y="-574101"/>
            <a:ext cx="20172" cy="7642270"/>
          </a:xfrm>
          <a:prstGeom prst="bentConnector3">
            <a:avLst>
              <a:gd name="adj1" fmla="val -339976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946A85B-FEE0-40E9-911E-696219A02EC6}"/>
              </a:ext>
            </a:extLst>
          </p:cNvPr>
          <p:cNvCxnSpPr>
            <a:cxnSpLocks/>
            <a:stCxn id="68" idx="0"/>
            <a:endCxn id="51" idx="0"/>
          </p:cNvCxnSpPr>
          <p:nvPr/>
        </p:nvCxnSpPr>
        <p:spPr>
          <a:xfrm rot="16200000" flipH="1" flipV="1">
            <a:off x="9149297" y="1084073"/>
            <a:ext cx="15789" cy="4321538"/>
          </a:xfrm>
          <a:prstGeom prst="bentConnector3">
            <a:avLst>
              <a:gd name="adj1" fmla="val -4343543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9299A43-C1BD-4D19-A2CE-EB0A0304448B}"/>
              </a:ext>
            </a:extLst>
          </p:cNvPr>
          <p:cNvSpPr txBox="1"/>
          <p:nvPr/>
        </p:nvSpPr>
        <p:spPr>
          <a:xfrm>
            <a:off x="5499323" y="2366663"/>
            <a:ext cx="29911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إقفال عرض الأسعار والفرصة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0F8DAB-6BF2-496E-947D-D6A940D3BE77}"/>
              </a:ext>
            </a:extLst>
          </p:cNvPr>
          <p:cNvGrpSpPr/>
          <p:nvPr/>
        </p:nvGrpSpPr>
        <p:grpSpPr>
          <a:xfrm>
            <a:off x="6351138" y="5382266"/>
            <a:ext cx="1426754" cy="914400"/>
            <a:chOff x="3154844" y="4535157"/>
            <a:chExt cx="1426754" cy="91440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F0A10BA-1515-4703-BBFB-E2E23C92DCE6}"/>
                </a:ext>
              </a:extLst>
            </p:cNvPr>
            <p:cNvSpPr txBox="1"/>
            <p:nvPr/>
          </p:nvSpPr>
          <p:spPr>
            <a:xfrm>
              <a:off x="3499769" y="4544804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E3EA05-9213-4A3C-99A6-3326A546BAE9}"/>
                </a:ext>
              </a:extLst>
            </p:cNvPr>
            <p:cNvSpPr txBox="1"/>
            <p:nvPr/>
          </p:nvSpPr>
          <p:spPr>
            <a:xfrm>
              <a:off x="3499768" y="4852581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5826AA4-D9D9-401C-A8D7-D9B385508A2D}"/>
                </a:ext>
              </a:extLst>
            </p:cNvPr>
            <p:cNvSpPr txBox="1"/>
            <p:nvPr/>
          </p:nvSpPr>
          <p:spPr>
            <a:xfrm>
              <a:off x="3499768" y="5137106"/>
              <a:ext cx="108182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EG" sz="1400" dirty="0">
                  <a:rtl/>
                </a:rPr>
                <a:t>بند السطر </a:t>
              </a:r>
              <a:r>
                <a:rPr lang="ar-EG" sz="1400" dirty="0">
                  <a:rtl val="0"/>
                </a:rPr>
                <a:t>3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28C8912-A283-47B2-8A2C-7D2EF58B971A}"/>
                </a:ext>
              </a:extLst>
            </p:cNvPr>
            <p:cNvGrpSpPr/>
            <p:nvPr/>
          </p:nvGrpSpPr>
          <p:grpSpPr>
            <a:xfrm>
              <a:off x="3154844" y="4535157"/>
              <a:ext cx="1358557" cy="914400"/>
              <a:chOff x="3095625" y="4544804"/>
              <a:chExt cx="1358557" cy="9144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401088-1924-4459-8A4D-34387A83D486}"/>
                  </a:ext>
                </a:extLst>
              </p:cNvPr>
              <p:cNvSpPr/>
              <p:nvPr/>
            </p:nvSpPr>
            <p:spPr>
              <a:xfrm>
                <a:off x="3220254" y="4607355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BA7CAF7-BD20-4C07-8DDE-707886CA874A}"/>
                  </a:ext>
                </a:extLst>
              </p:cNvPr>
              <p:cNvSpPr/>
              <p:nvPr/>
            </p:nvSpPr>
            <p:spPr>
              <a:xfrm>
                <a:off x="3220254" y="4895283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6AF7AA-1395-4317-AE5A-1154FC6BFF12}"/>
                  </a:ext>
                </a:extLst>
              </p:cNvPr>
              <p:cNvSpPr/>
              <p:nvPr/>
            </p:nvSpPr>
            <p:spPr>
              <a:xfrm>
                <a:off x="3220254" y="5183211"/>
                <a:ext cx="182674" cy="182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19F228C-894A-4BDF-A70D-5D970B44B200}"/>
                  </a:ext>
                </a:extLst>
              </p:cNvPr>
              <p:cNvSpPr/>
              <p:nvPr/>
            </p:nvSpPr>
            <p:spPr>
              <a:xfrm>
                <a:off x="3095625" y="4544804"/>
                <a:ext cx="1358557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</p:grp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0B94A2-82A5-4BF1-82C9-FAD0A46DC8A2}"/>
              </a:ext>
            </a:extLst>
          </p:cNvPr>
          <p:cNvCxnSpPr>
            <a:cxnSpLocks/>
          </p:cNvCxnSpPr>
          <p:nvPr/>
        </p:nvCxnSpPr>
        <p:spPr>
          <a:xfrm flipV="1">
            <a:off x="4426688" y="5857961"/>
            <a:ext cx="1849758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799025B-511E-4B9E-9F69-36ED12418B98}"/>
              </a:ext>
            </a:extLst>
          </p:cNvPr>
          <p:cNvSpPr txBox="1"/>
          <p:nvPr/>
        </p:nvSpPr>
        <p:spPr>
          <a:xfrm>
            <a:off x="4622215" y="5538959"/>
            <a:ext cx="13052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 تحويل أصناف البند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BB3794D-5289-4500-A9AA-D3544FFCAED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996423" y="4167137"/>
            <a:ext cx="0" cy="11382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9DD9B0-34CD-472F-87CF-441426161195}"/>
              </a:ext>
            </a:extLst>
          </p:cNvPr>
          <p:cNvSpPr txBox="1"/>
          <p:nvPr/>
        </p:nvSpPr>
        <p:spPr>
          <a:xfrm>
            <a:off x="6329394" y="4293759"/>
            <a:ext cx="131195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rtl/>
              </a:rPr>
              <a:t>تمت إضافة عرض الأسعار إلى الفرصة</a:t>
            </a:r>
          </a:p>
        </p:txBody>
      </p:sp>
    </p:spTree>
    <p:extLst>
      <p:ext uri="{BB962C8B-B14F-4D97-AF65-F5344CB8AC3E}">
        <p14:creationId xmlns:p14="http://schemas.microsoft.com/office/powerpoint/2010/main" val="309756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F70DF7-3C36-4C3A-A344-D1C49670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5" y="1227283"/>
            <a:ext cx="8370066" cy="4403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74678-6B36-4CC7-9F9E-77E30E56A500}"/>
              </a:ext>
            </a:extLst>
          </p:cNvPr>
          <p:cNvSpPr txBox="1"/>
          <p:nvPr/>
        </p:nvSpPr>
        <p:spPr>
          <a:xfrm>
            <a:off x="1126615" y="857951"/>
            <a:ext cx="3989937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خسارة فرصة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0162E-0723-44F4-A2E7-9303EBF344F8}"/>
              </a:ext>
            </a:extLst>
          </p:cNvPr>
          <p:cNvSpPr txBox="1"/>
          <p:nvPr/>
        </p:nvSpPr>
        <p:spPr>
          <a:xfrm>
            <a:off x="5392602" y="871203"/>
            <a:ext cx="3989937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الفوز بالفرصة</a:t>
            </a:r>
          </a:p>
        </p:txBody>
      </p:sp>
    </p:spTree>
    <p:extLst>
      <p:ext uri="{BB962C8B-B14F-4D97-AF65-F5344CB8AC3E}">
        <p14:creationId xmlns:p14="http://schemas.microsoft.com/office/powerpoint/2010/main" val="3077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B0DB4-9215-4116-ABB1-3C29CE0310DA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87379B24-D5F0-4D09-9933-485D9C07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49" y="287160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8196D18F-9BD9-4C7A-A591-25F928C9AD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3362" y="2871600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3B83E13-2390-4381-A597-67114217DC0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025" y="4848019"/>
            <a:ext cx="914400" cy="914400"/>
          </a:xfrm>
          <a:prstGeom prst="rect">
            <a:avLst/>
          </a:prstGeom>
        </p:spPr>
      </p:pic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4C22B127-084A-4086-AB28-96C33889BD7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1348" y="2871600"/>
            <a:ext cx="914400" cy="914400"/>
          </a:xfrm>
          <a:prstGeom prst="rect">
            <a:avLst/>
          </a:prstGeom>
        </p:spPr>
      </p:pic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C97B6938-FD73-47C8-B79A-9E7EBB45E81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5025" y="1028624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AAC6D217-5DBE-4ADF-97C1-B3D77C2F725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05025" y="4648277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D35C5FE-0CB9-49FA-BBFB-F8E02214C7EA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5100" y="2871600"/>
            <a:ext cx="914400" cy="914400"/>
          </a:xfrm>
          <a:prstGeom prst="rect">
            <a:avLst/>
          </a:prstGeom>
        </p:spPr>
      </p:pic>
      <p:pic>
        <p:nvPicPr>
          <p:cNvPr id="20" name="Graphic 19" descr="Contract">
            <a:extLst>
              <a:ext uri="{FF2B5EF4-FFF2-40B4-BE49-F238E27FC236}">
                <a16:creationId xmlns:a16="http://schemas.microsoft.com/office/drawing/2014/main" id="{05F1F226-1ECE-4A8D-8478-1499FEC04416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9298" y="2871600"/>
            <a:ext cx="914400" cy="914400"/>
          </a:xfrm>
          <a:prstGeom prst="rect">
            <a:avLst/>
          </a:prstGeom>
        </p:spPr>
      </p:pic>
      <p:pic>
        <p:nvPicPr>
          <p:cNvPr id="22" name="Graphic 21" descr="List">
            <a:extLst>
              <a:ext uri="{FF2B5EF4-FFF2-40B4-BE49-F238E27FC236}">
                <a16:creationId xmlns:a16="http://schemas.microsoft.com/office/drawing/2014/main" id="{F8640CF4-5C21-4A39-AEE5-5B3A591E496A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29577" y="2871600"/>
            <a:ext cx="914400" cy="914400"/>
          </a:xfrm>
          <a:prstGeom prst="rect">
            <a:avLst/>
          </a:prstGeom>
        </p:spPr>
      </p:pic>
      <p:pic>
        <p:nvPicPr>
          <p:cNvPr id="24" name="Graphic 23" descr="Checklist">
            <a:extLst>
              <a:ext uri="{FF2B5EF4-FFF2-40B4-BE49-F238E27FC236}">
                <a16:creationId xmlns:a16="http://schemas.microsoft.com/office/drawing/2014/main" id="{F05646AD-0151-4229-AF09-872C6F552C5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0025" y="287160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C9306B-0691-4E4D-81AE-EAFCAC6C568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328549" y="3328800"/>
            <a:ext cx="55481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F793D-8E17-4362-8309-11035B2ECE4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71349" y="3786000"/>
            <a:ext cx="7876" cy="10620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5F5C1-36B8-4579-8C15-7CD01C7EFB6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797762" y="3328800"/>
            <a:ext cx="170733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090EAB-5EFE-4E7D-8734-1FC4A3A6141D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419500" y="3328800"/>
            <a:ext cx="81007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FF55D8-FFB9-4365-80FD-460B83236080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7143977" y="3328800"/>
            <a:ext cx="6873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0CA209-2ABB-4BCC-8C98-6D4A7E25887A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8745748" y="3328800"/>
            <a:ext cx="42427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78D82F-9901-4E3E-BD56-DEDBF3347045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10084425" y="3328800"/>
            <a:ext cx="87487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C04F0-671E-4B19-A5C7-785C134A017F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H="1" flipV="1">
            <a:off x="4962225" y="1943024"/>
            <a:ext cx="75" cy="92857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1C84-ACF9-45E5-8756-9F26A5D816F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4962225" y="3786000"/>
            <a:ext cx="75" cy="86227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7D733FC4-38D3-462E-8957-9F58B679C8CB}"/>
              </a:ext>
            </a:extLst>
          </p:cNvPr>
          <p:cNvSpPr/>
          <p:nvPr/>
        </p:nvSpPr>
        <p:spPr>
          <a:xfrm>
            <a:off x="422026" y="5771738"/>
            <a:ext cx="2373524" cy="67647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تأهيل‬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92BDA0C0-6F91-4AFB-8ED7-05077953CA87}"/>
              </a:ext>
            </a:extLst>
          </p:cNvPr>
          <p:cNvSpPr/>
          <p:nvPr/>
        </p:nvSpPr>
        <p:spPr>
          <a:xfrm>
            <a:off x="2667000" y="5762419"/>
            <a:ext cx="4371456" cy="676469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تطوير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8AB9D5CA-23D3-4C80-A197-200A1C210DF1}"/>
              </a:ext>
            </a:extLst>
          </p:cNvPr>
          <p:cNvSpPr/>
          <p:nvPr/>
        </p:nvSpPr>
        <p:spPr>
          <a:xfrm>
            <a:off x="8618179" y="5771741"/>
            <a:ext cx="1675796" cy="676469"/>
          </a:xfrm>
          <a:prstGeom prst="chevr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إقفال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632FE6A7-DBAC-4478-97A0-45DDED5703CA}"/>
              </a:ext>
            </a:extLst>
          </p:cNvPr>
          <p:cNvSpPr/>
          <p:nvPr/>
        </p:nvSpPr>
        <p:spPr>
          <a:xfrm>
            <a:off x="10197902" y="5762043"/>
            <a:ext cx="1675796" cy="676469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تنفيذ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1917C46-0560-4C26-AC8F-6B2D0586A75E}"/>
              </a:ext>
            </a:extLst>
          </p:cNvPr>
          <p:cNvSpPr/>
          <p:nvPr/>
        </p:nvSpPr>
        <p:spPr>
          <a:xfrm>
            <a:off x="6924901" y="5771738"/>
            <a:ext cx="1820847" cy="676469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اقتراح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BF5153-A2A1-4C76-912C-FF0CF919B159}"/>
              </a:ext>
            </a:extLst>
          </p:cNvPr>
          <p:cNvSpPr txBox="1"/>
          <p:nvPr/>
        </p:nvSpPr>
        <p:spPr>
          <a:xfrm>
            <a:off x="305218" y="2354644"/>
            <a:ext cx="11322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تحديد عميل متوقع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A3E6DE-B25B-47D0-9041-531794DE0E61}"/>
              </a:ext>
            </a:extLst>
          </p:cNvPr>
          <p:cNvSpPr txBox="1"/>
          <p:nvPr/>
        </p:nvSpPr>
        <p:spPr>
          <a:xfrm>
            <a:off x="225389" y="3913246"/>
            <a:ext cx="12889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إلغاء تأهيل عميل متوقع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584E7C-A7A2-4835-BACF-43B1F609A556}"/>
              </a:ext>
            </a:extLst>
          </p:cNvPr>
          <p:cNvSpPr txBox="1"/>
          <p:nvPr/>
        </p:nvSpPr>
        <p:spPr>
          <a:xfrm>
            <a:off x="1586752" y="3639233"/>
            <a:ext cx="12889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العميل المتوقع مؤهل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9BAB1-DB23-4A4F-9A9C-2D21260E6E6E}"/>
              </a:ext>
            </a:extLst>
          </p:cNvPr>
          <p:cNvSpPr txBox="1"/>
          <p:nvPr/>
        </p:nvSpPr>
        <p:spPr>
          <a:xfrm>
            <a:off x="2930764" y="2992902"/>
            <a:ext cx="13650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إنشاء فرصة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A072A1-3E2B-4FAD-A904-BE01A4F93C8F}"/>
              </a:ext>
            </a:extLst>
          </p:cNvPr>
          <p:cNvSpPr txBox="1"/>
          <p:nvPr/>
        </p:nvSpPr>
        <p:spPr>
          <a:xfrm>
            <a:off x="4063066" y="2130703"/>
            <a:ext cx="17983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مُرتبط بحساب جديد أو موجود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2DDF4-8E49-4DED-97D4-A637897E3281}"/>
              </a:ext>
            </a:extLst>
          </p:cNvPr>
          <p:cNvSpPr txBox="1"/>
          <p:nvPr/>
        </p:nvSpPr>
        <p:spPr>
          <a:xfrm>
            <a:off x="4063066" y="3839996"/>
            <a:ext cx="17983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مُرتبط بجهة اتصال جديدة أو موجودة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5822A3-32E4-4A7D-A969-BACCA62A66D6}"/>
              </a:ext>
            </a:extLst>
          </p:cNvPr>
          <p:cNvSpPr txBox="1"/>
          <p:nvPr/>
        </p:nvSpPr>
        <p:spPr>
          <a:xfrm>
            <a:off x="6218607" y="3680541"/>
            <a:ext cx="9217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عرض الأسعار </a:t>
            </a:r>
          </a:p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الإنشاء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F74E-4B28-4CB7-9ABC-2225C35A1E09}"/>
              </a:ext>
            </a:extLst>
          </p:cNvPr>
          <p:cNvSpPr txBox="1"/>
          <p:nvPr/>
        </p:nvSpPr>
        <p:spPr>
          <a:xfrm>
            <a:off x="7762875" y="3670678"/>
            <a:ext cx="10830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عرض الأسعار </a:t>
            </a:r>
          </a:p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القبول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663584-9DAE-40C3-B492-59A0996EC453}"/>
              </a:ext>
            </a:extLst>
          </p:cNvPr>
          <p:cNvSpPr txBox="1"/>
          <p:nvPr/>
        </p:nvSpPr>
        <p:spPr>
          <a:xfrm>
            <a:off x="9071192" y="3670677"/>
            <a:ext cx="10830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الأمر</a:t>
            </a:r>
          </a:p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الإنشاء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FE087B-BA97-4838-86A7-4F7726D65BC9}"/>
              </a:ext>
            </a:extLst>
          </p:cNvPr>
          <p:cNvSpPr txBox="1"/>
          <p:nvPr/>
        </p:nvSpPr>
        <p:spPr>
          <a:xfrm>
            <a:off x="9931166" y="3005634"/>
            <a:ext cx="10830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الأمر</a:t>
            </a:r>
          </a:p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التنفيذ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0B0285-F644-4180-A37A-7FDF21EF3B01}"/>
              </a:ext>
            </a:extLst>
          </p:cNvPr>
          <p:cNvSpPr txBox="1"/>
          <p:nvPr/>
        </p:nvSpPr>
        <p:spPr>
          <a:xfrm>
            <a:off x="10897572" y="3680540"/>
            <a:ext cx="10830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الفاتورة</a:t>
            </a:r>
          </a:p>
          <a:p>
            <a:pPr algn="ctr" rtl="1"/>
            <a:r>
              <a:rPr lang="ar-sa" dirty="0">
                <a:solidFill>
                  <a:srgbClr val="002060"/>
                </a:solidFill>
                <a:rtl/>
              </a:rPr>
              <a:t>تم الإنشاء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32BC36-C19E-4648-8A16-5ED310025AF9}"/>
              </a:ext>
            </a:extLst>
          </p:cNvPr>
          <p:cNvSpPr txBox="1"/>
          <p:nvPr/>
        </p:nvSpPr>
        <p:spPr>
          <a:xfrm>
            <a:off x="225389" y="209448"/>
            <a:ext cx="11648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000" dirty="0">
                <a:solidFill>
                  <a:srgbClr val="002060"/>
                </a:solidFill>
                <a:rtl/>
              </a:rPr>
              <a:t>مثال لعملية المبيعات</a:t>
            </a:r>
          </a:p>
        </p:txBody>
      </p:sp>
    </p:spTree>
    <p:extLst>
      <p:ext uri="{BB962C8B-B14F-4D97-AF65-F5344CB8AC3E}">
        <p14:creationId xmlns:p14="http://schemas.microsoft.com/office/powerpoint/2010/main" val="13094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5A8FD-D967-4BE3-81D9-1FD1BAA6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4" y="1087120"/>
            <a:ext cx="10594652" cy="55418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60A33E7-E3D4-4E31-AD04-0FD2A0A3708F}"/>
              </a:ext>
            </a:extLst>
          </p:cNvPr>
          <p:cNvGrpSpPr/>
          <p:nvPr/>
        </p:nvGrpSpPr>
        <p:grpSpPr>
          <a:xfrm>
            <a:off x="1698486" y="420408"/>
            <a:ext cx="3657600" cy="995680"/>
            <a:chOff x="7569200" y="115608"/>
            <a:chExt cx="3657600" cy="9956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79F7B3-155B-4598-A1B0-26E1D939D8F5}"/>
                </a:ext>
              </a:extLst>
            </p:cNvPr>
            <p:cNvSpPr/>
            <p:nvPr/>
          </p:nvSpPr>
          <p:spPr>
            <a:xfrm>
              <a:off x="7569200" y="115608"/>
              <a:ext cx="3657600" cy="56896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يتم استخدام تاريخ الإقفال المُقدر والإيراد المُقدر للتنبؤ بالبنية الأساسية لبرنامج ربط العمليات التجارية.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12AB4E-AE9B-47CE-8A56-0D86869AB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0160" y="684568"/>
              <a:ext cx="528320" cy="4267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477F96-B4E4-4BCB-BA5B-CD72176ABE31}"/>
                </a:ext>
              </a:extLst>
            </p:cNvPr>
            <p:cNvCxnSpPr>
              <a:cxnSpLocks/>
            </p:cNvCxnSpPr>
            <p:nvPr/>
          </p:nvCxnSpPr>
          <p:spPr>
            <a:xfrm>
              <a:off x="9428480" y="684568"/>
              <a:ext cx="477520" cy="4267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45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CE171-22E4-4FC1-9357-883E3D96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2" y="795666"/>
            <a:ext cx="4638095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071188-9322-43FA-A1F2-50D76AED1936}"/>
              </a:ext>
            </a:extLst>
          </p:cNvPr>
          <p:cNvSpPr/>
          <p:nvPr/>
        </p:nvSpPr>
        <p:spPr>
          <a:xfrm>
            <a:off x="152400" y="3241040"/>
            <a:ext cx="10302240" cy="3366947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60EA68B6-2792-40B9-85F1-725E9D0111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3609975"/>
            <a:ext cx="914400" cy="914400"/>
          </a:xfrm>
          <a:prstGeom prst="rect">
            <a:avLst/>
          </a:prstGeom>
        </p:spPr>
      </p:pic>
      <p:pic>
        <p:nvPicPr>
          <p:cNvPr id="21" name="Graphic 20" descr="Checklist">
            <a:extLst>
              <a:ext uri="{FF2B5EF4-FFF2-40B4-BE49-F238E27FC236}">
                <a16:creationId xmlns:a16="http://schemas.microsoft.com/office/drawing/2014/main" id="{133E7E9B-8418-4E7F-800F-6AF0AF5DEF0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2300" y="3609975"/>
            <a:ext cx="914400" cy="914400"/>
          </a:xfrm>
          <a:prstGeom prst="rect">
            <a:avLst/>
          </a:prstGeom>
        </p:spPr>
      </p:pic>
      <p:pic>
        <p:nvPicPr>
          <p:cNvPr id="26" name="Graphic 25" descr="Building">
            <a:extLst>
              <a:ext uri="{FF2B5EF4-FFF2-40B4-BE49-F238E27FC236}">
                <a16:creationId xmlns:a16="http://schemas.microsoft.com/office/drawing/2014/main" id="{47E66582-D7DD-4844-AAB6-A3CBB2388C8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2455" y="4979386"/>
            <a:ext cx="914400" cy="914400"/>
          </a:xfrm>
          <a:prstGeom prst="rect">
            <a:avLst/>
          </a:prstGeom>
        </p:spPr>
      </p:pic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50791744-4563-4584-868A-E6D41C5FA1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021" y="497938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F89E74-C5DD-4FF0-ACE7-5A52A77641D2}"/>
              </a:ext>
            </a:extLst>
          </p:cNvPr>
          <p:cNvSpPr txBox="1"/>
          <p:nvPr/>
        </p:nvSpPr>
        <p:spPr>
          <a:xfrm>
            <a:off x="411527" y="4568309"/>
            <a:ext cx="91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3A5C95"/>
                </a:solidFill>
                <a:rtl/>
              </a:rPr>
              <a:t>العميل المتوقع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35DC8-330D-46DD-8186-0CC3DD92E6A3}"/>
              </a:ext>
            </a:extLst>
          </p:cNvPr>
          <p:cNvSpPr txBox="1"/>
          <p:nvPr/>
        </p:nvSpPr>
        <p:spPr>
          <a:xfrm>
            <a:off x="4363612" y="4601689"/>
            <a:ext cx="700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548235"/>
                </a:solidFill>
                <a:rtl/>
              </a:rPr>
              <a:t>نعم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D4D87-1B90-4B81-883A-C328FFAF7629}"/>
              </a:ext>
            </a:extLst>
          </p:cNvPr>
          <p:cNvSpPr txBox="1"/>
          <p:nvPr/>
        </p:nvSpPr>
        <p:spPr>
          <a:xfrm>
            <a:off x="7719710" y="5885871"/>
            <a:ext cx="17983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dirty="0">
                <a:solidFill>
                  <a:srgbClr val="002060"/>
                </a:solidFill>
                <a:rtl/>
              </a:rPr>
              <a:t>مُرتبط بحساب جديد </a:t>
            </a:r>
            <a:br>
              <a:rPr lang="ar-EG" sz="1600" dirty="0">
                <a:solidFill>
                  <a:srgbClr val="002060"/>
                </a:solidFill>
                <a:rtl/>
              </a:rPr>
            </a:br>
            <a:r>
              <a:rPr lang="ar-sa" sz="1600" dirty="0">
                <a:solidFill>
                  <a:srgbClr val="002060"/>
                </a:solidFill>
                <a:rtl/>
              </a:rPr>
              <a:t>أو موجود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64E50-C0D8-4350-B05A-563B791D467C}"/>
              </a:ext>
            </a:extLst>
          </p:cNvPr>
          <p:cNvSpPr txBox="1"/>
          <p:nvPr/>
        </p:nvSpPr>
        <p:spPr>
          <a:xfrm>
            <a:off x="5860062" y="5885872"/>
            <a:ext cx="17983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dirty="0">
                <a:solidFill>
                  <a:srgbClr val="002060"/>
                </a:solidFill>
                <a:rtl/>
              </a:rPr>
              <a:t>مُرتبط بجهة اتصال جديدة أو موجودة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7DFFAB-C848-4122-810F-C29F35B3EB5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333500" y="4064986"/>
            <a:ext cx="2925318" cy="21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7176D4DB-A4B1-49F8-ABDC-A878E2EBA432}"/>
              </a:ext>
            </a:extLst>
          </p:cNvPr>
          <p:cNvSpPr/>
          <p:nvPr/>
        </p:nvSpPr>
        <p:spPr>
          <a:xfrm>
            <a:off x="2109787" y="3705224"/>
            <a:ext cx="1350150" cy="714375"/>
          </a:xfrm>
          <a:prstGeom prst="diamond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dirty="0">
                <a:solidFill>
                  <a:srgbClr val="3A5C95"/>
                </a:solidFill>
                <a:rtl/>
              </a:rPr>
              <a:t>تأهيل‬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6DDB41-A86F-498B-9CAB-E5A54A3B755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5173218" y="4064986"/>
            <a:ext cx="2099082" cy="21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3900BE-E2EB-4ABA-9443-8E21274E4603}"/>
              </a:ext>
            </a:extLst>
          </p:cNvPr>
          <p:cNvGrpSpPr/>
          <p:nvPr/>
        </p:nvGrpSpPr>
        <p:grpSpPr>
          <a:xfrm>
            <a:off x="4258818" y="3607786"/>
            <a:ext cx="1024955" cy="954152"/>
            <a:chOff x="4258818" y="3607786"/>
            <a:chExt cx="1024955" cy="954152"/>
          </a:xfrm>
        </p:grpSpPr>
        <p:pic>
          <p:nvPicPr>
            <p:cNvPr id="10" name="Graphic 9" descr="Document">
              <a:extLst>
                <a:ext uri="{FF2B5EF4-FFF2-40B4-BE49-F238E27FC236}">
                  <a16:creationId xmlns:a16="http://schemas.microsoft.com/office/drawing/2014/main" id="{81F2475B-2F68-4248-A278-6E9EEBD2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58818" y="3607786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heckmark">
              <a:extLst>
                <a:ext uri="{FF2B5EF4-FFF2-40B4-BE49-F238E27FC236}">
                  <a16:creationId xmlns:a16="http://schemas.microsoft.com/office/drawing/2014/main" id="{961DE08E-74D8-49E3-80E2-461A7FC84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33673" y="3911838"/>
              <a:ext cx="650100" cy="6501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AA1021-BA0D-4EA7-9E3A-AACCEE815FA1}"/>
              </a:ext>
            </a:extLst>
          </p:cNvPr>
          <p:cNvSpPr txBox="1"/>
          <p:nvPr/>
        </p:nvSpPr>
        <p:spPr>
          <a:xfrm>
            <a:off x="5541412" y="3743249"/>
            <a:ext cx="13401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rgbClr val="3A5C95"/>
                </a:solidFill>
                <a:rtl/>
              </a:rPr>
              <a:t>تم إنشاء فرصة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DBF6F0-467F-4438-91B5-3BF7E5D3EEF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5400000">
            <a:off x="7016856" y="4266741"/>
            <a:ext cx="455011" cy="97027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12E270B-F257-4178-81C3-33CE66D8D9C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7942072" y="4311802"/>
            <a:ext cx="455011" cy="8801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F555F5-D424-48B7-8DE3-BFCEFD64E3F3}"/>
              </a:ext>
            </a:extLst>
          </p:cNvPr>
          <p:cNvSpPr txBox="1"/>
          <p:nvPr/>
        </p:nvSpPr>
        <p:spPr>
          <a:xfrm>
            <a:off x="8080842" y="3628337"/>
            <a:ext cx="209438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dirty="0">
                <a:solidFill>
                  <a:srgbClr val="2F528F"/>
                </a:solidFill>
                <a:rtl/>
              </a:rPr>
              <a:t>تمت تعبئة بيانات الفرصة بناءً على البيانات المُسجلة عن العميل المتوقع</a:t>
            </a:r>
          </a:p>
        </p:txBody>
      </p:sp>
    </p:spTree>
    <p:extLst>
      <p:ext uri="{BB962C8B-B14F-4D97-AF65-F5344CB8AC3E}">
        <p14:creationId xmlns:p14="http://schemas.microsoft.com/office/powerpoint/2010/main" val="277642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56C58-68EE-4DA3-ACC2-510B916F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0" y="1200681"/>
            <a:ext cx="10000000" cy="36534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72F49-481D-4ADB-B3ED-BACFB8955DEC}"/>
              </a:ext>
            </a:extLst>
          </p:cNvPr>
          <p:cNvGrpSpPr/>
          <p:nvPr/>
        </p:nvGrpSpPr>
        <p:grpSpPr>
          <a:xfrm flipH="1">
            <a:off x="3626734" y="1420866"/>
            <a:ext cx="4859020" cy="609367"/>
            <a:chOff x="3065780" y="1224280"/>
            <a:chExt cx="5427980" cy="6807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524937-8D11-405F-A2A4-884B608C347A}"/>
                </a:ext>
              </a:extLst>
            </p:cNvPr>
            <p:cNvCxnSpPr>
              <a:cxnSpLocks/>
            </p:cNvCxnSpPr>
            <p:nvPr/>
          </p:nvCxnSpPr>
          <p:spPr>
            <a:xfrm>
              <a:off x="7701280" y="1564640"/>
              <a:ext cx="7924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FADA25D-872F-4030-8FDB-17BC5C3AB930}"/>
                </a:ext>
              </a:extLst>
            </p:cNvPr>
            <p:cNvSpPr/>
            <p:nvPr/>
          </p:nvSpPr>
          <p:spPr>
            <a:xfrm>
              <a:off x="3065780" y="1224280"/>
              <a:ext cx="4942840" cy="68072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سوف تتم تعبئة تفاصيل الفرصة العامة مثل بيانات العميل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من سجل النشاط.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384DCF-43EB-442E-86BF-2E43EB38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7" y="464329"/>
            <a:ext cx="11906579" cy="60919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57EEE8-CA91-46FB-A560-7C2365D73DB7}"/>
              </a:ext>
            </a:extLst>
          </p:cNvPr>
          <p:cNvGrpSpPr/>
          <p:nvPr/>
        </p:nvGrpSpPr>
        <p:grpSpPr>
          <a:xfrm flipH="1">
            <a:off x="160057" y="1080880"/>
            <a:ext cx="3327865" cy="1047753"/>
            <a:chOff x="8667750" y="1220391"/>
            <a:chExt cx="3327865" cy="10477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053979-ACD0-4A53-A632-2F5C626DEC14}"/>
                </a:ext>
              </a:extLst>
            </p:cNvPr>
            <p:cNvSpPr/>
            <p:nvPr/>
          </p:nvSpPr>
          <p:spPr>
            <a:xfrm>
              <a:off x="8667750" y="1220391"/>
              <a:ext cx="3327865" cy="638176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يُوفر المساعد تذكيرات عن الأحداث المرتبطة. 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4E70A2-B9BC-4C79-ADE5-4C632B757A7C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1858567"/>
              <a:ext cx="0" cy="4095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F6CBB0-7BAF-4C9B-95B3-BED9247C1DE2}"/>
              </a:ext>
            </a:extLst>
          </p:cNvPr>
          <p:cNvSpPr/>
          <p:nvPr/>
        </p:nvSpPr>
        <p:spPr>
          <a:xfrm>
            <a:off x="3190040" y="4482881"/>
            <a:ext cx="4828973" cy="85617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يعرض المخطط الزمني الأنشطة، والملاحظات، والمنشورات المتعلقة بالفرصة.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449047-95B6-4D47-BD38-60713F779272}"/>
              </a:ext>
            </a:extLst>
          </p:cNvPr>
          <p:cNvGrpSpPr/>
          <p:nvPr/>
        </p:nvGrpSpPr>
        <p:grpSpPr>
          <a:xfrm flipH="1">
            <a:off x="6315435" y="514309"/>
            <a:ext cx="4305299" cy="861443"/>
            <a:chOff x="1693546" y="607947"/>
            <a:chExt cx="4305299" cy="8614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323A80-605D-4890-B3D3-91DF5E21AFA4}"/>
                </a:ext>
              </a:extLst>
            </p:cNvPr>
            <p:cNvSpPr/>
            <p:nvPr/>
          </p:nvSpPr>
          <p:spPr>
            <a:xfrm>
              <a:off x="2020338" y="607947"/>
              <a:ext cx="3978507" cy="638176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يوفر سير إجراءات العمل التوجيه خلال دورة </a:t>
              </a:r>
              <a:br>
                <a:rPr lang="ar-EG" i="1" dirty="0">
                  <a:rtl/>
                </a:rPr>
              </a:br>
              <a:r>
                <a:rPr lang="ar-sa" i="1" dirty="0">
                  <a:rtl/>
                </a:rPr>
                <a:t>حياة المبيعات.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6356BB-DA48-41F0-AF7C-383A08E60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3546" y="1190368"/>
              <a:ext cx="571499" cy="2790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432FD-765A-4731-97B5-B90D11309B52}"/>
              </a:ext>
            </a:extLst>
          </p:cNvPr>
          <p:cNvCxnSpPr>
            <a:cxnSpLocks/>
          </p:cNvCxnSpPr>
          <p:nvPr/>
        </p:nvCxnSpPr>
        <p:spPr>
          <a:xfrm flipV="1">
            <a:off x="9476667" y="3812818"/>
            <a:ext cx="0" cy="786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4963AF-4431-4980-9F32-FB44EB8CE9C6}"/>
              </a:ext>
            </a:extLst>
          </p:cNvPr>
          <p:cNvSpPr/>
          <p:nvPr/>
        </p:nvSpPr>
        <p:spPr>
          <a:xfrm>
            <a:off x="8504898" y="4250224"/>
            <a:ext cx="3578087" cy="856178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تحتوي كل مرحلة في سير إجراءات العمل </a:t>
            </a:r>
            <a:br>
              <a:rPr lang="ar-EG" dirty="0">
                <a:rtl/>
              </a:rPr>
            </a:br>
            <a:r>
              <a:rPr lang="ar-sa" dirty="0">
                <a:rtl/>
              </a:rPr>
              <a:t>على خطوات يتعين إكمالها، من شأنها المساعدة في إقفال الفرصة.  </a:t>
            </a:r>
          </a:p>
        </p:txBody>
      </p:sp>
    </p:spTree>
    <p:extLst>
      <p:ext uri="{BB962C8B-B14F-4D97-AF65-F5344CB8AC3E}">
        <p14:creationId xmlns:p14="http://schemas.microsoft.com/office/powerpoint/2010/main" val="262216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2CC0B-4468-4A61-A08B-4EE0FCC64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575"/>
            <a:ext cx="12192000" cy="52328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99CF75-D89C-4223-A6C7-3B092141DF27}"/>
              </a:ext>
            </a:extLst>
          </p:cNvPr>
          <p:cNvSpPr/>
          <p:nvPr/>
        </p:nvSpPr>
        <p:spPr>
          <a:xfrm>
            <a:off x="3051160" y="1895385"/>
            <a:ext cx="4401421" cy="638176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عند استخدام النظام في حساب الأسعار، تجب إضافة قائمة أسعار إلى الفرصة.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2DB779-895D-420E-8094-97B9814C9281}"/>
              </a:ext>
            </a:extLst>
          </p:cNvPr>
          <p:cNvSpPr/>
          <p:nvPr/>
        </p:nvSpPr>
        <p:spPr>
          <a:xfrm>
            <a:off x="2853226" y="220803"/>
            <a:ext cx="4401421" cy="638176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يتم حساب الإيراد المتوقع بناءً على القيمة الإجمالية لجميع العناصر المُحددة في السجل.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F75A86-4C05-4C29-B7AB-6CC0A83EB4C1}"/>
              </a:ext>
            </a:extLst>
          </p:cNvPr>
          <p:cNvSpPr/>
          <p:nvPr/>
        </p:nvSpPr>
        <p:spPr>
          <a:xfrm>
            <a:off x="294641" y="3980959"/>
            <a:ext cx="11602718" cy="458042"/>
          </a:xfrm>
          <a:prstGeom prst="roundRect">
            <a:avLst>
              <a:gd name="adj" fmla="val 60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أصناف بند الفرصة.  </a:t>
            </a:r>
          </a:p>
        </p:txBody>
      </p:sp>
    </p:spTree>
    <p:extLst>
      <p:ext uri="{BB962C8B-B14F-4D97-AF65-F5344CB8AC3E}">
        <p14:creationId xmlns:p14="http://schemas.microsoft.com/office/powerpoint/2010/main" val="7592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E604EB-ABD8-468F-8BD1-61983FC0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" y="587801"/>
            <a:ext cx="11298887" cy="35142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2F8806C-3D30-4B01-BB7D-8C81B4C2C013}"/>
              </a:ext>
            </a:extLst>
          </p:cNvPr>
          <p:cNvGrpSpPr/>
          <p:nvPr/>
        </p:nvGrpSpPr>
        <p:grpSpPr>
          <a:xfrm flipH="1">
            <a:off x="6546644" y="2831640"/>
            <a:ext cx="4362362" cy="557604"/>
            <a:chOff x="2690259" y="2278315"/>
            <a:chExt cx="4992709" cy="6381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40940B-7376-434C-9A31-1E843890E490}"/>
                </a:ext>
              </a:extLst>
            </p:cNvPr>
            <p:cNvSpPr/>
            <p:nvPr/>
          </p:nvSpPr>
          <p:spPr>
            <a:xfrm>
              <a:off x="2690259" y="2278315"/>
              <a:ext cx="4401421" cy="638176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يمكن تعيين سجلات للفرق التي تم تعريفها كفرق مالكة. 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857034-84D6-4F04-BA8C-6D4A691FA354}"/>
                </a:ext>
              </a:extLst>
            </p:cNvPr>
            <p:cNvCxnSpPr>
              <a:cxnSpLocks/>
            </p:cNvCxnSpPr>
            <p:nvPr/>
          </p:nvCxnSpPr>
          <p:spPr>
            <a:xfrm>
              <a:off x="7002145" y="2597403"/>
              <a:ext cx="680823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43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293</Words>
  <Application>Microsoft Office PowerPoint</Application>
  <PresentationFormat>Widescreen</PresentationFormat>
  <Paragraphs>70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34</cp:revision>
  <dcterms:created xsi:type="dcterms:W3CDTF">2018-12-18T18:04:00Z</dcterms:created>
  <dcterms:modified xsi:type="dcterms:W3CDTF">2021-09-28T08:19:50Z</dcterms:modified>
</cp:coreProperties>
</file>