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D7CA-AC8D-4CEC-AB3A-42F3AB86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AB8-5E69-4902-8437-DAC88CC7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77D-6901-4622-B393-A097F99A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5181-929C-4619-869F-E90993E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029C-DE81-492D-B047-CE0079E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A29-A6B0-4992-A78F-772FBA7E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6371E-8099-4BAB-AC31-6CA9692F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4026-AF52-4FEC-95D2-92386F2C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16EF-306A-45AE-9F1B-160B442B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3833-483C-41EC-AE21-3443A49A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C8B1-950E-48E5-A59F-1B1DEF02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2892-F72B-4F9D-8B51-4A3100C22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3E88-9AC5-49AB-8E18-7197FB02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2153-DBA2-4B91-AB64-0329817D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62BF-D9BE-4EF3-864A-D35E2F9C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956C-B9E8-4172-BE62-0C4AE4AD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F462-A92C-4852-97C9-CE88933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481-32EA-447E-8EA4-EED0454F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E5B7-A05B-49A3-93D2-538F1B9E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7D72-7884-410B-889F-516D1E61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74A0-4196-4D64-A857-8EDE948A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F9E6-6714-48A3-B76F-7AD32A96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1F1D7-6D1C-43A9-884B-D9550CCC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0C31-DE7D-4F50-AAC5-DF4FD805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BD6C-15FA-4AA0-BD86-3C850B1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5A27-6926-45A7-AA3B-B17C850A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A3B7-E791-4948-9E80-5A6103478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61C8-AFA8-4B6F-8F72-85DB97C11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A38A2-2120-4EE3-BA0C-4F861FE6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71DD-A728-49B4-A87C-0103F25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B928-C65C-4197-9584-AF0F10F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A592-9E70-4D3E-AF8B-8250B9D9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0C762-62D9-4045-85F0-14541D3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9DAD-799E-4B3C-920B-0B700C845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DB111-31CA-40E2-87D9-0D93C7236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C785A-3580-4FFC-B62F-A2800035B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B2D2A-5FC9-4D82-B4F8-24461D05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789C8-BCA2-4F57-8B2F-CC88262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F2568-7D85-45D3-A4F2-71C6B2D0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F180-168F-4788-89A6-C3E868D0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FAE4-3159-49D2-9F96-F79A97C4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C65F4-3A09-4FAE-8146-DC8FD5A0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9D86-BAD3-4190-BC22-1C61E0AD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E0656-1BF1-4A75-9475-4E897840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072D-BEE0-4851-B620-4F59E52A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3ED92-BEC2-4FD8-A4AD-6B08000F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9955-873E-4BEE-B904-C9E882E8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39B4-1532-42D3-8E88-4EA83614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37D0B-0559-4F90-BD40-EE2EB66EA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104C-4632-4AD1-AC6A-08AFD22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DBEF-A39F-4690-9A9F-B0DB8965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0474-71A5-4986-8F3A-E1D390E2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4244-169A-424B-B46D-B024630A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5E3BA-72D1-49CE-A6BF-C9A20B22C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5800-B03B-4C98-9013-E5A8F50D4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EEAA-526A-4897-8417-7477A601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67A4-8F35-4EC5-9095-D10B155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C309-0000-479F-82FD-076C2AD7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F306A-6541-42C7-9387-317AA70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DABE2-26A4-49DF-890F-97A61E75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59A9-BBF4-4972-9319-81C3E7E38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DACD2-28F3-429C-AE95-9B5F0DAA35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F637-0D55-449A-8E2B-095BE6E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6615-4E50-4A2E-AE00-33977FFA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DA9E-940B-4A93-9525-9D2AEC5B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B48F034-1111-4193-AA0D-BED5F7357A52}"/>
              </a:ext>
            </a:extLst>
          </p:cNvPr>
          <p:cNvGrpSpPr/>
          <p:nvPr/>
        </p:nvGrpSpPr>
        <p:grpSpPr>
          <a:xfrm flipH="1">
            <a:off x="343988" y="692875"/>
            <a:ext cx="11569338" cy="5029200"/>
            <a:chOff x="343988" y="692875"/>
            <a:chExt cx="11569338" cy="5029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2875E6-7F66-4BE4-825B-A96BB69B8168}"/>
                </a:ext>
              </a:extLst>
            </p:cNvPr>
            <p:cNvGrpSpPr/>
            <p:nvPr/>
          </p:nvGrpSpPr>
          <p:grpSpPr>
            <a:xfrm>
              <a:off x="343988" y="692875"/>
              <a:ext cx="5029200" cy="5029200"/>
              <a:chOff x="1066800" y="666750"/>
              <a:chExt cx="5029200" cy="5029200"/>
            </a:xfrm>
          </p:grpSpPr>
          <p:pic>
            <p:nvPicPr>
              <p:cNvPr id="5" name="Graphic 4" descr="Monthly calendar">
                <a:extLst>
                  <a:ext uri="{FF2B5EF4-FFF2-40B4-BE49-F238E27FC236}">
                    <a16:creationId xmlns:a16="http://schemas.microsoft.com/office/drawing/2014/main" id="{5BA0B395-618C-4528-B4C6-CBB01AAC9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6800" y="666750"/>
                <a:ext cx="5029200" cy="50292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E292D-4FF1-4A6E-A782-1748F80FDA38}"/>
                  </a:ext>
                </a:extLst>
              </p:cNvPr>
              <p:cNvSpPr txBox="1"/>
              <p:nvPr/>
            </p:nvSpPr>
            <p:spPr>
              <a:xfrm>
                <a:off x="1802675" y="1353796"/>
                <a:ext cx="367501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2800" b="1">
                    <a:solidFill>
                      <a:schemeClr val="bg1"/>
                    </a:solidFill>
                    <a:rtl/>
                  </a:rPr>
                  <a:t>مايو </a:t>
                </a:r>
                <a:r>
                  <a:rPr lang="ar-EG" sz="2800" b="1">
                    <a:solidFill>
                      <a:schemeClr val="bg1"/>
                    </a:solidFill>
                    <a:rtl val="0"/>
                  </a:rPr>
                  <a:t>2021</a:t>
                </a:r>
              </a:p>
            </p:txBody>
          </p:sp>
        </p:grpSp>
        <p:pic>
          <p:nvPicPr>
            <p:cNvPr id="9" name="Graphic 8" descr="Close">
              <a:extLst>
                <a:ext uri="{FF2B5EF4-FFF2-40B4-BE49-F238E27FC236}">
                  <a16:creationId xmlns:a16="http://schemas.microsoft.com/office/drawing/2014/main" id="{61448271-A75B-4BAF-BC39-370B2FDAF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8880" y="4080510"/>
              <a:ext cx="774820" cy="7748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1C7ABF-065C-4D31-85CA-79555F0D48F5}"/>
                </a:ext>
              </a:extLst>
            </p:cNvPr>
            <p:cNvSpPr txBox="1"/>
            <p:nvPr/>
          </p:nvSpPr>
          <p:spPr>
            <a:xfrm>
              <a:off x="4824548" y="1654386"/>
              <a:ext cx="6975566" cy="30162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ar-EG" sz="2400" b="1" dirty="0">
                  <a:rtl/>
                </a:rPr>
                <a:t>مثال المعادلة: </a:t>
              </a:r>
              <a:r>
                <a:rPr lang="ar-EG" sz="2000" b="1" i="1" dirty="0">
                  <a:rtl/>
                </a:rPr>
                <a:t>معدلات الفائدة استناداً إلى عدد الأيام بين تاريخ الاستحقاق والدفع</a:t>
              </a:r>
            </a:p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EG" sz="2400" b="1" dirty="0">
                  <a:rtl/>
                </a:rPr>
                <a:t>الرصيد الرئيسي </a:t>
              </a:r>
              <a:r>
                <a:rPr lang="ar-EG" sz="2400" b="1" dirty="0">
                  <a:rtl val="0"/>
                </a:rPr>
                <a:t>10,000</a:t>
              </a:r>
              <a:r>
                <a:rPr lang="ar-EG" sz="2400" b="1" dirty="0">
                  <a:rtl/>
                </a:rPr>
                <a:t> دولار أمريكي</a:t>
              </a:r>
            </a:p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EG" sz="2400" b="1" dirty="0">
                  <a:rtl val="0"/>
                </a:rPr>
                <a:t>10,000</a:t>
              </a:r>
              <a:r>
                <a:rPr lang="ar-EG" sz="2400" b="1" dirty="0">
                  <a:rtl/>
                </a:rPr>
                <a:t> دولار أمريكي مضروبة في فائدة </a:t>
              </a:r>
              <a:r>
                <a:rPr lang="ar-EG" sz="2400" b="1" dirty="0">
                  <a:rtl val="0"/>
                </a:rPr>
                <a:t>8.5</a:t>
              </a:r>
              <a:r>
                <a:rPr lang="ar-EG" sz="2400" b="1" dirty="0">
                  <a:rtl/>
                </a:rPr>
                <a:t>٪ مقسومة على </a:t>
              </a:r>
              <a:r>
                <a:rPr lang="ar-EG" sz="2400" b="1" dirty="0">
                  <a:rtl val="0"/>
                </a:rPr>
                <a:t>365</a:t>
              </a:r>
              <a:r>
                <a:rPr lang="ar-EG" sz="2400" b="1" dirty="0">
                  <a:rtl/>
                </a:rPr>
                <a:t> يومًا في السنة = </a:t>
              </a:r>
              <a:r>
                <a:rPr lang="ar-EG" sz="2400" b="1" dirty="0">
                  <a:rtl val="0"/>
                </a:rPr>
                <a:t>2.33</a:t>
              </a:r>
              <a:r>
                <a:rPr lang="ar-EG" sz="2400" b="1" dirty="0">
                  <a:rtl/>
                </a:rPr>
                <a:t> دولار أمريكي</a:t>
              </a:r>
            </a:p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EG" sz="2400" b="1" dirty="0">
                  <a:rtl val="0"/>
                </a:rPr>
                <a:t>2.33</a:t>
              </a:r>
              <a:r>
                <a:rPr lang="ar-EG" sz="2400" b="1" dirty="0">
                  <a:rtl/>
                </a:rPr>
                <a:t> دولارًا أمريكيًا مضروبًا في </a:t>
              </a:r>
              <a:r>
                <a:rPr lang="ar-EG" sz="2400" b="1" dirty="0">
                  <a:rtl val="0"/>
                </a:rPr>
                <a:t>33</a:t>
              </a:r>
              <a:r>
                <a:rPr lang="ar-EG" sz="2400" b="1" dirty="0">
                  <a:rtl/>
                </a:rPr>
                <a:t> يومًا من تاريخ آخر دفعة = </a:t>
              </a:r>
              <a:r>
                <a:rPr lang="ar-EG" sz="2400" b="1" dirty="0">
                  <a:rtl val="0"/>
                </a:rPr>
                <a:t>76.85</a:t>
              </a:r>
              <a:r>
                <a:rPr lang="ar-EG" sz="2400" b="1" dirty="0">
                  <a:rtl/>
                </a:rPr>
                <a:t> دولار أمريكي</a:t>
              </a:r>
            </a:p>
            <a:p>
              <a:pPr algn="ctr" rtl="1"/>
              <a:endParaRPr lang="ar-EG" sz="2800" b="1" dirty="0"/>
            </a:p>
            <a:p>
              <a:pPr algn="ctr" rtl="1"/>
              <a:endParaRPr lang="ar-E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D36245-EB33-405F-9BE0-0DC6AF09FAB2}"/>
                </a:ext>
              </a:extLst>
            </p:cNvPr>
            <p:cNvSpPr/>
            <p:nvPr/>
          </p:nvSpPr>
          <p:spPr>
            <a:xfrm>
              <a:off x="4637314" y="1447800"/>
              <a:ext cx="7276012" cy="3524249"/>
            </a:xfrm>
            <a:prstGeom prst="rect">
              <a:avLst/>
            </a:prstGeom>
            <a:noFill/>
            <a:ln w="412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/>
            </a:p>
          </p:txBody>
        </p:sp>
        <p:pic>
          <p:nvPicPr>
            <p:cNvPr id="14" name="Graphic 13" descr="Checkmark">
              <a:extLst>
                <a:ext uri="{FF2B5EF4-FFF2-40B4-BE49-F238E27FC236}">
                  <a16:creationId xmlns:a16="http://schemas.microsoft.com/office/drawing/2014/main" id="{85B9B748-E4B5-4F80-8BCC-CD6514E0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881381" y="2143125"/>
              <a:ext cx="774820" cy="774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23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0FD0F93A6034196CC3474BD3BCA5C" ma:contentTypeVersion="12" ma:contentTypeDescription="Create a new document." ma:contentTypeScope="" ma:versionID="86b52005b69f4f0008605b99b8480488">
  <xsd:schema xmlns:xsd="http://www.w3.org/2001/XMLSchema" xmlns:xs="http://www.w3.org/2001/XMLSchema" xmlns:p="http://schemas.microsoft.com/office/2006/metadata/properties" xmlns:ns3="0c7cd758-a1cc-47ff-9439-d7f49357c1a0" xmlns:ns4="e307bc8f-3547-42d2-b891-34bd12384068" targetNamespace="http://schemas.microsoft.com/office/2006/metadata/properties" ma:root="true" ma:fieldsID="7a750378493dd7dd2aa84189ea728e43" ns3:_="" ns4:_="">
    <xsd:import namespace="0c7cd758-a1cc-47ff-9439-d7f49357c1a0"/>
    <xsd:import namespace="e307bc8f-3547-42d2-b891-34bd123840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cd758-a1cc-47ff-9439-d7f49357c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7bc8f-3547-42d2-b891-34bd123840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1D3168-711F-4D8D-94EE-E0412E60E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cd758-a1cc-47ff-9439-d7f49357c1a0"/>
    <ds:schemaRef ds:uri="e307bc8f-3547-42d2-b891-34bd123840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EA1468-8476-401D-81FC-FBD04FA072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88DAA-9908-4D0D-8184-B6039635FF8E}">
  <ds:schemaRefs>
    <ds:schemaRef ds:uri="e307bc8f-3547-42d2-b891-34bd12384068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c7cd758-a1cc-47ff-9439-d7f49357c1a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Chappell, Joshua</dc:creator>
  <cp:lastModifiedBy>Ali Sayed</cp:lastModifiedBy>
  <cp:revision>8</cp:revision>
  <dcterms:created xsi:type="dcterms:W3CDTF">2021-05-06T19:22:55Z</dcterms:created>
  <dcterms:modified xsi:type="dcterms:W3CDTF">2021-10-19T23:47:30Z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0x010100AFD0FD0F93A6034196CC3474BD3BCA5C</vt:lpwstr>
  </property>
</Properties>
</file>