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0"/>
  </p:notesMasterIdLst>
  <p:handoutMasterIdLst>
    <p:handoutMasterId r:id="rId31"/>
  </p:handoutMasterIdLst>
  <p:sldIdLst>
    <p:sldId id="1720" r:id="rId6"/>
    <p:sldId id="1725" r:id="rId7"/>
    <p:sldId id="1767" r:id="rId8"/>
    <p:sldId id="1896" r:id="rId9"/>
    <p:sldId id="1833" r:id="rId10"/>
    <p:sldId id="1899" r:id="rId11"/>
    <p:sldId id="1912" r:id="rId12"/>
    <p:sldId id="1913" r:id="rId13"/>
    <p:sldId id="1914" r:id="rId14"/>
    <p:sldId id="1915" r:id="rId15"/>
    <p:sldId id="1916" r:id="rId16"/>
    <p:sldId id="1917" r:id="rId17"/>
    <p:sldId id="1918" r:id="rId18"/>
    <p:sldId id="1919" r:id="rId19"/>
    <p:sldId id="1920" r:id="rId20"/>
    <p:sldId id="1921" r:id="rId21"/>
    <p:sldId id="1922" r:id="rId22"/>
    <p:sldId id="1923" r:id="rId23"/>
    <p:sldId id="1924" r:id="rId24"/>
    <p:sldId id="1925" r:id="rId25"/>
    <p:sldId id="1926" r:id="rId26"/>
    <p:sldId id="1902" r:id="rId27"/>
    <p:sldId id="1776" r:id="rId28"/>
    <p:sldId id="1532"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20"/>
            <p14:sldId id="1725"/>
            <p14:sldId id="1767"/>
            <p14:sldId id="1896"/>
            <p14:sldId id="1833"/>
            <p14:sldId id="1899"/>
            <p14:sldId id="1912"/>
            <p14:sldId id="1913"/>
            <p14:sldId id="1914"/>
            <p14:sldId id="1915"/>
            <p14:sldId id="1916"/>
            <p14:sldId id="1917"/>
            <p14:sldId id="1918"/>
            <p14:sldId id="1919"/>
            <p14:sldId id="1920"/>
            <p14:sldId id="1921"/>
            <p14:sldId id="1922"/>
            <p14:sldId id="1923"/>
            <p14:sldId id="1924"/>
            <p14:sldId id="1925"/>
            <p14:sldId id="1926"/>
            <p14:sldId id="1902"/>
            <p14:sldId id="1776"/>
            <p14:sldId id="1532"/>
          </p14:sldIdLst>
        </p14:section>
        <p14:section name="To be Deleted" id="{F26A2E8A-F64C-4800-B444-9108FACED5B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37" autoAdjust="0"/>
    <p:restoredTop sz="92109" autoAdjust="0"/>
  </p:normalViewPr>
  <p:slideViewPr>
    <p:cSldViewPr snapToGrid="0">
      <p:cViewPr varScale="1">
        <p:scale>
          <a:sx n="112" d="100"/>
          <a:sy n="112" d="100"/>
        </p:scale>
        <p:origin x="78" y="10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3/21/2019 1:42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3/21/2019 1:42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3/21/2019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3/21/2019 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427224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3/21/2019 6:05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576861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3/21/2019 2:26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62626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3/21/2019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66610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3/21/2019 1:42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itle Box &amp; Photo">
    <p:bg bwMode="ltGray">
      <p:bgPr>
        <a:solidFill>
          <a:srgbClr val="001F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70378" y="1129893"/>
            <a:ext cx="9437938" cy="890954"/>
          </a:xfrm>
        </p:spPr>
        <p:txBody>
          <a:bodyPr anchor="b"/>
          <a:lstStyle>
            <a:lvl1pPr>
              <a:defRPr sz="4800">
                <a:solidFill>
                  <a:srgbClr val="00B6C4"/>
                </a:solidFill>
              </a:defRPr>
            </a:lvl1pPr>
          </a:lstStyle>
          <a:p>
            <a:r>
              <a:rPr lang="en-US"/>
              <a:t>Title goes here</a:t>
            </a:r>
          </a:p>
        </p:txBody>
      </p:sp>
      <p:sp>
        <p:nvSpPr>
          <p:cNvPr id="5" name="Text Placeholder 4"/>
          <p:cNvSpPr>
            <a:spLocks noGrp="1"/>
          </p:cNvSpPr>
          <p:nvPr>
            <p:ph type="body" sz="quarter" idx="12" hasCustomPrompt="1"/>
          </p:nvPr>
        </p:nvSpPr>
        <p:spPr>
          <a:xfrm>
            <a:off x="1170377" y="2638028"/>
            <a:ext cx="9437939" cy="3277719"/>
          </a:xfrm>
        </p:spPr>
        <p:txBody>
          <a:bodyPr>
            <a:noAutofit/>
          </a:bodyPr>
          <a:lstStyle>
            <a:lvl1pPr marL="0" indent="0">
              <a:lnSpc>
                <a:spcPct val="200000"/>
              </a:lnSpc>
              <a:spcBef>
                <a:spcPts val="0"/>
              </a:spcBef>
              <a:buNone/>
              <a:defRPr sz="2400" b="0" i="0" spc="-70" baseline="0">
                <a:solidFill>
                  <a:schemeClr val="tx1"/>
                </a:solidFill>
                <a:latin typeface="Segoe UI Light" charset="0"/>
                <a:ea typeface="Segoe UI Light" charset="0"/>
                <a:cs typeface="Segoe UI Light" charset="0"/>
              </a:defRPr>
            </a:lvl1pPr>
          </a:lstStyle>
          <a:p>
            <a:pPr lvl="0"/>
            <a:r>
              <a:rPr lang="en-US"/>
              <a:t>Body copy will go here</a:t>
            </a:r>
          </a:p>
        </p:txBody>
      </p:sp>
      <p:cxnSp>
        <p:nvCxnSpPr>
          <p:cNvPr id="6" name="Straight Connector 5"/>
          <p:cNvCxnSpPr/>
          <p:nvPr userDrawn="1"/>
        </p:nvCxnSpPr>
        <p:spPr>
          <a:xfrm>
            <a:off x="1314756" y="2329437"/>
            <a:ext cx="9599216" cy="0"/>
          </a:xfrm>
          <a:prstGeom prst="line">
            <a:avLst/>
          </a:prstGeom>
          <a:noFill/>
          <a:ln w="9525" cap="flat" cmpd="sng" algn="ctr">
            <a:solidFill>
              <a:srgbClr val="00ABB7"/>
            </a:solidFill>
            <a:prstDash val="solid"/>
            <a:headEnd type="none"/>
            <a:tailEnd type="none"/>
          </a:ln>
          <a:effectLst/>
        </p:spPr>
      </p:cxnSp>
    </p:spTree>
    <p:extLst>
      <p:ext uri="{BB962C8B-B14F-4D97-AF65-F5344CB8AC3E}">
        <p14:creationId xmlns:p14="http://schemas.microsoft.com/office/powerpoint/2010/main" val="4834854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8"/>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5" r:id="rId2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036523"/>
            <a:ext cx="10630140" cy="1495794"/>
          </a:xfrm>
        </p:spPr>
        <p:txBody>
          <a:bodyPr/>
          <a:lstStyle/>
          <a:p>
            <a:r>
              <a:rPr lang="bs-Latn-BA" dirty="0"/>
              <a:t>Module </a:t>
            </a:r>
            <a:r>
              <a:rPr lang="en-US" dirty="0"/>
              <a:t>22 </a:t>
            </a:r>
            <a:r>
              <a:rPr lang="bs-Latn-BA" dirty="0"/>
              <a:t>: </a:t>
            </a:r>
            <a:r>
              <a:rPr lang="en-US" dirty="0"/>
              <a:t>Configure and use budget planning processes in Dynamics 365 for Finance and Operations  </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pPr lvl="0"/>
            <a:r>
              <a:rPr lang="en-US" dirty="0"/>
              <a:t>Security</a:t>
            </a:r>
          </a:p>
        </p:txBody>
      </p:sp>
      <p:pic>
        <p:nvPicPr>
          <p:cNvPr id="3" name="Picture 2">
            <a:extLst>
              <a:ext uri="{FF2B5EF4-FFF2-40B4-BE49-F238E27FC236}">
                <a16:creationId xmlns:a16="http://schemas.microsoft.com/office/drawing/2014/main" id="{4F4251C5-243B-4F36-9A14-A7824AF37564}"/>
              </a:ext>
            </a:extLst>
          </p:cNvPr>
          <p:cNvPicPr>
            <a:picLocks noChangeAspect="1"/>
          </p:cNvPicPr>
          <p:nvPr/>
        </p:nvPicPr>
        <p:blipFill>
          <a:blip r:embed="rId2"/>
          <a:stretch>
            <a:fillRect/>
          </a:stretch>
        </p:blipFill>
        <p:spPr>
          <a:xfrm>
            <a:off x="3290496" y="1647576"/>
            <a:ext cx="5611008" cy="3562847"/>
          </a:xfrm>
          <a:prstGeom prst="rect">
            <a:avLst/>
          </a:prstGeom>
        </p:spPr>
      </p:pic>
    </p:spTree>
    <p:extLst>
      <p:ext uri="{BB962C8B-B14F-4D97-AF65-F5344CB8AC3E}">
        <p14:creationId xmlns:p14="http://schemas.microsoft.com/office/powerpoint/2010/main" val="10319960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r>
              <a:rPr lang="en-US" b="1" dirty="0"/>
              <a:t>Budget planning workflows stages</a:t>
            </a:r>
            <a:endParaRPr lang="en-US" dirty="0"/>
          </a:p>
        </p:txBody>
      </p:sp>
      <p:pic>
        <p:nvPicPr>
          <p:cNvPr id="4" name="Picture 3">
            <a:extLst>
              <a:ext uri="{FF2B5EF4-FFF2-40B4-BE49-F238E27FC236}">
                <a16:creationId xmlns:a16="http://schemas.microsoft.com/office/drawing/2014/main" id="{6FEA5064-D860-4AC4-8B18-E7576205A54E}"/>
              </a:ext>
            </a:extLst>
          </p:cNvPr>
          <p:cNvPicPr>
            <a:picLocks noChangeAspect="1"/>
          </p:cNvPicPr>
          <p:nvPr/>
        </p:nvPicPr>
        <p:blipFill>
          <a:blip r:embed="rId2"/>
          <a:stretch>
            <a:fillRect/>
          </a:stretch>
        </p:blipFill>
        <p:spPr>
          <a:xfrm>
            <a:off x="1850164" y="1657967"/>
            <a:ext cx="8491671" cy="4313887"/>
          </a:xfrm>
          <a:prstGeom prst="rect">
            <a:avLst/>
          </a:prstGeom>
        </p:spPr>
      </p:pic>
    </p:spTree>
    <p:extLst>
      <p:ext uri="{BB962C8B-B14F-4D97-AF65-F5344CB8AC3E}">
        <p14:creationId xmlns:p14="http://schemas.microsoft.com/office/powerpoint/2010/main" val="6341608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r>
              <a:rPr lang="en-US" dirty="0"/>
              <a:t>Allocation schedules</a:t>
            </a:r>
          </a:p>
        </p:txBody>
      </p:sp>
      <p:pic>
        <p:nvPicPr>
          <p:cNvPr id="3" name="Picture 2">
            <a:extLst>
              <a:ext uri="{FF2B5EF4-FFF2-40B4-BE49-F238E27FC236}">
                <a16:creationId xmlns:a16="http://schemas.microsoft.com/office/drawing/2014/main" id="{7500FC48-0611-449C-B767-B6A6B99C97B2}"/>
              </a:ext>
            </a:extLst>
          </p:cNvPr>
          <p:cNvPicPr>
            <a:picLocks noChangeAspect="1"/>
          </p:cNvPicPr>
          <p:nvPr/>
        </p:nvPicPr>
        <p:blipFill>
          <a:blip r:embed="rId2"/>
          <a:stretch>
            <a:fillRect/>
          </a:stretch>
        </p:blipFill>
        <p:spPr>
          <a:xfrm>
            <a:off x="3335747" y="1256230"/>
            <a:ext cx="5520506" cy="4832647"/>
          </a:xfrm>
          <a:prstGeom prst="rect">
            <a:avLst/>
          </a:prstGeom>
        </p:spPr>
      </p:pic>
    </p:spTree>
    <p:extLst>
      <p:ext uri="{BB962C8B-B14F-4D97-AF65-F5344CB8AC3E}">
        <p14:creationId xmlns:p14="http://schemas.microsoft.com/office/powerpoint/2010/main" val="9699743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r>
              <a:rPr lang="en-US" dirty="0"/>
              <a:t>Allocation method</a:t>
            </a:r>
          </a:p>
        </p:txBody>
      </p:sp>
      <p:pic>
        <p:nvPicPr>
          <p:cNvPr id="4" name="Picture 3">
            <a:extLst>
              <a:ext uri="{FF2B5EF4-FFF2-40B4-BE49-F238E27FC236}">
                <a16:creationId xmlns:a16="http://schemas.microsoft.com/office/drawing/2014/main" id="{E471C80F-CFC3-4E29-83E0-4FF70F990980}"/>
              </a:ext>
            </a:extLst>
          </p:cNvPr>
          <p:cNvPicPr>
            <a:picLocks noChangeAspect="1"/>
          </p:cNvPicPr>
          <p:nvPr/>
        </p:nvPicPr>
        <p:blipFill>
          <a:blip r:embed="rId2"/>
          <a:stretch>
            <a:fillRect/>
          </a:stretch>
        </p:blipFill>
        <p:spPr>
          <a:xfrm>
            <a:off x="4170179" y="1175024"/>
            <a:ext cx="3851641" cy="4362504"/>
          </a:xfrm>
          <a:prstGeom prst="rect">
            <a:avLst/>
          </a:prstGeom>
        </p:spPr>
      </p:pic>
    </p:spTree>
    <p:extLst>
      <p:ext uri="{BB962C8B-B14F-4D97-AF65-F5344CB8AC3E}">
        <p14:creationId xmlns:p14="http://schemas.microsoft.com/office/powerpoint/2010/main" val="4519943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r>
              <a:rPr lang="en-US" dirty="0"/>
              <a:t>Stage allocation</a:t>
            </a:r>
          </a:p>
        </p:txBody>
      </p:sp>
      <p:pic>
        <p:nvPicPr>
          <p:cNvPr id="3" name="Picture 2">
            <a:extLst>
              <a:ext uri="{FF2B5EF4-FFF2-40B4-BE49-F238E27FC236}">
                <a16:creationId xmlns:a16="http://schemas.microsoft.com/office/drawing/2014/main" id="{7C8FC8AE-7D77-4A07-B01A-76A77FFF0B9C}"/>
              </a:ext>
            </a:extLst>
          </p:cNvPr>
          <p:cNvPicPr>
            <a:picLocks noChangeAspect="1"/>
          </p:cNvPicPr>
          <p:nvPr/>
        </p:nvPicPr>
        <p:blipFill>
          <a:blip r:embed="rId2"/>
          <a:stretch>
            <a:fillRect/>
          </a:stretch>
        </p:blipFill>
        <p:spPr>
          <a:xfrm>
            <a:off x="1638857" y="1257943"/>
            <a:ext cx="8914286" cy="5142857"/>
          </a:xfrm>
          <a:prstGeom prst="rect">
            <a:avLst/>
          </a:prstGeom>
        </p:spPr>
      </p:pic>
    </p:spTree>
    <p:extLst>
      <p:ext uri="{BB962C8B-B14F-4D97-AF65-F5344CB8AC3E}">
        <p14:creationId xmlns:p14="http://schemas.microsoft.com/office/powerpoint/2010/main" val="16402501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r>
              <a:rPr lang="en-US" dirty="0"/>
              <a:t>Columns</a:t>
            </a:r>
          </a:p>
        </p:txBody>
      </p:sp>
      <p:pic>
        <p:nvPicPr>
          <p:cNvPr id="4" name="Picture 3">
            <a:extLst>
              <a:ext uri="{FF2B5EF4-FFF2-40B4-BE49-F238E27FC236}">
                <a16:creationId xmlns:a16="http://schemas.microsoft.com/office/drawing/2014/main" id="{5529DCD8-0A07-415C-9A8D-4C35B8CB9130}"/>
              </a:ext>
            </a:extLst>
          </p:cNvPr>
          <p:cNvPicPr>
            <a:picLocks noChangeAspect="1"/>
          </p:cNvPicPr>
          <p:nvPr/>
        </p:nvPicPr>
        <p:blipFill>
          <a:blip r:embed="rId2"/>
          <a:stretch>
            <a:fillRect/>
          </a:stretch>
        </p:blipFill>
        <p:spPr>
          <a:xfrm>
            <a:off x="2122682" y="1223032"/>
            <a:ext cx="7946635" cy="5080969"/>
          </a:xfrm>
          <a:prstGeom prst="rect">
            <a:avLst/>
          </a:prstGeom>
        </p:spPr>
      </p:pic>
    </p:spTree>
    <p:extLst>
      <p:ext uri="{BB962C8B-B14F-4D97-AF65-F5344CB8AC3E}">
        <p14:creationId xmlns:p14="http://schemas.microsoft.com/office/powerpoint/2010/main" val="22439469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r>
              <a:rPr lang="en-US" dirty="0"/>
              <a:t>Layouts</a:t>
            </a:r>
          </a:p>
        </p:txBody>
      </p:sp>
      <p:pic>
        <p:nvPicPr>
          <p:cNvPr id="3" name="Picture 2">
            <a:extLst>
              <a:ext uri="{FF2B5EF4-FFF2-40B4-BE49-F238E27FC236}">
                <a16:creationId xmlns:a16="http://schemas.microsoft.com/office/drawing/2014/main" id="{DFCCB9ED-5F5F-46BF-97BA-117B27EDFB3B}"/>
              </a:ext>
            </a:extLst>
          </p:cNvPr>
          <p:cNvPicPr>
            <a:picLocks noChangeAspect="1"/>
          </p:cNvPicPr>
          <p:nvPr/>
        </p:nvPicPr>
        <p:blipFill>
          <a:blip r:embed="rId2"/>
          <a:stretch>
            <a:fillRect/>
          </a:stretch>
        </p:blipFill>
        <p:spPr>
          <a:xfrm>
            <a:off x="1623701" y="1411055"/>
            <a:ext cx="8944598" cy="4887319"/>
          </a:xfrm>
          <a:prstGeom prst="rect">
            <a:avLst/>
          </a:prstGeom>
        </p:spPr>
      </p:pic>
    </p:spTree>
    <p:extLst>
      <p:ext uri="{BB962C8B-B14F-4D97-AF65-F5344CB8AC3E}">
        <p14:creationId xmlns:p14="http://schemas.microsoft.com/office/powerpoint/2010/main" val="385460416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r>
              <a:rPr lang="en-US" dirty="0"/>
              <a:t>Templates</a:t>
            </a:r>
          </a:p>
        </p:txBody>
      </p:sp>
      <p:pic>
        <p:nvPicPr>
          <p:cNvPr id="4" name="Picture 3">
            <a:extLst>
              <a:ext uri="{FF2B5EF4-FFF2-40B4-BE49-F238E27FC236}">
                <a16:creationId xmlns:a16="http://schemas.microsoft.com/office/drawing/2014/main" id="{8814763B-6707-4B13-9689-2167BB403914}"/>
              </a:ext>
            </a:extLst>
          </p:cNvPr>
          <p:cNvPicPr>
            <a:picLocks noChangeAspect="1"/>
          </p:cNvPicPr>
          <p:nvPr/>
        </p:nvPicPr>
        <p:blipFill>
          <a:blip r:embed="rId2"/>
          <a:stretch>
            <a:fillRect/>
          </a:stretch>
        </p:blipFill>
        <p:spPr>
          <a:xfrm>
            <a:off x="3119022" y="1904787"/>
            <a:ext cx="5953956" cy="3048425"/>
          </a:xfrm>
          <a:prstGeom prst="rect">
            <a:avLst/>
          </a:prstGeom>
        </p:spPr>
      </p:pic>
    </p:spTree>
    <p:extLst>
      <p:ext uri="{BB962C8B-B14F-4D97-AF65-F5344CB8AC3E}">
        <p14:creationId xmlns:p14="http://schemas.microsoft.com/office/powerpoint/2010/main" val="30411485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r>
              <a:rPr lang="en-US" dirty="0"/>
              <a:t>Descriptions	</a:t>
            </a:r>
          </a:p>
        </p:txBody>
      </p:sp>
      <p:pic>
        <p:nvPicPr>
          <p:cNvPr id="3" name="Picture 2">
            <a:extLst>
              <a:ext uri="{FF2B5EF4-FFF2-40B4-BE49-F238E27FC236}">
                <a16:creationId xmlns:a16="http://schemas.microsoft.com/office/drawing/2014/main" id="{4D93F1B7-7616-4FD5-A44A-204963C74297}"/>
              </a:ext>
            </a:extLst>
          </p:cNvPr>
          <p:cNvPicPr>
            <a:picLocks noChangeAspect="1"/>
          </p:cNvPicPr>
          <p:nvPr/>
        </p:nvPicPr>
        <p:blipFill>
          <a:blip r:embed="rId2"/>
          <a:stretch>
            <a:fillRect/>
          </a:stretch>
        </p:blipFill>
        <p:spPr>
          <a:xfrm>
            <a:off x="717845" y="2154298"/>
            <a:ext cx="10337563" cy="2669324"/>
          </a:xfrm>
          <a:prstGeom prst="rect">
            <a:avLst/>
          </a:prstGeom>
        </p:spPr>
      </p:pic>
    </p:spTree>
    <p:extLst>
      <p:ext uri="{BB962C8B-B14F-4D97-AF65-F5344CB8AC3E}">
        <p14:creationId xmlns:p14="http://schemas.microsoft.com/office/powerpoint/2010/main" val="20416182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r>
              <a:rPr lang="en-US" dirty="0"/>
              <a:t>Budget planning process	</a:t>
            </a:r>
          </a:p>
        </p:txBody>
      </p:sp>
      <p:pic>
        <p:nvPicPr>
          <p:cNvPr id="4" name="Picture 3">
            <a:extLst>
              <a:ext uri="{FF2B5EF4-FFF2-40B4-BE49-F238E27FC236}">
                <a16:creationId xmlns:a16="http://schemas.microsoft.com/office/drawing/2014/main" id="{4BC98AAD-14B5-43AB-B67A-DACA3DEDB988}"/>
              </a:ext>
            </a:extLst>
          </p:cNvPr>
          <p:cNvPicPr>
            <a:picLocks noChangeAspect="1"/>
          </p:cNvPicPr>
          <p:nvPr/>
        </p:nvPicPr>
        <p:blipFill>
          <a:blip r:embed="rId2"/>
          <a:stretch>
            <a:fillRect/>
          </a:stretch>
        </p:blipFill>
        <p:spPr>
          <a:xfrm>
            <a:off x="1714200" y="1305841"/>
            <a:ext cx="8763599" cy="5022319"/>
          </a:xfrm>
          <a:prstGeom prst="rect">
            <a:avLst/>
          </a:prstGeom>
        </p:spPr>
      </p:pic>
    </p:spTree>
    <p:extLst>
      <p:ext uri="{BB962C8B-B14F-4D97-AF65-F5344CB8AC3E}">
        <p14:creationId xmlns:p14="http://schemas.microsoft.com/office/powerpoint/2010/main" val="42663349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430887"/>
          </a:xfrm>
        </p:spPr>
        <p:txBody>
          <a:bodyPr/>
          <a:lstStyle/>
          <a:p>
            <a:r>
              <a:rPr lang="en-US" sz="2800" dirty="0"/>
              <a:t>Agenda </a:t>
            </a:r>
          </a:p>
        </p:txBody>
      </p:sp>
      <p:sp>
        <p:nvSpPr>
          <p:cNvPr id="7" name="Text Placeholder 6">
            <a:extLst>
              <a:ext uri="{FF2B5EF4-FFF2-40B4-BE49-F238E27FC236}">
                <a16:creationId xmlns:a16="http://schemas.microsoft.com/office/drawing/2014/main" id="{CAB189A7-9943-45EB-8C8B-8AA1ECB4CD73}"/>
              </a:ext>
            </a:extLst>
          </p:cNvPr>
          <p:cNvSpPr>
            <a:spLocks noGrp="1"/>
          </p:cNvSpPr>
          <p:nvPr>
            <p:ph type="body" sz="quarter" idx="10"/>
          </p:nvPr>
        </p:nvSpPr>
        <p:spPr>
          <a:xfrm>
            <a:off x="588263" y="1690744"/>
            <a:ext cx="11018520" cy="2006703"/>
          </a:xfrm>
        </p:spPr>
        <p:txBody>
          <a:bodyPr/>
          <a:lstStyle/>
          <a:p>
            <a:pPr marL="457200" indent="-457200">
              <a:buFont typeface="Arial" panose="020B0604020202020204" pitchFamily="34" charset="0"/>
              <a:buChar char="•"/>
            </a:pPr>
            <a:r>
              <a:rPr lang="en-US" sz="2000" dirty="0"/>
              <a:t>Introduction</a:t>
            </a:r>
          </a:p>
          <a:p>
            <a:pPr marL="457200" indent="-457200">
              <a:buFont typeface="Arial" panose="020B0604020202020204" pitchFamily="34" charset="0"/>
              <a:buChar char="•"/>
            </a:pPr>
            <a:r>
              <a:rPr lang="en-US" sz="2000" dirty="0"/>
              <a:t>Configure Budget planning components </a:t>
            </a:r>
          </a:p>
          <a:p>
            <a:pPr marL="457200" indent="-457200">
              <a:buFont typeface="Arial" panose="020B0604020202020204" pitchFamily="34" charset="0"/>
              <a:buChar char="•"/>
            </a:pPr>
            <a:r>
              <a:rPr lang="en-US" sz="2000" dirty="0"/>
              <a:t>Module exercises</a:t>
            </a:r>
          </a:p>
          <a:p>
            <a:pPr marL="685800" lvl="1" indent="-457200">
              <a:buFont typeface="Arial" panose="020B0604020202020204" pitchFamily="34" charset="0"/>
              <a:buChar char="•"/>
            </a:pPr>
            <a:r>
              <a:rPr lang="en-US" sz="1200" dirty="0"/>
              <a:t>Exercise 1: Configure Budget planning, create and use a planning process.</a:t>
            </a:r>
          </a:p>
          <a:p>
            <a:pPr marL="457200" indent="-457200">
              <a:buFont typeface="Arial" panose="020B0604020202020204" pitchFamily="34" charset="0"/>
              <a:buChar char="•"/>
            </a:pPr>
            <a:r>
              <a:rPr lang="en-US" sz="2000" dirty="0"/>
              <a:t>Module summary</a:t>
            </a:r>
          </a:p>
          <a:p>
            <a:pPr marL="457200" indent="-457200">
              <a:buFont typeface="Arial" panose="020B0604020202020204" pitchFamily="34" charset="0"/>
              <a:buChar char="•"/>
            </a:pPr>
            <a:r>
              <a:rPr lang="en-US" sz="2000" dirty="0"/>
              <a:t>Knowledge Check </a:t>
            </a:r>
          </a:p>
        </p:txBody>
      </p:sp>
    </p:spTree>
    <p:extLst>
      <p:ext uri="{BB962C8B-B14F-4D97-AF65-F5344CB8AC3E}">
        <p14:creationId xmlns:p14="http://schemas.microsoft.com/office/powerpoint/2010/main" val="422481646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r>
              <a:rPr lang="en-US" dirty="0"/>
              <a:t>Budget planning stage rules and layouts	</a:t>
            </a:r>
          </a:p>
        </p:txBody>
      </p:sp>
      <p:pic>
        <p:nvPicPr>
          <p:cNvPr id="3" name="Picture 2">
            <a:extLst>
              <a:ext uri="{FF2B5EF4-FFF2-40B4-BE49-F238E27FC236}">
                <a16:creationId xmlns:a16="http://schemas.microsoft.com/office/drawing/2014/main" id="{957F4ABC-471A-4205-90E1-ED3EC64987CF}"/>
              </a:ext>
            </a:extLst>
          </p:cNvPr>
          <p:cNvPicPr>
            <a:picLocks noChangeAspect="1"/>
          </p:cNvPicPr>
          <p:nvPr/>
        </p:nvPicPr>
        <p:blipFill>
          <a:blip r:embed="rId2"/>
          <a:stretch>
            <a:fillRect/>
          </a:stretch>
        </p:blipFill>
        <p:spPr>
          <a:xfrm>
            <a:off x="713574" y="1590087"/>
            <a:ext cx="10764852" cy="4180821"/>
          </a:xfrm>
          <a:prstGeom prst="rect">
            <a:avLst/>
          </a:prstGeom>
        </p:spPr>
      </p:pic>
    </p:spTree>
    <p:extLst>
      <p:ext uri="{BB962C8B-B14F-4D97-AF65-F5344CB8AC3E}">
        <p14:creationId xmlns:p14="http://schemas.microsoft.com/office/powerpoint/2010/main" val="18051930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r>
              <a:rPr lang="en-US" dirty="0"/>
              <a:t>Alternate layout	</a:t>
            </a:r>
          </a:p>
        </p:txBody>
      </p:sp>
      <p:pic>
        <p:nvPicPr>
          <p:cNvPr id="7" name="Picture 6">
            <a:extLst>
              <a:ext uri="{FF2B5EF4-FFF2-40B4-BE49-F238E27FC236}">
                <a16:creationId xmlns:a16="http://schemas.microsoft.com/office/drawing/2014/main" id="{949C4906-02A8-46EC-9FC6-D0981FE84640}"/>
              </a:ext>
            </a:extLst>
          </p:cNvPr>
          <p:cNvPicPr>
            <a:picLocks noChangeAspect="1"/>
          </p:cNvPicPr>
          <p:nvPr/>
        </p:nvPicPr>
        <p:blipFill>
          <a:blip r:embed="rId2"/>
          <a:stretch>
            <a:fillRect/>
          </a:stretch>
        </p:blipFill>
        <p:spPr>
          <a:xfrm>
            <a:off x="3081714" y="1469003"/>
            <a:ext cx="6028571" cy="4552381"/>
          </a:xfrm>
          <a:prstGeom prst="rect">
            <a:avLst/>
          </a:prstGeom>
        </p:spPr>
      </p:pic>
    </p:spTree>
    <p:extLst>
      <p:ext uri="{BB962C8B-B14F-4D97-AF65-F5344CB8AC3E}">
        <p14:creationId xmlns:p14="http://schemas.microsoft.com/office/powerpoint/2010/main" val="327141716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Lesson </a:t>
            </a:r>
            <a:r>
              <a:rPr lang="en-US" dirty="0"/>
              <a:t>3</a:t>
            </a:r>
            <a:r>
              <a:rPr lang="bs-Latn-BA" dirty="0"/>
              <a:t>: </a:t>
            </a:r>
            <a:r>
              <a:rPr lang="en-US" dirty="0"/>
              <a:t>Module Exercises</a:t>
            </a:r>
          </a:p>
        </p:txBody>
      </p:sp>
    </p:spTree>
    <p:extLst>
      <p:ext uri="{BB962C8B-B14F-4D97-AF65-F5344CB8AC3E}">
        <p14:creationId xmlns:p14="http://schemas.microsoft.com/office/powerpoint/2010/main" val="43486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9579708" cy="1280351"/>
          </a:xfrm>
        </p:spPr>
        <p:txBody>
          <a:bodyPr/>
          <a:lstStyle/>
          <a:p>
            <a:pPr lvl="1"/>
            <a:r>
              <a:rPr lang="en-US" dirty="0"/>
              <a:t>The goal of the lab exercise is to apply the knowledge we’ve learned regarding the security management in Finance and Operations. </a:t>
            </a:r>
          </a:p>
          <a:p>
            <a:pPr lvl="1"/>
            <a:r>
              <a:rPr lang="en-US" dirty="0"/>
              <a:t>Exercises:</a:t>
            </a:r>
          </a:p>
          <a:p>
            <a:pPr marL="685800" lvl="1" indent="-457200">
              <a:buFont typeface="Arial" panose="020B0604020202020204" pitchFamily="34" charset="0"/>
              <a:buChar char="•"/>
            </a:pPr>
            <a:r>
              <a:rPr lang="en-US" sz="1600" dirty="0"/>
              <a:t>Exercise 1: Configure Budget planning, create and use a planning process.</a:t>
            </a:r>
          </a:p>
        </p:txBody>
      </p:sp>
      <p:pic>
        <p:nvPicPr>
          <p:cNvPr id="4" name="Picture 3">
            <a:extLst>
              <a:ext uri="{FF2B5EF4-FFF2-40B4-BE49-F238E27FC236}">
                <a16:creationId xmlns:a16="http://schemas.microsoft.com/office/drawing/2014/main" id="{E743A340-3730-4F6B-959B-DBA7F30210E5}"/>
              </a:ext>
            </a:extLst>
          </p:cNvPr>
          <p:cNvPicPr>
            <a:picLocks noChangeAspect="1"/>
          </p:cNvPicPr>
          <p:nvPr/>
        </p:nvPicPr>
        <p:blipFill>
          <a:blip r:embed="rId3"/>
          <a:stretch>
            <a:fillRect/>
          </a:stretch>
        </p:blipFill>
        <p:spPr>
          <a:xfrm>
            <a:off x="10275751" y="4188095"/>
            <a:ext cx="935669" cy="1691401"/>
          </a:xfrm>
          <a:prstGeom prst="rect">
            <a:avLst/>
          </a:prstGeom>
        </p:spPr>
      </p:pic>
      <p:sp>
        <p:nvSpPr>
          <p:cNvPr id="5" name="TextBox 4">
            <a:extLst>
              <a:ext uri="{FF2B5EF4-FFF2-40B4-BE49-F238E27FC236}">
                <a16:creationId xmlns:a16="http://schemas.microsoft.com/office/drawing/2014/main" id="{377DDC96-B260-4568-A680-9FA9EB86460B}"/>
              </a:ext>
            </a:extLst>
          </p:cNvPr>
          <p:cNvSpPr txBox="1"/>
          <p:nvPr/>
        </p:nvSpPr>
        <p:spPr>
          <a:xfrm>
            <a:off x="10323563" y="5879496"/>
            <a:ext cx="887857" cy="452522"/>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Exercise</a:t>
            </a:r>
          </a:p>
        </p:txBody>
      </p:sp>
    </p:spTree>
    <p:extLst>
      <p:ext uri="{BB962C8B-B14F-4D97-AF65-F5344CB8AC3E}">
        <p14:creationId xmlns:p14="http://schemas.microsoft.com/office/powerpoint/2010/main" val="289287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Lesson 1: </a:t>
            </a:r>
            <a:r>
              <a:rPr lang="en-US" dirty="0"/>
              <a:t>Introduction</a:t>
            </a:r>
          </a:p>
        </p:txBody>
      </p:sp>
    </p:spTree>
    <p:extLst>
      <p:ext uri="{BB962C8B-B14F-4D97-AF65-F5344CB8AC3E}">
        <p14:creationId xmlns:p14="http://schemas.microsoft.com/office/powerpoint/2010/main" val="94245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r>
              <a:rPr lang="en-GB" b="1" dirty="0"/>
              <a:t>Budget planning overview</a:t>
            </a:r>
            <a:endParaRPr lang="en-US" b="1" dirty="0"/>
          </a:p>
        </p:txBody>
      </p:sp>
      <p:sp>
        <p:nvSpPr>
          <p:cNvPr id="7" name="Text Placeholder 6">
            <a:extLst>
              <a:ext uri="{FF2B5EF4-FFF2-40B4-BE49-F238E27FC236}">
                <a16:creationId xmlns:a16="http://schemas.microsoft.com/office/drawing/2014/main" id="{CAB189A7-9943-45EB-8C8B-8AA1ECB4CD73}"/>
              </a:ext>
            </a:extLst>
          </p:cNvPr>
          <p:cNvSpPr>
            <a:spLocks noGrp="1"/>
          </p:cNvSpPr>
          <p:nvPr>
            <p:ph type="body" sz="quarter" idx="10"/>
          </p:nvPr>
        </p:nvSpPr>
        <p:spPr>
          <a:xfrm>
            <a:off x="776270" y="1177997"/>
            <a:ext cx="11018520" cy="3890296"/>
          </a:xfrm>
        </p:spPr>
        <p:txBody>
          <a:bodyPr/>
          <a:lstStyle/>
          <a:p>
            <a:pPr marL="285750" lvl="0" indent="-285750">
              <a:buFont typeface="Arial" panose="020B0604020202020204" pitchFamily="34" charset="0"/>
              <a:buChar char="•"/>
            </a:pPr>
            <a:r>
              <a:rPr lang="en-US" sz="1600" b="1" dirty="0"/>
              <a:t>Budget planning processes</a:t>
            </a:r>
            <a:r>
              <a:rPr lang="en-US" sz="1600" dirty="0"/>
              <a:t> – Budget planning processes determine how budget plans can be updated, routed, reviewed, and approved in the budgeting organization hierarchy. A budget planning process is linked to a budget cycle and an organization via a legal entity.</a:t>
            </a:r>
          </a:p>
          <a:p>
            <a:pPr marL="285750" lvl="0" indent="-285750">
              <a:buFont typeface="Arial" panose="020B0604020202020204" pitchFamily="34" charset="0"/>
              <a:buChar char="•"/>
            </a:pPr>
            <a:r>
              <a:rPr lang="en-US" sz="1600" b="1" dirty="0"/>
              <a:t>Budget plans</a:t>
            </a:r>
            <a:r>
              <a:rPr lang="en-US" sz="1600" dirty="0"/>
              <a:t> – Budget plans contain the budget data for a budget planning process  . You can have multiple budget plans that are used for various purposes. For example, budget plans can be used to create budget amounts for different organizational units, or they can help you make comparisons and informed decisions.</a:t>
            </a:r>
          </a:p>
          <a:p>
            <a:pPr marL="285750" lvl="0" indent="-285750">
              <a:buFont typeface="Arial" panose="020B0604020202020204" pitchFamily="34" charset="0"/>
              <a:buChar char="•"/>
            </a:pPr>
            <a:r>
              <a:rPr lang="en-US" sz="1600" b="1" dirty="0"/>
              <a:t>Budget plan scenarios</a:t>
            </a:r>
            <a:r>
              <a:rPr lang="en-US" sz="1600" dirty="0"/>
              <a:t> – Budget plan scenarios define categories of data for the budget plans. You define budget plan scenarios to support monetary and other unit of measure classes, such as quantity. Examples of monetary budget plan scenarios include Department previous year and Department requests. Examples of budget plan scenarios that use quantities include Previous year support calls and Full-time equivalent (FTE) count.</a:t>
            </a:r>
          </a:p>
          <a:p>
            <a:pPr marL="285750" lvl="0" indent="-285750">
              <a:buFont typeface="Arial" panose="020B0604020202020204" pitchFamily="34" charset="0"/>
              <a:buChar char="•"/>
            </a:pPr>
            <a:r>
              <a:rPr lang="en-US" sz="1600" b="1" dirty="0"/>
              <a:t>Budget planning stages</a:t>
            </a:r>
            <a:r>
              <a:rPr lang="en-US" sz="1600" dirty="0"/>
              <a:t> – Budget planning stages define the steps that a budget plan follows from its inception to final approval. Budget planning stages are arranged in budget planning workflows.</a:t>
            </a:r>
          </a:p>
          <a:p>
            <a:pPr marL="285750" lvl="0" indent="-285750">
              <a:buFont typeface="Arial" panose="020B0604020202020204" pitchFamily="34" charset="0"/>
              <a:buChar char="•"/>
            </a:pPr>
            <a:r>
              <a:rPr lang="en-US" sz="1600" b="1" dirty="0"/>
              <a:t>Budget planning workflows</a:t>
            </a:r>
            <a:r>
              <a:rPr lang="en-US" sz="1600" dirty="0"/>
              <a:t> – Budget planning workflows consist of and define budget planning stages. Budget planning workflows are associated with Budgeting workflows. Budgeting workflows are the automated and manual processes that move budget plans through the budget planning stages.</a:t>
            </a:r>
          </a:p>
        </p:txBody>
      </p:sp>
    </p:spTree>
    <p:extLst>
      <p:ext uri="{BB962C8B-B14F-4D97-AF65-F5344CB8AC3E}">
        <p14:creationId xmlns:p14="http://schemas.microsoft.com/office/powerpoint/2010/main" val="26364104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2</a:t>
            </a:r>
            <a:r>
              <a:rPr lang="bs-Latn-BA" dirty="0"/>
              <a:t>: </a:t>
            </a:r>
            <a:r>
              <a:rPr lang="en-US" dirty="0"/>
              <a:t>Configure Budget planning components </a:t>
            </a:r>
          </a:p>
        </p:txBody>
      </p:sp>
    </p:spTree>
    <p:extLst>
      <p:ext uri="{BB962C8B-B14F-4D97-AF65-F5344CB8AC3E}">
        <p14:creationId xmlns:p14="http://schemas.microsoft.com/office/powerpoint/2010/main" val="428715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pPr lvl="0"/>
            <a:r>
              <a:rPr lang="en-US" b="1" dirty="0"/>
              <a:t>Budget planning configuration</a:t>
            </a:r>
            <a:r>
              <a:rPr lang="en-US" dirty="0"/>
              <a:t> </a:t>
            </a:r>
          </a:p>
        </p:txBody>
      </p:sp>
      <p:pic>
        <p:nvPicPr>
          <p:cNvPr id="9" name="Picture 8">
            <a:extLst>
              <a:ext uri="{FF2B5EF4-FFF2-40B4-BE49-F238E27FC236}">
                <a16:creationId xmlns:a16="http://schemas.microsoft.com/office/drawing/2014/main" id="{ED4E8B10-5C5F-4416-886F-D07FE3923E62}"/>
              </a:ext>
            </a:extLst>
          </p:cNvPr>
          <p:cNvPicPr>
            <a:picLocks noChangeAspect="1"/>
          </p:cNvPicPr>
          <p:nvPr/>
        </p:nvPicPr>
        <p:blipFill>
          <a:blip r:embed="rId2"/>
          <a:stretch>
            <a:fillRect/>
          </a:stretch>
        </p:blipFill>
        <p:spPr>
          <a:xfrm>
            <a:off x="1499787" y="1423227"/>
            <a:ext cx="9192426" cy="4919889"/>
          </a:xfrm>
          <a:prstGeom prst="rect">
            <a:avLst/>
          </a:prstGeom>
        </p:spPr>
      </p:pic>
    </p:spTree>
    <p:extLst>
      <p:ext uri="{BB962C8B-B14F-4D97-AF65-F5344CB8AC3E}">
        <p14:creationId xmlns:p14="http://schemas.microsoft.com/office/powerpoint/2010/main" val="30668601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r>
              <a:rPr lang="en-US" b="1" dirty="0"/>
              <a:t>Create a budget planning schema</a:t>
            </a:r>
          </a:p>
        </p:txBody>
      </p:sp>
      <p:pic>
        <p:nvPicPr>
          <p:cNvPr id="4" name="Picture 3">
            <a:extLst>
              <a:ext uri="{FF2B5EF4-FFF2-40B4-BE49-F238E27FC236}">
                <a16:creationId xmlns:a16="http://schemas.microsoft.com/office/drawing/2014/main" id="{1230195B-4103-408C-8331-50EEED37174B}"/>
              </a:ext>
            </a:extLst>
          </p:cNvPr>
          <p:cNvPicPr/>
          <p:nvPr/>
        </p:nvPicPr>
        <p:blipFill>
          <a:blip r:embed="rId2"/>
          <a:stretch>
            <a:fillRect/>
          </a:stretch>
        </p:blipFill>
        <p:spPr>
          <a:xfrm>
            <a:off x="1923483" y="1448791"/>
            <a:ext cx="8345034" cy="4004903"/>
          </a:xfrm>
          <a:prstGeom prst="rect">
            <a:avLst/>
          </a:prstGeom>
        </p:spPr>
      </p:pic>
    </p:spTree>
    <p:extLst>
      <p:ext uri="{BB962C8B-B14F-4D97-AF65-F5344CB8AC3E}">
        <p14:creationId xmlns:p14="http://schemas.microsoft.com/office/powerpoint/2010/main" val="16088607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pPr lvl="0"/>
            <a:r>
              <a:rPr lang="en-US" dirty="0"/>
              <a:t>Budget planning hierarchy</a:t>
            </a:r>
          </a:p>
        </p:txBody>
      </p:sp>
      <p:pic>
        <p:nvPicPr>
          <p:cNvPr id="3" name="Picture 2">
            <a:extLst>
              <a:ext uri="{FF2B5EF4-FFF2-40B4-BE49-F238E27FC236}">
                <a16:creationId xmlns:a16="http://schemas.microsoft.com/office/drawing/2014/main" id="{E592BBF9-B439-4EAB-A5E6-D497B80C71B9}"/>
              </a:ext>
            </a:extLst>
          </p:cNvPr>
          <p:cNvPicPr>
            <a:picLocks noChangeAspect="1"/>
          </p:cNvPicPr>
          <p:nvPr/>
        </p:nvPicPr>
        <p:blipFill>
          <a:blip r:embed="rId2"/>
          <a:stretch>
            <a:fillRect/>
          </a:stretch>
        </p:blipFill>
        <p:spPr>
          <a:xfrm>
            <a:off x="3583536" y="1315142"/>
            <a:ext cx="5024927" cy="4777393"/>
          </a:xfrm>
          <a:prstGeom prst="rect">
            <a:avLst/>
          </a:prstGeom>
        </p:spPr>
      </p:pic>
    </p:spTree>
    <p:extLst>
      <p:ext uri="{BB962C8B-B14F-4D97-AF65-F5344CB8AC3E}">
        <p14:creationId xmlns:p14="http://schemas.microsoft.com/office/powerpoint/2010/main" val="19422992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8FB18-B42E-48DF-8E6D-A626579DBA4F}"/>
              </a:ext>
            </a:extLst>
          </p:cNvPr>
          <p:cNvSpPr>
            <a:spLocks noGrp="1"/>
          </p:cNvSpPr>
          <p:nvPr>
            <p:ph type="title"/>
          </p:nvPr>
        </p:nvSpPr>
        <p:spPr>
          <a:xfrm>
            <a:off x="588263" y="457200"/>
            <a:ext cx="11018520" cy="553998"/>
          </a:xfrm>
        </p:spPr>
        <p:txBody>
          <a:bodyPr/>
          <a:lstStyle/>
          <a:p>
            <a:pPr lvl="0"/>
            <a:r>
              <a:rPr lang="en-US" dirty="0"/>
              <a:t>Budget planning purpose</a:t>
            </a:r>
          </a:p>
        </p:txBody>
      </p:sp>
      <p:pic>
        <p:nvPicPr>
          <p:cNvPr id="4" name="Picture 3">
            <a:extLst>
              <a:ext uri="{FF2B5EF4-FFF2-40B4-BE49-F238E27FC236}">
                <a16:creationId xmlns:a16="http://schemas.microsoft.com/office/drawing/2014/main" id="{52E9A9FE-947A-4D03-923B-FBA58E37B043}"/>
              </a:ext>
            </a:extLst>
          </p:cNvPr>
          <p:cNvPicPr>
            <a:picLocks noChangeAspect="1"/>
          </p:cNvPicPr>
          <p:nvPr/>
        </p:nvPicPr>
        <p:blipFill>
          <a:blip r:embed="rId2"/>
          <a:stretch>
            <a:fillRect/>
          </a:stretch>
        </p:blipFill>
        <p:spPr>
          <a:xfrm>
            <a:off x="2138560" y="1624067"/>
            <a:ext cx="7914880" cy="4571855"/>
          </a:xfrm>
          <a:prstGeom prst="rect">
            <a:avLst/>
          </a:prstGeom>
        </p:spPr>
      </p:pic>
    </p:spTree>
    <p:extLst>
      <p:ext uri="{BB962C8B-B14F-4D97-AF65-F5344CB8AC3E}">
        <p14:creationId xmlns:p14="http://schemas.microsoft.com/office/powerpoint/2010/main" val="2431649528"/>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916BDA3070A34895CAD2722FB4F240" ma:contentTypeVersion="11" ma:contentTypeDescription="Create a new document." ma:contentTypeScope="" ma:versionID="a985e66079244a9cc8358ad2cca83724">
  <xsd:schema xmlns:xsd="http://www.w3.org/2001/XMLSchema" xmlns:xs="http://www.w3.org/2001/XMLSchema" xmlns:p="http://schemas.microsoft.com/office/2006/metadata/properties" xmlns:ns2="c1d41322-cfbd-4e6a-be1a-fbfd92ccb5d9" xmlns:ns3="0231ce3f-da5b-4a8c-b6d4-0ce70353f982" targetNamespace="http://schemas.microsoft.com/office/2006/metadata/properties" ma:root="true" ma:fieldsID="91f28713f6b8941e327d2895d67e2a78" ns2:_="" ns3:_="">
    <xsd:import namespace="c1d41322-cfbd-4e6a-be1a-fbfd92ccb5d9"/>
    <xsd:import namespace="0231ce3f-da5b-4a8c-b6d4-0ce70353f98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d41322-cfbd-4e6a-be1a-fbfd92ccb5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31ce3f-da5b-4a8c-b6d4-0ce70353f98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A6F743-7786-4994-8AB3-2C924157FCDE}"/>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b1fabdb0-6811-4e35-981a-198c29cbb8c3"/>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3518</TotalTime>
  <Words>319</Words>
  <Application>Microsoft Office PowerPoint</Application>
  <PresentationFormat>Widescreen</PresentationFormat>
  <Paragraphs>56</Paragraphs>
  <Slides>24</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Consolas</vt:lpstr>
      <vt:lpstr>Segoe UI</vt:lpstr>
      <vt:lpstr>Segoe UI Light</vt:lpstr>
      <vt:lpstr>Segoe UI Semibold</vt:lpstr>
      <vt:lpstr>Segoe UI Semilight</vt:lpstr>
      <vt:lpstr>Wingdings</vt:lpstr>
      <vt:lpstr>WHITE TEMPLATE</vt:lpstr>
      <vt:lpstr>SOFT BLACK TEMPLATE</vt:lpstr>
      <vt:lpstr>Module 22 : Configure and use budget planning processes in Dynamics 365 for Finance and Operations  </vt:lpstr>
      <vt:lpstr>Agenda </vt:lpstr>
      <vt:lpstr>Lesson 1: Introduction</vt:lpstr>
      <vt:lpstr>Budget planning overview</vt:lpstr>
      <vt:lpstr>Lesson 2: Configure Budget planning components </vt:lpstr>
      <vt:lpstr>Budget planning configuration </vt:lpstr>
      <vt:lpstr>Create a budget planning schema</vt:lpstr>
      <vt:lpstr>Budget planning hierarchy</vt:lpstr>
      <vt:lpstr>Budget planning purpose</vt:lpstr>
      <vt:lpstr>Security</vt:lpstr>
      <vt:lpstr>Budget planning workflows stages</vt:lpstr>
      <vt:lpstr>Allocation schedules</vt:lpstr>
      <vt:lpstr>Allocation method</vt:lpstr>
      <vt:lpstr>Stage allocation</vt:lpstr>
      <vt:lpstr>Columns</vt:lpstr>
      <vt:lpstr>Layouts</vt:lpstr>
      <vt:lpstr>Templates</vt:lpstr>
      <vt:lpstr>Descriptions </vt:lpstr>
      <vt:lpstr>Budget planning process </vt:lpstr>
      <vt:lpstr>Budget planning stage rules and layouts </vt:lpstr>
      <vt:lpstr>Alternate layout </vt:lpstr>
      <vt:lpstr>Lesson 3: Module Exercises</vt:lpstr>
      <vt:lpstr>Lesson Introduction</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Support Team</cp:lastModifiedBy>
  <cp:revision>104</cp:revision>
  <dcterms:created xsi:type="dcterms:W3CDTF">2018-07-31T14:16:34Z</dcterms:created>
  <dcterms:modified xsi:type="dcterms:W3CDTF">2019-03-22T01:06:10Z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0x010100C3916BDA3070A34895CAD2722FB4F240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