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15"/>
  </p:notesMasterIdLst>
  <p:handoutMasterIdLst>
    <p:handoutMasterId r:id="rId16"/>
  </p:handoutMasterIdLst>
  <p:sldIdLst>
    <p:sldId id="1720" r:id="rId6"/>
    <p:sldId id="269" r:id="rId7"/>
    <p:sldId id="1784" r:id="rId8"/>
    <p:sldId id="1785" r:id="rId9"/>
    <p:sldId id="1779" r:id="rId10"/>
    <p:sldId id="1780" r:id="rId11"/>
    <p:sldId id="1781" r:id="rId12"/>
    <p:sldId id="1782" r:id="rId13"/>
    <p:sldId id="1783" r:id="rId14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rand Template" id="{E9D1FD4D-DAAF-4829-BBBC-AD8AC9ACFE8A}">
          <p14:sldIdLst/>
        </p14:section>
        <p14:section name="White Template" id="{A073DAE3-B461-442F-A3D3-6642BD875E45}">
          <p14:sldIdLst>
            <p14:sldId id="1720"/>
            <p14:sldId id="269"/>
            <p14:sldId id="1784"/>
            <p14:sldId id="1785"/>
            <p14:sldId id="1779"/>
            <p14:sldId id="1780"/>
            <p14:sldId id="1781"/>
            <p14:sldId id="1782"/>
            <p14:sldId id="1783"/>
          </p14:sldIdLst>
        </p14:section>
        <p14:section name="To be Deleted" id="{F26A2E8A-F64C-4800-B444-9108FACED5B0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1A1A1A"/>
    <a:srgbClr val="FFFFFF"/>
    <a:srgbClr val="00BCF2"/>
    <a:srgbClr val="40CDF5"/>
    <a:srgbClr val="40587C"/>
    <a:srgbClr val="00B0E3"/>
    <a:srgbClr val="00188F"/>
    <a:srgbClr val="005291"/>
    <a:srgbClr val="BA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4453B4-11BB-4F81-85FE-3579EF3C86B6}" v="79" dt="2019-03-12T10:48:13.9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77" autoAdjust="0"/>
    <p:restoredTop sz="92109" autoAdjust="0"/>
  </p:normalViewPr>
  <p:slideViewPr>
    <p:cSldViewPr snapToGrid="0">
      <p:cViewPr varScale="1">
        <p:scale>
          <a:sx n="108" d="100"/>
          <a:sy n="108" d="100"/>
        </p:scale>
        <p:origin x="78" y="114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ire Nielsen" userId="ebf09baf-0b46-49dc-b5e4-5c911106321b" providerId="ADAL" clId="{484453B4-11BB-4F81-85FE-3579EF3C86B6}"/>
    <pc:docChg chg="modSld">
      <pc:chgData name="Claire Nielsen" userId="ebf09baf-0b46-49dc-b5e4-5c911106321b" providerId="ADAL" clId="{484453B4-11BB-4F81-85FE-3579EF3C86B6}" dt="2019-03-12T10:48:13.952" v="118" actId="20577"/>
      <pc:docMkLst>
        <pc:docMk/>
      </pc:docMkLst>
      <pc:sldChg chg="modSp">
        <pc:chgData name="Claire Nielsen" userId="ebf09baf-0b46-49dc-b5e4-5c911106321b" providerId="ADAL" clId="{484453B4-11BB-4F81-85FE-3579EF3C86B6}" dt="2019-03-12T10:40:16.002" v="41" actId="20577"/>
        <pc:sldMkLst>
          <pc:docMk/>
          <pc:sldMk cId="2380857450" sldId="269"/>
        </pc:sldMkLst>
        <pc:spChg chg="mod">
          <ac:chgData name="Claire Nielsen" userId="ebf09baf-0b46-49dc-b5e4-5c911106321b" providerId="ADAL" clId="{484453B4-11BB-4F81-85FE-3579EF3C86B6}" dt="2019-03-12T10:39:21.218" v="4" actId="20577"/>
          <ac:spMkLst>
            <pc:docMk/>
            <pc:sldMk cId="2380857450" sldId="269"/>
            <ac:spMk id="116" creationId="{DDF3951D-4D60-4056-8C88-935087EA8A5C}"/>
          </ac:spMkLst>
        </pc:spChg>
        <pc:spChg chg="mod">
          <ac:chgData name="Claire Nielsen" userId="ebf09baf-0b46-49dc-b5e4-5c911106321b" providerId="ADAL" clId="{484453B4-11BB-4F81-85FE-3579EF3C86B6}" dt="2019-03-12T10:39:40.001" v="16" actId="20577"/>
          <ac:spMkLst>
            <pc:docMk/>
            <pc:sldMk cId="2380857450" sldId="269"/>
            <ac:spMk id="122" creationId="{377BAE7F-11B5-414C-B24C-AC89CBB303A7}"/>
          </ac:spMkLst>
        </pc:spChg>
        <pc:spChg chg="mod">
          <ac:chgData name="Claire Nielsen" userId="ebf09baf-0b46-49dc-b5e4-5c911106321b" providerId="ADAL" clId="{484453B4-11BB-4F81-85FE-3579EF3C86B6}" dt="2019-03-12T10:39:28.252" v="8" actId="20577"/>
          <ac:spMkLst>
            <pc:docMk/>
            <pc:sldMk cId="2380857450" sldId="269"/>
            <ac:spMk id="128" creationId="{8754CBAB-F936-4471-BF07-1520F7717DAA}"/>
          </ac:spMkLst>
        </pc:spChg>
        <pc:spChg chg="mod">
          <ac:chgData name="Claire Nielsen" userId="ebf09baf-0b46-49dc-b5e4-5c911106321b" providerId="ADAL" clId="{484453B4-11BB-4F81-85FE-3579EF3C86B6}" dt="2019-03-12T10:39:24.836" v="6" actId="20577"/>
          <ac:spMkLst>
            <pc:docMk/>
            <pc:sldMk cId="2380857450" sldId="269"/>
            <ac:spMk id="129" creationId="{CFF1BB6B-29F8-4A6B-BE8F-0EB06C5CF919}"/>
          </ac:spMkLst>
        </pc:spChg>
        <pc:spChg chg="mod">
          <ac:chgData name="Claire Nielsen" userId="ebf09baf-0b46-49dc-b5e4-5c911106321b" providerId="ADAL" clId="{484453B4-11BB-4F81-85FE-3579EF3C86B6}" dt="2019-03-12T10:39:59.836" v="29" actId="20577"/>
          <ac:spMkLst>
            <pc:docMk/>
            <pc:sldMk cId="2380857450" sldId="269"/>
            <ac:spMk id="133" creationId="{1078B8F8-15E6-4FD4-86FA-FC88A2AB0FD2}"/>
          </ac:spMkLst>
        </pc:spChg>
        <pc:spChg chg="mod">
          <ac:chgData name="Claire Nielsen" userId="ebf09baf-0b46-49dc-b5e4-5c911106321b" providerId="ADAL" clId="{484453B4-11BB-4F81-85FE-3579EF3C86B6}" dt="2019-03-12T10:40:05.550" v="33" actId="20577"/>
          <ac:spMkLst>
            <pc:docMk/>
            <pc:sldMk cId="2380857450" sldId="269"/>
            <ac:spMk id="139" creationId="{5AC47046-5038-4ACC-B9BD-420D3A994D68}"/>
          </ac:spMkLst>
        </pc:spChg>
        <pc:spChg chg="mod">
          <ac:chgData name="Claire Nielsen" userId="ebf09baf-0b46-49dc-b5e4-5c911106321b" providerId="ADAL" clId="{484453B4-11BB-4F81-85FE-3579EF3C86B6}" dt="2019-03-12T10:40:02.692" v="31" actId="20577"/>
          <ac:spMkLst>
            <pc:docMk/>
            <pc:sldMk cId="2380857450" sldId="269"/>
            <ac:spMk id="142" creationId="{1AE60039-14C9-4BE7-BC0A-2CDCEB7BFC4B}"/>
          </ac:spMkLst>
        </pc:spChg>
        <pc:spChg chg="mod">
          <ac:chgData name="Claire Nielsen" userId="ebf09baf-0b46-49dc-b5e4-5c911106321b" providerId="ADAL" clId="{484453B4-11BB-4F81-85FE-3579EF3C86B6}" dt="2019-03-12T10:39:53.775" v="25" actId="20577"/>
          <ac:spMkLst>
            <pc:docMk/>
            <pc:sldMk cId="2380857450" sldId="269"/>
            <ac:spMk id="143" creationId="{F61A5809-8117-449E-9459-07923299D7FB}"/>
          </ac:spMkLst>
        </pc:spChg>
        <pc:spChg chg="mod">
          <ac:chgData name="Claire Nielsen" userId="ebf09baf-0b46-49dc-b5e4-5c911106321b" providerId="ADAL" clId="{484453B4-11BB-4F81-85FE-3579EF3C86B6}" dt="2019-03-12T10:40:12.702" v="39" actId="20577"/>
          <ac:spMkLst>
            <pc:docMk/>
            <pc:sldMk cId="2380857450" sldId="269"/>
            <ac:spMk id="151" creationId="{62453133-9766-42B1-9F4E-310DF48E0CE1}"/>
          </ac:spMkLst>
        </pc:spChg>
        <pc:spChg chg="mod">
          <ac:chgData name="Claire Nielsen" userId="ebf09baf-0b46-49dc-b5e4-5c911106321b" providerId="ADAL" clId="{484453B4-11BB-4F81-85FE-3579EF3C86B6}" dt="2019-03-12T10:39:31.285" v="10" actId="20577"/>
          <ac:spMkLst>
            <pc:docMk/>
            <pc:sldMk cId="2380857450" sldId="269"/>
            <ac:spMk id="161" creationId="{7958C948-D5C5-4DDD-9B38-27F1490BCBE5}"/>
          </ac:spMkLst>
        </pc:spChg>
        <pc:spChg chg="mod">
          <ac:chgData name="Claire Nielsen" userId="ebf09baf-0b46-49dc-b5e4-5c911106321b" providerId="ADAL" clId="{484453B4-11BB-4F81-85FE-3579EF3C86B6}" dt="2019-03-12T10:40:16.002" v="41" actId="20577"/>
          <ac:spMkLst>
            <pc:docMk/>
            <pc:sldMk cId="2380857450" sldId="269"/>
            <ac:spMk id="162" creationId="{0AA13EA9-E198-448D-99B5-32A008BF20C6}"/>
          </ac:spMkLst>
        </pc:spChg>
        <pc:spChg chg="mod">
          <ac:chgData name="Claire Nielsen" userId="ebf09baf-0b46-49dc-b5e4-5c911106321b" providerId="ADAL" clId="{484453B4-11BB-4F81-85FE-3579EF3C86B6}" dt="2019-03-12T10:39:37.235" v="14" actId="20577"/>
          <ac:spMkLst>
            <pc:docMk/>
            <pc:sldMk cId="2380857450" sldId="269"/>
            <ac:spMk id="167" creationId="{4124F39D-1BF3-4C80-8F97-7C53BEE89C1C}"/>
          </ac:spMkLst>
        </pc:spChg>
      </pc:sldChg>
      <pc:sldChg chg="modSp">
        <pc:chgData name="Claire Nielsen" userId="ebf09baf-0b46-49dc-b5e4-5c911106321b" providerId="ADAL" clId="{484453B4-11BB-4F81-85FE-3579EF3C86B6}" dt="2019-03-12T10:44:31.636" v="72" actId="20577"/>
        <pc:sldMkLst>
          <pc:docMk/>
          <pc:sldMk cId="4097845758" sldId="1784"/>
        </pc:sldMkLst>
        <pc:spChg chg="mod">
          <ac:chgData name="Claire Nielsen" userId="ebf09baf-0b46-49dc-b5e4-5c911106321b" providerId="ADAL" clId="{484453B4-11BB-4F81-85FE-3579EF3C86B6}" dt="2019-03-12T10:44:15.210" v="60" actId="20577"/>
          <ac:spMkLst>
            <pc:docMk/>
            <pc:sldMk cId="4097845758" sldId="1784"/>
            <ac:spMk id="12" creationId="{2A2E8D37-0A10-435E-88E0-B240ED1B5A08}"/>
          </ac:spMkLst>
        </pc:spChg>
        <pc:spChg chg="mod">
          <ac:chgData name="Claire Nielsen" userId="ebf09baf-0b46-49dc-b5e4-5c911106321b" providerId="ADAL" clId="{484453B4-11BB-4F81-85FE-3579EF3C86B6}" dt="2019-03-12T10:44:07.419" v="56" actId="20577"/>
          <ac:spMkLst>
            <pc:docMk/>
            <pc:sldMk cId="4097845758" sldId="1784"/>
            <ac:spMk id="19" creationId="{175A9230-841E-4FF1-8E50-113B31755388}"/>
          </ac:spMkLst>
        </pc:spChg>
        <pc:spChg chg="mod">
          <ac:chgData name="Claire Nielsen" userId="ebf09baf-0b46-49dc-b5e4-5c911106321b" providerId="ADAL" clId="{484453B4-11BB-4F81-85FE-3579EF3C86B6}" dt="2019-03-12T10:44:23.352" v="66" actId="20577"/>
          <ac:spMkLst>
            <pc:docMk/>
            <pc:sldMk cId="4097845758" sldId="1784"/>
            <ac:spMk id="23" creationId="{B6601CC5-7066-4952-BBD1-2A5545159018}"/>
          </ac:spMkLst>
        </pc:spChg>
        <pc:spChg chg="mod">
          <ac:chgData name="Claire Nielsen" userId="ebf09baf-0b46-49dc-b5e4-5c911106321b" providerId="ADAL" clId="{484453B4-11BB-4F81-85FE-3579EF3C86B6}" dt="2019-03-12T10:44:05.128" v="54" actId="20577"/>
          <ac:spMkLst>
            <pc:docMk/>
            <pc:sldMk cId="4097845758" sldId="1784"/>
            <ac:spMk id="31" creationId="{EEDC9BAA-A43C-471A-9CB4-E342E3B93B77}"/>
          </ac:spMkLst>
        </pc:spChg>
        <pc:spChg chg="mod">
          <ac:chgData name="Claire Nielsen" userId="ebf09baf-0b46-49dc-b5e4-5c911106321b" providerId="ADAL" clId="{484453B4-11BB-4F81-85FE-3579EF3C86B6}" dt="2019-03-12T10:44:28.969" v="70" actId="20577"/>
          <ac:spMkLst>
            <pc:docMk/>
            <pc:sldMk cId="4097845758" sldId="1784"/>
            <ac:spMk id="39" creationId="{3F0ACBC0-31DF-4BD7-A178-4497A5AF8D36}"/>
          </ac:spMkLst>
        </pc:spChg>
        <pc:spChg chg="mod">
          <ac:chgData name="Claire Nielsen" userId="ebf09baf-0b46-49dc-b5e4-5c911106321b" providerId="ADAL" clId="{484453B4-11BB-4F81-85FE-3579EF3C86B6}" dt="2019-03-12T10:44:12.125" v="58" actId="20577"/>
          <ac:spMkLst>
            <pc:docMk/>
            <pc:sldMk cId="4097845758" sldId="1784"/>
            <ac:spMk id="47" creationId="{9B046847-7535-41E9-9473-D96AA9866166}"/>
          </ac:spMkLst>
        </pc:spChg>
        <pc:spChg chg="mod">
          <ac:chgData name="Claire Nielsen" userId="ebf09baf-0b46-49dc-b5e4-5c911106321b" providerId="ADAL" clId="{484453B4-11BB-4F81-85FE-3579EF3C86B6}" dt="2019-03-12T10:44:20.539" v="64" actId="20577"/>
          <ac:spMkLst>
            <pc:docMk/>
            <pc:sldMk cId="4097845758" sldId="1784"/>
            <ac:spMk id="48" creationId="{8571FD72-D9F7-482F-9BAC-2FDD489D6392}"/>
          </ac:spMkLst>
        </pc:spChg>
        <pc:spChg chg="mod">
          <ac:chgData name="Claire Nielsen" userId="ebf09baf-0b46-49dc-b5e4-5c911106321b" providerId="ADAL" clId="{484453B4-11BB-4F81-85FE-3579EF3C86B6}" dt="2019-03-12T10:44:31.636" v="72" actId="20577"/>
          <ac:spMkLst>
            <pc:docMk/>
            <pc:sldMk cId="4097845758" sldId="1784"/>
            <ac:spMk id="54" creationId="{FD385A9F-8E38-4026-B577-1E9C4D7CF89D}"/>
          </ac:spMkLst>
        </pc:spChg>
      </pc:sldChg>
      <pc:sldChg chg="modSp">
        <pc:chgData name="Claire Nielsen" userId="ebf09baf-0b46-49dc-b5e4-5c911106321b" providerId="ADAL" clId="{484453B4-11BB-4F81-85FE-3579EF3C86B6}" dt="2019-03-12T10:48:13.952" v="118" actId="20577"/>
        <pc:sldMkLst>
          <pc:docMk/>
          <pc:sldMk cId="3232425627" sldId="1785"/>
        </pc:sldMkLst>
        <pc:spChg chg="mod">
          <ac:chgData name="Claire Nielsen" userId="ebf09baf-0b46-49dc-b5e4-5c911106321b" providerId="ADAL" clId="{484453B4-11BB-4F81-85FE-3579EF3C86B6}" dt="2019-03-12T10:47:22.894" v="76" actId="20577"/>
          <ac:spMkLst>
            <pc:docMk/>
            <pc:sldMk cId="3232425627" sldId="1785"/>
            <ac:spMk id="58" creationId="{B2B6E414-B125-4AFE-B9BB-0CF51A8AD648}"/>
          </ac:spMkLst>
        </pc:spChg>
        <pc:spChg chg="mod">
          <ac:chgData name="Claire Nielsen" userId="ebf09baf-0b46-49dc-b5e4-5c911106321b" providerId="ADAL" clId="{484453B4-11BB-4F81-85FE-3579EF3C86B6}" dt="2019-03-12T10:47:41.816" v="93" actId="20577"/>
          <ac:spMkLst>
            <pc:docMk/>
            <pc:sldMk cId="3232425627" sldId="1785"/>
            <ac:spMk id="64" creationId="{0B974D89-E464-4017-8A82-36EB78DD71CA}"/>
          </ac:spMkLst>
        </pc:spChg>
        <pc:spChg chg="mod">
          <ac:chgData name="Claire Nielsen" userId="ebf09baf-0b46-49dc-b5e4-5c911106321b" providerId="ADAL" clId="{484453B4-11BB-4F81-85FE-3579EF3C86B6}" dt="2019-03-12T10:47:18.724" v="74" actId="20577"/>
          <ac:spMkLst>
            <pc:docMk/>
            <pc:sldMk cId="3232425627" sldId="1785"/>
            <ac:spMk id="71" creationId="{452A6D40-0A00-440F-BE27-58D0FEF7385A}"/>
          </ac:spMkLst>
        </pc:spChg>
        <pc:spChg chg="mod">
          <ac:chgData name="Claire Nielsen" userId="ebf09baf-0b46-49dc-b5e4-5c911106321b" providerId="ADAL" clId="{484453B4-11BB-4F81-85FE-3579EF3C86B6}" dt="2019-03-12T10:47:58.436" v="108" actId="20577"/>
          <ac:spMkLst>
            <pc:docMk/>
            <pc:sldMk cId="3232425627" sldId="1785"/>
            <ac:spMk id="75" creationId="{4803C3EF-359A-4FEB-9BB1-3FD2BF03B604}"/>
          </ac:spMkLst>
        </pc:spChg>
        <pc:spChg chg="mod">
          <ac:chgData name="Claire Nielsen" userId="ebf09baf-0b46-49dc-b5e4-5c911106321b" providerId="ADAL" clId="{484453B4-11BB-4F81-85FE-3579EF3C86B6}" dt="2019-03-12T10:47:55.173" v="106" actId="20577"/>
          <ac:spMkLst>
            <pc:docMk/>
            <pc:sldMk cId="3232425627" sldId="1785"/>
            <ac:spMk id="83" creationId="{9CE68C2C-7F7E-4ACE-AF31-FCFBB259106A}"/>
          </ac:spMkLst>
        </pc:spChg>
        <pc:spChg chg="mod">
          <ac:chgData name="Claire Nielsen" userId="ebf09baf-0b46-49dc-b5e4-5c911106321b" providerId="ADAL" clId="{484453B4-11BB-4F81-85FE-3579EF3C86B6}" dt="2019-03-12T10:48:04.602" v="112" actId="20577"/>
          <ac:spMkLst>
            <pc:docMk/>
            <pc:sldMk cId="3232425627" sldId="1785"/>
            <ac:spMk id="91" creationId="{F14F59EA-DA96-4739-A360-3B3F501FE8C8}"/>
          </ac:spMkLst>
        </pc:spChg>
        <pc:spChg chg="mod">
          <ac:chgData name="Claire Nielsen" userId="ebf09baf-0b46-49dc-b5e4-5c911106321b" providerId="ADAL" clId="{484453B4-11BB-4F81-85FE-3579EF3C86B6}" dt="2019-03-12T10:47:30.037" v="82" actId="20577"/>
          <ac:spMkLst>
            <pc:docMk/>
            <pc:sldMk cId="3232425627" sldId="1785"/>
            <ac:spMk id="102" creationId="{90BBE02A-C7CA-480D-B98F-4B5F5207782D}"/>
          </ac:spMkLst>
        </pc:spChg>
        <pc:spChg chg="mod">
          <ac:chgData name="Claire Nielsen" userId="ebf09baf-0b46-49dc-b5e4-5c911106321b" providerId="ADAL" clId="{484453B4-11BB-4F81-85FE-3579EF3C86B6}" dt="2019-03-12T10:47:27.869" v="80" actId="20577"/>
          <ac:spMkLst>
            <pc:docMk/>
            <pc:sldMk cId="3232425627" sldId="1785"/>
            <ac:spMk id="104" creationId="{DC04870B-19D0-43DA-B98F-D2BC403E682D}"/>
          </ac:spMkLst>
        </pc:spChg>
        <pc:spChg chg="mod">
          <ac:chgData name="Claire Nielsen" userId="ebf09baf-0b46-49dc-b5e4-5c911106321b" providerId="ADAL" clId="{484453B4-11BB-4F81-85FE-3579EF3C86B6}" dt="2019-03-12T10:48:13.952" v="118" actId="20577"/>
          <ac:spMkLst>
            <pc:docMk/>
            <pc:sldMk cId="3232425627" sldId="1785"/>
            <ac:spMk id="110" creationId="{7F3FE882-A9CF-4432-95BE-9B6975C797DB}"/>
          </ac:spMkLst>
        </pc:spChg>
        <pc:spChg chg="mod">
          <ac:chgData name="Claire Nielsen" userId="ebf09baf-0b46-49dc-b5e4-5c911106321b" providerId="ADAL" clId="{484453B4-11BB-4F81-85FE-3579EF3C86B6}" dt="2019-03-12T10:48:10.823" v="116" actId="20577"/>
          <ac:spMkLst>
            <pc:docMk/>
            <pc:sldMk cId="3232425627" sldId="1785"/>
            <ac:spMk id="112" creationId="{EB15BE44-9DDD-472D-ADA4-CD1E4172D002}"/>
          </ac:spMkLst>
        </pc:spChg>
        <pc:spChg chg="mod">
          <ac:chgData name="Claire Nielsen" userId="ebf09baf-0b46-49dc-b5e4-5c911106321b" providerId="ADAL" clId="{484453B4-11BB-4F81-85FE-3579EF3C86B6}" dt="2019-03-12T10:47:34.669" v="86" actId="20577"/>
          <ac:spMkLst>
            <pc:docMk/>
            <pc:sldMk cId="3232425627" sldId="1785"/>
            <ac:spMk id="113" creationId="{6F6F600D-C8DF-41C2-A89C-F6887ECC0D1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A1B215-2C8D-46D5-BA36-8396CB98BE17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61934044-5B4C-4748-BCE3-1607464FA580}">
      <dgm:prSet phldrT="[Text]"/>
      <dgm:spPr/>
      <dgm:t>
        <a:bodyPr/>
        <a:lstStyle/>
        <a:p>
          <a:r>
            <a:rPr lang="ar-sa" dirty="0">
              <a:rtl/>
            </a:rPr>
            <a:t>إدارة اتفاقية الشراء/التكاليف/طريقة الدفع</a:t>
          </a:r>
        </a:p>
      </dgm:t>
    </dgm:pt>
    <dgm:pt modelId="{76CEB4FE-B160-4DA4-9A9F-E08516B59624}" type="parTrans" cxnId="{C6EBCDD0-E91F-4908-9AED-A93E4B76D73F}">
      <dgm:prSet/>
      <dgm:spPr/>
      <dgm:t>
        <a:bodyPr/>
        <a:lstStyle/>
        <a:p>
          <a:endParaRPr lang="en-US"/>
        </a:p>
      </dgm:t>
    </dgm:pt>
    <dgm:pt modelId="{86C0054B-6CB4-468C-85BA-7D28B4008BCE}" type="sibTrans" cxnId="{C6EBCDD0-E91F-4908-9AED-A93E4B76D73F}">
      <dgm:prSet/>
      <dgm:spPr/>
      <dgm:t>
        <a:bodyPr/>
        <a:lstStyle/>
        <a:p>
          <a:endParaRPr lang="en-US"/>
        </a:p>
      </dgm:t>
    </dgm:pt>
    <dgm:pt modelId="{A99DBB51-FF5A-422C-A35D-3F95D2028B2C}">
      <dgm:prSet phldrT="[Text]"/>
      <dgm:spPr/>
      <dgm:t>
        <a:bodyPr/>
        <a:lstStyle/>
        <a:p>
          <a:r>
            <a:rPr lang="ar-sa" dirty="0">
              <a:rtl/>
            </a:rPr>
            <a:t>إنشاء أوامر/طلبات الشراء</a:t>
          </a:r>
        </a:p>
      </dgm:t>
    </dgm:pt>
    <dgm:pt modelId="{AEE7DEAC-4186-488D-AF64-18627425E28C}" type="parTrans" cxnId="{C2184254-0000-4456-A41B-5E13368CDE3B}">
      <dgm:prSet/>
      <dgm:spPr/>
      <dgm:t>
        <a:bodyPr/>
        <a:lstStyle/>
        <a:p>
          <a:endParaRPr lang="en-US"/>
        </a:p>
      </dgm:t>
    </dgm:pt>
    <dgm:pt modelId="{E7433A3E-1547-4481-B2B5-53B5FBD1F9BE}" type="sibTrans" cxnId="{C2184254-0000-4456-A41B-5E13368CDE3B}">
      <dgm:prSet/>
      <dgm:spPr/>
      <dgm:t>
        <a:bodyPr/>
        <a:lstStyle/>
        <a:p>
          <a:endParaRPr lang="en-US"/>
        </a:p>
      </dgm:t>
    </dgm:pt>
    <dgm:pt modelId="{0A10A540-04F3-4F70-AF9B-6BF3D1A5D9BC}">
      <dgm:prSet phldrT="[Text]"/>
      <dgm:spPr/>
      <dgm:t>
        <a:bodyPr/>
        <a:lstStyle/>
        <a:p>
          <a:r>
            <a:rPr lang="ar-sa" dirty="0">
              <a:rtl/>
            </a:rPr>
            <a:t>تأكيد أوامر الشراء وإرسالها إلى الموردين</a:t>
          </a:r>
        </a:p>
      </dgm:t>
    </dgm:pt>
    <dgm:pt modelId="{C72C5A9B-FECE-4A3B-BBE1-E348B3DCE8F1}" type="parTrans" cxnId="{FA21E648-0190-425B-A62F-EFB3CFC675B7}">
      <dgm:prSet/>
      <dgm:spPr/>
      <dgm:t>
        <a:bodyPr/>
        <a:lstStyle/>
        <a:p>
          <a:endParaRPr lang="en-US"/>
        </a:p>
      </dgm:t>
    </dgm:pt>
    <dgm:pt modelId="{786F936C-C5B8-4EA9-9044-3911A5266F64}" type="sibTrans" cxnId="{FA21E648-0190-425B-A62F-EFB3CFC675B7}">
      <dgm:prSet/>
      <dgm:spPr/>
      <dgm:t>
        <a:bodyPr/>
        <a:lstStyle/>
        <a:p>
          <a:endParaRPr lang="en-US"/>
        </a:p>
      </dgm:t>
    </dgm:pt>
    <dgm:pt modelId="{E3CAB5D7-C789-45F2-97BB-C60D25C9E9D3}" type="pres">
      <dgm:prSet presAssocID="{76A1B215-2C8D-46D5-BA36-8396CB98BE17}" presName="Name0" presStyleCnt="0">
        <dgm:presLayoutVars>
          <dgm:dir/>
          <dgm:resizeHandles val="exact"/>
        </dgm:presLayoutVars>
      </dgm:prSet>
      <dgm:spPr/>
    </dgm:pt>
    <dgm:pt modelId="{EECB3499-EC11-4ACB-B4BB-23BEF2A5A35F}" type="pres">
      <dgm:prSet presAssocID="{61934044-5B4C-4748-BCE3-1607464FA580}" presName="node" presStyleLbl="node1" presStyleIdx="0" presStyleCnt="3">
        <dgm:presLayoutVars>
          <dgm:bulletEnabled val="1"/>
        </dgm:presLayoutVars>
      </dgm:prSet>
      <dgm:spPr/>
    </dgm:pt>
    <dgm:pt modelId="{7BCDBDB3-A68C-46B1-BE69-5279C85F0FD6}" type="pres">
      <dgm:prSet presAssocID="{86C0054B-6CB4-468C-85BA-7D28B4008BCE}" presName="sibTrans" presStyleLbl="sibTrans2D1" presStyleIdx="0" presStyleCnt="2"/>
      <dgm:spPr/>
    </dgm:pt>
    <dgm:pt modelId="{3E6EBCF6-440E-4A5F-B765-FA0B5BA6DA71}" type="pres">
      <dgm:prSet presAssocID="{86C0054B-6CB4-468C-85BA-7D28B4008BCE}" presName="connectorText" presStyleLbl="sibTrans2D1" presStyleIdx="0" presStyleCnt="2"/>
      <dgm:spPr/>
    </dgm:pt>
    <dgm:pt modelId="{DE3C1F02-7456-4EBC-AF71-779102FF3014}" type="pres">
      <dgm:prSet presAssocID="{A99DBB51-FF5A-422C-A35D-3F95D2028B2C}" presName="node" presStyleLbl="node1" presStyleIdx="1" presStyleCnt="3">
        <dgm:presLayoutVars>
          <dgm:bulletEnabled val="1"/>
        </dgm:presLayoutVars>
      </dgm:prSet>
      <dgm:spPr/>
    </dgm:pt>
    <dgm:pt modelId="{9EF75D47-BAD6-45F0-9A2F-46B67E66408C}" type="pres">
      <dgm:prSet presAssocID="{E7433A3E-1547-4481-B2B5-53B5FBD1F9BE}" presName="sibTrans" presStyleLbl="sibTrans2D1" presStyleIdx="1" presStyleCnt="2"/>
      <dgm:spPr/>
    </dgm:pt>
    <dgm:pt modelId="{DC87BC83-901D-420E-AA92-ABCED4E658CC}" type="pres">
      <dgm:prSet presAssocID="{E7433A3E-1547-4481-B2B5-53B5FBD1F9BE}" presName="connectorText" presStyleLbl="sibTrans2D1" presStyleIdx="1" presStyleCnt="2"/>
      <dgm:spPr/>
    </dgm:pt>
    <dgm:pt modelId="{4479933B-CB44-498B-A76B-F093E06BDF1A}" type="pres">
      <dgm:prSet presAssocID="{0A10A540-04F3-4F70-AF9B-6BF3D1A5D9BC}" presName="node" presStyleLbl="node1" presStyleIdx="2" presStyleCnt="3">
        <dgm:presLayoutVars>
          <dgm:bulletEnabled val="1"/>
        </dgm:presLayoutVars>
      </dgm:prSet>
      <dgm:spPr/>
    </dgm:pt>
  </dgm:ptLst>
  <dgm:cxnLst>
    <dgm:cxn modelId="{2D03DE0D-C30E-4C8C-ABA9-E22B8486171D}" type="presOf" srcId="{A99DBB51-FF5A-422C-A35D-3F95D2028B2C}" destId="{DE3C1F02-7456-4EBC-AF71-779102FF3014}" srcOrd="0" destOrd="0" presId="urn:microsoft.com/office/officeart/2005/8/layout/process1"/>
    <dgm:cxn modelId="{5A2D2F17-7CE6-4347-91D1-0B6A0CBC62D2}" type="presOf" srcId="{E7433A3E-1547-4481-B2B5-53B5FBD1F9BE}" destId="{DC87BC83-901D-420E-AA92-ABCED4E658CC}" srcOrd="1" destOrd="0" presId="urn:microsoft.com/office/officeart/2005/8/layout/process1"/>
    <dgm:cxn modelId="{C5DAA821-E875-4407-94E6-689A7A433ADF}" type="presOf" srcId="{86C0054B-6CB4-468C-85BA-7D28B4008BCE}" destId="{7BCDBDB3-A68C-46B1-BE69-5279C85F0FD6}" srcOrd="0" destOrd="0" presId="urn:microsoft.com/office/officeart/2005/8/layout/process1"/>
    <dgm:cxn modelId="{6466BF42-591E-45A8-8794-0ADCEA0CEA6D}" type="presOf" srcId="{61934044-5B4C-4748-BCE3-1607464FA580}" destId="{EECB3499-EC11-4ACB-B4BB-23BEF2A5A35F}" srcOrd="0" destOrd="0" presId="urn:microsoft.com/office/officeart/2005/8/layout/process1"/>
    <dgm:cxn modelId="{556CDD43-53F0-47A1-9454-BDB0A36B65B9}" type="presOf" srcId="{86C0054B-6CB4-468C-85BA-7D28B4008BCE}" destId="{3E6EBCF6-440E-4A5F-B765-FA0B5BA6DA71}" srcOrd="1" destOrd="0" presId="urn:microsoft.com/office/officeart/2005/8/layout/process1"/>
    <dgm:cxn modelId="{A79E7364-0AFE-4556-BF2C-E9AF6FEBEE17}" type="presOf" srcId="{E7433A3E-1547-4481-B2B5-53B5FBD1F9BE}" destId="{9EF75D47-BAD6-45F0-9A2F-46B67E66408C}" srcOrd="0" destOrd="0" presId="urn:microsoft.com/office/officeart/2005/8/layout/process1"/>
    <dgm:cxn modelId="{FA21E648-0190-425B-A62F-EFB3CFC675B7}" srcId="{76A1B215-2C8D-46D5-BA36-8396CB98BE17}" destId="{0A10A540-04F3-4F70-AF9B-6BF3D1A5D9BC}" srcOrd="2" destOrd="0" parTransId="{C72C5A9B-FECE-4A3B-BBE1-E348B3DCE8F1}" sibTransId="{786F936C-C5B8-4EA9-9044-3911A5266F64}"/>
    <dgm:cxn modelId="{9B62DC6A-CB36-464D-90C1-E60FFF48CE98}" type="presOf" srcId="{0A10A540-04F3-4F70-AF9B-6BF3D1A5D9BC}" destId="{4479933B-CB44-498B-A76B-F093E06BDF1A}" srcOrd="0" destOrd="0" presId="urn:microsoft.com/office/officeart/2005/8/layout/process1"/>
    <dgm:cxn modelId="{C2184254-0000-4456-A41B-5E13368CDE3B}" srcId="{76A1B215-2C8D-46D5-BA36-8396CB98BE17}" destId="{A99DBB51-FF5A-422C-A35D-3F95D2028B2C}" srcOrd="1" destOrd="0" parTransId="{AEE7DEAC-4186-488D-AF64-18627425E28C}" sibTransId="{E7433A3E-1547-4481-B2B5-53B5FBD1F9BE}"/>
    <dgm:cxn modelId="{9E5D7C7B-2BBC-4257-8089-D353E9D81CB1}" type="presOf" srcId="{76A1B215-2C8D-46D5-BA36-8396CB98BE17}" destId="{E3CAB5D7-C789-45F2-97BB-C60D25C9E9D3}" srcOrd="0" destOrd="0" presId="urn:microsoft.com/office/officeart/2005/8/layout/process1"/>
    <dgm:cxn modelId="{C6EBCDD0-E91F-4908-9AED-A93E4B76D73F}" srcId="{76A1B215-2C8D-46D5-BA36-8396CB98BE17}" destId="{61934044-5B4C-4748-BCE3-1607464FA580}" srcOrd="0" destOrd="0" parTransId="{76CEB4FE-B160-4DA4-9A9F-E08516B59624}" sibTransId="{86C0054B-6CB4-468C-85BA-7D28B4008BCE}"/>
    <dgm:cxn modelId="{47500ED8-1387-4372-969C-5AB829AB9AAA}" type="presParOf" srcId="{E3CAB5D7-C789-45F2-97BB-C60D25C9E9D3}" destId="{EECB3499-EC11-4ACB-B4BB-23BEF2A5A35F}" srcOrd="0" destOrd="0" presId="urn:microsoft.com/office/officeart/2005/8/layout/process1"/>
    <dgm:cxn modelId="{44D8982A-5744-49F3-B678-11F2E07B438F}" type="presParOf" srcId="{E3CAB5D7-C789-45F2-97BB-C60D25C9E9D3}" destId="{7BCDBDB3-A68C-46B1-BE69-5279C85F0FD6}" srcOrd="1" destOrd="0" presId="urn:microsoft.com/office/officeart/2005/8/layout/process1"/>
    <dgm:cxn modelId="{0F91ECAB-1AE8-40A8-94BB-2E83E8ED9F45}" type="presParOf" srcId="{7BCDBDB3-A68C-46B1-BE69-5279C85F0FD6}" destId="{3E6EBCF6-440E-4A5F-B765-FA0B5BA6DA71}" srcOrd="0" destOrd="0" presId="urn:microsoft.com/office/officeart/2005/8/layout/process1"/>
    <dgm:cxn modelId="{7DBE1B49-7C95-406B-A02F-24A265831C6B}" type="presParOf" srcId="{E3CAB5D7-C789-45F2-97BB-C60D25C9E9D3}" destId="{DE3C1F02-7456-4EBC-AF71-779102FF3014}" srcOrd="2" destOrd="0" presId="urn:microsoft.com/office/officeart/2005/8/layout/process1"/>
    <dgm:cxn modelId="{2AA94860-F0B8-4CDB-9512-5017A6002E54}" type="presParOf" srcId="{E3CAB5D7-C789-45F2-97BB-C60D25C9E9D3}" destId="{9EF75D47-BAD6-45F0-9A2F-46B67E66408C}" srcOrd="3" destOrd="0" presId="urn:microsoft.com/office/officeart/2005/8/layout/process1"/>
    <dgm:cxn modelId="{168A9797-23B0-48C7-BA16-107656EC443A}" type="presParOf" srcId="{9EF75D47-BAD6-45F0-9A2F-46B67E66408C}" destId="{DC87BC83-901D-420E-AA92-ABCED4E658CC}" srcOrd="0" destOrd="0" presId="urn:microsoft.com/office/officeart/2005/8/layout/process1"/>
    <dgm:cxn modelId="{58C272ED-D1BD-4C9A-978E-EDF6D2ACCF3A}" type="presParOf" srcId="{E3CAB5D7-C789-45F2-97BB-C60D25C9E9D3}" destId="{4479933B-CB44-498B-A76B-F093E06BDF1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B3499-EC11-4ACB-B4BB-23BEF2A5A35F}">
      <dsp:nvSpPr>
        <dsp:cNvPr id="0" name=""/>
        <dsp:cNvSpPr/>
      </dsp:nvSpPr>
      <dsp:spPr>
        <a:xfrm>
          <a:off x="6566" y="543137"/>
          <a:ext cx="1962573" cy="11775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900" kern="1200" dirty="0">
              <a:rtl/>
            </a:rPr>
            <a:t>إدارة اتفاقية الشراء/التكاليف/طريقة الدفع</a:t>
          </a:r>
        </a:p>
      </dsp:txBody>
      <dsp:txXfrm>
        <a:off x="41055" y="577626"/>
        <a:ext cx="1893595" cy="1108566"/>
      </dsp:txXfrm>
    </dsp:sp>
    <dsp:sp modelId="{7BCDBDB3-A68C-46B1-BE69-5279C85F0FD6}">
      <dsp:nvSpPr>
        <dsp:cNvPr id="0" name=""/>
        <dsp:cNvSpPr/>
      </dsp:nvSpPr>
      <dsp:spPr>
        <a:xfrm>
          <a:off x="2165397" y="888550"/>
          <a:ext cx="416065" cy="4867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165397" y="985894"/>
        <a:ext cx="291246" cy="292030"/>
      </dsp:txXfrm>
    </dsp:sp>
    <dsp:sp modelId="{DE3C1F02-7456-4EBC-AF71-779102FF3014}">
      <dsp:nvSpPr>
        <dsp:cNvPr id="0" name=""/>
        <dsp:cNvSpPr/>
      </dsp:nvSpPr>
      <dsp:spPr>
        <a:xfrm>
          <a:off x="2754169" y="543137"/>
          <a:ext cx="1962573" cy="11775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900" kern="1200" dirty="0">
              <a:rtl/>
            </a:rPr>
            <a:t>إنشاء أوامر/طلبات الشراء</a:t>
          </a:r>
        </a:p>
      </dsp:txBody>
      <dsp:txXfrm>
        <a:off x="2788658" y="577626"/>
        <a:ext cx="1893595" cy="1108566"/>
      </dsp:txXfrm>
    </dsp:sp>
    <dsp:sp modelId="{9EF75D47-BAD6-45F0-9A2F-46B67E66408C}">
      <dsp:nvSpPr>
        <dsp:cNvPr id="0" name=""/>
        <dsp:cNvSpPr/>
      </dsp:nvSpPr>
      <dsp:spPr>
        <a:xfrm>
          <a:off x="4913000" y="888550"/>
          <a:ext cx="416065" cy="4867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913000" y="985894"/>
        <a:ext cx="291246" cy="292030"/>
      </dsp:txXfrm>
    </dsp:sp>
    <dsp:sp modelId="{4479933B-CB44-498B-A76B-F093E06BDF1A}">
      <dsp:nvSpPr>
        <dsp:cNvPr id="0" name=""/>
        <dsp:cNvSpPr/>
      </dsp:nvSpPr>
      <dsp:spPr>
        <a:xfrm>
          <a:off x="5501772" y="543137"/>
          <a:ext cx="1962573" cy="11775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900" kern="1200" dirty="0">
              <a:rtl/>
            </a:rPr>
            <a:t>تأكيد أوامر الشراء وإرسالها إلى الموردين</a:t>
          </a:r>
        </a:p>
      </dsp:txBody>
      <dsp:txXfrm>
        <a:off x="5536261" y="577626"/>
        <a:ext cx="1893595" cy="1108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10/20/2021 2:11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10/20/2021 2:10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10/20/2021 2:10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63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 rtlCol="1"/>
          <a:lstStyle>
            <a:lvl1pPr algn="r" rtl="1"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lIns="0" rtlCol="1" anchor="b">
            <a:spAutoFit/>
          </a:bodyPr>
          <a:lstStyle>
            <a:lvl1pPr algn="r" rtl="1"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 rtlCol="1"/>
          <a:lstStyle>
            <a:lvl1pPr marL="0" indent="0" algn="r" rtl="1">
              <a:buNone/>
              <a:defRPr sz="2000">
                <a:latin typeface="+mn-lt"/>
              </a:defRPr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61988" indent="0" algn="r" rtl="1">
              <a:buNone/>
              <a:defRPr/>
            </a:lvl4pPr>
            <a:lvl5pPr marL="855663" indent="0" algn="r" rtl="1">
              <a:buNone/>
              <a:defRPr/>
            </a:lvl5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lIns="0" rtlCol="1" anchor="ctr" anchorCtr="0">
            <a:spAutoFit/>
          </a:bodyPr>
          <a:lstStyle>
            <a:lvl1pPr algn="r" rtl="1"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rtlCol="1" anchor="t">
            <a:spAutoFit/>
          </a:bodyPr>
          <a:lstStyle>
            <a:lvl1pPr algn="r" rtl="1"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 algn="r" rtl="1"/>
            <a:r>
              <a:rPr lang="en-US" dirty="0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 algn="r" rtl="1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1"/>
          <a:lstStyle>
            <a:lvl1pPr algn="r" rtl="1"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 rtlCol="1"/>
          <a:lstStyle>
            <a:lvl1pPr marL="0" indent="0" algn="r" rtl="1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 algn="r" rtl="1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 algn="r" rtl="1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 algn="r" rtl="1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 algn="r" rtl="1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1" anchor="b" anchorCtr="0" compatLnSpc="1">
            <a:prstTxWarp prst="textNoShape">
              <a:avLst/>
            </a:prstTxWarp>
            <a:spAutoFit/>
          </a:bodyPr>
          <a:lstStyle>
            <a:lvl1pPr algn="r" rtl="1"/>
          </a:lstStyle>
          <a:p>
            <a:pPr algn="r" defTabSz="932290" rtl="1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 rtlCol="1"/>
          <a:lstStyle>
            <a:lvl1pPr algn="r" rtl="1"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 rtlCol="1">
            <a:spAutoFit/>
          </a:bodyPr>
          <a:lstStyle>
            <a:lvl1pPr algn="r" rtl="1">
              <a:defRPr sz="3600">
                <a:latin typeface="+mn-lt"/>
              </a:defRPr>
            </a:lvl1pPr>
            <a:lvl2pPr algn="r" rtl="1">
              <a:defRPr sz="2800">
                <a:latin typeface="+mn-lt"/>
              </a:defRPr>
            </a:lvl2pPr>
            <a:lvl3pPr algn="r" rtl="1">
              <a:defRPr sz="2400">
                <a:latin typeface="+mn-lt"/>
              </a:defRPr>
            </a:lvl3pPr>
            <a:lvl4pPr algn="r" rtl="1">
              <a:defRPr sz="2000">
                <a:latin typeface="+mn-lt"/>
              </a:defRPr>
            </a:lvl4pPr>
            <a:lvl5pPr algn="r" rtl="1">
              <a:defRPr sz="1800">
                <a:latin typeface="+mn-lt"/>
              </a:defRPr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rtlCol="1" anchor="b" anchorCtr="0">
            <a:noAutofit/>
          </a:bodyPr>
          <a:lstStyle>
            <a:lvl1pPr algn="l" rtl="1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 algn="r" rtl="1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" y="627888"/>
            <a:ext cx="10972800" cy="246221"/>
          </a:xfrm>
        </p:spPr>
        <p:txBody>
          <a:bodyPr tIns="0" rtlCol="1"/>
          <a:lstStyle>
            <a:lvl1pPr algn="r" rtl="1">
              <a:spcAft>
                <a:spcPts val="0"/>
              </a:spcAft>
              <a:defRPr sz="1600">
                <a:solidFill>
                  <a:schemeClr val="bg1"/>
                </a:solidFill>
                <a:latin typeface="Segoe" pitchFamily="34" charset="0"/>
              </a:defRPr>
            </a:lvl1pPr>
          </a:lstStyle>
          <a:p>
            <a:pPr lvl="0" algn="r" rtl="1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42810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5DF3C-6C8F-43BE-92C2-BE4537BFD6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9166D5-15A2-4B98-8331-AD06974AE2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0C4B04-9C9F-465F-9951-6B4E6D55422A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BA0094-BABD-45E8-8EA6-9DA003B4CD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 rtlCol="1">
            <a:spAutoFit/>
          </a:bodyPr>
          <a:lstStyle>
            <a:lvl1pPr marL="0" indent="0" algn="r" rtl="1">
              <a:buNone/>
              <a:defRPr/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85800" indent="0" algn="r" rtl="1">
              <a:buNone/>
              <a:defRPr/>
            </a:lvl4pPr>
            <a:lvl5pPr marL="914400" indent="0" algn="r" rtl="1">
              <a:buNone/>
              <a:defRPr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 rtlCol="1">
            <a:spAutoFit/>
          </a:bodyPr>
          <a:lstStyle>
            <a:lvl1pPr marL="231775" indent="-231775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 algn="r" rtl="1">
              <a:buFont typeface="Wingdings" panose="05000000000000000000" pitchFamily="2" charset="2"/>
              <a:buChar char=""/>
              <a:defRPr sz="2000" b="0"/>
            </a:lvl2pPr>
            <a:lvl3pPr marL="639763" indent="-188913" algn="r" rtl="1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 algn="r" rtl="1">
              <a:buFont typeface="Wingdings" panose="05000000000000000000" pitchFamily="2" charset="2"/>
              <a:buChar char=""/>
              <a:defRPr sz="1400" b="0"/>
            </a:lvl4pPr>
            <a:lvl5pPr marL="1023938" indent="-169863" algn="r" rtl="1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 rtlCol="1">
            <a:spAutoFit/>
          </a:bodyPr>
          <a:lstStyle>
            <a:lvl1pPr marL="231775" indent="-231775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 algn="r" rtl="1">
              <a:buFont typeface="Wingdings" panose="05000000000000000000" pitchFamily="2" charset="2"/>
              <a:buChar char=""/>
              <a:defRPr sz="2000" b="0"/>
            </a:lvl2pPr>
            <a:lvl3pPr marL="639763" indent="-188913" algn="r" rtl="1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 algn="r" rtl="1">
              <a:buFont typeface="Wingdings" panose="05000000000000000000" pitchFamily="2" charset="2"/>
              <a:buChar char=""/>
              <a:defRPr sz="1400" b="0"/>
            </a:lvl4pPr>
            <a:lvl5pPr marL="1023938" indent="-169863" algn="r" rtl="1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 rtlCol="1"/>
          <a:lstStyle>
            <a:lvl1pPr algn="r" rtl="1"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lIns="0" rtlCol="1" anchor="b">
            <a:spAutoFit/>
          </a:bodyPr>
          <a:lstStyle>
            <a:lvl1pPr algn="r" rtl="1"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 rtlCol="1"/>
          <a:lstStyle>
            <a:lvl1pPr marL="0" indent="0" algn="r" rtl="1">
              <a:buNone/>
              <a:defRPr sz="2000">
                <a:latin typeface="+mn-lt"/>
              </a:defRPr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61988" indent="0" algn="r" rtl="1">
              <a:buNone/>
              <a:defRPr/>
            </a:lvl4pPr>
            <a:lvl5pPr marL="855663" indent="0" algn="r" rtl="1">
              <a:buNone/>
              <a:defRPr/>
            </a:lvl5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lIns="0" rtlCol="1" anchor="ctr" anchorCtr="0">
            <a:spAutoFit/>
          </a:bodyPr>
          <a:lstStyle>
            <a:lvl1pPr algn="r" rtl="1"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rtlCol="1" anchor="t">
            <a:spAutoFit/>
          </a:bodyPr>
          <a:lstStyle>
            <a:lvl1pPr algn="r" rtl="1"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 algn="r" rtl="1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4B0D9-E738-4241-851E-02087D63F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 algn="r" rtl="1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B8222-5199-4513-8941-5675C42113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7FA71-E6D6-496C-95C6-956CF28B81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1"/>
          <a:lstStyle>
            <a:lvl1pPr algn="r" rtl="1"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 rtlCol="1"/>
          <a:lstStyle>
            <a:lvl1pPr marL="0" indent="0" algn="r" rtl="1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 algn="r" rtl="1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 algn="r" rtl="1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 algn="r" rtl="1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 algn="r" rtl="1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 rtlCol="1">
            <a:spAutoFit/>
          </a:bodyPr>
          <a:lstStyle>
            <a:lvl1pPr marL="0" indent="0" algn="r" rtl="1">
              <a:buNone/>
              <a:defRPr/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85800" indent="0" algn="r" rtl="1">
              <a:buNone/>
              <a:defRPr/>
            </a:lvl4pPr>
            <a:lvl5pPr marL="914400" indent="0" algn="r" rtl="1">
              <a:buNone/>
              <a:defRPr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1" anchor="b" anchorCtr="0" compatLnSpc="1">
            <a:prstTxWarp prst="textNoShape">
              <a:avLst/>
            </a:prstTxWarp>
            <a:spAutoFit/>
          </a:bodyPr>
          <a:lstStyle>
            <a:lvl1pPr algn="r" rtl="1"/>
          </a:lstStyle>
          <a:p>
            <a:pPr algn="r" defTabSz="932290" rtl="1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 rtlCol="1"/>
          <a:lstStyle>
            <a:lvl1pPr algn="r" rtl="1"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 rtlCol="1">
            <a:spAutoFit/>
          </a:bodyPr>
          <a:lstStyle>
            <a:lvl1pPr algn="r" rtl="1">
              <a:defRPr sz="3600">
                <a:latin typeface="+mn-lt"/>
              </a:defRPr>
            </a:lvl1pPr>
            <a:lvl2pPr algn="r" rtl="1">
              <a:defRPr sz="2800">
                <a:latin typeface="+mn-lt"/>
              </a:defRPr>
            </a:lvl2pPr>
            <a:lvl3pPr algn="r" rtl="1">
              <a:defRPr sz="2400">
                <a:latin typeface="+mn-lt"/>
              </a:defRPr>
            </a:lvl3pPr>
            <a:lvl4pPr algn="r" rtl="1">
              <a:defRPr sz="2000">
                <a:latin typeface="+mn-lt"/>
              </a:defRPr>
            </a:lvl4pPr>
            <a:lvl5pPr algn="r" rtl="1">
              <a:defRPr sz="1800">
                <a:latin typeface="+mn-lt"/>
              </a:defRPr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rtlCol="1" anchor="b" anchorCtr="0">
            <a:noAutofit/>
          </a:bodyPr>
          <a:lstStyle>
            <a:lvl1pPr algn="l" rtl="1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 algn="r" rtl="1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 rtlCol="1">
            <a:spAutoFit/>
          </a:bodyPr>
          <a:lstStyle>
            <a:lvl1pPr marL="231775" indent="-231775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 algn="r" rtl="1">
              <a:buFont typeface="Wingdings" panose="05000000000000000000" pitchFamily="2" charset="2"/>
              <a:buChar char=""/>
              <a:defRPr sz="2000" b="0"/>
            </a:lvl2pPr>
            <a:lvl3pPr marL="639763" indent="-188913" algn="r" rtl="1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 algn="r" rtl="1">
              <a:buFont typeface="Wingdings" panose="05000000000000000000" pitchFamily="2" charset="2"/>
              <a:buChar char=""/>
              <a:defRPr sz="1400" b="0"/>
            </a:lvl4pPr>
            <a:lvl5pPr marL="1023938" indent="-169863" algn="r" rtl="1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 rtlCol="1">
            <a:spAutoFit/>
          </a:bodyPr>
          <a:lstStyle>
            <a:lvl1pPr marL="231775" indent="-231775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 algn="r" rtl="1">
              <a:buFont typeface="Wingdings" panose="05000000000000000000" pitchFamily="2" charset="2"/>
              <a:buChar char=""/>
              <a:defRPr sz="2000" b="0"/>
            </a:lvl2pPr>
            <a:lvl3pPr marL="639763" indent="-188913" algn="r" rtl="1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 algn="r" rtl="1">
              <a:buFont typeface="Wingdings" panose="05000000000000000000" pitchFamily="2" charset="2"/>
              <a:buChar char=""/>
              <a:defRPr sz="1400" b="0"/>
            </a:lvl4pPr>
            <a:lvl5pPr marL="1023938" indent="-169863" algn="r" rtl="1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1" anchor="t">
            <a:spAutoFit/>
          </a:bodyPr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1">
            <a:spAutoFit/>
          </a:bodyPr>
          <a:lstStyle>
            <a:lvl1pPr algn="r" rtl="1"/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  <p:sldLayoutId id="2147484743" r:id="rId26"/>
  </p:sldLayoutIdLst>
  <p:transition>
    <p:fade/>
  </p:transition>
  <p:hf sldNum="0" hdr="0" ftr="0" dt="0"/>
  <p:txStyles>
    <p:titleStyle>
      <a:lvl1pPr algn="r" defTabSz="932742" rtl="1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1" anchor="t">
            <a:spAutoFit/>
          </a:bodyPr>
          <a:lstStyle>
            <a:lvl1pPr algn="r" rtl="1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1">
            <a:spAutoFit/>
          </a:bodyPr>
          <a:lstStyle>
            <a:lvl1pPr algn="r" rtl="1"/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r" defTabSz="932742" rtl="1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535115"/>
            <a:ext cx="10630140" cy="997196"/>
          </a:xfrm>
        </p:spPr>
        <p:txBody>
          <a:bodyPr/>
          <a:lstStyle/>
          <a:p>
            <a:r>
              <a:rPr lang="bs-Latn-BA" dirty="0"/>
              <a:t>Module </a:t>
            </a:r>
            <a:r>
              <a:rPr lang="en-US" dirty="0"/>
              <a:t>00</a:t>
            </a:r>
            <a:r>
              <a:rPr lang="bs-Latn-BA" dirty="0"/>
              <a:t> : </a:t>
            </a:r>
            <a:r>
              <a:rPr lang="en-US" dirty="0"/>
              <a:t>Financial management in Dynamics 365 for Finance and Operations</a:t>
            </a:r>
          </a:p>
        </p:txBody>
      </p:sp>
    </p:spTree>
    <p:extLst>
      <p:ext uri="{BB962C8B-B14F-4D97-AF65-F5344CB8AC3E}">
        <p14:creationId xmlns:p14="http://schemas.microsoft.com/office/powerpoint/2010/main" val="54670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>
            <a:extLst>
              <a:ext uri="{FF2B5EF4-FFF2-40B4-BE49-F238E27FC236}">
                <a16:creationId xmlns:a16="http://schemas.microsoft.com/office/drawing/2014/main" id="{D0E50F4F-4A21-46A7-8CA3-7FC5053CA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52" y="314755"/>
            <a:ext cx="11706448" cy="553998"/>
          </a:xfrm>
        </p:spPr>
        <p:txBody>
          <a:bodyPr rtlCol="1"/>
          <a:lstStyle/>
          <a:p>
            <a:pPr algn="ctr"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عملية الإدارة المالية الشاملة</a:t>
            </a:r>
          </a:p>
        </p:txBody>
      </p:sp>
      <p:sp>
        <p:nvSpPr>
          <p:cNvPr id="119" name="Text Placeholder 2">
            <a:extLst>
              <a:ext uri="{FF2B5EF4-FFF2-40B4-BE49-F238E27FC236}">
                <a16:creationId xmlns:a16="http://schemas.microsoft.com/office/drawing/2014/main" id="{B8E1AD01-4C3E-4530-822B-09E4FEABA1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04886" y="815896"/>
            <a:ext cx="8344478" cy="345948"/>
          </a:xfrm>
        </p:spPr>
        <p:txBody>
          <a:bodyPr rtlCol="1"/>
          <a:lstStyle/>
          <a:p>
            <a:pPr rtl="1"/>
            <a:r>
              <a:rPr lang="ar-sa" dirty="0">
                <a:rtl/>
              </a:rPr>
              <a:t>التكامل الداخلي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DED340-54A8-4C9E-80C7-A52BE6F29C07}"/>
              </a:ext>
            </a:extLst>
          </p:cNvPr>
          <p:cNvGrpSpPr/>
          <p:nvPr/>
        </p:nvGrpSpPr>
        <p:grpSpPr>
          <a:xfrm flipH="1">
            <a:off x="1703791" y="1283381"/>
            <a:ext cx="8409219" cy="5013329"/>
            <a:chOff x="1703791" y="1283381"/>
            <a:chExt cx="8409219" cy="5013329"/>
          </a:xfrm>
        </p:grpSpPr>
        <p:grpSp>
          <p:nvGrpSpPr>
            <p:cNvPr id="114" name="Group 99">
              <a:extLst>
                <a:ext uri="{FF2B5EF4-FFF2-40B4-BE49-F238E27FC236}">
                  <a16:creationId xmlns:a16="http://schemas.microsoft.com/office/drawing/2014/main" id="{8F39FA74-779B-4DD1-9A57-08F8C9B6B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3791" y="1283381"/>
              <a:ext cx="2133268" cy="2019299"/>
              <a:chOff x="3197" y="686"/>
              <a:chExt cx="340" cy="340"/>
            </a:xfrm>
          </p:grpSpPr>
          <p:sp>
            <p:nvSpPr>
              <p:cNvPr id="115" name="AutoShape 100">
                <a:extLst>
                  <a:ext uri="{FF2B5EF4-FFF2-40B4-BE49-F238E27FC236}">
                    <a16:creationId xmlns:a16="http://schemas.microsoft.com/office/drawing/2014/main" id="{3DEFADED-1A84-44E5-98CD-AAF09FFFC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686"/>
                <a:ext cx="340" cy="340"/>
              </a:xfrm>
              <a:prstGeom prst="flowChartConnector">
                <a:avLst/>
              </a:prstGeom>
              <a:gradFill rotWithShape="1">
                <a:gsLst>
                  <a:gs pos="0">
                    <a:srgbClr val="A3B7D5"/>
                  </a:gs>
                  <a:gs pos="50000">
                    <a:srgbClr val="E6EBF3"/>
                  </a:gs>
                  <a:gs pos="100000">
                    <a:srgbClr val="A3B7D5"/>
                  </a:gs>
                </a:gsLst>
                <a:lin ang="2700000" scaled="1"/>
              </a:gra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88900" tIns="44450" rIns="88900" bIns="44450" rtlCol="1" anchor="ctr">
                <a:spAutoFit/>
              </a:bodyPr>
              <a:lstStyle/>
              <a:p>
                <a:pPr algn="r" rtl="1"/>
                <a:endParaRPr lang="en-US" dirty="0"/>
              </a:p>
            </p:txBody>
          </p:sp>
          <p:sp>
            <p:nvSpPr>
              <p:cNvPr id="116" name="Text Box 101">
                <a:extLst>
                  <a:ext uri="{FF2B5EF4-FFF2-40B4-BE49-F238E27FC236}">
                    <a16:creationId xmlns:a16="http://schemas.microsoft.com/office/drawing/2014/main" id="{DDF3951D-4D60-4056-8C88-935087EA8A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1" y="726"/>
                <a:ext cx="213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88900" tIns="44450" rIns="88900" bIns="44450" rtlCol="1">
                <a:spAutoFit/>
              </a:bodyPr>
              <a:lstStyle>
                <a:lvl1pPr defTabSz="823913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defTabSz="823913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defTabSz="823913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defTabSz="823913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defTabSz="823913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8239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8239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8239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8239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rtl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ar-sa" sz="1200" b="1" dirty="0">
                    <a:solidFill>
                      <a:schemeClr val="bg2">
                        <a:lumMod val="50000"/>
                      </a:schemeClr>
                    </a:solidFill>
                    <a:latin typeface="+mn-lt"/>
                    <a:rtl/>
                  </a:rPr>
                  <a:t>حسابات المقبوضات /</a:t>
                </a:r>
              </a:p>
              <a:p>
                <a:pPr algn="ctr" rtl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ar-sa" sz="1200" b="1" dirty="0">
                    <a:solidFill>
                      <a:schemeClr val="bg2">
                        <a:lumMod val="50000"/>
                      </a:schemeClr>
                    </a:solidFill>
                    <a:latin typeface="+mn-lt"/>
                    <a:rtl/>
                  </a:rPr>
                  <a:t>المبيعات والتسويق</a:t>
                </a:r>
              </a:p>
            </p:txBody>
          </p:sp>
        </p:grpSp>
        <p:sp>
          <p:nvSpPr>
            <p:cNvPr id="117" name="AutoShape 102">
              <a:extLst>
                <a:ext uri="{FF2B5EF4-FFF2-40B4-BE49-F238E27FC236}">
                  <a16:creationId xmlns:a16="http://schemas.microsoft.com/office/drawing/2014/main" id="{1103EFD0-BBC2-40C6-82A6-A72CD35F3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023" y="1829281"/>
              <a:ext cx="607148" cy="654282"/>
            </a:xfrm>
            <a:prstGeom prst="flowChartDocument">
              <a:avLst/>
            </a:prstGeom>
            <a:gradFill rotWithShape="1">
              <a:gsLst>
                <a:gs pos="0">
                  <a:srgbClr val="A3B7D5"/>
                </a:gs>
                <a:gs pos="50000">
                  <a:srgbClr val="E5EBF3"/>
                </a:gs>
                <a:gs pos="100000">
                  <a:srgbClr val="A3B7D5"/>
                </a:gs>
              </a:gsLst>
              <a:lin ang="2700000" scaled="1"/>
            </a:gra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8900" tIns="44450" rIns="88900" bIns="44450" rtlCol="1" anchor="ctr"/>
            <a:lstStyle/>
            <a:p>
              <a:pPr algn="ctr" defTabSz="823913" rtl="1" eaLnBrk="0" hangingPunct="0">
                <a:lnSpc>
                  <a:spcPct val="80000"/>
                </a:lnSpc>
              </a:pPr>
              <a:endParaRPr lang="en-US" sz="700" b="1" dirty="0">
                <a:solidFill>
                  <a:schemeClr val="accent2"/>
                </a:solidFill>
              </a:endParaRPr>
            </a:p>
          </p:txBody>
        </p:sp>
        <p:grpSp>
          <p:nvGrpSpPr>
            <p:cNvPr id="120" name="Group 99">
              <a:extLst>
                <a:ext uri="{FF2B5EF4-FFF2-40B4-BE49-F238E27FC236}">
                  <a16:creationId xmlns:a16="http://schemas.microsoft.com/office/drawing/2014/main" id="{7A3EC7F9-F0EA-4C72-A693-C85283CB56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0804" y="3100912"/>
              <a:ext cx="1706239" cy="1327457"/>
              <a:chOff x="3151" y="686"/>
              <a:chExt cx="431" cy="340"/>
            </a:xfrm>
          </p:grpSpPr>
          <p:sp>
            <p:nvSpPr>
              <p:cNvPr id="121" name="AutoShape 100">
                <a:extLst>
                  <a:ext uri="{FF2B5EF4-FFF2-40B4-BE49-F238E27FC236}">
                    <a16:creationId xmlns:a16="http://schemas.microsoft.com/office/drawing/2014/main" id="{C9F9E553-D928-4F60-B0C8-429400556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686"/>
                <a:ext cx="340" cy="340"/>
              </a:xfrm>
              <a:prstGeom prst="flowChartConnector">
                <a:avLst/>
              </a:prstGeom>
              <a:gradFill rotWithShape="1">
                <a:gsLst>
                  <a:gs pos="0">
                    <a:srgbClr val="A3B7D5"/>
                  </a:gs>
                  <a:gs pos="50000">
                    <a:srgbClr val="E6EBF3"/>
                  </a:gs>
                  <a:gs pos="100000">
                    <a:srgbClr val="A3B7D5"/>
                  </a:gs>
                </a:gsLst>
                <a:lin ang="2700000" scaled="1"/>
              </a:gra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88900" tIns="44450" rIns="88900" bIns="44450" rtlCol="1" anchor="ctr">
                <a:spAutoFit/>
              </a:bodyPr>
              <a:lstStyle/>
              <a:p>
                <a:pPr algn="r" rtl="1"/>
                <a:endParaRPr lang="en-US" dirty="0"/>
              </a:p>
            </p:txBody>
          </p:sp>
          <p:sp>
            <p:nvSpPr>
              <p:cNvPr id="122" name="Text Box 101">
                <a:extLst>
                  <a:ext uri="{FF2B5EF4-FFF2-40B4-BE49-F238E27FC236}">
                    <a16:creationId xmlns:a16="http://schemas.microsoft.com/office/drawing/2014/main" id="{377BAE7F-11B5-414C-B24C-AC89CBB303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1" y="823"/>
                <a:ext cx="4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8900" tIns="44450" rIns="88900" bIns="44450" rtlCol="1">
                <a:spAutoFit/>
              </a:bodyPr>
              <a:lstStyle>
                <a:lvl1pPr defTabSz="823913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defTabSz="823913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defTabSz="823913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defTabSz="823913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defTabSz="823913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8239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8239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8239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8239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rtl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ar-sa" sz="1400" b="1" dirty="0">
                    <a:solidFill>
                      <a:schemeClr val="bg2">
                        <a:lumMod val="50000"/>
                      </a:schemeClr>
                    </a:solidFill>
                    <a:latin typeface="+mn-lt"/>
                    <a:rtl/>
                  </a:rPr>
                  <a:t>دفتر الأستاذ العام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C95949BA-F20E-4968-8380-C515173EC4AE}"/>
                </a:ext>
              </a:extLst>
            </p:cNvPr>
            <p:cNvGrpSpPr/>
            <p:nvPr/>
          </p:nvGrpSpPr>
          <p:grpSpPr>
            <a:xfrm>
              <a:off x="2243542" y="2388224"/>
              <a:ext cx="1205635" cy="541338"/>
              <a:chOff x="2138363" y="1763712"/>
              <a:chExt cx="1189037" cy="541338"/>
            </a:xfrm>
          </p:grpSpPr>
          <p:sp>
            <p:nvSpPr>
              <p:cNvPr id="124" name="Line 83">
                <a:extLst>
                  <a:ext uri="{FF2B5EF4-FFF2-40B4-BE49-F238E27FC236}">
                    <a16:creationId xmlns:a16="http://schemas.microsoft.com/office/drawing/2014/main" id="{57E1CF64-95B6-4C48-83A7-B53C310A16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5700" y="1776412"/>
                <a:ext cx="865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88900" tIns="44450" rIns="88900" bIns="44450" rtlCol="1">
                <a:spAutoFit/>
              </a:bodyPr>
              <a:lstStyle/>
              <a:p>
                <a:pPr algn="r" rtl="1"/>
                <a:endParaRPr lang="en-US" dirty="0"/>
              </a:p>
            </p:txBody>
          </p:sp>
          <p:sp>
            <p:nvSpPr>
              <p:cNvPr id="125" name="Rectangle 84">
                <a:extLst>
                  <a:ext uri="{FF2B5EF4-FFF2-40B4-BE49-F238E27FC236}">
                    <a16:creationId xmlns:a16="http://schemas.microsoft.com/office/drawing/2014/main" id="{67FDD0AF-F86A-4060-A7DF-D38732EEE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363" y="1776412"/>
                <a:ext cx="323850" cy="528638"/>
              </a:xfrm>
              <a:prstGeom prst="rect">
                <a:avLst/>
              </a:prstGeom>
              <a:gradFill rotWithShape="1">
                <a:gsLst>
                  <a:gs pos="0">
                    <a:srgbClr val="93AACD"/>
                  </a:gs>
                  <a:gs pos="50000">
                    <a:srgbClr val="DFE6F0"/>
                  </a:gs>
                  <a:gs pos="100000">
                    <a:srgbClr val="93AACD"/>
                  </a:gs>
                </a:gsLst>
                <a:lin ang="2700000" scaled="1"/>
              </a:gra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88900" tIns="44450" rIns="88900" bIns="44450" rtlCol="1" anchor="ctr"/>
              <a:lstStyle/>
              <a:p>
                <a:pPr algn="r" defTabSz="823913" rtl="1" eaLnBrk="0" hangingPunct="0">
                  <a:lnSpc>
                    <a:spcPct val="80000"/>
                  </a:lnSpc>
                </a:pPr>
                <a:endParaRPr lang="en-US" sz="12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6" name="Freeform 85">
                <a:extLst>
                  <a:ext uri="{FF2B5EF4-FFF2-40B4-BE49-F238E27FC236}">
                    <a16:creationId xmlns:a16="http://schemas.microsoft.com/office/drawing/2014/main" id="{13FE336A-BF3E-4462-8529-7B663708A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2938" y="1763712"/>
                <a:ext cx="144462" cy="539750"/>
              </a:xfrm>
              <a:custGeom>
                <a:avLst/>
                <a:gdLst>
                  <a:gd name="T0" fmla="*/ 2147483647 w 159"/>
                  <a:gd name="T1" fmla="*/ 0 h 476"/>
                  <a:gd name="T2" fmla="*/ 0 w 159"/>
                  <a:gd name="T3" fmla="*/ 2147483647 h 476"/>
                  <a:gd name="T4" fmla="*/ 2147483647 w 159"/>
                  <a:gd name="T5" fmla="*/ 2147483647 h 476"/>
                  <a:gd name="T6" fmla="*/ 2147483647 w 159"/>
                  <a:gd name="T7" fmla="*/ 2147483647 h 476"/>
                  <a:gd name="T8" fmla="*/ 2147483647 w 159"/>
                  <a:gd name="T9" fmla="*/ 2147483647 h 476"/>
                  <a:gd name="T10" fmla="*/ 2147483647 w 159"/>
                  <a:gd name="T11" fmla="*/ 2147483647 h 476"/>
                  <a:gd name="T12" fmla="*/ 2147483647 w 159"/>
                  <a:gd name="T13" fmla="*/ 2147483647 h 4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9"/>
                  <a:gd name="T22" fmla="*/ 0 h 476"/>
                  <a:gd name="T23" fmla="*/ 159 w 159"/>
                  <a:gd name="T24" fmla="*/ 476 h 4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9" h="476">
                    <a:moveTo>
                      <a:pt x="136" y="0"/>
                    </a:moveTo>
                    <a:lnTo>
                      <a:pt x="0" y="136"/>
                    </a:lnTo>
                    <a:lnTo>
                      <a:pt x="91" y="204"/>
                    </a:lnTo>
                    <a:lnTo>
                      <a:pt x="45" y="294"/>
                    </a:lnTo>
                    <a:lnTo>
                      <a:pt x="113" y="385"/>
                    </a:lnTo>
                    <a:lnTo>
                      <a:pt x="45" y="408"/>
                    </a:lnTo>
                    <a:lnTo>
                      <a:pt x="159" y="476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88900" tIns="44450" rIns="88900" bIns="44450" rtlCol="1">
                <a:spAutoFit/>
              </a:bodyPr>
              <a:lstStyle/>
              <a:p>
                <a:pPr algn="r" rtl="1"/>
                <a:endParaRPr lang="en-US" dirty="0"/>
              </a:p>
            </p:txBody>
          </p:sp>
          <p:sp>
            <p:nvSpPr>
              <p:cNvPr id="127" name="Line 86">
                <a:extLst>
                  <a:ext uri="{FF2B5EF4-FFF2-40B4-BE49-F238E27FC236}">
                    <a16:creationId xmlns:a16="http://schemas.microsoft.com/office/drawing/2014/main" id="{36F751D9-4653-4765-9393-CB6C02AD97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2213" y="2303462"/>
                <a:ext cx="863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88900" tIns="44450" rIns="88900" bIns="44450" rtlCol="1">
                <a:spAutoFit/>
              </a:bodyPr>
              <a:lstStyle/>
              <a:p>
                <a:pPr algn="r" rtl="1"/>
                <a:endParaRPr lang="en-US" dirty="0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754CBAB-F936-4471-BF07-1520F7717DAA}"/>
                </a:ext>
              </a:extLst>
            </p:cNvPr>
            <p:cNvSpPr txBox="1"/>
            <p:nvPr/>
          </p:nvSpPr>
          <p:spPr>
            <a:xfrm>
              <a:off x="2609276" y="2465188"/>
              <a:ext cx="834795" cy="400110"/>
            </a:xfrm>
            <a:prstGeom prst="rect">
              <a:avLst/>
            </a:prstGeom>
            <a:noFill/>
          </p:spPr>
          <p:txBody>
            <a:bodyPr wrap="square" rIns="0" rtlCol="1">
              <a:spAutoFit/>
            </a:bodyPr>
            <a:lstStyle/>
            <a:p>
              <a:pPr algn="r" rtl="1"/>
              <a:r>
                <a:rPr lang="ar-sa" sz="1000" dirty="0">
                  <a:solidFill>
                    <a:schemeClr val="tx2"/>
                  </a:solidFill>
                  <a:latin typeface="Segoe" pitchFamily="34" charset="0"/>
                  <a:rtl/>
                </a:rPr>
                <a:t>حركات </a:t>
              </a:r>
            </a:p>
            <a:p>
              <a:pPr algn="r" rtl="1"/>
              <a:r>
                <a:rPr lang="ar-sa" sz="1000" dirty="0">
                  <a:solidFill>
                    <a:schemeClr val="tx2"/>
                  </a:solidFill>
                  <a:latin typeface="Segoe" pitchFamily="34" charset="0"/>
                  <a:rtl/>
                </a:rPr>
                <a:t>العميل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FF1BB6B-29F8-4A6B-BE8F-0EB06C5CF919}"/>
                </a:ext>
              </a:extLst>
            </p:cNvPr>
            <p:cNvSpPr txBox="1"/>
            <p:nvPr/>
          </p:nvSpPr>
          <p:spPr>
            <a:xfrm>
              <a:off x="2001809" y="1899217"/>
              <a:ext cx="490215" cy="400110"/>
            </a:xfrm>
            <a:prstGeom prst="rect">
              <a:avLst/>
            </a:prstGeom>
            <a:noFill/>
          </p:spPr>
          <p:txBody>
            <a:bodyPr wrap="square" rIns="0" rtlCol="1">
              <a:spAutoFit/>
            </a:bodyPr>
            <a:lstStyle/>
            <a:p>
              <a:pPr algn="r" rtl="1"/>
              <a:r>
                <a:rPr lang="ar-sa" sz="1000" dirty="0">
                  <a:solidFill>
                    <a:schemeClr val="tx2"/>
                  </a:solidFill>
                  <a:latin typeface="Segoe" pitchFamily="34" charset="0"/>
                  <a:rtl val="0"/>
                </a:rPr>
                <a:t>Sales</a:t>
              </a:r>
            </a:p>
            <a:p>
              <a:pPr algn="r" rtl="1"/>
              <a:r>
                <a:rPr lang="ar-sa" sz="1000" dirty="0">
                  <a:solidFill>
                    <a:schemeClr val="tx2"/>
                  </a:solidFill>
                  <a:latin typeface="Segoe" pitchFamily="34" charset="0"/>
                  <a:rtl/>
                </a:rPr>
                <a:t>أوامر</a:t>
              </a:r>
            </a:p>
          </p:txBody>
        </p:sp>
        <p:cxnSp>
          <p:nvCxnSpPr>
            <p:cNvPr id="130" name="AutoShape 92">
              <a:extLst>
                <a:ext uri="{FF2B5EF4-FFF2-40B4-BE49-F238E27FC236}">
                  <a16:creationId xmlns:a16="http://schemas.microsoft.com/office/drawing/2014/main" id="{6B6B524F-693E-49FA-AB9C-2D250C6B0DD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56391" y="2731646"/>
              <a:ext cx="1452659" cy="706437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31" name="Group 99">
              <a:extLst>
                <a:ext uri="{FF2B5EF4-FFF2-40B4-BE49-F238E27FC236}">
                  <a16:creationId xmlns:a16="http://schemas.microsoft.com/office/drawing/2014/main" id="{E5F580F3-642D-4104-B7D6-289069350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79742" y="1425696"/>
              <a:ext cx="2133268" cy="2019299"/>
              <a:chOff x="3197" y="686"/>
              <a:chExt cx="340" cy="340"/>
            </a:xfrm>
          </p:grpSpPr>
          <p:sp>
            <p:nvSpPr>
              <p:cNvPr id="132" name="AutoShape 100">
                <a:extLst>
                  <a:ext uri="{FF2B5EF4-FFF2-40B4-BE49-F238E27FC236}">
                    <a16:creationId xmlns:a16="http://schemas.microsoft.com/office/drawing/2014/main" id="{CFA9DCAB-5347-40A6-A2B9-4A97A0766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686"/>
                <a:ext cx="340" cy="340"/>
              </a:xfrm>
              <a:prstGeom prst="flowChartConnector">
                <a:avLst/>
              </a:prstGeom>
              <a:gradFill rotWithShape="1">
                <a:gsLst>
                  <a:gs pos="0">
                    <a:srgbClr val="A3B7D5"/>
                  </a:gs>
                  <a:gs pos="50000">
                    <a:srgbClr val="E6EBF3"/>
                  </a:gs>
                  <a:gs pos="100000">
                    <a:srgbClr val="A3B7D5"/>
                  </a:gs>
                </a:gsLst>
                <a:lin ang="2700000" scaled="1"/>
              </a:gra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88900" tIns="44450" rIns="88900" bIns="44450" rtlCol="1" anchor="ctr">
                <a:spAutoFit/>
              </a:bodyPr>
              <a:lstStyle/>
              <a:p>
                <a:pPr algn="r" rtl="1"/>
                <a:endParaRPr lang="en-US" dirty="0"/>
              </a:p>
            </p:txBody>
          </p:sp>
          <p:sp>
            <p:nvSpPr>
              <p:cNvPr id="133" name="Text Box 101">
                <a:extLst>
                  <a:ext uri="{FF2B5EF4-FFF2-40B4-BE49-F238E27FC236}">
                    <a16:creationId xmlns:a16="http://schemas.microsoft.com/office/drawing/2014/main" id="{1078B8F8-15E6-4FD4-86FA-FC88A2AB0F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87" y="726"/>
                <a:ext cx="213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88900" tIns="44450" rIns="88900" bIns="44450" rtlCol="1">
                <a:spAutoFit/>
              </a:bodyPr>
              <a:lstStyle>
                <a:lvl1pPr defTabSz="823913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defTabSz="823913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defTabSz="823913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defTabSz="823913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defTabSz="823913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8239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8239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8239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8239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rtl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ar-sa" sz="1200" b="1" dirty="0">
                    <a:solidFill>
                      <a:schemeClr val="bg2">
                        <a:lumMod val="50000"/>
                      </a:schemeClr>
                    </a:solidFill>
                    <a:latin typeface="+mn-lt"/>
                    <a:rtl/>
                  </a:rPr>
                  <a:t>حسابات المدفوعات/</a:t>
                </a:r>
              </a:p>
              <a:p>
                <a:pPr algn="ctr" rtl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ar-sa" sz="1200" b="1" dirty="0">
                    <a:solidFill>
                      <a:schemeClr val="bg2">
                        <a:lumMod val="50000"/>
                      </a:schemeClr>
                    </a:solidFill>
                    <a:latin typeface="+mn-lt"/>
                    <a:rtl/>
                  </a:rPr>
                  <a:t>التدبير والتوريد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A2862A85-2531-4D4B-8AF8-5F4914415528}"/>
                </a:ext>
              </a:extLst>
            </p:cNvPr>
            <p:cNvGrpSpPr/>
            <p:nvPr/>
          </p:nvGrpSpPr>
          <p:grpSpPr>
            <a:xfrm>
              <a:off x="8581635" y="2483563"/>
              <a:ext cx="1205635" cy="541338"/>
              <a:chOff x="2138363" y="1763712"/>
              <a:chExt cx="1189037" cy="541338"/>
            </a:xfrm>
          </p:grpSpPr>
          <p:sp>
            <p:nvSpPr>
              <p:cNvPr id="135" name="Line 83">
                <a:extLst>
                  <a:ext uri="{FF2B5EF4-FFF2-40B4-BE49-F238E27FC236}">
                    <a16:creationId xmlns:a16="http://schemas.microsoft.com/office/drawing/2014/main" id="{8156B287-66D4-46C1-A4BF-049CFBD35B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5700" y="1776412"/>
                <a:ext cx="865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88900" tIns="44450" rIns="88900" bIns="44450" rtlCol="1">
                <a:spAutoFit/>
              </a:bodyPr>
              <a:lstStyle/>
              <a:p>
                <a:pPr algn="r" rtl="1"/>
                <a:endParaRPr lang="en-US" dirty="0"/>
              </a:p>
            </p:txBody>
          </p:sp>
          <p:sp>
            <p:nvSpPr>
              <p:cNvPr id="136" name="Rectangle 84">
                <a:extLst>
                  <a:ext uri="{FF2B5EF4-FFF2-40B4-BE49-F238E27FC236}">
                    <a16:creationId xmlns:a16="http://schemas.microsoft.com/office/drawing/2014/main" id="{E5EDBF6B-477C-4515-AC01-45576D0ED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363" y="1776412"/>
                <a:ext cx="323850" cy="528638"/>
              </a:xfrm>
              <a:prstGeom prst="rect">
                <a:avLst/>
              </a:prstGeom>
              <a:gradFill rotWithShape="1">
                <a:gsLst>
                  <a:gs pos="0">
                    <a:srgbClr val="93AACD"/>
                  </a:gs>
                  <a:gs pos="50000">
                    <a:srgbClr val="DFE6F0"/>
                  </a:gs>
                  <a:gs pos="100000">
                    <a:srgbClr val="93AACD"/>
                  </a:gs>
                </a:gsLst>
                <a:lin ang="2700000" scaled="1"/>
              </a:gra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88900" tIns="44450" rIns="88900" bIns="44450" rtlCol="1" anchor="ctr"/>
              <a:lstStyle/>
              <a:p>
                <a:pPr algn="r" defTabSz="823913" rtl="1" eaLnBrk="0" hangingPunct="0">
                  <a:lnSpc>
                    <a:spcPct val="80000"/>
                  </a:lnSpc>
                </a:pPr>
                <a:endParaRPr lang="en-US" sz="12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37" name="Freeform 85">
                <a:extLst>
                  <a:ext uri="{FF2B5EF4-FFF2-40B4-BE49-F238E27FC236}">
                    <a16:creationId xmlns:a16="http://schemas.microsoft.com/office/drawing/2014/main" id="{980EE49A-E719-4D41-95B2-C14628A00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2938" y="1763712"/>
                <a:ext cx="144462" cy="539750"/>
              </a:xfrm>
              <a:custGeom>
                <a:avLst/>
                <a:gdLst>
                  <a:gd name="T0" fmla="*/ 2147483647 w 159"/>
                  <a:gd name="T1" fmla="*/ 0 h 476"/>
                  <a:gd name="T2" fmla="*/ 0 w 159"/>
                  <a:gd name="T3" fmla="*/ 2147483647 h 476"/>
                  <a:gd name="T4" fmla="*/ 2147483647 w 159"/>
                  <a:gd name="T5" fmla="*/ 2147483647 h 476"/>
                  <a:gd name="T6" fmla="*/ 2147483647 w 159"/>
                  <a:gd name="T7" fmla="*/ 2147483647 h 476"/>
                  <a:gd name="T8" fmla="*/ 2147483647 w 159"/>
                  <a:gd name="T9" fmla="*/ 2147483647 h 476"/>
                  <a:gd name="T10" fmla="*/ 2147483647 w 159"/>
                  <a:gd name="T11" fmla="*/ 2147483647 h 476"/>
                  <a:gd name="T12" fmla="*/ 2147483647 w 159"/>
                  <a:gd name="T13" fmla="*/ 2147483647 h 4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9"/>
                  <a:gd name="T22" fmla="*/ 0 h 476"/>
                  <a:gd name="T23" fmla="*/ 159 w 159"/>
                  <a:gd name="T24" fmla="*/ 476 h 4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9" h="476">
                    <a:moveTo>
                      <a:pt x="136" y="0"/>
                    </a:moveTo>
                    <a:lnTo>
                      <a:pt x="0" y="136"/>
                    </a:lnTo>
                    <a:lnTo>
                      <a:pt x="91" y="204"/>
                    </a:lnTo>
                    <a:lnTo>
                      <a:pt x="45" y="294"/>
                    </a:lnTo>
                    <a:lnTo>
                      <a:pt x="113" y="385"/>
                    </a:lnTo>
                    <a:lnTo>
                      <a:pt x="45" y="408"/>
                    </a:lnTo>
                    <a:lnTo>
                      <a:pt x="159" y="476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88900" tIns="44450" rIns="88900" bIns="44450" rtlCol="1">
                <a:spAutoFit/>
              </a:bodyPr>
              <a:lstStyle/>
              <a:p>
                <a:pPr algn="r" rtl="1"/>
                <a:endParaRPr lang="en-US" dirty="0"/>
              </a:p>
            </p:txBody>
          </p:sp>
          <p:sp>
            <p:nvSpPr>
              <p:cNvPr id="138" name="Line 86">
                <a:extLst>
                  <a:ext uri="{FF2B5EF4-FFF2-40B4-BE49-F238E27FC236}">
                    <a16:creationId xmlns:a16="http://schemas.microsoft.com/office/drawing/2014/main" id="{02306A0A-3413-442C-A280-520522429A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2213" y="2303462"/>
                <a:ext cx="863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88900" tIns="44450" rIns="88900" bIns="44450" rtlCol="1">
                <a:spAutoFit/>
              </a:bodyPr>
              <a:lstStyle/>
              <a:p>
                <a:pPr algn="r" rtl="1"/>
                <a:endParaRPr lang="en-US" dirty="0"/>
              </a:p>
            </p:txBody>
          </p: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AC47046-5038-4ACC-B9BD-420D3A994D68}"/>
                </a:ext>
              </a:extLst>
            </p:cNvPr>
            <p:cNvSpPr txBox="1"/>
            <p:nvPr/>
          </p:nvSpPr>
          <p:spPr>
            <a:xfrm>
              <a:off x="9027943" y="2560527"/>
              <a:ext cx="834795" cy="400110"/>
            </a:xfrm>
            <a:prstGeom prst="rect">
              <a:avLst/>
            </a:prstGeom>
            <a:noFill/>
          </p:spPr>
          <p:txBody>
            <a:bodyPr wrap="square" rIns="0" rtlCol="1">
              <a:spAutoFit/>
            </a:bodyPr>
            <a:lstStyle/>
            <a:p>
              <a:pPr algn="r" rtl="1"/>
              <a:r>
                <a:rPr lang="ar-sa" sz="1000" dirty="0">
                  <a:solidFill>
                    <a:schemeClr val="tx2"/>
                  </a:solidFill>
                  <a:latin typeface="Segoe" pitchFamily="34" charset="0"/>
                  <a:rtl/>
                </a:rPr>
                <a:t>المورد</a:t>
              </a:r>
            </a:p>
            <a:p>
              <a:pPr algn="r" rtl="1"/>
              <a:r>
                <a:rPr lang="ar-sa" sz="1000" dirty="0">
                  <a:solidFill>
                    <a:schemeClr val="tx2"/>
                  </a:solidFill>
                  <a:latin typeface="Segoe" pitchFamily="34" charset="0"/>
                  <a:rtl/>
                </a:rPr>
                <a:t>الحركات</a:t>
              </a:r>
            </a:p>
          </p:txBody>
        </p:sp>
        <p:cxnSp>
          <p:nvCxnSpPr>
            <p:cNvPr id="140" name="AutoShape 92">
              <a:extLst>
                <a:ext uri="{FF2B5EF4-FFF2-40B4-BE49-F238E27FC236}">
                  <a16:creationId xmlns:a16="http://schemas.microsoft.com/office/drawing/2014/main" id="{BDAA6EF2-E305-463F-A624-A9A9BD9217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466904" y="2665243"/>
              <a:ext cx="1512838" cy="875659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41" name="AutoShape 102">
              <a:extLst>
                <a:ext uri="{FF2B5EF4-FFF2-40B4-BE49-F238E27FC236}">
                  <a16:creationId xmlns:a16="http://schemas.microsoft.com/office/drawing/2014/main" id="{15951143-8688-4D9C-8A0F-BAB47468A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4770" y="1909960"/>
              <a:ext cx="607148" cy="654282"/>
            </a:xfrm>
            <a:prstGeom prst="flowChartDocument">
              <a:avLst/>
            </a:prstGeom>
            <a:gradFill rotWithShape="1">
              <a:gsLst>
                <a:gs pos="0">
                  <a:srgbClr val="A3B7D5"/>
                </a:gs>
                <a:gs pos="50000">
                  <a:srgbClr val="E5EBF3"/>
                </a:gs>
                <a:gs pos="100000">
                  <a:srgbClr val="A3B7D5"/>
                </a:gs>
              </a:gsLst>
              <a:lin ang="2700000" scaled="1"/>
            </a:gra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8900" tIns="44450" rIns="88900" bIns="44450" rtlCol="1" anchor="ctr"/>
            <a:lstStyle/>
            <a:p>
              <a:pPr algn="ctr" defTabSz="823913" rtl="1" eaLnBrk="0" hangingPunct="0">
                <a:lnSpc>
                  <a:spcPct val="80000"/>
                </a:lnSpc>
              </a:pPr>
              <a:endParaRPr lang="en-US" sz="700" b="1" dirty="0">
                <a:solidFill>
                  <a:schemeClr val="accent2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AE60039-14C9-4BE7-BC0A-2CDCEB7BFC4B}"/>
                </a:ext>
              </a:extLst>
            </p:cNvPr>
            <p:cNvSpPr txBox="1"/>
            <p:nvPr/>
          </p:nvSpPr>
          <p:spPr>
            <a:xfrm>
              <a:off x="8280305" y="2023640"/>
              <a:ext cx="639749" cy="400110"/>
            </a:xfrm>
            <a:prstGeom prst="rect">
              <a:avLst/>
            </a:prstGeom>
            <a:noFill/>
          </p:spPr>
          <p:txBody>
            <a:bodyPr wrap="square" rIns="0" rtlCol="1">
              <a:spAutoFit/>
            </a:bodyPr>
            <a:lstStyle/>
            <a:p>
              <a:pPr algn="r" rtl="1"/>
              <a:r>
                <a:rPr lang="ar-sa" sz="1000" dirty="0">
                  <a:solidFill>
                    <a:schemeClr val="tx2"/>
                  </a:solidFill>
                  <a:latin typeface="Segoe" pitchFamily="34" charset="0"/>
                  <a:rtl/>
                </a:rPr>
                <a:t>الشراء</a:t>
              </a:r>
            </a:p>
            <a:p>
              <a:pPr algn="r" rtl="1"/>
              <a:r>
                <a:rPr lang="ar-sa" sz="1000" dirty="0">
                  <a:solidFill>
                    <a:schemeClr val="tx2"/>
                  </a:solidFill>
                  <a:latin typeface="Segoe" pitchFamily="34" charset="0"/>
                  <a:rtl/>
                </a:rPr>
                <a:t>أوامر</a:t>
              </a:r>
            </a:p>
          </p:txBody>
        </p:sp>
        <p:sp>
          <p:nvSpPr>
            <p:cNvPr id="143" name="AutoShape 104">
              <a:extLst>
                <a:ext uri="{FF2B5EF4-FFF2-40B4-BE49-F238E27FC236}">
                  <a16:creationId xmlns:a16="http://schemas.microsoft.com/office/drawing/2014/main" id="{F61A5809-8117-449E-9459-07923299D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477" y="1518255"/>
              <a:ext cx="1621731" cy="1026366"/>
            </a:xfrm>
            <a:prstGeom prst="flowChartDocument">
              <a:avLst/>
            </a:prstGeom>
            <a:gradFill rotWithShape="1">
              <a:gsLst>
                <a:gs pos="0">
                  <a:srgbClr val="FFB115"/>
                </a:gs>
                <a:gs pos="50000">
                  <a:srgbClr val="FFE9BD"/>
                </a:gs>
                <a:gs pos="100000">
                  <a:srgbClr val="FFB115"/>
                </a:gs>
              </a:gsLst>
              <a:lin ang="2700000" scaled="1"/>
            </a:gra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8900" tIns="44450" rIns="88900" bIns="44450" rtlCol="1" anchor="ctr"/>
            <a:lstStyle/>
            <a:p>
              <a:pPr algn="ctr" defTabSz="823913" rtl="1" eaLnBrk="0" hangingPunct="0">
                <a:lnSpc>
                  <a:spcPct val="80000"/>
                </a:lnSpc>
              </a:pPr>
              <a:r>
                <a:rPr lang="ar-sa" sz="1400" b="1" dirty="0">
                  <a:solidFill>
                    <a:schemeClr val="bg2">
                      <a:lumMod val="50000"/>
                    </a:schemeClr>
                  </a:solidFill>
                  <a:rtl/>
                </a:rPr>
                <a:t>حركات المخزون</a:t>
              </a:r>
            </a:p>
            <a:p>
              <a:pPr algn="ctr" defTabSz="823913" rtl="1" eaLnBrk="0" hangingPunct="0">
                <a:lnSpc>
                  <a:spcPct val="80000"/>
                </a:lnSpc>
              </a:pPr>
              <a:r>
                <a:rPr lang="ar-sa" sz="1400" b="1" dirty="0">
                  <a:solidFill>
                    <a:schemeClr val="bg2">
                      <a:lumMod val="50000"/>
                    </a:schemeClr>
                  </a:solidFill>
                  <a:rtl/>
                </a:rPr>
                <a:t>(عبر مجموعات الأصناف)</a:t>
              </a:r>
            </a:p>
          </p:txBody>
        </p:sp>
        <p:cxnSp>
          <p:nvCxnSpPr>
            <p:cNvPr id="144" name="AutoShape 92">
              <a:extLst>
                <a:ext uri="{FF2B5EF4-FFF2-40B4-BE49-F238E27FC236}">
                  <a16:creationId xmlns:a16="http://schemas.microsoft.com/office/drawing/2014/main" id="{16F64412-5EB5-4AAD-9926-A7DD4DC848E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536172" y="2520870"/>
              <a:ext cx="0" cy="615755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5" name="AutoShape 92">
              <a:extLst>
                <a:ext uri="{FF2B5EF4-FFF2-40B4-BE49-F238E27FC236}">
                  <a16:creationId xmlns:a16="http://schemas.microsoft.com/office/drawing/2014/main" id="{5C411667-FDB8-406F-99A7-D410A277403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096000" y="2423750"/>
              <a:ext cx="0" cy="712875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E913552A-8416-4928-9C22-AA6F04900535}"/>
                </a:ext>
              </a:extLst>
            </p:cNvPr>
            <p:cNvGrpSpPr/>
            <p:nvPr/>
          </p:nvGrpSpPr>
          <p:grpSpPr>
            <a:xfrm>
              <a:off x="8387014" y="3691618"/>
              <a:ext cx="1215293" cy="539750"/>
              <a:chOff x="7139328" y="3503610"/>
              <a:chExt cx="1198562" cy="539750"/>
            </a:xfrm>
          </p:grpSpPr>
          <p:sp>
            <p:nvSpPr>
              <p:cNvPr id="147" name="Line 83">
                <a:extLst>
                  <a:ext uri="{FF2B5EF4-FFF2-40B4-BE49-F238E27FC236}">
                    <a16:creationId xmlns:a16="http://schemas.microsoft.com/office/drawing/2014/main" id="{52D469E7-D8F1-4DA6-9394-3ED53F8BC6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26665" y="3506785"/>
                <a:ext cx="865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88900" tIns="44450" rIns="88900" bIns="44450" rtlCol="1">
                <a:spAutoFit/>
              </a:bodyPr>
              <a:lstStyle/>
              <a:p>
                <a:pPr algn="r" rtl="1"/>
                <a:endParaRPr lang="en-US" dirty="0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1068053B-3C45-4CDC-B2E0-434D6CA3D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39328" y="3506785"/>
                <a:ext cx="323850" cy="528638"/>
              </a:xfrm>
              <a:prstGeom prst="rect">
                <a:avLst/>
              </a:prstGeom>
              <a:gradFill rotWithShape="1"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2700000" scaled="0"/>
              </a:gra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88900" tIns="44450" rIns="88900" bIns="44450" rtlCol="1" anchor="ctr"/>
              <a:lstStyle/>
              <a:p>
                <a:pPr algn="r" defTabSz="823913" rtl="1" eaLnBrk="0" hangingPunct="0">
                  <a:lnSpc>
                    <a:spcPct val="80000"/>
                  </a:lnSpc>
                </a:pPr>
                <a:endParaRPr lang="en-US" sz="12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49" name="Freeform 85">
                <a:extLst>
                  <a:ext uri="{FF2B5EF4-FFF2-40B4-BE49-F238E27FC236}">
                    <a16:creationId xmlns:a16="http://schemas.microsoft.com/office/drawing/2014/main" id="{E13CA8B8-B8D5-490C-BAE1-A7E3C56C5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3428" y="3503610"/>
                <a:ext cx="144462" cy="539750"/>
              </a:xfrm>
              <a:custGeom>
                <a:avLst/>
                <a:gdLst>
                  <a:gd name="T0" fmla="*/ 2147483647 w 159"/>
                  <a:gd name="T1" fmla="*/ 0 h 476"/>
                  <a:gd name="T2" fmla="*/ 0 w 159"/>
                  <a:gd name="T3" fmla="*/ 2147483647 h 476"/>
                  <a:gd name="T4" fmla="*/ 2147483647 w 159"/>
                  <a:gd name="T5" fmla="*/ 2147483647 h 476"/>
                  <a:gd name="T6" fmla="*/ 2147483647 w 159"/>
                  <a:gd name="T7" fmla="*/ 2147483647 h 476"/>
                  <a:gd name="T8" fmla="*/ 2147483647 w 159"/>
                  <a:gd name="T9" fmla="*/ 2147483647 h 476"/>
                  <a:gd name="T10" fmla="*/ 2147483647 w 159"/>
                  <a:gd name="T11" fmla="*/ 2147483647 h 476"/>
                  <a:gd name="T12" fmla="*/ 2147483647 w 159"/>
                  <a:gd name="T13" fmla="*/ 2147483647 h 4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9"/>
                  <a:gd name="T22" fmla="*/ 0 h 476"/>
                  <a:gd name="T23" fmla="*/ 159 w 159"/>
                  <a:gd name="T24" fmla="*/ 476 h 4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9" h="476">
                    <a:moveTo>
                      <a:pt x="136" y="0"/>
                    </a:moveTo>
                    <a:lnTo>
                      <a:pt x="0" y="136"/>
                    </a:lnTo>
                    <a:lnTo>
                      <a:pt x="91" y="204"/>
                    </a:lnTo>
                    <a:lnTo>
                      <a:pt x="45" y="294"/>
                    </a:lnTo>
                    <a:lnTo>
                      <a:pt x="113" y="385"/>
                    </a:lnTo>
                    <a:lnTo>
                      <a:pt x="45" y="408"/>
                    </a:lnTo>
                    <a:lnTo>
                      <a:pt x="159" y="476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88900" tIns="44450" rIns="88900" bIns="44450" rtlCol="1">
                <a:spAutoFit/>
              </a:bodyPr>
              <a:lstStyle/>
              <a:p>
                <a:pPr algn="r" rtl="1"/>
                <a:endParaRPr lang="en-US" dirty="0"/>
              </a:p>
            </p:txBody>
          </p:sp>
          <p:sp>
            <p:nvSpPr>
              <p:cNvPr id="150" name="Line 86">
                <a:extLst>
                  <a:ext uri="{FF2B5EF4-FFF2-40B4-BE49-F238E27FC236}">
                    <a16:creationId xmlns:a16="http://schemas.microsoft.com/office/drawing/2014/main" id="{17EDD613-044A-4846-A1D8-2D2401EBF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178" y="4033835"/>
                <a:ext cx="863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88900" tIns="44450" rIns="88900" bIns="44450" rtlCol="1">
                <a:spAutoFit/>
              </a:bodyPr>
              <a:lstStyle/>
              <a:p>
                <a:pPr algn="r" rtl="1"/>
                <a:endParaRPr lang="en-US" dirty="0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2453133-9766-42B1-9F4E-310DF48E0CE1}"/>
                  </a:ext>
                </a:extLst>
              </p:cNvPr>
              <p:cNvSpPr txBox="1"/>
              <p:nvPr/>
            </p:nvSpPr>
            <p:spPr>
              <a:xfrm>
                <a:off x="7544033" y="3563905"/>
                <a:ext cx="758216" cy="369332"/>
              </a:xfrm>
              <a:prstGeom prst="rect">
                <a:avLst/>
              </a:prstGeom>
              <a:noFill/>
            </p:spPr>
            <p:txBody>
              <a:bodyPr wrap="none" rIns="0" rtlCol="1">
                <a:spAutoFit/>
              </a:bodyPr>
              <a:lstStyle/>
              <a:p>
                <a:pPr algn="r" rtl="1"/>
                <a:r>
                  <a:rPr lang="ar-sa" sz="900" dirty="0">
                    <a:solidFill>
                      <a:schemeClr val="tx2"/>
                    </a:solidFill>
                    <a:latin typeface="Segoe" pitchFamily="34" charset="0"/>
                    <a:rtl/>
                  </a:rPr>
                  <a:t>النقد والبنوك</a:t>
                </a:r>
              </a:p>
              <a:p>
                <a:pPr algn="r" rtl="1"/>
                <a:r>
                  <a:rPr lang="ar-sa" sz="900" dirty="0">
                    <a:solidFill>
                      <a:schemeClr val="tx2"/>
                    </a:solidFill>
                    <a:latin typeface="Segoe" pitchFamily="34" charset="0"/>
                    <a:rtl/>
                  </a:rPr>
                  <a:t>الإدارة</a:t>
                </a:r>
              </a:p>
            </p:txBody>
          </p:sp>
        </p:grpSp>
        <p:cxnSp>
          <p:nvCxnSpPr>
            <p:cNvPr id="152" name="AutoShape 92">
              <a:extLst>
                <a:ext uri="{FF2B5EF4-FFF2-40B4-BE49-F238E27FC236}">
                  <a16:creationId xmlns:a16="http://schemas.microsoft.com/office/drawing/2014/main" id="{87C091A2-3F7A-4020-966C-77D3A5F51A3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73476" y="3991547"/>
              <a:ext cx="1931593" cy="3483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3" name="AutoShape 92">
              <a:extLst>
                <a:ext uri="{FF2B5EF4-FFF2-40B4-BE49-F238E27FC236}">
                  <a16:creationId xmlns:a16="http://schemas.microsoft.com/office/drawing/2014/main" id="{3D61FEE1-ABFD-4ABA-9F7B-E18009520B4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473477" y="3787364"/>
              <a:ext cx="1913537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4" name="AutoShape 92">
              <a:extLst>
                <a:ext uri="{FF2B5EF4-FFF2-40B4-BE49-F238E27FC236}">
                  <a16:creationId xmlns:a16="http://schemas.microsoft.com/office/drawing/2014/main" id="{8727DCC0-1B8B-4FB7-84CB-30C8491762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232906" y="4025323"/>
              <a:ext cx="1853952" cy="4803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5" name="AutoShape 92">
              <a:extLst>
                <a:ext uri="{FF2B5EF4-FFF2-40B4-BE49-F238E27FC236}">
                  <a16:creationId xmlns:a16="http://schemas.microsoft.com/office/drawing/2014/main" id="{DCC1CAA6-35B7-4410-9DCA-F60C2FB63E9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04973" y="3764643"/>
              <a:ext cx="2008667" cy="45443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12612F1F-854E-42CA-849D-2088ACE8EBDE}"/>
                </a:ext>
              </a:extLst>
            </p:cNvPr>
            <p:cNvGrpSpPr/>
            <p:nvPr/>
          </p:nvGrpSpPr>
          <p:grpSpPr>
            <a:xfrm>
              <a:off x="1936360" y="3635801"/>
              <a:ext cx="1205635" cy="541338"/>
              <a:chOff x="2138363" y="1763712"/>
              <a:chExt cx="1189037" cy="541338"/>
            </a:xfrm>
          </p:grpSpPr>
          <p:sp>
            <p:nvSpPr>
              <p:cNvPr id="157" name="Line 83">
                <a:extLst>
                  <a:ext uri="{FF2B5EF4-FFF2-40B4-BE49-F238E27FC236}">
                    <a16:creationId xmlns:a16="http://schemas.microsoft.com/office/drawing/2014/main" id="{4D7F2D70-AA9B-46FB-AF07-7A33EBE93C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5700" y="1776412"/>
                <a:ext cx="865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88900" tIns="44450" rIns="88900" bIns="44450" rtlCol="1">
                <a:spAutoFit/>
              </a:bodyPr>
              <a:lstStyle/>
              <a:p>
                <a:pPr algn="r" rtl="1"/>
                <a:endParaRPr lang="en-US" dirty="0"/>
              </a:p>
            </p:txBody>
          </p:sp>
          <p:sp>
            <p:nvSpPr>
              <p:cNvPr id="158" name="Rectangle 84">
                <a:extLst>
                  <a:ext uri="{FF2B5EF4-FFF2-40B4-BE49-F238E27FC236}">
                    <a16:creationId xmlns:a16="http://schemas.microsoft.com/office/drawing/2014/main" id="{F50143EB-B036-4405-80AD-A1592DA68B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363" y="1776412"/>
                <a:ext cx="323850" cy="528638"/>
              </a:xfrm>
              <a:prstGeom prst="rect">
                <a:avLst/>
              </a:prstGeom>
              <a:gradFill rotWithShape="1">
                <a:gsLst>
                  <a:gs pos="0">
                    <a:srgbClr val="93AACD"/>
                  </a:gs>
                  <a:gs pos="50000">
                    <a:srgbClr val="DFE6F0"/>
                  </a:gs>
                  <a:gs pos="100000">
                    <a:srgbClr val="93AACD"/>
                  </a:gs>
                </a:gsLst>
                <a:lin ang="2700000" scaled="1"/>
              </a:gra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88900" tIns="44450" rIns="88900" bIns="44450" rtlCol="1" anchor="ctr"/>
              <a:lstStyle/>
              <a:p>
                <a:pPr algn="r" defTabSz="823913" rtl="1" eaLnBrk="0" hangingPunct="0">
                  <a:lnSpc>
                    <a:spcPct val="80000"/>
                  </a:lnSpc>
                </a:pPr>
                <a:endParaRPr lang="en-US" sz="12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9" name="Freeform 85">
                <a:extLst>
                  <a:ext uri="{FF2B5EF4-FFF2-40B4-BE49-F238E27FC236}">
                    <a16:creationId xmlns:a16="http://schemas.microsoft.com/office/drawing/2014/main" id="{EECACD71-4135-41CF-AE46-31D8FDA98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2938" y="1763712"/>
                <a:ext cx="144462" cy="539750"/>
              </a:xfrm>
              <a:custGeom>
                <a:avLst/>
                <a:gdLst>
                  <a:gd name="T0" fmla="*/ 2147483647 w 159"/>
                  <a:gd name="T1" fmla="*/ 0 h 476"/>
                  <a:gd name="T2" fmla="*/ 0 w 159"/>
                  <a:gd name="T3" fmla="*/ 2147483647 h 476"/>
                  <a:gd name="T4" fmla="*/ 2147483647 w 159"/>
                  <a:gd name="T5" fmla="*/ 2147483647 h 476"/>
                  <a:gd name="T6" fmla="*/ 2147483647 w 159"/>
                  <a:gd name="T7" fmla="*/ 2147483647 h 476"/>
                  <a:gd name="T8" fmla="*/ 2147483647 w 159"/>
                  <a:gd name="T9" fmla="*/ 2147483647 h 476"/>
                  <a:gd name="T10" fmla="*/ 2147483647 w 159"/>
                  <a:gd name="T11" fmla="*/ 2147483647 h 476"/>
                  <a:gd name="T12" fmla="*/ 2147483647 w 159"/>
                  <a:gd name="T13" fmla="*/ 2147483647 h 4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9"/>
                  <a:gd name="T22" fmla="*/ 0 h 476"/>
                  <a:gd name="T23" fmla="*/ 159 w 159"/>
                  <a:gd name="T24" fmla="*/ 476 h 4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9" h="476">
                    <a:moveTo>
                      <a:pt x="136" y="0"/>
                    </a:moveTo>
                    <a:lnTo>
                      <a:pt x="0" y="136"/>
                    </a:lnTo>
                    <a:lnTo>
                      <a:pt x="91" y="204"/>
                    </a:lnTo>
                    <a:lnTo>
                      <a:pt x="45" y="294"/>
                    </a:lnTo>
                    <a:lnTo>
                      <a:pt x="113" y="385"/>
                    </a:lnTo>
                    <a:lnTo>
                      <a:pt x="45" y="408"/>
                    </a:lnTo>
                    <a:lnTo>
                      <a:pt x="159" y="476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88900" tIns="44450" rIns="88900" bIns="44450" rtlCol="1">
                <a:spAutoFit/>
              </a:bodyPr>
              <a:lstStyle/>
              <a:p>
                <a:pPr algn="r" rtl="1"/>
                <a:endParaRPr lang="en-US" dirty="0"/>
              </a:p>
            </p:txBody>
          </p:sp>
          <p:sp>
            <p:nvSpPr>
              <p:cNvPr id="160" name="Line 86">
                <a:extLst>
                  <a:ext uri="{FF2B5EF4-FFF2-40B4-BE49-F238E27FC236}">
                    <a16:creationId xmlns:a16="http://schemas.microsoft.com/office/drawing/2014/main" id="{581BCF46-B62C-4823-A361-D2B71EEC96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2213" y="2303462"/>
                <a:ext cx="863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88900" tIns="44450" rIns="88900" bIns="44450" rtlCol="1">
                <a:spAutoFit/>
              </a:bodyPr>
              <a:lstStyle/>
              <a:p>
                <a:pPr algn="r" rtl="1"/>
                <a:endParaRPr lang="en-US" dirty="0"/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958C948-D5C5-4DDD-9B38-27F1490BCBE5}"/>
                </a:ext>
              </a:extLst>
            </p:cNvPr>
            <p:cNvSpPr txBox="1"/>
            <p:nvPr/>
          </p:nvSpPr>
          <p:spPr>
            <a:xfrm>
              <a:off x="2368076" y="3751913"/>
              <a:ext cx="763278" cy="230832"/>
            </a:xfrm>
            <a:prstGeom prst="rect">
              <a:avLst/>
            </a:prstGeom>
            <a:noFill/>
          </p:spPr>
          <p:txBody>
            <a:bodyPr wrap="square" rIns="0" rtlCol="1">
              <a:spAutoFit/>
            </a:bodyPr>
            <a:lstStyle/>
            <a:p>
              <a:pPr algn="r" rtl="1"/>
              <a:r>
                <a:rPr lang="ar-sa" sz="900" dirty="0">
                  <a:solidFill>
                    <a:schemeClr val="tx2"/>
                  </a:solidFill>
                  <a:latin typeface="Segoe" pitchFamily="34" charset="0"/>
                  <a:rtl/>
                </a:rPr>
                <a:t>الأصول الثابتة</a:t>
              </a:r>
            </a:p>
          </p:txBody>
        </p:sp>
        <p:sp>
          <p:nvSpPr>
            <p:cNvPr id="162" name="AutoShape 106">
              <a:extLst>
                <a:ext uri="{FF2B5EF4-FFF2-40B4-BE49-F238E27FC236}">
                  <a16:creationId xmlns:a16="http://schemas.microsoft.com/office/drawing/2014/main" id="{0AA13EA9-E198-448D-99B5-32A008BF2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0958" y="5057664"/>
              <a:ext cx="1698406" cy="921543"/>
            </a:xfrm>
            <a:prstGeom prst="flowChartOnlineStorage">
              <a:avLst/>
            </a:prstGeom>
            <a:gradFill rotWithShape="1">
              <a:gsLst>
                <a:gs pos="0">
                  <a:srgbClr val="A3B7D5"/>
                </a:gs>
                <a:gs pos="50000">
                  <a:srgbClr val="E5EBF3"/>
                </a:gs>
                <a:gs pos="100000">
                  <a:srgbClr val="A3B7D5"/>
                </a:gs>
              </a:gsLst>
              <a:lin ang="2700000" scaled="1"/>
            </a:gra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8900" tIns="44450" rIns="88900" bIns="44450" rtlCol="1" anchor="ctr"/>
            <a:lstStyle/>
            <a:p>
              <a:pPr algn="ctr" defTabSz="823913" rtl="1" eaLnBrk="0" hangingPunct="0">
                <a:lnSpc>
                  <a:spcPct val="80000"/>
                </a:lnSpc>
              </a:pPr>
              <a:r>
                <a:rPr lang="ar-sa" sz="1400" b="1" dirty="0">
                  <a:solidFill>
                    <a:schemeClr val="bg2">
                      <a:lumMod val="50000"/>
                    </a:schemeClr>
                  </a:solidFill>
                  <a:rtl/>
                </a:rPr>
                <a:t>التحكم في الإنتاج</a:t>
              </a:r>
            </a:p>
          </p:txBody>
        </p:sp>
        <p:cxnSp>
          <p:nvCxnSpPr>
            <p:cNvPr id="163" name="AutoShape 92">
              <a:extLst>
                <a:ext uri="{FF2B5EF4-FFF2-40B4-BE49-F238E27FC236}">
                  <a16:creationId xmlns:a16="http://schemas.microsoft.com/office/drawing/2014/main" id="{B598FE8D-16B0-40F3-A79A-E005E951149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391964" y="4215775"/>
              <a:ext cx="1969295" cy="990672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64" name="AutoShape 98">
              <a:extLst>
                <a:ext uri="{FF2B5EF4-FFF2-40B4-BE49-F238E27FC236}">
                  <a16:creationId xmlns:a16="http://schemas.microsoft.com/office/drawing/2014/main" id="{8D26C978-1984-4299-B141-51F193A5B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277" y="5150137"/>
              <a:ext cx="2215149" cy="1146573"/>
            </a:xfrm>
            <a:prstGeom prst="flowChartDecision">
              <a:avLst/>
            </a:prstGeom>
            <a:gradFill rotWithShape="1">
              <a:gsLst>
                <a:gs pos="0">
                  <a:srgbClr val="A3B7D5"/>
                </a:gs>
                <a:gs pos="50000">
                  <a:srgbClr val="E5EBF3"/>
                </a:gs>
                <a:gs pos="100000">
                  <a:srgbClr val="A3B7D5"/>
                </a:gs>
              </a:gsLst>
              <a:lin ang="2700000" scaled="1"/>
            </a:gra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8900" tIns="44450" rIns="88900" bIns="44450" rtlCol="1" anchor="ctr">
              <a:normAutofit/>
            </a:bodyPr>
            <a:lstStyle/>
            <a:p>
              <a:pPr algn="ctr" defTabSz="823913" rtl="1" eaLnBrk="0" fontAlgn="auto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ar-sa" sz="1400" b="1" dirty="0">
                  <a:solidFill>
                    <a:schemeClr val="bg2">
                      <a:lumMod val="50000"/>
                    </a:schemeClr>
                  </a:solidFill>
                  <a:rtl/>
                </a:rPr>
                <a:t>إعداد الموازنة</a:t>
              </a:r>
            </a:p>
          </p:txBody>
        </p:sp>
        <p:cxnSp>
          <p:nvCxnSpPr>
            <p:cNvPr id="165" name="AutoShape 92">
              <a:extLst>
                <a:ext uri="{FF2B5EF4-FFF2-40B4-BE49-F238E27FC236}">
                  <a16:creationId xmlns:a16="http://schemas.microsoft.com/office/drawing/2014/main" id="{FE90B858-FBA2-4763-A3EA-5979E99D96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536172" y="4428372"/>
              <a:ext cx="0" cy="840356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6" name="AutoShape 92">
              <a:extLst>
                <a:ext uri="{FF2B5EF4-FFF2-40B4-BE49-F238E27FC236}">
                  <a16:creationId xmlns:a16="http://schemas.microsoft.com/office/drawing/2014/main" id="{D9059252-5091-4F26-91AE-B0793D4AC21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099971" y="4428375"/>
              <a:ext cx="0" cy="840357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67" name="AutoShape 105">
              <a:extLst>
                <a:ext uri="{FF2B5EF4-FFF2-40B4-BE49-F238E27FC236}">
                  <a16:creationId xmlns:a16="http://schemas.microsoft.com/office/drawing/2014/main" id="{4124F39D-1BF3-4C80-8F97-7C53BEE89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014" y="5057664"/>
              <a:ext cx="2361673" cy="716161"/>
            </a:xfrm>
            <a:prstGeom prst="flowChartManualOperation">
              <a:avLst/>
            </a:prstGeom>
            <a:gradFill rotWithShape="1">
              <a:gsLst>
                <a:gs pos="0">
                  <a:srgbClr val="A3B7D5"/>
                </a:gs>
                <a:gs pos="50000">
                  <a:srgbClr val="E5EBF3"/>
                </a:gs>
                <a:gs pos="100000">
                  <a:srgbClr val="A3B7D5"/>
                </a:gs>
              </a:gsLst>
              <a:lin ang="2700000" scaled="1"/>
            </a:gra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8900" tIns="44450" rIns="88900" bIns="44450" rtlCol="1" anchor="ctr"/>
            <a:lstStyle/>
            <a:p>
              <a:pPr algn="ctr" defTabSz="823913" rtl="1" eaLnBrk="0" hangingPunct="0">
                <a:lnSpc>
                  <a:spcPct val="80000"/>
                </a:lnSpc>
              </a:pPr>
              <a:r>
                <a:rPr lang="ar-sa" sz="1400" b="1" dirty="0">
                  <a:solidFill>
                    <a:schemeClr val="bg2">
                      <a:lumMod val="50000"/>
                    </a:schemeClr>
                  </a:solidFill>
                  <a:rtl/>
                </a:rPr>
                <a:t>إدارة المشاريع ومحاسبتها </a:t>
              </a:r>
            </a:p>
          </p:txBody>
        </p:sp>
        <p:cxnSp>
          <p:nvCxnSpPr>
            <p:cNvPr id="168" name="AutoShape 92">
              <a:extLst>
                <a:ext uri="{FF2B5EF4-FFF2-40B4-BE49-F238E27FC236}">
                  <a16:creationId xmlns:a16="http://schemas.microsoft.com/office/drawing/2014/main" id="{B634C9F1-C313-4A7B-9EFB-C399F86FCF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115021" y="4177142"/>
              <a:ext cx="1085541" cy="880525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9" name="AutoShape 92">
              <a:extLst>
                <a:ext uri="{FF2B5EF4-FFF2-40B4-BE49-F238E27FC236}">
                  <a16:creationId xmlns:a16="http://schemas.microsoft.com/office/drawing/2014/main" id="{98DA862B-9B70-4846-9E8E-E98376F785C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641250" y="2902820"/>
              <a:ext cx="1453663" cy="705744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0" name="AutoShape 92">
              <a:extLst>
                <a:ext uri="{FF2B5EF4-FFF2-40B4-BE49-F238E27FC236}">
                  <a16:creationId xmlns:a16="http://schemas.microsoft.com/office/drawing/2014/main" id="{138C8414-F117-4A18-ACF1-7434BBF458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498798" y="2798258"/>
              <a:ext cx="1518307" cy="907683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1" name="AutoShape 92">
              <a:extLst>
                <a:ext uri="{FF2B5EF4-FFF2-40B4-BE49-F238E27FC236}">
                  <a16:creationId xmlns:a16="http://schemas.microsoft.com/office/drawing/2014/main" id="{498FDC91-F37F-4CC4-A002-B0AC0FB451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52682" y="4335547"/>
              <a:ext cx="2098943" cy="1064484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85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2561FA-DA2D-4F06-8619-8C32F2C2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942" y="426914"/>
            <a:ext cx="8229600" cy="553998"/>
          </a:xfrm>
        </p:spPr>
        <p:txBody>
          <a:bodyPr rtlCol="1"/>
          <a:lstStyle/>
          <a:p>
            <a:pPr rtl="1"/>
            <a:r>
              <a:rPr lang="ar-sa" dirty="0">
                <a:rtl/>
              </a:rPr>
              <a:t>تكامل حسابات المدفوعات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60DFFC4-C73E-486F-AC77-FFC87FFB7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30523" y="1038086"/>
            <a:ext cx="8229600" cy="345948"/>
          </a:xfrm>
        </p:spPr>
        <p:txBody>
          <a:bodyPr rtlCol="1"/>
          <a:lstStyle/>
          <a:p>
            <a:pPr rtl="1"/>
            <a:r>
              <a:rPr lang="ar-sa" dirty="0">
                <a:rtl/>
              </a:rPr>
              <a:t>التكامل الداخلي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D9DB732-2BBC-4DD0-A835-4F59FC486D56}"/>
              </a:ext>
            </a:extLst>
          </p:cNvPr>
          <p:cNvGrpSpPr/>
          <p:nvPr/>
        </p:nvGrpSpPr>
        <p:grpSpPr>
          <a:xfrm flipH="1">
            <a:off x="1730523" y="1647888"/>
            <a:ext cx="8378754" cy="4586252"/>
            <a:chOff x="1730523" y="1647888"/>
            <a:chExt cx="8378754" cy="4586252"/>
          </a:xfrm>
        </p:grpSpPr>
        <p:grpSp>
          <p:nvGrpSpPr>
            <p:cNvPr id="5" name="Group 99">
              <a:extLst>
                <a:ext uri="{FF2B5EF4-FFF2-40B4-BE49-F238E27FC236}">
                  <a16:creationId xmlns:a16="http://schemas.microsoft.com/office/drawing/2014/main" id="{D8163A8F-B157-42AF-8A41-348627CC2D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0523" y="4647829"/>
              <a:ext cx="1645257" cy="1579101"/>
              <a:chOff x="3197" y="739"/>
              <a:chExt cx="287" cy="287"/>
            </a:xfrm>
          </p:grpSpPr>
          <p:sp>
            <p:nvSpPr>
              <p:cNvPr id="6" name="AutoShape 100">
                <a:extLst>
                  <a:ext uri="{FF2B5EF4-FFF2-40B4-BE49-F238E27FC236}">
                    <a16:creationId xmlns:a16="http://schemas.microsoft.com/office/drawing/2014/main" id="{8FCB83DE-E6D8-4E81-83AD-4693B8896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739"/>
                <a:ext cx="287" cy="287"/>
              </a:xfrm>
              <a:prstGeom prst="flowChartConnector">
                <a:avLst/>
              </a:prstGeom>
              <a:gradFill rotWithShape="1">
                <a:gsLst>
                  <a:gs pos="0">
                    <a:srgbClr val="A3B7D5"/>
                  </a:gs>
                  <a:gs pos="50000">
                    <a:srgbClr val="E6EBF3"/>
                  </a:gs>
                  <a:gs pos="100000">
                    <a:srgbClr val="A3B7D5"/>
                  </a:gs>
                </a:gsLst>
                <a:lin ang="2700000" scaled="1"/>
              </a:gra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lIns="88900" tIns="44450" rIns="88900" bIns="44450" rtlCol="1" anchor="ctr">
                <a:spAutoFit/>
              </a:bodyPr>
              <a:lstStyle/>
              <a:p>
                <a:pPr algn="r" rtl="1"/>
                <a:endParaRPr lang="en-US" dirty="0"/>
              </a:p>
            </p:txBody>
          </p:sp>
          <p:sp>
            <p:nvSpPr>
              <p:cNvPr id="7" name="Text Box 101">
                <a:extLst>
                  <a:ext uri="{FF2B5EF4-FFF2-40B4-BE49-F238E27FC236}">
                    <a16:creationId xmlns:a16="http://schemas.microsoft.com/office/drawing/2014/main" id="{A8B9CC23-A251-427D-8D88-6D40491795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4" y="764"/>
                <a:ext cx="213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88900" tIns="44450" rIns="88900" bIns="44450" rtlCol="1">
                <a:spAutoFit/>
              </a:bodyPr>
              <a:lstStyle>
                <a:lvl1pPr defTabSz="823913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defTabSz="823913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defTabSz="823913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defTabSz="823913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defTabSz="823913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8239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8239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8239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8239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rtl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ar-sa" sz="1200" b="1" dirty="0">
                    <a:solidFill>
                      <a:schemeClr val="bg2">
                        <a:lumMod val="50000"/>
                      </a:schemeClr>
                    </a:solidFill>
                    <a:latin typeface="+mn-lt"/>
                    <a:rtl/>
                  </a:rPr>
                  <a:t>تعاون المورّد </a:t>
                </a:r>
              </a:p>
            </p:txBody>
          </p:sp>
        </p:grpSp>
        <p:sp>
          <p:nvSpPr>
            <p:cNvPr id="8" name="AutoShape 102">
              <a:extLst>
                <a:ext uri="{FF2B5EF4-FFF2-40B4-BE49-F238E27FC236}">
                  <a16:creationId xmlns:a16="http://schemas.microsoft.com/office/drawing/2014/main" id="{AB13318E-78D5-4361-BC0A-307F0C3F9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5447" y="2463895"/>
              <a:ext cx="733480" cy="654282"/>
            </a:xfrm>
            <a:prstGeom prst="flowChartDocument">
              <a:avLst/>
            </a:prstGeom>
            <a:gradFill rotWithShape="1">
              <a:gsLst>
                <a:gs pos="0">
                  <a:srgbClr val="A3B7D5"/>
                </a:gs>
                <a:gs pos="50000">
                  <a:srgbClr val="E5EBF3"/>
                </a:gs>
                <a:gs pos="100000">
                  <a:srgbClr val="A3B7D5"/>
                </a:gs>
              </a:gsLst>
              <a:lin ang="2700000" scaled="1"/>
            </a:gra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8900" tIns="44450" rIns="88900" bIns="44450" rtlCol="1" anchor="ctr"/>
            <a:lstStyle/>
            <a:p>
              <a:pPr algn="ctr" defTabSz="823913" rtl="1" eaLnBrk="0" hangingPunct="0">
                <a:lnSpc>
                  <a:spcPct val="80000"/>
                </a:lnSpc>
              </a:pPr>
              <a:endParaRPr lang="en-US" sz="700" b="1" dirty="0">
                <a:solidFill>
                  <a:schemeClr val="accent2"/>
                </a:solidFill>
              </a:endParaRPr>
            </a:p>
          </p:txBody>
        </p:sp>
        <p:grpSp>
          <p:nvGrpSpPr>
            <p:cNvPr id="10" name="Group 99">
              <a:extLst>
                <a:ext uri="{FF2B5EF4-FFF2-40B4-BE49-F238E27FC236}">
                  <a16:creationId xmlns:a16="http://schemas.microsoft.com/office/drawing/2014/main" id="{F91F5B56-E638-458F-8D0C-40F7872C2E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3771" y="3323104"/>
              <a:ext cx="1682750" cy="1327458"/>
              <a:chOff x="3158" y="686"/>
              <a:chExt cx="431" cy="340"/>
            </a:xfrm>
          </p:grpSpPr>
          <p:sp>
            <p:nvSpPr>
              <p:cNvPr id="11" name="AutoShape 100">
                <a:extLst>
                  <a:ext uri="{FF2B5EF4-FFF2-40B4-BE49-F238E27FC236}">
                    <a16:creationId xmlns:a16="http://schemas.microsoft.com/office/drawing/2014/main" id="{E2D0E7A0-C883-423A-A835-A38FECBCF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686"/>
                <a:ext cx="340" cy="340"/>
              </a:xfrm>
              <a:prstGeom prst="flowChartConnector">
                <a:avLst/>
              </a:prstGeom>
              <a:gradFill rotWithShape="1">
                <a:gsLst>
                  <a:gs pos="0">
                    <a:srgbClr val="A3B7D5"/>
                  </a:gs>
                  <a:gs pos="50000">
                    <a:srgbClr val="E6EBF3"/>
                  </a:gs>
                  <a:gs pos="100000">
                    <a:srgbClr val="A3B7D5"/>
                  </a:gs>
                </a:gsLst>
                <a:lin ang="2700000" scaled="1"/>
              </a:gra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88900" tIns="44450" rIns="88900" bIns="44450" rtlCol="1" anchor="ctr">
                <a:spAutoFit/>
              </a:bodyPr>
              <a:lstStyle/>
              <a:p>
                <a:pPr algn="r" rtl="1"/>
                <a:endParaRPr lang="en-US" dirty="0"/>
              </a:p>
            </p:txBody>
          </p:sp>
          <p:sp>
            <p:nvSpPr>
              <p:cNvPr id="12" name="Text Box 101">
                <a:extLst>
                  <a:ext uri="{FF2B5EF4-FFF2-40B4-BE49-F238E27FC236}">
                    <a16:creationId xmlns:a16="http://schemas.microsoft.com/office/drawing/2014/main" id="{2A2E8D37-0A10-435E-88E0-B240ED1B5A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8" y="791"/>
                <a:ext cx="431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8900" tIns="44450" rIns="88900" bIns="44450" rtlCol="1">
                <a:spAutoFit/>
              </a:bodyPr>
              <a:lstStyle>
                <a:lvl1pPr defTabSz="823913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defTabSz="823913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defTabSz="823913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defTabSz="823913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defTabSz="823913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8239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8239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8239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8239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rtl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ar-sa" sz="1400" b="1" dirty="0">
                    <a:solidFill>
                      <a:schemeClr val="bg2">
                        <a:lumMod val="50000"/>
                      </a:schemeClr>
                    </a:solidFill>
                    <a:latin typeface="+mn-lt"/>
                    <a:rtl/>
                  </a:rPr>
                  <a:t>الحسابات </a:t>
                </a:r>
              </a:p>
              <a:p>
                <a:pPr algn="ctr" rtl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ar-sa" sz="1400" b="1" dirty="0">
                    <a:solidFill>
                      <a:schemeClr val="bg2">
                        <a:lumMod val="50000"/>
                      </a:schemeClr>
                    </a:solidFill>
                    <a:latin typeface="+mn-lt"/>
                    <a:rtl/>
                  </a:rPr>
                  <a:t>المستحقة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55E311C-030D-4A71-8300-AA0D47D31461}"/>
                </a:ext>
              </a:extLst>
            </p:cNvPr>
            <p:cNvGrpSpPr/>
            <p:nvPr/>
          </p:nvGrpSpPr>
          <p:grpSpPr>
            <a:xfrm>
              <a:off x="4029077" y="3732575"/>
              <a:ext cx="1189037" cy="541338"/>
              <a:chOff x="2138363" y="1763712"/>
              <a:chExt cx="1189037" cy="541338"/>
            </a:xfrm>
          </p:grpSpPr>
          <p:sp>
            <p:nvSpPr>
              <p:cNvPr id="14" name="Line 83">
                <a:extLst>
                  <a:ext uri="{FF2B5EF4-FFF2-40B4-BE49-F238E27FC236}">
                    <a16:creationId xmlns:a16="http://schemas.microsoft.com/office/drawing/2014/main" id="{907AE137-6EDB-4822-ABFF-E7F43DE257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5700" y="1776412"/>
                <a:ext cx="865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88900" tIns="44450" rIns="88900" bIns="44450" rtlCol="1">
                <a:spAutoFit/>
              </a:bodyPr>
              <a:lstStyle/>
              <a:p>
                <a:pPr algn="r" rtl="1"/>
                <a:endParaRPr lang="en-US" dirty="0"/>
              </a:p>
            </p:txBody>
          </p:sp>
          <p:sp>
            <p:nvSpPr>
              <p:cNvPr id="15" name="Rectangle 84">
                <a:extLst>
                  <a:ext uri="{FF2B5EF4-FFF2-40B4-BE49-F238E27FC236}">
                    <a16:creationId xmlns:a16="http://schemas.microsoft.com/office/drawing/2014/main" id="{8FA6E206-EA93-46C1-B90D-41C81E851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363" y="1776412"/>
                <a:ext cx="323850" cy="528638"/>
              </a:xfrm>
              <a:prstGeom prst="rect">
                <a:avLst/>
              </a:prstGeom>
              <a:gradFill rotWithShape="1">
                <a:gsLst>
                  <a:gs pos="0">
                    <a:srgbClr val="93AACD"/>
                  </a:gs>
                  <a:gs pos="50000">
                    <a:srgbClr val="DFE6F0"/>
                  </a:gs>
                  <a:gs pos="100000">
                    <a:srgbClr val="93AACD"/>
                  </a:gs>
                </a:gsLst>
                <a:lin ang="2700000" scaled="1"/>
              </a:gra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88900" tIns="44450" rIns="88900" bIns="44450" rtlCol="1" anchor="ctr"/>
              <a:lstStyle/>
              <a:p>
                <a:pPr algn="r" defTabSz="823913" rtl="1" eaLnBrk="0" hangingPunct="0">
                  <a:lnSpc>
                    <a:spcPct val="80000"/>
                  </a:lnSpc>
                </a:pPr>
                <a:endParaRPr lang="en-US" sz="12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" name="Freeform 85">
                <a:extLst>
                  <a:ext uri="{FF2B5EF4-FFF2-40B4-BE49-F238E27FC236}">
                    <a16:creationId xmlns:a16="http://schemas.microsoft.com/office/drawing/2014/main" id="{D85FA7EF-8312-4DA0-AA8F-A8FD3454E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2938" y="1763712"/>
                <a:ext cx="144462" cy="539750"/>
              </a:xfrm>
              <a:custGeom>
                <a:avLst/>
                <a:gdLst>
                  <a:gd name="T0" fmla="*/ 2147483647 w 159"/>
                  <a:gd name="T1" fmla="*/ 0 h 476"/>
                  <a:gd name="T2" fmla="*/ 0 w 159"/>
                  <a:gd name="T3" fmla="*/ 2147483647 h 476"/>
                  <a:gd name="T4" fmla="*/ 2147483647 w 159"/>
                  <a:gd name="T5" fmla="*/ 2147483647 h 476"/>
                  <a:gd name="T6" fmla="*/ 2147483647 w 159"/>
                  <a:gd name="T7" fmla="*/ 2147483647 h 476"/>
                  <a:gd name="T8" fmla="*/ 2147483647 w 159"/>
                  <a:gd name="T9" fmla="*/ 2147483647 h 476"/>
                  <a:gd name="T10" fmla="*/ 2147483647 w 159"/>
                  <a:gd name="T11" fmla="*/ 2147483647 h 476"/>
                  <a:gd name="T12" fmla="*/ 2147483647 w 159"/>
                  <a:gd name="T13" fmla="*/ 2147483647 h 4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9"/>
                  <a:gd name="T22" fmla="*/ 0 h 476"/>
                  <a:gd name="T23" fmla="*/ 159 w 159"/>
                  <a:gd name="T24" fmla="*/ 476 h 4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9" h="476">
                    <a:moveTo>
                      <a:pt x="136" y="0"/>
                    </a:moveTo>
                    <a:lnTo>
                      <a:pt x="0" y="136"/>
                    </a:lnTo>
                    <a:lnTo>
                      <a:pt x="91" y="204"/>
                    </a:lnTo>
                    <a:lnTo>
                      <a:pt x="45" y="294"/>
                    </a:lnTo>
                    <a:lnTo>
                      <a:pt x="113" y="385"/>
                    </a:lnTo>
                    <a:lnTo>
                      <a:pt x="45" y="408"/>
                    </a:lnTo>
                    <a:lnTo>
                      <a:pt x="159" y="476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88900" tIns="44450" rIns="88900" bIns="44450" rtlCol="1">
                <a:spAutoFit/>
              </a:bodyPr>
              <a:lstStyle/>
              <a:p>
                <a:pPr algn="r" rtl="1"/>
                <a:endParaRPr lang="en-US" dirty="0"/>
              </a:p>
            </p:txBody>
          </p:sp>
          <p:sp>
            <p:nvSpPr>
              <p:cNvPr id="17" name="Line 86">
                <a:extLst>
                  <a:ext uri="{FF2B5EF4-FFF2-40B4-BE49-F238E27FC236}">
                    <a16:creationId xmlns:a16="http://schemas.microsoft.com/office/drawing/2014/main" id="{6A6E8EB8-8DED-49B6-9020-5FD36CE5AC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2213" y="2303462"/>
                <a:ext cx="863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88900" tIns="44450" rIns="88900" bIns="44450" rtlCol="1">
                <a:spAutoFit/>
              </a:bodyPr>
              <a:lstStyle/>
              <a:p>
                <a:pPr algn="r" rtl="1"/>
                <a:endParaRPr 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202DBF-84A1-44C6-9CB1-745486417AF1}"/>
                </a:ext>
              </a:extLst>
            </p:cNvPr>
            <p:cNvSpPr txBox="1"/>
            <p:nvPr/>
          </p:nvSpPr>
          <p:spPr>
            <a:xfrm>
              <a:off x="4451291" y="3902695"/>
              <a:ext cx="566822" cy="246221"/>
            </a:xfrm>
            <a:prstGeom prst="rect">
              <a:avLst/>
            </a:prstGeom>
            <a:noFill/>
          </p:spPr>
          <p:txBody>
            <a:bodyPr wrap="none" rIns="0" rtlCol="1">
              <a:spAutoFit/>
            </a:bodyPr>
            <a:lstStyle/>
            <a:p>
              <a:pPr algn="r" rtl="1"/>
              <a:r>
                <a:rPr lang="ar-sa" sz="1000" dirty="0">
                  <a:solidFill>
                    <a:schemeClr val="tx2"/>
                  </a:solidFill>
                  <a:latin typeface="Segoe" pitchFamily="34" charset="0"/>
                  <a:rtl/>
                </a:rPr>
                <a:t>الموردون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5A9230-841E-4FF1-8E50-113B31755388}"/>
                </a:ext>
              </a:extLst>
            </p:cNvPr>
            <p:cNvSpPr txBox="1"/>
            <p:nvPr/>
          </p:nvSpPr>
          <p:spPr>
            <a:xfrm>
              <a:off x="2271233" y="2533831"/>
              <a:ext cx="600485" cy="400110"/>
            </a:xfrm>
            <a:prstGeom prst="rect">
              <a:avLst/>
            </a:prstGeom>
            <a:noFill/>
          </p:spPr>
          <p:txBody>
            <a:bodyPr wrap="none" rIns="0" rtlCol="1">
              <a:spAutoFit/>
            </a:bodyPr>
            <a:lstStyle/>
            <a:p>
              <a:pPr algn="r" rtl="1"/>
              <a:r>
                <a:rPr lang="ar-sa" sz="1000" dirty="0">
                  <a:solidFill>
                    <a:schemeClr val="tx2"/>
                  </a:solidFill>
                  <a:latin typeface="Segoe" pitchFamily="34" charset="0"/>
                  <a:rtl/>
                </a:rPr>
                <a:t>الشراء</a:t>
              </a:r>
            </a:p>
            <a:p>
              <a:pPr algn="r" rtl="1"/>
              <a:r>
                <a:rPr lang="ar-sa" sz="1000" dirty="0">
                  <a:solidFill>
                    <a:schemeClr val="tx2"/>
                  </a:solidFill>
                  <a:latin typeface="Segoe" pitchFamily="34" charset="0"/>
                  <a:rtl/>
                </a:rPr>
                <a:t>أوامر</a:t>
              </a:r>
            </a:p>
          </p:txBody>
        </p:sp>
        <p:cxnSp>
          <p:nvCxnSpPr>
            <p:cNvPr id="20" name="AutoShape 92">
              <a:extLst>
                <a:ext uri="{FF2B5EF4-FFF2-40B4-BE49-F238E27FC236}">
                  <a16:creationId xmlns:a16="http://schemas.microsoft.com/office/drawing/2014/main" id="{04E5A696-60FB-4751-B4B5-E034212E867E}"/>
                </a:ext>
              </a:extLst>
            </p:cNvPr>
            <p:cNvCxnSpPr>
              <a:cxnSpLocks noChangeShapeType="1"/>
              <a:endCxn id="11" idx="1"/>
            </p:cNvCxnSpPr>
            <p:nvPr/>
          </p:nvCxnSpPr>
          <p:spPr bwMode="auto">
            <a:xfrm>
              <a:off x="2902175" y="2791036"/>
              <a:ext cx="2448265" cy="72647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1" name="Group 99">
              <a:extLst>
                <a:ext uri="{FF2B5EF4-FFF2-40B4-BE49-F238E27FC236}">
                  <a16:creationId xmlns:a16="http://schemas.microsoft.com/office/drawing/2014/main" id="{937ACA16-7643-4130-9BB2-2CB9A3BD84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05378" y="1647888"/>
              <a:ext cx="2103899" cy="2019300"/>
              <a:chOff x="3197" y="686"/>
              <a:chExt cx="340" cy="340"/>
            </a:xfrm>
          </p:grpSpPr>
          <p:sp>
            <p:nvSpPr>
              <p:cNvPr id="22" name="AutoShape 100">
                <a:extLst>
                  <a:ext uri="{FF2B5EF4-FFF2-40B4-BE49-F238E27FC236}">
                    <a16:creationId xmlns:a16="http://schemas.microsoft.com/office/drawing/2014/main" id="{7F0E2EE7-C868-4528-A3A2-A69773D47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686"/>
                <a:ext cx="340" cy="340"/>
              </a:xfrm>
              <a:prstGeom prst="flowChartConnector">
                <a:avLst/>
              </a:prstGeom>
              <a:gradFill rotWithShape="1">
                <a:gsLst>
                  <a:gs pos="0">
                    <a:srgbClr val="A3B7D5"/>
                  </a:gs>
                  <a:gs pos="50000">
                    <a:srgbClr val="E6EBF3"/>
                  </a:gs>
                  <a:gs pos="100000">
                    <a:srgbClr val="A3B7D5"/>
                  </a:gs>
                </a:gsLst>
                <a:lin ang="2700000" scaled="1"/>
              </a:gra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88900" tIns="44450" rIns="88900" bIns="44450" rtlCol="1" anchor="ctr">
                <a:spAutoFit/>
              </a:bodyPr>
              <a:lstStyle/>
              <a:p>
                <a:pPr algn="r" rtl="1"/>
                <a:endParaRPr lang="en-US" dirty="0"/>
              </a:p>
            </p:txBody>
          </p:sp>
          <p:sp>
            <p:nvSpPr>
              <p:cNvPr id="23" name="Text Box 101">
                <a:extLst>
                  <a:ext uri="{FF2B5EF4-FFF2-40B4-BE49-F238E27FC236}">
                    <a16:creationId xmlns:a16="http://schemas.microsoft.com/office/drawing/2014/main" id="{B6601CC5-7066-4952-BBD1-2A55451590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1" y="803"/>
                <a:ext cx="213" cy="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88900" tIns="44450" rIns="88900" bIns="44450" rtlCol="1">
                <a:spAutoFit/>
              </a:bodyPr>
              <a:lstStyle>
                <a:lvl1pPr defTabSz="823913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defTabSz="823913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defTabSz="823913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defTabSz="823913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defTabSz="823913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8239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8239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8239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8239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rtl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ar-sa" sz="1200" b="1" dirty="0">
                    <a:solidFill>
                      <a:schemeClr val="bg2">
                        <a:lumMod val="50000"/>
                      </a:schemeClr>
                    </a:solidFill>
                    <a:latin typeface="+mn-lt"/>
                    <a:rtl/>
                  </a:rPr>
                  <a:t>دفتر الأستاذ العام 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D5531AD-58D4-4EB1-B3A6-85ED5D9142E6}"/>
                </a:ext>
              </a:extLst>
            </p:cNvPr>
            <p:cNvGrpSpPr/>
            <p:nvPr/>
          </p:nvGrpSpPr>
          <p:grpSpPr>
            <a:xfrm>
              <a:off x="8310178" y="2620834"/>
              <a:ext cx="1486130" cy="541338"/>
              <a:chOff x="2138363" y="1763712"/>
              <a:chExt cx="1189037" cy="541338"/>
            </a:xfrm>
          </p:grpSpPr>
          <p:sp>
            <p:nvSpPr>
              <p:cNvPr id="25" name="Line 83">
                <a:extLst>
                  <a:ext uri="{FF2B5EF4-FFF2-40B4-BE49-F238E27FC236}">
                    <a16:creationId xmlns:a16="http://schemas.microsoft.com/office/drawing/2014/main" id="{DD3B7AB4-DAA0-4710-9319-4790467506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5700" y="1776412"/>
                <a:ext cx="865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88900" tIns="44450" rIns="88900" bIns="44450" rtlCol="1">
                <a:spAutoFit/>
              </a:bodyPr>
              <a:lstStyle/>
              <a:p>
                <a:pPr algn="r" rtl="1"/>
                <a:endParaRPr lang="en-US" dirty="0"/>
              </a:p>
            </p:txBody>
          </p:sp>
          <p:sp>
            <p:nvSpPr>
              <p:cNvPr id="26" name="Rectangle 84">
                <a:extLst>
                  <a:ext uri="{FF2B5EF4-FFF2-40B4-BE49-F238E27FC236}">
                    <a16:creationId xmlns:a16="http://schemas.microsoft.com/office/drawing/2014/main" id="{0A6B0505-8DEF-4347-9EA4-F518BF4B64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363" y="1776412"/>
                <a:ext cx="323850" cy="528638"/>
              </a:xfrm>
              <a:prstGeom prst="rect">
                <a:avLst/>
              </a:prstGeom>
              <a:gradFill rotWithShape="1">
                <a:gsLst>
                  <a:gs pos="0">
                    <a:srgbClr val="93AACD"/>
                  </a:gs>
                  <a:gs pos="50000">
                    <a:srgbClr val="DFE6F0"/>
                  </a:gs>
                  <a:gs pos="100000">
                    <a:srgbClr val="93AACD"/>
                  </a:gs>
                </a:gsLst>
                <a:lin ang="2700000" scaled="1"/>
              </a:gra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88900" tIns="44450" rIns="88900" bIns="44450" rtlCol="1" anchor="ctr"/>
              <a:lstStyle/>
              <a:p>
                <a:pPr algn="r" defTabSz="823913" rtl="1" eaLnBrk="0" hangingPunct="0">
                  <a:lnSpc>
                    <a:spcPct val="80000"/>
                  </a:lnSpc>
                </a:pPr>
                <a:endParaRPr lang="en-US" sz="12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" name="Freeform 85">
                <a:extLst>
                  <a:ext uri="{FF2B5EF4-FFF2-40B4-BE49-F238E27FC236}">
                    <a16:creationId xmlns:a16="http://schemas.microsoft.com/office/drawing/2014/main" id="{1CAD9310-5FDA-4598-A69F-899AB629D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2938" y="1763712"/>
                <a:ext cx="144462" cy="539750"/>
              </a:xfrm>
              <a:custGeom>
                <a:avLst/>
                <a:gdLst>
                  <a:gd name="T0" fmla="*/ 2147483647 w 159"/>
                  <a:gd name="T1" fmla="*/ 0 h 476"/>
                  <a:gd name="T2" fmla="*/ 0 w 159"/>
                  <a:gd name="T3" fmla="*/ 2147483647 h 476"/>
                  <a:gd name="T4" fmla="*/ 2147483647 w 159"/>
                  <a:gd name="T5" fmla="*/ 2147483647 h 476"/>
                  <a:gd name="T6" fmla="*/ 2147483647 w 159"/>
                  <a:gd name="T7" fmla="*/ 2147483647 h 476"/>
                  <a:gd name="T8" fmla="*/ 2147483647 w 159"/>
                  <a:gd name="T9" fmla="*/ 2147483647 h 476"/>
                  <a:gd name="T10" fmla="*/ 2147483647 w 159"/>
                  <a:gd name="T11" fmla="*/ 2147483647 h 476"/>
                  <a:gd name="T12" fmla="*/ 2147483647 w 159"/>
                  <a:gd name="T13" fmla="*/ 2147483647 h 4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9"/>
                  <a:gd name="T22" fmla="*/ 0 h 476"/>
                  <a:gd name="T23" fmla="*/ 159 w 159"/>
                  <a:gd name="T24" fmla="*/ 476 h 4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9" h="476">
                    <a:moveTo>
                      <a:pt x="136" y="0"/>
                    </a:moveTo>
                    <a:lnTo>
                      <a:pt x="0" y="136"/>
                    </a:lnTo>
                    <a:lnTo>
                      <a:pt x="91" y="204"/>
                    </a:lnTo>
                    <a:lnTo>
                      <a:pt x="45" y="294"/>
                    </a:lnTo>
                    <a:lnTo>
                      <a:pt x="113" y="385"/>
                    </a:lnTo>
                    <a:lnTo>
                      <a:pt x="45" y="408"/>
                    </a:lnTo>
                    <a:lnTo>
                      <a:pt x="159" y="476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88900" tIns="44450" rIns="88900" bIns="44450" rtlCol="1">
                <a:spAutoFit/>
              </a:bodyPr>
              <a:lstStyle/>
              <a:p>
                <a:pPr algn="r" rtl="1"/>
                <a:endParaRPr lang="en-US" dirty="0"/>
              </a:p>
            </p:txBody>
          </p:sp>
          <p:sp>
            <p:nvSpPr>
              <p:cNvPr id="28" name="Line 86">
                <a:extLst>
                  <a:ext uri="{FF2B5EF4-FFF2-40B4-BE49-F238E27FC236}">
                    <a16:creationId xmlns:a16="http://schemas.microsoft.com/office/drawing/2014/main" id="{64FF2E68-E8FC-43DB-B0DD-510A4FB53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2213" y="2303462"/>
                <a:ext cx="863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88900" tIns="44450" rIns="88900" bIns="44450" rtlCol="1">
                <a:spAutoFit/>
              </a:bodyPr>
              <a:lstStyle/>
              <a:p>
                <a:pPr algn="r" rtl="1"/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65378E-4F0B-4E66-9609-CF25EE0B5CF4}"/>
                </a:ext>
              </a:extLst>
            </p:cNvPr>
            <p:cNvSpPr txBox="1"/>
            <p:nvPr/>
          </p:nvSpPr>
          <p:spPr>
            <a:xfrm>
              <a:off x="8770940" y="2776507"/>
              <a:ext cx="823302" cy="246221"/>
            </a:xfrm>
            <a:prstGeom prst="rect">
              <a:avLst/>
            </a:prstGeom>
            <a:noFill/>
          </p:spPr>
          <p:txBody>
            <a:bodyPr wrap="none" rIns="0" rtlCol="1">
              <a:spAutoFit/>
            </a:bodyPr>
            <a:lstStyle/>
            <a:p>
              <a:pPr algn="r" rtl="1"/>
              <a:r>
                <a:rPr lang="ar-sa" sz="1000" dirty="0">
                  <a:solidFill>
                    <a:schemeClr val="tx2"/>
                  </a:solidFill>
                  <a:latin typeface="Segoe" pitchFamily="34" charset="0"/>
                  <a:rtl/>
                </a:rPr>
                <a:t>الحركات</a:t>
              </a:r>
            </a:p>
          </p:txBody>
        </p:sp>
        <p:cxnSp>
          <p:nvCxnSpPr>
            <p:cNvPr id="30" name="AutoShape 92">
              <a:extLst>
                <a:ext uri="{FF2B5EF4-FFF2-40B4-BE49-F238E27FC236}">
                  <a16:creationId xmlns:a16="http://schemas.microsoft.com/office/drawing/2014/main" id="{E860325B-2A1D-4FF1-BFF6-DD50EA72BB6A}"/>
                </a:ext>
              </a:extLst>
            </p:cNvPr>
            <p:cNvCxnSpPr>
              <a:cxnSpLocks noChangeShapeType="1"/>
              <a:stCxn id="11" idx="7"/>
              <a:endCxn id="22" idx="2"/>
            </p:cNvCxnSpPr>
            <p:nvPr/>
          </p:nvCxnSpPr>
          <p:spPr bwMode="auto">
            <a:xfrm flipV="1">
              <a:off x="6289095" y="2657538"/>
              <a:ext cx="1716283" cy="85996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1" name="AutoShape 104">
              <a:extLst>
                <a:ext uri="{FF2B5EF4-FFF2-40B4-BE49-F238E27FC236}">
                  <a16:creationId xmlns:a16="http://schemas.microsoft.com/office/drawing/2014/main" id="{EEDC9BAA-A43C-471A-9CB4-E342E3B93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8113" y="1740445"/>
              <a:ext cx="1599405" cy="1026366"/>
            </a:xfrm>
            <a:prstGeom prst="flowChartDocument">
              <a:avLst/>
            </a:prstGeom>
            <a:gradFill rotWithShape="1">
              <a:gsLst>
                <a:gs pos="0">
                  <a:srgbClr val="FFB115"/>
                </a:gs>
                <a:gs pos="50000">
                  <a:srgbClr val="FFE9BD"/>
                </a:gs>
                <a:gs pos="100000">
                  <a:srgbClr val="FFB115"/>
                </a:gs>
              </a:gsLst>
              <a:lin ang="2700000" scaled="1"/>
            </a:gra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8900" tIns="44450" rIns="88900" bIns="44450" rtlCol="1" anchor="ctr"/>
            <a:lstStyle/>
            <a:p>
              <a:pPr algn="ctr" defTabSz="823913" rtl="1" eaLnBrk="0" hangingPunct="0">
                <a:lnSpc>
                  <a:spcPct val="80000"/>
                </a:lnSpc>
              </a:pPr>
              <a:r>
                <a:rPr lang="ar-sa" sz="1400" b="1" dirty="0">
                  <a:solidFill>
                    <a:schemeClr val="bg2">
                      <a:lumMod val="50000"/>
                    </a:schemeClr>
                  </a:solidFill>
                  <a:rtl/>
                </a:rPr>
                <a:t>إدارة المخزون والمستودعات</a:t>
              </a:r>
            </a:p>
            <a:p>
              <a:pPr algn="ctr" defTabSz="823913" rtl="1" eaLnBrk="0" hangingPunct="0">
                <a:lnSpc>
                  <a:spcPct val="80000"/>
                </a:lnSpc>
              </a:pPr>
              <a:r>
                <a:rPr lang="ar-sa" sz="1400" b="1" dirty="0">
                  <a:solidFill>
                    <a:schemeClr val="bg2">
                      <a:lumMod val="50000"/>
                    </a:schemeClr>
                  </a:solidFill>
                  <a:rtl/>
                </a:rPr>
                <a:t>(عبر مجموعات الأصناف)</a:t>
              </a:r>
            </a:p>
          </p:txBody>
        </p:sp>
        <p:cxnSp>
          <p:nvCxnSpPr>
            <p:cNvPr id="32" name="AutoShape 92">
              <a:extLst>
                <a:ext uri="{FF2B5EF4-FFF2-40B4-BE49-F238E27FC236}">
                  <a16:creationId xmlns:a16="http://schemas.microsoft.com/office/drawing/2014/main" id="{320B6179-4553-4715-8394-69E9F284948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561808" y="2743060"/>
              <a:ext cx="0" cy="657194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AutoShape 92">
              <a:extLst>
                <a:ext uri="{FF2B5EF4-FFF2-40B4-BE49-F238E27FC236}">
                  <a16:creationId xmlns:a16="http://schemas.microsoft.com/office/drawing/2014/main" id="{64EE9C4D-1260-46CA-A432-D0DB48CA8E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25607" y="2619190"/>
              <a:ext cx="0" cy="712875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37E3C5C-D489-4FCC-940F-783C85A57EC9}"/>
                </a:ext>
              </a:extLst>
            </p:cNvPr>
            <p:cNvGrpSpPr/>
            <p:nvPr/>
          </p:nvGrpSpPr>
          <p:grpSpPr>
            <a:xfrm>
              <a:off x="8412651" y="3913808"/>
              <a:ext cx="1198562" cy="539750"/>
              <a:chOff x="7139328" y="3503610"/>
              <a:chExt cx="1198562" cy="539750"/>
            </a:xfrm>
          </p:grpSpPr>
          <p:sp>
            <p:nvSpPr>
              <p:cNvPr id="35" name="Line 83">
                <a:extLst>
                  <a:ext uri="{FF2B5EF4-FFF2-40B4-BE49-F238E27FC236}">
                    <a16:creationId xmlns:a16="http://schemas.microsoft.com/office/drawing/2014/main" id="{6E21783C-E8D6-440D-ACD1-D780E8FDB7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26665" y="3506785"/>
                <a:ext cx="865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88900" tIns="44450" rIns="88900" bIns="44450" rtlCol="1">
                <a:spAutoFit/>
              </a:bodyPr>
              <a:lstStyle/>
              <a:p>
                <a:pPr algn="r" rtl="1"/>
                <a:endParaRPr lang="en-US" dirty="0"/>
              </a:p>
            </p:txBody>
          </p:sp>
          <p:sp>
            <p:nvSpPr>
              <p:cNvPr id="36" name="Rectangle 84">
                <a:extLst>
                  <a:ext uri="{FF2B5EF4-FFF2-40B4-BE49-F238E27FC236}">
                    <a16:creationId xmlns:a16="http://schemas.microsoft.com/office/drawing/2014/main" id="{9F54C1C8-B572-4B33-A534-DA184D52A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39328" y="3506785"/>
                <a:ext cx="323850" cy="528638"/>
              </a:xfrm>
              <a:prstGeom prst="rect">
                <a:avLst/>
              </a:prstGeom>
              <a:gradFill rotWithShape="1"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2700000" scaled="0"/>
              </a:gra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88900" tIns="44450" rIns="88900" bIns="44450" rtlCol="1" anchor="ctr"/>
              <a:lstStyle/>
              <a:p>
                <a:pPr algn="r" defTabSz="823913" rtl="1" eaLnBrk="0" hangingPunct="0">
                  <a:lnSpc>
                    <a:spcPct val="80000"/>
                  </a:lnSpc>
                </a:pPr>
                <a:endParaRPr lang="en-US" sz="12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7" name="Freeform 85">
                <a:extLst>
                  <a:ext uri="{FF2B5EF4-FFF2-40B4-BE49-F238E27FC236}">
                    <a16:creationId xmlns:a16="http://schemas.microsoft.com/office/drawing/2014/main" id="{547C4E10-2A7E-454E-ABF8-443A298B4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3428" y="3503610"/>
                <a:ext cx="144462" cy="539750"/>
              </a:xfrm>
              <a:custGeom>
                <a:avLst/>
                <a:gdLst>
                  <a:gd name="T0" fmla="*/ 2147483647 w 159"/>
                  <a:gd name="T1" fmla="*/ 0 h 476"/>
                  <a:gd name="T2" fmla="*/ 0 w 159"/>
                  <a:gd name="T3" fmla="*/ 2147483647 h 476"/>
                  <a:gd name="T4" fmla="*/ 2147483647 w 159"/>
                  <a:gd name="T5" fmla="*/ 2147483647 h 476"/>
                  <a:gd name="T6" fmla="*/ 2147483647 w 159"/>
                  <a:gd name="T7" fmla="*/ 2147483647 h 476"/>
                  <a:gd name="T8" fmla="*/ 2147483647 w 159"/>
                  <a:gd name="T9" fmla="*/ 2147483647 h 476"/>
                  <a:gd name="T10" fmla="*/ 2147483647 w 159"/>
                  <a:gd name="T11" fmla="*/ 2147483647 h 476"/>
                  <a:gd name="T12" fmla="*/ 2147483647 w 159"/>
                  <a:gd name="T13" fmla="*/ 2147483647 h 4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9"/>
                  <a:gd name="T22" fmla="*/ 0 h 476"/>
                  <a:gd name="T23" fmla="*/ 159 w 159"/>
                  <a:gd name="T24" fmla="*/ 476 h 4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9" h="476">
                    <a:moveTo>
                      <a:pt x="136" y="0"/>
                    </a:moveTo>
                    <a:lnTo>
                      <a:pt x="0" y="136"/>
                    </a:lnTo>
                    <a:lnTo>
                      <a:pt x="91" y="204"/>
                    </a:lnTo>
                    <a:lnTo>
                      <a:pt x="45" y="294"/>
                    </a:lnTo>
                    <a:lnTo>
                      <a:pt x="113" y="385"/>
                    </a:lnTo>
                    <a:lnTo>
                      <a:pt x="45" y="408"/>
                    </a:lnTo>
                    <a:lnTo>
                      <a:pt x="159" y="476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88900" tIns="44450" rIns="88900" bIns="44450" rtlCol="1">
                <a:spAutoFit/>
              </a:bodyPr>
              <a:lstStyle/>
              <a:p>
                <a:pPr algn="r" rtl="1"/>
                <a:endParaRPr lang="en-US" dirty="0"/>
              </a:p>
            </p:txBody>
          </p:sp>
          <p:sp>
            <p:nvSpPr>
              <p:cNvPr id="38" name="Line 86">
                <a:extLst>
                  <a:ext uri="{FF2B5EF4-FFF2-40B4-BE49-F238E27FC236}">
                    <a16:creationId xmlns:a16="http://schemas.microsoft.com/office/drawing/2014/main" id="{4209A59B-0DE4-4D99-B26C-25EDE875D3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178" y="4033835"/>
                <a:ext cx="863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88900" tIns="44450" rIns="88900" bIns="44450" rtlCol="1">
                <a:spAutoFit/>
              </a:bodyPr>
              <a:lstStyle/>
              <a:p>
                <a:pPr algn="r" rtl="1"/>
                <a:endParaRPr lang="en-US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0ACBC0-31DF-4BD7-A178-4497A5AF8D36}"/>
                  </a:ext>
                </a:extLst>
              </p:cNvPr>
              <p:cNvSpPr txBox="1"/>
              <p:nvPr/>
            </p:nvSpPr>
            <p:spPr>
              <a:xfrm>
                <a:off x="7482181" y="3563905"/>
                <a:ext cx="773610" cy="369332"/>
              </a:xfrm>
              <a:prstGeom prst="rect">
                <a:avLst/>
              </a:prstGeom>
              <a:noFill/>
            </p:spPr>
            <p:txBody>
              <a:bodyPr wrap="none" rIns="0" rtlCol="1">
                <a:spAutoFit/>
              </a:bodyPr>
              <a:lstStyle/>
              <a:p>
                <a:pPr algn="r" rtl="1"/>
                <a:r>
                  <a:rPr lang="ar-sa" sz="900" dirty="0">
                    <a:solidFill>
                      <a:schemeClr val="tx2"/>
                    </a:solidFill>
                    <a:latin typeface="Segoe" pitchFamily="34" charset="0"/>
                    <a:rtl/>
                  </a:rPr>
                  <a:t>النقد والبنوك</a:t>
                </a:r>
              </a:p>
              <a:p>
                <a:pPr algn="r" rtl="1"/>
                <a:r>
                  <a:rPr lang="ar-sa" sz="900" dirty="0">
                    <a:solidFill>
                      <a:schemeClr val="tx2"/>
                    </a:solidFill>
                    <a:latin typeface="Segoe" pitchFamily="34" charset="0"/>
                    <a:rtl/>
                  </a:rPr>
                  <a:t>الإدارة</a:t>
                </a:r>
              </a:p>
            </p:txBody>
          </p:sp>
        </p:grpSp>
        <p:cxnSp>
          <p:nvCxnSpPr>
            <p:cNvPr id="40" name="AutoShape 92">
              <a:extLst>
                <a:ext uri="{FF2B5EF4-FFF2-40B4-BE49-F238E27FC236}">
                  <a16:creationId xmlns:a16="http://schemas.microsoft.com/office/drawing/2014/main" id="{B642BDD8-19C6-4B8A-ADCE-EC821F189DEF}"/>
                </a:ext>
              </a:extLst>
            </p:cNvPr>
            <p:cNvCxnSpPr>
              <a:cxnSpLocks noChangeShapeType="1"/>
              <a:endCxn id="36" idx="1"/>
            </p:cNvCxnSpPr>
            <p:nvPr/>
          </p:nvCxnSpPr>
          <p:spPr bwMode="auto">
            <a:xfrm>
              <a:off x="6499112" y="4034690"/>
              <a:ext cx="1913539" cy="146612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AutoShape 92">
              <a:extLst>
                <a:ext uri="{FF2B5EF4-FFF2-40B4-BE49-F238E27FC236}">
                  <a16:creationId xmlns:a16="http://schemas.microsoft.com/office/drawing/2014/main" id="{6DE72C0B-B425-4FE4-8B98-B83FAF0799A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22346" y="4009594"/>
              <a:ext cx="781009" cy="840272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B284278-1E73-4A18-9E00-9283AB3A871C}"/>
                </a:ext>
              </a:extLst>
            </p:cNvPr>
            <p:cNvGrpSpPr/>
            <p:nvPr/>
          </p:nvGrpSpPr>
          <p:grpSpPr>
            <a:xfrm>
              <a:off x="1973522" y="5227420"/>
              <a:ext cx="1189037" cy="541338"/>
              <a:chOff x="2138363" y="1763712"/>
              <a:chExt cx="1189037" cy="541338"/>
            </a:xfrm>
          </p:grpSpPr>
          <p:sp>
            <p:nvSpPr>
              <p:cNvPr id="43" name="Line 83">
                <a:extLst>
                  <a:ext uri="{FF2B5EF4-FFF2-40B4-BE49-F238E27FC236}">
                    <a16:creationId xmlns:a16="http://schemas.microsoft.com/office/drawing/2014/main" id="{3C7A858B-C02B-461B-B132-F87E6BB90C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5700" y="1776412"/>
                <a:ext cx="865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88900" tIns="44450" rIns="88900" bIns="44450" rtlCol="1">
                <a:spAutoFit/>
              </a:bodyPr>
              <a:lstStyle/>
              <a:p>
                <a:pPr algn="r" rtl="1"/>
                <a:endParaRPr lang="en-US" dirty="0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07E484E0-D8E1-4DCA-98B0-32D06D503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363" y="1776412"/>
                <a:ext cx="323850" cy="528638"/>
              </a:xfrm>
              <a:prstGeom prst="rect">
                <a:avLst/>
              </a:prstGeom>
              <a:gradFill rotWithShape="1">
                <a:gsLst>
                  <a:gs pos="0">
                    <a:srgbClr val="93AACD"/>
                  </a:gs>
                  <a:gs pos="50000">
                    <a:srgbClr val="DFE6F0"/>
                  </a:gs>
                  <a:gs pos="100000">
                    <a:srgbClr val="93AACD"/>
                  </a:gs>
                </a:gsLst>
                <a:lin ang="2700000" scaled="1"/>
              </a:gra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88900" tIns="44450" rIns="88900" bIns="44450" rtlCol="1" anchor="ctr"/>
              <a:lstStyle/>
              <a:p>
                <a:pPr algn="r" defTabSz="823913" rtl="1" eaLnBrk="0" hangingPunct="0">
                  <a:lnSpc>
                    <a:spcPct val="80000"/>
                  </a:lnSpc>
                </a:pPr>
                <a:endParaRPr lang="en-US" sz="12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5" name="Freeform 85">
                <a:extLst>
                  <a:ext uri="{FF2B5EF4-FFF2-40B4-BE49-F238E27FC236}">
                    <a16:creationId xmlns:a16="http://schemas.microsoft.com/office/drawing/2014/main" id="{B5E717D4-4059-4410-96A4-2DDABFBE52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2938" y="1763712"/>
                <a:ext cx="144462" cy="539750"/>
              </a:xfrm>
              <a:custGeom>
                <a:avLst/>
                <a:gdLst>
                  <a:gd name="T0" fmla="*/ 2147483647 w 159"/>
                  <a:gd name="T1" fmla="*/ 0 h 476"/>
                  <a:gd name="T2" fmla="*/ 0 w 159"/>
                  <a:gd name="T3" fmla="*/ 2147483647 h 476"/>
                  <a:gd name="T4" fmla="*/ 2147483647 w 159"/>
                  <a:gd name="T5" fmla="*/ 2147483647 h 476"/>
                  <a:gd name="T6" fmla="*/ 2147483647 w 159"/>
                  <a:gd name="T7" fmla="*/ 2147483647 h 476"/>
                  <a:gd name="T8" fmla="*/ 2147483647 w 159"/>
                  <a:gd name="T9" fmla="*/ 2147483647 h 476"/>
                  <a:gd name="T10" fmla="*/ 2147483647 w 159"/>
                  <a:gd name="T11" fmla="*/ 2147483647 h 476"/>
                  <a:gd name="T12" fmla="*/ 2147483647 w 159"/>
                  <a:gd name="T13" fmla="*/ 2147483647 h 4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9"/>
                  <a:gd name="T22" fmla="*/ 0 h 476"/>
                  <a:gd name="T23" fmla="*/ 159 w 159"/>
                  <a:gd name="T24" fmla="*/ 476 h 4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9" h="476">
                    <a:moveTo>
                      <a:pt x="136" y="0"/>
                    </a:moveTo>
                    <a:lnTo>
                      <a:pt x="0" y="136"/>
                    </a:lnTo>
                    <a:lnTo>
                      <a:pt x="91" y="204"/>
                    </a:lnTo>
                    <a:lnTo>
                      <a:pt x="45" y="294"/>
                    </a:lnTo>
                    <a:lnTo>
                      <a:pt x="113" y="385"/>
                    </a:lnTo>
                    <a:lnTo>
                      <a:pt x="45" y="408"/>
                    </a:lnTo>
                    <a:lnTo>
                      <a:pt x="159" y="476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88900" tIns="44450" rIns="88900" bIns="44450" rtlCol="1">
                <a:spAutoFit/>
              </a:bodyPr>
              <a:lstStyle/>
              <a:p>
                <a:pPr algn="r" rtl="1"/>
                <a:endParaRPr lang="en-US" dirty="0"/>
              </a:p>
            </p:txBody>
          </p:sp>
          <p:sp>
            <p:nvSpPr>
              <p:cNvPr id="46" name="Line 86">
                <a:extLst>
                  <a:ext uri="{FF2B5EF4-FFF2-40B4-BE49-F238E27FC236}">
                    <a16:creationId xmlns:a16="http://schemas.microsoft.com/office/drawing/2014/main" id="{9C66215B-953E-49E8-8FD5-9C2791FEA3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2213" y="2303462"/>
                <a:ext cx="863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88900" tIns="44450" rIns="88900" bIns="44450" rtlCol="1">
                <a:spAutoFit/>
              </a:bodyPr>
              <a:lstStyle/>
              <a:p>
                <a:pPr algn="r" rtl="1"/>
                <a:endParaRPr lang="en-US" dirty="0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046847-7535-41E9-9473-D96AA9866166}"/>
                </a:ext>
              </a:extLst>
            </p:cNvPr>
            <p:cNvSpPr txBox="1"/>
            <p:nvPr/>
          </p:nvSpPr>
          <p:spPr>
            <a:xfrm>
              <a:off x="2352050" y="5381879"/>
              <a:ext cx="797654" cy="230832"/>
            </a:xfrm>
            <a:prstGeom prst="rect">
              <a:avLst/>
            </a:prstGeom>
            <a:noFill/>
          </p:spPr>
          <p:txBody>
            <a:bodyPr wrap="none" rIns="0" rtlCol="1">
              <a:spAutoFit/>
            </a:bodyPr>
            <a:lstStyle/>
            <a:p>
              <a:pPr algn="r" rtl="1"/>
              <a:r>
                <a:rPr lang="ar-sa" sz="900" dirty="0">
                  <a:solidFill>
                    <a:schemeClr val="tx2"/>
                  </a:solidFill>
                  <a:latin typeface="Segoe" pitchFamily="34" charset="0"/>
                  <a:rtl/>
                </a:rPr>
                <a:t>مدخل المورّد</a:t>
              </a:r>
            </a:p>
          </p:txBody>
        </p:sp>
        <p:sp>
          <p:nvSpPr>
            <p:cNvPr id="48" name="AutoShape 105">
              <a:extLst>
                <a:ext uri="{FF2B5EF4-FFF2-40B4-BE49-F238E27FC236}">
                  <a16:creationId xmlns:a16="http://schemas.microsoft.com/office/drawing/2014/main" id="{8571FD72-D9F7-482F-9BAC-2FDD489D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5607" y="5517979"/>
              <a:ext cx="2329160" cy="716161"/>
            </a:xfrm>
            <a:prstGeom prst="flowChartManualOperation">
              <a:avLst/>
            </a:prstGeom>
            <a:gradFill rotWithShape="1">
              <a:gsLst>
                <a:gs pos="0">
                  <a:srgbClr val="A3B7D5"/>
                </a:gs>
                <a:gs pos="50000">
                  <a:srgbClr val="E5EBF3"/>
                </a:gs>
                <a:gs pos="100000">
                  <a:srgbClr val="A3B7D5"/>
                </a:gs>
              </a:gsLst>
              <a:lin ang="2700000" scaled="1"/>
            </a:gra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8900" tIns="44450" rIns="88900" bIns="44450" rtlCol="1" anchor="ctr"/>
            <a:lstStyle/>
            <a:p>
              <a:pPr algn="ctr" defTabSz="823913" rtl="1" eaLnBrk="0" hangingPunct="0">
                <a:lnSpc>
                  <a:spcPct val="80000"/>
                </a:lnSpc>
              </a:pPr>
              <a:r>
                <a:rPr lang="ar-sa" sz="1400" b="1" dirty="0">
                  <a:solidFill>
                    <a:schemeClr val="bg2">
                      <a:lumMod val="50000"/>
                    </a:schemeClr>
                  </a:solidFill>
                  <a:rtl/>
                </a:rPr>
                <a:t>إدارة المشروعات ومحاسبتها </a:t>
              </a:r>
            </a:p>
          </p:txBody>
        </p:sp>
        <p:cxnSp>
          <p:nvCxnSpPr>
            <p:cNvPr id="49" name="AutoShape 92">
              <a:extLst>
                <a:ext uri="{FF2B5EF4-FFF2-40B4-BE49-F238E27FC236}">
                  <a16:creationId xmlns:a16="http://schemas.microsoft.com/office/drawing/2014/main" id="{32283285-BA1F-4DA9-86DB-02F355DDD23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175300" y="4544490"/>
              <a:ext cx="971937" cy="973491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98F10B0-DFC7-49EE-B32E-FF9C5266A73A}"/>
                </a:ext>
              </a:extLst>
            </p:cNvPr>
            <p:cNvSpPr txBox="1"/>
            <p:nvPr/>
          </p:nvSpPr>
          <p:spPr>
            <a:xfrm>
              <a:off x="3472272" y="2611704"/>
              <a:ext cx="844142" cy="338554"/>
            </a:xfrm>
            <a:prstGeom prst="rect">
              <a:avLst/>
            </a:prstGeom>
            <a:noFill/>
          </p:spPr>
          <p:txBody>
            <a:bodyPr wrap="none" rIns="0" rtlCol="1">
              <a:spAutoFit/>
            </a:bodyPr>
            <a:lstStyle/>
            <a:p>
              <a:pPr algn="r" rtl="1"/>
              <a:r>
                <a:rPr lang="ar-sa" sz="1600" dirty="0">
                  <a:solidFill>
                    <a:schemeClr val="tx2"/>
                  </a:solidFill>
                  <a:latin typeface="Segoe" pitchFamily="34" charset="0"/>
                  <a:rtl/>
                </a:rPr>
                <a:t>الفواتير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9767B60-5B7E-44F9-B1DE-77AB5DA7A2D4}"/>
                </a:ext>
              </a:extLst>
            </p:cNvPr>
            <p:cNvSpPr txBox="1"/>
            <p:nvPr/>
          </p:nvSpPr>
          <p:spPr>
            <a:xfrm>
              <a:off x="5320075" y="2916993"/>
              <a:ext cx="525144" cy="246221"/>
            </a:xfrm>
            <a:prstGeom prst="rect">
              <a:avLst/>
            </a:prstGeom>
            <a:noFill/>
          </p:spPr>
          <p:txBody>
            <a:bodyPr wrap="none" rIns="0" rtlCol="1">
              <a:spAutoFit/>
            </a:bodyPr>
            <a:lstStyle/>
            <a:p>
              <a:pPr algn="r" rtl="1"/>
              <a:r>
                <a:rPr lang="ar-sa" sz="1000" b="1" dirty="0">
                  <a:solidFill>
                    <a:schemeClr val="tx2"/>
                  </a:solidFill>
                  <a:latin typeface="Segoe" pitchFamily="34" charset="0"/>
                  <a:rtl/>
                </a:rPr>
                <a:t>التسعير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94C640E-E609-46B6-97C3-1A45E69DBC72}"/>
                </a:ext>
              </a:extLst>
            </p:cNvPr>
            <p:cNvSpPr txBox="1"/>
            <p:nvPr/>
          </p:nvSpPr>
          <p:spPr>
            <a:xfrm>
              <a:off x="5863035" y="2948546"/>
              <a:ext cx="624530" cy="246221"/>
            </a:xfrm>
            <a:prstGeom prst="rect">
              <a:avLst/>
            </a:prstGeom>
            <a:noFill/>
          </p:spPr>
          <p:txBody>
            <a:bodyPr wrap="none" rIns="0" rtlCol="1">
              <a:spAutoFit/>
            </a:bodyPr>
            <a:lstStyle/>
            <a:p>
              <a:pPr algn="r" rtl="1"/>
              <a:r>
                <a:rPr lang="ar-sa" sz="1000" b="1" dirty="0">
                  <a:solidFill>
                    <a:schemeClr val="tx2"/>
                  </a:solidFill>
                  <a:latin typeface="Segoe" pitchFamily="34" charset="0"/>
                  <a:rtl/>
                </a:rPr>
                <a:t>التنبؤ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0370562-FFCB-4AE3-9F56-E4B28207B6D1}"/>
                </a:ext>
              </a:extLst>
            </p:cNvPr>
            <p:cNvSpPr txBox="1"/>
            <p:nvPr/>
          </p:nvSpPr>
          <p:spPr>
            <a:xfrm>
              <a:off x="3090328" y="4236713"/>
              <a:ext cx="738344" cy="307777"/>
            </a:xfrm>
            <a:prstGeom prst="rect">
              <a:avLst/>
            </a:prstGeom>
            <a:noFill/>
          </p:spPr>
          <p:txBody>
            <a:bodyPr wrap="none" rIns="0" rtlCol="1">
              <a:spAutoFit/>
            </a:bodyPr>
            <a:lstStyle/>
            <a:p>
              <a:pPr algn="r" rtl="1"/>
              <a:r>
                <a:rPr lang="ar-sa" sz="1400" dirty="0">
                  <a:solidFill>
                    <a:schemeClr val="tx2"/>
                  </a:solidFill>
                  <a:latin typeface="Segoe" pitchFamily="34" charset="0"/>
                  <a:rtl/>
                </a:rPr>
                <a:t>الإدارة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D385A9F-8E38-4026-B577-1E9C4D7CF89D}"/>
                </a:ext>
              </a:extLst>
            </p:cNvPr>
            <p:cNvSpPr txBox="1"/>
            <p:nvPr/>
          </p:nvSpPr>
          <p:spPr>
            <a:xfrm>
              <a:off x="6714011" y="3835655"/>
              <a:ext cx="1358449" cy="276999"/>
            </a:xfrm>
            <a:prstGeom prst="rect">
              <a:avLst/>
            </a:prstGeom>
            <a:noFill/>
          </p:spPr>
          <p:txBody>
            <a:bodyPr wrap="none" rIns="0" rtlCol="1">
              <a:spAutoFit/>
            </a:bodyPr>
            <a:lstStyle/>
            <a:p>
              <a:pPr algn="r" rtl="1"/>
              <a:r>
                <a:rPr lang="ar-sa" sz="1200" b="1" dirty="0">
                  <a:solidFill>
                    <a:schemeClr val="tx2"/>
                  </a:solidFill>
                  <a:latin typeface="Segoe" pitchFamily="34" charset="0"/>
                  <a:rtl/>
                </a:rPr>
                <a:t>مدفوعات المورد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0E4674-BA08-4A5F-BF41-C40B0B026D50}"/>
                </a:ext>
              </a:extLst>
            </p:cNvPr>
            <p:cNvSpPr txBox="1"/>
            <p:nvPr/>
          </p:nvSpPr>
          <p:spPr>
            <a:xfrm>
              <a:off x="6093650" y="4849866"/>
              <a:ext cx="844142" cy="338554"/>
            </a:xfrm>
            <a:prstGeom prst="rect">
              <a:avLst/>
            </a:prstGeom>
            <a:noFill/>
          </p:spPr>
          <p:txBody>
            <a:bodyPr wrap="none" rIns="0" rtlCol="1">
              <a:spAutoFit/>
            </a:bodyPr>
            <a:lstStyle/>
            <a:p>
              <a:pPr algn="r" rtl="1"/>
              <a:r>
                <a:rPr lang="ar-sa" sz="1600" dirty="0">
                  <a:solidFill>
                    <a:schemeClr val="tx2"/>
                  </a:solidFill>
                  <a:latin typeface="Segoe" pitchFamily="34" charset="0"/>
                  <a:rtl/>
                </a:rPr>
                <a:t>الفواتير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784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60DFFC4-C73E-486F-AC77-FFC87FFB7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30523" y="1038086"/>
            <a:ext cx="8229600" cy="345948"/>
          </a:xfrm>
        </p:spPr>
        <p:txBody>
          <a:bodyPr/>
          <a:lstStyle/>
          <a:p>
            <a:r>
              <a:rPr lang="en-US" dirty="0"/>
              <a:t>Internal Integration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460378E-6480-4E9F-9EB8-A204C951FD51}"/>
              </a:ext>
            </a:extLst>
          </p:cNvPr>
          <p:cNvSpPr txBox="1"/>
          <p:nvPr/>
        </p:nvSpPr>
        <p:spPr>
          <a:xfrm>
            <a:off x="4721650" y="4017476"/>
            <a:ext cx="746358" cy="2462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Segoe" pitchFamily="34" charset="0"/>
              </a:rPr>
              <a:t>Customers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52A6D40-0A00-440F-BE27-58D0FEF7385A}"/>
              </a:ext>
            </a:extLst>
          </p:cNvPr>
          <p:cNvSpPr txBox="1"/>
          <p:nvPr/>
        </p:nvSpPr>
        <p:spPr>
          <a:xfrm>
            <a:off x="2312512" y="1770353"/>
            <a:ext cx="454612" cy="4001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Segoe" pitchFamily="34" charset="0"/>
              </a:rPr>
              <a:t>Sales</a:t>
            </a:r>
          </a:p>
          <a:p>
            <a:r>
              <a:rPr lang="en-US" sz="1000" dirty="0">
                <a:solidFill>
                  <a:schemeClr val="tx2"/>
                </a:solidFill>
                <a:latin typeface="Segoe" pitchFamily="34" charset="0"/>
              </a:rPr>
              <a:t>orders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305080E-A805-492D-AEA4-E0E0AE4CABF7}"/>
              </a:ext>
            </a:extLst>
          </p:cNvPr>
          <p:cNvGrpSpPr/>
          <p:nvPr/>
        </p:nvGrpSpPr>
        <p:grpSpPr>
          <a:xfrm>
            <a:off x="8662378" y="2726730"/>
            <a:ext cx="1486130" cy="541338"/>
            <a:chOff x="2138363" y="1763712"/>
            <a:chExt cx="1189037" cy="541338"/>
          </a:xfrm>
        </p:grpSpPr>
        <p:sp>
          <p:nvSpPr>
            <p:cNvPr id="77" name="Line 83">
              <a:extLst>
                <a:ext uri="{FF2B5EF4-FFF2-40B4-BE49-F238E27FC236}">
                  <a16:creationId xmlns:a16="http://schemas.microsoft.com/office/drawing/2014/main" id="{F658591A-2163-4F16-B05C-CA7DF7B8E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5700" y="1776412"/>
              <a:ext cx="8651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8900" tIns="44450" rIns="88900" bIns="44450">
              <a:spAutoFit/>
            </a:bodyPr>
            <a:lstStyle/>
            <a:p>
              <a:endParaRPr lang="en-US" dirty="0"/>
            </a:p>
          </p:txBody>
        </p:sp>
        <p:sp>
          <p:nvSpPr>
            <p:cNvPr id="78" name="Rectangle 84">
              <a:extLst>
                <a:ext uri="{FF2B5EF4-FFF2-40B4-BE49-F238E27FC236}">
                  <a16:creationId xmlns:a16="http://schemas.microsoft.com/office/drawing/2014/main" id="{4CBEA151-7FC3-4883-B587-FC7A71A68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8363" y="1776412"/>
              <a:ext cx="323850" cy="528638"/>
            </a:xfrm>
            <a:prstGeom prst="rect">
              <a:avLst/>
            </a:prstGeom>
            <a:gradFill rotWithShape="1">
              <a:gsLst>
                <a:gs pos="0">
                  <a:srgbClr val="93AACD"/>
                </a:gs>
                <a:gs pos="50000">
                  <a:srgbClr val="DFE6F0"/>
                </a:gs>
                <a:gs pos="100000">
                  <a:srgbClr val="93AACD"/>
                </a:gs>
              </a:gsLst>
              <a:lin ang="2700000" scaled="1"/>
            </a:gra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8900" tIns="44450" rIns="88900" bIns="44450" anchor="ctr"/>
            <a:lstStyle/>
            <a:p>
              <a:pPr defTabSz="823913" eaLnBrk="0" hangingPunct="0">
                <a:lnSpc>
                  <a:spcPct val="80000"/>
                </a:lnSpc>
              </a:pPr>
              <a:endParaRPr lang="en-US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79" name="Freeform 85">
              <a:extLst>
                <a:ext uri="{FF2B5EF4-FFF2-40B4-BE49-F238E27FC236}">
                  <a16:creationId xmlns:a16="http://schemas.microsoft.com/office/drawing/2014/main" id="{71D02882-03E6-4FFD-B10C-37DB1114B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2938" y="1763712"/>
              <a:ext cx="144462" cy="539750"/>
            </a:xfrm>
            <a:custGeom>
              <a:avLst/>
              <a:gdLst>
                <a:gd name="T0" fmla="*/ 2147483647 w 159"/>
                <a:gd name="T1" fmla="*/ 0 h 476"/>
                <a:gd name="T2" fmla="*/ 0 w 159"/>
                <a:gd name="T3" fmla="*/ 2147483647 h 476"/>
                <a:gd name="T4" fmla="*/ 2147483647 w 159"/>
                <a:gd name="T5" fmla="*/ 2147483647 h 476"/>
                <a:gd name="T6" fmla="*/ 2147483647 w 159"/>
                <a:gd name="T7" fmla="*/ 2147483647 h 476"/>
                <a:gd name="T8" fmla="*/ 2147483647 w 159"/>
                <a:gd name="T9" fmla="*/ 2147483647 h 476"/>
                <a:gd name="T10" fmla="*/ 2147483647 w 159"/>
                <a:gd name="T11" fmla="*/ 2147483647 h 476"/>
                <a:gd name="T12" fmla="*/ 2147483647 w 159"/>
                <a:gd name="T13" fmla="*/ 2147483647 h 4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9"/>
                <a:gd name="T22" fmla="*/ 0 h 476"/>
                <a:gd name="T23" fmla="*/ 159 w 159"/>
                <a:gd name="T24" fmla="*/ 476 h 4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9" h="476">
                  <a:moveTo>
                    <a:pt x="136" y="0"/>
                  </a:moveTo>
                  <a:lnTo>
                    <a:pt x="0" y="136"/>
                  </a:lnTo>
                  <a:lnTo>
                    <a:pt x="91" y="204"/>
                  </a:lnTo>
                  <a:lnTo>
                    <a:pt x="45" y="294"/>
                  </a:lnTo>
                  <a:lnTo>
                    <a:pt x="113" y="385"/>
                  </a:lnTo>
                  <a:lnTo>
                    <a:pt x="45" y="408"/>
                  </a:lnTo>
                  <a:lnTo>
                    <a:pt x="159" y="476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8900" tIns="44450" rIns="88900" bIns="44450">
              <a:spAutoFit/>
            </a:bodyPr>
            <a:lstStyle/>
            <a:p>
              <a:endParaRPr lang="en-US" dirty="0"/>
            </a:p>
          </p:txBody>
        </p:sp>
        <p:sp>
          <p:nvSpPr>
            <p:cNvPr id="80" name="Line 86">
              <a:extLst>
                <a:ext uri="{FF2B5EF4-FFF2-40B4-BE49-F238E27FC236}">
                  <a16:creationId xmlns:a16="http://schemas.microsoft.com/office/drawing/2014/main" id="{59BA23A9-DA93-4264-AC64-E73D440B9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2213" y="2303462"/>
              <a:ext cx="863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8900" tIns="44450" rIns="88900" bIns="4445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6A215C0A-DBE2-4EDB-850B-4C607443E0DB}"/>
              </a:ext>
            </a:extLst>
          </p:cNvPr>
          <p:cNvSpPr txBox="1"/>
          <p:nvPr/>
        </p:nvSpPr>
        <p:spPr>
          <a:xfrm>
            <a:off x="9123140" y="2882403"/>
            <a:ext cx="823302" cy="2462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Segoe" pitchFamily="34" charset="0"/>
              </a:rPr>
              <a:t>Transactions</a:t>
            </a:r>
          </a:p>
        </p:txBody>
      </p:sp>
      <p:cxnSp>
        <p:nvCxnSpPr>
          <p:cNvPr id="93" name="AutoShape 92">
            <a:extLst>
              <a:ext uri="{FF2B5EF4-FFF2-40B4-BE49-F238E27FC236}">
                <a16:creationId xmlns:a16="http://schemas.microsoft.com/office/drawing/2014/main" id="{C6023F4E-BBC2-4749-A4AE-4243B2300EF8}"/>
              </a:ext>
            </a:extLst>
          </p:cNvPr>
          <p:cNvCxnSpPr>
            <a:cxnSpLocks noChangeShapeType="1"/>
            <a:endCxn id="67" idx="1"/>
          </p:cNvCxnSpPr>
          <p:nvPr/>
        </p:nvCxnSpPr>
        <p:spPr bwMode="auto">
          <a:xfrm flipV="1">
            <a:off x="3297431" y="4115490"/>
            <a:ext cx="1083846" cy="17170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01E062A-065B-49BA-9241-7D34F90743AC}"/>
              </a:ext>
            </a:extLst>
          </p:cNvPr>
          <p:cNvGrpSpPr/>
          <p:nvPr/>
        </p:nvGrpSpPr>
        <p:grpSpPr>
          <a:xfrm>
            <a:off x="2132851" y="4008591"/>
            <a:ext cx="1189037" cy="541338"/>
            <a:chOff x="2138363" y="1763712"/>
            <a:chExt cx="1189037" cy="541338"/>
          </a:xfrm>
        </p:grpSpPr>
        <p:sp>
          <p:nvSpPr>
            <p:cNvPr id="95" name="Line 83">
              <a:extLst>
                <a:ext uri="{FF2B5EF4-FFF2-40B4-BE49-F238E27FC236}">
                  <a16:creationId xmlns:a16="http://schemas.microsoft.com/office/drawing/2014/main" id="{6428416F-5AB2-49F5-BADE-47307C007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5700" y="1776412"/>
              <a:ext cx="8651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8900" tIns="44450" rIns="88900" bIns="44450">
              <a:spAutoFit/>
            </a:bodyPr>
            <a:lstStyle/>
            <a:p>
              <a:endParaRPr lang="en-US" dirty="0"/>
            </a:p>
          </p:txBody>
        </p:sp>
        <p:sp>
          <p:nvSpPr>
            <p:cNvPr id="96" name="Rectangle 84">
              <a:extLst>
                <a:ext uri="{FF2B5EF4-FFF2-40B4-BE49-F238E27FC236}">
                  <a16:creationId xmlns:a16="http://schemas.microsoft.com/office/drawing/2014/main" id="{6FDF29FE-E430-4D13-86AD-A72AB5271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8363" y="1776412"/>
              <a:ext cx="323850" cy="528638"/>
            </a:xfrm>
            <a:prstGeom prst="rect">
              <a:avLst/>
            </a:prstGeom>
            <a:gradFill rotWithShape="1">
              <a:gsLst>
                <a:gs pos="0">
                  <a:srgbClr val="93AACD"/>
                </a:gs>
                <a:gs pos="50000">
                  <a:srgbClr val="DFE6F0"/>
                </a:gs>
                <a:gs pos="100000">
                  <a:srgbClr val="93AACD"/>
                </a:gs>
              </a:gsLst>
              <a:lin ang="2700000" scaled="1"/>
            </a:gra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8900" tIns="44450" rIns="88900" bIns="44450" anchor="ctr"/>
            <a:lstStyle/>
            <a:p>
              <a:pPr defTabSz="823913" eaLnBrk="0" hangingPunct="0">
                <a:lnSpc>
                  <a:spcPct val="80000"/>
                </a:lnSpc>
              </a:pPr>
              <a:endParaRPr lang="en-US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97" name="Freeform 85">
              <a:extLst>
                <a:ext uri="{FF2B5EF4-FFF2-40B4-BE49-F238E27FC236}">
                  <a16:creationId xmlns:a16="http://schemas.microsoft.com/office/drawing/2014/main" id="{BE7BC840-B8ED-4924-8BAE-358ACAF5F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2938" y="1763712"/>
              <a:ext cx="144462" cy="539750"/>
            </a:xfrm>
            <a:custGeom>
              <a:avLst/>
              <a:gdLst>
                <a:gd name="T0" fmla="*/ 2147483647 w 159"/>
                <a:gd name="T1" fmla="*/ 0 h 476"/>
                <a:gd name="T2" fmla="*/ 0 w 159"/>
                <a:gd name="T3" fmla="*/ 2147483647 h 476"/>
                <a:gd name="T4" fmla="*/ 2147483647 w 159"/>
                <a:gd name="T5" fmla="*/ 2147483647 h 476"/>
                <a:gd name="T6" fmla="*/ 2147483647 w 159"/>
                <a:gd name="T7" fmla="*/ 2147483647 h 476"/>
                <a:gd name="T8" fmla="*/ 2147483647 w 159"/>
                <a:gd name="T9" fmla="*/ 2147483647 h 476"/>
                <a:gd name="T10" fmla="*/ 2147483647 w 159"/>
                <a:gd name="T11" fmla="*/ 2147483647 h 476"/>
                <a:gd name="T12" fmla="*/ 2147483647 w 159"/>
                <a:gd name="T13" fmla="*/ 2147483647 h 4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9"/>
                <a:gd name="T22" fmla="*/ 0 h 476"/>
                <a:gd name="T23" fmla="*/ 159 w 159"/>
                <a:gd name="T24" fmla="*/ 476 h 4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9" h="476">
                  <a:moveTo>
                    <a:pt x="136" y="0"/>
                  </a:moveTo>
                  <a:lnTo>
                    <a:pt x="0" y="136"/>
                  </a:lnTo>
                  <a:lnTo>
                    <a:pt x="91" y="204"/>
                  </a:lnTo>
                  <a:lnTo>
                    <a:pt x="45" y="294"/>
                  </a:lnTo>
                  <a:lnTo>
                    <a:pt x="113" y="385"/>
                  </a:lnTo>
                  <a:lnTo>
                    <a:pt x="45" y="408"/>
                  </a:lnTo>
                  <a:lnTo>
                    <a:pt x="159" y="476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8900" tIns="44450" rIns="88900" bIns="44450">
              <a:spAutoFit/>
            </a:bodyPr>
            <a:lstStyle/>
            <a:p>
              <a:endParaRPr lang="en-US" dirty="0"/>
            </a:p>
          </p:txBody>
        </p:sp>
        <p:sp>
          <p:nvSpPr>
            <p:cNvPr id="98" name="Line 86">
              <a:extLst>
                <a:ext uri="{FF2B5EF4-FFF2-40B4-BE49-F238E27FC236}">
                  <a16:creationId xmlns:a16="http://schemas.microsoft.com/office/drawing/2014/main" id="{5A3602F2-8F65-4537-BEA2-C6CC15FCCD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2213" y="2303462"/>
              <a:ext cx="863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8900" tIns="44450" rIns="88900" bIns="4445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C2ACE5FE-9E26-43C9-812C-795561CCF169}"/>
              </a:ext>
            </a:extLst>
          </p:cNvPr>
          <p:cNvSpPr txBox="1"/>
          <p:nvPr/>
        </p:nvSpPr>
        <p:spPr>
          <a:xfrm>
            <a:off x="2511379" y="4163050"/>
            <a:ext cx="605294" cy="2308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  <a:latin typeface="Segoe" pitchFamily="34" charset="0"/>
              </a:rPr>
              <a:t>Prospects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F3FE882-A9CF-4432-95BE-9B6975C797DB}"/>
              </a:ext>
            </a:extLst>
          </p:cNvPr>
          <p:cNvSpPr txBox="1"/>
          <p:nvPr/>
        </p:nvSpPr>
        <p:spPr>
          <a:xfrm>
            <a:off x="7066211" y="3941551"/>
            <a:ext cx="1534587" cy="27699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Segoe" pitchFamily="34" charset="0"/>
              </a:rPr>
              <a:t>Customer payments</a:t>
            </a:r>
          </a:p>
        </p:txBody>
      </p:sp>
      <p:cxnSp>
        <p:nvCxnSpPr>
          <p:cNvPr id="84" name="AutoShape 92">
            <a:extLst>
              <a:ext uri="{FF2B5EF4-FFF2-40B4-BE49-F238E27FC236}">
                <a16:creationId xmlns:a16="http://schemas.microsoft.com/office/drawing/2014/main" id="{C97C1E92-42A3-45DD-ACDE-B78DD4A52ED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14008" y="2848956"/>
            <a:ext cx="0" cy="657194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3" name="AutoShape 92">
            <a:extLst>
              <a:ext uri="{FF2B5EF4-FFF2-40B4-BE49-F238E27FC236}">
                <a16:creationId xmlns:a16="http://schemas.microsoft.com/office/drawing/2014/main" id="{DB377EE3-92A4-4597-8C26-6DCB8109B5E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193123" y="4830919"/>
            <a:ext cx="4296" cy="68153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928D365-C2EC-419A-AF6A-3FE1448A822C}"/>
              </a:ext>
            </a:extLst>
          </p:cNvPr>
          <p:cNvSpPr txBox="1"/>
          <p:nvPr/>
        </p:nvSpPr>
        <p:spPr>
          <a:xfrm>
            <a:off x="6215235" y="3054442"/>
            <a:ext cx="624530" cy="2462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  <a:latin typeface="Segoe" pitchFamily="34" charset="0"/>
              </a:rPr>
              <a:t>Forecast</a:t>
            </a:r>
          </a:p>
        </p:txBody>
      </p:sp>
      <p:cxnSp>
        <p:nvCxnSpPr>
          <p:cNvPr id="85" name="AutoShape 92">
            <a:extLst>
              <a:ext uri="{FF2B5EF4-FFF2-40B4-BE49-F238E27FC236}">
                <a16:creationId xmlns:a16="http://schemas.microsoft.com/office/drawing/2014/main" id="{2223BD4E-BC69-445A-908F-987A1357034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477807" y="2725086"/>
            <a:ext cx="0" cy="712875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2065E84B-8B3C-4831-81EE-9440C0495749}"/>
              </a:ext>
            </a:extLst>
          </p:cNvPr>
          <p:cNvSpPr txBox="1"/>
          <p:nvPr/>
        </p:nvSpPr>
        <p:spPr>
          <a:xfrm>
            <a:off x="5672275" y="3022889"/>
            <a:ext cx="525144" cy="2462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  <a:latin typeface="Segoe" pitchFamily="34" charset="0"/>
              </a:rPr>
              <a:t>Pricing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3864B9C-A7B2-4454-957A-B4446B84FD84}"/>
              </a:ext>
            </a:extLst>
          </p:cNvPr>
          <p:cNvSpPr txBox="1"/>
          <p:nvPr/>
        </p:nvSpPr>
        <p:spPr>
          <a:xfrm>
            <a:off x="3662169" y="4182527"/>
            <a:ext cx="719108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Segoe" pitchFamily="34" charset="0"/>
              </a:rPr>
              <a:t>Convert</a:t>
            </a:r>
          </a:p>
        </p:txBody>
      </p:sp>
      <p:grpSp>
        <p:nvGrpSpPr>
          <p:cNvPr id="56" name="Group 99">
            <a:extLst>
              <a:ext uri="{FF2B5EF4-FFF2-40B4-BE49-F238E27FC236}">
                <a16:creationId xmlns:a16="http://schemas.microsoft.com/office/drawing/2014/main" id="{78084EB8-835F-4E52-8AF4-96ACB5B47503}"/>
              </a:ext>
            </a:extLst>
          </p:cNvPr>
          <p:cNvGrpSpPr>
            <a:grpSpLocks/>
          </p:cNvGrpSpPr>
          <p:nvPr/>
        </p:nvGrpSpPr>
        <p:grpSpPr bwMode="auto">
          <a:xfrm>
            <a:off x="1889852" y="3429000"/>
            <a:ext cx="1645257" cy="1579101"/>
            <a:chOff x="3197" y="739"/>
            <a:chExt cx="287" cy="287"/>
          </a:xfrm>
        </p:grpSpPr>
        <p:sp>
          <p:nvSpPr>
            <p:cNvPr id="57" name="AutoShape 100">
              <a:extLst>
                <a:ext uri="{FF2B5EF4-FFF2-40B4-BE49-F238E27FC236}">
                  <a16:creationId xmlns:a16="http://schemas.microsoft.com/office/drawing/2014/main" id="{CA888F70-5A80-4DF4-9CC0-4A6BE0CD1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739"/>
              <a:ext cx="287" cy="287"/>
            </a:xfrm>
            <a:prstGeom prst="flowChartConnector">
              <a:avLst/>
            </a:prstGeom>
            <a:gradFill rotWithShape="1">
              <a:gsLst>
                <a:gs pos="0">
                  <a:srgbClr val="A3B7D5"/>
                </a:gs>
                <a:gs pos="50000">
                  <a:srgbClr val="E6EBF3"/>
                </a:gs>
                <a:gs pos="100000">
                  <a:srgbClr val="A3B7D5"/>
                </a:gs>
              </a:gsLst>
              <a:lin ang="2700000" scaled="1"/>
            </a:gra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88900" tIns="44450" rIns="88900" bIns="4445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8" name="Text Box 101">
              <a:extLst>
                <a:ext uri="{FF2B5EF4-FFF2-40B4-BE49-F238E27FC236}">
                  <a16:creationId xmlns:a16="http://schemas.microsoft.com/office/drawing/2014/main" id="{B2B6E414-B125-4AFE-B9BB-0CF51A8AD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5" y="767"/>
              <a:ext cx="21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8900" tIns="44450" rIns="88900" bIns="44450">
              <a:spAutoFit/>
            </a:bodyPr>
            <a:lstStyle>
              <a:lvl1pPr defTabSz="8239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8239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8239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8239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8239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de-DE" sz="1200" b="1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Sales &amp; marketing</a:t>
              </a:r>
            </a:p>
          </p:txBody>
        </p:sp>
      </p:grpSp>
      <p:sp>
        <p:nvSpPr>
          <p:cNvPr id="59" name="AutoShape 102">
            <a:extLst>
              <a:ext uri="{FF2B5EF4-FFF2-40B4-BE49-F238E27FC236}">
                <a16:creationId xmlns:a16="http://schemas.microsoft.com/office/drawing/2014/main" id="{3C668FFC-2AA3-4B3F-B9C1-FCCBA246D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6726" y="1700417"/>
            <a:ext cx="598790" cy="654282"/>
          </a:xfrm>
          <a:prstGeom prst="flowChartDocument">
            <a:avLst/>
          </a:prstGeom>
          <a:gradFill rotWithShape="1">
            <a:gsLst>
              <a:gs pos="0">
                <a:srgbClr val="A3B7D5"/>
              </a:gs>
              <a:gs pos="50000">
                <a:srgbClr val="E5EBF3"/>
              </a:gs>
              <a:gs pos="100000">
                <a:srgbClr val="A3B7D5"/>
              </a:gs>
            </a:gsLst>
            <a:lin ang="27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88900" tIns="44450" rIns="88900" bIns="44450" anchor="ctr"/>
          <a:lstStyle/>
          <a:p>
            <a:pPr algn="ctr" defTabSz="823913" eaLnBrk="0" hangingPunct="0">
              <a:lnSpc>
                <a:spcPct val="80000"/>
              </a:lnSpc>
            </a:pPr>
            <a:endParaRPr lang="en-US" sz="700" b="1" dirty="0">
              <a:solidFill>
                <a:schemeClr val="accent2"/>
              </a:solidFill>
            </a:endParaRPr>
          </a:p>
        </p:txBody>
      </p:sp>
      <p:grpSp>
        <p:nvGrpSpPr>
          <p:cNvPr id="62" name="Group 99">
            <a:extLst>
              <a:ext uri="{FF2B5EF4-FFF2-40B4-BE49-F238E27FC236}">
                <a16:creationId xmlns:a16="http://schemas.microsoft.com/office/drawing/2014/main" id="{06202483-6BF5-4062-98E4-214A9FD59769}"/>
              </a:ext>
            </a:extLst>
          </p:cNvPr>
          <p:cNvGrpSpPr>
            <a:grpSpLocks/>
          </p:cNvGrpSpPr>
          <p:nvPr/>
        </p:nvGrpSpPr>
        <p:grpSpPr bwMode="auto">
          <a:xfrm>
            <a:off x="5328641" y="3429000"/>
            <a:ext cx="1682750" cy="1327458"/>
            <a:chOff x="3151" y="686"/>
            <a:chExt cx="431" cy="340"/>
          </a:xfrm>
        </p:grpSpPr>
        <p:sp>
          <p:nvSpPr>
            <p:cNvPr id="63" name="AutoShape 100">
              <a:extLst>
                <a:ext uri="{FF2B5EF4-FFF2-40B4-BE49-F238E27FC236}">
                  <a16:creationId xmlns:a16="http://schemas.microsoft.com/office/drawing/2014/main" id="{004E57A1-0EF8-4389-9D8F-860CE1B3B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686"/>
              <a:ext cx="340" cy="340"/>
            </a:xfrm>
            <a:prstGeom prst="flowChartConnector">
              <a:avLst/>
            </a:prstGeom>
            <a:gradFill rotWithShape="1">
              <a:gsLst>
                <a:gs pos="0">
                  <a:srgbClr val="A3B7D5"/>
                </a:gs>
                <a:gs pos="50000">
                  <a:srgbClr val="E6EBF3"/>
                </a:gs>
                <a:gs pos="100000">
                  <a:srgbClr val="A3B7D5"/>
                </a:gs>
              </a:gsLst>
              <a:lin ang="2700000" scaled="1"/>
            </a:gra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88900" tIns="44450" rIns="88900" bIns="4445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64" name="Text Box 101">
              <a:extLst>
                <a:ext uri="{FF2B5EF4-FFF2-40B4-BE49-F238E27FC236}">
                  <a16:creationId xmlns:a16="http://schemas.microsoft.com/office/drawing/2014/main" id="{0B974D89-E464-4017-8A82-36EB78DD71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1" y="823"/>
              <a:ext cx="431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900" tIns="44450" rIns="88900" bIns="44450">
              <a:spAutoFit/>
            </a:bodyPr>
            <a:lstStyle>
              <a:lvl1pPr defTabSz="8239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8239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8239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8239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8239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de-DE" sz="1400" b="1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Accounts </a:t>
              </a:r>
              <a:r>
                <a:rPr lang="de-DE" sz="1400" b="1" dirty="0" err="1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receivable</a:t>
              </a:r>
              <a:endParaRPr lang="de-DE" sz="1400" b="1" dirty="0">
                <a:solidFill>
                  <a:schemeClr val="bg2">
                    <a:lumMod val="50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00C1BC-1197-4FF9-B6E5-08AB45EA9F0E}"/>
              </a:ext>
            </a:extLst>
          </p:cNvPr>
          <p:cNvGrpSpPr/>
          <p:nvPr/>
        </p:nvGrpSpPr>
        <p:grpSpPr>
          <a:xfrm>
            <a:off x="4381277" y="3838471"/>
            <a:ext cx="1189037" cy="541338"/>
            <a:chOff x="2138363" y="1763712"/>
            <a:chExt cx="1189037" cy="541338"/>
          </a:xfrm>
        </p:grpSpPr>
        <p:sp>
          <p:nvSpPr>
            <p:cNvPr id="66" name="Line 83">
              <a:extLst>
                <a:ext uri="{FF2B5EF4-FFF2-40B4-BE49-F238E27FC236}">
                  <a16:creationId xmlns:a16="http://schemas.microsoft.com/office/drawing/2014/main" id="{E1017A79-D1EF-4F7F-BA0A-2FE398E58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5700" y="1776412"/>
              <a:ext cx="8651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8900" tIns="44450" rIns="88900" bIns="44450">
              <a:spAutoFit/>
            </a:bodyPr>
            <a:lstStyle/>
            <a:p>
              <a:endParaRPr lang="en-US" dirty="0"/>
            </a:p>
          </p:txBody>
        </p:sp>
        <p:sp>
          <p:nvSpPr>
            <p:cNvPr id="67" name="Rectangle 84">
              <a:extLst>
                <a:ext uri="{FF2B5EF4-FFF2-40B4-BE49-F238E27FC236}">
                  <a16:creationId xmlns:a16="http://schemas.microsoft.com/office/drawing/2014/main" id="{B8FB2576-0516-4EF7-9210-658860AA7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8363" y="1776412"/>
              <a:ext cx="323850" cy="528638"/>
            </a:xfrm>
            <a:prstGeom prst="rect">
              <a:avLst/>
            </a:prstGeom>
            <a:gradFill rotWithShape="1">
              <a:gsLst>
                <a:gs pos="0">
                  <a:srgbClr val="93AACD"/>
                </a:gs>
                <a:gs pos="50000">
                  <a:srgbClr val="DFE6F0"/>
                </a:gs>
                <a:gs pos="100000">
                  <a:srgbClr val="93AACD"/>
                </a:gs>
              </a:gsLst>
              <a:lin ang="2700000" scaled="1"/>
            </a:gra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8900" tIns="44450" rIns="88900" bIns="44450" anchor="ctr"/>
            <a:lstStyle/>
            <a:p>
              <a:pPr defTabSz="823913" eaLnBrk="0" hangingPunct="0">
                <a:lnSpc>
                  <a:spcPct val="80000"/>
                </a:lnSpc>
              </a:pPr>
              <a:endParaRPr lang="en-US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68" name="Freeform 85">
              <a:extLst>
                <a:ext uri="{FF2B5EF4-FFF2-40B4-BE49-F238E27FC236}">
                  <a16:creationId xmlns:a16="http://schemas.microsoft.com/office/drawing/2014/main" id="{52552DC3-9C98-4A15-BC4E-1D4878C95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2938" y="1763712"/>
              <a:ext cx="144462" cy="539750"/>
            </a:xfrm>
            <a:custGeom>
              <a:avLst/>
              <a:gdLst>
                <a:gd name="T0" fmla="*/ 2147483647 w 159"/>
                <a:gd name="T1" fmla="*/ 0 h 476"/>
                <a:gd name="T2" fmla="*/ 0 w 159"/>
                <a:gd name="T3" fmla="*/ 2147483647 h 476"/>
                <a:gd name="T4" fmla="*/ 2147483647 w 159"/>
                <a:gd name="T5" fmla="*/ 2147483647 h 476"/>
                <a:gd name="T6" fmla="*/ 2147483647 w 159"/>
                <a:gd name="T7" fmla="*/ 2147483647 h 476"/>
                <a:gd name="T8" fmla="*/ 2147483647 w 159"/>
                <a:gd name="T9" fmla="*/ 2147483647 h 476"/>
                <a:gd name="T10" fmla="*/ 2147483647 w 159"/>
                <a:gd name="T11" fmla="*/ 2147483647 h 476"/>
                <a:gd name="T12" fmla="*/ 2147483647 w 159"/>
                <a:gd name="T13" fmla="*/ 2147483647 h 4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9"/>
                <a:gd name="T22" fmla="*/ 0 h 476"/>
                <a:gd name="T23" fmla="*/ 159 w 159"/>
                <a:gd name="T24" fmla="*/ 476 h 4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9" h="476">
                  <a:moveTo>
                    <a:pt x="136" y="0"/>
                  </a:moveTo>
                  <a:lnTo>
                    <a:pt x="0" y="136"/>
                  </a:lnTo>
                  <a:lnTo>
                    <a:pt x="91" y="204"/>
                  </a:lnTo>
                  <a:lnTo>
                    <a:pt x="45" y="294"/>
                  </a:lnTo>
                  <a:lnTo>
                    <a:pt x="113" y="385"/>
                  </a:lnTo>
                  <a:lnTo>
                    <a:pt x="45" y="408"/>
                  </a:lnTo>
                  <a:lnTo>
                    <a:pt x="159" y="476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8900" tIns="44450" rIns="88900" bIns="44450">
              <a:spAutoFit/>
            </a:bodyPr>
            <a:lstStyle/>
            <a:p>
              <a:endParaRPr lang="en-US" dirty="0"/>
            </a:p>
          </p:txBody>
        </p:sp>
        <p:sp>
          <p:nvSpPr>
            <p:cNvPr id="69" name="Line 86">
              <a:extLst>
                <a:ext uri="{FF2B5EF4-FFF2-40B4-BE49-F238E27FC236}">
                  <a16:creationId xmlns:a16="http://schemas.microsoft.com/office/drawing/2014/main" id="{EDF46A50-8A66-4253-942F-1462AE97C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2213" y="2303462"/>
              <a:ext cx="863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8900" tIns="44450" rIns="88900" bIns="4445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72" name="AutoShape 92">
            <a:extLst>
              <a:ext uri="{FF2B5EF4-FFF2-40B4-BE49-F238E27FC236}">
                <a16:creationId xmlns:a16="http://schemas.microsoft.com/office/drawing/2014/main" id="{4781C790-7878-4BAF-A2FE-A7048E0C7B5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14026" y="2081727"/>
            <a:ext cx="2888614" cy="1541675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73" name="Group 99">
            <a:extLst>
              <a:ext uri="{FF2B5EF4-FFF2-40B4-BE49-F238E27FC236}">
                <a16:creationId xmlns:a16="http://schemas.microsoft.com/office/drawing/2014/main" id="{C07BFE25-6E23-41A6-AF0A-457B7A9720F5}"/>
              </a:ext>
            </a:extLst>
          </p:cNvPr>
          <p:cNvGrpSpPr>
            <a:grpSpLocks/>
          </p:cNvGrpSpPr>
          <p:nvPr/>
        </p:nvGrpSpPr>
        <p:grpSpPr bwMode="auto">
          <a:xfrm>
            <a:off x="8357578" y="1753784"/>
            <a:ext cx="2103899" cy="2019300"/>
            <a:chOff x="3197" y="686"/>
            <a:chExt cx="340" cy="340"/>
          </a:xfrm>
        </p:grpSpPr>
        <p:sp>
          <p:nvSpPr>
            <p:cNvPr id="74" name="AutoShape 100">
              <a:extLst>
                <a:ext uri="{FF2B5EF4-FFF2-40B4-BE49-F238E27FC236}">
                  <a16:creationId xmlns:a16="http://schemas.microsoft.com/office/drawing/2014/main" id="{75AA469A-0368-4D99-9F50-A7F01C2FF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686"/>
              <a:ext cx="340" cy="340"/>
            </a:xfrm>
            <a:prstGeom prst="flowChartConnector">
              <a:avLst/>
            </a:prstGeom>
            <a:gradFill rotWithShape="1">
              <a:gsLst>
                <a:gs pos="0">
                  <a:srgbClr val="A3B7D5"/>
                </a:gs>
                <a:gs pos="50000">
                  <a:srgbClr val="E6EBF3"/>
                </a:gs>
                <a:gs pos="100000">
                  <a:srgbClr val="A3B7D5"/>
                </a:gs>
              </a:gsLst>
              <a:lin ang="2700000" scaled="1"/>
            </a:gra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88900" tIns="44450" rIns="88900" bIns="4445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75" name="Text Box 101">
              <a:extLst>
                <a:ext uri="{FF2B5EF4-FFF2-40B4-BE49-F238E27FC236}">
                  <a16:creationId xmlns:a16="http://schemas.microsoft.com/office/drawing/2014/main" id="{4803C3EF-359A-4FEB-9BB1-3FD2BF03B6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803"/>
              <a:ext cx="213" cy="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8900" tIns="44450" rIns="88900" bIns="44450">
              <a:spAutoFit/>
            </a:bodyPr>
            <a:lstStyle>
              <a:lvl1pPr defTabSz="8239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8239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8239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8239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82391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de-DE" sz="1200" b="1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General ledger </a:t>
              </a:r>
            </a:p>
          </p:txBody>
        </p:sp>
      </p:grpSp>
      <p:cxnSp>
        <p:nvCxnSpPr>
          <p:cNvPr id="82" name="AutoShape 92">
            <a:extLst>
              <a:ext uri="{FF2B5EF4-FFF2-40B4-BE49-F238E27FC236}">
                <a16:creationId xmlns:a16="http://schemas.microsoft.com/office/drawing/2014/main" id="{E68898A6-2B57-4CD5-87BA-D6DAE2513E83}"/>
              </a:ext>
            </a:extLst>
          </p:cNvPr>
          <p:cNvCxnSpPr>
            <a:cxnSpLocks noChangeShapeType="1"/>
            <a:stCxn id="63" idx="7"/>
            <a:endCxn id="74" idx="2"/>
          </p:cNvCxnSpPr>
          <p:nvPr/>
        </p:nvCxnSpPr>
        <p:spPr bwMode="auto">
          <a:xfrm flipV="1">
            <a:off x="6641295" y="2763434"/>
            <a:ext cx="1716283" cy="85996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AutoShape 104">
            <a:extLst>
              <a:ext uri="{FF2B5EF4-FFF2-40B4-BE49-F238E27FC236}">
                <a16:creationId xmlns:a16="http://schemas.microsoft.com/office/drawing/2014/main" id="{9CE68C2C-7F7E-4ACE-AF31-FCFBB2591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313" y="1846341"/>
            <a:ext cx="1599405" cy="1026366"/>
          </a:xfrm>
          <a:prstGeom prst="flowChartDocument">
            <a:avLst/>
          </a:prstGeom>
          <a:gradFill rotWithShape="1">
            <a:gsLst>
              <a:gs pos="0">
                <a:srgbClr val="FFB115"/>
              </a:gs>
              <a:gs pos="50000">
                <a:srgbClr val="FFE9BD"/>
              </a:gs>
              <a:gs pos="100000">
                <a:srgbClr val="FFB115"/>
              </a:gs>
            </a:gsLst>
            <a:lin ang="27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88900" tIns="44450" rIns="88900" bIns="44450" anchor="ctr"/>
          <a:lstStyle/>
          <a:p>
            <a:pPr algn="ctr" defTabSz="823913" eaLnBrk="0" hangingPunct="0">
              <a:lnSpc>
                <a:spcPct val="80000"/>
              </a:lnSpc>
            </a:pPr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Inventory &amp; Warehouse management</a:t>
            </a:r>
          </a:p>
          <a:p>
            <a:pPr algn="ctr" defTabSz="823913" eaLnBrk="0" hangingPunct="0">
              <a:lnSpc>
                <a:spcPct val="80000"/>
              </a:lnSpc>
            </a:pPr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(via item groups)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3035B7A-C7DF-4E38-9F8B-14A507207774}"/>
              </a:ext>
            </a:extLst>
          </p:cNvPr>
          <p:cNvGrpSpPr/>
          <p:nvPr/>
        </p:nvGrpSpPr>
        <p:grpSpPr>
          <a:xfrm>
            <a:off x="8764851" y="4019704"/>
            <a:ext cx="1198562" cy="539750"/>
            <a:chOff x="7139328" y="3503610"/>
            <a:chExt cx="1198562" cy="539750"/>
          </a:xfrm>
        </p:grpSpPr>
        <p:sp>
          <p:nvSpPr>
            <p:cNvPr id="87" name="Line 83">
              <a:extLst>
                <a:ext uri="{FF2B5EF4-FFF2-40B4-BE49-F238E27FC236}">
                  <a16:creationId xmlns:a16="http://schemas.microsoft.com/office/drawing/2014/main" id="{3B03E918-D982-4CA0-9099-0F8EEC0BD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6665" y="3506785"/>
              <a:ext cx="8651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8900" tIns="44450" rIns="88900" bIns="44450">
              <a:spAutoFit/>
            </a:bodyPr>
            <a:lstStyle/>
            <a:p>
              <a:endParaRPr lang="en-US" dirty="0"/>
            </a:p>
          </p:txBody>
        </p:sp>
        <p:sp>
          <p:nvSpPr>
            <p:cNvPr id="88" name="Rectangle 84">
              <a:extLst>
                <a:ext uri="{FF2B5EF4-FFF2-40B4-BE49-F238E27FC236}">
                  <a16:creationId xmlns:a16="http://schemas.microsoft.com/office/drawing/2014/main" id="{C9DDFC72-5735-45FA-8BB2-7383F7421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9328" y="3506785"/>
              <a:ext cx="323850" cy="528638"/>
            </a:xfrm>
            <a:prstGeom prst="rect">
              <a:avLst/>
            </a:prstGeom>
            <a:gradFill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2700000" scaled="0"/>
            </a:gra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8900" tIns="44450" rIns="88900" bIns="44450" anchor="ctr"/>
            <a:lstStyle/>
            <a:p>
              <a:pPr defTabSz="823913" eaLnBrk="0" hangingPunct="0">
                <a:lnSpc>
                  <a:spcPct val="80000"/>
                </a:lnSpc>
              </a:pPr>
              <a:endParaRPr lang="en-US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89" name="Freeform 85">
              <a:extLst>
                <a:ext uri="{FF2B5EF4-FFF2-40B4-BE49-F238E27FC236}">
                  <a16:creationId xmlns:a16="http://schemas.microsoft.com/office/drawing/2014/main" id="{ACE5AACC-3C28-4DD7-B200-BBD508A7D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3428" y="3503610"/>
              <a:ext cx="144462" cy="539750"/>
            </a:xfrm>
            <a:custGeom>
              <a:avLst/>
              <a:gdLst>
                <a:gd name="T0" fmla="*/ 2147483647 w 159"/>
                <a:gd name="T1" fmla="*/ 0 h 476"/>
                <a:gd name="T2" fmla="*/ 0 w 159"/>
                <a:gd name="T3" fmla="*/ 2147483647 h 476"/>
                <a:gd name="T4" fmla="*/ 2147483647 w 159"/>
                <a:gd name="T5" fmla="*/ 2147483647 h 476"/>
                <a:gd name="T6" fmla="*/ 2147483647 w 159"/>
                <a:gd name="T7" fmla="*/ 2147483647 h 476"/>
                <a:gd name="T8" fmla="*/ 2147483647 w 159"/>
                <a:gd name="T9" fmla="*/ 2147483647 h 476"/>
                <a:gd name="T10" fmla="*/ 2147483647 w 159"/>
                <a:gd name="T11" fmla="*/ 2147483647 h 476"/>
                <a:gd name="T12" fmla="*/ 2147483647 w 159"/>
                <a:gd name="T13" fmla="*/ 2147483647 h 4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9"/>
                <a:gd name="T22" fmla="*/ 0 h 476"/>
                <a:gd name="T23" fmla="*/ 159 w 159"/>
                <a:gd name="T24" fmla="*/ 476 h 4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9" h="476">
                  <a:moveTo>
                    <a:pt x="136" y="0"/>
                  </a:moveTo>
                  <a:lnTo>
                    <a:pt x="0" y="136"/>
                  </a:lnTo>
                  <a:lnTo>
                    <a:pt x="91" y="204"/>
                  </a:lnTo>
                  <a:lnTo>
                    <a:pt x="45" y="294"/>
                  </a:lnTo>
                  <a:lnTo>
                    <a:pt x="113" y="385"/>
                  </a:lnTo>
                  <a:lnTo>
                    <a:pt x="45" y="408"/>
                  </a:lnTo>
                  <a:lnTo>
                    <a:pt x="159" y="476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8900" tIns="44450" rIns="88900" bIns="44450">
              <a:spAutoFit/>
            </a:bodyPr>
            <a:lstStyle/>
            <a:p>
              <a:endParaRPr lang="en-US" dirty="0"/>
            </a:p>
          </p:txBody>
        </p:sp>
        <p:sp>
          <p:nvSpPr>
            <p:cNvPr id="90" name="Line 86">
              <a:extLst>
                <a:ext uri="{FF2B5EF4-FFF2-40B4-BE49-F238E27FC236}">
                  <a16:creationId xmlns:a16="http://schemas.microsoft.com/office/drawing/2014/main" id="{2E7A06D8-7D3B-4496-901A-C3BA3194A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178" y="4033835"/>
              <a:ext cx="863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8900" tIns="44450" rIns="88900" bIns="44450">
              <a:spAutoFit/>
            </a:bodyPr>
            <a:lstStyle/>
            <a:p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14F59EA-DA96-4739-A360-3B3F501FE8C8}"/>
                </a:ext>
              </a:extLst>
            </p:cNvPr>
            <p:cNvSpPr txBox="1"/>
            <p:nvPr/>
          </p:nvSpPr>
          <p:spPr>
            <a:xfrm>
              <a:off x="7482181" y="3563905"/>
              <a:ext cx="773610" cy="369332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US" sz="900" dirty="0">
                  <a:solidFill>
                    <a:schemeClr val="tx2"/>
                  </a:solidFill>
                  <a:latin typeface="Segoe" pitchFamily="34" charset="0"/>
                </a:rPr>
                <a:t>Cash &amp; bank</a:t>
              </a:r>
            </a:p>
            <a:p>
              <a:r>
                <a:rPr lang="en-US" sz="900" dirty="0">
                  <a:solidFill>
                    <a:schemeClr val="tx2"/>
                  </a:solidFill>
                  <a:latin typeface="Segoe" pitchFamily="34" charset="0"/>
                </a:rPr>
                <a:t>management</a:t>
              </a:r>
            </a:p>
          </p:txBody>
        </p:sp>
      </p:grpSp>
      <p:cxnSp>
        <p:nvCxnSpPr>
          <p:cNvPr id="92" name="AutoShape 92">
            <a:extLst>
              <a:ext uri="{FF2B5EF4-FFF2-40B4-BE49-F238E27FC236}">
                <a16:creationId xmlns:a16="http://schemas.microsoft.com/office/drawing/2014/main" id="{B801FA60-908D-43D8-943F-B081CADCB6FB}"/>
              </a:ext>
            </a:extLst>
          </p:cNvPr>
          <p:cNvCxnSpPr>
            <a:cxnSpLocks noChangeShapeType="1"/>
            <a:endCxn id="88" idx="1"/>
          </p:cNvCxnSpPr>
          <p:nvPr/>
        </p:nvCxnSpPr>
        <p:spPr bwMode="auto">
          <a:xfrm>
            <a:off x="6851312" y="4140586"/>
            <a:ext cx="1913539" cy="146612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AutoShape 106">
            <a:extLst>
              <a:ext uri="{FF2B5EF4-FFF2-40B4-BE49-F238E27FC236}">
                <a16:creationId xmlns:a16="http://schemas.microsoft.com/office/drawing/2014/main" id="{4173512A-0C3A-46D0-AAF6-6DD10267E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8794" y="5385750"/>
            <a:ext cx="1879911" cy="921543"/>
          </a:xfrm>
          <a:prstGeom prst="flowChartOnlineStorage">
            <a:avLst/>
          </a:prstGeom>
          <a:gradFill rotWithShape="1">
            <a:gsLst>
              <a:gs pos="0">
                <a:srgbClr val="A3B7D5"/>
              </a:gs>
              <a:gs pos="50000">
                <a:srgbClr val="E5EBF3"/>
              </a:gs>
              <a:gs pos="100000">
                <a:srgbClr val="A3B7D5"/>
              </a:gs>
            </a:gsLst>
            <a:lin ang="27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88900" tIns="44450" rIns="88900" bIns="44450" anchor="ctr"/>
          <a:lstStyle/>
          <a:p>
            <a:pPr algn="ctr" defTabSz="823913" eaLnBrk="0" hangingPunct="0">
              <a:lnSpc>
                <a:spcPct val="80000"/>
              </a:lnSpc>
            </a:pPr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Payment processing gateways</a:t>
            </a:r>
          </a:p>
        </p:txBody>
      </p:sp>
      <p:cxnSp>
        <p:nvCxnSpPr>
          <p:cNvPr id="101" name="AutoShape 92">
            <a:extLst>
              <a:ext uri="{FF2B5EF4-FFF2-40B4-BE49-F238E27FC236}">
                <a16:creationId xmlns:a16="http://schemas.microsoft.com/office/drawing/2014/main" id="{48CD40C9-6193-447F-8917-17124FE2FAA8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759498" y="4559454"/>
            <a:ext cx="1902880" cy="1287067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2" name="AutoShape 98">
            <a:extLst>
              <a:ext uri="{FF2B5EF4-FFF2-40B4-BE49-F238E27FC236}">
                <a16:creationId xmlns:a16="http://schemas.microsoft.com/office/drawing/2014/main" id="{90BBE02A-C7CA-480D-B98F-4B5F52077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059" y="5528625"/>
            <a:ext cx="1879911" cy="1146573"/>
          </a:xfrm>
          <a:prstGeom prst="flowChartDecision">
            <a:avLst/>
          </a:prstGeom>
          <a:gradFill rotWithShape="1">
            <a:gsLst>
              <a:gs pos="0">
                <a:srgbClr val="A3B7D5"/>
              </a:gs>
              <a:gs pos="50000">
                <a:srgbClr val="E5EBF3"/>
              </a:gs>
              <a:gs pos="100000">
                <a:srgbClr val="A3B7D5"/>
              </a:gs>
            </a:gsLst>
            <a:lin ang="27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88900" tIns="44450" rIns="88900" bIns="44450" anchor="ctr">
            <a:normAutofit/>
          </a:bodyPr>
          <a:lstStyle/>
          <a:p>
            <a:pPr algn="ctr" defTabSz="823913"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Fixed assets</a:t>
            </a:r>
          </a:p>
        </p:txBody>
      </p:sp>
      <p:sp>
        <p:nvSpPr>
          <p:cNvPr id="104" name="AutoShape 105">
            <a:extLst>
              <a:ext uri="{FF2B5EF4-FFF2-40B4-BE49-F238E27FC236}">
                <a16:creationId xmlns:a16="http://schemas.microsoft.com/office/drawing/2014/main" id="{DC04870B-19D0-43DA-B98F-D2BC403E6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851" y="5385750"/>
            <a:ext cx="2329160" cy="716161"/>
          </a:xfrm>
          <a:prstGeom prst="flowChartManualOperation">
            <a:avLst/>
          </a:prstGeom>
          <a:gradFill rotWithShape="1">
            <a:gsLst>
              <a:gs pos="0">
                <a:srgbClr val="A3B7D5"/>
              </a:gs>
              <a:gs pos="50000">
                <a:srgbClr val="E5EBF3"/>
              </a:gs>
              <a:gs pos="100000">
                <a:srgbClr val="A3B7D5"/>
              </a:gs>
            </a:gsLst>
            <a:lin ang="27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88900" tIns="44450" rIns="88900" bIns="44450" anchor="ctr"/>
          <a:lstStyle/>
          <a:p>
            <a:pPr algn="ctr" defTabSz="823913" eaLnBrk="0" hangingPunct="0">
              <a:lnSpc>
                <a:spcPct val="80000"/>
              </a:lnSpc>
            </a:pPr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Project management  &amp; accounting </a:t>
            </a:r>
          </a:p>
        </p:txBody>
      </p:sp>
      <p:cxnSp>
        <p:nvCxnSpPr>
          <p:cNvPr id="105" name="AutoShape 92">
            <a:extLst>
              <a:ext uri="{FF2B5EF4-FFF2-40B4-BE49-F238E27FC236}">
                <a16:creationId xmlns:a16="http://schemas.microsoft.com/office/drawing/2014/main" id="{CA9DEA2D-950A-4CF3-88B5-696F03209F4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92857" y="4505225"/>
            <a:ext cx="1085541" cy="880525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1C44D56-B867-43F5-B057-C57653E4DD2C}"/>
              </a:ext>
            </a:extLst>
          </p:cNvPr>
          <p:cNvSpPr txBox="1"/>
          <p:nvPr/>
        </p:nvSpPr>
        <p:spPr>
          <a:xfrm>
            <a:off x="3699060" y="2594157"/>
            <a:ext cx="844142" cy="338554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Segoe" pitchFamily="34" charset="0"/>
              </a:rPr>
              <a:t>Invoices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377E29B-96FB-4BF6-B92D-D7B0D366F9D3}"/>
              </a:ext>
            </a:extLst>
          </p:cNvPr>
          <p:cNvSpPr txBox="1"/>
          <p:nvPr/>
        </p:nvSpPr>
        <p:spPr>
          <a:xfrm>
            <a:off x="4605125" y="4753725"/>
            <a:ext cx="844142" cy="338554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Segoe" pitchFamily="34" charset="0"/>
              </a:rPr>
              <a:t>Invoices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B15BE44-9DDD-472D-ADA4-CD1E4172D002}"/>
              </a:ext>
            </a:extLst>
          </p:cNvPr>
          <p:cNvSpPr txBox="1"/>
          <p:nvPr/>
        </p:nvSpPr>
        <p:spPr>
          <a:xfrm>
            <a:off x="7244880" y="4948691"/>
            <a:ext cx="1007712" cy="52322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Segoe" pitchFamily="34" charset="0"/>
              </a:rPr>
              <a:t>Credit card </a:t>
            </a:r>
          </a:p>
          <a:p>
            <a:r>
              <a:rPr lang="en-US" sz="1400" dirty="0">
                <a:solidFill>
                  <a:schemeClr val="tx2"/>
                </a:solidFill>
                <a:latin typeface="Segoe" pitchFamily="34" charset="0"/>
              </a:rPr>
              <a:t>processing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F6F600D-C8DF-41C2-A89C-F6887ECC0D13}"/>
              </a:ext>
            </a:extLst>
          </p:cNvPr>
          <p:cNvSpPr txBox="1"/>
          <p:nvPr/>
        </p:nvSpPr>
        <p:spPr>
          <a:xfrm>
            <a:off x="5845528" y="5004934"/>
            <a:ext cx="825932" cy="52322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egoe" pitchFamily="34" charset="0"/>
              </a:rPr>
              <a:t>Free text 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  <a:latin typeface="Segoe" pitchFamily="34" charset="0"/>
              </a:rPr>
              <a:t>invoices</a:t>
            </a:r>
          </a:p>
        </p:txBody>
      </p:sp>
    </p:spTree>
    <p:extLst>
      <p:ext uri="{BB962C8B-B14F-4D97-AF65-F5344CB8AC3E}">
        <p14:creationId xmlns:p14="http://schemas.microsoft.com/office/powerpoint/2010/main" val="323242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0"/>
                            </p:stCondLst>
                            <p:childTnLst>
                              <p:par>
                                <p:cTn id="6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000"/>
                            </p:stCondLst>
                            <p:childTnLst>
                              <p:par>
                                <p:cTn id="7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500"/>
                            </p:stCondLst>
                            <p:childTnLst>
                              <p:par>
                                <p:cTn id="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0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500"/>
                            </p:stCondLst>
                            <p:childTnLst>
                              <p:par>
                                <p:cTn id="9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3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0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8000"/>
                            </p:stCondLst>
                            <p:childTnLst>
                              <p:par>
                                <p:cTn id="1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8500"/>
                            </p:stCondLst>
                            <p:childTnLst>
                              <p:par>
                                <p:cTn id="13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000"/>
                            </p:stCondLst>
                            <p:childTnLst>
                              <p:par>
                                <p:cTn id="14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0500"/>
                            </p:stCondLst>
                            <p:childTnLst>
                              <p:par>
                                <p:cTn id="15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4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2500"/>
                            </p:stCondLst>
                            <p:childTnLst>
                              <p:par>
                                <p:cTn id="15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3000"/>
                            </p:stCondLst>
                            <p:childTnLst>
                              <p:par>
                                <p:cTn id="1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81" grpId="0"/>
      <p:bldP spid="99" grpId="0"/>
      <p:bldP spid="110" grpId="0"/>
      <p:bldP spid="108" grpId="0"/>
      <p:bldP spid="107" grpId="0"/>
      <p:bldP spid="109" grpId="0"/>
      <p:bldP spid="59" grpId="0" animBg="1"/>
      <p:bldP spid="83" grpId="0" animBg="1"/>
      <p:bldP spid="100" grpId="0" animBg="1"/>
      <p:bldP spid="102" grpId="0" animBg="1"/>
      <p:bldP spid="104" grpId="0" animBg="1"/>
      <p:bldP spid="106" grpId="0"/>
      <p:bldP spid="111" grpId="0"/>
      <p:bldP spid="112" grpId="0"/>
      <p:bldP spid="1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9170-ED08-463F-BE78-14FA7764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" y="454800"/>
            <a:ext cx="11018520" cy="553998"/>
          </a:xfrm>
        </p:spPr>
        <p:txBody>
          <a:bodyPr/>
          <a:lstStyle/>
          <a:p>
            <a:r>
              <a:rPr lang="en-US" dirty="0"/>
              <a:t>General ledger typical processes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1EC022-6934-4AF6-B6E4-F36372AA54FD}"/>
              </a:ext>
            </a:extLst>
          </p:cNvPr>
          <p:cNvSpPr txBox="1"/>
          <p:nvPr/>
        </p:nvSpPr>
        <p:spPr>
          <a:xfrm>
            <a:off x="8270698" y="5357126"/>
            <a:ext cx="11669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General ledger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ADD8D2-4B54-4E1D-9B18-7BC709227975}"/>
              </a:ext>
            </a:extLst>
          </p:cNvPr>
          <p:cNvGrpSpPr/>
          <p:nvPr/>
        </p:nvGrpSpPr>
        <p:grpSpPr>
          <a:xfrm flipH="1">
            <a:off x="662371" y="1567358"/>
            <a:ext cx="10820603" cy="4270923"/>
            <a:chOff x="662371" y="1567358"/>
            <a:chExt cx="10820603" cy="42709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3269796-A124-4B99-A171-5E670B16B955}"/>
                </a:ext>
              </a:extLst>
            </p:cNvPr>
            <p:cNvSpPr/>
            <p:nvPr/>
          </p:nvSpPr>
          <p:spPr>
            <a:xfrm>
              <a:off x="10168379" y="2922987"/>
              <a:ext cx="234774" cy="264533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645339"/>
                  </a:lnTo>
                  <a:lnTo>
                    <a:pt x="234774" y="2645339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6E14190-10B3-4C5F-89FD-4FFF8B70C4C6}"/>
                </a:ext>
              </a:extLst>
            </p:cNvPr>
            <p:cNvSpPr/>
            <p:nvPr/>
          </p:nvSpPr>
          <p:spPr>
            <a:xfrm>
              <a:off x="6284825" y="2107269"/>
              <a:ext cx="3343643" cy="54576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545763"/>
                  </a:lnTo>
                  <a:lnTo>
                    <a:pt x="3343643" y="545763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066BC00-C202-4C49-B3D5-61B0C51574FC}"/>
                </a:ext>
              </a:extLst>
            </p:cNvPr>
            <p:cNvSpPr/>
            <p:nvPr/>
          </p:nvSpPr>
          <p:spPr>
            <a:xfrm>
              <a:off x="5947565" y="2888022"/>
              <a:ext cx="324226" cy="175208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24226" y="0"/>
                  </a:moveTo>
                  <a:lnTo>
                    <a:pt x="324226" y="1752084"/>
                  </a:lnTo>
                  <a:lnTo>
                    <a:pt x="0" y="1752084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2ECA171-2782-4FC7-9BCE-784BE5053EE8}"/>
                </a:ext>
              </a:extLst>
            </p:cNvPr>
            <p:cNvSpPr/>
            <p:nvPr/>
          </p:nvSpPr>
          <p:spPr>
            <a:xfrm>
              <a:off x="6284825" y="2107269"/>
              <a:ext cx="526876" cy="51079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526876" y="510798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C1605AF-D341-4C4C-8CA2-718FC71E6905}"/>
                </a:ext>
              </a:extLst>
            </p:cNvPr>
            <p:cNvSpPr/>
            <p:nvPr/>
          </p:nvSpPr>
          <p:spPr>
            <a:xfrm>
              <a:off x="4442445" y="2863273"/>
              <a:ext cx="91440" cy="61264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27613" y="0"/>
                  </a:moveTo>
                  <a:lnTo>
                    <a:pt x="127613" y="612641"/>
                  </a:lnTo>
                  <a:lnTo>
                    <a:pt x="45720" y="612641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DBCCCCD-BB92-4006-929D-73A5DF147A07}"/>
                </a:ext>
              </a:extLst>
            </p:cNvPr>
            <p:cNvSpPr/>
            <p:nvPr/>
          </p:nvSpPr>
          <p:spPr>
            <a:xfrm>
              <a:off x="5109969" y="2107269"/>
              <a:ext cx="1174855" cy="4860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174855" y="0"/>
                  </a:moveTo>
                  <a:lnTo>
                    <a:pt x="1174855" y="486048"/>
                  </a:lnTo>
                  <a:lnTo>
                    <a:pt x="0" y="486048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AD10B25-C3FA-44D3-B589-B1DAD0B806E9}"/>
                </a:ext>
              </a:extLst>
            </p:cNvPr>
            <p:cNvSpPr/>
            <p:nvPr/>
          </p:nvSpPr>
          <p:spPr>
            <a:xfrm>
              <a:off x="7560342" y="4858738"/>
              <a:ext cx="481783" cy="68924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689244"/>
                  </a:lnTo>
                  <a:lnTo>
                    <a:pt x="481783" y="689244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D92A93E-A6CD-4BE1-AB1C-B607E5680591}"/>
                </a:ext>
              </a:extLst>
            </p:cNvPr>
            <p:cNvSpPr/>
            <p:nvPr/>
          </p:nvSpPr>
          <p:spPr>
            <a:xfrm>
              <a:off x="8100252" y="3958254"/>
              <a:ext cx="240897" cy="6305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40897" y="0"/>
                  </a:moveTo>
                  <a:lnTo>
                    <a:pt x="240897" y="630528"/>
                  </a:lnTo>
                  <a:lnTo>
                    <a:pt x="0" y="630528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EBE086F-FA4E-4ADA-A171-7D2641631404}"/>
                </a:ext>
              </a:extLst>
            </p:cNvPr>
            <p:cNvSpPr/>
            <p:nvPr/>
          </p:nvSpPr>
          <p:spPr>
            <a:xfrm>
              <a:off x="7560353" y="2981519"/>
              <a:ext cx="240886" cy="70678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06780"/>
                  </a:lnTo>
                  <a:lnTo>
                    <a:pt x="240886" y="706780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D43DB5-85CE-4F43-83B3-8008FE4BEFA1}"/>
                </a:ext>
              </a:extLst>
            </p:cNvPr>
            <p:cNvSpPr/>
            <p:nvPr/>
          </p:nvSpPr>
          <p:spPr>
            <a:xfrm>
              <a:off x="6284825" y="2107269"/>
              <a:ext cx="735617" cy="60429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604294"/>
                  </a:lnTo>
                  <a:lnTo>
                    <a:pt x="735617" y="604294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D1F6E25-DDD8-45B1-92A9-D45CD9838E12}"/>
                </a:ext>
              </a:extLst>
            </p:cNvPr>
            <p:cNvSpPr/>
            <p:nvPr/>
          </p:nvSpPr>
          <p:spPr>
            <a:xfrm>
              <a:off x="2235346" y="4982923"/>
              <a:ext cx="550643" cy="50072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500723"/>
                  </a:lnTo>
                  <a:lnTo>
                    <a:pt x="550643" y="500723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1B7B1A-5989-4E98-9084-E47F70D73869}"/>
                </a:ext>
              </a:extLst>
            </p:cNvPr>
            <p:cNvSpPr/>
            <p:nvPr/>
          </p:nvSpPr>
          <p:spPr>
            <a:xfrm>
              <a:off x="1202281" y="3688078"/>
              <a:ext cx="493154" cy="102489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24890"/>
                  </a:lnTo>
                  <a:lnTo>
                    <a:pt x="493154" y="1024890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8CB2B0F-EAC4-4E32-8F6F-FD051AA62A18}"/>
                </a:ext>
              </a:extLst>
            </p:cNvPr>
            <p:cNvSpPr/>
            <p:nvPr/>
          </p:nvSpPr>
          <p:spPr>
            <a:xfrm>
              <a:off x="1742192" y="2873941"/>
              <a:ext cx="474732" cy="54418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74732" y="0"/>
                  </a:moveTo>
                  <a:lnTo>
                    <a:pt x="474732" y="544181"/>
                  </a:lnTo>
                  <a:lnTo>
                    <a:pt x="0" y="544181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D2D5-D999-45AA-AF20-E02691DC5C42}"/>
                </a:ext>
              </a:extLst>
            </p:cNvPr>
            <p:cNvSpPr/>
            <p:nvPr/>
          </p:nvSpPr>
          <p:spPr>
            <a:xfrm>
              <a:off x="2756835" y="2107269"/>
              <a:ext cx="3527990" cy="49671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527990" y="0"/>
                  </a:moveTo>
                  <a:lnTo>
                    <a:pt x="3527990" y="496717"/>
                  </a:lnTo>
                  <a:lnTo>
                    <a:pt x="0" y="496717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7456F5D-D75F-41AC-A651-2953DF00EF08}"/>
                </a:ext>
              </a:extLst>
            </p:cNvPr>
            <p:cNvSpPr/>
            <p:nvPr/>
          </p:nvSpPr>
          <p:spPr>
            <a:xfrm>
              <a:off x="5744915" y="1567358"/>
              <a:ext cx="1079820" cy="539910"/>
            </a:xfrm>
            <a:custGeom>
              <a:avLst/>
              <a:gdLst>
                <a:gd name="connsiteX0" fmla="*/ 0 w 1079820"/>
                <a:gd name="connsiteY0" fmla="*/ 0 h 539910"/>
                <a:gd name="connsiteX1" fmla="*/ 1079820 w 1079820"/>
                <a:gd name="connsiteY1" fmla="*/ 0 h 539910"/>
                <a:gd name="connsiteX2" fmla="*/ 1079820 w 1079820"/>
                <a:gd name="connsiteY2" fmla="*/ 539910 h 539910"/>
                <a:gd name="connsiteX3" fmla="*/ 0 w 1079820"/>
                <a:gd name="connsiteY3" fmla="*/ 539910 h 539910"/>
                <a:gd name="connsiteX4" fmla="*/ 0 w 1079820"/>
                <a:gd name="connsiteY4" fmla="*/ 0 h 53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820" h="539910">
                  <a:moveTo>
                    <a:pt x="0" y="0"/>
                  </a:moveTo>
                  <a:lnTo>
                    <a:pt x="1079820" y="0"/>
                  </a:lnTo>
                  <a:lnTo>
                    <a:pt x="1079820" y="539910"/>
                  </a:lnTo>
                  <a:lnTo>
                    <a:pt x="0" y="5399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400" kern="1200" dirty="0">
                  <a:rtl/>
                </a:rPr>
                <a:t>دفتر الأستاذ العام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1578D0B-B669-4281-BDCD-702A6344B611}"/>
                </a:ext>
              </a:extLst>
            </p:cNvPr>
            <p:cNvSpPr/>
            <p:nvPr/>
          </p:nvSpPr>
          <p:spPr>
            <a:xfrm>
              <a:off x="1677014" y="2334031"/>
              <a:ext cx="1079820" cy="539910"/>
            </a:xfrm>
            <a:custGeom>
              <a:avLst/>
              <a:gdLst>
                <a:gd name="connsiteX0" fmla="*/ 0 w 1079820"/>
                <a:gd name="connsiteY0" fmla="*/ 0 h 539910"/>
                <a:gd name="connsiteX1" fmla="*/ 1079820 w 1079820"/>
                <a:gd name="connsiteY1" fmla="*/ 0 h 539910"/>
                <a:gd name="connsiteX2" fmla="*/ 1079820 w 1079820"/>
                <a:gd name="connsiteY2" fmla="*/ 539910 h 539910"/>
                <a:gd name="connsiteX3" fmla="*/ 0 w 1079820"/>
                <a:gd name="connsiteY3" fmla="*/ 539910 h 539910"/>
                <a:gd name="connsiteX4" fmla="*/ 0 w 1079820"/>
                <a:gd name="connsiteY4" fmla="*/ 0 h 53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820" h="539910">
                  <a:moveTo>
                    <a:pt x="0" y="0"/>
                  </a:moveTo>
                  <a:lnTo>
                    <a:pt x="1079820" y="0"/>
                  </a:lnTo>
                  <a:lnTo>
                    <a:pt x="1079820" y="539910"/>
                  </a:lnTo>
                  <a:lnTo>
                    <a:pt x="0" y="5399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400" kern="1200" dirty="0">
                  <a:rtl/>
                </a:rPr>
                <a:t>معالجة حركات الإقفال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C890BC0-9A1D-4A7B-8BC8-8478136F6AAD}"/>
                </a:ext>
              </a:extLst>
            </p:cNvPr>
            <p:cNvSpPr/>
            <p:nvPr/>
          </p:nvSpPr>
          <p:spPr>
            <a:xfrm>
              <a:off x="662371" y="3148167"/>
              <a:ext cx="1079820" cy="539910"/>
            </a:xfrm>
            <a:custGeom>
              <a:avLst/>
              <a:gdLst>
                <a:gd name="connsiteX0" fmla="*/ 0 w 1079820"/>
                <a:gd name="connsiteY0" fmla="*/ 0 h 539910"/>
                <a:gd name="connsiteX1" fmla="*/ 1079820 w 1079820"/>
                <a:gd name="connsiteY1" fmla="*/ 0 h 539910"/>
                <a:gd name="connsiteX2" fmla="*/ 1079820 w 1079820"/>
                <a:gd name="connsiteY2" fmla="*/ 539910 h 539910"/>
                <a:gd name="connsiteX3" fmla="*/ 0 w 1079820"/>
                <a:gd name="connsiteY3" fmla="*/ 539910 h 539910"/>
                <a:gd name="connsiteX4" fmla="*/ 0 w 1079820"/>
                <a:gd name="connsiteY4" fmla="*/ 0 h 53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820" h="539910">
                  <a:moveTo>
                    <a:pt x="0" y="0"/>
                  </a:moveTo>
                  <a:lnTo>
                    <a:pt x="1079820" y="0"/>
                  </a:lnTo>
                  <a:lnTo>
                    <a:pt x="1079820" y="539910"/>
                  </a:lnTo>
                  <a:lnTo>
                    <a:pt x="0" y="5399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400" kern="1200" dirty="0">
                  <a:rtl/>
                </a:rPr>
                <a:t>توزيع الحركات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99B8FBD-AC5A-4791-9C9C-28E22234A1BA}"/>
                </a:ext>
              </a:extLst>
            </p:cNvPr>
            <p:cNvSpPr/>
            <p:nvPr/>
          </p:nvSpPr>
          <p:spPr>
            <a:xfrm>
              <a:off x="1695435" y="4443013"/>
              <a:ext cx="1079820" cy="539910"/>
            </a:xfrm>
            <a:custGeom>
              <a:avLst/>
              <a:gdLst>
                <a:gd name="connsiteX0" fmla="*/ 0 w 1079820"/>
                <a:gd name="connsiteY0" fmla="*/ 0 h 539910"/>
                <a:gd name="connsiteX1" fmla="*/ 1079820 w 1079820"/>
                <a:gd name="connsiteY1" fmla="*/ 0 h 539910"/>
                <a:gd name="connsiteX2" fmla="*/ 1079820 w 1079820"/>
                <a:gd name="connsiteY2" fmla="*/ 539910 h 539910"/>
                <a:gd name="connsiteX3" fmla="*/ 0 w 1079820"/>
                <a:gd name="connsiteY3" fmla="*/ 539910 h 539910"/>
                <a:gd name="connsiteX4" fmla="*/ 0 w 1079820"/>
                <a:gd name="connsiteY4" fmla="*/ 0 h 53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820" h="539910">
                  <a:moveTo>
                    <a:pt x="0" y="0"/>
                  </a:moveTo>
                  <a:lnTo>
                    <a:pt x="1079820" y="0"/>
                  </a:lnTo>
                  <a:lnTo>
                    <a:pt x="1079820" y="539910"/>
                  </a:lnTo>
                  <a:lnTo>
                    <a:pt x="0" y="5399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400" kern="1200" dirty="0">
                  <a:rtl/>
                </a:rPr>
                <a:t>الاحتفاظ بحسابات دفتر الأستاذ</a:t>
              </a: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53530BE-A54D-497B-B5E1-ED3DA3C3AF4E}"/>
                </a:ext>
              </a:extLst>
            </p:cNvPr>
            <p:cNvSpPr/>
            <p:nvPr/>
          </p:nvSpPr>
          <p:spPr>
            <a:xfrm>
              <a:off x="2785990" y="5213692"/>
              <a:ext cx="1079820" cy="539910"/>
            </a:xfrm>
            <a:custGeom>
              <a:avLst/>
              <a:gdLst>
                <a:gd name="connsiteX0" fmla="*/ 0 w 1079820"/>
                <a:gd name="connsiteY0" fmla="*/ 0 h 539910"/>
                <a:gd name="connsiteX1" fmla="*/ 1079820 w 1079820"/>
                <a:gd name="connsiteY1" fmla="*/ 0 h 539910"/>
                <a:gd name="connsiteX2" fmla="*/ 1079820 w 1079820"/>
                <a:gd name="connsiteY2" fmla="*/ 539910 h 539910"/>
                <a:gd name="connsiteX3" fmla="*/ 0 w 1079820"/>
                <a:gd name="connsiteY3" fmla="*/ 539910 h 539910"/>
                <a:gd name="connsiteX4" fmla="*/ 0 w 1079820"/>
                <a:gd name="connsiteY4" fmla="*/ 0 h 53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820" h="539910">
                  <a:moveTo>
                    <a:pt x="0" y="0"/>
                  </a:moveTo>
                  <a:lnTo>
                    <a:pt x="1079820" y="0"/>
                  </a:lnTo>
                  <a:lnTo>
                    <a:pt x="1079820" y="539910"/>
                  </a:lnTo>
                  <a:lnTo>
                    <a:pt x="0" y="5399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400" kern="1200" dirty="0">
                  <a:rtl/>
                </a:rPr>
                <a:t>إقفال الحركات</a:t>
              </a: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BAA1DA0-CA44-445D-AB8B-F49244A5D4CB}"/>
                </a:ext>
              </a:extLst>
            </p:cNvPr>
            <p:cNvSpPr/>
            <p:nvPr/>
          </p:nvSpPr>
          <p:spPr>
            <a:xfrm>
              <a:off x="7020442" y="2441608"/>
              <a:ext cx="1079820" cy="539910"/>
            </a:xfrm>
            <a:custGeom>
              <a:avLst/>
              <a:gdLst>
                <a:gd name="connsiteX0" fmla="*/ 0 w 1079820"/>
                <a:gd name="connsiteY0" fmla="*/ 0 h 539910"/>
                <a:gd name="connsiteX1" fmla="*/ 1079820 w 1079820"/>
                <a:gd name="connsiteY1" fmla="*/ 0 h 539910"/>
                <a:gd name="connsiteX2" fmla="*/ 1079820 w 1079820"/>
                <a:gd name="connsiteY2" fmla="*/ 539910 h 539910"/>
                <a:gd name="connsiteX3" fmla="*/ 0 w 1079820"/>
                <a:gd name="connsiteY3" fmla="*/ 539910 h 539910"/>
                <a:gd name="connsiteX4" fmla="*/ 0 w 1079820"/>
                <a:gd name="connsiteY4" fmla="*/ 0 h 53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820" h="539910">
                  <a:moveTo>
                    <a:pt x="0" y="0"/>
                  </a:moveTo>
                  <a:lnTo>
                    <a:pt x="1079820" y="0"/>
                  </a:lnTo>
                  <a:lnTo>
                    <a:pt x="1079820" y="539910"/>
                  </a:lnTo>
                  <a:lnTo>
                    <a:pt x="0" y="5399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400" kern="1200" dirty="0">
                  <a:rtl/>
                </a:rPr>
                <a:t>تخصيص التكلفة والإيرادات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726143-9E37-4A28-9B60-D1BF7B03CCE5}"/>
                </a:ext>
              </a:extLst>
            </p:cNvPr>
            <p:cNvSpPr/>
            <p:nvPr/>
          </p:nvSpPr>
          <p:spPr>
            <a:xfrm>
              <a:off x="7801239" y="3418344"/>
              <a:ext cx="1079820" cy="539910"/>
            </a:xfrm>
            <a:custGeom>
              <a:avLst/>
              <a:gdLst>
                <a:gd name="connsiteX0" fmla="*/ 0 w 1079820"/>
                <a:gd name="connsiteY0" fmla="*/ 0 h 539910"/>
                <a:gd name="connsiteX1" fmla="*/ 1079820 w 1079820"/>
                <a:gd name="connsiteY1" fmla="*/ 0 h 539910"/>
                <a:gd name="connsiteX2" fmla="*/ 1079820 w 1079820"/>
                <a:gd name="connsiteY2" fmla="*/ 539910 h 539910"/>
                <a:gd name="connsiteX3" fmla="*/ 0 w 1079820"/>
                <a:gd name="connsiteY3" fmla="*/ 539910 h 539910"/>
                <a:gd name="connsiteX4" fmla="*/ 0 w 1079820"/>
                <a:gd name="connsiteY4" fmla="*/ 0 h 53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820" h="539910">
                  <a:moveTo>
                    <a:pt x="0" y="0"/>
                  </a:moveTo>
                  <a:lnTo>
                    <a:pt x="1079820" y="0"/>
                  </a:lnTo>
                  <a:lnTo>
                    <a:pt x="1079820" y="539910"/>
                  </a:lnTo>
                  <a:lnTo>
                    <a:pt x="0" y="5399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400" kern="1200" dirty="0">
                  <a:rtl/>
                </a:rPr>
                <a:t>توحيد الحركات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24501F5-A942-410C-AD69-C6BF062C5FF9}"/>
                </a:ext>
              </a:extLst>
            </p:cNvPr>
            <p:cNvSpPr/>
            <p:nvPr/>
          </p:nvSpPr>
          <p:spPr>
            <a:xfrm>
              <a:off x="7020431" y="4318828"/>
              <a:ext cx="1079820" cy="539910"/>
            </a:xfrm>
            <a:custGeom>
              <a:avLst/>
              <a:gdLst>
                <a:gd name="connsiteX0" fmla="*/ 0 w 1079820"/>
                <a:gd name="connsiteY0" fmla="*/ 0 h 539910"/>
                <a:gd name="connsiteX1" fmla="*/ 1079820 w 1079820"/>
                <a:gd name="connsiteY1" fmla="*/ 0 h 539910"/>
                <a:gd name="connsiteX2" fmla="*/ 1079820 w 1079820"/>
                <a:gd name="connsiteY2" fmla="*/ 539910 h 539910"/>
                <a:gd name="connsiteX3" fmla="*/ 0 w 1079820"/>
                <a:gd name="connsiteY3" fmla="*/ 539910 h 539910"/>
                <a:gd name="connsiteX4" fmla="*/ 0 w 1079820"/>
                <a:gd name="connsiteY4" fmla="*/ 0 h 53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820" h="539910">
                  <a:moveTo>
                    <a:pt x="0" y="0"/>
                  </a:moveTo>
                  <a:lnTo>
                    <a:pt x="1079820" y="0"/>
                  </a:lnTo>
                  <a:lnTo>
                    <a:pt x="1079820" y="539910"/>
                  </a:lnTo>
                  <a:lnTo>
                    <a:pt x="0" y="5399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400" kern="1200" dirty="0">
                  <a:rtl/>
                </a:rPr>
                <a:t>توقع التدفق النقدي ومتطلبات العملة</a:t>
              </a: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3C21ECC-641D-4202-8235-3EC49A9F903B}"/>
                </a:ext>
              </a:extLst>
            </p:cNvPr>
            <p:cNvSpPr/>
            <p:nvPr/>
          </p:nvSpPr>
          <p:spPr>
            <a:xfrm>
              <a:off x="8042125" y="5278027"/>
              <a:ext cx="1079820" cy="539910"/>
            </a:xfrm>
            <a:custGeom>
              <a:avLst/>
              <a:gdLst>
                <a:gd name="connsiteX0" fmla="*/ 0 w 1079820"/>
                <a:gd name="connsiteY0" fmla="*/ 0 h 539910"/>
                <a:gd name="connsiteX1" fmla="*/ 1079820 w 1079820"/>
                <a:gd name="connsiteY1" fmla="*/ 0 h 539910"/>
                <a:gd name="connsiteX2" fmla="*/ 1079820 w 1079820"/>
                <a:gd name="connsiteY2" fmla="*/ 539910 h 539910"/>
                <a:gd name="connsiteX3" fmla="*/ 0 w 1079820"/>
                <a:gd name="connsiteY3" fmla="*/ 539910 h 539910"/>
                <a:gd name="connsiteX4" fmla="*/ 0 w 1079820"/>
                <a:gd name="connsiteY4" fmla="*/ 0 h 53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820" h="539910">
                  <a:moveTo>
                    <a:pt x="0" y="0"/>
                  </a:moveTo>
                  <a:lnTo>
                    <a:pt x="1079820" y="0"/>
                  </a:lnTo>
                  <a:lnTo>
                    <a:pt x="1079820" y="539910"/>
                  </a:lnTo>
                  <a:lnTo>
                    <a:pt x="0" y="5399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400" kern="1200" dirty="0">
                  <a:rtl/>
                </a:rPr>
                <a:t>إزالة الحركات</a:t>
              </a: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439404D-AC4D-4ACD-9EB6-6418B5125C28}"/>
                </a:ext>
              </a:extLst>
            </p:cNvPr>
            <p:cNvSpPr/>
            <p:nvPr/>
          </p:nvSpPr>
          <p:spPr>
            <a:xfrm>
              <a:off x="4030148" y="2323362"/>
              <a:ext cx="1079820" cy="539910"/>
            </a:xfrm>
            <a:custGeom>
              <a:avLst/>
              <a:gdLst>
                <a:gd name="connsiteX0" fmla="*/ 0 w 1079820"/>
                <a:gd name="connsiteY0" fmla="*/ 0 h 539910"/>
                <a:gd name="connsiteX1" fmla="*/ 1079820 w 1079820"/>
                <a:gd name="connsiteY1" fmla="*/ 0 h 539910"/>
                <a:gd name="connsiteX2" fmla="*/ 1079820 w 1079820"/>
                <a:gd name="connsiteY2" fmla="*/ 539910 h 539910"/>
                <a:gd name="connsiteX3" fmla="*/ 0 w 1079820"/>
                <a:gd name="connsiteY3" fmla="*/ 539910 h 539910"/>
                <a:gd name="connsiteX4" fmla="*/ 0 w 1079820"/>
                <a:gd name="connsiteY4" fmla="*/ 0 h 53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820" h="539910">
                  <a:moveTo>
                    <a:pt x="0" y="0"/>
                  </a:moveTo>
                  <a:lnTo>
                    <a:pt x="1079820" y="0"/>
                  </a:lnTo>
                  <a:lnTo>
                    <a:pt x="1079820" y="539910"/>
                  </a:lnTo>
                  <a:lnTo>
                    <a:pt x="0" y="5399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400" kern="1200" dirty="0">
                  <a:rtl/>
                </a:rPr>
                <a:t>إعادة تقييم مبالغ العملة</a:t>
              </a: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8776C49-7D82-46F5-81E8-8F0E7AA4039B}"/>
                </a:ext>
              </a:extLst>
            </p:cNvPr>
            <p:cNvSpPr/>
            <p:nvPr/>
          </p:nvSpPr>
          <p:spPr>
            <a:xfrm>
              <a:off x="3408344" y="3205959"/>
              <a:ext cx="1079820" cy="539910"/>
            </a:xfrm>
            <a:custGeom>
              <a:avLst/>
              <a:gdLst>
                <a:gd name="connsiteX0" fmla="*/ 0 w 1079820"/>
                <a:gd name="connsiteY0" fmla="*/ 0 h 539910"/>
                <a:gd name="connsiteX1" fmla="*/ 1079820 w 1079820"/>
                <a:gd name="connsiteY1" fmla="*/ 0 h 539910"/>
                <a:gd name="connsiteX2" fmla="*/ 1079820 w 1079820"/>
                <a:gd name="connsiteY2" fmla="*/ 539910 h 539910"/>
                <a:gd name="connsiteX3" fmla="*/ 0 w 1079820"/>
                <a:gd name="connsiteY3" fmla="*/ 539910 h 539910"/>
                <a:gd name="connsiteX4" fmla="*/ 0 w 1079820"/>
                <a:gd name="connsiteY4" fmla="*/ 0 h 53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820" h="539910">
                  <a:moveTo>
                    <a:pt x="0" y="0"/>
                  </a:moveTo>
                  <a:lnTo>
                    <a:pt x="1079820" y="0"/>
                  </a:lnTo>
                  <a:lnTo>
                    <a:pt x="1079820" y="539910"/>
                  </a:lnTo>
                  <a:lnTo>
                    <a:pt x="0" y="5399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400" kern="1200" dirty="0">
                  <a:rtl/>
                </a:rPr>
                <a:t>تحويل عملة المحاسبة</a:t>
              </a: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22BAE8A-C833-4B3A-8B8A-E4A342CFE92E}"/>
                </a:ext>
              </a:extLst>
            </p:cNvPr>
            <p:cNvSpPr/>
            <p:nvPr/>
          </p:nvSpPr>
          <p:spPr>
            <a:xfrm>
              <a:off x="5731881" y="2348112"/>
              <a:ext cx="1079820" cy="539910"/>
            </a:xfrm>
            <a:custGeom>
              <a:avLst/>
              <a:gdLst>
                <a:gd name="connsiteX0" fmla="*/ 0 w 1079820"/>
                <a:gd name="connsiteY0" fmla="*/ 0 h 539910"/>
                <a:gd name="connsiteX1" fmla="*/ 1079820 w 1079820"/>
                <a:gd name="connsiteY1" fmla="*/ 0 h 539910"/>
                <a:gd name="connsiteX2" fmla="*/ 1079820 w 1079820"/>
                <a:gd name="connsiteY2" fmla="*/ 539910 h 539910"/>
                <a:gd name="connsiteX3" fmla="*/ 0 w 1079820"/>
                <a:gd name="connsiteY3" fmla="*/ 539910 h 539910"/>
                <a:gd name="connsiteX4" fmla="*/ 0 w 1079820"/>
                <a:gd name="connsiteY4" fmla="*/ 0 h 53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820" h="539910">
                  <a:moveTo>
                    <a:pt x="0" y="0"/>
                  </a:moveTo>
                  <a:lnTo>
                    <a:pt x="1079820" y="0"/>
                  </a:lnTo>
                  <a:lnTo>
                    <a:pt x="1079820" y="539910"/>
                  </a:lnTo>
                  <a:lnTo>
                    <a:pt x="0" y="5399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400" kern="1200" dirty="0">
                  <a:rtl/>
                </a:rPr>
                <a:t>إعداد تقارير ما قبل الإقفال</a:t>
              </a: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B593DB3-677C-40F2-A5E4-ECBEACC4262A}"/>
                </a:ext>
              </a:extLst>
            </p:cNvPr>
            <p:cNvSpPr/>
            <p:nvPr/>
          </p:nvSpPr>
          <p:spPr>
            <a:xfrm>
              <a:off x="4867744" y="4370152"/>
              <a:ext cx="1079820" cy="539910"/>
            </a:xfrm>
            <a:custGeom>
              <a:avLst/>
              <a:gdLst>
                <a:gd name="connsiteX0" fmla="*/ 0 w 1079820"/>
                <a:gd name="connsiteY0" fmla="*/ 0 h 539910"/>
                <a:gd name="connsiteX1" fmla="*/ 1079820 w 1079820"/>
                <a:gd name="connsiteY1" fmla="*/ 0 h 539910"/>
                <a:gd name="connsiteX2" fmla="*/ 1079820 w 1079820"/>
                <a:gd name="connsiteY2" fmla="*/ 539910 h 539910"/>
                <a:gd name="connsiteX3" fmla="*/ 0 w 1079820"/>
                <a:gd name="connsiteY3" fmla="*/ 539910 h 539910"/>
                <a:gd name="connsiteX4" fmla="*/ 0 w 1079820"/>
                <a:gd name="connsiteY4" fmla="*/ 0 h 53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820" h="539910">
                  <a:moveTo>
                    <a:pt x="0" y="0"/>
                  </a:moveTo>
                  <a:lnTo>
                    <a:pt x="1079820" y="0"/>
                  </a:lnTo>
                  <a:lnTo>
                    <a:pt x="1079820" y="539910"/>
                  </a:lnTo>
                  <a:lnTo>
                    <a:pt x="0" y="5399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400" kern="1200" dirty="0">
                  <a:rtl/>
                </a:rPr>
                <a:t>إنشاء مستندات إلكترونية</a:t>
              </a: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91C0313-BB44-49AA-9E02-D3C2CBA6CFDF}"/>
                </a:ext>
              </a:extLst>
            </p:cNvPr>
            <p:cNvSpPr/>
            <p:nvPr/>
          </p:nvSpPr>
          <p:spPr>
            <a:xfrm>
              <a:off x="9628468" y="2383076"/>
              <a:ext cx="1079820" cy="539910"/>
            </a:xfrm>
            <a:custGeom>
              <a:avLst/>
              <a:gdLst>
                <a:gd name="connsiteX0" fmla="*/ 0 w 1079820"/>
                <a:gd name="connsiteY0" fmla="*/ 0 h 539910"/>
                <a:gd name="connsiteX1" fmla="*/ 1079820 w 1079820"/>
                <a:gd name="connsiteY1" fmla="*/ 0 h 539910"/>
                <a:gd name="connsiteX2" fmla="*/ 1079820 w 1079820"/>
                <a:gd name="connsiteY2" fmla="*/ 539910 h 539910"/>
                <a:gd name="connsiteX3" fmla="*/ 0 w 1079820"/>
                <a:gd name="connsiteY3" fmla="*/ 539910 h 539910"/>
                <a:gd name="connsiteX4" fmla="*/ 0 w 1079820"/>
                <a:gd name="connsiteY4" fmla="*/ 0 h 53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820" h="539910">
                  <a:moveTo>
                    <a:pt x="0" y="0"/>
                  </a:moveTo>
                  <a:lnTo>
                    <a:pt x="1079820" y="0"/>
                  </a:lnTo>
                  <a:lnTo>
                    <a:pt x="1079820" y="539910"/>
                  </a:lnTo>
                  <a:lnTo>
                    <a:pt x="0" y="5399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400" kern="1200" dirty="0">
                  <a:rtl/>
                </a:rPr>
                <a:t>إغلاق الدفاتر</a:t>
              </a: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9B1A24D-EF82-4A6E-90EC-6AA5AFA3BD64}"/>
                </a:ext>
              </a:extLst>
            </p:cNvPr>
            <p:cNvSpPr/>
            <p:nvPr/>
          </p:nvSpPr>
          <p:spPr>
            <a:xfrm>
              <a:off x="10403154" y="5298371"/>
              <a:ext cx="1079820" cy="539910"/>
            </a:xfrm>
            <a:custGeom>
              <a:avLst/>
              <a:gdLst>
                <a:gd name="connsiteX0" fmla="*/ 0 w 1079820"/>
                <a:gd name="connsiteY0" fmla="*/ 0 h 539910"/>
                <a:gd name="connsiteX1" fmla="*/ 1079820 w 1079820"/>
                <a:gd name="connsiteY1" fmla="*/ 0 h 539910"/>
                <a:gd name="connsiteX2" fmla="*/ 1079820 w 1079820"/>
                <a:gd name="connsiteY2" fmla="*/ 539910 h 539910"/>
                <a:gd name="connsiteX3" fmla="*/ 0 w 1079820"/>
                <a:gd name="connsiteY3" fmla="*/ 539910 h 539910"/>
                <a:gd name="connsiteX4" fmla="*/ 0 w 1079820"/>
                <a:gd name="connsiteY4" fmla="*/ 0 h 53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820" h="539910">
                  <a:moveTo>
                    <a:pt x="0" y="0"/>
                  </a:moveTo>
                  <a:lnTo>
                    <a:pt x="1079820" y="0"/>
                  </a:lnTo>
                  <a:lnTo>
                    <a:pt x="1079820" y="539910"/>
                  </a:lnTo>
                  <a:lnTo>
                    <a:pt x="0" y="5399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400" kern="1200" dirty="0">
                  <a:rtl/>
                </a:rPr>
                <a:t>إغلاق الفترة والسنة المالية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9454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9170-ED08-463F-BE78-14FA7764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" y="454800"/>
            <a:ext cx="11018520" cy="553998"/>
          </a:xfrm>
        </p:spPr>
        <p:txBody>
          <a:bodyPr rtlCol="1"/>
          <a:lstStyle/>
          <a:p>
            <a:pPr rtl="1"/>
            <a:r>
              <a:rPr lang="ar-sa" b="1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العمليات النموذجية 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لإدارة النقد والبنوك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1EC022-6934-4AF6-B6E4-F36372AA54FD}"/>
              </a:ext>
            </a:extLst>
          </p:cNvPr>
          <p:cNvSpPr txBox="1"/>
          <p:nvPr/>
        </p:nvSpPr>
        <p:spPr>
          <a:xfrm>
            <a:off x="8270698" y="5357126"/>
            <a:ext cx="1166986" cy="215444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400" dirty="0">
                <a:solidFill>
                  <a:schemeClr val="bg1"/>
                </a:solidFill>
                <a:rtl/>
              </a:rPr>
              <a:t>دفتر الأستاذ العام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1C8DA4-003D-497A-A59C-70A0284FDF37}"/>
              </a:ext>
            </a:extLst>
          </p:cNvPr>
          <p:cNvGrpSpPr/>
          <p:nvPr/>
        </p:nvGrpSpPr>
        <p:grpSpPr>
          <a:xfrm flipH="1">
            <a:off x="2635642" y="1469967"/>
            <a:ext cx="5337721" cy="4637296"/>
            <a:chOff x="2635642" y="1469967"/>
            <a:chExt cx="5337721" cy="463729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28FB5F3-87F3-4BC0-834D-E8D280EF40CA}"/>
                </a:ext>
              </a:extLst>
            </p:cNvPr>
            <p:cNvSpPr/>
            <p:nvPr/>
          </p:nvSpPr>
          <p:spPr>
            <a:xfrm>
              <a:off x="5304503" y="2677596"/>
              <a:ext cx="253602" cy="282585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825852"/>
                  </a:lnTo>
                  <a:lnTo>
                    <a:pt x="253602" y="2825852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EBE1E49-3E88-4414-9B40-DB923315AA91}"/>
                </a:ext>
              </a:extLst>
            </p:cNvPr>
            <p:cNvSpPr/>
            <p:nvPr/>
          </p:nvSpPr>
          <p:spPr>
            <a:xfrm>
              <a:off x="5050901" y="2677596"/>
              <a:ext cx="253602" cy="282585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53602" y="0"/>
                  </a:moveTo>
                  <a:lnTo>
                    <a:pt x="253602" y="2825852"/>
                  </a:lnTo>
                  <a:lnTo>
                    <a:pt x="0" y="2825852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3696569-F175-4389-8D21-FF441311CA2E}"/>
                </a:ext>
              </a:extLst>
            </p:cNvPr>
            <p:cNvSpPr/>
            <p:nvPr/>
          </p:nvSpPr>
          <p:spPr>
            <a:xfrm>
              <a:off x="5304503" y="2677596"/>
              <a:ext cx="253602" cy="111101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111018"/>
                  </a:lnTo>
                  <a:lnTo>
                    <a:pt x="253602" y="1111018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E95DCD8-393D-4E15-B080-76E79A293745}"/>
                </a:ext>
              </a:extLst>
            </p:cNvPr>
            <p:cNvSpPr/>
            <p:nvPr/>
          </p:nvSpPr>
          <p:spPr>
            <a:xfrm>
              <a:off x="5050901" y="2677596"/>
              <a:ext cx="253602" cy="111101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53602" y="0"/>
                  </a:moveTo>
                  <a:lnTo>
                    <a:pt x="253602" y="1111018"/>
                  </a:lnTo>
                  <a:lnTo>
                    <a:pt x="0" y="1111018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3859A5D-7A61-46D9-B18E-1D2D88A37A49}"/>
                </a:ext>
              </a:extLst>
            </p:cNvPr>
            <p:cNvSpPr/>
            <p:nvPr/>
          </p:nvSpPr>
          <p:spPr>
            <a:xfrm>
              <a:off x="4096874" y="1469967"/>
              <a:ext cx="2415258" cy="1207629"/>
            </a:xfrm>
            <a:custGeom>
              <a:avLst/>
              <a:gdLst>
                <a:gd name="connsiteX0" fmla="*/ 0 w 2415258"/>
                <a:gd name="connsiteY0" fmla="*/ 0 h 1207629"/>
                <a:gd name="connsiteX1" fmla="*/ 2415258 w 2415258"/>
                <a:gd name="connsiteY1" fmla="*/ 0 h 1207629"/>
                <a:gd name="connsiteX2" fmla="*/ 2415258 w 2415258"/>
                <a:gd name="connsiteY2" fmla="*/ 1207629 h 1207629"/>
                <a:gd name="connsiteX3" fmla="*/ 0 w 2415258"/>
                <a:gd name="connsiteY3" fmla="*/ 1207629 h 1207629"/>
                <a:gd name="connsiteX4" fmla="*/ 0 w 2415258"/>
                <a:gd name="connsiteY4" fmla="*/ 0 h 120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5258" h="1207629">
                  <a:moveTo>
                    <a:pt x="0" y="0"/>
                  </a:moveTo>
                  <a:lnTo>
                    <a:pt x="2415258" y="0"/>
                  </a:lnTo>
                  <a:lnTo>
                    <a:pt x="2415258" y="1207629"/>
                  </a:lnTo>
                  <a:lnTo>
                    <a:pt x="0" y="120762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305" tIns="27305" rIns="27305" bIns="27305" numCol="1" spcCol="1270" anchor="ctr" anchorCtr="0">
              <a:noAutofit/>
            </a:bodyPr>
            <a:lstStyle/>
            <a:p>
              <a:pPr marL="0" lvl="0" indent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4300" kern="1200" dirty="0">
                  <a:rtl/>
                </a:rPr>
                <a:t>إدارة النقد والبنوك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12BA79F-FAC0-403B-BAD1-A543D23FDD22}"/>
                </a:ext>
              </a:extLst>
            </p:cNvPr>
            <p:cNvSpPr/>
            <p:nvPr/>
          </p:nvSpPr>
          <p:spPr>
            <a:xfrm>
              <a:off x="2635642" y="3184800"/>
              <a:ext cx="2415258" cy="1207629"/>
            </a:xfrm>
            <a:custGeom>
              <a:avLst/>
              <a:gdLst>
                <a:gd name="connsiteX0" fmla="*/ 0 w 2415258"/>
                <a:gd name="connsiteY0" fmla="*/ 0 h 1207629"/>
                <a:gd name="connsiteX1" fmla="*/ 2415258 w 2415258"/>
                <a:gd name="connsiteY1" fmla="*/ 0 h 1207629"/>
                <a:gd name="connsiteX2" fmla="*/ 2415258 w 2415258"/>
                <a:gd name="connsiteY2" fmla="*/ 1207629 h 1207629"/>
                <a:gd name="connsiteX3" fmla="*/ 0 w 2415258"/>
                <a:gd name="connsiteY3" fmla="*/ 1207629 h 1207629"/>
                <a:gd name="connsiteX4" fmla="*/ 0 w 2415258"/>
                <a:gd name="connsiteY4" fmla="*/ 0 h 120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5258" h="1207629">
                  <a:moveTo>
                    <a:pt x="0" y="0"/>
                  </a:moveTo>
                  <a:lnTo>
                    <a:pt x="2415258" y="0"/>
                  </a:lnTo>
                  <a:lnTo>
                    <a:pt x="2415258" y="1207629"/>
                  </a:lnTo>
                  <a:lnTo>
                    <a:pt x="0" y="120762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2000" kern="1200" dirty="0">
                  <a:rtl/>
                </a:rPr>
                <a:t>إيداع أموال البنوك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52E307C-433C-48A7-8EF7-648F6272DB34}"/>
                </a:ext>
              </a:extLst>
            </p:cNvPr>
            <p:cNvSpPr/>
            <p:nvPr/>
          </p:nvSpPr>
          <p:spPr>
            <a:xfrm>
              <a:off x="5558105" y="3184800"/>
              <a:ext cx="2415258" cy="1207629"/>
            </a:xfrm>
            <a:custGeom>
              <a:avLst/>
              <a:gdLst>
                <a:gd name="connsiteX0" fmla="*/ 0 w 2415258"/>
                <a:gd name="connsiteY0" fmla="*/ 0 h 1207629"/>
                <a:gd name="connsiteX1" fmla="*/ 2415258 w 2415258"/>
                <a:gd name="connsiteY1" fmla="*/ 0 h 1207629"/>
                <a:gd name="connsiteX2" fmla="*/ 2415258 w 2415258"/>
                <a:gd name="connsiteY2" fmla="*/ 1207629 h 1207629"/>
                <a:gd name="connsiteX3" fmla="*/ 0 w 2415258"/>
                <a:gd name="connsiteY3" fmla="*/ 1207629 h 1207629"/>
                <a:gd name="connsiteX4" fmla="*/ 0 w 2415258"/>
                <a:gd name="connsiteY4" fmla="*/ 0 h 120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5258" h="1207629">
                  <a:moveTo>
                    <a:pt x="0" y="0"/>
                  </a:moveTo>
                  <a:lnTo>
                    <a:pt x="2415258" y="0"/>
                  </a:lnTo>
                  <a:lnTo>
                    <a:pt x="2415258" y="1207629"/>
                  </a:lnTo>
                  <a:lnTo>
                    <a:pt x="0" y="120762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2000" kern="1200" dirty="0">
                  <a:rtl/>
                </a:rPr>
                <a:t>تسوية الحسابات البنكية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C861C55-25C3-4665-80BF-A5D40EB3D09F}"/>
                </a:ext>
              </a:extLst>
            </p:cNvPr>
            <p:cNvSpPr/>
            <p:nvPr/>
          </p:nvSpPr>
          <p:spPr>
            <a:xfrm>
              <a:off x="2635642" y="4899634"/>
              <a:ext cx="2415258" cy="1207629"/>
            </a:xfrm>
            <a:custGeom>
              <a:avLst/>
              <a:gdLst>
                <a:gd name="connsiteX0" fmla="*/ 0 w 2415258"/>
                <a:gd name="connsiteY0" fmla="*/ 0 h 1207629"/>
                <a:gd name="connsiteX1" fmla="*/ 2415258 w 2415258"/>
                <a:gd name="connsiteY1" fmla="*/ 0 h 1207629"/>
                <a:gd name="connsiteX2" fmla="*/ 2415258 w 2415258"/>
                <a:gd name="connsiteY2" fmla="*/ 1207629 h 1207629"/>
                <a:gd name="connsiteX3" fmla="*/ 0 w 2415258"/>
                <a:gd name="connsiteY3" fmla="*/ 1207629 h 1207629"/>
                <a:gd name="connsiteX4" fmla="*/ 0 w 2415258"/>
                <a:gd name="connsiteY4" fmla="*/ 0 h 120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5258" h="1207629">
                  <a:moveTo>
                    <a:pt x="0" y="0"/>
                  </a:moveTo>
                  <a:lnTo>
                    <a:pt x="2415258" y="0"/>
                  </a:lnTo>
                  <a:lnTo>
                    <a:pt x="2415258" y="1207629"/>
                  </a:lnTo>
                  <a:lnTo>
                    <a:pt x="0" y="120762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2000" kern="1200" dirty="0">
                  <a:rtl/>
                </a:rPr>
                <a:t>تحويل رصيد البنك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542A901-5777-4D5B-8ABC-BB3031B1D3A1}"/>
                </a:ext>
              </a:extLst>
            </p:cNvPr>
            <p:cNvSpPr/>
            <p:nvPr/>
          </p:nvSpPr>
          <p:spPr>
            <a:xfrm>
              <a:off x="5558105" y="4899634"/>
              <a:ext cx="2415258" cy="1207629"/>
            </a:xfrm>
            <a:custGeom>
              <a:avLst/>
              <a:gdLst>
                <a:gd name="connsiteX0" fmla="*/ 0 w 2415258"/>
                <a:gd name="connsiteY0" fmla="*/ 0 h 1207629"/>
                <a:gd name="connsiteX1" fmla="*/ 2415258 w 2415258"/>
                <a:gd name="connsiteY1" fmla="*/ 0 h 1207629"/>
                <a:gd name="connsiteX2" fmla="*/ 2415258 w 2415258"/>
                <a:gd name="connsiteY2" fmla="*/ 1207629 h 1207629"/>
                <a:gd name="connsiteX3" fmla="*/ 0 w 2415258"/>
                <a:gd name="connsiteY3" fmla="*/ 1207629 h 1207629"/>
                <a:gd name="connsiteX4" fmla="*/ 0 w 2415258"/>
                <a:gd name="connsiteY4" fmla="*/ 0 h 120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5258" h="1207629">
                  <a:moveTo>
                    <a:pt x="0" y="0"/>
                  </a:moveTo>
                  <a:lnTo>
                    <a:pt x="2415258" y="0"/>
                  </a:lnTo>
                  <a:lnTo>
                    <a:pt x="2415258" y="1207629"/>
                  </a:lnTo>
                  <a:lnTo>
                    <a:pt x="0" y="120762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2000" kern="1200" dirty="0">
                  <a:rtl/>
                </a:rPr>
                <a:t>إدارة الرسائل البنكية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436936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9170-ED08-463F-BE78-14FA7764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" y="454800"/>
            <a:ext cx="11018520" cy="553998"/>
          </a:xfrm>
        </p:spPr>
        <p:txBody>
          <a:bodyPr rtlCol="1"/>
          <a:lstStyle/>
          <a:p>
            <a:pPr rtl="1"/>
            <a:r>
              <a:rPr lang="ar-sa" b="1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العمليات النموذجية 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لحسابات المدفوعات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1EC022-6934-4AF6-B6E4-F36372AA54FD}"/>
              </a:ext>
            </a:extLst>
          </p:cNvPr>
          <p:cNvSpPr txBox="1"/>
          <p:nvPr/>
        </p:nvSpPr>
        <p:spPr>
          <a:xfrm>
            <a:off x="8270698" y="5357126"/>
            <a:ext cx="1166986" cy="215444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400" dirty="0">
                <a:solidFill>
                  <a:schemeClr val="bg1"/>
                </a:solidFill>
                <a:rtl/>
              </a:rPr>
              <a:t>دفتر الأستاذ العام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75E8211-3AA9-446F-AD02-894C6243BCA6}"/>
              </a:ext>
            </a:extLst>
          </p:cNvPr>
          <p:cNvGrpSpPr/>
          <p:nvPr/>
        </p:nvGrpSpPr>
        <p:grpSpPr>
          <a:xfrm flipH="1">
            <a:off x="-259038" y="1210084"/>
            <a:ext cx="11607273" cy="6365894"/>
            <a:chOff x="495563" y="1210084"/>
            <a:chExt cx="11607273" cy="6365894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2A0BE23-A827-4E9D-9763-E670DFD98BCA}"/>
                </a:ext>
              </a:extLst>
            </p:cNvPr>
            <p:cNvSpPr/>
            <p:nvPr/>
          </p:nvSpPr>
          <p:spPr>
            <a:xfrm>
              <a:off x="9808885" y="6211409"/>
              <a:ext cx="387995" cy="88808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88080"/>
                  </a:lnTo>
                  <a:lnTo>
                    <a:pt x="387995" y="888080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6D7A4AB-BE81-4F1B-A65E-F42D088E0A40}"/>
                </a:ext>
              </a:extLst>
            </p:cNvPr>
            <p:cNvSpPr/>
            <p:nvPr/>
          </p:nvSpPr>
          <p:spPr>
            <a:xfrm>
              <a:off x="10525547" y="4855473"/>
              <a:ext cx="91440" cy="40295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52905" y="0"/>
                  </a:moveTo>
                  <a:lnTo>
                    <a:pt x="52905" y="202831"/>
                  </a:lnTo>
                  <a:lnTo>
                    <a:pt x="45720" y="202831"/>
                  </a:lnTo>
                  <a:lnTo>
                    <a:pt x="45720" y="402957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3E9C147-4790-4125-9D08-C9FF92BA7C56}"/>
                </a:ext>
              </a:extLst>
            </p:cNvPr>
            <p:cNvSpPr/>
            <p:nvPr/>
          </p:nvSpPr>
          <p:spPr>
            <a:xfrm>
              <a:off x="10532733" y="3518855"/>
              <a:ext cx="91440" cy="3836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83640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07E921C-1325-4D44-BBB0-9AE4CC9994F2}"/>
                </a:ext>
              </a:extLst>
            </p:cNvPr>
            <p:cNvSpPr/>
            <p:nvPr/>
          </p:nvSpPr>
          <p:spPr>
            <a:xfrm>
              <a:off x="6060955" y="2163062"/>
              <a:ext cx="4517497" cy="4028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02688"/>
                  </a:lnTo>
                  <a:lnTo>
                    <a:pt x="4517497" y="202688"/>
                  </a:lnTo>
                  <a:lnTo>
                    <a:pt x="4517497" y="402814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64DCE1B-94A2-42CD-A715-5DF10329F664}"/>
                </a:ext>
              </a:extLst>
            </p:cNvPr>
            <p:cNvSpPr/>
            <p:nvPr/>
          </p:nvSpPr>
          <p:spPr>
            <a:xfrm>
              <a:off x="6060955" y="2163062"/>
              <a:ext cx="2306207" cy="40025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00125"/>
                  </a:lnTo>
                  <a:lnTo>
                    <a:pt x="2306207" y="200125"/>
                  </a:lnTo>
                  <a:lnTo>
                    <a:pt x="2306207" y="400250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21FA08F-5916-472C-A392-5F58CC8F9DE7}"/>
                </a:ext>
              </a:extLst>
            </p:cNvPr>
            <p:cNvSpPr/>
            <p:nvPr/>
          </p:nvSpPr>
          <p:spPr>
            <a:xfrm>
              <a:off x="6015235" y="2163062"/>
              <a:ext cx="91440" cy="40025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400250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6F9894-8CE0-4111-835F-6D7D783776AC}"/>
                </a:ext>
              </a:extLst>
            </p:cNvPr>
            <p:cNvSpPr/>
            <p:nvPr/>
          </p:nvSpPr>
          <p:spPr>
            <a:xfrm>
              <a:off x="3754748" y="2163062"/>
              <a:ext cx="2306207" cy="40025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306207" y="0"/>
                  </a:moveTo>
                  <a:lnTo>
                    <a:pt x="2306207" y="200125"/>
                  </a:lnTo>
                  <a:lnTo>
                    <a:pt x="0" y="200125"/>
                  </a:lnTo>
                  <a:lnTo>
                    <a:pt x="0" y="400250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899030C-97E8-4CE3-9052-17C083817401}"/>
                </a:ext>
              </a:extLst>
            </p:cNvPr>
            <p:cNvSpPr/>
            <p:nvPr/>
          </p:nvSpPr>
          <p:spPr>
            <a:xfrm>
              <a:off x="1448541" y="2163062"/>
              <a:ext cx="4612414" cy="40025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12414" y="0"/>
                  </a:moveTo>
                  <a:lnTo>
                    <a:pt x="4612414" y="200125"/>
                  </a:lnTo>
                  <a:lnTo>
                    <a:pt x="0" y="200125"/>
                  </a:lnTo>
                  <a:lnTo>
                    <a:pt x="0" y="400250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9DB27C7-4DB6-4965-9B12-A4DE72CBBF78}"/>
                </a:ext>
              </a:extLst>
            </p:cNvPr>
            <p:cNvSpPr/>
            <p:nvPr/>
          </p:nvSpPr>
          <p:spPr>
            <a:xfrm>
              <a:off x="5107977" y="1210084"/>
              <a:ext cx="1905956" cy="952978"/>
            </a:xfrm>
            <a:custGeom>
              <a:avLst/>
              <a:gdLst>
                <a:gd name="connsiteX0" fmla="*/ 0 w 1905956"/>
                <a:gd name="connsiteY0" fmla="*/ 0 h 952978"/>
                <a:gd name="connsiteX1" fmla="*/ 1905956 w 1905956"/>
                <a:gd name="connsiteY1" fmla="*/ 0 h 952978"/>
                <a:gd name="connsiteX2" fmla="*/ 1905956 w 1905956"/>
                <a:gd name="connsiteY2" fmla="*/ 952978 h 952978"/>
                <a:gd name="connsiteX3" fmla="*/ 0 w 1905956"/>
                <a:gd name="connsiteY3" fmla="*/ 952978 h 952978"/>
                <a:gd name="connsiteX4" fmla="*/ 0 w 1905956"/>
                <a:gd name="connsiteY4" fmla="*/ 0 h 952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956" h="952978">
                  <a:moveTo>
                    <a:pt x="0" y="0"/>
                  </a:moveTo>
                  <a:lnTo>
                    <a:pt x="1905956" y="0"/>
                  </a:lnTo>
                  <a:lnTo>
                    <a:pt x="1905956" y="952978"/>
                  </a:lnTo>
                  <a:lnTo>
                    <a:pt x="0" y="9529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500" kern="1200" dirty="0">
                  <a:rtl/>
                </a:rPr>
                <a:t>حسابات المدفوعات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5B72DA9-4EF4-4EBD-A7F2-75723F6B8400}"/>
                </a:ext>
              </a:extLst>
            </p:cNvPr>
            <p:cNvSpPr/>
            <p:nvPr/>
          </p:nvSpPr>
          <p:spPr>
            <a:xfrm>
              <a:off x="495563" y="2563313"/>
              <a:ext cx="1905956" cy="952978"/>
            </a:xfrm>
            <a:custGeom>
              <a:avLst/>
              <a:gdLst>
                <a:gd name="connsiteX0" fmla="*/ 0 w 1905956"/>
                <a:gd name="connsiteY0" fmla="*/ 0 h 952978"/>
                <a:gd name="connsiteX1" fmla="*/ 1905956 w 1905956"/>
                <a:gd name="connsiteY1" fmla="*/ 0 h 952978"/>
                <a:gd name="connsiteX2" fmla="*/ 1905956 w 1905956"/>
                <a:gd name="connsiteY2" fmla="*/ 952978 h 952978"/>
                <a:gd name="connsiteX3" fmla="*/ 0 w 1905956"/>
                <a:gd name="connsiteY3" fmla="*/ 952978 h 952978"/>
                <a:gd name="connsiteX4" fmla="*/ 0 w 1905956"/>
                <a:gd name="connsiteY4" fmla="*/ 0 h 952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956" h="952978">
                  <a:moveTo>
                    <a:pt x="0" y="0"/>
                  </a:moveTo>
                  <a:lnTo>
                    <a:pt x="1905956" y="0"/>
                  </a:lnTo>
                  <a:lnTo>
                    <a:pt x="1905956" y="952978"/>
                  </a:lnTo>
                  <a:lnTo>
                    <a:pt x="0" y="9529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500" kern="1200" dirty="0">
                  <a:rtl/>
                </a:rPr>
                <a:t>الدفع المسبق للمنتج أو الخدمة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9F15C1-796E-4ADD-B143-EDD8C36BF846}"/>
                </a:ext>
              </a:extLst>
            </p:cNvPr>
            <p:cNvSpPr/>
            <p:nvPr/>
          </p:nvSpPr>
          <p:spPr>
            <a:xfrm>
              <a:off x="2801770" y="2563313"/>
              <a:ext cx="1905956" cy="952978"/>
            </a:xfrm>
            <a:custGeom>
              <a:avLst/>
              <a:gdLst>
                <a:gd name="connsiteX0" fmla="*/ 0 w 1905956"/>
                <a:gd name="connsiteY0" fmla="*/ 0 h 952978"/>
                <a:gd name="connsiteX1" fmla="*/ 1905956 w 1905956"/>
                <a:gd name="connsiteY1" fmla="*/ 0 h 952978"/>
                <a:gd name="connsiteX2" fmla="*/ 1905956 w 1905956"/>
                <a:gd name="connsiteY2" fmla="*/ 952978 h 952978"/>
                <a:gd name="connsiteX3" fmla="*/ 0 w 1905956"/>
                <a:gd name="connsiteY3" fmla="*/ 952978 h 952978"/>
                <a:gd name="connsiteX4" fmla="*/ 0 w 1905956"/>
                <a:gd name="connsiteY4" fmla="*/ 0 h 952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956" h="952978">
                  <a:moveTo>
                    <a:pt x="0" y="0"/>
                  </a:moveTo>
                  <a:lnTo>
                    <a:pt x="1905956" y="0"/>
                  </a:lnTo>
                  <a:lnTo>
                    <a:pt x="1905956" y="952978"/>
                  </a:lnTo>
                  <a:lnTo>
                    <a:pt x="0" y="9529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500" kern="1200" dirty="0">
                  <a:rtl/>
                </a:rPr>
                <a:t>دفع المصروفات/العمولات/الراتب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F96F62-11BA-4021-AD13-F7A42A9B7B4A}"/>
                </a:ext>
              </a:extLst>
            </p:cNvPr>
            <p:cNvSpPr/>
            <p:nvPr/>
          </p:nvSpPr>
          <p:spPr>
            <a:xfrm>
              <a:off x="5107977" y="2563313"/>
              <a:ext cx="1905956" cy="952978"/>
            </a:xfrm>
            <a:custGeom>
              <a:avLst/>
              <a:gdLst>
                <a:gd name="connsiteX0" fmla="*/ 0 w 1905956"/>
                <a:gd name="connsiteY0" fmla="*/ 0 h 952978"/>
                <a:gd name="connsiteX1" fmla="*/ 1905956 w 1905956"/>
                <a:gd name="connsiteY1" fmla="*/ 0 h 952978"/>
                <a:gd name="connsiteX2" fmla="*/ 1905956 w 1905956"/>
                <a:gd name="connsiteY2" fmla="*/ 952978 h 952978"/>
                <a:gd name="connsiteX3" fmla="*/ 0 w 1905956"/>
                <a:gd name="connsiteY3" fmla="*/ 952978 h 952978"/>
                <a:gd name="connsiteX4" fmla="*/ 0 w 1905956"/>
                <a:gd name="connsiteY4" fmla="*/ 0 h 952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956" h="952978">
                  <a:moveTo>
                    <a:pt x="0" y="0"/>
                  </a:moveTo>
                  <a:lnTo>
                    <a:pt x="1905956" y="0"/>
                  </a:lnTo>
                  <a:lnTo>
                    <a:pt x="1905956" y="952978"/>
                  </a:lnTo>
                  <a:lnTo>
                    <a:pt x="0" y="9529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500" kern="1200" dirty="0">
                  <a:rtl/>
                </a:rPr>
                <a:t>استرداد أموال العملاء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35B4C5-6511-4129-BFB6-7319EC3CF3CC}"/>
                </a:ext>
              </a:extLst>
            </p:cNvPr>
            <p:cNvSpPr/>
            <p:nvPr/>
          </p:nvSpPr>
          <p:spPr>
            <a:xfrm>
              <a:off x="7414184" y="2563313"/>
              <a:ext cx="1905956" cy="952978"/>
            </a:xfrm>
            <a:custGeom>
              <a:avLst/>
              <a:gdLst>
                <a:gd name="connsiteX0" fmla="*/ 0 w 1905956"/>
                <a:gd name="connsiteY0" fmla="*/ 0 h 952978"/>
                <a:gd name="connsiteX1" fmla="*/ 1905956 w 1905956"/>
                <a:gd name="connsiteY1" fmla="*/ 0 h 952978"/>
                <a:gd name="connsiteX2" fmla="*/ 1905956 w 1905956"/>
                <a:gd name="connsiteY2" fmla="*/ 952978 h 952978"/>
                <a:gd name="connsiteX3" fmla="*/ 0 w 1905956"/>
                <a:gd name="connsiteY3" fmla="*/ 952978 h 952978"/>
                <a:gd name="connsiteX4" fmla="*/ 0 w 1905956"/>
                <a:gd name="connsiteY4" fmla="*/ 0 h 952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956" h="952978">
                  <a:moveTo>
                    <a:pt x="0" y="0"/>
                  </a:moveTo>
                  <a:lnTo>
                    <a:pt x="1905956" y="0"/>
                  </a:lnTo>
                  <a:lnTo>
                    <a:pt x="1905956" y="952978"/>
                  </a:lnTo>
                  <a:lnTo>
                    <a:pt x="0" y="9529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500" kern="1200" dirty="0">
                  <a:rtl/>
                </a:rPr>
                <a:t>إغلاق الحسابات الدائنة‬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FA361C7-D706-458D-9776-9633543EA38B}"/>
                </a:ext>
              </a:extLst>
            </p:cNvPr>
            <p:cNvSpPr/>
            <p:nvPr/>
          </p:nvSpPr>
          <p:spPr>
            <a:xfrm>
              <a:off x="9625474" y="2565876"/>
              <a:ext cx="1905956" cy="952978"/>
            </a:xfrm>
            <a:custGeom>
              <a:avLst/>
              <a:gdLst>
                <a:gd name="connsiteX0" fmla="*/ 0 w 1905956"/>
                <a:gd name="connsiteY0" fmla="*/ 0 h 952978"/>
                <a:gd name="connsiteX1" fmla="*/ 1905956 w 1905956"/>
                <a:gd name="connsiteY1" fmla="*/ 0 h 952978"/>
                <a:gd name="connsiteX2" fmla="*/ 1905956 w 1905956"/>
                <a:gd name="connsiteY2" fmla="*/ 952978 h 952978"/>
                <a:gd name="connsiteX3" fmla="*/ 0 w 1905956"/>
                <a:gd name="connsiteY3" fmla="*/ 952978 h 952978"/>
                <a:gd name="connsiteX4" fmla="*/ 0 w 1905956"/>
                <a:gd name="connsiteY4" fmla="*/ 0 h 952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956" h="952978">
                  <a:moveTo>
                    <a:pt x="0" y="0"/>
                  </a:moveTo>
                  <a:lnTo>
                    <a:pt x="1905956" y="0"/>
                  </a:lnTo>
                  <a:lnTo>
                    <a:pt x="1905956" y="952978"/>
                  </a:lnTo>
                  <a:lnTo>
                    <a:pt x="0" y="9529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500" kern="1200" dirty="0">
                  <a:rtl/>
                </a:rPr>
                <a:t>استلام فواتير الموردين وتسجيلها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AB0271C-1B25-4769-9F68-5E444853A1A0}"/>
                </a:ext>
              </a:extLst>
            </p:cNvPr>
            <p:cNvSpPr/>
            <p:nvPr/>
          </p:nvSpPr>
          <p:spPr>
            <a:xfrm>
              <a:off x="9625474" y="3902495"/>
              <a:ext cx="1905956" cy="952978"/>
            </a:xfrm>
            <a:custGeom>
              <a:avLst/>
              <a:gdLst>
                <a:gd name="connsiteX0" fmla="*/ 0 w 1905956"/>
                <a:gd name="connsiteY0" fmla="*/ 0 h 952978"/>
                <a:gd name="connsiteX1" fmla="*/ 1905956 w 1905956"/>
                <a:gd name="connsiteY1" fmla="*/ 0 h 952978"/>
                <a:gd name="connsiteX2" fmla="*/ 1905956 w 1905956"/>
                <a:gd name="connsiteY2" fmla="*/ 952978 h 952978"/>
                <a:gd name="connsiteX3" fmla="*/ 0 w 1905956"/>
                <a:gd name="connsiteY3" fmla="*/ 952978 h 952978"/>
                <a:gd name="connsiteX4" fmla="*/ 0 w 1905956"/>
                <a:gd name="connsiteY4" fmla="*/ 0 h 952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956" h="952978">
                  <a:moveTo>
                    <a:pt x="0" y="0"/>
                  </a:moveTo>
                  <a:lnTo>
                    <a:pt x="1905956" y="0"/>
                  </a:lnTo>
                  <a:lnTo>
                    <a:pt x="1905956" y="952978"/>
                  </a:lnTo>
                  <a:lnTo>
                    <a:pt x="0" y="9529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500" kern="1200" dirty="0">
                  <a:rtl/>
                </a:rPr>
                <a:t>إنشاء مدفوعات الموردين وإرسالها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60DF45A-024E-4A3B-B071-7442708F5B2B}"/>
                </a:ext>
              </a:extLst>
            </p:cNvPr>
            <p:cNvSpPr/>
            <p:nvPr/>
          </p:nvSpPr>
          <p:spPr>
            <a:xfrm>
              <a:off x="9618289" y="5258430"/>
              <a:ext cx="1905956" cy="952978"/>
            </a:xfrm>
            <a:custGeom>
              <a:avLst/>
              <a:gdLst>
                <a:gd name="connsiteX0" fmla="*/ 0 w 1905956"/>
                <a:gd name="connsiteY0" fmla="*/ 0 h 952978"/>
                <a:gd name="connsiteX1" fmla="*/ 1905956 w 1905956"/>
                <a:gd name="connsiteY1" fmla="*/ 0 h 952978"/>
                <a:gd name="connsiteX2" fmla="*/ 1905956 w 1905956"/>
                <a:gd name="connsiteY2" fmla="*/ 952978 h 952978"/>
                <a:gd name="connsiteX3" fmla="*/ 0 w 1905956"/>
                <a:gd name="connsiteY3" fmla="*/ 952978 h 952978"/>
                <a:gd name="connsiteX4" fmla="*/ 0 w 1905956"/>
                <a:gd name="connsiteY4" fmla="*/ 0 h 952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956" h="952978">
                  <a:moveTo>
                    <a:pt x="0" y="0"/>
                  </a:moveTo>
                  <a:lnTo>
                    <a:pt x="1905956" y="0"/>
                  </a:lnTo>
                  <a:lnTo>
                    <a:pt x="1905956" y="952978"/>
                  </a:lnTo>
                  <a:lnTo>
                    <a:pt x="0" y="9529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Symbol" panose="05050102010706020507" pitchFamily="18" charset="2"/>
                <a:buNone/>
              </a:pPr>
              <a:r>
                <a:rPr lang="ar-sa" sz="1500" kern="1200" dirty="0">
                  <a:rtl/>
                </a:rPr>
                <a:t>إدارة تسوية المورد</a:t>
              </a: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9C2B52F-840C-4657-BDB4-37CCFC6AD318}"/>
                </a:ext>
              </a:extLst>
            </p:cNvPr>
            <p:cNvSpPr/>
            <p:nvPr/>
          </p:nvSpPr>
          <p:spPr>
            <a:xfrm>
              <a:off x="10196880" y="6623000"/>
              <a:ext cx="1905956" cy="952978"/>
            </a:xfrm>
            <a:custGeom>
              <a:avLst/>
              <a:gdLst>
                <a:gd name="connsiteX0" fmla="*/ 0 w 1905956"/>
                <a:gd name="connsiteY0" fmla="*/ 0 h 952978"/>
                <a:gd name="connsiteX1" fmla="*/ 1905956 w 1905956"/>
                <a:gd name="connsiteY1" fmla="*/ 0 h 952978"/>
                <a:gd name="connsiteX2" fmla="*/ 1905956 w 1905956"/>
                <a:gd name="connsiteY2" fmla="*/ 952978 h 952978"/>
                <a:gd name="connsiteX3" fmla="*/ 0 w 1905956"/>
                <a:gd name="connsiteY3" fmla="*/ 952978 h 952978"/>
                <a:gd name="connsiteX4" fmla="*/ 0 w 1905956"/>
                <a:gd name="connsiteY4" fmla="*/ 0 h 952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956" h="952978">
                  <a:moveTo>
                    <a:pt x="0" y="0"/>
                  </a:moveTo>
                  <a:lnTo>
                    <a:pt x="1905956" y="0"/>
                  </a:lnTo>
                  <a:lnTo>
                    <a:pt x="1905956" y="952978"/>
                  </a:lnTo>
                  <a:lnTo>
                    <a:pt x="0" y="95297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Symbol" panose="05050102010706020507" pitchFamily="18" charset="2"/>
                <a:buNone/>
              </a:pPr>
              <a:endParaRPr lang="en-US" sz="1500" kern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00E2270-1D5F-4004-9DCB-B192B4F8E9AC}"/>
              </a:ext>
            </a:extLst>
          </p:cNvPr>
          <p:cNvGrpSpPr/>
          <p:nvPr/>
        </p:nvGrpSpPr>
        <p:grpSpPr>
          <a:xfrm flipH="1">
            <a:off x="2998394" y="3312797"/>
            <a:ext cx="8502694" cy="3090403"/>
            <a:chOff x="494890" y="3312797"/>
            <a:chExt cx="8502694" cy="3090403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035CD0DF-D244-4C5B-ADDA-8BE760E1F6C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93390436"/>
                </p:ext>
              </p:extLst>
            </p:nvPr>
          </p:nvGraphicFramePr>
          <p:xfrm>
            <a:off x="494890" y="4139381"/>
            <a:ext cx="7470912" cy="226381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644EA3FE-8EA7-429A-9A02-217404F107C2}"/>
                </a:ext>
              </a:extLst>
            </p:cNvPr>
            <p:cNvSpPr/>
            <p:nvPr/>
          </p:nvSpPr>
          <p:spPr bwMode="auto">
            <a:xfrm rot="18656766">
              <a:off x="7743083" y="4280511"/>
              <a:ext cx="2222216" cy="286787"/>
            </a:xfrm>
            <a:prstGeom prst="rightArrow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68595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9170-ED08-463F-BE78-14FA7764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" y="454800"/>
            <a:ext cx="11018520" cy="553998"/>
          </a:xfrm>
        </p:spPr>
        <p:txBody>
          <a:bodyPr rtlCol="1"/>
          <a:lstStyle/>
          <a:p>
            <a:pPr rtl="1"/>
            <a:r>
              <a:rPr lang="ar-sa" b="1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العمليات النموذجية 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لحسابات المقبوضات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1EC022-6934-4AF6-B6E4-F36372AA54FD}"/>
              </a:ext>
            </a:extLst>
          </p:cNvPr>
          <p:cNvSpPr txBox="1"/>
          <p:nvPr/>
        </p:nvSpPr>
        <p:spPr>
          <a:xfrm>
            <a:off x="8270698" y="5357126"/>
            <a:ext cx="1166986" cy="215444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400" dirty="0">
                <a:solidFill>
                  <a:schemeClr val="bg1"/>
                </a:solidFill>
                <a:rtl/>
              </a:rPr>
              <a:t>دفتر الأستاذ العام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4DADC98-22A3-4869-BF9B-D1B595F4B022}"/>
              </a:ext>
            </a:extLst>
          </p:cNvPr>
          <p:cNvSpPr/>
          <p:nvPr/>
        </p:nvSpPr>
        <p:spPr>
          <a:xfrm flipH="1">
            <a:off x="2401519" y="6242281"/>
            <a:ext cx="387995" cy="8880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88080"/>
                </a:lnTo>
                <a:lnTo>
                  <a:pt x="387995" y="888080"/>
                </a:lnTo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CBAD602-F4A3-44F0-B428-408F613380FE}"/>
              </a:ext>
            </a:extLst>
          </p:cNvPr>
          <p:cNvSpPr/>
          <p:nvPr/>
        </p:nvSpPr>
        <p:spPr>
          <a:xfrm flipH="1">
            <a:off x="1981412" y="4886345"/>
            <a:ext cx="91440" cy="40295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52905" y="0"/>
                </a:moveTo>
                <a:lnTo>
                  <a:pt x="52905" y="202831"/>
                </a:lnTo>
                <a:lnTo>
                  <a:pt x="45720" y="202831"/>
                </a:lnTo>
                <a:lnTo>
                  <a:pt x="45720" y="402957"/>
                </a:lnTo>
              </a:path>
            </a:pathLst>
          </a:custGeom>
          <a:noFill/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43FFFB9-413C-42CF-B889-17BCA79347C4}"/>
              </a:ext>
            </a:extLst>
          </p:cNvPr>
          <p:cNvSpPr/>
          <p:nvPr/>
        </p:nvSpPr>
        <p:spPr>
          <a:xfrm flipH="1">
            <a:off x="1974226" y="3549727"/>
            <a:ext cx="91440" cy="3836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83640"/>
                </a:lnTo>
              </a:path>
            </a:pathLst>
          </a:custGeom>
          <a:noFill/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845CECA-2927-4B20-8EB3-2338E6CD90E6}"/>
              </a:ext>
            </a:extLst>
          </p:cNvPr>
          <p:cNvSpPr/>
          <p:nvPr/>
        </p:nvSpPr>
        <p:spPr>
          <a:xfrm flipH="1">
            <a:off x="2019947" y="2193934"/>
            <a:ext cx="4517497" cy="40281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2688"/>
                </a:lnTo>
                <a:lnTo>
                  <a:pt x="4517497" y="202688"/>
                </a:lnTo>
                <a:lnTo>
                  <a:pt x="4517497" y="402814"/>
                </a:lnTo>
              </a:path>
            </a:pathLst>
          </a:custGeom>
          <a:noFill/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E05B16D-9DFF-45EF-8A5A-E7E590BD0288}"/>
              </a:ext>
            </a:extLst>
          </p:cNvPr>
          <p:cNvSpPr/>
          <p:nvPr/>
        </p:nvSpPr>
        <p:spPr>
          <a:xfrm flipH="1">
            <a:off x="4231237" y="2193934"/>
            <a:ext cx="2306207" cy="40025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0125"/>
                </a:lnTo>
                <a:lnTo>
                  <a:pt x="2306207" y="200125"/>
                </a:lnTo>
                <a:lnTo>
                  <a:pt x="2306207" y="400250"/>
                </a:lnTo>
              </a:path>
            </a:pathLst>
          </a:custGeom>
          <a:noFill/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1E8B00-FF58-4887-AEF8-777979EDE568}"/>
              </a:ext>
            </a:extLst>
          </p:cNvPr>
          <p:cNvSpPr/>
          <p:nvPr/>
        </p:nvSpPr>
        <p:spPr>
          <a:xfrm flipH="1">
            <a:off x="6491724" y="2193934"/>
            <a:ext cx="91440" cy="40025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00250"/>
                </a:lnTo>
              </a:path>
            </a:pathLst>
          </a:custGeom>
          <a:noFill/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EFF0EDA-AE45-4C00-A974-38FBC7502068}"/>
              </a:ext>
            </a:extLst>
          </p:cNvPr>
          <p:cNvSpPr/>
          <p:nvPr/>
        </p:nvSpPr>
        <p:spPr>
          <a:xfrm flipH="1">
            <a:off x="6537444" y="2193934"/>
            <a:ext cx="2306207" cy="40025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306207" y="0"/>
                </a:moveTo>
                <a:lnTo>
                  <a:pt x="2306207" y="200125"/>
                </a:lnTo>
                <a:lnTo>
                  <a:pt x="0" y="200125"/>
                </a:lnTo>
                <a:lnTo>
                  <a:pt x="0" y="400250"/>
                </a:lnTo>
              </a:path>
            </a:pathLst>
          </a:custGeom>
          <a:noFill/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97658C-30CC-466F-B171-FE8E1A864BE7}"/>
              </a:ext>
            </a:extLst>
          </p:cNvPr>
          <p:cNvSpPr/>
          <p:nvPr/>
        </p:nvSpPr>
        <p:spPr>
          <a:xfrm flipH="1">
            <a:off x="6537444" y="2193934"/>
            <a:ext cx="4612414" cy="40025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612414" y="0"/>
                </a:moveTo>
                <a:lnTo>
                  <a:pt x="4612414" y="200125"/>
                </a:lnTo>
                <a:lnTo>
                  <a:pt x="0" y="200125"/>
                </a:lnTo>
                <a:lnTo>
                  <a:pt x="0" y="400250"/>
                </a:lnTo>
              </a:path>
            </a:pathLst>
          </a:custGeom>
          <a:noFill/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96447EE-BB93-442C-A521-2570B21E1945}"/>
              </a:ext>
            </a:extLst>
          </p:cNvPr>
          <p:cNvSpPr/>
          <p:nvPr/>
        </p:nvSpPr>
        <p:spPr>
          <a:xfrm flipH="1">
            <a:off x="5584466" y="1240956"/>
            <a:ext cx="1905956" cy="952978"/>
          </a:xfrm>
          <a:custGeom>
            <a:avLst/>
            <a:gdLst>
              <a:gd name="connsiteX0" fmla="*/ 0 w 1905956"/>
              <a:gd name="connsiteY0" fmla="*/ 0 h 952978"/>
              <a:gd name="connsiteX1" fmla="*/ 1905956 w 1905956"/>
              <a:gd name="connsiteY1" fmla="*/ 0 h 952978"/>
              <a:gd name="connsiteX2" fmla="*/ 1905956 w 1905956"/>
              <a:gd name="connsiteY2" fmla="*/ 952978 h 952978"/>
              <a:gd name="connsiteX3" fmla="*/ 0 w 1905956"/>
              <a:gd name="connsiteY3" fmla="*/ 952978 h 952978"/>
              <a:gd name="connsiteX4" fmla="*/ 0 w 1905956"/>
              <a:gd name="connsiteY4" fmla="*/ 0 h 952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956" h="952978">
                <a:moveTo>
                  <a:pt x="0" y="0"/>
                </a:moveTo>
                <a:lnTo>
                  <a:pt x="1905956" y="0"/>
                </a:lnTo>
                <a:lnTo>
                  <a:pt x="1905956" y="952978"/>
                </a:lnTo>
                <a:lnTo>
                  <a:pt x="0" y="9529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2500" kern="1200" dirty="0">
                <a:rtl/>
              </a:rPr>
              <a:t>حسابات المقبوضات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6AD760E-F081-4A05-B389-CA3E4F2E84D1}"/>
              </a:ext>
            </a:extLst>
          </p:cNvPr>
          <p:cNvSpPr/>
          <p:nvPr/>
        </p:nvSpPr>
        <p:spPr>
          <a:xfrm flipH="1">
            <a:off x="10196880" y="2594185"/>
            <a:ext cx="1905956" cy="952978"/>
          </a:xfrm>
          <a:custGeom>
            <a:avLst/>
            <a:gdLst>
              <a:gd name="connsiteX0" fmla="*/ 0 w 1905956"/>
              <a:gd name="connsiteY0" fmla="*/ 0 h 952978"/>
              <a:gd name="connsiteX1" fmla="*/ 1905956 w 1905956"/>
              <a:gd name="connsiteY1" fmla="*/ 0 h 952978"/>
              <a:gd name="connsiteX2" fmla="*/ 1905956 w 1905956"/>
              <a:gd name="connsiteY2" fmla="*/ 952978 h 952978"/>
              <a:gd name="connsiteX3" fmla="*/ 0 w 1905956"/>
              <a:gd name="connsiteY3" fmla="*/ 952978 h 952978"/>
              <a:gd name="connsiteX4" fmla="*/ 0 w 1905956"/>
              <a:gd name="connsiteY4" fmla="*/ 0 h 952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956" h="952978">
                <a:moveTo>
                  <a:pt x="0" y="0"/>
                </a:moveTo>
                <a:lnTo>
                  <a:pt x="1905956" y="0"/>
                </a:lnTo>
                <a:lnTo>
                  <a:pt x="1905956" y="952978"/>
                </a:lnTo>
                <a:lnTo>
                  <a:pt x="0" y="9529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2500" kern="1200" dirty="0">
                <a:rtl/>
              </a:rPr>
              <a:t>معالجة المدفوعات المسبقة للعملاء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F79829D-13C3-47A5-BDC8-D17F72FCE576}"/>
              </a:ext>
            </a:extLst>
          </p:cNvPr>
          <p:cNvSpPr/>
          <p:nvPr/>
        </p:nvSpPr>
        <p:spPr>
          <a:xfrm flipH="1">
            <a:off x="7890673" y="2594185"/>
            <a:ext cx="1905956" cy="952978"/>
          </a:xfrm>
          <a:custGeom>
            <a:avLst/>
            <a:gdLst>
              <a:gd name="connsiteX0" fmla="*/ 0 w 1905956"/>
              <a:gd name="connsiteY0" fmla="*/ 0 h 952978"/>
              <a:gd name="connsiteX1" fmla="*/ 1905956 w 1905956"/>
              <a:gd name="connsiteY1" fmla="*/ 0 h 952978"/>
              <a:gd name="connsiteX2" fmla="*/ 1905956 w 1905956"/>
              <a:gd name="connsiteY2" fmla="*/ 952978 h 952978"/>
              <a:gd name="connsiteX3" fmla="*/ 0 w 1905956"/>
              <a:gd name="connsiteY3" fmla="*/ 952978 h 952978"/>
              <a:gd name="connsiteX4" fmla="*/ 0 w 1905956"/>
              <a:gd name="connsiteY4" fmla="*/ 0 h 952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956" h="952978">
                <a:moveTo>
                  <a:pt x="0" y="0"/>
                </a:moveTo>
                <a:lnTo>
                  <a:pt x="1905956" y="0"/>
                </a:lnTo>
                <a:lnTo>
                  <a:pt x="1905956" y="952978"/>
                </a:lnTo>
                <a:lnTo>
                  <a:pt x="0" y="9529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2500" kern="1200" dirty="0">
                <a:rtl/>
              </a:rPr>
              <a:t>إنشاء فواتير المشروع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67BBB13-2679-4B5E-902F-5C4A7A1A5C6D}"/>
              </a:ext>
            </a:extLst>
          </p:cNvPr>
          <p:cNvSpPr/>
          <p:nvPr/>
        </p:nvSpPr>
        <p:spPr>
          <a:xfrm flipH="1">
            <a:off x="5584466" y="2594185"/>
            <a:ext cx="1905956" cy="952978"/>
          </a:xfrm>
          <a:custGeom>
            <a:avLst/>
            <a:gdLst>
              <a:gd name="connsiteX0" fmla="*/ 0 w 1905956"/>
              <a:gd name="connsiteY0" fmla="*/ 0 h 952978"/>
              <a:gd name="connsiteX1" fmla="*/ 1905956 w 1905956"/>
              <a:gd name="connsiteY1" fmla="*/ 0 h 952978"/>
              <a:gd name="connsiteX2" fmla="*/ 1905956 w 1905956"/>
              <a:gd name="connsiteY2" fmla="*/ 952978 h 952978"/>
              <a:gd name="connsiteX3" fmla="*/ 0 w 1905956"/>
              <a:gd name="connsiteY3" fmla="*/ 952978 h 952978"/>
              <a:gd name="connsiteX4" fmla="*/ 0 w 1905956"/>
              <a:gd name="connsiteY4" fmla="*/ 0 h 952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956" h="952978">
                <a:moveTo>
                  <a:pt x="0" y="0"/>
                </a:moveTo>
                <a:lnTo>
                  <a:pt x="1905956" y="0"/>
                </a:lnTo>
                <a:lnTo>
                  <a:pt x="1905956" y="952978"/>
                </a:lnTo>
                <a:lnTo>
                  <a:pt x="0" y="9529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2500" kern="1200" dirty="0">
                <a:rtl/>
              </a:rPr>
              <a:t>استرداد أموال العملاء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86C39DD-3B1E-4F9F-BCAD-1502997E122C}"/>
              </a:ext>
            </a:extLst>
          </p:cNvPr>
          <p:cNvSpPr/>
          <p:nvPr/>
        </p:nvSpPr>
        <p:spPr>
          <a:xfrm flipH="1">
            <a:off x="3278259" y="2594185"/>
            <a:ext cx="1905956" cy="952978"/>
          </a:xfrm>
          <a:custGeom>
            <a:avLst/>
            <a:gdLst>
              <a:gd name="connsiteX0" fmla="*/ 0 w 1905956"/>
              <a:gd name="connsiteY0" fmla="*/ 0 h 952978"/>
              <a:gd name="connsiteX1" fmla="*/ 1905956 w 1905956"/>
              <a:gd name="connsiteY1" fmla="*/ 0 h 952978"/>
              <a:gd name="connsiteX2" fmla="*/ 1905956 w 1905956"/>
              <a:gd name="connsiteY2" fmla="*/ 952978 h 952978"/>
              <a:gd name="connsiteX3" fmla="*/ 0 w 1905956"/>
              <a:gd name="connsiteY3" fmla="*/ 952978 h 952978"/>
              <a:gd name="connsiteX4" fmla="*/ 0 w 1905956"/>
              <a:gd name="connsiteY4" fmla="*/ 0 h 952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956" h="952978">
                <a:moveTo>
                  <a:pt x="0" y="0"/>
                </a:moveTo>
                <a:lnTo>
                  <a:pt x="1905956" y="0"/>
                </a:lnTo>
                <a:lnTo>
                  <a:pt x="1905956" y="952978"/>
                </a:lnTo>
                <a:lnTo>
                  <a:pt x="0" y="9529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2500" kern="1200" dirty="0">
                <a:rtl/>
              </a:rPr>
              <a:t>إقفال حسابات المقبوضات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D598739-4B5C-44E5-BDC2-EA8F9262A49C}"/>
              </a:ext>
            </a:extLst>
          </p:cNvPr>
          <p:cNvSpPr/>
          <p:nvPr/>
        </p:nvSpPr>
        <p:spPr>
          <a:xfrm flipH="1">
            <a:off x="1066969" y="2596748"/>
            <a:ext cx="1905956" cy="952978"/>
          </a:xfrm>
          <a:custGeom>
            <a:avLst/>
            <a:gdLst>
              <a:gd name="connsiteX0" fmla="*/ 0 w 1905956"/>
              <a:gd name="connsiteY0" fmla="*/ 0 h 952978"/>
              <a:gd name="connsiteX1" fmla="*/ 1905956 w 1905956"/>
              <a:gd name="connsiteY1" fmla="*/ 0 h 952978"/>
              <a:gd name="connsiteX2" fmla="*/ 1905956 w 1905956"/>
              <a:gd name="connsiteY2" fmla="*/ 952978 h 952978"/>
              <a:gd name="connsiteX3" fmla="*/ 0 w 1905956"/>
              <a:gd name="connsiteY3" fmla="*/ 952978 h 952978"/>
              <a:gd name="connsiteX4" fmla="*/ 0 w 1905956"/>
              <a:gd name="connsiteY4" fmla="*/ 0 h 952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956" h="952978">
                <a:moveTo>
                  <a:pt x="0" y="0"/>
                </a:moveTo>
                <a:lnTo>
                  <a:pt x="1905956" y="0"/>
                </a:lnTo>
                <a:lnTo>
                  <a:pt x="1905956" y="952978"/>
                </a:lnTo>
                <a:lnTo>
                  <a:pt x="0" y="9529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2500" kern="1200" dirty="0">
                <a:rtl/>
              </a:rPr>
              <a:t>عملاء الفواتير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8A4CD13-A59D-447F-8094-2762C47C35D7}"/>
              </a:ext>
            </a:extLst>
          </p:cNvPr>
          <p:cNvSpPr/>
          <p:nvPr/>
        </p:nvSpPr>
        <p:spPr>
          <a:xfrm flipH="1">
            <a:off x="1066969" y="3933367"/>
            <a:ext cx="1905956" cy="952978"/>
          </a:xfrm>
          <a:custGeom>
            <a:avLst/>
            <a:gdLst>
              <a:gd name="connsiteX0" fmla="*/ 0 w 1905956"/>
              <a:gd name="connsiteY0" fmla="*/ 0 h 952978"/>
              <a:gd name="connsiteX1" fmla="*/ 1905956 w 1905956"/>
              <a:gd name="connsiteY1" fmla="*/ 0 h 952978"/>
              <a:gd name="connsiteX2" fmla="*/ 1905956 w 1905956"/>
              <a:gd name="connsiteY2" fmla="*/ 952978 h 952978"/>
              <a:gd name="connsiteX3" fmla="*/ 0 w 1905956"/>
              <a:gd name="connsiteY3" fmla="*/ 952978 h 952978"/>
              <a:gd name="connsiteX4" fmla="*/ 0 w 1905956"/>
              <a:gd name="connsiteY4" fmla="*/ 0 h 952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956" h="952978">
                <a:moveTo>
                  <a:pt x="0" y="0"/>
                </a:moveTo>
                <a:lnTo>
                  <a:pt x="1905956" y="0"/>
                </a:lnTo>
                <a:lnTo>
                  <a:pt x="1905956" y="952978"/>
                </a:lnTo>
                <a:lnTo>
                  <a:pt x="0" y="9529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2500" kern="1200" dirty="0">
                <a:rtl/>
              </a:rPr>
              <a:t>استلام مدفوعات العملاء وتسجيلها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9BA0A2B-2D3F-4C41-88E6-9B621C53DDEB}"/>
              </a:ext>
            </a:extLst>
          </p:cNvPr>
          <p:cNvSpPr/>
          <p:nvPr/>
        </p:nvSpPr>
        <p:spPr>
          <a:xfrm flipH="1">
            <a:off x="1074154" y="5289302"/>
            <a:ext cx="1905956" cy="952978"/>
          </a:xfrm>
          <a:custGeom>
            <a:avLst/>
            <a:gdLst>
              <a:gd name="connsiteX0" fmla="*/ 0 w 1905956"/>
              <a:gd name="connsiteY0" fmla="*/ 0 h 952978"/>
              <a:gd name="connsiteX1" fmla="*/ 1905956 w 1905956"/>
              <a:gd name="connsiteY1" fmla="*/ 0 h 952978"/>
              <a:gd name="connsiteX2" fmla="*/ 1905956 w 1905956"/>
              <a:gd name="connsiteY2" fmla="*/ 952978 h 952978"/>
              <a:gd name="connsiteX3" fmla="*/ 0 w 1905956"/>
              <a:gd name="connsiteY3" fmla="*/ 952978 h 952978"/>
              <a:gd name="connsiteX4" fmla="*/ 0 w 1905956"/>
              <a:gd name="connsiteY4" fmla="*/ 0 h 952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956" h="952978">
                <a:moveTo>
                  <a:pt x="0" y="0"/>
                </a:moveTo>
                <a:lnTo>
                  <a:pt x="1905956" y="0"/>
                </a:lnTo>
                <a:lnTo>
                  <a:pt x="1905956" y="952978"/>
                </a:lnTo>
                <a:lnTo>
                  <a:pt x="0" y="9529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pPr marL="0" lvl="0" indent="0" algn="ctr" defTabSz="11112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Symbol" panose="05050102010706020507" pitchFamily="18" charset="2"/>
              <a:buNone/>
            </a:pPr>
            <a:r>
              <a:rPr lang="ar-sa" sz="2500" kern="1200" dirty="0">
                <a:rtl/>
              </a:rPr>
              <a:t>إدارة تسوية العملاء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A535C9B-8723-4834-969C-A9E3022D48F0}"/>
              </a:ext>
            </a:extLst>
          </p:cNvPr>
          <p:cNvSpPr/>
          <p:nvPr/>
        </p:nvSpPr>
        <p:spPr>
          <a:xfrm flipH="1">
            <a:off x="495563" y="6653872"/>
            <a:ext cx="1905956" cy="952978"/>
          </a:xfrm>
          <a:custGeom>
            <a:avLst/>
            <a:gdLst>
              <a:gd name="connsiteX0" fmla="*/ 0 w 1905956"/>
              <a:gd name="connsiteY0" fmla="*/ 0 h 952978"/>
              <a:gd name="connsiteX1" fmla="*/ 1905956 w 1905956"/>
              <a:gd name="connsiteY1" fmla="*/ 0 h 952978"/>
              <a:gd name="connsiteX2" fmla="*/ 1905956 w 1905956"/>
              <a:gd name="connsiteY2" fmla="*/ 952978 h 952978"/>
              <a:gd name="connsiteX3" fmla="*/ 0 w 1905956"/>
              <a:gd name="connsiteY3" fmla="*/ 952978 h 952978"/>
              <a:gd name="connsiteX4" fmla="*/ 0 w 1905956"/>
              <a:gd name="connsiteY4" fmla="*/ 0 h 952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956" h="952978">
                <a:moveTo>
                  <a:pt x="0" y="0"/>
                </a:moveTo>
                <a:lnTo>
                  <a:pt x="1905956" y="0"/>
                </a:lnTo>
                <a:lnTo>
                  <a:pt x="1905956" y="952978"/>
                </a:lnTo>
                <a:lnTo>
                  <a:pt x="0" y="95297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pPr marL="0" lvl="0" indent="0" algn="ctr" defTabSz="11112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Symbol" panose="05050102010706020507" pitchFamily="18" charset="2"/>
              <a:buNone/>
            </a:pPr>
            <a:endParaRPr lang="en-US" sz="2500" kern="1200" dirty="0"/>
          </a:p>
        </p:txBody>
      </p:sp>
    </p:spTree>
    <p:extLst>
      <p:ext uri="{BB962C8B-B14F-4D97-AF65-F5344CB8AC3E}">
        <p14:creationId xmlns:p14="http://schemas.microsoft.com/office/powerpoint/2010/main" val="279784626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9170-ED08-463F-BE78-14FA7764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" y="454800"/>
            <a:ext cx="11018520" cy="553998"/>
          </a:xfrm>
        </p:spPr>
        <p:txBody>
          <a:bodyPr rtlCol="1"/>
          <a:lstStyle/>
          <a:p>
            <a:pPr rtl="1"/>
            <a:r>
              <a:rPr lang="ar-sa" b="1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العمليات النموذجية 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للأصول الثابتة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1EC022-6934-4AF6-B6E4-F36372AA54FD}"/>
              </a:ext>
            </a:extLst>
          </p:cNvPr>
          <p:cNvSpPr txBox="1"/>
          <p:nvPr/>
        </p:nvSpPr>
        <p:spPr>
          <a:xfrm>
            <a:off x="8270698" y="5357126"/>
            <a:ext cx="1166986" cy="215444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400" dirty="0">
                <a:solidFill>
                  <a:schemeClr val="bg1"/>
                </a:solidFill>
                <a:rtl/>
              </a:rPr>
              <a:t>دفتر الأستاذ العام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9B89D3B-732B-45CB-9E66-C3C0AB550A20}"/>
              </a:ext>
            </a:extLst>
          </p:cNvPr>
          <p:cNvSpPr/>
          <p:nvPr/>
        </p:nvSpPr>
        <p:spPr>
          <a:xfrm flipH="1">
            <a:off x="1530885" y="2412981"/>
            <a:ext cx="4471170" cy="39868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0610"/>
                </a:lnTo>
                <a:lnTo>
                  <a:pt x="4471170" y="200610"/>
                </a:lnTo>
                <a:lnTo>
                  <a:pt x="4471170" y="398683"/>
                </a:lnTo>
              </a:path>
            </a:pathLst>
          </a:custGeom>
          <a:noFill/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2734E4-87E4-41CC-86C6-B6F6AB620BEC}"/>
              </a:ext>
            </a:extLst>
          </p:cNvPr>
          <p:cNvSpPr/>
          <p:nvPr/>
        </p:nvSpPr>
        <p:spPr>
          <a:xfrm flipH="1">
            <a:off x="3719499" y="2412981"/>
            <a:ext cx="2282556" cy="3961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98073"/>
                </a:lnTo>
                <a:lnTo>
                  <a:pt x="2282556" y="198073"/>
                </a:lnTo>
                <a:lnTo>
                  <a:pt x="2282556" y="396146"/>
                </a:lnTo>
              </a:path>
            </a:pathLst>
          </a:custGeom>
          <a:noFill/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312B3A0-28DF-4D06-A7E8-98BDE53DCB7B}"/>
              </a:ext>
            </a:extLst>
          </p:cNvPr>
          <p:cNvSpPr/>
          <p:nvPr/>
        </p:nvSpPr>
        <p:spPr>
          <a:xfrm flipH="1">
            <a:off x="5956336" y="2412981"/>
            <a:ext cx="91440" cy="3961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96146"/>
                </a:lnTo>
              </a:path>
            </a:pathLst>
          </a:custGeom>
          <a:noFill/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5D8303F-8E9C-426A-B87D-45669C9A3426}"/>
              </a:ext>
            </a:extLst>
          </p:cNvPr>
          <p:cNvSpPr/>
          <p:nvPr/>
        </p:nvSpPr>
        <p:spPr>
          <a:xfrm flipH="1">
            <a:off x="8756215" y="3752332"/>
            <a:ext cx="282961" cy="86774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67748"/>
                </a:lnTo>
                <a:lnTo>
                  <a:pt x="282961" y="867748"/>
                </a:lnTo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88785B6-61EB-451B-88A2-2D998AD6A75E}"/>
              </a:ext>
            </a:extLst>
          </p:cNvPr>
          <p:cNvSpPr/>
          <p:nvPr/>
        </p:nvSpPr>
        <p:spPr>
          <a:xfrm flipH="1">
            <a:off x="6002056" y="2412981"/>
            <a:ext cx="2282556" cy="3961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282556" y="0"/>
                </a:moveTo>
                <a:lnTo>
                  <a:pt x="2282556" y="198073"/>
                </a:lnTo>
                <a:lnTo>
                  <a:pt x="0" y="198073"/>
                </a:lnTo>
                <a:lnTo>
                  <a:pt x="0" y="396146"/>
                </a:lnTo>
              </a:path>
            </a:pathLst>
          </a:custGeom>
          <a:noFill/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05F0CF1-B3D4-489D-B87D-8601C054D852}"/>
              </a:ext>
            </a:extLst>
          </p:cNvPr>
          <p:cNvSpPr/>
          <p:nvPr/>
        </p:nvSpPr>
        <p:spPr>
          <a:xfrm flipH="1">
            <a:off x="11038772" y="5091684"/>
            <a:ext cx="282961" cy="86774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67748"/>
                </a:lnTo>
                <a:lnTo>
                  <a:pt x="282961" y="867748"/>
                </a:lnTo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5D1721-53BA-4D02-8C8F-0D2534C9A253}"/>
              </a:ext>
            </a:extLst>
          </p:cNvPr>
          <p:cNvSpPr/>
          <p:nvPr/>
        </p:nvSpPr>
        <p:spPr>
          <a:xfrm flipH="1">
            <a:off x="10521449" y="3752332"/>
            <a:ext cx="91440" cy="3961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96146"/>
                </a:lnTo>
              </a:path>
            </a:pathLst>
          </a:custGeom>
          <a:noFill/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597E8D1-F357-4BA6-BFE8-B515DAF168E4}"/>
              </a:ext>
            </a:extLst>
          </p:cNvPr>
          <p:cNvSpPr/>
          <p:nvPr/>
        </p:nvSpPr>
        <p:spPr>
          <a:xfrm flipH="1">
            <a:off x="6002056" y="2412981"/>
            <a:ext cx="4565113" cy="3961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65113" y="0"/>
                </a:moveTo>
                <a:lnTo>
                  <a:pt x="4565113" y="198073"/>
                </a:lnTo>
                <a:lnTo>
                  <a:pt x="0" y="198073"/>
                </a:lnTo>
                <a:lnTo>
                  <a:pt x="0" y="396146"/>
                </a:lnTo>
              </a:path>
            </a:pathLst>
          </a:custGeom>
          <a:noFill/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6E5DC4-2B9E-4D03-82C8-B468302B23FD}"/>
              </a:ext>
            </a:extLst>
          </p:cNvPr>
          <p:cNvSpPr/>
          <p:nvPr/>
        </p:nvSpPr>
        <p:spPr>
          <a:xfrm flipH="1">
            <a:off x="5058851" y="1469776"/>
            <a:ext cx="1886410" cy="943205"/>
          </a:xfrm>
          <a:custGeom>
            <a:avLst/>
            <a:gdLst>
              <a:gd name="connsiteX0" fmla="*/ 0 w 1886410"/>
              <a:gd name="connsiteY0" fmla="*/ 0 h 943205"/>
              <a:gd name="connsiteX1" fmla="*/ 1886410 w 1886410"/>
              <a:gd name="connsiteY1" fmla="*/ 0 h 943205"/>
              <a:gd name="connsiteX2" fmla="*/ 1886410 w 1886410"/>
              <a:gd name="connsiteY2" fmla="*/ 943205 h 943205"/>
              <a:gd name="connsiteX3" fmla="*/ 0 w 1886410"/>
              <a:gd name="connsiteY3" fmla="*/ 943205 h 943205"/>
              <a:gd name="connsiteX4" fmla="*/ 0 w 1886410"/>
              <a:gd name="connsiteY4" fmla="*/ 0 h 9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6410" h="943205">
                <a:moveTo>
                  <a:pt x="0" y="0"/>
                </a:moveTo>
                <a:lnTo>
                  <a:pt x="1886410" y="0"/>
                </a:lnTo>
                <a:lnTo>
                  <a:pt x="1886410" y="943205"/>
                </a:lnTo>
                <a:lnTo>
                  <a:pt x="0" y="94320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2400" kern="1200" dirty="0">
                <a:rtl/>
              </a:rPr>
              <a:t>الأصول الثابتة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22C5E9-A490-44B3-9D4B-41C317B2FDF6}"/>
              </a:ext>
            </a:extLst>
          </p:cNvPr>
          <p:cNvSpPr/>
          <p:nvPr/>
        </p:nvSpPr>
        <p:spPr>
          <a:xfrm flipH="1">
            <a:off x="9623964" y="2809127"/>
            <a:ext cx="1886410" cy="943205"/>
          </a:xfrm>
          <a:custGeom>
            <a:avLst/>
            <a:gdLst>
              <a:gd name="connsiteX0" fmla="*/ 0 w 1886410"/>
              <a:gd name="connsiteY0" fmla="*/ 0 h 943205"/>
              <a:gd name="connsiteX1" fmla="*/ 1886410 w 1886410"/>
              <a:gd name="connsiteY1" fmla="*/ 0 h 943205"/>
              <a:gd name="connsiteX2" fmla="*/ 1886410 w 1886410"/>
              <a:gd name="connsiteY2" fmla="*/ 943205 h 943205"/>
              <a:gd name="connsiteX3" fmla="*/ 0 w 1886410"/>
              <a:gd name="connsiteY3" fmla="*/ 943205 h 943205"/>
              <a:gd name="connsiteX4" fmla="*/ 0 w 1886410"/>
              <a:gd name="connsiteY4" fmla="*/ 0 h 9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6410" h="943205">
                <a:moveTo>
                  <a:pt x="0" y="0"/>
                </a:moveTo>
                <a:lnTo>
                  <a:pt x="1886410" y="0"/>
                </a:lnTo>
                <a:lnTo>
                  <a:pt x="1886410" y="943205"/>
                </a:lnTo>
                <a:lnTo>
                  <a:pt x="0" y="94320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2400" kern="1200" dirty="0">
                <a:rtl/>
              </a:rPr>
              <a:t>رسملة الأصول الثابتة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80CE7D5-8AEB-43E0-A6C0-09AA662A6BFD}"/>
              </a:ext>
            </a:extLst>
          </p:cNvPr>
          <p:cNvSpPr/>
          <p:nvPr/>
        </p:nvSpPr>
        <p:spPr>
          <a:xfrm flipH="1">
            <a:off x="9623964" y="4148479"/>
            <a:ext cx="1886410" cy="943205"/>
          </a:xfrm>
          <a:custGeom>
            <a:avLst/>
            <a:gdLst>
              <a:gd name="connsiteX0" fmla="*/ 0 w 1886410"/>
              <a:gd name="connsiteY0" fmla="*/ 0 h 943205"/>
              <a:gd name="connsiteX1" fmla="*/ 1886410 w 1886410"/>
              <a:gd name="connsiteY1" fmla="*/ 0 h 943205"/>
              <a:gd name="connsiteX2" fmla="*/ 1886410 w 1886410"/>
              <a:gd name="connsiteY2" fmla="*/ 943205 h 943205"/>
              <a:gd name="connsiteX3" fmla="*/ 0 w 1886410"/>
              <a:gd name="connsiteY3" fmla="*/ 943205 h 943205"/>
              <a:gd name="connsiteX4" fmla="*/ 0 w 1886410"/>
              <a:gd name="connsiteY4" fmla="*/ 0 h 9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6410" h="943205">
                <a:moveTo>
                  <a:pt x="0" y="0"/>
                </a:moveTo>
                <a:lnTo>
                  <a:pt x="1886410" y="0"/>
                </a:lnTo>
                <a:lnTo>
                  <a:pt x="1886410" y="943205"/>
                </a:lnTo>
                <a:lnTo>
                  <a:pt x="0" y="94320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2400" kern="1200" dirty="0">
                <a:rtl/>
              </a:rPr>
              <a:t>إنشاء أصول ثابتة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8FC4463-584E-4C5E-9023-87074EB06C6F}"/>
              </a:ext>
            </a:extLst>
          </p:cNvPr>
          <p:cNvSpPr/>
          <p:nvPr/>
        </p:nvSpPr>
        <p:spPr>
          <a:xfrm flipH="1">
            <a:off x="9152361" y="5487830"/>
            <a:ext cx="1886410" cy="943205"/>
          </a:xfrm>
          <a:custGeom>
            <a:avLst/>
            <a:gdLst>
              <a:gd name="connsiteX0" fmla="*/ 0 w 1886410"/>
              <a:gd name="connsiteY0" fmla="*/ 0 h 943205"/>
              <a:gd name="connsiteX1" fmla="*/ 1886410 w 1886410"/>
              <a:gd name="connsiteY1" fmla="*/ 0 h 943205"/>
              <a:gd name="connsiteX2" fmla="*/ 1886410 w 1886410"/>
              <a:gd name="connsiteY2" fmla="*/ 943205 h 943205"/>
              <a:gd name="connsiteX3" fmla="*/ 0 w 1886410"/>
              <a:gd name="connsiteY3" fmla="*/ 943205 h 943205"/>
              <a:gd name="connsiteX4" fmla="*/ 0 w 1886410"/>
              <a:gd name="connsiteY4" fmla="*/ 0 h 9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6410" h="943205">
                <a:moveTo>
                  <a:pt x="0" y="0"/>
                </a:moveTo>
                <a:lnTo>
                  <a:pt x="1886410" y="0"/>
                </a:lnTo>
                <a:lnTo>
                  <a:pt x="1886410" y="943205"/>
                </a:lnTo>
                <a:lnTo>
                  <a:pt x="0" y="94320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400" kern="12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F3DFA67-C8A3-43E1-915E-B730AAF7546A}"/>
              </a:ext>
            </a:extLst>
          </p:cNvPr>
          <p:cNvSpPr/>
          <p:nvPr/>
        </p:nvSpPr>
        <p:spPr>
          <a:xfrm flipH="1">
            <a:off x="7341407" y="2809127"/>
            <a:ext cx="1886410" cy="943205"/>
          </a:xfrm>
          <a:custGeom>
            <a:avLst/>
            <a:gdLst>
              <a:gd name="connsiteX0" fmla="*/ 0 w 1886410"/>
              <a:gd name="connsiteY0" fmla="*/ 0 h 943205"/>
              <a:gd name="connsiteX1" fmla="*/ 1886410 w 1886410"/>
              <a:gd name="connsiteY1" fmla="*/ 0 h 943205"/>
              <a:gd name="connsiteX2" fmla="*/ 1886410 w 1886410"/>
              <a:gd name="connsiteY2" fmla="*/ 943205 h 943205"/>
              <a:gd name="connsiteX3" fmla="*/ 0 w 1886410"/>
              <a:gd name="connsiteY3" fmla="*/ 943205 h 943205"/>
              <a:gd name="connsiteX4" fmla="*/ 0 w 1886410"/>
              <a:gd name="connsiteY4" fmla="*/ 0 h 9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6410" h="943205">
                <a:moveTo>
                  <a:pt x="0" y="0"/>
                </a:moveTo>
                <a:lnTo>
                  <a:pt x="1886410" y="0"/>
                </a:lnTo>
                <a:lnTo>
                  <a:pt x="1886410" y="943205"/>
                </a:lnTo>
                <a:lnTo>
                  <a:pt x="0" y="94320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2400" kern="1200" dirty="0">
                <a:rtl/>
              </a:rPr>
              <a:t>تحويل أو إقراض الأصول الثابتة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0B024B8-309E-4C55-BA22-CF5788108208}"/>
              </a:ext>
            </a:extLst>
          </p:cNvPr>
          <p:cNvSpPr/>
          <p:nvPr/>
        </p:nvSpPr>
        <p:spPr>
          <a:xfrm flipH="1">
            <a:off x="6869805" y="4148479"/>
            <a:ext cx="1886410" cy="943205"/>
          </a:xfrm>
          <a:custGeom>
            <a:avLst/>
            <a:gdLst>
              <a:gd name="connsiteX0" fmla="*/ 0 w 1886410"/>
              <a:gd name="connsiteY0" fmla="*/ 0 h 943205"/>
              <a:gd name="connsiteX1" fmla="*/ 1886410 w 1886410"/>
              <a:gd name="connsiteY1" fmla="*/ 0 h 943205"/>
              <a:gd name="connsiteX2" fmla="*/ 1886410 w 1886410"/>
              <a:gd name="connsiteY2" fmla="*/ 943205 h 943205"/>
              <a:gd name="connsiteX3" fmla="*/ 0 w 1886410"/>
              <a:gd name="connsiteY3" fmla="*/ 943205 h 943205"/>
              <a:gd name="connsiteX4" fmla="*/ 0 w 1886410"/>
              <a:gd name="connsiteY4" fmla="*/ 0 h 9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6410" h="943205">
                <a:moveTo>
                  <a:pt x="0" y="0"/>
                </a:moveTo>
                <a:lnTo>
                  <a:pt x="1886410" y="0"/>
                </a:lnTo>
                <a:lnTo>
                  <a:pt x="1886410" y="943205"/>
                </a:lnTo>
                <a:lnTo>
                  <a:pt x="0" y="94320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400" kern="1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A0D36D8-0AF0-4EFE-8245-5F9E95FC24CE}"/>
              </a:ext>
            </a:extLst>
          </p:cNvPr>
          <p:cNvSpPr/>
          <p:nvPr/>
        </p:nvSpPr>
        <p:spPr>
          <a:xfrm flipH="1">
            <a:off x="5058851" y="2809127"/>
            <a:ext cx="1886410" cy="943205"/>
          </a:xfrm>
          <a:custGeom>
            <a:avLst/>
            <a:gdLst>
              <a:gd name="connsiteX0" fmla="*/ 0 w 1886410"/>
              <a:gd name="connsiteY0" fmla="*/ 0 h 943205"/>
              <a:gd name="connsiteX1" fmla="*/ 1886410 w 1886410"/>
              <a:gd name="connsiteY1" fmla="*/ 0 h 943205"/>
              <a:gd name="connsiteX2" fmla="*/ 1886410 w 1886410"/>
              <a:gd name="connsiteY2" fmla="*/ 943205 h 943205"/>
              <a:gd name="connsiteX3" fmla="*/ 0 w 1886410"/>
              <a:gd name="connsiteY3" fmla="*/ 943205 h 943205"/>
              <a:gd name="connsiteX4" fmla="*/ 0 w 1886410"/>
              <a:gd name="connsiteY4" fmla="*/ 0 h 9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6410" h="943205">
                <a:moveTo>
                  <a:pt x="0" y="0"/>
                </a:moveTo>
                <a:lnTo>
                  <a:pt x="1886410" y="0"/>
                </a:lnTo>
                <a:lnTo>
                  <a:pt x="1886410" y="943205"/>
                </a:lnTo>
                <a:lnTo>
                  <a:pt x="0" y="94320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2400" kern="1200" dirty="0">
                <a:rtl/>
              </a:rPr>
              <a:t>إعادة تقييم/تحديث الأصول الثابتة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E2E7348-4CA6-4C63-A3C8-75F18AD25ABB}"/>
              </a:ext>
            </a:extLst>
          </p:cNvPr>
          <p:cNvSpPr/>
          <p:nvPr/>
        </p:nvSpPr>
        <p:spPr>
          <a:xfrm flipH="1">
            <a:off x="2776294" y="2809127"/>
            <a:ext cx="1886410" cy="943205"/>
          </a:xfrm>
          <a:custGeom>
            <a:avLst/>
            <a:gdLst>
              <a:gd name="connsiteX0" fmla="*/ 0 w 1886410"/>
              <a:gd name="connsiteY0" fmla="*/ 0 h 943205"/>
              <a:gd name="connsiteX1" fmla="*/ 1886410 w 1886410"/>
              <a:gd name="connsiteY1" fmla="*/ 0 h 943205"/>
              <a:gd name="connsiteX2" fmla="*/ 1886410 w 1886410"/>
              <a:gd name="connsiteY2" fmla="*/ 943205 h 943205"/>
              <a:gd name="connsiteX3" fmla="*/ 0 w 1886410"/>
              <a:gd name="connsiteY3" fmla="*/ 943205 h 943205"/>
              <a:gd name="connsiteX4" fmla="*/ 0 w 1886410"/>
              <a:gd name="connsiteY4" fmla="*/ 0 h 9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6410" h="943205">
                <a:moveTo>
                  <a:pt x="0" y="0"/>
                </a:moveTo>
                <a:lnTo>
                  <a:pt x="1886410" y="0"/>
                </a:lnTo>
                <a:lnTo>
                  <a:pt x="1886410" y="943205"/>
                </a:lnTo>
                <a:lnTo>
                  <a:pt x="0" y="94320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2400" kern="1200" dirty="0">
                <a:rtl/>
              </a:rPr>
              <a:t>تقسيم الأصول الثابتة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69F036B-3A06-40FA-A37F-8DE80CC0CF38}"/>
              </a:ext>
            </a:extLst>
          </p:cNvPr>
          <p:cNvSpPr/>
          <p:nvPr/>
        </p:nvSpPr>
        <p:spPr>
          <a:xfrm flipH="1">
            <a:off x="587681" y="2811664"/>
            <a:ext cx="1886410" cy="943205"/>
          </a:xfrm>
          <a:custGeom>
            <a:avLst/>
            <a:gdLst>
              <a:gd name="connsiteX0" fmla="*/ 0 w 1886410"/>
              <a:gd name="connsiteY0" fmla="*/ 0 h 943205"/>
              <a:gd name="connsiteX1" fmla="*/ 1886410 w 1886410"/>
              <a:gd name="connsiteY1" fmla="*/ 0 h 943205"/>
              <a:gd name="connsiteX2" fmla="*/ 1886410 w 1886410"/>
              <a:gd name="connsiteY2" fmla="*/ 943205 h 943205"/>
              <a:gd name="connsiteX3" fmla="*/ 0 w 1886410"/>
              <a:gd name="connsiteY3" fmla="*/ 943205 h 943205"/>
              <a:gd name="connsiteX4" fmla="*/ 0 w 1886410"/>
              <a:gd name="connsiteY4" fmla="*/ 0 h 9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6410" h="943205">
                <a:moveTo>
                  <a:pt x="0" y="0"/>
                </a:moveTo>
                <a:lnTo>
                  <a:pt x="1886410" y="0"/>
                </a:lnTo>
                <a:lnTo>
                  <a:pt x="1886410" y="943205"/>
                </a:lnTo>
                <a:lnTo>
                  <a:pt x="0" y="94320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2400" kern="1200" dirty="0">
                <a:rtl/>
              </a:rPr>
              <a:t>إهلاك الأصول الثابتة أو استهلاكها</a:t>
            </a:r>
          </a:p>
        </p:txBody>
      </p:sp>
    </p:spTree>
    <p:extLst>
      <p:ext uri="{BB962C8B-B14F-4D97-AF65-F5344CB8AC3E}">
        <p14:creationId xmlns:p14="http://schemas.microsoft.com/office/powerpoint/2010/main" val="111803193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A3FBD5A9-6ED4-4247-B514-45D69F79853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78C53D6872404ABB7B82E43BB922A4" ma:contentTypeVersion="2" ma:contentTypeDescription="Create a new document." ma:contentTypeScope="" ma:versionID="4ba05466b263d79bc3a783d031967433">
  <xsd:schema xmlns:xsd="http://www.w3.org/2001/XMLSchema" xmlns:xs="http://www.w3.org/2001/XMLSchema" xmlns:p="http://schemas.microsoft.com/office/2006/metadata/properties" xmlns:ns2="b1fabdb0-6811-4e35-981a-198c29cbb8c3" targetNamespace="http://schemas.microsoft.com/office/2006/metadata/properties" ma:root="true" ma:fieldsID="97ba2cf3dea9e8ba0e9e6aa2af8ddd76" ns2:_="">
    <xsd:import namespace="b1fabdb0-6811-4e35-981a-198c29cbb8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fabdb0-6811-4e35-981a-198c29cbb8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b1fabdb0-6811-4e35-981a-198c29cbb8c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DD99281-FDC0-482F-95A0-EE8448FBBF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fabdb0-6811-4e35-981a-198c29cbb8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1799</TotalTime>
  <Words>374</Words>
  <Application>Microsoft Office PowerPoint</Application>
  <PresentationFormat>Widescreen</PresentationFormat>
  <Paragraphs>131</Paragraphs>
  <Slides>9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Consolas</vt:lpstr>
      <vt:lpstr>Segoe</vt:lpstr>
      <vt:lpstr>Segoe UI</vt:lpstr>
      <vt:lpstr>Segoe UI Light</vt:lpstr>
      <vt:lpstr>Segoe UI Semibold</vt:lpstr>
      <vt:lpstr>Segoe UI Semilight</vt:lpstr>
      <vt:lpstr>Symbol</vt:lpstr>
      <vt:lpstr>Wingdings</vt:lpstr>
      <vt:lpstr>WHITE TEMPLATE</vt:lpstr>
      <vt:lpstr>SOFT BLACK TEMPLATE</vt:lpstr>
      <vt:lpstr>Module 00 : Financial management in Dynamics 365 for Finance and Operations</vt:lpstr>
      <vt:lpstr>عملية الإدارة المالية الشاملة</vt:lpstr>
      <vt:lpstr>تكامل حسابات المدفوعات</vt:lpstr>
      <vt:lpstr>PowerPoint Presentation</vt:lpstr>
      <vt:lpstr>General ledger typical processes</vt:lpstr>
      <vt:lpstr>العمليات النموذجية لإدارة النقد والبنوك</vt:lpstr>
      <vt:lpstr>العمليات النموذجية لحسابات المدفوعات</vt:lpstr>
      <vt:lpstr>العمليات النموذجية لحسابات المقبوضات</vt:lpstr>
      <vt:lpstr>العمليات النموذجية للأصول الثابتة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name or presentation title</dc:title>
  <dc:subject>&lt;Event name&gt;</dc:subject>
  <dc:creator>Evelyn Sheahan</dc:creator>
  <cp:keywords/>
  <dc:description/>
  <cp:lastModifiedBy>Ali Sayed</cp:lastModifiedBy>
  <cp:revision>80</cp:revision>
  <dcterms:created xsi:type="dcterms:W3CDTF">2018-07-31T14:16:34Z</dcterms:created>
  <dcterms:modified xsi:type="dcterms:W3CDTF">2021-10-20T00:18:02Z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0x0101007478C53D6872404ABB7B82E43BB922A4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