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60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10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1" anchor="b"/>
          <a:lstStyle>
            <a:lvl1pPr algn="ctr" rtl="1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1"/>
          <a:lstStyle>
            <a:lvl1pPr marL="0" indent="0" algn="ctr" rtl="1">
              <a:buNone/>
              <a:defRPr sz="2400"/>
            </a:lvl1pPr>
            <a:lvl2pPr marL="457200" indent="0" algn="ctr" rtl="1">
              <a:buNone/>
              <a:defRPr sz="2000"/>
            </a:lvl2pPr>
            <a:lvl3pPr marL="914400" indent="0" algn="ctr" rtl="1">
              <a:buNone/>
              <a:defRPr sz="1800"/>
            </a:lvl3pPr>
            <a:lvl4pPr marL="1371600" indent="0" algn="ctr" rtl="1">
              <a:buNone/>
              <a:defRPr sz="1600"/>
            </a:lvl4pPr>
            <a:lvl5pPr marL="1828800" indent="0" algn="ctr" rtl="1">
              <a:buNone/>
              <a:defRPr sz="1600"/>
            </a:lvl5pPr>
            <a:lvl6pPr marL="2286000" indent="0" algn="ctr" rtl="1">
              <a:buNone/>
              <a:defRPr sz="1600"/>
            </a:lvl6pPr>
            <a:lvl7pPr marL="2743200" indent="0" algn="ctr" rtl="1">
              <a:buNone/>
              <a:defRPr sz="1600"/>
            </a:lvl7pPr>
            <a:lvl8pPr marL="3200400" indent="0" algn="ctr" rtl="1">
              <a:buNone/>
              <a:defRPr sz="1600"/>
            </a:lvl8pPr>
            <a:lvl9pPr marL="3657600" indent="0" algn="ctr" rtl="1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8C74D005-12FB-4A6E-9276-4FDE2B4B0DC3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DA5E3DD8-3293-459D-BAB0-FB086A2C9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490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1"/>
          <a:lstStyle>
            <a:lvl1pPr algn="r" rtl="1"/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8C74D005-12FB-4A6E-9276-4FDE2B4B0DC3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DA5E3DD8-3293-459D-BAB0-FB086A2C9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20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 rtlCol="1"/>
          <a:lstStyle>
            <a:lvl1pPr algn="r" rtl="1"/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8C74D005-12FB-4A6E-9276-4FDE2B4B0DC3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DA5E3DD8-3293-459D-BAB0-FB086A2C9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434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1"/>
          <a:lstStyle>
            <a:lvl1pPr algn="r" rtl="1"/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8C74D005-12FB-4A6E-9276-4FDE2B4B0DC3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DA5E3DD8-3293-459D-BAB0-FB086A2C9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833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1" anchor="b"/>
          <a:lstStyle>
            <a:lvl1pPr algn="r" rtl="1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rtlCol="1"/>
          <a:lstStyle>
            <a:lvl1pPr marL="0" indent="0" algn="r" rtl="1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r" rtl="1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r" rtl="1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algn="r" rtl="1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8C74D005-12FB-4A6E-9276-4FDE2B4B0DC3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DA5E3DD8-3293-459D-BAB0-FB086A2C9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752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1"/>
          <a:lstStyle>
            <a:lvl1pPr algn="r" rtl="1"/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1"/>
          <a:lstStyle>
            <a:lvl1pPr algn="r" rtl="1"/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8C74D005-12FB-4A6E-9276-4FDE2B4B0DC3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DA5E3DD8-3293-459D-BAB0-FB086A2C9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212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1" anchor="b"/>
          <a:lstStyle>
            <a:lvl1pPr marL="0" indent="0" algn="r" rtl="1">
              <a:buNone/>
              <a:defRPr sz="2400" b="1"/>
            </a:lvl1pPr>
            <a:lvl2pPr marL="457200" indent="0" algn="r" rtl="1">
              <a:buNone/>
              <a:defRPr sz="2000" b="1"/>
            </a:lvl2pPr>
            <a:lvl3pPr marL="914400" indent="0" algn="r" rtl="1">
              <a:buNone/>
              <a:defRPr sz="1800" b="1"/>
            </a:lvl3pPr>
            <a:lvl4pPr marL="1371600" indent="0" algn="r" rtl="1">
              <a:buNone/>
              <a:defRPr sz="1600" b="1"/>
            </a:lvl4pPr>
            <a:lvl5pPr marL="1828800" indent="0" algn="r" rtl="1">
              <a:buNone/>
              <a:defRPr sz="1600" b="1"/>
            </a:lvl5pPr>
            <a:lvl6pPr marL="2286000" indent="0" algn="r" rtl="1">
              <a:buNone/>
              <a:defRPr sz="1600" b="1"/>
            </a:lvl6pPr>
            <a:lvl7pPr marL="2743200" indent="0" algn="r" rtl="1">
              <a:buNone/>
              <a:defRPr sz="1600" b="1"/>
            </a:lvl7pPr>
            <a:lvl8pPr marL="3200400" indent="0" algn="r" rtl="1">
              <a:buNone/>
              <a:defRPr sz="1600" b="1"/>
            </a:lvl8pPr>
            <a:lvl9pPr marL="3657600" indent="0" algn="r" rtl="1">
              <a:buNone/>
              <a:defRPr sz="1600" b="1"/>
            </a:lvl9pPr>
          </a:lstStyle>
          <a:p>
            <a:pPr lvl="0" algn="r" rtl="1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1"/>
          <a:lstStyle>
            <a:lvl1pPr algn="r" rtl="1"/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1" anchor="b"/>
          <a:lstStyle>
            <a:lvl1pPr marL="0" indent="0" algn="r" rtl="1">
              <a:buNone/>
              <a:defRPr sz="2400" b="1"/>
            </a:lvl1pPr>
            <a:lvl2pPr marL="457200" indent="0" algn="r" rtl="1">
              <a:buNone/>
              <a:defRPr sz="2000" b="1"/>
            </a:lvl2pPr>
            <a:lvl3pPr marL="914400" indent="0" algn="r" rtl="1">
              <a:buNone/>
              <a:defRPr sz="1800" b="1"/>
            </a:lvl3pPr>
            <a:lvl4pPr marL="1371600" indent="0" algn="r" rtl="1">
              <a:buNone/>
              <a:defRPr sz="1600" b="1"/>
            </a:lvl4pPr>
            <a:lvl5pPr marL="1828800" indent="0" algn="r" rtl="1">
              <a:buNone/>
              <a:defRPr sz="1600" b="1"/>
            </a:lvl5pPr>
            <a:lvl6pPr marL="2286000" indent="0" algn="r" rtl="1">
              <a:buNone/>
              <a:defRPr sz="1600" b="1"/>
            </a:lvl6pPr>
            <a:lvl7pPr marL="2743200" indent="0" algn="r" rtl="1">
              <a:buNone/>
              <a:defRPr sz="1600" b="1"/>
            </a:lvl7pPr>
            <a:lvl8pPr marL="3200400" indent="0" algn="r" rtl="1">
              <a:buNone/>
              <a:defRPr sz="1600" b="1"/>
            </a:lvl8pPr>
            <a:lvl9pPr marL="3657600" indent="0" algn="r" rtl="1">
              <a:buNone/>
              <a:defRPr sz="1600" b="1"/>
            </a:lvl9pPr>
          </a:lstStyle>
          <a:p>
            <a:pPr lvl="0" algn="r" rtl="1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1"/>
          <a:lstStyle>
            <a:lvl1pPr algn="r" rtl="1"/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8C74D005-12FB-4A6E-9276-4FDE2B4B0DC3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DA5E3DD8-3293-459D-BAB0-FB086A2C9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577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8C74D005-12FB-4A6E-9276-4FDE2B4B0DC3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DA5E3DD8-3293-459D-BAB0-FB086A2C9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173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8C74D005-12FB-4A6E-9276-4FDE2B4B0DC3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DA5E3DD8-3293-459D-BAB0-FB086A2C9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162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1" anchor="b"/>
          <a:lstStyle>
            <a:lvl1pPr algn="r" rtl="1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1"/>
          <a:lstStyle>
            <a:lvl1pPr algn="r" rtl="1">
              <a:defRPr sz="3200"/>
            </a:lvl1pPr>
            <a:lvl2pPr algn="r" rtl="1">
              <a:defRPr sz="2800"/>
            </a:lvl2pPr>
            <a:lvl3pPr algn="r" rtl="1">
              <a:defRPr sz="2400"/>
            </a:lvl3pPr>
            <a:lvl4pPr algn="r" rtl="1">
              <a:defRPr sz="2000"/>
            </a:lvl4pPr>
            <a:lvl5pPr algn="r" rtl="1">
              <a:defRPr sz="2000"/>
            </a:lvl5pPr>
            <a:lvl6pPr algn="r" rtl="1">
              <a:defRPr sz="2000"/>
            </a:lvl6pPr>
            <a:lvl7pPr algn="r" rtl="1">
              <a:defRPr sz="2000"/>
            </a:lvl7pPr>
            <a:lvl8pPr algn="r" rtl="1">
              <a:defRPr sz="2000"/>
            </a:lvl8pPr>
            <a:lvl9pPr algn="r" rtl="1">
              <a:defRPr sz="2000"/>
            </a:lvl9pPr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1"/>
          <a:lstStyle>
            <a:lvl1pPr marL="0" indent="0" algn="r" rtl="1">
              <a:buNone/>
              <a:defRPr sz="1600"/>
            </a:lvl1pPr>
            <a:lvl2pPr marL="457200" indent="0" algn="r" rtl="1">
              <a:buNone/>
              <a:defRPr sz="1400"/>
            </a:lvl2pPr>
            <a:lvl3pPr marL="914400" indent="0" algn="r" rtl="1">
              <a:buNone/>
              <a:defRPr sz="1200"/>
            </a:lvl3pPr>
            <a:lvl4pPr marL="1371600" indent="0" algn="r" rtl="1">
              <a:buNone/>
              <a:defRPr sz="1000"/>
            </a:lvl4pPr>
            <a:lvl5pPr marL="1828800" indent="0" algn="r" rtl="1">
              <a:buNone/>
              <a:defRPr sz="1000"/>
            </a:lvl5pPr>
            <a:lvl6pPr marL="2286000" indent="0" algn="r" rtl="1">
              <a:buNone/>
              <a:defRPr sz="1000"/>
            </a:lvl6pPr>
            <a:lvl7pPr marL="2743200" indent="0" algn="r" rtl="1">
              <a:buNone/>
              <a:defRPr sz="1000"/>
            </a:lvl7pPr>
            <a:lvl8pPr marL="3200400" indent="0" algn="r" rtl="1">
              <a:buNone/>
              <a:defRPr sz="1000"/>
            </a:lvl8pPr>
            <a:lvl9pPr marL="3657600" indent="0" algn="r" rtl="1">
              <a:buNone/>
              <a:defRPr sz="1000"/>
            </a:lvl9pPr>
          </a:lstStyle>
          <a:p>
            <a:pPr lvl="0" algn="r" rtl="1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8C74D005-12FB-4A6E-9276-4FDE2B4B0DC3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DA5E3DD8-3293-459D-BAB0-FB086A2C9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395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1" anchor="b"/>
          <a:lstStyle>
            <a:lvl1pPr algn="r" rtl="1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1"/>
          <a:lstStyle>
            <a:lvl1pPr marL="0" indent="0" algn="r" rtl="1">
              <a:buNone/>
              <a:defRPr sz="3200"/>
            </a:lvl1pPr>
            <a:lvl2pPr marL="457200" indent="0" algn="r" rtl="1">
              <a:buNone/>
              <a:defRPr sz="2800"/>
            </a:lvl2pPr>
            <a:lvl3pPr marL="914400" indent="0" algn="r" rtl="1">
              <a:buNone/>
              <a:defRPr sz="2400"/>
            </a:lvl3pPr>
            <a:lvl4pPr marL="1371600" indent="0" algn="r" rtl="1">
              <a:buNone/>
              <a:defRPr sz="2000"/>
            </a:lvl4pPr>
            <a:lvl5pPr marL="1828800" indent="0" algn="r" rtl="1">
              <a:buNone/>
              <a:defRPr sz="2000"/>
            </a:lvl5pPr>
            <a:lvl6pPr marL="2286000" indent="0" algn="r" rtl="1">
              <a:buNone/>
              <a:defRPr sz="2000"/>
            </a:lvl6pPr>
            <a:lvl7pPr marL="2743200" indent="0" algn="r" rtl="1">
              <a:buNone/>
              <a:defRPr sz="2000"/>
            </a:lvl7pPr>
            <a:lvl8pPr marL="3200400" indent="0" algn="r" rtl="1">
              <a:buNone/>
              <a:defRPr sz="2000"/>
            </a:lvl8pPr>
            <a:lvl9pPr marL="3657600" indent="0" algn="r" rtl="1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1"/>
          <a:lstStyle>
            <a:lvl1pPr marL="0" indent="0" algn="r" rtl="1">
              <a:buNone/>
              <a:defRPr sz="1600"/>
            </a:lvl1pPr>
            <a:lvl2pPr marL="457200" indent="0" algn="r" rtl="1">
              <a:buNone/>
              <a:defRPr sz="1400"/>
            </a:lvl2pPr>
            <a:lvl3pPr marL="914400" indent="0" algn="r" rtl="1">
              <a:buNone/>
              <a:defRPr sz="1200"/>
            </a:lvl3pPr>
            <a:lvl4pPr marL="1371600" indent="0" algn="r" rtl="1">
              <a:buNone/>
              <a:defRPr sz="1000"/>
            </a:lvl4pPr>
            <a:lvl5pPr marL="1828800" indent="0" algn="r" rtl="1">
              <a:buNone/>
              <a:defRPr sz="1000"/>
            </a:lvl5pPr>
            <a:lvl6pPr marL="2286000" indent="0" algn="r" rtl="1">
              <a:buNone/>
              <a:defRPr sz="1000"/>
            </a:lvl6pPr>
            <a:lvl7pPr marL="2743200" indent="0" algn="r" rtl="1">
              <a:buNone/>
              <a:defRPr sz="1000"/>
            </a:lvl7pPr>
            <a:lvl8pPr marL="3200400" indent="0" algn="r" rtl="1">
              <a:buNone/>
              <a:defRPr sz="1000"/>
            </a:lvl8pPr>
            <a:lvl9pPr marL="3657600" indent="0" algn="r" rtl="1">
              <a:buNone/>
              <a:defRPr sz="1000"/>
            </a:lvl9pPr>
          </a:lstStyle>
          <a:p>
            <a:pPr lvl="0" algn="r" rtl="1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8C74D005-12FB-4A6E-9276-4FDE2B4B0DC3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DA5E3DD8-3293-459D-BAB0-FB086A2C9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812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algn="r" rtl="1"/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 rtl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4D005-12FB-4A6E-9276-4FDE2B4B0DC3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 rtl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 rtl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5E3DD8-3293-459D-BAB0-FB086A2C9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661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microsoft.com/office/2007/relationships/hdphoto" Target="../media/hdphoto6.wdp"/><Relationship Id="rId18" Type="http://schemas.openxmlformats.org/officeDocument/2006/relationships/image" Target="../media/image9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12" Type="http://schemas.openxmlformats.org/officeDocument/2006/relationships/image" Target="../media/image6.png"/><Relationship Id="rId17" Type="http://schemas.microsoft.com/office/2007/relationships/hdphoto" Target="../media/hdphoto8.wdp"/><Relationship Id="rId2" Type="http://schemas.openxmlformats.org/officeDocument/2006/relationships/image" Target="../media/image1.png"/><Relationship Id="rId16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microsoft.com/office/2007/relationships/hdphoto" Target="../media/hdphoto5.wdp"/><Relationship Id="rId5" Type="http://schemas.microsoft.com/office/2007/relationships/hdphoto" Target="../media/hdphoto2.wdp"/><Relationship Id="rId15" Type="http://schemas.microsoft.com/office/2007/relationships/hdphoto" Target="../media/hdphoto7.wdp"/><Relationship Id="rId10" Type="http://schemas.openxmlformats.org/officeDocument/2006/relationships/image" Target="../media/image5.png"/><Relationship Id="rId19" Type="http://schemas.microsoft.com/office/2007/relationships/hdphoto" Target="../media/hdphoto9.wdp"/><Relationship Id="rId4" Type="http://schemas.openxmlformats.org/officeDocument/2006/relationships/image" Target="../media/image2.png"/><Relationship Id="rId9" Type="http://schemas.microsoft.com/office/2007/relationships/hdphoto" Target="../media/hdphoto4.wdp"/><Relationship Id="rId1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26DF8A9F-38A8-4179-B03F-BAD1AFB1A7BE}"/>
              </a:ext>
            </a:extLst>
          </p:cNvPr>
          <p:cNvGrpSpPr/>
          <p:nvPr/>
        </p:nvGrpSpPr>
        <p:grpSpPr>
          <a:xfrm flipH="1">
            <a:off x="314960" y="431800"/>
            <a:ext cx="11440160" cy="5928360"/>
            <a:chOff x="314960" y="431800"/>
            <a:chExt cx="11440160" cy="5928360"/>
          </a:xfrm>
        </p:grpSpPr>
        <p:sp>
          <p:nvSpPr>
            <p:cNvPr id="2" name="Rectangle 1"/>
            <p:cNvSpPr/>
            <p:nvPr/>
          </p:nvSpPr>
          <p:spPr>
            <a:xfrm>
              <a:off x="314960" y="431800"/>
              <a:ext cx="11440160" cy="721360"/>
            </a:xfrm>
            <a:prstGeom prst="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r>
                <a:rPr lang="ar-sa" sz="3600" dirty="0">
                  <a:latin typeface="Arial" panose="020B0604020202020204" pitchFamily="34" charset="0"/>
                  <a:cs typeface="Arial" panose="020B0604020202020204" pitchFamily="34" charset="0"/>
                  <a:rtl/>
                </a:rPr>
                <a:t>التدبير والتوريد</a:t>
              </a:r>
              <a:endParaRPr lang="en-US" sz="3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" name="Rectangle 2"/>
            <p:cNvSpPr/>
            <p:nvPr/>
          </p:nvSpPr>
          <p:spPr>
            <a:xfrm>
              <a:off x="319024" y="1513841"/>
              <a:ext cx="1463040" cy="7518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r>
                <a:rPr lang="ar-sa" sz="1300" dirty="0">
                  <a:rtl/>
                </a:rPr>
                <a:t>تمكين تعاون المورد في مورد (موردين) محدد</a:t>
              </a:r>
              <a:endParaRPr lang="en-US" sz="1300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1960880" y="1513841"/>
              <a:ext cx="1463040" cy="7518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r>
                <a:rPr lang="ar-sa" sz="1300" dirty="0">
                  <a:rtl/>
                </a:rPr>
                <a:t>المحافظة على الاتفاقيات والخصومات</a:t>
              </a:r>
              <a:endParaRPr lang="en-US" sz="1300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3636772" y="1513841"/>
              <a:ext cx="3200400" cy="7518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r>
                <a:rPr lang="ar-sa" dirty="0">
                  <a:rtl/>
                </a:rPr>
                <a:t>منتجات الأوامر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7008368" y="1513841"/>
              <a:ext cx="1463040" cy="7518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r>
                <a:rPr lang="ar-sa" sz="1300" dirty="0">
                  <a:rtl/>
                </a:rPr>
                <a:t>تسجيل المنتجات</a:t>
              </a:r>
              <a:endParaRPr lang="en-US" sz="13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8650224" y="1513841"/>
              <a:ext cx="1463040" cy="7518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r>
                <a:rPr lang="ar-sa" sz="1300" dirty="0">
                  <a:rtl/>
                </a:rPr>
                <a:t>حسابات المدفوعات تسجل فواتير الموردين</a:t>
              </a:r>
              <a:endParaRPr lang="en-US" sz="13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0292080" y="1513841"/>
              <a:ext cx="1463040" cy="7518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r>
                <a:rPr lang="ar-sa" sz="1300" dirty="0">
                  <a:rtl/>
                </a:rPr>
                <a:t>تحليل النفقات</a:t>
              </a:r>
              <a:endParaRPr lang="en-US" sz="1300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19024" y="2540000"/>
              <a:ext cx="1463040" cy="7518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r>
                <a:rPr lang="ar-sa" sz="1300" dirty="0">
                  <a:rtl/>
                </a:rPr>
                <a:t>مدخل تعاون المورد</a:t>
              </a:r>
              <a:endParaRPr lang="en-US" sz="1300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19024" y="3545841"/>
              <a:ext cx="1463040" cy="7518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r>
                <a:rPr lang="ar-sa" sz="1300" dirty="0">
                  <a:rtl/>
                </a:rPr>
                <a:t>المورد يرد على طلبات </a:t>
              </a:r>
              <a:r>
                <a:rPr lang="ar-sa" sz="1300" dirty="0">
                  <a:rtl val="0"/>
                </a:rPr>
                <a:t>RFQ</a:t>
              </a:r>
              <a:r>
                <a:rPr lang="ar-sa" sz="1300" dirty="0">
                  <a:rtl/>
                </a:rPr>
                <a:t> وأوامر الشراء والمزيد</a:t>
              </a:r>
              <a:endParaRPr lang="en-US" sz="1300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19024" y="4582162"/>
              <a:ext cx="1463040" cy="7518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r>
                <a:rPr lang="ar-sa" sz="1300" dirty="0">
                  <a:rtl/>
                </a:rPr>
                <a:t>إدارة ردود الموردين</a:t>
              </a:r>
              <a:endParaRPr lang="en-US" sz="1300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60880" y="2540000"/>
              <a:ext cx="1463040" cy="7518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r>
                <a:rPr lang="ar-sa" sz="1300" dirty="0">
                  <a:rtl/>
                </a:rPr>
                <a:t>المحافظة على اتفاقيات التجارة</a:t>
              </a:r>
              <a:endParaRPr lang="en-US" sz="1300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60880" y="3545841"/>
              <a:ext cx="1463040" cy="7518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r>
                <a:rPr lang="ar-sa" sz="1300" dirty="0">
                  <a:rtl/>
                </a:rPr>
                <a:t>الاحتفاظ باتفاقيات الشراء</a:t>
              </a:r>
              <a:endParaRPr lang="en-US" sz="1300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633216" y="2540000"/>
              <a:ext cx="1463040" cy="7518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r>
                <a:rPr lang="ar-sa" sz="1300" dirty="0">
                  <a:rtl/>
                </a:rPr>
                <a:t>المحافظة على كتالوجات التدبير</a:t>
              </a:r>
              <a:endParaRPr lang="en-US" sz="1300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390896" y="2540000"/>
              <a:ext cx="1463040" cy="7518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r>
                <a:rPr lang="ar-sa" sz="1300" dirty="0">
                  <a:rtl/>
                </a:rPr>
                <a:t>إنشاء أمر شراء</a:t>
              </a:r>
              <a:endParaRPr lang="en-US" sz="1300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633216" y="3545841"/>
              <a:ext cx="1463040" cy="7518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r>
                <a:rPr lang="ar-sa" sz="1300" dirty="0">
                  <a:rtl/>
                </a:rPr>
                <a:t>إنشاء طلبات الشراء</a:t>
              </a:r>
              <a:endParaRPr lang="en-US" sz="1300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633216" y="4582162"/>
              <a:ext cx="1463040" cy="7518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r>
                <a:rPr lang="ar-sa" sz="1300" dirty="0">
                  <a:rtl/>
                </a:rPr>
                <a:t>تحويل طلبات الشراء إلى أوامر الشراء</a:t>
              </a:r>
              <a:endParaRPr lang="en-US" sz="1300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390896" y="3566160"/>
              <a:ext cx="1463040" cy="7518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r>
                <a:rPr lang="ar-sa" sz="1300" dirty="0">
                  <a:rtl/>
                </a:rPr>
                <a:t>إدارة أوامر الشراء</a:t>
              </a:r>
              <a:endParaRPr lang="en-US" sz="1300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390896" y="4582162"/>
              <a:ext cx="1463040" cy="7518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r>
                <a:rPr lang="ar-sa" sz="1300" dirty="0">
                  <a:rtl/>
                </a:rPr>
                <a:t>تأكيد أمر الشراء</a:t>
              </a:r>
              <a:endParaRPr lang="en-US" sz="1300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008368" y="2540000"/>
              <a:ext cx="1463040" cy="7518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r>
                <a:rPr lang="ar-sa" sz="1300" dirty="0">
                  <a:rtl/>
                </a:rPr>
                <a:t>رفض إيصال استلام المنتجات</a:t>
              </a:r>
              <a:endParaRPr lang="en-US" sz="1300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008368" y="3566160"/>
              <a:ext cx="1463040" cy="7518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r>
                <a:rPr lang="ar-sa" sz="1300" dirty="0">
                  <a:rtl/>
                </a:rPr>
                <a:t>إدارة تواريخ التسليم</a:t>
              </a:r>
              <a:endParaRPr lang="en-US" sz="1300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7018528" y="4602480"/>
              <a:ext cx="1463040" cy="7518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r>
                <a:rPr lang="ar-sa" sz="1300" dirty="0">
                  <a:rtl/>
                </a:rPr>
                <a:t>ترحيل إيصالات استلام المنتجات</a:t>
              </a:r>
              <a:endParaRPr lang="en-US" sz="1300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7018528" y="5608320"/>
              <a:ext cx="1463040" cy="7518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r>
                <a:rPr lang="ar-sa" sz="1300" dirty="0">
                  <a:rtl/>
                </a:rPr>
                <a:t>تمرير إلى حسابات المدفوعات للفوترة والدفع</a:t>
              </a:r>
              <a:endParaRPr lang="en-US" sz="1300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8650224" y="2540000"/>
              <a:ext cx="1463040" cy="7518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r>
                <a:rPr lang="ar-sa" sz="1300" dirty="0">
                  <a:rtl/>
                </a:rPr>
                <a:t>حسابات المدفوعات تقوم بمطابقة الفاتورة والتحقق منها</a:t>
              </a:r>
              <a:endParaRPr lang="en-US" sz="1300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8650224" y="3566160"/>
              <a:ext cx="1463040" cy="7518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r>
                <a:rPr lang="ar-sa" sz="1300" dirty="0">
                  <a:rtl/>
                </a:rPr>
                <a:t>حسابات المدفوعات تقوم بإنشاء المدفوعات وإرسالها</a:t>
              </a:r>
              <a:endParaRPr lang="en-US" sz="1300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8650224" y="4602480"/>
              <a:ext cx="1463040" cy="7518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r>
                <a:rPr lang="ar-sa" sz="1300" dirty="0">
                  <a:rtl/>
                </a:rPr>
                <a:t>حسابات المدفوعات تُدير تسويات الموردين</a:t>
              </a:r>
              <a:endParaRPr lang="en-US" sz="1300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0292080" y="2540000"/>
              <a:ext cx="1463040" cy="7518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r>
                <a:rPr lang="ar-sa" sz="1300" dirty="0">
                  <a:rtl/>
                </a:rPr>
                <a:t>المحافظة على الممارسات</a:t>
              </a:r>
              <a:endParaRPr lang="en-US" sz="1300" dirty="0"/>
            </a:p>
          </p:txBody>
        </p:sp>
        <p:cxnSp>
          <p:nvCxnSpPr>
            <p:cNvPr id="29" name="Straight Arrow Connector 28"/>
            <p:cNvCxnSpPr>
              <a:stCxn id="3" idx="2"/>
              <a:endCxn id="9" idx="0"/>
            </p:cNvCxnSpPr>
            <p:nvPr/>
          </p:nvCxnSpPr>
          <p:spPr>
            <a:xfrm>
              <a:off x="1050544" y="2265681"/>
              <a:ext cx="0" cy="274319"/>
            </a:xfrm>
            <a:prstGeom prst="straightConnector1">
              <a:avLst/>
            </a:prstGeom>
            <a:ln w="381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9" idx="2"/>
              <a:endCxn id="10" idx="0"/>
            </p:cNvCxnSpPr>
            <p:nvPr/>
          </p:nvCxnSpPr>
          <p:spPr>
            <a:xfrm>
              <a:off x="1050544" y="3291840"/>
              <a:ext cx="0" cy="254001"/>
            </a:xfrm>
            <a:prstGeom prst="straightConnector1">
              <a:avLst/>
            </a:prstGeom>
            <a:ln w="381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10" idx="2"/>
              <a:endCxn id="11" idx="0"/>
            </p:cNvCxnSpPr>
            <p:nvPr/>
          </p:nvCxnSpPr>
          <p:spPr>
            <a:xfrm>
              <a:off x="1050544" y="4297681"/>
              <a:ext cx="0" cy="284481"/>
            </a:xfrm>
            <a:prstGeom prst="straightConnector1">
              <a:avLst/>
            </a:prstGeom>
            <a:ln w="381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4" idx="2"/>
              <a:endCxn id="12" idx="0"/>
            </p:cNvCxnSpPr>
            <p:nvPr/>
          </p:nvCxnSpPr>
          <p:spPr>
            <a:xfrm>
              <a:off x="2692400" y="2265681"/>
              <a:ext cx="0" cy="274319"/>
            </a:xfrm>
            <a:prstGeom prst="straightConnector1">
              <a:avLst/>
            </a:prstGeom>
            <a:ln w="381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12" idx="2"/>
              <a:endCxn id="13" idx="0"/>
            </p:cNvCxnSpPr>
            <p:nvPr/>
          </p:nvCxnSpPr>
          <p:spPr>
            <a:xfrm>
              <a:off x="2692400" y="3291840"/>
              <a:ext cx="0" cy="254001"/>
            </a:xfrm>
            <a:prstGeom prst="straightConnector1">
              <a:avLst/>
            </a:prstGeom>
            <a:ln w="381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14" idx="2"/>
              <a:endCxn id="16" idx="0"/>
            </p:cNvCxnSpPr>
            <p:nvPr/>
          </p:nvCxnSpPr>
          <p:spPr>
            <a:xfrm>
              <a:off x="4364736" y="3291840"/>
              <a:ext cx="0" cy="254001"/>
            </a:xfrm>
            <a:prstGeom prst="straightConnector1">
              <a:avLst/>
            </a:prstGeom>
            <a:ln w="381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16" idx="2"/>
              <a:endCxn id="17" idx="0"/>
            </p:cNvCxnSpPr>
            <p:nvPr/>
          </p:nvCxnSpPr>
          <p:spPr>
            <a:xfrm>
              <a:off x="4364736" y="4297681"/>
              <a:ext cx="0" cy="284481"/>
            </a:xfrm>
            <a:prstGeom prst="straightConnector1">
              <a:avLst/>
            </a:prstGeom>
            <a:ln w="381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15" idx="2"/>
              <a:endCxn id="18" idx="0"/>
            </p:cNvCxnSpPr>
            <p:nvPr/>
          </p:nvCxnSpPr>
          <p:spPr>
            <a:xfrm>
              <a:off x="6122416" y="3291840"/>
              <a:ext cx="0" cy="274320"/>
            </a:xfrm>
            <a:prstGeom prst="straightConnector1">
              <a:avLst/>
            </a:prstGeom>
            <a:ln w="381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stCxn id="18" idx="2"/>
              <a:endCxn id="19" idx="0"/>
            </p:cNvCxnSpPr>
            <p:nvPr/>
          </p:nvCxnSpPr>
          <p:spPr>
            <a:xfrm>
              <a:off x="6122416" y="4318000"/>
              <a:ext cx="0" cy="264162"/>
            </a:xfrm>
            <a:prstGeom prst="straightConnector1">
              <a:avLst/>
            </a:prstGeom>
            <a:ln w="381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6" idx="2"/>
              <a:endCxn id="20" idx="0"/>
            </p:cNvCxnSpPr>
            <p:nvPr/>
          </p:nvCxnSpPr>
          <p:spPr>
            <a:xfrm>
              <a:off x="7739888" y="2265681"/>
              <a:ext cx="0" cy="274319"/>
            </a:xfrm>
            <a:prstGeom prst="straightConnector1">
              <a:avLst/>
            </a:prstGeom>
            <a:ln w="381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stCxn id="20" idx="2"/>
              <a:endCxn id="21" idx="0"/>
            </p:cNvCxnSpPr>
            <p:nvPr/>
          </p:nvCxnSpPr>
          <p:spPr>
            <a:xfrm>
              <a:off x="7739888" y="3291840"/>
              <a:ext cx="0" cy="274320"/>
            </a:xfrm>
            <a:prstGeom prst="straightConnector1">
              <a:avLst/>
            </a:prstGeom>
            <a:ln w="381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stCxn id="21" idx="2"/>
              <a:endCxn id="22" idx="0"/>
            </p:cNvCxnSpPr>
            <p:nvPr/>
          </p:nvCxnSpPr>
          <p:spPr>
            <a:xfrm>
              <a:off x="7739888" y="4318000"/>
              <a:ext cx="10160" cy="284480"/>
            </a:xfrm>
            <a:prstGeom prst="straightConnector1">
              <a:avLst/>
            </a:prstGeom>
            <a:ln w="381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>
              <a:stCxn id="22" idx="2"/>
              <a:endCxn id="23" idx="0"/>
            </p:cNvCxnSpPr>
            <p:nvPr/>
          </p:nvCxnSpPr>
          <p:spPr>
            <a:xfrm>
              <a:off x="7750048" y="5354320"/>
              <a:ext cx="0" cy="254000"/>
            </a:xfrm>
            <a:prstGeom prst="straightConnector1">
              <a:avLst/>
            </a:prstGeom>
            <a:ln w="381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stCxn id="7" idx="2"/>
              <a:endCxn id="24" idx="0"/>
            </p:cNvCxnSpPr>
            <p:nvPr/>
          </p:nvCxnSpPr>
          <p:spPr>
            <a:xfrm>
              <a:off x="9381744" y="2265681"/>
              <a:ext cx="0" cy="274319"/>
            </a:xfrm>
            <a:prstGeom prst="straightConnector1">
              <a:avLst/>
            </a:prstGeom>
            <a:ln w="381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>
              <a:stCxn id="24" idx="2"/>
              <a:endCxn id="25" idx="0"/>
            </p:cNvCxnSpPr>
            <p:nvPr/>
          </p:nvCxnSpPr>
          <p:spPr>
            <a:xfrm>
              <a:off x="9381744" y="3291840"/>
              <a:ext cx="0" cy="274320"/>
            </a:xfrm>
            <a:prstGeom prst="straightConnector1">
              <a:avLst/>
            </a:prstGeom>
            <a:ln w="381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>
              <a:stCxn id="25" idx="2"/>
              <a:endCxn id="26" idx="0"/>
            </p:cNvCxnSpPr>
            <p:nvPr/>
          </p:nvCxnSpPr>
          <p:spPr>
            <a:xfrm>
              <a:off x="9381744" y="4318000"/>
              <a:ext cx="0" cy="284480"/>
            </a:xfrm>
            <a:prstGeom prst="straightConnector1">
              <a:avLst/>
            </a:prstGeom>
            <a:ln w="381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stCxn id="8" idx="2"/>
              <a:endCxn id="27" idx="0"/>
            </p:cNvCxnSpPr>
            <p:nvPr/>
          </p:nvCxnSpPr>
          <p:spPr>
            <a:xfrm>
              <a:off x="11023600" y="2265681"/>
              <a:ext cx="0" cy="274319"/>
            </a:xfrm>
            <a:prstGeom prst="straightConnector1">
              <a:avLst/>
            </a:prstGeom>
            <a:ln w="381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Elbow Connector 62"/>
            <p:cNvCxnSpPr>
              <a:stCxn id="5" idx="2"/>
              <a:endCxn id="14" idx="0"/>
            </p:cNvCxnSpPr>
            <p:nvPr/>
          </p:nvCxnSpPr>
          <p:spPr>
            <a:xfrm rot="5400000">
              <a:off x="4663695" y="1966722"/>
              <a:ext cx="274319" cy="872236"/>
            </a:xfrm>
            <a:prstGeom prst="bentConnector3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Elbow Connector 64"/>
            <p:cNvCxnSpPr>
              <a:stCxn id="5" idx="2"/>
              <a:endCxn id="15" idx="0"/>
            </p:cNvCxnSpPr>
            <p:nvPr/>
          </p:nvCxnSpPr>
          <p:spPr>
            <a:xfrm rot="16200000" flipH="1">
              <a:off x="5542535" y="1960118"/>
              <a:ext cx="274319" cy="885444"/>
            </a:xfrm>
            <a:prstGeom prst="bentConnector3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Elbow Connector 66"/>
            <p:cNvCxnSpPr>
              <a:stCxn id="17" idx="3"/>
              <a:endCxn id="15" idx="1"/>
            </p:cNvCxnSpPr>
            <p:nvPr/>
          </p:nvCxnSpPr>
          <p:spPr>
            <a:xfrm flipV="1">
              <a:off x="5096256" y="2915920"/>
              <a:ext cx="294640" cy="2042162"/>
            </a:xfrm>
            <a:prstGeom prst="bentConnector3">
              <a:avLst/>
            </a:prstGeom>
            <a:ln w="381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Elbow Connector 68"/>
            <p:cNvCxnSpPr>
              <a:stCxn id="2" idx="2"/>
              <a:endCxn id="3" idx="0"/>
            </p:cNvCxnSpPr>
            <p:nvPr/>
          </p:nvCxnSpPr>
          <p:spPr>
            <a:xfrm rot="5400000">
              <a:off x="3362452" y="-1158748"/>
              <a:ext cx="360681" cy="4984496"/>
            </a:xfrm>
            <a:prstGeom prst="bentConnector3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Elbow Connector 70"/>
            <p:cNvCxnSpPr>
              <a:stCxn id="2" idx="2"/>
              <a:endCxn id="8" idx="0"/>
            </p:cNvCxnSpPr>
            <p:nvPr/>
          </p:nvCxnSpPr>
          <p:spPr>
            <a:xfrm rot="16200000" flipH="1">
              <a:off x="8348980" y="-1160780"/>
              <a:ext cx="360681" cy="4988560"/>
            </a:xfrm>
            <a:prstGeom prst="bentConnector3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4" idx="0"/>
            </p:cNvCxnSpPr>
            <p:nvPr/>
          </p:nvCxnSpPr>
          <p:spPr>
            <a:xfrm flipV="1">
              <a:off x="2692400" y="1318261"/>
              <a:ext cx="0" cy="19558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>
              <a:stCxn id="6" idx="0"/>
            </p:cNvCxnSpPr>
            <p:nvPr/>
          </p:nvCxnSpPr>
          <p:spPr>
            <a:xfrm flipV="1">
              <a:off x="7739888" y="1348740"/>
              <a:ext cx="0" cy="165101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flipV="1">
              <a:off x="9381744" y="1341120"/>
              <a:ext cx="0" cy="18288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Elbow Connector 78"/>
            <p:cNvCxnSpPr>
              <a:stCxn id="2" idx="2"/>
              <a:endCxn id="5" idx="0"/>
            </p:cNvCxnSpPr>
            <p:nvPr/>
          </p:nvCxnSpPr>
          <p:spPr>
            <a:xfrm rot="5400000">
              <a:off x="5455666" y="934466"/>
              <a:ext cx="360681" cy="798068"/>
            </a:xfrm>
            <a:prstGeom prst="bentConnector3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56449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/>
          <p:cNvSpPr/>
          <p:nvPr/>
        </p:nvSpPr>
        <p:spPr>
          <a:xfrm flipH="1">
            <a:off x="269031" y="93682"/>
            <a:ext cx="11148291" cy="648252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00"/>
                    </a14:imgEffect>
                    <a14:imgEffect>
                      <a14:colorTemperature colorTemp="11300"/>
                    </a14:imgEffect>
                    <a14:imgEffect>
                      <a14:saturation sat="400000"/>
                    </a14:imgEffect>
                    <a14:imgEffect>
                      <a14:brightnessContrast bright="100000" contras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6552" y="1043163"/>
            <a:ext cx="754768" cy="754768"/>
          </a:xfrm>
          <a:prstGeom prst="rect">
            <a:avLst/>
          </a:prstGeom>
          <a:noFill/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4515" y="943503"/>
            <a:ext cx="755349" cy="75534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100000"/>
                    </a14:imgEffect>
                    <a14:imgEffect>
                      <a14:colorTemperature colorTemp="3020"/>
                    </a14:imgEffect>
                    <a14:imgEffect>
                      <a14:saturation sat="400000"/>
                    </a14:imgEffect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719204" y="3272604"/>
            <a:ext cx="914400" cy="914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8" cstate="print">
            <a:biLevel thresh="25000"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70000" contrast="-7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2219" y="1009067"/>
            <a:ext cx="822960" cy="8229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1909" y="4886980"/>
            <a:ext cx="1088990" cy="1088990"/>
          </a:xfrm>
          <a:prstGeom prst="rect">
            <a:avLst/>
          </a:prstGeom>
          <a:ln>
            <a:noFill/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5198" y="2300804"/>
            <a:ext cx="1193014" cy="119301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4" cstate="print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sharpenSoften amount="100000"/>
                    </a14:imgEffect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2639" y="4772817"/>
            <a:ext cx="970018" cy="950101"/>
          </a:xfrm>
          <a:prstGeom prst="rect">
            <a:avLst/>
          </a:prstGeom>
        </p:spPr>
      </p:pic>
      <p:cxnSp>
        <p:nvCxnSpPr>
          <p:cNvPr id="12" name="Straight Arrow Connector 11"/>
          <p:cNvCxnSpPr>
            <a:cxnSpLocks/>
            <a:stCxn id="2" idx="1"/>
          </p:cNvCxnSpPr>
          <p:nvPr/>
        </p:nvCxnSpPr>
        <p:spPr>
          <a:xfrm flipH="1">
            <a:off x="8633604" y="1420547"/>
            <a:ext cx="1432948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8510016" y="1880152"/>
            <a:ext cx="9625" cy="134431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8263699" y="4552659"/>
            <a:ext cx="0" cy="49472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8019127" y="1874125"/>
            <a:ext cx="0" cy="155448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 flipH="1">
            <a:off x="6889261" y="2011449"/>
            <a:ext cx="107527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ar-sa" sz="1400" dirty="0">
                <a:solidFill>
                  <a:schemeClr val="bg1"/>
                </a:solidFill>
                <a:rtl/>
              </a:rPr>
              <a:t>فاتورة المورد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 flipH="1">
            <a:off x="8600009" y="2582224"/>
            <a:ext cx="107527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ar-sa" sz="1400" dirty="0">
                <a:solidFill>
                  <a:schemeClr val="bg1"/>
                </a:solidFill>
                <a:rtl/>
              </a:rPr>
              <a:t>أمر الشراء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 flipH="1">
            <a:off x="8901010" y="1148763"/>
            <a:ext cx="107527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ar-sa" sz="1400" dirty="0">
                <a:solidFill>
                  <a:schemeClr val="bg1"/>
                </a:solidFill>
                <a:rtl/>
              </a:rPr>
              <a:t>أمر الشراء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6" name="Flowchart: Document 35"/>
          <p:cNvSpPr/>
          <p:nvPr/>
        </p:nvSpPr>
        <p:spPr>
          <a:xfrm flipH="1">
            <a:off x="8343633" y="2628825"/>
            <a:ext cx="353866" cy="439377"/>
          </a:xfrm>
          <a:prstGeom prst="flowChartDocumen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en-US"/>
          </a:p>
        </p:txBody>
      </p:sp>
      <p:sp>
        <p:nvSpPr>
          <p:cNvPr id="37" name="Flowchart: Document 36"/>
          <p:cNvSpPr/>
          <p:nvPr/>
        </p:nvSpPr>
        <p:spPr>
          <a:xfrm flipH="1">
            <a:off x="7825997" y="2076043"/>
            <a:ext cx="353866" cy="439377"/>
          </a:xfrm>
          <a:prstGeom prst="flowChartDocument">
            <a:avLst/>
          </a:prstGeom>
          <a:solidFill>
            <a:schemeClr val="bg1">
              <a:lumMod val="8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 flipH="1">
            <a:off x="1212245" y="1706711"/>
            <a:ext cx="127329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ar-sa" dirty="0">
                <a:solidFill>
                  <a:schemeClr val="bg1"/>
                </a:solidFill>
                <a:rtl/>
              </a:rPr>
              <a:t>العميل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 flipH="1">
            <a:off x="6999322" y="637855"/>
            <a:ext cx="200721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ar-sa" dirty="0">
                <a:solidFill>
                  <a:schemeClr val="bg1"/>
                </a:solidFill>
                <a:rtl/>
              </a:rPr>
              <a:t>البائع/المشتري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 flipH="1">
            <a:off x="8707342" y="5071571"/>
            <a:ext cx="1033877" cy="523220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algn="ctr" rtl="1"/>
            <a:r>
              <a:rPr lang="ar-sa" sz="1400" dirty="0">
                <a:solidFill>
                  <a:schemeClr val="bg1"/>
                </a:solidFill>
                <a:rtl/>
              </a:rPr>
              <a:t>شحنة المورد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 flipH="1">
            <a:off x="5813989" y="4053980"/>
            <a:ext cx="107527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ar-sa" sz="1400" dirty="0">
                <a:solidFill>
                  <a:schemeClr val="bg1"/>
                </a:solidFill>
                <a:rtl/>
              </a:rPr>
              <a:t>تم استلام المنتج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 flipH="1">
            <a:off x="3290224" y="2158580"/>
            <a:ext cx="185205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ar-sa" dirty="0">
                <a:solidFill>
                  <a:schemeClr val="bg1"/>
                </a:solidFill>
                <a:rtl/>
              </a:rPr>
              <a:t>التخطيط الرئيسي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 flipH="1">
            <a:off x="976499" y="2326906"/>
            <a:ext cx="1075272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ar-sa" sz="1400" dirty="0">
                <a:solidFill>
                  <a:schemeClr val="bg1"/>
                </a:solidFill>
                <a:rtl/>
              </a:rPr>
              <a:t>تم التسليم</a:t>
            </a:r>
          </a:p>
        </p:txBody>
      </p:sp>
      <p:sp>
        <p:nvSpPr>
          <p:cNvPr id="51" name="TextBox 50"/>
          <p:cNvSpPr txBox="1"/>
          <p:nvPr/>
        </p:nvSpPr>
        <p:spPr>
          <a:xfrm flipH="1">
            <a:off x="4694248" y="1981994"/>
            <a:ext cx="168648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ar-sa" dirty="0">
                <a:solidFill>
                  <a:schemeClr val="bg1"/>
                </a:solidFill>
                <a:rtl/>
              </a:rPr>
              <a:t>الإنتاج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54" name="Straight Arrow Connector 53"/>
          <p:cNvCxnSpPr>
            <a:cxnSpLocks/>
          </p:cNvCxnSpPr>
          <p:nvPr/>
        </p:nvCxnSpPr>
        <p:spPr>
          <a:xfrm flipH="1">
            <a:off x="6507305" y="5431473"/>
            <a:ext cx="1124604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 flipH="1">
            <a:off x="6517658" y="4883220"/>
            <a:ext cx="1176083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ar-sa" sz="1400" dirty="0">
                <a:solidFill>
                  <a:schemeClr val="bg1"/>
                </a:solidFill>
                <a:rtl/>
              </a:rPr>
              <a:t>وصول الصنف وتسجيله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 flipH="1">
            <a:off x="4625168" y="5786562"/>
            <a:ext cx="2309091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ar-sa" dirty="0">
                <a:solidFill>
                  <a:schemeClr val="bg1"/>
                </a:solidFill>
                <a:rtl/>
              </a:rPr>
              <a:t>إدارة المخزون/المستودعات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 flipH="1">
            <a:off x="4767904" y="3518490"/>
            <a:ext cx="107527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ar-sa" sz="1400" dirty="0">
                <a:solidFill>
                  <a:schemeClr val="bg1"/>
                </a:solidFill>
                <a:rtl/>
              </a:rPr>
              <a:t>انتقاء </a:t>
            </a:r>
          </a:p>
          <a:p>
            <a:pPr algn="ctr" rtl="1"/>
            <a:r>
              <a:rPr lang="ar-sa" sz="1400" dirty="0">
                <a:solidFill>
                  <a:schemeClr val="bg1"/>
                </a:solidFill>
                <a:rtl/>
              </a:rPr>
              <a:t>وتعبئة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61" name="Straight Arrow Connector 60"/>
          <p:cNvCxnSpPr/>
          <p:nvPr/>
        </p:nvCxnSpPr>
        <p:spPr>
          <a:xfrm flipH="1" flipV="1">
            <a:off x="6003953" y="3557484"/>
            <a:ext cx="2960" cy="1019716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5600513" y="3557461"/>
            <a:ext cx="0" cy="101551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6" name="Picture 65"/>
          <p:cNvPicPr>
            <a:picLocks noChangeAspect="1"/>
          </p:cNvPicPr>
          <p:nvPr/>
        </p:nvPicPr>
        <p:blipFill>
          <a:blip r:embed="rId16" cstate="print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5669" y="2478020"/>
            <a:ext cx="856926" cy="856926"/>
          </a:xfrm>
          <a:prstGeom prst="rect">
            <a:avLst/>
          </a:prstGeom>
        </p:spPr>
      </p:pic>
      <p:pic>
        <p:nvPicPr>
          <p:cNvPr id="67" name="Picture 66"/>
          <p:cNvPicPr>
            <a:picLocks noChangeAspect="1"/>
          </p:cNvPicPr>
          <p:nvPr/>
        </p:nvPicPr>
        <p:blipFill>
          <a:blip r:embed="rId18" cstate="print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3474" y="2771045"/>
            <a:ext cx="941249" cy="941249"/>
          </a:xfrm>
          <a:prstGeom prst="rect">
            <a:avLst/>
          </a:prstGeom>
        </p:spPr>
      </p:pic>
      <p:cxnSp>
        <p:nvCxnSpPr>
          <p:cNvPr id="71" name="Straight Arrow Connector 70"/>
          <p:cNvCxnSpPr>
            <a:stCxn id="67" idx="0"/>
          </p:cNvCxnSpPr>
          <p:nvPr/>
        </p:nvCxnSpPr>
        <p:spPr>
          <a:xfrm flipV="1">
            <a:off x="2014099" y="2157697"/>
            <a:ext cx="1" cy="61334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 flipH="1">
            <a:off x="2790397" y="5098663"/>
            <a:ext cx="1075272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ar-sa" sz="1400" dirty="0">
                <a:solidFill>
                  <a:schemeClr val="bg1"/>
                </a:solidFill>
                <a:rtl/>
              </a:rPr>
              <a:t>الشحنة</a:t>
            </a:r>
          </a:p>
        </p:txBody>
      </p:sp>
      <p:sp>
        <p:nvSpPr>
          <p:cNvPr id="78" name="TextBox 77"/>
          <p:cNvSpPr txBox="1"/>
          <p:nvPr/>
        </p:nvSpPr>
        <p:spPr>
          <a:xfrm flipH="1">
            <a:off x="7719204" y="4197572"/>
            <a:ext cx="100169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ar-sa" dirty="0">
                <a:solidFill>
                  <a:schemeClr val="bg1"/>
                </a:solidFill>
                <a:rtl/>
              </a:rPr>
              <a:t>المورد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84" name="Elbow Connector 83"/>
          <p:cNvCxnSpPr>
            <a:endCxn id="67" idx="2"/>
          </p:cNvCxnSpPr>
          <p:nvPr/>
        </p:nvCxnSpPr>
        <p:spPr>
          <a:xfrm rot="10800000">
            <a:off x="2014100" y="3712294"/>
            <a:ext cx="2997251" cy="1784202"/>
          </a:xfrm>
          <a:prstGeom prst="bentConnector2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 flipH="1">
            <a:off x="9723120" y="1780736"/>
            <a:ext cx="127329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ar-sa" dirty="0">
                <a:solidFill>
                  <a:schemeClr val="bg1"/>
                </a:solidFill>
                <a:rtl/>
              </a:rPr>
              <a:t>العميل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97" name="Elbow Connector 96"/>
          <p:cNvCxnSpPr/>
          <p:nvPr/>
        </p:nvCxnSpPr>
        <p:spPr>
          <a:xfrm rot="5400000" flipH="1" flipV="1">
            <a:off x="6148753" y="-3306494"/>
            <a:ext cx="41741" cy="8311047"/>
          </a:xfrm>
          <a:prstGeom prst="bentConnector3">
            <a:avLst>
              <a:gd name="adj1" fmla="val 647663"/>
            </a:avLst>
          </a:prstGeom>
          <a:ln w="28575">
            <a:solidFill>
              <a:schemeClr val="bg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34137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3916BDA3070A34895CAD2722FB4F240" ma:contentTypeVersion="11" ma:contentTypeDescription="Create a new document." ma:contentTypeScope="" ma:versionID="a985e66079244a9cc8358ad2cca83724">
  <xsd:schema xmlns:xsd="http://www.w3.org/2001/XMLSchema" xmlns:xs="http://www.w3.org/2001/XMLSchema" xmlns:p="http://schemas.microsoft.com/office/2006/metadata/properties" xmlns:ns2="c1d41322-cfbd-4e6a-be1a-fbfd92ccb5d9" xmlns:ns3="0231ce3f-da5b-4a8c-b6d4-0ce70353f982" targetNamespace="http://schemas.microsoft.com/office/2006/metadata/properties" ma:root="true" ma:fieldsID="91f28713f6b8941e327d2895d67e2a78" ns2:_="" ns3:_="">
    <xsd:import namespace="c1d41322-cfbd-4e6a-be1a-fbfd92ccb5d9"/>
    <xsd:import namespace="0231ce3f-da5b-4a8c-b6d4-0ce70353f98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1d41322-cfbd-4e6a-be1a-fbfd92ccb5d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31ce3f-da5b-4a8c-b6d4-0ce70353f982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E5C0128-2D17-4A4E-A3C6-29BF8A0ED8A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1d41322-cfbd-4e6a-be1a-fbfd92ccb5d9"/>
    <ds:schemaRef ds:uri="0231ce3f-da5b-4a8c-b6d4-0ce70353f98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7ED03D1-81FC-462A-A9EA-B5E2D9B9BC7F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21795315-87D6-45EA-8CE9-24AA328B1A3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416</TotalTime>
  <Words>139</Words>
  <Application>Microsoft Office PowerPoint</Application>
  <PresentationFormat>Widescreen</PresentationFormat>
  <Paragraphs>43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RSM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Beaudin, Kim</dc:creator>
  <cp:lastModifiedBy>Ali Sayed</cp:lastModifiedBy>
  <cp:revision>38</cp:revision>
  <dcterms:created xsi:type="dcterms:W3CDTF">2019-10-05T17:46:56Z</dcterms:created>
  <dcterms:modified xsi:type="dcterms:W3CDTF">2021-10-20T00:54:40Z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0x010100C3916BDA3070A34895CAD2722FB4F240</vt:lpwstr>
  </property>
</Properties>
</file>