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8"/>
  </p:notesMasterIdLst>
  <p:handoutMasterIdLst>
    <p:handoutMasterId r:id="rId9"/>
  </p:handoutMasterIdLst>
  <p:sldIdLst>
    <p:sldId id="1729" r:id="rId6"/>
    <p:sldId id="1730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9"/>
            <p14:sldId id="1730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FFC409"/>
    <a:srgbClr val="649664"/>
    <a:srgbClr val="129012"/>
    <a:srgbClr val="FFCF37"/>
    <a:srgbClr val="FFD85B"/>
    <a:srgbClr val="B9D5FF"/>
    <a:srgbClr val="18BE18"/>
    <a:srgbClr val="90B690"/>
    <a:srgbClr val="A0C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B95F4-FCBA-8146-B706-ED33E54F5C96}" v="2" dt="2019-11-05T20:53:1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2" autoAdjust="0"/>
    <p:restoredTop sz="92109" autoAdjust="0"/>
  </p:normalViewPr>
  <p:slideViewPr>
    <p:cSldViewPr snapToGrid="0">
      <p:cViewPr varScale="1">
        <p:scale>
          <a:sx n="111" d="100"/>
          <a:sy n="111" d="100"/>
        </p:scale>
        <p:origin x="1020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kins, Kathy" userId="S::kathy.jenkins_rsmus.com#ext#@microsoft.onmicrosoft.com::dee8f97b-dd91-4bb0-bfed-e176053f1900" providerId="AD" clId="Web-{FC5B95F4-FCBA-8146-B706-ED33E54F5C96}"/>
    <pc:docChg chg="addSld delSld modSection">
      <pc:chgData name="Jenkins, Kathy" userId="S::kathy.jenkins_rsmus.com#ext#@microsoft.onmicrosoft.com::dee8f97b-dd91-4bb0-bfed-e176053f1900" providerId="AD" clId="Web-{FC5B95F4-FCBA-8146-B706-ED33E54F5C96}" dt="2019-11-05T20:53:15.210" v="1"/>
      <pc:docMkLst>
        <pc:docMk/>
      </pc:docMkLst>
      <pc:sldChg chg="new del">
        <pc:chgData name="Jenkins, Kathy" userId="S::kathy.jenkins_rsmus.com#ext#@microsoft.onmicrosoft.com::dee8f97b-dd91-4bb0-bfed-e176053f1900" providerId="AD" clId="Web-{FC5B95F4-FCBA-8146-B706-ED33E54F5C96}" dt="2019-11-05T20:53:15.210" v="1"/>
        <pc:sldMkLst>
          <pc:docMk/>
          <pc:sldMk cId="3176895540" sldId="17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3:11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3:11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627888"/>
            <a:ext cx="10972800" cy="246221"/>
          </a:xfrm>
        </p:spPr>
        <p:txBody>
          <a:bodyPr tIns="0" rtlCol="1"/>
          <a:lstStyle>
            <a:lvl1pPr algn="r" rtl="1">
              <a:spcAft>
                <a:spcPts val="0"/>
              </a:spcAft>
              <a:defRPr sz="1600">
                <a:solidFill>
                  <a:schemeClr val="bg1"/>
                </a:solidFill>
                <a:latin typeface="Segoe" pitchFamily="34" charset="0"/>
              </a:defRPr>
            </a:lvl1pPr>
          </a:lstStyle>
          <a:p>
            <a:pPr lvl="0" algn="r" rtl="1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803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5A28BF5-29D2-40D6-9C78-0A427222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45" y="1187143"/>
            <a:ext cx="7776705" cy="5686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3F319-F76B-4E62-AA9B-69A3F6998513}"/>
              </a:ext>
            </a:extLst>
          </p:cNvPr>
          <p:cNvSpPr txBox="1"/>
          <p:nvPr/>
        </p:nvSpPr>
        <p:spPr>
          <a:xfrm>
            <a:off x="5146829" y="1664677"/>
            <a:ext cx="19352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inventory transactions from: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3D589-652E-45CA-87EB-8C99368DF67A}"/>
              </a:ext>
            </a:extLst>
          </p:cNvPr>
          <p:cNvSpPr txBox="1"/>
          <p:nvPr/>
        </p:nvSpPr>
        <p:spPr>
          <a:xfrm>
            <a:off x="5401834" y="1920348"/>
            <a:ext cx="1388329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sales orders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purchase orders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production orders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transfer orders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3B921-29EE-413D-88E9-2180AC98849C}"/>
              </a:ext>
            </a:extLst>
          </p:cNvPr>
          <p:cNvSpPr txBox="1"/>
          <p:nvPr/>
        </p:nvSpPr>
        <p:spPr>
          <a:xfrm>
            <a:off x="2906404" y="2364012"/>
            <a:ext cx="64030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coverage</a:t>
            </a:r>
          </a:p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89997-7D6C-47DE-8D06-73E6268B7D93}"/>
              </a:ext>
            </a:extLst>
          </p:cNvPr>
          <p:cNvSpPr txBox="1"/>
          <p:nvPr/>
        </p:nvSpPr>
        <p:spPr>
          <a:xfrm>
            <a:off x="2739466" y="3876352"/>
            <a:ext cx="9741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E39B9-4B98-4EE0-A828-BF6978EDF11E}"/>
              </a:ext>
            </a:extLst>
          </p:cNvPr>
          <p:cNvSpPr txBox="1"/>
          <p:nvPr/>
        </p:nvSpPr>
        <p:spPr>
          <a:xfrm>
            <a:off x="2906403" y="5149414"/>
            <a:ext cx="6162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item</a:t>
            </a:r>
          </a:p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F4838-AF67-488A-96AF-EF4F8D47CED2}"/>
              </a:ext>
            </a:extLst>
          </p:cNvPr>
          <p:cNvSpPr txBox="1"/>
          <p:nvPr/>
        </p:nvSpPr>
        <p:spPr>
          <a:xfrm>
            <a:off x="8579776" y="2235232"/>
            <a:ext cx="8225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warehouses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66F52-B33E-457D-9505-5337C091C6D5}"/>
              </a:ext>
            </a:extLst>
          </p:cNvPr>
          <p:cNvSpPr txBox="1"/>
          <p:nvPr/>
        </p:nvSpPr>
        <p:spPr>
          <a:xfrm>
            <a:off x="8697722" y="3182418"/>
            <a:ext cx="6876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hand 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D69D4-4F56-4AA4-9538-0AA03FE17E43}"/>
              </a:ext>
            </a:extLst>
          </p:cNvPr>
          <p:cNvSpPr txBox="1"/>
          <p:nvPr/>
        </p:nvSpPr>
        <p:spPr>
          <a:xfrm>
            <a:off x="8657936" y="4454283"/>
            <a:ext cx="666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calendars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CCED3-FC2D-4552-9C49-12A1744B9F09}"/>
              </a:ext>
            </a:extLst>
          </p:cNvPr>
          <p:cNvSpPr txBox="1"/>
          <p:nvPr/>
        </p:nvSpPr>
        <p:spPr>
          <a:xfrm>
            <a:off x="8613696" y="5493802"/>
            <a:ext cx="7886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8A9DE-96B1-4D71-8DCA-AC37711AC23F}"/>
              </a:ext>
            </a:extLst>
          </p:cNvPr>
          <p:cNvSpPr txBox="1"/>
          <p:nvPr/>
        </p:nvSpPr>
        <p:spPr>
          <a:xfrm>
            <a:off x="5820538" y="5309136"/>
            <a:ext cx="4921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3D672-6667-4BD9-B8DC-162443A83A47}"/>
              </a:ext>
            </a:extLst>
          </p:cNvPr>
          <p:cNvSpPr txBox="1"/>
          <p:nvPr/>
        </p:nvSpPr>
        <p:spPr>
          <a:xfrm>
            <a:off x="5146829" y="5657140"/>
            <a:ext cx="197983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planned purchase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planned transfer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planned production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planned kanban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B775C-356B-4419-88C0-38089D378375}"/>
              </a:ext>
            </a:extLst>
          </p:cNvPr>
          <p:cNvSpPr txBox="1"/>
          <p:nvPr/>
        </p:nvSpPr>
        <p:spPr>
          <a:xfrm>
            <a:off x="5343036" y="3876352"/>
            <a:ext cx="14471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master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D421B-F950-475E-84CF-BF90B9B628B1}"/>
              </a:ext>
            </a:extLst>
          </p:cNvPr>
          <p:cNvSpPr txBox="1"/>
          <p:nvPr/>
        </p:nvSpPr>
        <p:spPr>
          <a:xfrm>
            <a:off x="8697722" y="3490917"/>
            <a:ext cx="6022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forecasts</a:t>
            </a:r>
          </a:p>
        </p:txBody>
      </p:sp>
    </p:spTree>
    <p:extLst>
      <p:ext uri="{BB962C8B-B14F-4D97-AF65-F5344CB8AC3E}">
        <p14:creationId xmlns:p14="http://schemas.microsoft.com/office/powerpoint/2010/main" val="288257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B7594-455B-4C86-89A1-68A32300A956}"/>
              </a:ext>
            </a:extLst>
          </p:cNvPr>
          <p:cNvGrpSpPr/>
          <p:nvPr/>
        </p:nvGrpSpPr>
        <p:grpSpPr>
          <a:xfrm flipH="1">
            <a:off x="1527047" y="121752"/>
            <a:ext cx="9150095" cy="6539285"/>
            <a:chOff x="1527047" y="121752"/>
            <a:chExt cx="9150095" cy="6539285"/>
          </a:xfrm>
        </p:grpSpPr>
        <p:sp>
          <p:nvSpPr>
            <p:cNvPr id="12" name="Down Arrow 11"/>
            <p:cNvSpPr/>
            <p:nvPr/>
          </p:nvSpPr>
          <p:spPr bwMode="auto">
            <a:xfrm>
              <a:off x="2012758" y="2252472"/>
              <a:ext cx="405655" cy="766716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90B69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 rot="10800000">
              <a:off x="2012756" y="3875675"/>
              <a:ext cx="405655" cy="798709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90B69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1527048" y="4622436"/>
              <a:ext cx="1490472" cy="836532"/>
            </a:xfrm>
            <a:prstGeom prst="roundRect">
              <a:avLst/>
            </a:prstGeom>
            <a:solidFill>
              <a:srgbClr val="0192FF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تغطية الصنف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1527048" y="1415940"/>
              <a:ext cx="1490472" cy="836532"/>
            </a:xfrm>
            <a:prstGeom prst="roundRect">
              <a:avLst/>
            </a:prstGeom>
            <a:solidFill>
              <a:srgbClr val="0192FF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مجموعات التغطية</a:t>
              </a:r>
            </a:p>
          </p:txBody>
        </p:sp>
        <p:sp>
          <p:nvSpPr>
            <p:cNvPr id="14" name="Down Arrow 13"/>
            <p:cNvSpPr/>
            <p:nvPr/>
          </p:nvSpPr>
          <p:spPr bwMode="auto">
            <a:xfrm rot="16200000">
              <a:off x="3513276" y="2728429"/>
              <a:ext cx="413411" cy="1453508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1527047" y="3019188"/>
              <a:ext cx="1490472" cy="836532"/>
            </a:xfrm>
            <a:prstGeom prst="round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جدول المنتجات</a:t>
              </a:r>
            </a:p>
          </p:txBody>
        </p:sp>
        <p:sp>
          <p:nvSpPr>
            <p:cNvPr id="15" name="Down Arrow 14"/>
            <p:cNvSpPr/>
            <p:nvPr/>
          </p:nvSpPr>
          <p:spPr bwMode="auto">
            <a:xfrm rot="3679007">
              <a:off x="8089099" y="371381"/>
              <a:ext cx="413411" cy="3126571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 rot="4678342">
              <a:off x="7996424" y="1806150"/>
              <a:ext cx="413411" cy="2261790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 rot="5838058">
              <a:off x="7944860" y="2654614"/>
              <a:ext cx="413411" cy="2134652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 Arrow 17"/>
            <p:cNvSpPr/>
            <p:nvPr/>
          </p:nvSpPr>
          <p:spPr bwMode="auto">
            <a:xfrm rot="6899256">
              <a:off x="7960272" y="3240061"/>
              <a:ext cx="413411" cy="2849733"/>
            </a:xfrm>
            <a:prstGeom prst="downArrow">
              <a:avLst/>
            </a:prstGeom>
            <a:gradFill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9186670" y="4943856"/>
              <a:ext cx="1490472" cy="836532"/>
            </a:xfrm>
            <a:prstGeom prst="round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مجموعات التغطية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186670" y="3633504"/>
              <a:ext cx="1490472" cy="836532"/>
            </a:xfrm>
            <a:prstGeom prst="round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التقويمات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9186670" y="2112552"/>
              <a:ext cx="1490472" cy="836532"/>
            </a:xfrm>
            <a:prstGeom prst="round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المتاح/التنبؤات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9186670" y="725712"/>
              <a:ext cx="1490472" cy="836532"/>
            </a:xfrm>
            <a:prstGeom prst="round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المستودعات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169668" y="5090860"/>
              <a:ext cx="3310124" cy="1570177"/>
            </a:xfrm>
            <a:prstGeom prst="rect">
              <a:avLst/>
            </a:prstGeom>
            <a:solidFill>
              <a:srgbClr val="B9D5FF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4572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الإخراج: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الشراء المخططة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التحويل المخططة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الإنتاج المخططة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كانبان مخطط</a:t>
              </a:r>
            </a:p>
          </p:txBody>
        </p:sp>
        <p:sp>
          <p:nvSpPr>
            <p:cNvPr id="23" name="Pentagon 22"/>
            <p:cNvSpPr/>
            <p:nvPr/>
          </p:nvSpPr>
          <p:spPr bwMode="auto">
            <a:xfrm rot="5400000">
              <a:off x="5442688" y="4433206"/>
              <a:ext cx="720005" cy="887490"/>
            </a:xfrm>
            <a:prstGeom prst="homePlate">
              <a:avLst/>
            </a:prstGeom>
            <a:gradFill flip="none" rotWithShape="1"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46736" y="2050757"/>
              <a:ext cx="2650711" cy="2623628"/>
            </a:xfrm>
            <a:prstGeom prst="ellipse">
              <a:avLst/>
            </a:prstGeom>
            <a:solidFill>
              <a:srgbClr val="EEB5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3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 Black" panose="020F0A02020204030203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الخطط الرئيسية</a:t>
              </a:r>
            </a:p>
          </p:txBody>
        </p:sp>
        <p:sp>
          <p:nvSpPr>
            <p:cNvPr id="22" name="Pentagon 21"/>
            <p:cNvSpPr/>
            <p:nvPr/>
          </p:nvSpPr>
          <p:spPr bwMode="auto">
            <a:xfrm rot="5400000">
              <a:off x="5564778" y="1445390"/>
              <a:ext cx="511278" cy="887490"/>
            </a:xfrm>
            <a:prstGeom prst="homePlate">
              <a:avLst/>
            </a:prstGeom>
            <a:gradFill flip="none" rotWithShape="1">
              <a:gsLst>
                <a:gs pos="0">
                  <a:srgbClr val="149714"/>
                </a:gs>
                <a:gs pos="65000">
                  <a:srgbClr val="A0C0A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69668" y="121752"/>
              <a:ext cx="3310124" cy="1521576"/>
            </a:xfrm>
            <a:prstGeom prst="rect">
              <a:avLst/>
            </a:prstGeom>
            <a:solidFill>
              <a:srgbClr val="B9D5FF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0" rIns="4572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rtl="1" fontAlgn="base"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algn="ctr" defTabSz="932472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ar-sa" sz="1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حركات المخزون من: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المبيعات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الشراء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الإنتاج</a:t>
              </a:r>
            </a:p>
            <a:p>
              <a:pPr marL="512763" indent="-284163" algn="r" defTabSz="932472" rtl="1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ar-sa" sz="1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  <a:rtl/>
                </a:rPr>
                <a:t>أوامر النقل‬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93767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3A2F35-1861-43B7-87C3-F3FDB67B5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1fabdb0-6811-4e35-981a-198c29cbb8c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7932</TotalTime>
  <Words>81</Words>
  <Application>Microsoft Office PowerPoint</Application>
  <PresentationFormat>Widescreen</PresentationFormat>
  <Paragraphs>41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Consolas</vt:lpstr>
      <vt:lpstr>Lato Black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123</cp:revision>
  <dcterms:created xsi:type="dcterms:W3CDTF">2018-07-31T14:16:34Z</dcterms:created>
  <dcterms:modified xsi:type="dcterms:W3CDTF">2021-10-20T01:11:44Z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