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0"/>
  </p:notesMasterIdLst>
  <p:handoutMasterIdLst>
    <p:handoutMasterId r:id="rId11"/>
  </p:handoutMasterIdLst>
  <p:sldIdLst>
    <p:sldId id="311" r:id="rId6"/>
    <p:sldId id="392" r:id="rId7"/>
    <p:sldId id="393" r:id="rId8"/>
    <p:sldId id="411"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311"/>
            <p14:sldId id="392"/>
            <p14:sldId id="393"/>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78"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3:12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3:11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In Dynamics</a:t>
            </a:r>
            <a:r>
              <a:rPr lang="en-US" sz="900" kern="1200" baseline="0" dirty="0">
                <a:solidFill>
                  <a:schemeClr val="tx1"/>
                </a:solidFill>
                <a:effectLst/>
                <a:latin typeface="Segoe UI Light" pitchFamily="34" charset="0"/>
                <a:ea typeface="+mn-ea"/>
                <a:cs typeface="+mn-cs"/>
              </a:rPr>
              <a:t> 365</a:t>
            </a:r>
            <a:r>
              <a:rPr lang="en-US" sz="900" kern="1200" dirty="0">
                <a:solidFill>
                  <a:schemeClr val="tx1"/>
                </a:solidFill>
                <a:effectLst/>
                <a:latin typeface="Segoe UI Light" pitchFamily="34" charset="0"/>
                <a:ea typeface="+mn-ea"/>
                <a:cs typeface="+mn-cs"/>
              </a:rPr>
              <a:t>, the items that are produced (semi-finished or finished) in process manufacturing are called formula items. However, products that are produced in other industries, such as assembly, repetitive manufacturing, are called Bill of Material (BOM) items. There are many differences between a formula item and a BOM item.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Formula:</a:t>
            </a:r>
          </a:p>
          <a:p>
            <a:endParaRPr lang="en-US" sz="900" kern="1200" dirty="0">
              <a:solidFill>
                <a:schemeClr val="tx1"/>
              </a:solidFill>
              <a:effectLst/>
              <a:latin typeface="Segoe UI Light" pitchFamily="34" charset="0"/>
              <a:ea typeface="+mn-ea"/>
              <a:cs typeface="+mn-cs"/>
            </a:endParaRPr>
          </a:p>
          <a:p>
            <a:pPr marL="171450" indent="-171450">
              <a:buFontTx/>
              <a:buChar char="-"/>
            </a:pPr>
            <a:r>
              <a:rPr lang="en-US" sz="900" kern="1200" dirty="0">
                <a:solidFill>
                  <a:schemeClr val="tx1"/>
                </a:solidFill>
                <a:effectLst/>
                <a:latin typeface="Segoe UI Light" pitchFamily="34" charset="0"/>
                <a:ea typeface="+mn-ea"/>
                <a:cs typeface="+mn-cs"/>
              </a:rPr>
              <a:t>Formula items are produced from a series of mixing operations, chemical reactions, extraction or other actions that transform raw materials into a final, sellable product. </a:t>
            </a:r>
          </a:p>
          <a:p>
            <a:pPr marL="171450" indent="-171450">
              <a:buFontTx/>
              <a:buChar char="-"/>
            </a:pPr>
            <a:r>
              <a:rPr lang="en-US" sz="900" kern="1200" dirty="0">
                <a:solidFill>
                  <a:schemeClr val="tx1"/>
                </a:solidFill>
                <a:effectLst/>
                <a:latin typeface="Segoe UI Light" pitchFamily="34" charset="0"/>
                <a:ea typeface="+mn-ea"/>
                <a:cs typeface="+mn-cs"/>
              </a:rPr>
              <a:t>The formula item is produced together with or without co-products and by-products.</a:t>
            </a:r>
          </a:p>
          <a:p>
            <a:pPr marL="171450" indent="-171450">
              <a:buFontTx/>
              <a:buChar char="-"/>
            </a:pPr>
            <a:r>
              <a:rPr lang="en-US" sz="900" kern="1200" dirty="0">
                <a:solidFill>
                  <a:schemeClr val="tx1"/>
                </a:solidFill>
                <a:effectLst/>
                <a:latin typeface="Segoe UI Light" pitchFamily="34" charset="0"/>
                <a:ea typeface="+mn-ea"/>
                <a:cs typeface="+mn-cs"/>
              </a:rPr>
              <a:t>The formula item is produced in specific sizes called a batch size, and can be tracked with a batch number.</a:t>
            </a:r>
          </a:p>
          <a:p>
            <a:pPr marL="171450" indent="-171450">
              <a:buFontTx/>
              <a:buChar char="-"/>
            </a:pPr>
            <a:r>
              <a:rPr lang="en-US" sz="900" kern="1200" dirty="0">
                <a:solidFill>
                  <a:schemeClr val="tx1"/>
                </a:solidFill>
                <a:effectLst/>
                <a:latin typeface="Segoe UI Light" pitchFamily="34" charset="0"/>
                <a:ea typeface="+mn-ea"/>
                <a:cs typeface="+mn-cs"/>
              </a:rPr>
              <a:t>Yield will cause the ingredient quantities to differ to achieve the planned output of the formula item.</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BOM</a:t>
            </a:r>
            <a:r>
              <a:rPr lang="en-US" sz="900" kern="1200" baseline="0" dirty="0">
                <a:solidFill>
                  <a:schemeClr val="tx1"/>
                </a:solidFill>
                <a:effectLst/>
                <a:latin typeface="Segoe UI Light" pitchFamily="34" charset="0"/>
                <a:ea typeface="+mn-ea"/>
                <a:cs typeface="+mn-cs"/>
              </a:rPr>
              <a:t> Item</a:t>
            </a:r>
          </a:p>
          <a:p>
            <a:endParaRPr lang="en-US" sz="900" kern="1200" baseline="0" dirty="0">
              <a:solidFill>
                <a:schemeClr val="tx1"/>
              </a:solidFill>
              <a:effectLst/>
              <a:latin typeface="Segoe UI Light" pitchFamily="34" charset="0"/>
              <a:ea typeface="+mn-ea"/>
              <a:cs typeface="+mn-cs"/>
            </a:endParaRPr>
          </a:p>
          <a:p>
            <a:pPr marL="171450" indent="-171450">
              <a:buFontTx/>
              <a:buChar char="-"/>
            </a:pPr>
            <a:r>
              <a:rPr lang="en-US" sz="900" kern="1200" dirty="0">
                <a:solidFill>
                  <a:schemeClr val="tx1"/>
                </a:solidFill>
                <a:effectLst/>
                <a:latin typeface="Segoe UI Light" pitchFamily="34" charset="0"/>
                <a:ea typeface="+mn-ea"/>
                <a:cs typeface="+mn-cs"/>
              </a:rPr>
              <a:t>Discrete products are assembled from a fixed quantity of components in a bill of material.</a:t>
            </a:r>
          </a:p>
          <a:p>
            <a:pPr marL="171450" indent="-171450">
              <a:buFontTx/>
              <a:buChar char="-"/>
            </a:pPr>
            <a:r>
              <a:rPr lang="en-US" sz="900" kern="1200" dirty="0">
                <a:solidFill>
                  <a:schemeClr val="tx1"/>
                </a:solidFill>
                <a:effectLst/>
                <a:latin typeface="Segoe UI Light" pitchFamily="34" charset="0"/>
                <a:ea typeface="+mn-ea"/>
                <a:cs typeface="+mn-cs"/>
              </a:rPr>
              <a:t>No co-product or by-product is produced with a BOM item.</a:t>
            </a:r>
          </a:p>
          <a:p>
            <a:pPr marL="171450" indent="-171450">
              <a:buFontTx/>
              <a:buChar char="-"/>
            </a:pPr>
            <a:r>
              <a:rPr lang="en-US" sz="900" kern="1200" dirty="0">
                <a:solidFill>
                  <a:schemeClr val="tx1"/>
                </a:solidFill>
                <a:effectLst/>
                <a:latin typeface="Segoe UI Light" pitchFamily="34" charset="0"/>
                <a:ea typeface="+mn-ea"/>
                <a:cs typeface="+mn-cs"/>
              </a:rPr>
              <a:t>The BOM item is produced with or without a standard production quantity. Sometimes it might not be tracked with a batch number or serial number.</a:t>
            </a:r>
          </a:p>
          <a:p>
            <a:pPr marL="171450" indent="-171450">
              <a:buFontTx/>
              <a:buChar char="-"/>
            </a:pPr>
            <a:r>
              <a:rPr lang="en-US" sz="900" kern="1200" dirty="0">
                <a:solidFill>
                  <a:schemeClr val="tx1"/>
                </a:solidFill>
                <a:effectLst/>
                <a:latin typeface="Segoe UI Light" pitchFamily="34" charset="0"/>
                <a:ea typeface="+mn-ea"/>
                <a:cs typeface="+mn-cs"/>
              </a:rPr>
              <a:t>The output from a production order, which the BOM item uses, is generally equivalent to the estimated output quantity.</a:t>
            </a:r>
          </a:p>
          <a:p>
            <a:endParaRPr lang="en-US" dirty="0"/>
          </a:p>
        </p:txBody>
      </p:sp>
      <p:sp>
        <p:nvSpPr>
          <p:cNvPr id="4" name="Header Placeholder 3"/>
          <p:cNvSpPr>
            <a:spLocks noGrp="1"/>
          </p:cNvSpPr>
          <p:nvPr>
            <p:ph type="hdr" sz="quarter" idx="10"/>
          </p:nvPr>
        </p:nvSpPr>
        <p:spPr/>
        <p:txBody>
          <a:bodyPr/>
          <a:lstStyle/>
          <a:p>
            <a:r>
              <a:rPr lang="en-US" dirty="0"/>
              <a:t>Microsoft Dynamics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8A73852-5D0B-41C9-9FE9-7A5DAE01683B}" type="datetime1">
              <a:rPr lang="en-US" smtClean="0"/>
              <a:t>10/20/2021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9091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Now that the </a:t>
            </a:r>
            <a:r>
              <a:rPr lang="en-US" sz="1200" b="1" kern="1200" baseline="0" dirty="0">
                <a:solidFill>
                  <a:schemeClr val="tx1"/>
                </a:solidFill>
                <a:effectLst/>
                <a:latin typeface="Segoe UI Light" pitchFamily="34" charset="0"/>
                <a:ea typeface="+mn-ea"/>
                <a:cs typeface="+mn-cs"/>
              </a:rPr>
              <a:t>production types have been defined, let’s get an overview of </a:t>
            </a:r>
            <a:r>
              <a:rPr lang="en-US" sz="1200" b="1" kern="1200" dirty="0">
                <a:solidFill>
                  <a:schemeClr val="tx1"/>
                </a:solidFill>
                <a:effectLst/>
                <a:latin typeface="Segoe UI Light" pitchFamily="34" charset="0"/>
                <a:ea typeface="+mn-ea"/>
                <a:cs typeface="+mn-cs"/>
              </a:rPr>
              <a:t>Formula Lines and Versions</a:t>
            </a:r>
          </a:p>
          <a:p>
            <a:r>
              <a:rPr lang="en-US" sz="1200" kern="1200" dirty="0">
                <a:solidFill>
                  <a:schemeClr val="tx1"/>
                </a:solidFill>
                <a:effectLst/>
                <a:latin typeface="Segoe UI Light" pitchFamily="34" charset="0"/>
                <a:ea typeface="+mn-ea"/>
                <a:cs typeface="+mn-cs"/>
              </a:rPr>
              <a:t>A formula contains formula lines which are the ingredients required for manufacturing a formula, which can be other manufactured (formula or BOM) items, co-products or raw materials. In order to add lines to a formula, the formula must be assigned to at least one formula version. The formula version represents the link between the released product and the formula. A formula version is only valid for production if it is</a:t>
            </a:r>
            <a:r>
              <a:rPr lang="en-US" sz="1200" kern="1200" baseline="0" dirty="0">
                <a:solidFill>
                  <a:schemeClr val="tx1"/>
                </a:solidFill>
                <a:effectLst/>
                <a:latin typeface="Segoe UI Light" pitchFamily="34" charset="0"/>
                <a:ea typeface="+mn-ea"/>
                <a:cs typeface="+mn-cs"/>
              </a:rPr>
              <a:t> approved by an authorized employee.  In order to utilize the formula version for master planning, the version must be activated as well as approved.  A single formula can have multiple formula versions, but note that any change to the formula lines impacts all versions of the formula.</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Each formula or planning item can have multiple approved formula and formula versions.  Each formula can have different formula lines, co- and by-products, cost definitions, batch size definitions, etc.  Of these multiple approved formula versions, there can be multiple active formula versions as long as the different versions do not overlap in the effective dates, site and/or quantity ranges.</a:t>
            </a:r>
            <a:endParaRPr lang="en-US"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55370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Use of Formulas in Multisite Production Environments</a:t>
            </a:r>
          </a:p>
          <a:p>
            <a:r>
              <a:rPr lang="en-US" sz="1200" kern="1200" dirty="0">
                <a:solidFill>
                  <a:schemeClr val="tx1"/>
                </a:solidFill>
                <a:effectLst/>
                <a:latin typeface="Segoe UI Light" pitchFamily="34" charset="0"/>
                <a:ea typeface="+mn-ea"/>
                <a:cs typeface="+mn-cs"/>
              </a:rPr>
              <a:t>A site is a grouping of business resources, such as warehouses and production facilities, that share transactions and are located at a particular geographical location. The site entity is mandatory in Microsoft Dynamics 365 for Operations</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as an inventory storage dimension.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create and configure a general formula for all sites and a specific formula or route for an individual site. In the multisite production environment, this feature ensures that an appropriate formula is created, produced and stored at the same site.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Production at multiple sites can involve a formula where the formula lines are the same at both sites.</a:t>
            </a:r>
            <a:r>
              <a:rPr lang="en-US" sz="1200" kern="1200" baseline="0" dirty="0">
                <a:solidFill>
                  <a:schemeClr val="tx1"/>
                </a:solidFill>
                <a:effectLst/>
                <a:latin typeface="Segoe UI Light" pitchFamily="34" charset="0"/>
                <a:ea typeface="+mn-ea"/>
                <a:cs typeface="+mn-cs"/>
              </a:rPr>
              <a:t>  Each site would have a formula version for that shared formula where a different yield, formula item (produced item), effectivity dates and formula multiple could be specified.</a:t>
            </a:r>
            <a:endParaRPr lang="en-US" sz="1200" kern="1200" dirty="0">
              <a:solidFill>
                <a:schemeClr val="tx1"/>
              </a:solidFill>
              <a:effectLst/>
              <a:latin typeface="Segoe UI Light" pitchFamily="34" charset="0"/>
              <a:ea typeface="+mn-ea"/>
              <a:cs typeface="+mn-cs"/>
            </a:endParaRP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When planning materials and resources in an environment that has multiple production sites, the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formula and route versions are selected according to the site, validity dates and quantity specified in the respective versions of the formula and route.</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10488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a </a:t>
            </a:r>
            <a:r>
              <a:rPr lang="en-US" dirty="0"/>
              <a:t>formula, you can flag specific lines that are scalable</a:t>
            </a:r>
            <a:r>
              <a:rPr lang="en-US" baseline="0" dirty="0"/>
              <a:t> based upon the overall formula size or the adjustment of other scalable lines.  This is useful for formulas where the consumption of items increases or decreases in proportion to each other and the total formula size.  In the example above there is a formula that uses a polymer, a solvent and a catalyst to create a total formula size.  The Polymer and Solvent are marked as Scalable while the Catalyst is not marked as a scalable product.  When the total formula size is increased, the Polymer Quantity is increased in proportion, along with the Solvent Quantity.  But since the Catalyst is marked as not-scalable, the quantity is not adjusted.</a:t>
            </a:r>
          </a:p>
          <a:p>
            <a:endParaRPr lang="en-US" baseline="0" dirty="0"/>
          </a:p>
          <a:p>
            <a:r>
              <a:rPr lang="en-US" baseline="0" dirty="0"/>
              <a:t>Alternately, if the quantity of the Polymer is decreased, the solvent quantity will be decreased proportionately, while the catalyst quantity will not be changed.  The formula size will also be decreased proportionately since by adding additional materials to the formula, the total formula quantity is decreased.</a:t>
            </a: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3645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1"/>
          <a:lstStyle>
            <a:lvl1pPr algn="r" rtl="1">
              <a:defRPr sz="4400">
                <a:solidFill>
                  <a:srgbClr val="3995DC"/>
                </a:solidFill>
              </a:defRPr>
            </a:lvl1pPr>
          </a:lstStyle>
          <a:p>
            <a:r>
              <a:rPr lang="en-US" dirty="0"/>
              <a:t>Title of the page</a:t>
            </a:r>
          </a:p>
        </p:txBody>
      </p:sp>
    </p:spTree>
    <p:extLst>
      <p:ext uri="{BB962C8B-B14F-4D97-AF65-F5344CB8AC3E}">
        <p14:creationId xmlns:p14="http://schemas.microsoft.com/office/powerpoint/2010/main" val="2226269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91103"/>
            <a:ext cx="11653834" cy="896518"/>
          </a:xfrm>
        </p:spPr>
        <p:txBody>
          <a:bodyPr rtlCol="1"/>
          <a:lstStyle>
            <a:lvl1pPr algn="r" rtl="1">
              <a:defRPr sz="5400">
                <a:solidFill>
                  <a:srgbClr val="3995DC"/>
                </a:solidFill>
              </a:defRPr>
            </a:lvl1pPr>
          </a:lstStyle>
          <a:p>
            <a:r>
              <a:rPr lang="en-US" dirty="0"/>
              <a:t>Title of the page</a:t>
            </a:r>
          </a:p>
        </p:txBody>
      </p:sp>
      <p:sp>
        <p:nvSpPr>
          <p:cNvPr id="4" name="Content Placeholder 3"/>
          <p:cNvSpPr>
            <a:spLocks noGrp="1"/>
          </p:cNvSpPr>
          <p:nvPr>
            <p:ph sz="quarter" idx="10"/>
          </p:nvPr>
        </p:nvSpPr>
        <p:spPr>
          <a:xfrm>
            <a:off x="269238" y="1663937"/>
            <a:ext cx="11653523" cy="4817073"/>
          </a:xfrm>
        </p:spPr>
        <p:txBody>
          <a:bodyPr rtlCol="1"/>
          <a:lstStyle>
            <a:lvl1pPr algn="r" rtl="1">
              <a:defRPr sz="2400">
                <a:gradFill>
                  <a:gsLst>
                    <a:gs pos="1250">
                      <a:schemeClr val="tx1"/>
                    </a:gs>
                    <a:gs pos="100000">
                      <a:schemeClr val="tx1"/>
                    </a:gs>
                  </a:gsLst>
                  <a:lin ang="5400000" scaled="0"/>
                </a:gradFill>
                <a:latin typeface="+mn-lt"/>
              </a:defRPr>
            </a:lvl1pPr>
            <a:lvl2pPr algn="r" rtl="1">
              <a:defRPr sz="2400"/>
            </a:lvl2pPr>
            <a:lvl3pPr algn="r" rtl="1">
              <a:defRPr sz="2000"/>
            </a:lvl3pPr>
            <a:lvl4pPr algn="r" rtl="1">
              <a:defRPr sz="1800"/>
            </a:lvl4pPr>
            <a:lvl5pPr algn="r" rtl="1">
              <a:defRPr sz="18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635931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reeform 12"/>
          <p:cNvSpPr/>
          <p:nvPr/>
        </p:nvSpPr>
        <p:spPr>
          <a:xfrm>
            <a:off x="1062564" y="1248831"/>
            <a:ext cx="2122413" cy="769354"/>
          </a:xfrm>
          <a:custGeom>
            <a:avLst/>
            <a:gdLst>
              <a:gd name="connsiteX0" fmla="*/ 0 w 2122413"/>
              <a:gd name="connsiteY0" fmla="*/ 76935 h 769354"/>
              <a:gd name="connsiteX1" fmla="*/ 76935 w 2122413"/>
              <a:gd name="connsiteY1" fmla="*/ 0 h 769354"/>
              <a:gd name="connsiteX2" fmla="*/ 2045478 w 2122413"/>
              <a:gd name="connsiteY2" fmla="*/ 0 h 769354"/>
              <a:gd name="connsiteX3" fmla="*/ 2122413 w 2122413"/>
              <a:gd name="connsiteY3" fmla="*/ 76935 h 769354"/>
              <a:gd name="connsiteX4" fmla="*/ 2122413 w 2122413"/>
              <a:gd name="connsiteY4" fmla="*/ 692419 h 769354"/>
              <a:gd name="connsiteX5" fmla="*/ 2045478 w 2122413"/>
              <a:gd name="connsiteY5" fmla="*/ 769354 h 769354"/>
              <a:gd name="connsiteX6" fmla="*/ 76935 w 2122413"/>
              <a:gd name="connsiteY6" fmla="*/ 769354 h 769354"/>
              <a:gd name="connsiteX7" fmla="*/ 0 w 2122413"/>
              <a:gd name="connsiteY7" fmla="*/ 692419 h 769354"/>
              <a:gd name="connsiteX8" fmla="*/ 0 w 2122413"/>
              <a:gd name="connsiteY8" fmla="*/ 76935 h 76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13" h="769354">
                <a:moveTo>
                  <a:pt x="0" y="76935"/>
                </a:moveTo>
                <a:cubicBezTo>
                  <a:pt x="0" y="34445"/>
                  <a:pt x="34445" y="0"/>
                  <a:pt x="76935" y="0"/>
                </a:cubicBezTo>
                <a:lnTo>
                  <a:pt x="2045478" y="0"/>
                </a:lnTo>
                <a:cubicBezTo>
                  <a:pt x="2087968" y="0"/>
                  <a:pt x="2122413" y="34445"/>
                  <a:pt x="2122413" y="76935"/>
                </a:cubicBezTo>
                <a:lnTo>
                  <a:pt x="2122413" y="692419"/>
                </a:lnTo>
                <a:cubicBezTo>
                  <a:pt x="2122413" y="734909"/>
                  <a:pt x="2087968" y="769354"/>
                  <a:pt x="2045478" y="769354"/>
                </a:cubicBezTo>
                <a:lnTo>
                  <a:pt x="76935" y="769354"/>
                </a:lnTo>
                <a:cubicBezTo>
                  <a:pt x="34445" y="769354"/>
                  <a:pt x="0" y="734909"/>
                  <a:pt x="0" y="692419"/>
                </a:cubicBezTo>
                <a:lnTo>
                  <a:pt x="0" y="769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254" tIns="53014" rIns="68254" bIns="53014" numCol="1" spcCol="1270" anchor="ctr" anchorCtr="0">
            <a:noAutofit/>
          </a:bodyPr>
          <a:lstStyle/>
          <a:p>
            <a:pPr lvl="0" algn="ctr" defTabSz="1066800">
              <a:lnSpc>
                <a:spcPct val="90000"/>
              </a:lnSpc>
              <a:spcBef>
                <a:spcPct val="0"/>
              </a:spcBef>
              <a:spcAft>
                <a:spcPct val="35000"/>
              </a:spcAft>
            </a:pPr>
            <a:r>
              <a:rPr lang="en-US" sz="2400" kern="1200" dirty="0"/>
              <a:t>formula item</a:t>
            </a:r>
          </a:p>
        </p:txBody>
      </p:sp>
      <p:sp>
        <p:nvSpPr>
          <p:cNvPr id="14" name="Freeform 13"/>
          <p:cNvSpPr/>
          <p:nvPr/>
        </p:nvSpPr>
        <p:spPr>
          <a:xfrm>
            <a:off x="1274805" y="2018185"/>
            <a:ext cx="293994" cy="880338"/>
          </a:xfrm>
          <a:custGeom>
            <a:avLst/>
            <a:gdLst/>
            <a:ahLst/>
            <a:cxnLst/>
            <a:rect l="0" t="0" r="0" b="0"/>
            <a:pathLst>
              <a:path>
                <a:moveTo>
                  <a:pt x="0" y="0"/>
                </a:moveTo>
                <a:lnTo>
                  <a:pt x="0" y="880338"/>
                </a:lnTo>
                <a:lnTo>
                  <a:pt x="293994" y="8803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1568800" y="2306795"/>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a series of mixing operations into a final, sellable product. </a:t>
            </a:r>
          </a:p>
        </p:txBody>
      </p:sp>
      <p:sp>
        <p:nvSpPr>
          <p:cNvPr id="17" name="Freeform 16"/>
          <p:cNvSpPr/>
          <p:nvPr/>
        </p:nvSpPr>
        <p:spPr>
          <a:xfrm>
            <a:off x="1274805" y="2018185"/>
            <a:ext cx="2514521" cy="1713043"/>
          </a:xfrm>
          <a:custGeom>
            <a:avLst/>
            <a:gdLst/>
            <a:ahLst/>
            <a:cxnLst/>
            <a:rect l="0" t="0" r="0" b="0"/>
            <a:pathLst>
              <a:path>
                <a:moveTo>
                  <a:pt x="0" y="0"/>
                </a:moveTo>
                <a:lnTo>
                  <a:pt x="0" y="1713043"/>
                </a:lnTo>
                <a:lnTo>
                  <a:pt x="2514521" y="171304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3789326" y="3139500"/>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with or without co-products and by-products.</a:t>
            </a:r>
          </a:p>
        </p:txBody>
      </p:sp>
      <p:sp>
        <p:nvSpPr>
          <p:cNvPr id="19" name="Freeform 18"/>
          <p:cNvSpPr/>
          <p:nvPr/>
        </p:nvSpPr>
        <p:spPr>
          <a:xfrm>
            <a:off x="1274805" y="2013262"/>
            <a:ext cx="293994" cy="2730781"/>
          </a:xfrm>
          <a:custGeom>
            <a:avLst/>
            <a:gdLst/>
            <a:ahLst/>
            <a:cxnLst/>
            <a:rect l="0" t="0" r="0" b="0"/>
            <a:pathLst>
              <a:path>
                <a:moveTo>
                  <a:pt x="0" y="0"/>
                </a:moveTo>
                <a:lnTo>
                  <a:pt x="0" y="2730781"/>
                </a:lnTo>
                <a:lnTo>
                  <a:pt x="293994" y="273078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1568800" y="4152315"/>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t>specific sizes called batches</a:t>
            </a:r>
          </a:p>
        </p:txBody>
      </p:sp>
      <p:sp>
        <p:nvSpPr>
          <p:cNvPr id="21" name="Freeform 20"/>
          <p:cNvSpPr/>
          <p:nvPr/>
        </p:nvSpPr>
        <p:spPr>
          <a:xfrm>
            <a:off x="1274805" y="2018185"/>
            <a:ext cx="2514521" cy="3841054"/>
          </a:xfrm>
          <a:custGeom>
            <a:avLst/>
            <a:gdLst/>
            <a:ahLst/>
            <a:cxnLst/>
            <a:rect l="0" t="0" r="0" b="0"/>
            <a:pathLst>
              <a:path>
                <a:moveTo>
                  <a:pt x="0" y="0"/>
                </a:moveTo>
                <a:lnTo>
                  <a:pt x="0" y="3841054"/>
                </a:lnTo>
                <a:lnTo>
                  <a:pt x="2514521" y="384105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3789326" y="5267510"/>
            <a:ext cx="1893532" cy="1183457"/>
          </a:xfrm>
          <a:custGeom>
            <a:avLst/>
            <a:gdLst>
              <a:gd name="connsiteX0" fmla="*/ 0 w 1893532"/>
              <a:gd name="connsiteY0" fmla="*/ 118346 h 1183457"/>
              <a:gd name="connsiteX1" fmla="*/ 118346 w 1893532"/>
              <a:gd name="connsiteY1" fmla="*/ 0 h 1183457"/>
              <a:gd name="connsiteX2" fmla="*/ 1775186 w 1893532"/>
              <a:gd name="connsiteY2" fmla="*/ 0 h 1183457"/>
              <a:gd name="connsiteX3" fmla="*/ 1893532 w 1893532"/>
              <a:gd name="connsiteY3" fmla="*/ 118346 h 1183457"/>
              <a:gd name="connsiteX4" fmla="*/ 1893532 w 1893532"/>
              <a:gd name="connsiteY4" fmla="*/ 1065111 h 1183457"/>
              <a:gd name="connsiteX5" fmla="*/ 1775186 w 1893532"/>
              <a:gd name="connsiteY5" fmla="*/ 1183457 h 1183457"/>
              <a:gd name="connsiteX6" fmla="*/ 118346 w 1893532"/>
              <a:gd name="connsiteY6" fmla="*/ 1183457 h 1183457"/>
              <a:gd name="connsiteX7" fmla="*/ 0 w 1893532"/>
              <a:gd name="connsiteY7" fmla="*/ 1065111 h 1183457"/>
              <a:gd name="connsiteX8" fmla="*/ 0 w 1893532"/>
              <a:gd name="connsiteY8" fmla="*/ 118346 h 118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532" h="1183457">
                <a:moveTo>
                  <a:pt x="0" y="118346"/>
                </a:moveTo>
                <a:cubicBezTo>
                  <a:pt x="0" y="52985"/>
                  <a:pt x="52985" y="0"/>
                  <a:pt x="118346" y="0"/>
                </a:cubicBezTo>
                <a:lnTo>
                  <a:pt x="1775186" y="0"/>
                </a:lnTo>
                <a:cubicBezTo>
                  <a:pt x="1840547" y="0"/>
                  <a:pt x="1893532" y="52985"/>
                  <a:pt x="1893532" y="118346"/>
                </a:cubicBezTo>
                <a:lnTo>
                  <a:pt x="1893532" y="1065111"/>
                </a:lnTo>
                <a:cubicBezTo>
                  <a:pt x="1893532" y="1130472"/>
                  <a:pt x="1840547" y="1183457"/>
                  <a:pt x="1775186" y="1183457"/>
                </a:cubicBezTo>
                <a:lnTo>
                  <a:pt x="118346" y="1183457"/>
                </a:lnTo>
                <a:cubicBezTo>
                  <a:pt x="52985" y="1183457"/>
                  <a:pt x="0" y="1130472"/>
                  <a:pt x="0" y="1065111"/>
                </a:cubicBezTo>
                <a:lnTo>
                  <a:pt x="0" y="11834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142" tIns="54982" rIns="65142" bIns="54982"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effectLst/>
              </a:rPr>
              <a:t>yield will cause the ingredient quantities to differ</a:t>
            </a:r>
            <a:endParaRPr lang="en-US" sz="1600" b="1" kern="1200" dirty="0"/>
          </a:p>
        </p:txBody>
      </p:sp>
    </p:spTree>
    <p:extLst>
      <p:ext uri="{BB962C8B-B14F-4D97-AF65-F5344CB8AC3E}">
        <p14:creationId xmlns:p14="http://schemas.microsoft.com/office/powerpoint/2010/main" val="2628066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50327" y="1293091"/>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المعادلة</a:t>
            </a:r>
          </a:p>
        </p:txBody>
      </p:sp>
      <p:sp>
        <p:nvSpPr>
          <p:cNvPr id="6" name="Rectangle 5"/>
          <p:cNvSpPr/>
          <p:nvPr/>
        </p:nvSpPr>
        <p:spPr bwMode="auto">
          <a:xfrm>
            <a:off x="2466109" y="2470727"/>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الإصدار</a:t>
            </a:r>
          </a:p>
        </p:txBody>
      </p:sp>
      <p:sp>
        <p:nvSpPr>
          <p:cNvPr id="7" name="Rectangle 6"/>
          <p:cNvSpPr/>
          <p:nvPr/>
        </p:nvSpPr>
        <p:spPr bwMode="auto">
          <a:xfrm>
            <a:off x="1958109" y="3750686"/>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المعادلة</a:t>
            </a:r>
          </a:p>
        </p:txBody>
      </p:sp>
      <p:sp>
        <p:nvSpPr>
          <p:cNvPr id="8" name="Rectangle 7"/>
          <p:cNvSpPr/>
          <p:nvPr/>
        </p:nvSpPr>
        <p:spPr bwMode="auto">
          <a:xfrm>
            <a:off x="4350327" y="3750686"/>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منتج مساعد</a:t>
            </a:r>
          </a:p>
        </p:txBody>
      </p:sp>
      <p:sp>
        <p:nvSpPr>
          <p:cNvPr id="9" name="Rectangle 8"/>
          <p:cNvSpPr/>
          <p:nvPr/>
        </p:nvSpPr>
        <p:spPr bwMode="auto">
          <a:xfrm>
            <a:off x="6742545" y="3750686"/>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0" name="Rectangle 9"/>
          <p:cNvSpPr/>
          <p:nvPr/>
        </p:nvSpPr>
        <p:spPr bwMode="auto">
          <a:xfrm>
            <a:off x="581891" y="5030646"/>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1" name="Rectangle 10"/>
          <p:cNvSpPr/>
          <p:nvPr/>
        </p:nvSpPr>
        <p:spPr bwMode="auto">
          <a:xfrm>
            <a:off x="3098801" y="5030646"/>
            <a:ext cx="1884218" cy="886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sa"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المادة الخام</a:t>
            </a:r>
          </a:p>
        </p:txBody>
      </p:sp>
      <p:sp>
        <p:nvSpPr>
          <p:cNvPr id="12" name="TextBox 11"/>
          <p:cNvSpPr txBox="1"/>
          <p:nvPr/>
        </p:nvSpPr>
        <p:spPr>
          <a:xfrm>
            <a:off x="960582" y="2895843"/>
            <a:ext cx="1939636" cy="738664"/>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صنف، عائد، نشط/موافقة</a:t>
            </a:r>
          </a:p>
        </p:txBody>
      </p:sp>
      <p:sp>
        <p:nvSpPr>
          <p:cNvPr id="13" name="TextBox 12"/>
          <p:cNvSpPr txBox="1"/>
          <p:nvPr/>
        </p:nvSpPr>
        <p:spPr>
          <a:xfrm>
            <a:off x="5712691" y="1916801"/>
            <a:ext cx="1260763" cy="517065"/>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الموافقة</a:t>
            </a:r>
          </a:p>
        </p:txBody>
      </p:sp>
      <p:sp>
        <p:nvSpPr>
          <p:cNvPr id="15" name="TextBox 14"/>
          <p:cNvSpPr txBox="1"/>
          <p:nvPr/>
        </p:nvSpPr>
        <p:spPr>
          <a:xfrm>
            <a:off x="5858164" y="4370369"/>
            <a:ext cx="1260763" cy="738664"/>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الكمية ووحدة القياس</a:t>
            </a:r>
          </a:p>
        </p:txBody>
      </p:sp>
      <p:sp>
        <p:nvSpPr>
          <p:cNvPr id="16" name="TextBox 15"/>
          <p:cNvSpPr txBox="1"/>
          <p:nvPr/>
        </p:nvSpPr>
        <p:spPr>
          <a:xfrm>
            <a:off x="1132032" y="4236491"/>
            <a:ext cx="1144155" cy="517065"/>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الإصدار</a:t>
            </a:r>
          </a:p>
        </p:txBody>
      </p:sp>
      <p:sp>
        <p:nvSpPr>
          <p:cNvPr id="17" name="TextBox 16"/>
          <p:cNvSpPr txBox="1"/>
          <p:nvPr/>
        </p:nvSpPr>
        <p:spPr>
          <a:xfrm>
            <a:off x="1798783" y="5780363"/>
            <a:ext cx="1939636" cy="960263"/>
          </a:xfrm>
          <a:prstGeom prst="rect">
            <a:avLst/>
          </a:prstGeom>
          <a:solidFill>
            <a:schemeClr val="bg1"/>
          </a:solidFill>
          <a:ln>
            <a:solidFill>
              <a:schemeClr val="accent1"/>
            </a:solidFill>
          </a:ln>
        </p:spPr>
        <p:txBody>
          <a:bodyPr wrap="square" lIns="182880" tIns="146304" rIns="182880" bIns="146304" rtlCol="1">
            <a:spAutoFit/>
          </a:bodyPr>
          <a:lstStyle/>
          <a:p>
            <a:pPr algn="ctr" rtl="1">
              <a:lnSpc>
                <a:spcPct val="90000"/>
              </a:lnSpc>
              <a:spcAft>
                <a:spcPts val="600"/>
              </a:spcAft>
            </a:pPr>
            <a:r>
              <a:rPr lang="ar-sa" sz="1600" dirty="0">
                <a:latin typeface="Arial" panose="020B0604020202020204" pitchFamily="34" charset="0"/>
                <a:cs typeface="Arial" panose="020B0604020202020204" pitchFamily="34" charset="0"/>
                <a:rtl/>
              </a:rPr>
              <a:t>القياسية، التفصيلية، القابلة للتحجيم أو النسبة المئوية</a:t>
            </a:r>
          </a:p>
        </p:txBody>
      </p:sp>
      <p:cxnSp>
        <p:nvCxnSpPr>
          <p:cNvPr id="24" name="Elbow Connector 23"/>
          <p:cNvCxnSpPr>
            <a:stCxn id="7" idx="2"/>
            <a:endCxn id="10" idx="0"/>
          </p:cNvCxnSpPr>
          <p:nvPr/>
        </p:nvCxnSpPr>
        <p:spPr>
          <a:xfrm rot="5400000">
            <a:off x="2015475" y="4145902"/>
            <a:ext cx="393269" cy="137621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2"/>
            <a:endCxn id="11" idx="0"/>
          </p:cNvCxnSpPr>
          <p:nvPr/>
        </p:nvCxnSpPr>
        <p:spPr>
          <a:xfrm rot="16200000" flipH="1">
            <a:off x="3273930" y="4263665"/>
            <a:ext cx="393269" cy="11406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2"/>
            <a:endCxn id="8" idx="0"/>
          </p:cNvCxnSpPr>
          <p:nvPr/>
        </p:nvCxnSpPr>
        <p:spPr>
          <a:xfrm>
            <a:off x="5292436" y="2179782"/>
            <a:ext cx="0" cy="15709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 idx="2"/>
            <a:endCxn id="7" idx="0"/>
          </p:cNvCxnSpPr>
          <p:nvPr/>
        </p:nvCxnSpPr>
        <p:spPr>
          <a:xfrm rot="5400000">
            <a:off x="3310875" y="1769125"/>
            <a:ext cx="1570904" cy="2392218"/>
          </a:xfrm>
          <a:prstGeom prst="bentConnector3">
            <a:avLst>
              <a:gd name="adj1" fmla="val 8477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2"/>
            <a:endCxn id="9" idx="0"/>
          </p:cNvCxnSpPr>
          <p:nvPr/>
        </p:nvCxnSpPr>
        <p:spPr>
          <a:xfrm rot="16200000" flipH="1">
            <a:off x="5703093" y="1769125"/>
            <a:ext cx="1570904" cy="2392218"/>
          </a:xfrm>
          <a:prstGeom prst="bentConnector3">
            <a:avLst>
              <a:gd name="adj1" fmla="val 84018"/>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5" idx="2"/>
            <a:endCxn id="6" idx="3"/>
          </p:cNvCxnSpPr>
          <p:nvPr/>
        </p:nvCxnSpPr>
        <p:spPr>
          <a:xfrm rot="5400000">
            <a:off x="4454237" y="2075873"/>
            <a:ext cx="734291" cy="942109"/>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72656"/>
      </p:ext>
    </p:extLst>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5351325" y="1524396"/>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المعادلة</a:t>
            </a:r>
          </a:p>
        </p:txBody>
      </p:sp>
      <p:sp>
        <p:nvSpPr>
          <p:cNvPr id="14" name="TextBox 13"/>
          <p:cNvSpPr txBox="1"/>
          <p:nvPr/>
        </p:nvSpPr>
        <p:spPr>
          <a:xfrm flipH="1">
            <a:off x="7584938" y="3184647"/>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الموقع </a:t>
            </a: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1</a:t>
            </a:r>
          </a:p>
        </p:txBody>
      </p:sp>
      <p:sp>
        <p:nvSpPr>
          <p:cNvPr id="20" name="TextBox 19"/>
          <p:cNvSpPr txBox="1"/>
          <p:nvPr/>
        </p:nvSpPr>
        <p:spPr>
          <a:xfrm flipH="1">
            <a:off x="3187700" y="3184647"/>
            <a:ext cx="1847273" cy="627864"/>
          </a:xfrm>
          <a:prstGeom prst="rect">
            <a:avLst/>
          </a:prstGeom>
          <a:noFill/>
        </p:spPr>
        <p:txBody>
          <a:bodyPr wrap="square" lIns="182880" tIns="146304" rIns="182880" bIns="146304" rtlCol="1">
            <a:spAutoFit/>
          </a:bodyPr>
          <a:lstStyle/>
          <a:p>
            <a:pPr algn="r" rtl="1">
              <a:lnSpc>
                <a:spcPct val="90000"/>
              </a:lnSpc>
              <a:spcAft>
                <a:spcPts val="600"/>
              </a:spcAft>
            </a:pP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الموقع </a:t>
            </a: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2</a:t>
            </a:r>
          </a:p>
        </p:txBody>
      </p:sp>
      <p:sp>
        <p:nvSpPr>
          <p:cNvPr id="22" name="Freeform 156"/>
          <p:cNvSpPr>
            <a:spLocks noEditPoints="1"/>
          </p:cNvSpPr>
          <p:nvPr/>
        </p:nvSpPr>
        <p:spPr bwMode="auto">
          <a:xfrm flipH="1">
            <a:off x="7338298" y="1180309"/>
            <a:ext cx="1314450" cy="1316038"/>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3" name="Freeform 157"/>
          <p:cNvSpPr>
            <a:spLocks/>
          </p:cNvSpPr>
          <p:nvPr/>
        </p:nvSpPr>
        <p:spPr bwMode="auto">
          <a:xfrm>
            <a:off x="7684373" y="1461297"/>
            <a:ext cx="604838" cy="760413"/>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4" name="Freeform 158"/>
          <p:cNvSpPr>
            <a:spLocks/>
          </p:cNvSpPr>
          <p:nvPr/>
        </p:nvSpPr>
        <p:spPr bwMode="auto">
          <a:xfrm>
            <a:off x="7739936" y="1534322"/>
            <a:ext cx="498475" cy="636588"/>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5" name="Freeform 159"/>
          <p:cNvSpPr>
            <a:spLocks noEditPoints="1"/>
          </p:cNvSpPr>
          <p:nvPr/>
        </p:nvSpPr>
        <p:spPr bwMode="auto">
          <a:xfrm>
            <a:off x="7790736" y="1434309"/>
            <a:ext cx="396875" cy="144463"/>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6" name="Freeform 160"/>
          <p:cNvSpPr>
            <a:spLocks noEditPoints="1"/>
          </p:cNvSpPr>
          <p:nvPr/>
        </p:nvSpPr>
        <p:spPr bwMode="auto">
          <a:xfrm>
            <a:off x="7893923" y="1653384"/>
            <a:ext cx="187325" cy="188913"/>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7" name="Freeform 161"/>
          <p:cNvSpPr>
            <a:spLocks/>
          </p:cNvSpPr>
          <p:nvPr/>
        </p:nvSpPr>
        <p:spPr bwMode="auto">
          <a:xfrm>
            <a:off x="7938373" y="1707359"/>
            <a:ext cx="95250" cy="77788"/>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8" name="Freeform 162"/>
          <p:cNvSpPr>
            <a:spLocks/>
          </p:cNvSpPr>
          <p:nvPr/>
        </p:nvSpPr>
        <p:spPr bwMode="auto">
          <a:xfrm>
            <a:off x="7870111" y="1897859"/>
            <a:ext cx="228600" cy="11113"/>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29" name="Freeform 163"/>
          <p:cNvSpPr>
            <a:spLocks/>
          </p:cNvSpPr>
          <p:nvPr/>
        </p:nvSpPr>
        <p:spPr bwMode="auto">
          <a:xfrm>
            <a:off x="7841536" y="1980409"/>
            <a:ext cx="290513" cy="12700"/>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0" name="Freeform 164"/>
          <p:cNvSpPr>
            <a:spLocks/>
          </p:cNvSpPr>
          <p:nvPr/>
        </p:nvSpPr>
        <p:spPr bwMode="auto">
          <a:xfrm>
            <a:off x="7885986" y="2053434"/>
            <a:ext cx="206375" cy="11113"/>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2" name="Freeform 156"/>
          <p:cNvSpPr>
            <a:spLocks noEditPoints="1"/>
          </p:cNvSpPr>
          <p:nvPr/>
        </p:nvSpPr>
        <p:spPr bwMode="auto">
          <a:xfrm flipH="1">
            <a:off x="5108723" y="2835144"/>
            <a:ext cx="1314450" cy="1316038"/>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3" name="Freeform 157"/>
          <p:cNvSpPr>
            <a:spLocks/>
          </p:cNvSpPr>
          <p:nvPr/>
        </p:nvSpPr>
        <p:spPr bwMode="auto">
          <a:xfrm>
            <a:off x="5454798" y="3116132"/>
            <a:ext cx="604838" cy="760413"/>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4" name="Freeform 158"/>
          <p:cNvSpPr>
            <a:spLocks/>
          </p:cNvSpPr>
          <p:nvPr/>
        </p:nvSpPr>
        <p:spPr bwMode="auto">
          <a:xfrm>
            <a:off x="5510361" y="3189157"/>
            <a:ext cx="498475" cy="636588"/>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5" name="Freeform 159"/>
          <p:cNvSpPr>
            <a:spLocks noEditPoints="1"/>
          </p:cNvSpPr>
          <p:nvPr/>
        </p:nvSpPr>
        <p:spPr bwMode="auto">
          <a:xfrm>
            <a:off x="5561161" y="3089144"/>
            <a:ext cx="396875" cy="144463"/>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6" name="Freeform 160"/>
          <p:cNvSpPr>
            <a:spLocks noEditPoints="1"/>
          </p:cNvSpPr>
          <p:nvPr/>
        </p:nvSpPr>
        <p:spPr bwMode="auto">
          <a:xfrm>
            <a:off x="5664348" y="3308219"/>
            <a:ext cx="187325" cy="188913"/>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7" name="Freeform 161"/>
          <p:cNvSpPr>
            <a:spLocks/>
          </p:cNvSpPr>
          <p:nvPr/>
        </p:nvSpPr>
        <p:spPr bwMode="auto">
          <a:xfrm>
            <a:off x="5708798" y="3362194"/>
            <a:ext cx="95250" cy="77788"/>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8" name="Freeform 162"/>
          <p:cNvSpPr>
            <a:spLocks/>
          </p:cNvSpPr>
          <p:nvPr/>
        </p:nvSpPr>
        <p:spPr bwMode="auto">
          <a:xfrm>
            <a:off x="5640536" y="3552694"/>
            <a:ext cx="228600" cy="11113"/>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39" name="Freeform 163"/>
          <p:cNvSpPr>
            <a:spLocks/>
          </p:cNvSpPr>
          <p:nvPr/>
        </p:nvSpPr>
        <p:spPr bwMode="auto">
          <a:xfrm>
            <a:off x="5611961" y="3635244"/>
            <a:ext cx="290513" cy="12700"/>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0" name="Freeform 164"/>
          <p:cNvSpPr>
            <a:spLocks/>
          </p:cNvSpPr>
          <p:nvPr/>
        </p:nvSpPr>
        <p:spPr bwMode="auto">
          <a:xfrm>
            <a:off x="5656411" y="3708269"/>
            <a:ext cx="206375" cy="11113"/>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2" name="Freeform 156"/>
          <p:cNvSpPr>
            <a:spLocks noEditPoints="1"/>
          </p:cNvSpPr>
          <p:nvPr/>
        </p:nvSpPr>
        <p:spPr bwMode="auto">
          <a:xfrm flipH="1">
            <a:off x="9589373" y="2840560"/>
            <a:ext cx="1314450" cy="1316038"/>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3" name="Freeform 157"/>
          <p:cNvSpPr>
            <a:spLocks/>
          </p:cNvSpPr>
          <p:nvPr/>
        </p:nvSpPr>
        <p:spPr bwMode="auto">
          <a:xfrm>
            <a:off x="9935448" y="3121548"/>
            <a:ext cx="604838" cy="760413"/>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4" name="Freeform 158"/>
          <p:cNvSpPr>
            <a:spLocks/>
          </p:cNvSpPr>
          <p:nvPr/>
        </p:nvSpPr>
        <p:spPr bwMode="auto">
          <a:xfrm>
            <a:off x="9991011" y="3194573"/>
            <a:ext cx="498475" cy="636588"/>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5" name="Freeform 159"/>
          <p:cNvSpPr>
            <a:spLocks noEditPoints="1"/>
          </p:cNvSpPr>
          <p:nvPr/>
        </p:nvSpPr>
        <p:spPr bwMode="auto">
          <a:xfrm>
            <a:off x="10041811" y="3094560"/>
            <a:ext cx="396875" cy="144463"/>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6" name="Freeform 160"/>
          <p:cNvSpPr>
            <a:spLocks noEditPoints="1"/>
          </p:cNvSpPr>
          <p:nvPr/>
        </p:nvSpPr>
        <p:spPr bwMode="auto">
          <a:xfrm>
            <a:off x="10144998" y="3313635"/>
            <a:ext cx="187325" cy="188913"/>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dirty="0">
              <a:solidFill>
                <a:srgbClr val="505050"/>
              </a:solidFill>
              <a:latin typeface="Arial" panose="020B0604020202020204" pitchFamily="34" charset="0"/>
              <a:cs typeface="Arial" panose="020B0604020202020204" pitchFamily="34" charset="0"/>
            </a:endParaRPr>
          </a:p>
        </p:txBody>
      </p:sp>
      <p:sp>
        <p:nvSpPr>
          <p:cNvPr id="47" name="Freeform 161"/>
          <p:cNvSpPr>
            <a:spLocks/>
          </p:cNvSpPr>
          <p:nvPr/>
        </p:nvSpPr>
        <p:spPr bwMode="auto">
          <a:xfrm>
            <a:off x="10189448" y="3367610"/>
            <a:ext cx="95250" cy="77788"/>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8" name="Freeform 162"/>
          <p:cNvSpPr>
            <a:spLocks/>
          </p:cNvSpPr>
          <p:nvPr/>
        </p:nvSpPr>
        <p:spPr bwMode="auto">
          <a:xfrm>
            <a:off x="10121186" y="3558110"/>
            <a:ext cx="228600" cy="11113"/>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49" name="Freeform 163"/>
          <p:cNvSpPr>
            <a:spLocks/>
          </p:cNvSpPr>
          <p:nvPr/>
        </p:nvSpPr>
        <p:spPr bwMode="auto">
          <a:xfrm>
            <a:off x="10092611" y="3640660"/>
            <a:ext cx="290513" cy="12700"/>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0" name="Freeform 164"/>
          <p:cNvSpPr>
            <a:spLocks/>
          </p:cNvSpPr>
          <p:nvPr/>
        </p:nvSpPr>
        <p:spPr bwMode="auto">
          <a:xfrm>
            <a:off x="10137061" y="3713685"/>
            <a:ext cx="206375" cy="11113"/>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2" name="Freeform 156"/>
          <p:cNvSpPr>
            <a:spLocks noEditPoints="1"/>
          </p:cNvSpPr>
          <p:nvPr/>
        </p:nvSpPr>
        <p:spPr bwMode="auto">
          <a:xfrm flipH="1">
            <a:off x="9589373" y="4721792"/>
            <a:ext cx="1314450" cy="1316038"/>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3" name="Freeform 157"/>
          <p:cNvSpPr>
            <a:spLocks/>
          </p:cNvSpPr>
          <p:nvPr/>
        </p:nvSpPr>
        <p:spPr bwMode="auto">
          <a:xfrm>
            <a:off x="9935448" y="5002780"/>
            <a:ext cx="604838" cy="760413"/>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4" name="Freeform 158"/>
          <p:cNvSpPr>
            <a:spLocks/>
          </p:cNvSpPr>
          <p:nvPr/>
        </p:nvSpPr>
        <p:spPr bwMode="auto">
          <a:xfrm>
            <a:off x="9991011" y="5075805"/>
            <a:ext cx="498475" cy="636588"/>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5" name="Freeform 159"/>
          <p:cNvSpPr>
            <a:spLocks noEditPoints="1"/>
          </p:cNvSpPr>
          <p:nvPr/>
        </p:nvSpPr>
        <p:spPr bwMode="auto">
          <a:xfrm>
            <a:off x="10041811" y="4975792"/>
            <a:ext cx="396875" cy="144463"/>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6" name="Freeform 160"/>
          <p:cNvSpPr>
            <a:spLocks noEditPoints="1"/>
          </p:cNvSpPr>
          <p:nvPr/>
        </p:nvSpPr>
        <p:spPr bwMode="auto">
          <a:xfrm>
            <a:off x="10144998" y="5194867"/>
            <a:ext cx="187325" cy="188913"/>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7" name="Freeform 161"/>
          <p:cNvSpPr>
            <a:spLocks/>
          </p:cNvSpPr>
          <p:nvPr/>
        </p:nvSpPr>
        <p:spPr bwMode="auto">
          <a:xfrm>
            <a:off x="10189448" y="5248842"/>
            <a:ext cx="95250" cy="77788"/>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8" name="Freeform 162"/>
          <p:cNvSpPr>
            <a:spLocks/>
          </p:cNvSpPr>
          <p:nvPr/>
        </p:nvSpPr>
        <p:spPr bwMode="auto">
          <a:xfrm>
            <a:off x="10121186" y="5439342"/>
            <a:ext cx="228600" cy="11113"/>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59" name="Freeform 163"/>
          <p:cNvSpPr>
            <a:spLocks/>
          </p:cNvSpPr>
          <p:nvPr/>
        </p:nvSpPr>
        <p:spPr bwMode="auto">
          <a:xfrm>
            <a:off x="10092611" y="5521892"/>
            <a:ext cx="290513" cy="12700"/>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0" name="Freeform 164"/>
          <p:cNvSpPr>
            <a:spLocks/>
          </p:cNvSpPr>
          <p:nvPr/>
        </p:nvSpPr>
        <p:spPr bwMode="auto">
          <a:xfrm>
            <a:off x="10137061" y="5594917"/>
            <a:ext cx="206375" cy="11113"/>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1" name="TextBox 60"/>
          <p:cNvSpPr txBox="1"/>
          <p:nvPr/>
        </p:nvSpPr>
        <p:spPr>
          <a:xfrm flipH="1">
            <a:off x="7584939" y="4876451"/>
            <a:ext cx="1847273" cy="926407"/>
          </a:xfrm>
          <a:prstGeom prst="rect">
            <a:avLst/>
          </a:prstGeom>
          <a:noFill/>
        </p:spPr>
        <p:txBody>
          <a:bodyPr wrap="square" lIns="182880" tIns="146304" rIns="182880" bIns="146304" rtlCol="1">
            <a:spAutoFit/>
          </a:bodyPr>
          <a:lstStyle/>
          <a:p>
            <a:pPr algn="r" rtl="1">
              <a:lnSpc>
                <a:spcPct val="90000"/>
              </a:lnSpc>
              <a:spcAft>
                <a:spcPts val="600"/>
              </a:spcAft>
            </a:pP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الإصدار </a:t>
            </a: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A</a:t>
            </a:r>
          </a:p>
          <a:p>
            <a:pPr algn="r" rtl="1">
              <a:lnSpc>
                <a:spcPct val="90000"/>
              </a:lnSpc>
              <a:spcAft>
                <a:spcPts val="600"/>
              </a:spcAft>
            </a:pPr>
            <a:r>
              <a:rPr lang="ar-EG" sz="16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العائد، الصنف، متعدد</a:t>
            </a:r>
          </a:p>
        </p:txBody>
      </p:sp>
      <p:sp>
        <p:nvSpPr>
          <p:cNvPr id="63" name="Freeform 156"/>
          <p:cNvSpPr>
            <a:spLocks noEditPoints="1"/>
          </p:cNvSpPr>
          <p:nvPr/>
        </p:nvSpPr>
        <p:spPr bwMode="auto">
          <a:xfrm flipH="1">
            <a:off x="5108723" y="4720244"/>
            <a:ext cx="1314450" cy="1316038"/>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4" name="Freeform 157"/>
          <p:cNvSpPr>
            <a:spLocks/>
          </p:cNvSpPr>
          <p:nvPr/>
        </p:nvSpPr>
        <p:spPr bwMode="auto">
          <a:xfrm>
            <a:off x="5454798" y="5001232"/>
            <a:ext cx="604838" cy="760413"/>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5" name="Freeform 158"/>
          <p:cNvSpPr>
            <a:spLocks/>
          </p:cNvSpPr>
          <p:nvPr/>
        </p:nvSpPr>
        <p:spPr bwMode="auto">
          <a:xfrm>
            <a:off x="5510361" y="5074257"/>
            <a:ext cx="498475" cy="636588"/>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6" name="Freeform 159"/>
          <p:cNvSpPr>
            <a:spLocks noEditPoints="1"/>
          </p:cNvSpPr>
          <p:nvPr/>
        </p:nvSpPr>
        <p:spPr bwMode="auto">
          <a:xfrm>
            <a:off x="5561161" y="4974244"/>
            <a:ext cx="396875" cy="144463"/>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7" name="Freeform 160"/>
          <p:cNvSpPr>
            <a:spLocks noEditPoints="1"/>
          </p:cNvSpPr>
          <p:nvPr/>
        </p:nvSpPr>
        <p:spPr bwMode="auto">
          <a:xfrm>
            <a:off x="5664348" y="5193319"/>
            <a:ext cx="187325" cy="188913"/>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8" name="Freeform 161"/>
          <p:cNvSpPr>
            <a:spLocks/>
          </p:cNvSpPr>
          <p:nvPr/>
        </p:nvSpPr>
        <p:spPr bwMode="auto">
          <a:xfrm>
            <a:off x="5708798" y="5247294"/>
            <a:ext cx="95250" cy="77788"/>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69" name="Freeform 162"/>
          <p:cNvSpPr>
            <a:spLocks/>
          </p:cNvSpPr>
          <p:nvPr/>
        </p:nvSpPr>
        <p:spPr bwMode="auto">
          <a:xfrm>
            <a:off x="5640536" y="5437794"/>
            <a:ext cx="228600" cy="11113"/>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70" name="Freeform 163"/>
          <p:cNvSpPr>
            <a:spLocks/>
          </p:cNvSpPr>
          <p:nvPr/>
        </p:nvSpPr>
        <p:spPr bwMode="auto">
          <a:xfrm>
            <a:off x="5611961" y="5520344"/>
            <a:ext cx="290513" cy="12700"/>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71" name="Freeform 164"/>
          <p:cNvSpPr>
            <a:spLocks/>
          </p:cNvSpPr>
          <p:nvPr/>
        </p:nvSpPr>
        <p:spPr bwMode="auto">
          <a:xfrm>
            <a:off x="5656411" y="5593369"/>
            <a:ext cx="206375" cy="11113"/>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solidFill>
            <a:srgbClr val="4272B7"/>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r" rtl="1"/>
            <a:endParaRPr lang="ar-EG">
              <a:solidFill>
                <a:srgbClr val="505050"/>
              </a:solidFill>
              <a:latin typeface="Arial" panose="020B0604020202020204" pitchFamily="34" charset="0"/>
              <a:cs typeface="Arial" panose="020B0604020202020204" pitchFamily="34" charset="0"/>
            </a:endParaRPr>
          </a:p>
        </p:txBody>
      </p:sp>
      <p:sp>
        <p:nvSpPr>
          <p:cNvPr id="72" name="TextBox 71"/>
          <p:cNvSpPr txBox="1"/>
          <p:nvPr/>
        </p:nvSpPr>
        <p:spPr>
          <a:xfrm flipH="1">
            <a:off x="3187700" y="4865338"/>
            <a:ext cx="1847273" cy="926407"/>
          </a:xfrm>
          <a:prstGeom prst="rect">
            <a:avLst/>
          </a:prstGeom>
          <a:noFill/>
        </p:spPr>
        <p:txBody>
          <a:bodyPr wrap="square" lIns="182880" tIns="146304" rIns="182880" bIns="146304" rtlCol="1">
            <a:spAutoFit/>
          </a:bodyPr>
          <a:lstStyle/>
          <a:p>
            <a:pPr algn="r" rtl="1">
              <a:lnSpc>
                <a:spcPct val="90000"/>
              </a:lnSpc>
              <a:spcAft>
                <a:spcPts val="600"/>
              </a:spcAft>
            </a:pP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الإصدار </a:t>
            </a:r>
            <a:r>
              <a:rPr lang="ar-EG" sz="2400">
                <a:gradFill>
                  <a:gsLst>
                    <a:gs pos="2917">
                      <a:srgbClr val="505050"/>
                    </a:gs>
                    <a:gs pos="30000">
                      <a:srgbClr val="505050"/>
                    </a:gs>
                  </a:gsLst>
                  <a:lin ang="5400000" scaled="0"/>
                </a:gradFill>
                <a:latin typeface="Arial" panose="020B0604020202020204" pitchFamily="34" charset="0"/>
                <a:cs typeface="Arial" panose="020B0604020202020204" pitchFamily="34" charset="0"/>
                <a:rtl val="0"/>
              </a:rPr>
              <a:t>B</a:t>
            </a:r>
          </a:p>
          <a:p>
            <a:pPr algn="r" rtl="1">
              <a:lnSpc>
                <a:spcPct val="90000"/>
              </a:lnSpc>
              <a:spcAft>
                <a:spcPts val="600"/>
              </a:spcAft>
            </a:pPr>
            <a:r>
              <a:rPr lang="ar-EG" sz="1600">
                <a:gradFill>
                  <a:gsLst>
                    <a:gs pos="2917">
                      <a:srgbClr val="505050"/>
                    </a:gs>
                    <a:gs pos="30000">
                      <a:srgbClr val="505050"/>
                    </a:gs>
                  </a:gsLst>
                  <a:lin ang="5400000" scaled="0"/>
                </a:gradFill>
                <a:latin typeface="Arial" panose="020B0604020202020204" pitchFamily="34" charset="0"/>
                <a:cs typeface="Arial" panose="020B0604020202020204" pitchFamily="34" charset="0"/>
                <a:rtl/>
              </a:rPr>
              <a:t>العائد، الصنف، متعدد</a:t>
            </a:r>
          </a:p>
        </p:txBody>
      </p:sp>
      <p:cxnSp>
        <p:nvCxnSpPr>
          <p:cNvPr id="12" name="Elbow Connector 11"/>
          <p:cNvCxnSpPr>
            <a:stCxn id="22" idx="6"/>
            <a:endCxn id="42" idx="9"/>
          </p:cNvCxnSpPr>
          <p:nvPr/>
        </p:nvCxnSpPr>
        <p:spPr>
          <a:xfrm>
            <a:off x="7995733" y="2496347"/>
            <a:ext cx="2251075" cy="344213"/>
          </a:xfrm>
          <a:prstGeom prst="bentConnector3">
            <a:avLst>
              <a:gd name="adj1" fmla="val 9991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2" idx="6"/>
            <a:endCxn id="52" idx="9"/>
          </p:cNvCxnSpPr>
          <p:nvPr/>
        </p:nvCxnSpPr>
        <p:spPr>
          <a:xfrm flipH="1">
            <a:off x="10234108" y="4156598"/>
            <a:ext cx="12700" cy="565194"/>
          </a:xfrm>
          <a:prstGeom prst="bentConnector3">
            <a:avLst>
              <a:gd name="adj1" fmla="val -3633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2" idx="6"/>
            <a:endCxn id="32" idx="9"/>
          </p:cNvCxnSpPr>
          <p:nvPr/>
        </p:nvCxnSpPr>
        <p:spPr>
          <a:xfrm flipH="1">
            <a:off x="5766158" y="2496347"/>
            <a:ext cx="2229575" cy="338797"/>
          </a:xfrm>
          <a:prstGeom prst="bentConnector3">
            <a:avLst>
              <a:gd name="adj1" fmla="val 997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32" idx="6"/>
            <a:endCxn id="63" idx="9"/>
          </p:cNvCxnSpPr>
          <p:nvPr/>
        </p:nvCxnSpPr>
        <p:spPr>
          <a:xfrm flipH="1">
            <a:off x="5753458" y="4151182"/>
            <a:ext cx="12700" cy="569062"/>
          </a:xfrm>
          <a:prstGeom prst="bentConnector3">
            <a:avLst>
              <a:gd name="adj1" fmla="val 5717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65083"/>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952511-62ED-4B75-9BB8-2C82A33BFABA}"/>
              </a:ext>
            </a:extLst>
          </p:cNvPr>
          <p:cNvGrpSpPr/>
          <p:nvPr/>
        </p:nvGrpSpPr>
        <p:grpSpPr>
          <a:xfrm flipH="1">
            <a:off x="928254" y="2364509"/>
            <a:ext cx="9723251" cy="3346207"/>
            <a:chOff x="928254" y="2364509"/>
            <a:chExt cx="9723251" cy="3346207"/>
          </a:xfrm>
        </p:grpSpPr>
        <p:sp>
          <p:nvSpPr>
            <p:cNvPr id="6" name="Up Arrow 5"/>
            <p:cNvSpPr/>
            <p:nvPr/>
          </p:nvSpPr>
          <p:spPr bwMode="auto">
            <a:xfrm>
              <a:off x="1089891" y="2364509"/>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Up Arrow 6"/>
            <p:cNvSpPr/>
            <p:nvPr/>
          </p:nvSpPr>
          <p:spPr bwMode="auto">
            <a:xfrm>
              <a:off x="4114800" y="2364509"/>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Left-Right Arrow 7"/>
            <p:cNvSpPr/>
            <p:nvPr/>
          </p:nvSpPr>
          <p:spPr bwMode="auto">
            <a:xfrm>
              <a:off x="8945417" y="2873333"/>
              <a:ext cx="1560945" cy="90351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Up Arrow 8"/>
            <p:cNvSpPr/>
            <p:nvPr/>
          </p:nvSpPr>
          <p:spPr bwMode="auto">
            <a:xfrm>
              <a:off x="6530109" y="2364509"/>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hevron 9"/>
            <p:cNvSpPr/>
            <p:nvPr/>
          </p:nvSpPr>
          <p:spPr bwMode="auto">
            <a:xfrm>
              <a:off x="2800927" y="2777836"/>
              <a:ext cx="1034473" cy="1094509"/>
            </a:xfrm>
            <a:prstGeom prst="chevr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928254" y="4396509"/>
              <a:ext cx="1754909" cy="960263"/>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rtl/>
                </a:rPr>
                <a:t>حجم المعادلة</a:t>
              </a:r>
            </a:p>
          </p:txBody>
        </p:sp>
        <p:sp>
          <p:nvSpPr>
            <p:cNvPr id="12" name="TextBox 11"/>
            <p:cNvSpPr txBox="1"/>
            <p:nvPr/>
          </p:nvSpPr>
          <p:spPr>
            <a:xfrm>
              <a:off x="3953163" y="4396510"/>
              <a:ext cx="1754909" cy="1314206"/>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rtl/>
                </a:rPr>
                <a:t>كمية البوليمر</a:t>
              </a:r>
            </a:p>
            <a:p>
              <a:pPr algn="ctr" rtl="1">
                <a:lnSpc>
                  <a:spcPct val="90000"/>
                </a:lnSpc>
                <a:spcAft>
                  <a:spcPts val="600"/>
                </a:spcAft>
              </a:pPr>
              <a:r>
                <a:rPr lang="ar-sa" sz="2000" dirty="0">
                  <a:gradFill>
                    <a:gsLst>
                      <a:gs pos="2917">
                        <a:srgbClr val="505050"/>
                      </a:gs>
                      <a:gs pos="30000">
                        <a:srgbClr val="505050"/>
                      </a:gs>
                    </a:gsLst>
                    <a:lin ang="5400000" scaled="0"/>
                  </a:gradFill>
                  <a:rtl/>
                </a:rPr>
                <a:t>قابلة للتحجيم</a:t>
              </a:r>
            </a:p>
          </p:txBody>
        </p:sp>
        <p:sp>
          <p:nvSpPr>
            <p:cNvPr id="13" name="TextBox 12"/>
            <p:cNvSpPr txBox="1"/>
            <p:nvPr/>
          </p:nvSpPr>
          <p:spPr>
            <a:xfrm>
              <a:off x="6266872" y="4396509"/>
              <a:ext cx="1754909" cy="1314206"/>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rtl/>
                </a:rPr>
                <a:t>كمية المذيب</a:t>
              </a:r>
            </a:p>
            <a:p>
              <a:pPr algn="ctr" rtl="1">
                <a:lnSpc>
                  <a:spcPct val="90000"/>
                </a:lnSpc>
                <a:spcAft>
                  <a:spcPts val="600"/>
                </a:spcAft>
              </a:pPr>
              <a:r>
                <a:rPr lang="ar-sa" sz="2000" dirty="0">
                  <a:gradFill>
                    <a:gsLst>
                      <a:gs pos="2917">
                        <a:srgbClr val="505050"/>
                      </a:gs>
                      <a:gs pos="30000">
                        <a:srgbClr val="505050"/>
                      </a:gs>
                    </a:gsLst>
                    <a:lin ang="5400000" scaled="0"/>
                  </a:gradFill>
                  <a:rtl/>
                </a:rPr>
                <a:t>قابلة للتحجيم</a:t>
              </a:r>
            </a:p>
          </p:txBody>
        </p:sp>
        <p:sp>
          <p:nvSpPr>
            <p:cNvPr id="14" name="TextBox 13"/>
            <p:cNvSpPr txBox="1"/>
            <p:nvPr/>
          </p:nvSpPr>
          <p:spPr>
            <a:xfrm>
              <a:off x="8800272" y="4396509"/>
              <a:ext cx="1851233" cy="1314206"/>
            </a:xfrm>
            <a:prstGeom prst="rect">
              <a:avLst/>
            </a:prstGeom>
            <a:noFill/>
          </p:spPr>
          <p:txBody>
            <a:bodyPr wrap="square" lIns="182880" tIns="146304" rIns="182880" bIns="146304" rtlCol="1">
              <a:spAutoFit/>
            </a:bodyPr>
            <a:lstStyle/>
            <a:p>
              <a:pPr algn="ctr" rtl="1">
                <a:lnSpc>
                  <a:spcPct val="90000"/>
                </a:lnSpc>
                <a:spcAft>
                  <a:spcPts val="600"/>
                </a:spcAft>
              </a:pPr>
              <a:r>
                <a:rPr lang="ar-sa" sz="2400" dirty="0">
                  <a:gradFill>
                    <a:gsLst>
                      <a:gs pos="2917">
                        <a:srgbClr val="505050"/>
                      </a:gs>
                      <a:gs pos="30000">
                        <a:srgbClr val="505050"/>
                      </a:gs>
                    </a:gsLst>
                    <a:lin ang="5400000" scaled="0"/>
                  </a:gradFill>
                  <a:rtl/>
                </a:rPr>
                <a:t>كمية المادة الحفازة</a:t>
              </a:r>
            </a:p>
            <a:p>
              <a:pPr algn="ctr" rtl="1">
                <a:lnSpc>
                  <a:spcPct val="90000"/>
                </a:lnSpc>
                <a:spcAft>
                  <a:spcPts val="600"/>
                </a:spcAft>
              </a:pPr>
              <a:r>
                <a:rPr lang="ar-sa" sz="2000" dirty="0">
                  <a:gradFill>
                    <a:gsLst>
                      <a:gs pos="2917">
                        <a:srgbClr val="505050"/>
                      </a:gs>
                      <a:gs pos="30000">
                        <a:srgbClr val="505050"/>
                      </a:gs>
                    </a:gsLst>
                    <a:lin ang="5400000" scaled="0"/>
                  </a:gradFill>
                  <a:rtl/>
                </a:rPr>
                <a:t>غير قابلة للتحجيم</a:t>
              </a:r>
              <a:endParaRPr lang="en-US" sz="2400" dirty="0">
                <a:gradFill>
                  <a:gsLst>
                    <a:gs pos="2917">
                      <a:srgbClr val="505050"/>
                    </a:gs>
                    <a:gs pos="30000">
                      <a:srgbClr val="505050"/>
                    </a:gs>
                  </a:gsLst>
                  <a:lin ang="5400000" scaled="0"/>
                </a:gradFill>
              </a:endParaRPr>
            </a:p>
          </p:txBody>
        </p:sp>
        <p:sp>
          <p:nvSpPr>
            <p:cNvPr id="15" name="Cross 14"/>
            <p:cNvSpPr/>
            <p:nvPr/>
          </p:nvSpPr>
          <p:spPr bwMode="auto">
            <a:xfrm>
              <a:off x="5752100" y="3038919"/>
              <a:ext cx="572344" cy="572344"/>
            </a:xfrm>
            <a:prstGeom prst="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ross 15"/>
            <p:cNvSpPr/>
            <p:nvPr/>
          </p:nvSpPr>
          <p:spPr bwMode="auto">
            <a:xfrm>
              <a:off x="8167409" y="3038919"/>
              <a:ext cx="572344" cy="572344"/>
            </a:xfrm>
            <a:prstGeom prst="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Up Arrow 18"/>
            <p:cNvSpPr/>
            <p:nvPr/>
          </p:nvSpPr>
          <p:spPr bwMode="auto">
            <a:xfrm rot="10800000">
              <a:off x="4103254" y="2475345"/>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Up Arrow 19"/>
            <p:cNvSpPr/>
            <p:nvPr/>
          </p:nvSpPr>
          <p:spPr bwMode="auto">
            <a:xfrm rot="10800000">
              <a:off x="6423890" y="2475345"/>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Up Arrow 20"/>
            <p:cNvSpPr/>
            <p:nvPr/>
          </p:nvSpPr>
          <p:spPr bwMode="auto">
            <a:xfrm rot="10800000">
              <a:off x="1089890" y="2475345"/>
              <a:ext cx="1431636" cy="19211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Chevron 21"/>
            <p:cNvSpPr/>
            <p:nvPr/>
          </p:nvSpPr>
          <p:spPr bwMode="auto">
            <a:xfrm rot="10800000">
              <a:off x="2634672" y="2777835"/>
              <a:ext cx="1034473" cy="1094509"/>
            </a:xfrm>
            <a:prstGeom prst="chevr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35526436"/>
      </p:ext>
    </p:extLst>
  </p:cSld>
  <p:clrMapOvr>
    <a:masterClrMapping/>
  </p:clrMapOvr>
  <p:transition advClick="0">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fabdb0-6811-4e35-981a-198c29cbb8c3"/>
    <ds:schemaRef ds:uri="http://www.w3.org/XML/1998/namespace"/>
    <ds:schemaRef ds:uri="http://purl.org/dc/dcmitype/"/>
  </ds:schemaRefs>
</ds:datastoreItem>
</file>

<file path=customXml/itemProps2.xml><?xml version="1.0" encoding="utf-8"?>
<ds:datastoreItem xmlns:ds="http://schemas.openxmlformats.org/officeDocument/2006/customXml" ds:itemID="{A288ADA1-D5C7-4670-ACCF-8DDE60207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7938</TotalTime>
  <Words>1044</Words>
  <Application>Microsoft Office PowerPoint</Application>
  <PresentationFormat>Widescreen</PresentationFormat>
  <Paragraphs>69</Paragraphs>
  <Slides>4</Slides>
  <Notes>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146</cp:revision>
  <dcterms:created xsi:type="dcterms:W3CDTF">2018-07-31T14:16:34Z</dcterms:created>
  <dcterms:modified xsi:type="dcterms:W3CDTF">2021-10-20T01:19:13Z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