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2"/>
  </p:notesMasterIdLst>
  <p:handoutMasterIdLst>
    <p:handoutMasterId r:id="rId13"/>
  </p:handoutMasterIdLst>
  <p:sldIdLst>
    <p:sldId id="1720" r:id="rId6"/>
    <p:sldId id="310" r:id="rId7"/>
    <p:sldId id="339" r:id="rId8"/>
    <p:sldId id="349" r:id="rId9"/>
    <p:sldId id="350" r:id="rId10"/>
    <p:sldId id="351"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0"/>
            <p14:sldId id="310"/>
            <p14:sldId id="339"/>
            <p14:sldId id="349"/>
            <p14:sldId id="350"/>
            <p14:sldId id="351"/>
          </p14:sldIdLst>
        </p14:section>
        <p14:section name="To be Deleted" id="{F26A2E8A-F64C-4800-B444-9108FACED5B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7" autoAdjust="0"/>
    <p:restoredTop sz="92109" autoAdjust="0"/>
  </p:normalViewPr>
  <p:slideViewPr>
    <p:cSldViewPr snapToGrid="0">
      <p:cViewPr varScale="1">
        <p:scale>
          <a:sx n="108" d="100"/>
          <a:sy n="108" d="100"/>
        </p:scale>
        <p:origin x="78" y="15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Nielsen" userId="ebf09baf-0b46-49dc-b5e4-5c911106321b" providerId="ADAL" clId="{78E241E2-5EC5-4CBA-876C-534B0B1C9C0C}"/>
    <pc:docChg chg="modSld">
      <pc:chgData name="Claire Nielsen" userId="ebf09baf-0b46-49dc-b5e4-5c911106321b" providerId="ADAL" clId="{78E241E2-5EC5-4CBA-876C-534B0B1C9C0C}" dt="2019-03-21T08:31:00.293" v="13" actId="20577"/>
      <pc:docMkLst>
        <pc:docMk/>
      </pc:docMkLst>
      <pc:sldChg chg="modSp">
        <pc:chgData name="Claire Nielsen" userId="ebf09baf-0b46-49dc-b5e4-5c911106321b" providerId="ADAL" clId="{78E241E2-5EC5-4CBA-876C-534B0B1C9C0C}" dt="2019-03-21T08:31:00.293" v="13" actId="20577"/>
        <pc:sldMkLst>
          <pc:docMk/>
          <pc:sldMk cId="1038396974" sldId="349"/>
        </pc:sldMkLst>
        <pc:spChg chg="mod">
          <ac:chgData name="Claire Nielsen" userId="ebf09baf-0b46-49dc-b5e4-5c911106321b" providerId="ADAL" clId="{78E241E2-5EC5-4CBA-876C-534B0B1C9C0C}" dt="2019-03-21T08:31:00.293" v="13" actId="20577"/>
          <ac:spMkLst>
            <pc:docMk/>
            <pc:sldMk cId="1038396974" sldId="349"/>
            <ac:spMk id="5" creationId="{00000000-0000-0000-0000-000000000000}"/>
          </ac:spMkLst>
        </pc:spChg>
        <pc:graphicFrameChg chg="modGraphic">
          <ac:chgData name="Claire Nielsen" userId="ebf09baf-0b46-49dc-b5e4-5c911106321b" providerId="ADAL" clId="{78E241E2-5EC5-4CBA-876C-534B0B1C9C0C}" dt="2019-03-21T08:30:55.983" v="11" actId="20577"/>
          <ac:graphicFrameMkLst>
            <pc:docMk/>
            <pc:sldMk cId="1038396974" sldId="349"/>
            <ac:graphicFrameMk id="10"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10/20/2021 3:32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10/20/2021 3:32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10/20/2021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of Potency</a:t>
            </a:r>
            <a:r>
              <a:rPr lang="en-US" baseline="0" dirty="0"/>
              <a:t> management exist in many industries including food, chemical and the pharmaceutical industries.  As an example of the concept of potency management we will look at an example in the food industry.  This example will be used throughout the course as I will create the potency items, formula and process the batch orders for this example.</a:t>
            </a:r>
          </a:p>
          <a:p>
            <a:endParaRPr lang="en-US" baseline="0" dirty="0"/>
          </a:p>
          <a:p>
            <a:r>
              <a:rPr lang="en-US" baseline="0" dirty="0"/>
              <a:t>In the production of hot sauce the heat index (</a:t>
            </a:r>
            <a:r>
              <a:rPr lang="en-US" baseline="0" dirty="0" err="1"/>
              <a:t>Scoville</a:t>
            </a:r>
            <a:r>
              <a:rPr lang="en-US" baseline="0" dirty="0"/>
              <a:t> Heat Units) of the raw chili batch that is used to produce the hot sauce has an impact on how much of the other ingredients are used in the mixture.  Each batch of chili's is tested upon receipt for a </a:t>
            </a:r>
            <a:r>
              <a:rPr lang="en-US" baseline="0" dirty="0" err="1"/>
              <a:t>Scoville</a:t>
            </a:r>
            <a:r>
              <a:rPr lang="en-US" baseline="0" dirty="0"/>
              <a:t> Heat Unit value.  The price of the batch of </a:t>
            </a:r>
            <a:r>
              <a:rPr lang="en-US" baseline="0" dirty="0" err="1"/>
              <a:t>chilis</a:t>
            </a:r>
            <a:r>
              <a:rPr lang="en-US" baseline="0" dirty="0"/>
              <a:t> is based upon the SHU value as the higher the value, the less </a:t>
            </a:r>
            <a:r>
              <a:rPr lang="en-US" baseline="0" dirty="0" err="1"/>
              <a:t>chilis</a:t>
            </a:r>
            <a:r>
              <a:rPr lang="en-US" baseline="0" dirty="0"/>
              <a:t> have to be used in the production of the hot sauce.  Based upon the </a:t>
            </a:r>
            <a:r>
              <a:rPr lang="en-US" baseline="0" dirty="0" err="1"/>
              <a:t>Scoville</a:t>
            </a:r>
            <a:r>
              <a:rPr lang="en-US" baseline="0" dirty="0"/>
              <a:t> Unit test for a batch of </a:t>
            </a:r>
            <a:r>
              <a:rPr lang="en-US" baseline="0" dirty="0" err="1"/>
              <a:t>chilis</a:t>
            </a:r>
            <a:r>
              <a:rPr lang="en-US" baseline="0" dirty="0"/>
              <a:t> the amount of sugar and vinegar that is used in the hot sauce is adjusted to maintain an even heat value for the finished product.  Once this value is calculated, water is added as a filler ingredient to complete the total needed quantity of the batch order.  This allows for the finished product to have a consistent heat value for the customer, and not have varying levels of heat bottle to bottle.</a:t>
            </a:r>
          </a:p>
        </p:txBody>
      </p:sp>
      <p:sp>
        <p:nvSpPr>
          <p:cNvPr id="4" name="Slide Number Placeholder 3"/>
          <p:cNvSpPr>
            <a:spLocks noGrp="1"/>
          </p:cNvSpPr>
          <p:nvPr>
            <p:ph type="sldNum" sz="quarter" idx="10"/>
          </p:nvPr>
        </p:nvSpPr>
        <p:spPr/>
        <p:txBody>
          <a:bodyPr/>
          <a:lstStyle/>
          <a:p>
            <a:fld id="{3D7B9D4F-5F19-438C-92E8-037C6AE8F87D}" type="slidenum">
              <a:rPr lang="en-US" smtClean="0"/>
              <a:t>2</a:t>
            </a:fld>
            <a:endParaRPr lang="en-US"/>
          </a:p>
        </p:txBody>
      </p:sp>
    </p:spTree>
    <p:extLst>
      <p:ext uri="{BB962C8B-B14F-4D97-AF65-F5344CB8AC3E}">
        <p14:creationId xmlns:p14="http://schemas.microsoft.com/office/powerpoint/2010/main" val="25637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One of the more common equations is to take the target price and multiply it by the ratio of the actual potency to the target potency which will then give the price for the batch received.</a:t>
            </a:r>
          </a:p>
          <a:p>
            <a:endParaRPr lang="en-US" baseline="0" dirty="0"/>
          </a:p>
          <a:p>
            <a:r>
              <a:rPr lang="en-US" baseline="0" dirty="0"/>
              <a:t>For example, if we have a target pricing of 50 gallons of material at 70% active potency with a cost of $875.00, this would be the ideal situation.  </a:t>
            </a:r>
          </a:p>
          <a:p>
            <a:endParaRPr lang="en-US" baseline="0" dirty="0"/>
          </a:p>
          <a:p>
            <a:r>
              <a:rPr lang="en-US" baseline="0" dirty="0"/>
              <a:t>But since we can’t get each batch to be at exactly 70% active potency, we have established attribute-based pricing on the item.  So if a batch at 60% active potency is received, the calculated price of the 50 gallons would be $750.  It’s a cheaper rate since the active percentage is lower than the target value from the supplier</a:t>
            </a:r>
          </a:p>
          <a:p>
            <a:endParaRPr lang="en-US" baseline="0" dirty="0"/>
          </a:p>
          <a:p>
            <a:r>
              <a:rPr lang="en-US" baseline="0" dirty="0"/>
              <a:t>If a batch at 75% active potency is received, the 50 gallons would have a calculated price of $937.50, which is more expensive than the target, but since we have to use less in production, the cost evens out.</a:t>
            </a:r>
          </a:p>
        </p:txBody>
      </p:sp>
      <p:sp>
        <p:nvSpPr>
          <p:cNvPr id="4" name="Slide Number Placeholder 3"/>
          <p:cNvSpPr>
            <a:spLocks noGrp="1"/>
          </p:cNvSpPr>
          <p:nvPr>
            <p:ph type="sldNum" sz="quarter" idx="10"/>
          </p:nvPr>
        </p:nvSpPr>
        <p:spPr/>
        <p:txBody>
          <a:bodyPr/>
          <a:lstStyle/>
          <a:p>
            <a:fld id="{3D7B9D4F-5F19-438C-92E8-037C6AE8F87D}" type="slidenum">
              <a:rPr lang="en-US" smtClean="0"/>
              <a:t>3</a:t>
            </a:fld>
            <a:endParaRPr lang="en-US"/>
          </a:p>
        </p:txBody>
      </p:sp>
    </p:spTree>
    <p:extLst>
      <p:ext uri="{BB962C8B-B14F-4D97-AF65-F5344CB8AC3E}">
        <p14:creationId xmlns:p14="http://schemas.microsoft.com/office/powerpoint/2010/main" val="27451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batch order for</a:t>
            </a:r>
            <a:r>
              <a:rPr lang="en-US" baseline="0" dirty="0"/>
              <a:t> a manufactured item that consumes a potency item is created, Dynamics completes a process of batch balancing to determine the actual quantities to consume of the active, compensating and filler ingredients.  For the active ingredient a target value is set on the released product for the potency attribute, when the real batch is selected Dynamics will use the actual potency attribute to calculate the quantity of the batch to consume using the following equation:</a:t>
            </a:r>
          </a:p>
          <a:p>
            <a:endParaRPr lang="en-US" baseline="0" dirty="0"/>
          </a:p>
          <a:p>
            <a:r>
              <a:rPr lang="en-US" sz="1200" b="1" kern="1200" dirty="0">
                <a:solidFill>
                  <a:schemeClr val="tx1"/>
                </a:solidFill>
                <a:effectLst/>
                <a:latin typeface="Segoe UI Light" pitchFamily="34" charset="0"/>
                <a:ea typeface="+mn-ea"/>
                <a:cs typeface="+mn-cs"/>
              </a:rPr>
              <a:t>Active ingredient Balanced Quantity =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((Estimated Quantity of Active ingredient * Target potency value) /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Actual potency value reserved)</a:t>
            </a:r>
            <a:endParaRPr lang="en-US" sz="1200" kern="1200" dirty="0">
              <a:solidFill>
                <a:schemeClr val="tx1"/>
              </a:solidFill>
              <a:effectLst/>
              <a:latin typeface="Segoe UI Light" pitchFamily="34" charset="0"/>
              <a:ea typeface="+mn-ea"/>
              <a:cs typeface="+mn-cs"/>
            </a:endParaRPr>
          </a:p>
          <a:p>
            <a:endParaRPr lang="en-US" dirty="0"/>
          </a:p>
          <a:p>
            <a:r>
              <a:rPr lang="en-US" dirty="0"/>
              <a:t>For</a:t>
            </a:r>
            <a:r>
              <a:rPr lang="en-US" baseline="0" dirty="0"/>
              <a:t> example, is the target potency of an active ingredient was 35%, and the estimated quantity was 50 </a:t>
            </a:r>
            <a:r>
              <a:rPr lang="en-US" baseline="0" dirty="0" err="1"/>
              <a:t>lbs</a:t>
            </a:r>
            <a:r>
              <a:rPr lang="en-US" baseline="0" dirty="0"/>
              <a:t>, but the actual batch that was picked for production was 32.5% potency, the formula for that specific batch order would be adjusted to have the quantity of 53.85 </a:t>
            </a:r>
            <a:r>
              <a:rPr lang="en-US" baseline="0" dirty="0" err="1"/>
              <a:t>lbs</a:t>
            </a:r>
            <a:r>
              <a:rPr lang="en-US" baseline="0" dirty="0"/>
              <a:t> picked of that specific batch.</a:t>
            </a: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4</a:t>
            </a:fld>
            <a:endParaRPr lang="en-US"/>
          </a:p>
        </p:txBody>
      </p:sp>
    </p:spTree>
    <p:extLst>
      <p:ext uri="{BB962C8B-B14F-4D97-AF65-F5344CB8AC3E}">
        <p14:creationId xmlns:p14="http://schemas.microsoft.com/office/powerpoint/2010/main" val="341724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actual active</a:t>
            </a:r>
            <a:r>
              <a:rPr lang="en-US" baseline="0" dirty="0"/>
              <a:t> ingredient batch has been identified and the adjusted active quantity calculated, Dynamics will next calculate the compensation ingredient quantity.  The equation used to calculate the compensation quantity is:</a:t>
            </a:r>
          </a:p>
          <a:p>
            <a:endParaRPr lang="en-US" baseline="0" dirty="0"/>
          </a:p>
          <a:p>
            <a:r>
              <a:rPr lang="en-US" sz="1200" b="1" kern="1200" dirty="0">
                <a:solidFill>
                  <a:schemeClr val="tx1"/>
                </a:solidFill>
                <a:effectLst/>
                <a:latin typeface="Segoe UI Light" pitchFamily="34" charset="0"/>
                <a:ea typeface="+mn-ea"/>
                <a:cs typeface="+mn-cs"/>
              </a:rPr>
              <a:t>Compensation Ingredient Balanced Quantity =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((Estimated Quantity of Active ingredient –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Balanced (Actual) Quantity of Active ingredient) * Compensation Factor) + Compensation ingredient Estimated Quantity</a:t>
            </a:r>
            <a:endParaRPr lang="en-US" sz="1200" kern="1200" dirty="0">
              <a:solidFill>
                <a:schemeClr val="tx1"/>
              </a:solidFill>
              <a:effectLst/>
              <a:latin typeface="Segoe UI Light" pitchFamily="34" charset="0"/>
              <a:ea typeface="+mn-ea"/>
              <a:cs typeface="+mn-cs"/>
            </a:endParaRPr>
          </a:p>
          <a:p>
            <a:endParaRPr lang="en-US" dirty="0"/>
          </a:p>
          <a:p>
            <a:r>
              <a:rPr lang="en-US" dirty="0"/>
              <a:t>For the example from the previous slide, the calculated balanced quantity of 53.85 would be subtracted from the estimated</a:t>
            </a:r>
            <a:r>
              <a:rPr lang="en-US" baseline="0" dirty="0"/>
              <a:t> value of 50, giving a value of -3.85.  This value would then be multiplied by the user-specified compensation factor and added to the estimated quantity of the compensation ingredient.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Since the Compensation Factor is user-defined there is no requirement that the Active and Compensating ingredients be in the same unit of measure. If the Active and Compensating ingredients have units of measure of Lbs. and Kg then a Factor of 2.2 would be used to execute a “pound-for-pound” adjustment.</a:t>
            </a: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5</a:t>
            </a:fld>
            <a:endParaRPr lang="en-US"/>
          </a:p>
        </p:txBody>
      </p:sp>
    </p:spTree>
    <p:extLst>
      <p:ext uri="{BB962C8B-B14F-4D97-AF65-F5344CB8AC3E}">
        <p14:creationId xmlns:p14="http://schemas.microsoft.com/office/powerpoint/2010/main" val="44530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After the Active and Compensating ingredient balanced quantities have been determined any filler ingredient quantities are calculated. The calculation that is used to determine the inventory quantity of the Filler ingredient is:</a:t>
            </a:r>
          </a:p>
          <a:p>
            <a:r>
              <a:rPr lang="en-US" sz="1200" b="1" kern="1200" dirty="0">
                <a:solidFill>
                  <a:schemeClr val="tx1"/>
                </a:solidFill>
                <a:effectLst/>
                <a:latin typeface="Segoe UI Light" pitchFamily="34" charset="0"/>
                <a:ea typeface="+mn-ea"/>
                <a:cs typeface="+mn-cs"/>
              </a:rPr>
              <a:t>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Filler Ingredient Quantity</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Filler ingredient Adjustment Quantity =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((Total Estimated Quantities of Active ingredients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 Total Estimated Quantities of Compensating ingredients)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(Total Balanced Quantities of Active ingredients +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Total Balanced Quantities of Compensating ingredients))</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 </a:t>
            </a:r>
            <a:endParaRPr lang="en-US" sz="1200"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 </a:t>
            </a:r>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Filler adjustment quantity will be added to the Filler ingredient estimated quantity. If there are multiple Filler ingredients then the adjustment will be applied in a prorated manner.</a:t>
            </a:r>
          </a:p>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6</a:t>
            </a:fld>
            <a:endParaRPr lang="en-US"/>
          </a:p>
        </p:txBody>
      </p:sp>
    </p:spTree>
    <p:extLst>
      <p:ext uri="{BB962C8B-B14F-4D97-AF65-F5344CB8AC3E}">
        <p14:creationId xmlns:p14="http://schemas.microsoft.com/office/powerpoint/2010/main" val="1021642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rtlCol="1"/>
          <a:lstStyle>
            <a:lvl1pPr algn="r" rtl="1">
              <a:defRPr sz="4400">
                <a:solidFill>
                  <a:srgbClr val="3995DC"/>
                </a:solidFill>
              </a:defRPr>
            </a:lvl1pPr>
          </a:lstStyle>
          <a:p>
            <a:r>
              <a:rPr lang="en-US" dirty="0"/>
              <a:t>Title of the page</a:t>
            </a:r>
          </a:p>
        </p:txBody>
      </p:sp>
    </p:spTree>
    <p:extLst>
      <p:ext uri="{BB962C8B-B14F-4D97-AF65-F5344CB8AC3E}">
        <p14:creationId xmlns:p14="http://schemas.microsoft.com/office/powerpoint/2010/main" val="2226269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91103"/>
            <a:ext cx="11653834" cy="896518"/>
          </a:xfrm>
        </p:spPr>
        <p:txBody>
          <a:bodyPr rtlCol="1"/>
          <a:lstStyle>
            <a:lvl1pPr algn="r" rtl="1">
              <a:defRPr sz="5400">
                <a:solidFill>
                  <a:srgbClr val="3995DC"/>
                </a:solidFill>
              </a:defRPr>
            </a:lvl1pPr>
          </a:lstStyle>
          <a:p>
            <a:r>
              <a:rPr lang="en-US" dirty="0"/>
              <a:t>Title of the page</a:t>
            </a:r>
          </a:p>
        </p:txBody>
      </p:sp>
      <p:sp>
        <p:nvSpPr>
          <p:cNvPr id="4" name="Content Placeholder 3"/>
          <p:cNvSpPr>
            <a:spLocks noGrp="1"/>
          </p:cNvSpPr>
          <p:nvPr>
            <p:ph sz="quarter" idx="10"/>
          </p:nvPr>
        </p:nvSpPr>
        <p:spPr>
          <a:xfrm>
            <a:off x="269238" y="1663937"/>
            <a:ext cx="11653523" cy="4817073"/>
          </a:xfrm>
        </p:spPr>
        <p:txBody>
          <a:bodyPr rtlCol="1"/>
          <a:lstStyle>
            <a:lvl1pPr algn="r" rtl="1">
              <a:defRPr sz="2400">
                <a:gradFill>
                  <a:gsLst>
                    <a:gs pos="1250">
                      <a:schemeClr val="tx1"/>
                    </a:gs>
                    <a:gs pos="100000">
                      <a:schemeClr val="tx1"/>
                    </a:gs>
                  </a:gsLst>
                  <a:lin ang="5400000" scaled="0"/>
                </a:gradFill>
                <a:latin typeface="+mn-lt"/>
              </a:defRPr>
            </a:lvl1pPr>
            <a:lvl2pPr algn="r" rtl="1">
              <a:defRPr sz="2400"/>
            </a:lvl2pPr>
            <a:lvl3pPr algn="r" rtl="1">
              <a:defRPr sz="2000"/>
            </a:lvl3pPr>
            <a:lvl4pPr algn="r" rtl="1">
              <a:defRPr sz="1800"/>
            </a:lvl4pPr>
            <a:lvl5pPr algn="r" rtl="1">
              <a:defRPr sz="1800"/>
            </a:lvl5pPr>
          </a:lstStyle>
          <a:p>
            <a:pPr lvl="0" algn="r" rtl="1"/>
            <a:r>
              <a:rPr lang="en-US" dirty="0"/>
              <a:t>Click to 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1635931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theme" Target="../theme/theme2.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036517"/>
            <a:ext cx="10630140" cy="1495794"/>
          </a:xfrm>
        </p:spPr>
        <p:txBody>
          <a:bodyPr/>
          <a:lstStyle/>
          <a:p>
            <a:r>
              <a:rPr lang="bs-Latn-BA" dirty="0"/>
              <a:t>Module </a:t>
            </a:r>
            <a:r>
              <a:rPr lang="en-US" dirty="0"/>
              <a:t>17</a:t>
            </a:r>
            <a:r>
              <a:rPr lang="bs-Latn-BA" dirty="0"/>
              <a:t> : </a:t>
            </a:r>
            <a:r>
              <a:rPr lang="en-US" dirty="0"/>
              <a:t>Identify and configure batch attributes for process manufacturing in Dynamics 365 for Finance and Operations</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677108"/>
          </a:xfrm>
        </p:spPr>
        <p:txBody>
          <a:bodyPr/>
          <a:lstStyle/>
          <a:p>
            <a:pPr algn="ctr"/>
            <a:r>
              <a:rPr lang="en-US" dirty="0">
                <a:solidFill>
                  <a:schemeClr val="tx1"/>
                </a:solidFill>
              </a:rPr>
              <a:t>Potency Example</a:t>
            </a:r>
          </a:p>
        </p:txBody>
      </p:sp>
      <p:pic>
        <p:nvPicPr>
          <p:cNvPr id="1026" name="Picture 2" descr="Image result for chili pepper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47870" y="2286001"/>
            <a:ext cx="3886200" cy="18983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uga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060029" y="1132780"/>
            <a:ext cx="2037737" cy="21208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vineg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4749" y="3960912"/>
            <a:ext cx="2773017" cy="27730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holula"/>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10389788" y="1330187"/>
            <a:ext cx="1282148"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7029406" y="3200400"/>
            <a:ext cx="1938131" cy="9839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H2O</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795130" y="4383157"/>
            <a:ext cx="2673627" cy="2397579"/>
          </a:xfrm>
          <a:prstGeom prst="rect">
            <a:avLst/>
          </a:prstGeom>
          <a:noFill/>
        </p:spPr>
        <p:txBody>
          <a:bodyPr wrap="square" lIns="182880" tIns="146304" rIns="182880" bIns="146304" rtlCol="0">
            <a:spAutoFit/>
          </a:bodyPr>
          <a:lstStyle/>
          <a:p>
            <a:pPr>
              <a:lnSpc>
                <a:spcPct val="90000"/>
              </a:lnSpc>
              <a:spcAft>
                <a:spcPts val="600"/>
              </a:spcAft>
            </a:pPr>
            <a:r>
              <a:rPr lang="en-US" sz="2200" b="1" dirty="0">
                <a:gradFill>
                  <a:gsLst>
                    <a:gs pos="2917">
                      <a:schemeClr val="tx1"/>
                    </a:gs>
                    <a:gs pos="30000">
                      <a:schemeClr val="tx1"/>
                    </a:gs>
                  </a:gsLst>
                  <a:lin ang="5400000" scaled="0"/>
                </a:gradFill>
              </a:rPr>
              <a:t>Active Ingredient</a:t>
            </a:r>
          </a:p>
          <a:p>
            <a:pPr>
              <a:lnSpc>
                <a:spcPct val="90000"/>
              </a:lnSpc>
              <a:spcAft>
                <a:spcPts val="600"/>
              </a:spcAft>
            </a:pPr>
            <a:r>
              <a:rPr lang="en-US" sz="2000" b="1" dirty="0">
                <a:gradFill>
                  <a:gsLst>
                    <a:gs pos="2917">
                      <a:schemeClr val="tx1"/>
                    </a:gs>
                    <a:gs pos="30000">
                      <a:schemeClr val="tx1"/>
                    </a:gs>
                  </a:gsLst>
                  <a:lin ang="5400000" scaled="0"/>
                </a:gradFill>
              </a:rPr>
              <a:t>Batch Attribute</a:t>
            </a:r>
          </a:p>
          <a:p>
            <a:pPr>
              <a:lnSpc>
                <a:spcPct val="90000"/>
              </a:lnSpc>
              <a:spcAft>
                <a:spcPts val="600"/>
              </a:spcAft>
            </a:pPr>
            <a:r>
              <a:rPr lang="en-US" dirty="0" err="1">
                <a:gradFill>
                  <a:gsLst>
                    <a:gs pos="2917">
                      <a:schemeClr val="tx1"/>
                    </a:gs>
                    <a:gs pos="30000">
                      <a:schemeClr val="tx1"/>
                    </a:gs>
                  </a:gsLst>
                  <a:lin ang="5400000" scaled="0"/>
                </a:gradFill>
              </a:rPr>
              <a:t>Scoville</a:t>
            </a:r>
            <a:r>
              <a:rPr lang="en-US" dirty="0">
                <a:gradFill>
                  <a:gsLst>
                    <a:gs pos="2917">
                      <a:schemeClr val="tx1"/>
                    </a:gs>
                    <a:gs pos="30000">
                      <a:schemeClr val="tx1"/>
                    </a:gs>
                  </a:gsLst>
                  <a:lin ang="5400000" scaled="0"/>
                </a:gradFill>
              </a:rPr>
              <a:t> Units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000" b="1" dirty="0">
                <a:gradFill>
                  <a:gsLst>
                    <a:gs pos="2917">
                      <a:schemeClr val="tx1"/>
                    </a:gs>
                    <a:gs pos="30000">
                      <a:schemeClr val="tx1"/>
                    </a:gs>
                  </a:gsLst>
                  <a:lin ang="5400000" scaled="0"/>
                </a:gradFill>
              </a:rPr>
              <a:t>Pricing </a:t>
            </a:r>
          </a:p>
          <a:p>
            <a:pPr>
              <a:lnSpc>
                <a:spcPct val="90000"/>
              </a:lnSpc>
              <a:spcAft>
                <a:spcPts val="600"/>
              </a:spcAft>
            </a:pPr>
            <a:r>
              <a:rPr lang="en-US" dirty="0" err="1">
                <a:gradFill>
                  <a:gsLst>
                    <a:gs pos="2917">
                      <a:schemeClr val="tx1"/>
                    </a:gs>
                    <a:gs pos="30000">
                      <a:schemeClr val="tx1"/>
                    </a:gs>
                  </a:gsLst>
                  <a:lin ang="5400000" scaled="0"/>
                </a:gradFill>
              </a:rPr>
              <a:t>Scoville</a:t>
            </a:r>
            <a:r>
              <a:rPr lang="en-US" dirty="0">
                <a:gradFill>
                  <a:gsLst>
                    <a:gs pos="2917">
                      <a:schemeClr val="tx1"/>
                    </a:gs>
                    <a:gs pos="30000">
                      <a:schemeClr val="tx1"/>
                    </a:gs>
                  </a:gsLst>
                  <a:lin ang="5400000" scaled="0"/>
                </a:gradFill>
              </a:rPr>
              <a:t> Unit</a:t>
            </a:r>
          </a:p>
        </p:txBody>
      </p:sp>
      <p:sp>
        <p:nvSpPr>
          <p:cNvPr id="5" name="TextBox 4"/>
          <p:cNvSpPr txBox="1"/>
          <p:nvPr/>
        </p:nvSpPr>
        <p:spPr>
          <a:xfrm>
            <a:off x="7074833" y="4196214"/>
            <a:ext cx="1847276" cy="904863"/>
          </a:xfrm>
          <a:prstGeom prst="rect">
            <a:avLst/>
          </a:prstGeom>
          <a:noFill/>
        </p:spPr>
        <p:txBody>
          <a:bodyPr wrap="square" lIns="182880" tIns="146304" rIns="182880" bIns="146304" rtlCol="0">
            <a:spAutoFit/>
          </a:bodyPr>
          <a:lstStyle/>
          <a:p>
            <a:pPr>
              <a:lnSpc>
                <a:spcPct val="90000"/>
              </a:lnSpc>
              <a:spcAft>
                <a:spcPts val="600"/>
              </a:spcAft>
            </a:pPr>
            <a:r>
              <a:rPr lang="en-US" sz="2200" b="1" dirty="0">
                <a:gradFill>
                  <a:gsLst>
                    <a:gs pos="2917">
                      <a:schemeClr val="tx1"/>
                    </a:gs>
                    <a:gs pos="30000">
                      <a:schemeClr val="tx1"/>
                    </a:gs>
                  </a:gsLst>
                  <a:lin ang="5400000" scaled="0"/>
                </a:gradFill>
              </a:rPr>
              <a:t>Filler Ingredient</a:t>
            </a:r>
          </a:p>
        </p:txBody>
      </p:sp>
      <p:sp>
        <p:nvSpPr>
          <p:cNvPr id="6" name="TextBox 5"/>
          <p:cNvSpPr txBox="1"/>
          <p:nvPr/>
        </p:nvSpPr>
        <p:spPr>
          <a:xfrm>
            <a:off x="4539965" y="1123822"/>
            <a:ext cx="2297703" cy="683264"/>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Compensating Ingredients</a:t>
            </a:r>
          </a:p>
        </p:txBody>
      </p:sp>
      <p:sp>
        <p:nvSpPr>
          <p:cNvPr id="7" name="TextBox 6"/>
          <p:cNvSpPr txBox="1"/>
          <p:nvPr/>
        </p:nvSpPr>
        <p:spPr>
          <a:xfrm>
            <a:off x="9940359" y="4869444"/>
            <a:ext cx="2251641" cy="1606594"/>
          </a:xfrm>
          <a:prstGeom prst="rect">
            <a:avLst/>
          </a:prstGeom>
          <a:noFill/>
        </p:spPr>
        <p:txBody>
          <a:bodyPr wrap="square" lIns="182880" tIns="146304" rIns="182880" bIns="146304" rtlCol="0">
            <a:spAutoFit/>
          </a:bodyPr>
          <a:lstStyle/>
          <a:p>
            <a:pPr>
              <a:lnSpc>
                <a:spcPct val="90000"/>
              </a:lnSpc>
              <a:spcAft>
                <a:spcPts val="600"/>
              </a:spcAft>
            </a:pPr>
            <a:r>
              <a:rPr lang="en-US" sz="2200" b="1" dirty="0">
                <a:gradFill>
                  <a:gsLst>
                    <a:gs pos="2917">
                      <a:schemeClr val="tx1"/>
                    </a:gs>
                    <a:gs pos="30000">
                      <a:schemeClr val="tx1"/>
                    </a:gs>
                  </a:gsLst>
                  <a:lin ang="5400000" scaled="0"/>
                </a:gradFill>
              </a:rPr>
              <a:t>Finished Good</a:t>
            </a:r>
          </a:p>
          <a:p>
            <a:pPr>
              <a:lnSpc>
                <a:spcPct val="90000"/>
              </a:lnSpc>
              <a:spcAft>
                <a:spcPts val="600"/>
              </a:spcAft>
            </a:pPr>
            <a:r>
              <a:rPr lang="en-US" sz="2000" b="1" dirty="0">
                <a:gradFill>
                  <a:gsLst>
                    <a:gs pos="2917">
                      <a:schemeClr val="tx1"/>
                    </a:gs>
                    <a:gs pos="30000">
                      <a:schemeClr val="tx1"/>
                    </a:gs>
                  </a:gsLst>
                  <a:lin ang="5400000" scaled="0"/>
                </a:gradFill>
              </a:rPr>
              <a:t>Batch Attribute</a:t>
            </a:r>
          </a:p>
          <a:p>
            <a:pPr>
              <a:lnSpc>
                <a:spcPct val="90000"/>
              </a:lnSpc>
              <a:spcAft>
                <a:spcPts val="600"/>
              </a:spcAft>
            </a:pPr>
            <a:r>
              <a:rPr lang="en-US" dirty="0" err="1">
                <a:gradFill>
                  <a:gsLst>
                    <a:gs pos="2917">
                      <a:schemeClr val="tx1"/>
                    </a:gs>
                    <a:gs pos="30000">
                      <a:schemeClr val="tx1"/>
                    </a:gs>
                  </a:gsLst>
                  <a:lin ang="5400000" scaled="0"/>
                </a:gradFill>
              </a:rPr>
              <a:t>Scoville</a:t>
            </a:r>
            <a:r>
              <a:rPr lang="en-US" dirty="0">
                <a:gradFill>
                  <a:gsLst>
                    <a:gs pos="2917">
                      <a:schemeClr val="tx1"/>
                    </a:gs>
                    <a:gs pos="30000">
                      <a:schemeClr val="tx1"/>
                    </a:gs>
                  </a:gsLst>
                  <a:lin ang="5400000" scaled="0"/>
                </a:gradFill>
              </a:rPr>
              <a:t> Units </a:t>
            </a:r>
          </a:p>
          <a:p>
            <a:pPr>
              <a:lnSpc>
                <a:spcPct val="90000"/>
              </a:lnSpc>
              <a:spcAft>
                <a:spcPts val="600"/>
              </a:spcAft>
            </a:pPr>
            <a:r>
              <a:rPr lang="en-US" dirty="0">
                <a:gradFill>
                  <a:gsLst>
                    <a:gs pos="2917">
                      <a:schemeClr val="tx1"/>
                    </a:gs>
                    <a:gs pos="30000">
                      <a:schemeClr val="tx1"/>
                    </a:gs>
                  </a:gsLst>
                  <a:lin ang="5400000" scaled="0"/>
                </a:gradFill>
              </a:rPr>
              <a:t>Consistent Value</a:t>
            </a:r>
          </a:p>
        </p:txBody>
      </p:sp>
      <p:sp>
        <p:nvSpPr>
          <p:cNvPr id="8" name="Right Arrow 7"/>
          <p:cNvSpPr/>
          <p:nvPr/>
        </p:nvSpPr>
        <p:spPr bwMode="auto">
          <a:xfrm>
            <a:off x="9144001" y="3163128"/>
            <a:ext cx="1232322" cy="105851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32095531"/>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 calcmode="lin" valueType="num">
                                      <p:cBhvr additive="base">
                                        <p:cTn id="18" dur="500" fill="hold"/>
                                        <p:tgtEl>
                                          <p:spTgt spid="1028"/>
                                        </p:tgtEl>
                                        <p:attrNameLst>
                                          <p:attrName>ppt_x</p:attrName>
                                        </p:attrNameLst>
                                      </p:cBhvr>
                                      <p:tavLst>
                                        <p:tav tm="0">
                                          <p:val>
                                            <p:strVal val="#ppt_x"/>
                                          </p:val>
                                        </p:tav>
                                        <p:tav tm="100000">
                                          <p:val>
                                            <p:strVal val="#ppt_x"/>
                                          </p:val>
                                        </p:tav>
                                      </p:tavLst>
                                    </p:anim>
                                    <p:anim calcmode="lin" valueType="num">
                                      <p:cBhvr additive="base">
                                        <p:cTn id="19" dur="500" fill="hold"/>
                                        <p:tgtEl>
                                          <p:spTgt spid="102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30"/>
                                        </p:tgtEl>
                                        <p:attrNameLst>
                                          <p:attrName>style.visibility</p:attrName>
                                        </p:attrNameLst>
                                      </p:cBhvr>
                                      <p:to>
                                        <p:strVal val="visible"/>
                                      </p:to>
                                    </p:set>
                                    <p:anim calcmode="lin" valueType="num">
                                      <p:cBhvr additive="base">
                                        <p:cTn id="22" dur="500" fill="hold"/>
                                        <p:tgtEl>
                                          <p:spTgt spid="1030"/>
                                        </p:tgtEl>
                                        <p:attrNameLst>
                                          <p:attrName>ppt_x</p:attrName>
                                        </p:attrNameLst>
                                      </p:cBhvr>
                                      <p:tavLst>
                                        <p:tav tm="0">
                                          <p:val>
                                            <p:strVal val="#ppt_x"/>
                                          </p:val>
                                        </p:tav>
                                        <p:tav tm="100000">
                                          <p:val>
                                            <p:strVal val="#ppt_x"/>
                                          </p:val>
                                        </p:tav>
                                      </p:tavLst>
                                    </p:anim>
                                    <p:anim calcmode="lin" valueType="num">
                                      <p:cBhvr additive="base">
                                        <p:cTn id="23" dur="500" fill="hold"/>
                                        <p:tgtEl>
                                          <p:spTgt spid="10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1032"/>
                                        </p:tgtEl>
                                        <p:attrNameLst>
                                          <p:attrName>style.visibility</p:attrName>
                                        </p:attrNameLst>
                                      </p:cBhvr>
                                      <p:to>
                                        <p:strVal val="visible"/>
                                      </p:to>
                                    </p:set>
                                    <p:animEffect transition="in" filter="fade">
                                      <p:cBhvr>
                                        <p:cTn id="43" dur="500"/>
                                        <p:tgtEl>
                                          <p:spTgt spid="10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291103"/>
            <a:ext cx="11653834" cy="492443"/>
          </a:xfrm>
        </p:spPr>
        <p:txBody>
          <a:bodyPr/>
          <a:lstStyle/>
          <a:p>
            <a:pPr algn="ctr"/>
            <a:r>
              <a:rPr lang="en-US" sz="3200" dirty="0">
                <a:solidFill>
                  <a:schemeClr val="tx1"/>
                </a:solidFill>
              </a:rPr>
              <a:t>Configure Attribute-Based Pricing</a:t>
            </a:r>
          </a:p>
        </p:txBody>
      </p:sp>
      <p:pic>
        <p:nvPicPr>
          <p:cNvPr id="1030" name="Picture 6" descr="Image result for steel d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97" y="2102128"/>
            <a:ext cx="2619375" cy="26193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70501" y="1474264"/>
            <a:ext cx="1311966"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Target</a:t>
            </a:r>
          </a:p>
        </p:txBody>
      </p:sp>
      <p:sp>
        <p:nvSpPr>
          <p:cNvPr id="9" name="TextBox 8"/>
          <p:cNvSpPr txBox="1"/>
          <p:nvPr/>
        </p:nvSpPr>
        <p:spPr>
          <a:xfrm>
            <a:off x="88316" y="2591903"/>
            <a:ext cx="1182185"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50 gallons</a:t>
            </a:r>
          </a:p>
        </p:txBody>
      </p:sp>
      <p:sp>
        <p:nvSpPr>
          <p:cNvPr id="10" name="TextBox 9"/>
          <p:cNvSpPr txBox="1"/>
          <p:nvPr/>
        </p:nvSpPr>
        <p:spPr>
          <a:xfrm>
            <a:off x="2812773" y="2504661"/>
            <a:ext cx="1351723" cy="1203406"/>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70% Active = </a:t>
            </a:r>
          </a:p>
          <a:p>
            <a:pPr>
              <a:lnSpc>
                <a:spcPct val="90000"/>
              </a:lnSpc>
              <a:spcAft>
                <a:spcPts val="600"/>
              </a:spcAft>
            </a:pPr>
            <a:r>
              <a:rPr lang="en-US" sz="2000" dirty="0">
                <a:gradFill>
                  <a:gsLst>
                    <a:gs pos="2917">
                      <a:schemeClr val="tx1"/>
                    </a:gs>
                    <a:gs pos="30000">
                      <a:schemeClr val="tx1"/>
                    </a:gs>
                  </a:gsLst>
                  <a:lin ang="5400000" scaled="0"/>
                </a:gradFill>
              </a:rPr>
              <a:t>$875.00</a:t>
            </a:r>
          </a:p>
        </p:txBody>
      </p:sp>
      <p:pic>
        <p:nvPicPr>
          <p:cNvPr id="12" name="Picture 6" descr="Image result for steel d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444" y="2890633"/>
            <a:ext cx="26193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316995" y="2262769"/>
            <a:ext cx="1542272"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Actual 1</a:t>
            </a:r>
          </a:p>
        </p:txBody>
      </p:sp>
      <p:sp>
        <p:nvSpPr>
          <p:cNvPr id="14" name="TextBox 13"/>
          <p:cNvSpPr txBox="1"/>
          <p:nvPr/>
        </p:nvSpPr>
        <p:spPr>
          <a:xfrm>
            <a:off x="4249963" y="3380408"/>
            <a:ext cx="1182185"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50 gallons</a:t>
            </a:r>
          </a:p>
        </p:txBody>
      </p:sp>
      <p:sp>
        <p:nvSpPr>
          <p:cNvPr id="15" name="TextBox 14"/>
          <p:cNvSpPr txBox="1"/>
          <p:nvPr/>
        </p:nvSpPr>
        <p:spPr>
          <a:xfrm>
            <a:off x="6974420" y="3293166"/>
            <a:ext cx="1351723" cy="1203406"/>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60% Active = </a:t>
            </a:r>
          </a:p>
          <a:p>
            <a:pPr>
              <a:lnSpc>
                <a:spcPct val="90000"/>
              </a:lnSpc>
              <a:spcAft>
                <a:spcPts val="600"/>
              </a:spcAft>
            </a:pPr>
            <a:r>
              <a:rPr lang="en-US" sz="2000" dirty="0">
                <a:gradFill>
                  <a:gsLst>
                    <a:gs pos="2917">
                      <a:schemeClr val="tx1"/>
                    </a:gs>
                    <a:gs pos="30000">
                      <a:schemeClr val="tx1"/>
                    </a:gs>
                  </a:gsLst>
                  <a:lin ang="5400000" scaled="0"/>
                </a:gradFill>
              </a:rPr>
              <a:t>$750.00</a:t>
            </a:r>
          </a:p>
        </p:txBody>
      </p:sp>
      <p:pic>
        <p:nvPicPr>
          <p:cNvPr id="16" name="Picture 6" descr="Image result for steel d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4624" y="1590154"/>
            <a:ext cx="26193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9393175" y="962290"/>
            <a:ext cx="1542272"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Actual 2</a:t>
            </a:r>
          </a:p>
        </p:txBody>
      </p:sp>
      <p:sp>
        <p:nvSpPr>
          <p:cNvPr id="18" name="TextBox 17"/>
          <p:cNvSpPr txBox="1"/>
          <p:nvPr/>
        </p:nvSpPr>
        <p:spPr>
          <a:xfrm>
            <a:off x="8326143" y="2079929"/>
            <a:ext cx="1182185"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50 gallons</a:t>
            </a:r>
          </a:p>
        </p:txBody>
      </p:sp>
      <p:sp>
        <p:nvSpPr>
          <p:cNvPr id="19" name="TextBox 18"/>
          <p:cNvSpPr txBox="1"/>
          <p:nvPr/>
        </p:nvSpPr>
        <p:spPr>
          <a:xfrm>
            <a:off x="11050600" y="1992687"/>
            <a:ext cx="1351723" cy="1203406"/>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75% Active = </a:t>
            </a:r>
          </a:p>
          <a:p>
            <a:pPr>
              <a:lnSpc>
                <a:spcPct val="90000"/>
              </a:lnSpc>
              <a:spcAft>
                <a:spcPts val="600"/>
              </a:spcAft>
            </a:pPr>
            <a:r>
              <a:rPr lang="en-US" sz="2000" dirty="0">
                <a:gradFill>
                  <a:gsLst>
                    <a:gs pos="2917">
                      <a:schemeClr val="tx1"/>
                    </a:gs>
                    <a:gs pos="30000">
                      <a:schemeClr val="tx1"/>
                    </a:gs>
                  </a:gsLst>
                  <a:lin ang="5400000" scaled="0"/>
                </a:gradFill>
              </a:rPr>
              <a:t>$937.50</a:t>
            </a:r>
          </a:p>
        </p:txBody>
      </p:sp>
      <mc:AlternateContent xmlns:mc="http://schemas.openxmlformats.org/markup-compatibility/2006" xmlns:a14="http://schemas.microsoft.com/office/drawing/2010/main">
        <mc:Choice Requires="a14">
          <p:sp>
            <p:nvSpPr>
              <p:cNvPr id="21" name="TextBox 20"/>
              <p:cNvSpPr txBox="1"/>
              <p:nvPr/>
            </p:nvSpPr>
            <p:spPr>
              <a:xfrm>
                <a:off x="2657836" y="1116331"/>
                <a:ext cx="6466064" cy="766364"/>
              </a:xfrm>
              <a:prstGeom prst="rect">
                <a:avLst/>
              </a:prstGeom>
              <a:noFill/>
            </p:spPr>
            <p:txBody>
              <a:bodyPr wrap="none" lIns="0" tIns="0" rIns="0" bIns="0"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𝐵𝑎𝑡𝑐</m:t>
                      </m:r>
                      <m:r>
                        <a:rPr lang="en-US" sz="2400" b="0" i="1" smtClean="0">
                          <a:gradFill>
                            <a:gsLst>
                              <a:gs pos="2917">
                                <a:schemeClr val="tx1"/>
                              </a:gs>
                              <a:gs pos="30000">
                                <a:schemeClr val="tx1"/>
                              </a:gs>
                            </a:gsLst>
                            <a:lin ang="5400000" scaled="0"/>
                          </a:gradFill>
                          <a:latin typeface="Cambria Math" panose="02040503050406030204" pitchFamily="18" charset="0"/>
                        </a:rPr>
                        <m:t>h</m:t>
                      </m:r>
                      <m:r>
                        <a:rPr lang="en-US" sz="2400" b="0" i="1" smtClean="0">
                          <a:gradFill>
                            <a:gsLst>
                              <a:gs pos="2917">
                                <a:schemeClr val="tx1"/>
                              </a:gs>
                              <a:gs pos="30000">
                                <a:schemeClr val="tx1"/>
                              </a:gs>
                            </a:gsLst>
                            <a:lin ang="5400000" scaled="0"/>
                          </a:gradFill>
                          <a:latin typeface="Cambria Math" panose="02040503050406030204" pitchFamily="18" charset="0"/>
                        </a:rPr>
                        <m:t> </m:t>
                      </m:r>
                      <m:r>
                        <a:rPr lang="en-US" sz="2400" b="0" i="1" smtClean="0">
                          <a:gradFill>
                            <a:gsLst>
                              <a:gs pos="2917">
                                <a:schemeClr val="tx1"/>
                              </a:gs>
                              <a:gs pos="30000">
                                <a:schemeClr val="tx1"/>
                              </a:gs>
                            </a:gsLst>
                            <a:lin ang="5400000" scaled="0"/>
                          </a:gradFill>
                          <a:latin typeface="Cambria Math" panose="02040503050406030204" pitchFamily="18" charset="0"/>
                        </a:rPr>
                        <m:t>𝑃𝑟𝑖𝑐𝑒</m:t>
                      </m:r>
                      <m:r>
                        <a:rPr lang="en-US" sz="2400" b="0" i="1" smtClean="0">
                          <a:gradFill>
                            <a:gsLst>
                              <a:gs pos="2917">
                                <a:schemeClr val="tx1"/>
                              </a:gs>
                              <a:gs pos="30000">
                                <a:schemeClr val="tx1"/>
                              </a:gs>
                            </a:gsLst>
                            <a:lin ang="5400000" scaled="0"/>
                          </a:gradFill>
                          <a:latin typeface="Cambria Math" panose="02040503050406030204" pitchFamily="18" charset="0"/>
                        </a:rPr>
                        <m:t> =</m:t>
                      </m:r>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𝑇𝑎𝑟𝑔𝑒𝑡</m:t>
                      </m:r>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 </m:t>
                      </m:r>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𝑃𝑟𝑖𝑐𝑒</m:t>
                      </m:r>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 ×</m:t>
                      </m:r>
                      <m:f>
                        <m:fPr>
                          <m:ctrlP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ctrlPr>
                        </m:fPr>
                        <m:num>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𝐴𝑐𝑡𝑢𝑎𝑙</m:t>
                          </m:r>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 </m:t>
                          </m:r>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𝑃𝑜𝑡𝑒𝑛𝑐𝑦</m:t>
                          </m:r>
                        </m:num>
                        <m:den>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𝑇𝑎𝑟𝑔𝑒𝑡</m:t>
                          </m:r>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 </m:t>
                          </m:r>
                          <m:r>
                            <a:rPr lang="en-US" sz="2400" b="0" i="1" smtClean="0">
                              <a:gradFill>
                                <a:gsLst>
                                  <a:gs pos="2917">
                                    <a:schemeClr val="tx1"/>
                                  </a:gs>
                                  <a:gs pos="30000">
                                    <a:schemeClr val="tx1"/>
                                  </a:gs>
                                </a:gsLst>
                                <a:lin ang="5400000" scaled="0"/>
                              </a:gradFill>
                              <a:latin typeface="Cambria Math" panose="02040503050406030204" pitchFamily="18" charset="0"/>
                              <a:ea typeface="Cambria Math" panose="02040503050406030204" pitchFamily="18" charset="0"/>
                            </a:rPr>
                            <m:t>𝑃𝑜𝑡𝑒𝑛𝑐𝑦</m:t>
                          </m:r>
                        </m:den>
                      </m:f>
                    </m:oMath>
                  </m:oMathPara>
                </a14:m>
                <a:endParaRPr lang="en-US" sz="2400" dirty="0" err="1">
                  <a:gradFill>
                    <a:gsLst>
                      <a:gs pos="2917">
                        <a:schemeClr val="tx1"/>
                      </a:gs>
                      <a:gs pos="30000">
                        <a:schemeClr val="tx1"/>
                      </a:gs>
                    </a:gsLst>
                    <a:lin ang="5400000" scaled="0"/>
                  </a:gra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657836" y="1116331"/>
                <a:ext cx="6466064" cy="766364"/>
              </a:xfrm>
              <a:prstGeom prst="rect">
                <a:avLst/>
              </a:prstGeom>
              <a:blipFill rotWithShape="0">
                <a:blip r:embed="rId8"/>
                <a:stretch>
                  <a:fillRect t="-1587"/>
                </a:stretch>
              </a:blipFill>
            </p:spPr>
            <p:txBody>
              <a:bodyPr/>
              <a:lstStyle/>
              <a:p>
                <a:r>
                  <a:rPr lang="en-US">
                    <a:noFill/>
                  </a:rPr>
                  <a:t> </a:t>
                </a:r>
              </a:p>
            </p:txBody>
          </p:sp>
        </mc:Fallback>
      </mc:AlternateContent>
    </p:spTree>
    <p:extLst>
      <p:ext uri="{BB962C8B-B14F-4D97-AF65-F5344CB8AC3E}">
        <p14:creationId xmlns:p14="http://schemas.microsoft.com/office/powerpoint/2010/main" val="2646889156"/>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barn(inVertical)">
                                      <p:cBhvr>
                                        <p:cTn id="12" dur="500"/>
                                        <p:tgtEl>
                                          <p:spTgt spid="103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inVertical)">
                                      <p:cBhvr>
                                        <p:cTn id="40" dur="500"/>
                                        <p:tgtEl>
                                          <p:spTgt spid="1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p:cTn id="43" dur="500"/>
                                        <p:tgtEl>
                                          <p:spTgt spid="1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arn(inVertical)">
                                      <p:cBhvr>
                                        <p:cTn id="46" dur="500"/>
                                        <p:tgtEl>
                                          <p:spTgt spid="19"/>
                                        </p:tgtEl>
                                      </p:cBhvr>
                                    </p:animEffect>
                                  </p:childTnLst>
                                </p:cTn>
                              </p:par>
                              <p:par>
                                <p:cTn id="47" presetID="16" presetClass="entr" presetSubtype="21"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inVertical)">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14" grpId="0"/>
      <p:bldP spid="15" grpId="0"/>
      <p:bldP spid="17" grpId="0"/>
      <p:bldP spid="18" grpId="0"/>
      <p:bldP spid="19"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descr="Active Ingredient Quantity&#10;Active ingredient Balanced Quantity = &#10;((Estimated Quantity of Active ingredient * Target potency value) / &#10;Actual potency value reserved)&#10;"/>
          <p:cNvGraphicFramePr>
            <a:graphicFrameLocks noGrp="1"/>
          </p:cNvGraphicFramePr>
          <p:nvPr>
            <p:extLst>
              <p:ext uri="{D42A27DB-BD31-4B8C-83A1-F6EECF244321}">
                <p14:modId xmlns:p14="http://schemas.microsoft.com/office/powerpoint/2010/main" val="4000527781"/>
              </p:ext>
            </p:extLst>
          </p:nvPr>
        </p:nvGraphicFramePr>
        <p:xfrm flipH="1">
          <a:off x="3805316" y="1579914"/>
          <a:ext cx="4581368" cy="1875455"/>
        </p:xfrm>
        <a:graphic>
          <a:graphicData uri="http://schemas.openxmlformats.org/drawingml/2006/table">
            <a:tbl>
              <a:tblPr rtl="1" firstRow="1" firstCol="1" bandRow="1"/>
              <a:tblGrid>
                <a:gridCol w="4581368">
                  <a:extLst>
                    <a:ext uri="{9D8B030D-6E8A-4147-A177-3AD203B41FA5}">
                      <a16:colId xmlns:a16="http://schemas.microsoft.com/office/drawing/2014/main" val="20000"/>
                    </a:ext>
                  </a:extLst>
                </a:gridCol>
              </a:tblGrid>
              <a:tr h="468864">
                <a:tc>
                  <a:txBody>
                    <a:bodyPr/>
                    <a:lstStyle/>
                    <a:p>
                      <a:pPr marL="0" marR="0" algn="r" rtl="1">
                        <a:spcBef>
                          <a:spcPts val="0"/>
                        </a:spcBef>
                        <a:spcAft>
                          <a:spcPts val="0"/>
                        </a:spcAft>
                      </a:pPr>
                      <a:r>
                        <a:rPr lang="ar-sa" sz="2800" b="1" dirty="0">
                          <a:effectLst/>
                          <a:latin typeface="Calibri" panose="020F0502020204030204" pitchFamily="34" charset="0"/>
                          <a:ea typeface="Times New Roman" panose="02020603050405020304" pitchFamily="18" charset="0"/>
                          <a:rtl/>
                        </a:rPr>
                        <a:t>كمية المكونات النشطة</a:t>
                      </a:r>
                      <a:endParaRPr lang="en-US" sz="2800" dirty="0">
                        <a:effectLst/>
                        <a:latin typeface="Times New Roman" panose="02020603050405020304" pitchFamily="18" charset="0"/>
                        <a:ea typeface="Times New Roman" panose="02020603050405020304" pitchFamily="18" charset="0"/>
                      </a:endParaRPr>
                    </a:p>
                  </a:txBody>
                  <a:tcPr marL="67232" marR="672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1406591">
                <a:tc>
                  <a:txBody>
                    <a:bodyPr/>
                    <a:lstStyle/>
                    <a:p>
                      <a:pPr marL="228600" marR="228600" algn="r" rtl="1">
                        <a:spcBef>
                          <a:spcPts val="0"/>
                        </a:spcBef>
                        <a:spcAft>
                          <a:spcPts val="0"/>
                        </a:spcAft>
                      </a:pPr>
                      <a:r>
                        <a:rPr lang="ar-sa" sz="2000" b="1" dirty="0">
                          <a:effectLst/>
                          <a:latin typeface="Calibri" panose="020F0502020204030204" pitchFamily="34" charset="0"/>
                          <a:ea typeface="Times New Roman" panose="02020603050405020304" pitchFamily="18" charset="0"/>
                          <a:rtl/>
                        </a:rPr>
                        <a:t>كمية متوازنة من المكونات النشطة = </a:t>
                      </a:r>
                      <a:endParaRPr lang="en-US" sz="2000" dirty="0">
                        <a:effectLst/>
                        <a:latin typeface="Times New Roman" panose="02020603050405020304" pitchFamily="18" charset="0"/>
                        <a:ea typeface="Times New Roman" panose="02020603050405020304" pitchFamily="18" charset="0"/>
                      </a:endParaRPr>
                    </a:p>
                    <a:p>
                      <a:pPr marL="228600" marR="228600" algn="r" rtl="1">
                        <a:spcBef>
                          <a:spcPts val="0"/>
                        </a:spcBef>
                        <a:spcAft>
                          <a:spcPts val="0"/>
                        </a:spcAft>
                      </a:pPr>
                      <a:r>
                        <a:rPr lang="ar-sa" sz="2000" b="1" dirty="0">
                          <a:effectLst/>
                          <a:latin typeface="Calibri" panose="020F0502020204030204" pitchFamily="34" charset="0"/>
                          <a:ea typeface="Times New Roman" panose="02020603050405020304" pitchFamily="18" charset="0"/>
                          <a:rtl/>
                        </a:rPr>
                        <a:t>((الكمية المقدّرة للمكوِّن النشط * قيمة الفاعلية المستهدفة) / </a:t>
                      </a:r>
                      <a:endParaRPr lang="en-US" sz="2000" dirty="0">
                        <a:effectLst/>
                        <a:latin typeface="Times New Roman" panose="02020603050405020304" pitchFamily="18" charset="0"/>
                        <a:ea typeface="Times New Roman" panose="02020603050405020304" pitchFamily="18" charset="0"/>
                      </a:endParaRPr>
                    </a:p>
                    <a:p>
                      <a:pPr marL="228600" marR="228600" algn="r" rtl="1">
                        <a:spcBef>
                          <a:spcPts val="0"/>
                        </a:spcBef>
                        <a:spcAft>
                          <a:spcPts val="0"/>
                        </a:spcAft>
                      </a:pPr>
                      <a:r>
                        <a:rPr lang="ar-sa" sz="2000" b="1" dirty="0">
                          <a:effectLst/>
                          <a:latin typeface="Calibri" panose="020F0502020204030204" pitchFamily="34" charset="0"/>
                          <a:ea typeface="Times New Roman" panose="02020603050405020304" pitchFamily="18" charset="0"/>
                          <a:rtl/>
                        </a:rPr>
                        <a:t>قيمة القوة الفعلية محجوزة)</a:t>
                      </a:r>
                      <a:endParaRPr lang="en-US" sz="2000" dirty="0">
                        <a:effectLst/>
                        <a:latin typeface="Times New Roman" panose="02020603050405020304" pitchFamily="18" charset="0"/>
                        <a:ea typeface="Times New Roman" panose="02020603050405020304" pitchFamily="18" charset="0"/>
                      </a:endParaRPr>
                    </a:p>
                  </a:txBody>
                  <a:tcPr marL="67232" marR="672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a:extLst>
              <a:ext uri="{FF2B5EF4-FFF2-40B4-BE49-F238E27FC236}">
                <a16:creationId xmlns:a16="http://schemas.microsoft.com/office/drawing/2014/main" id="{F2D262D6-F30F-468E-878F-652D6D5F8E3F}"/>
              </a:ext>
            </a:extLst>
          </p:cNvPr>
          <p:cNvGrpSpPr/>
          <p:nvPr/>
        </p:nvGrpSpPr>
        <p:grpSpPr>
          <a:xfrm flipH="1">
            <a:off x="2425148" y="3558209"/>
            <a:ext cx="7205869" cy="2564295"/>
            <a:chOff x="2425148" y="3558209"/>
            <a:chExt cx="7205869" cy="2564295"/>
          </a:xfrm>
        </p:grpSpPr>
        <p:sp>
          <p:nvSpPr>
            <p:cNvPr id="5" name="Left-Right Arrow 4"/>
            <p:cNvSpPr/>
            <p:nvPr/>
          </p:nvSpPr>
          <p:spPr bwMode="auto">
            <a:xfrm>
              <a:off x="2425148" y="5227983"/>
              <a:ext cx="7205869" cy="894521"/>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240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سمة القوة</a:t>
              </a:r>
            </a:p>
          </p:txBody>
        </p:sp>
        <p:sp>
          <p:nvSpPr>
            <p:cNvPr id="7" name="Down Arrow 6"/>
            <p:cNvSpPr/>
            <p:nvPr/>
          </p:nvSpPr>
          <p:spPr bwMode="auto">
            <a:xfrm>
              <a:off x="3120887" y="3558209"/>
              <a:ext cx="775252" cy="189837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240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القيمة الفعلية</a:t>
              </a:r>
            </a:p>
          </p:txBody>
        </p:sp>
        <p:sp>
          <p:nvSpPr>
            <p:cNvPr id="8" name="Down Arrow 7"/>
            <p:cNvSpPr/>
            <p:nvPr/>
          </p:nvSpPr>
          <p:spPr bwMode="auto">
            <a:xfrm>
              <a:off x="6405769" y="3558209"/>
              <a:ext cx="775252" cy="189837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1" fromWordArt="0" anchor="ctr" anchorCtr="0" forceAA="0" compatLnSpc="1">
              <a:prstTxWarp prst="textNoShape">
                <a:avLst/>
              </a:prstTxWarp>
              <a:noAutofit/>
            </a:bodyPr>
            <a:lstStyle/>
            <a:p>
              <a:pPr algn="ctr" defTabSz="932472" rtl="1" fontAlgn="base">
                <a:lnSpc>
                  <a:spcPct val="90000"/>
                </a:lnSpc>
                <a:spcBef>
                  <a:spcPct val="0"/>
                </a:spcBef>
                <a:spcAft>
                  <a:spcPct val="0"/>
                </a:spcAft>
              </a:pPr>
              <a:r>
                <a:rPr lang="ar-EG" sz="240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tl/>
                </a:rPr>
                <a:t>الهدف</a:t>
              </a:r>
            </a:p>
          </p:txBody>
        </p:sp>
        <p:sp>
          <p:nvSpPr>
            <p:cNvPr id="11" name="TextBox 10"/>
            <p:cNvSpPr txBox="1"/>
            <p:nvPr/>
          </p:nvSpPr>
          <p:spPr>
            <a:xfrm>
              <a:off x="7181021" y="3756991"/>
              <a:ext cx="1336812" cy="1037207"/>
            </a:xfrm>
            <a:prstGeom prst="rect">
              <a:avLst/>
            </a:prstGeom>
            <a:noFill/>
          </p:spPr>
          <p:txBody>
            <a:bodyPr wrap="square" lIns="182880" tIns="146304" rIns="182880" bIns="146304" rtlCol="1">
              <a:spAutoFit/>
            </a:bodyPr>
            <a:lstStyle/>
            <a:p>
              <a:pPr algn="r" rtl="1">
                <a:lnSpc>
                  <a:spcPct val="90000"/>
                </a:lnSpc>
                <a:spcAft>
                  <a:spcPts val="600"/>
                </a:spcAft>
              </a:pPr>
              <a:r>
                <a:rPr lang="ar-EG" sz="2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35 ٪ </a:t>
              </a:r>
              <a:endParaRPr lang="en-US" sz="2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endParaRPr>
            </a:p>
            <a:p>
              <a:pPr algn="r" rtl="1">
                <a:lnSpc>
                  <a:spcPct val="90000"/>
                </a:lnSpc>
                <a:spcAft>
                  <a:spcPts val="600"/>
                </a:spcAft>
              </a:pPr>
              <a:r>
                <a:rPr lang="ar-EG" sz="2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50</a:t>
              </a:r>
              <a:r>
                <a:rPr lang="ar-EG" sz="2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رطل</a:t>
              </a:r>
              <a:endParaRPr lang="ar-EG" sz="2400" dirty="0">
                <a:gradFill>
                  <a:gsLst>
                    <a:gs pos="2917">
                      <a:schemeClr val="tx1"/>
                    </a:gs>
                    <a:gs pos="30000">
                      <a:schemeClr val="tx1"/>
                    </a:gs>
                  </a:gsLst>
                  <a:lin ang="5400000" scaled="0"/>
                </a:gradFill>
                <a:latin typeface="Arial" panose="020B0604020202020204" pitchFamily="34" charset="0"/>
                <a:cs typeface="Arial" panose="020B0604020202020204" pitchFamily="34" charset="0"/>
              </a:endParaRPr>
            </a:p>
          </p:txBody>
        </p:sp>
        <p:sp>
          <p:nvSpPr>
            <p:cNvPr id="12" name="TextBox 11"/>
            <p:cNvSpPr txBox="1"/>
            <p:nvPr/>
          </p:nvSpPr>
          <p:spPr>
            <a:xfrm>
              <a:off x="3805316" y="3756991"/>
              <a:ext cx="1325977" cy="627864"/>
            </a:xfrm>
            <a:prstGeom prst="rect">
              <a:avLst/>
            </a:prstGeom>
            <a:noFill/>
          </p:spPr>
          <p:txBody>
            <a:bodyPr wrap="square" lIns="182880" tIns="146304" rIns="182880" bIns="146304" rtlCol="1">
              <a:spAutoFit/>
            </a:bodyPr>
            <a:lstStyle/>
            <a:p>
              <a:pPr algn="r" rtl="1">
                <a:lnSpc>
                  <a:spcPct val="90000"/>
                </a:lnSpc>
                <a:spcAft>
                  <a:spcPts val="600"/>
                </a:spcAft>
              </a:pPr>
              <a:r>
                <a:rPr lang="ar-EG" sz="2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32.5٪</a:t>
              </a:r>
            </a:p>
          </p:txBody>
        </p:sp>
        <p:sp>
          <p:nvSpPr>
            <p:cNvPr id="13" name="TextBox 12"/>
            <p:cNvSpPr txBox="1"/>
            <p:nvPr/>
          </p:nvSpPr>
          <p:spPr>
            <a:xfrm>
              <a:off x="3805316" y="4234767"/>
              <a:ext cx="1672206" cy="627864"/>
            </a:xfrm>
            <a:prstGeom prst="rect">
              <a:avLst/>
            </a:prstGeom>
            <a:noFill/>
          </p:spPr>
          <p:txBody>
            <a:bodyPr wrap="square" lIns="182880" tIns="146304" rIns="182880" bIns="146304" rtlCol="1">
              <a:spAutoFit/>
            </a:bodyPr>
            <a:lstStyle/>
            <a:p>
              <a:pPr algn="r" rtl="1">
                <a:lnSpc>
                  <a:spcPct val="90000"/>
                </a:lnSpc>
                <a:spcAft>
                  <a:spcPts val="600"/>
                </a:spcAft>
              </a:pPr>
              <a:r>
                <a:rPr lang="ar-EG" sz="2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53.85</a:t>
              </a:r>
              <a:r>
                <a:rPr lang="ar-EG" sz="2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رطل</a:t>
              </a:r>
              <a:endParaRPr lang="ar-EG" sz="2400" dirty="0">
                <a:gradFill>
                  <a:gsLst>
                    <a:gs pos="2917">
                      <a:schemeClr val="tx1"/>
                    </a:gs>
                    <a:gs pos="30000">
                      <a:schemeClr val="tx1"/>
                    </a:gs>
                  </a:gsLst>
                  <a:lin ang="5400000" scaled="0"/>
                </a:gradFill>
                <a:latin typeface="Arial" panose="020B0604020202020204" pitchFamily="34" charset="0"/>
                <a:cs typeface="Arial" panose="020B0604020202020204" pitchFamily="34" charset="0"/>
              </a:endParaRPr>
            </a:p>
          </p:txBody>
        </p:sp>
      </p:grpSp>
      <p:sp>
        <p:nvSpPr>
          <p:cNvPr id="15" name="Title 2"/>
          <p:cNvSpPr>
            <a:spLocks noGrp="1"/>
          </p:cNvSpPr>
          <p:nvPr>
            <p:ph type="title"/>
          </p:nvPr>
        </p:nvSpPr>
        <p:spPr>
          <a:xfrm flipH="1">
            <a:off x="268928" y="291103"/>
            <a:ext cx="11653834" cy="553998"/>
          </a:xfrm>
        </p:spPr>
        <p:txBody>
          <a:bodyPr rtlCol="1"/>
          <a:lstStyle/>
          <a:p>
            <a:pPr algn="ctr" rtl="1"/>
            <a:r>
              <a:rPr lang="ar-EG" sz="3600">
                <a:solidFill>
                  <a:schemeClr val="tx1"/>
                </a:solidFill>
                <a:latin typeface="Arial" panose="020B0604020202020204" pitchFamily="34" charset="0"/>
                <a:cs typeface="Arial" panose="020B0604020202020204" pitchFamily="34" charset="0"/>
                <a:rtl/>
              </a:rPr>
              <a:t>موازنة الدُفعات – المكون النشط</a:t>
            </a:r>
          </a:p>
        </p:txBody>
      </p:sp>
    </p:spTree>
    <p:extLst>
      <p:ext uri="{BB962C8B-B14F-4D97-AF65-F5344CB8AC3E}">
        <p14:creationId xmlns:p14="http://schemas.microsoft.com/office/powerpoint/2010/main" val="1038396974"/>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descr="Compensation Ingredient Quantity&#10;Compensation Ingredient Balanced Quantity = &#10;((Estimated Quantity of Active ingredient – &#10;Balanced (Actual) Quantity of Active ingredient) * Compensation Factor) + Compensation ingredient Estimated Quantity&#10;"/>
          <p:cNvGraphicFramePr>
            <a:graphicFrameLocks noGrp="1"/>
          </p:cNvGraphicFramePr>
          <p:nvPr/>
        </p:nvGraphicFramePr>
        <p:xfrm>
          <a:off x="2986875" y="1091377"/>
          <a:ext cx="5859175" cy="3044762"/>
        </p:xfrm>
        <a:graphic>
          <a:graphicData uri="http://schemas.openxmlformats.org/drawingml/2006/table">
            <a:tbl>
              <a:tblPr firstRow="1" firstCol="1" bandRow="1"/>
              <a:tblGrid>
                <a:gridCol w="5859175">
                  <a:extLst>
                    <a:ext uri="{9D8B030D-6E8A-4147-A177-3AD203B41FA5}">
                      <a16:colId xmlns:a16="http://schemas.microsoft.com/office/drawing/2014/main" val="20000"/>
                    </a:ext>
                  </a:extLst>
                </a:gridCol>
              </a:tblGrid>
              <a:tr h="405383">
                <a:tc>
                  <a:txBody>
                    <a:bodyPr/>
                    <a:lstStyle/>
                    <a:p>
                      <a:pPr marL="0" marR="0">
                        <a:spcBef>
                          <a:spcPts val="0"/>
                        </a:spcBef>
                        <a:spcAft>
                          <a:spcPts val="0"/>
                        </a:spcAft>
                      </a:pPr>
                      <a:r>
                        <a:rPr lang="en-US" sz="2800" b="1" dirty="0">
                          <a:effectLst/>
                          <a:latin typeface="Calibri" panose="020F0502020204030204" pitchFamily="34" charset="0"/>
                          <a:ea typeface="Times New Roman" panose="02020603050405020304" pitchFamily="18" charset="0"/>
                        </a:rPr>
                        <a:t>Compensation Ingredient Quantity</a:t>
                      </a:r>
                      <a:endParaRPr lang="en-US" sz="2800" dirty="0">
                        <a:effectLst/>
                        <a:latin typeface="Times New Roman" panose="02020603050405020304" pitchFamily="18" charset="0"/>
                        <a:ea typeface="Times New Roman" panose="02020603050405020304" pitchFamily="18" charset="0"/>
                      </a:endParaRPr>
                    </a:p>
                  </a:txBody>
                  <a:tcPr marL="67232" marR="672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5000"/>
                        <a:lumOff val="75000"/>
                      </a:schemeClr>
                    </a:solidFill>
                  </a:tcPr>
                </a:tc>
                <a:extLst>
                  <a:ext uri="{0D108BD9-81ED-4DB2-BD59-A6C34878D82A}">
                    <a16:rowId xmlns:a16="http://schemas.microsoft.com/office/drawing/2014/main" val="10000"/>
                  </a:ext>
                </a:extLst>
              </a:tr>
              <a:tr h="2618042">
                <a:tc>
                  <a:txBody>
                    <a:bodyPr/>
                    <a:lstStyle/>
                    <a:p>
                      <a:pPr marL="217170" marR="0">
                        <a:spcBef>
                          <a:spcPts val="0"/>
                        </a:spcBef>
                        <a:spcAft>
                          <a:spcPts val="0"/>
                        </a:spcAft>
                      </a:pPr>
                      <a:r>
                        <a:rPr lang="en-US" sz="2400" b="1" dirty="0">
                          <a:effectLst/>
                          <a:latin typeface="Calibri" panose="020F0502020204030204" pitchFamily="34" charset="0"/>
                          <a:ea typeface="Times New Roman" panose="02020603050405020304" pitchFamily="18" charset="0"/>
                        </a:rPr>
                        <a:t>Compensation Ingredient Balanced Quantity = </a:t>
                      </a:r>
                      <a:endParaRPr lang="en-US" sz="2400" dirty="0">
                        <a:effectLst/>
                        <a:latin typeface="Times New Roman" panose="02020603050405020304" pitchFamily="18" charset="0"/>
                        <a:ea typeface="Times New Roman" panose="02020603050405020304" pitchFamily="18" charset="0"/>
                      </a:endParaRPr>
                    </a:p>
                    <a:p>
                      <a:pPr marL="217170" marR="0">
                        <a:spcBef>
                          <a:spcPts val="0"/>
                        </a:spcBef>
                        <a:spcAft>
                          <a:spcPts val="0"/>
                        </a:spcAft>
                      </a:pPr>
                      <a:r>
                        <a:rPr lang="en-US" sz="2400" b="1" dirty="0">
                          <a:effectLst/>
                          <a:latin typeface="Calibri" panose="020F0502020204030204" pitchFamily="34" charset="0"/>
                          <a:ea typeface="Times New Roman" panose="02020603050405020304" pitchFamily="18" charset="0"/>
                        </a:rPr>
                        <a:t>((Estimated Quantity of Active ingredient – </a:t>
                      </a:r>
                      <a:endParaRPr lang="en-US" sz="2400" dirty="0">
                        <a:effectLst/>
                        <a:latin typeface="Times New Roman" panose="02020603050405020304" pitchFamily="18" charset="0"/>
                        <a:ea typeface="Times New Roman" panose="02020603050405020304" pitchFamily="18" charset="0"/>
                      </a:endParaRPr>
                    </a:p>
                    <a:p>
                      <a:pPr marL="217170" marR="0">
                        <a:spcBef>
                          <a:spcPts val="0"/>
                        </a:spcBef>
                        <a:spcAft>
                          <a:spcPts val="0"/>
                        </a:spcAft>
                      </a:pPr>
                      <a:r>
                        <a:rPr lang="en-US" sz="2400" b="1" dirty="0">
                          <a:effectLst/>
                          <a:latin typeface="Calibri" panose="020F0502020204030204" pitchFamily="34" charset="0"/>
                          <a:ea typeface="Times New Roman" panose="02020603050405020304" pitchFamily="18" charset="0"/>
                        </a:rPr>
                        <a:t>Balanced (Actual) Quantity of Active ingredient) * Compensation Factor) + Compensation ingredient Estimated Quantity</a:t>
                      </a:r>
                      <a:endParaRPr lang="en-US" sz="2400" dirty="0">
                        <a:effectLst/>
                        <a:latin typeface="Times New Roman" panose="02020603050405020304" pitchFamily="18" charset="0"/>
                        <a:ea typeface="Times New Roman" panose="02020603050405020304" pitchFamily="18" charset="0"/>
                      </a:endParaRPr>
                    </a:p>
                  </a:txBody>
                  <a:tcPr marL="67232" marR="672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Left-Right Arrow 4"/>
          <p:cNvSpPr/>
          <p:nvPr/>
        </p:nvSpPr>
        <p:spPr bwMode="auto">
          <a:xfrm>
            <a:off x="2425148" y="5883966"/>
            <a:ext cx="7205869" cy="894521"/>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Potency Attribute</a:t>
            </a:r>
          </a:p>
        </p:txBody>
      </p:sp>
      <p:sp>
        <p:nvSpPr>
          <p:cNvPr id="6" name="Down Arrow 5"/>
          <p:cNvSpPr/>
          <p:nvPr/>
        </p:nvSpPr>
        <p:spPr bwMode="auto">
          <a:xfrm>
            <a:off x="3120887" y="4214192"/>
            <a:ext cx="775252" cy="189837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Actual</a:t>
            </a:r>
          </a:p>
        </p:txBody>
      </p:sp>
      <p:sp>
        <p:nvSpPr>
          <p:cNvPr id="7" name="Down Arrow 6"/>
          <p:cNvSpPr/>
          <p:nvPr/>
        </p:nvSpPr>
        <p:spPr bwMode="auto">
          <a:xfrm>
            <a:off x="6405769" y="4214192"/>
            <a:ext cx="775252" cy="189837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Target</a:t>
            </a:r>
          </a:p>
        </p:txBody>
      </p:sp>
      <p:sp>
        <p:nvSpPr>
          <p:cNvPr id="8" name="TextBox 7"/>
          <p:cNvSpPr txBox="1"/>
          <p:nvPr/>
        </p:nvSpPr>
        <p:spPr>
          <a:xfrm>
            <a:off x="7181021" y="4412974"/>
            <a:ext cx="1205663"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35%</a:t>
            </a:r>
          </a:p>
          <a:p>
            <a:pPr>
              <a:lnSpc>
                <a:spcPct val="90000"/>
              </a:lnSpc>
              <a:spcAft>
                <a:spcPts val="600"/>
              </a:spcAft>
            </a:pPr>
            <a:r>
              <a:rPr lang="en-US" sz="2400" dirty="0">
                <a:gradFill>
                  <a:gsLst>
                    <a:gs pos="2917">
                      <a:schemeClr val="tx1"/>
                    </a:gs>
                    <a:gs pos="30000">
                      <a:schemeClr val="tx1"/>
                    </a:gs>
                  </a:gsLst>
                  <a:lin ang="5400000" scaled="0"/>
                </a:gradFill>
              </a:rPr>
              <a:t>50 </a:t>
            </a:r>
            <a:r>
              <a:rPr lang="en-US" sz="2400" dirty="0" err="1">
                <a:gradFill>
                  <a:gsLst>
                    <a:gs pos="2917">
                      <a:schemeClr val="tx1"/>
                    </a:gs>
                    <a:gs pos="30000">
                      <a:schemeClr val="tx1"/>
                    </a:gs>
                  </a:gsLst>
                  <a:lin ang="5400000" scaled="0"/>
                </a:gradFill>
              </a:rPr>
              <a:t>lbs</a:t>
            </a:r>
            <a:endParaRPr lang="en-US" sz="2400" dirty="0">
              <a:gradFill>
                <a:gsLst>
                  <a:gs pos="2917">
                    <a:schemeClr val="tx1"/>
                  </a:gs>
                  <a:gs pos="30000">
                    <a:schemeClr val="tx1"/>
                  </a:gs>
                </a:gsLst>
                <a:lin ang="5400000" scaled="0"/>
              </a:gradFill>
            </a:endParaRPr>
          </a:p>
        </p:txBody>
      </p:sp>
      <p:sp>
        <p:nvSpPr>
          <p:cNvPr id="9" name="TextBox 8"/>
          <p:cNvSpPr txBox="1"/>
          <p:nvPr/>
        </p:nvSpPr>
        <p:spPr>
          <a:xfrm>
            <a:off x="3805316" y="4412974"/>
            <a:ext cx="1630017"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32.5%</a:t>
            </a:r>
          </a:p>
          <a:p>
            <a:pPr>
              <a:lnSpc>
                <a:spcPct val="90000"/>
              </a:lnSpc>
              <a:spcAft>
                <a:spcPts val="600"/>
              </a:spcAft>
            </a:pPr>
            <a:r>
              <a:rPr lang="en-US" sz="2400" dirty="0">
                <a:gradFill>
                  <a:gsLst>
                    <a:gs pos="2917">
                      <a:schemeClr val="tx1"/>
                    </a:gs>
                    <a:gs pos="30000">
                      <a:schemeClr val="tx1"/>
                    </a:gs>
                  </a:gsLst>
                  <a:lin ang="5400000" scaled="0"/>
                </a:gradFill>
              </a:rPr>
              <a:t>53.85 </a:t>
            </a:r>
            <a:r>
              <a:rPr lang="en-US" sz="2400" dirty="0" err="1">
                <a:gradFill>
                  <a:gsLst>
                    <a:gs pos="2917">
                      <a:schemeClr val="tx1"/>
                    </a:gs>
                    <a:gs pos="30000">
                      <a:schemeClr val="tx1"/>
                    </a:gs>
                  </a:gsLst>
                  <a:lin ang="5400000" scaled="0"/>
                </a:gradFill>
              </a:rPr>
              <a:t>lbs</a:t>
            </a:r>
            <a:endParaRPr lang="en-US" sz="2400" dirty="0">
              <a:gradFill>
                <a:gsLst>
                  <a:gs pos="2917">
                    <a:schemeClr val="tx1"/>
                  </a:gs>
                  <a:gs pos="30000">
                    <a:schemeClr val="tx1"/>
                  </a:gs>
                </a:gsLst>
                <a:lin ang="5400000" scaled="0"/>
              </a:gradFill>
            </a:endParaRPr>
          </a:p>
        </p:txBody>
      </p:sp>
      <p:sp>
        <p:nvSpPr>
          <p:cNvPr id="11" name="Title 2"/>
          <p:cNvSpPr>
            <a:spLocks noGrp="1"/>
          </p:cNvSpPr>
          <p:nvPr>
            <p:ph type="title"/>
          </p:nvPr>
        </p:nvSpPr>
        <p:spPr>
          <a:xfrm>
            <a:off x="588263" y="457200"/>
            <a:ext cx="11018520" cy="492443"/>
          </a:xfrm>
        </p:spPr>
        <p:txBody>
          <a:bodyPr/>
          <a:lstStyle/>
          <a:p>
            <a:pPr algn="ctr"/>
            <a:r>
              <a:rPr lang="en-US" sz="3200" dirty="0">
                <a:solidFill>
                  <a:schemeClr val="tx1"/>
                </a:solidFill>
              </a:rPr>
              <a:t>Batch Balancing – Compensation Ingredient</a:t>
            </a:r>
          </a:p>
        </p:txBody>
      </p:sp>
    </p:spTree>
    <p:extLst>
      <p:ext uri="{BB962C8B-B14F-4D97-AF65-F5344CB8AC3E}">
        <p14:creationId xmlns:p14="http://schemas.microsoft.com/office/powerpoint/2010/main" val="855213440"/>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492443"/>
          </a:xfrm>
        </p:spPr>
        <p:txBody>
          <a:bodyPr/>
          <a:lstStyle/>
          <a:p>
            <a:r>
              <a:rPr lang="en-US" sz="3200" dirty="0">
                <a:solidFill>
                  <a:schemeClr val="tx1"/>
                </a:solidFill>
              </a:rPr>
              <a:t>Batch Balancing – Filler Ingredient</a:t>
            </a:r>
          </a:p>
        </p:txBody>
      </p:sp>
      <p:graphicFrame>
        <p:nvGraphicFramePr>
          <p:cNvPr id="3" name="Table 2" descr="Filler Ingredient Quantity&#10;Filler ingredient Adjustment Quantity = &#10;((Total Estimated Quantities of Active ingredients +&#10; Total Estimated Quantities of Compensating ingredients) –&#10;(Total Balanced Quantities of Active ingredients + &#10;Total Balanced Quantities of Compensating ingredients))&#10;"/>
          <p:cNvGraphicFramePr>
            <a:graphicFrameLocks noGrp="1"/>
          </p:cNvGraphicFramePr>
          <p:nvPr/>
        </p:nvGraphicFramePr>
        <p:xfrm>
          <a:off x="2919339" y="1593596"/>
          <a:ext cx="5686647" cy="4960217"/>
        </p:xfrm>
        <a:graphic>
          <a:graphicData uri="http://schemas.openxmlformats.org/drawingml/2006/table">
            <a:tbl>
              <a:tblPr firstRow="1" firstCol="1" bandRow="1"/>
              <a:tblGrid>
                <a:gridCol w="5686647">
                  <a:extLst>
                    <a:ext uri="{9D8B030D-6E8A-4147-A177-3AD203B41FA5}">
                      <a16:colId xmlns:a16="http://schemas.microsoft.com/office/drawing/2014/main" val="20000"/>
                    </a:ext>
                  </a:extLst>
                </a:gridCol>
              </a:tblGrid>
              <a:tr h="478093">
                <a:tc>
                  <a:txBody>
                    <a:bodyPr/>
                    <a:lstStyle/>
                    <a:p>
                      <a:pPr marL="0" marR="0">
                        <a:spcBef>
                          <a:spcPts val="0"/>
                        </a:spcBef>
                        <a:spcAft>
                          <a:spcPts val="0"/>
                        </a:spcAft>
                      </a:pPr>
                      <a:r>
                        <a:rPr lang="en-US" sz="3100" b="1" dirty="0">
                          <a:solidFill>
                            <a:schemeClr val="bg1"/>
                          </a:solidFill>
                          <a:effectLst/>
                          <a:latin typeface="Calibri" panose="020F0502020204030204" pitchFamily="34" charset="0"/>
                          <a:ea typeface="Times New Roman" panose="02020603050405020304" pitchFamily="18" charset="0"/>
                        </a:rPr>
                        <a:t>Filler Ingredient Quantity</a:t>
                      </a:r>
                      <a:endParaRPr lang="en-US" sz="3100" dirty="0">
                        <a:solidFill>
                          <a:schemeClr val="bg1"/>
                        </a:solidFill>
                        <a:effectLst/>
                        <a:latin typeface="Times New Roman" panose="02020603050405020304" pitchFamily="18" charset="0"/>
                        <a:ea typeface="Times New Roman" panose="02020603050405020304" pitchFamily="18" charset="0"/>
                      </a:endParaRPr>
                    </a:p>
                  </a:txBody>
                  <a:tcPr marL="67232" marR="672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4482124">
                <a:tc>
                  <a:txBody>
                    <a:bodyPr/>
                    <a:lstStyle/>
                    <a:p>
                      <a:pPr marL="217170" marR="0">
                        <a:spcBef>
                          <a:spcPts val="0"/>
                        </a:spcBef>
                        <a:spcAft>
                          <a:spcPts val="0"/>
                        </a:spcAft>
                      </a:pPr>
                      <a:r>
                        <a:rPr lang="en-US" sz="2700" b="1" dirty="0">
                          <a:effectLst/>
                          <a:latin typeface="Calibri" panose="020F0502020204030204" pitchFamily="34" charset="0"/>
                          <a:ea typeface="Times New Roman" panose="02020603050405020304" pitchFamily="18" charset="0"/>
                        </a:rPr>
                        <a:t>Filler ingredient Adjustment Quantity = </a:t>
                      </a:r>
                      <a:endParaRPr lang="en-US" sz="2700" dirty="0">
                        <a:effectLst/>
                        <a:latin typeface="Times New Roman" panose="02020603050405020304" pitchFamily="18" charset="0"/>
                        <a:ea typeface="Times New Roman" panose="02020603050405020304" pitchFamily="18" charset="0"/>
                      </a:endParaRPr>
                    </a:p>
                    <a:p>
                      <a:pPr marL="217170" marR="0">
                        <a:spcBef>
                          <a:spcPts val="0"/>
                        </a:spcBef>
                        <a:spcAft>
                          <a:spcPts val="0"/>
                        </a:spcAft>
                      </a:pPr>
                      <a:r>
                        <a:rPr lang="en-US" sz="2700" b="1" dirty="0">
                          <a:effectLst/>
                          <a:latin typeface="Calibri" panose="020F0502020204030204" pitchFamily="34" charset="0"/>
                          <a:ea typeface="Times New Roman" panose="02020603050405020304" pitchFamily="18" charset="0"/>
                        </a:rPr>
                        <a:t>((Total Estimated Quantities of Active ingredients +</a:t>
                      </a:r>
                      <a:endParaRPr lang="en-US" sz="2700" dirty="0">
                        <a:effectLst/>
                        <a:latin typeface="Times New Roman" panose="02020603050405020304" pitchFamily="18" charset="0"/>
                        <a:ea typeface="Times New Roman" panose="02020603050405020304" pitchFamily="18" charset="0"/>
                      </a:endParaRPr>
                    </a:p>
                    <a:p>
                      <a:pPr marL="217170" marR="0">
                        <a:spcBef>
                          <a:spcPts val="0"/>
                        </a:spcBef>
                        <a:spcAft>
                          <a:spcPts val="0"/>
                        </a:spcAft>
                      </a:pPr>
                      <a:r>
                        <a:rPr lang="en-US" sz="2700" b="1" dirty="0">
                          <a:effectLst/>
                          <a:latin typeface="Calibri" panose="020F0502020204030204" pitchFamily="34" charset="0"/>
                          <a:ea typeface="Times New Roman" panose="02020603050405020304" pitchFamily="18" charset="0"/>
                        </a:rPr>
                        <a:t> Total Estimated Quantities of Compensating ingredients) –</a:t>
                      </a:r>
                      <a:endParaRPr lang="en-US" sz="2700" dirty="0">
                        <a:effectLst/>
                        <a:latin typeface="Times New Roman" panose="02020603050405020304" pitchFamily="18" charset="0"/>
                        <a:ea typeface="Times New Roman" panose="02020603050405020304" pitchFamily="18" charset="0"/>
                      </a:endParaRPr>
                    </a:p>
                    <a:p>
                      <a:pPr marL="217170" marR="0">
                        <a:spcBef>
                          <a:spcPts val="0"/>
                        </a:spcBef>
                        <a:spcAft>
                          <a:spcPts val="0"/>
                        </a:spcAft>
                      </a:pPr>
                      <a:r>
                        <a:rPr lang="en-US" sz="2700" b="1" dirty="0">
                          <a:effectLst/>
                          <a:latin typeface="Calibri" panose="020F0502020204030204" pitchFamily="34" charset="0"/>
                          <a:ea typeface="Times New Roman" panose="02020603050405020304" pitchFamily="18" charset="0"/>
                        </a:rPr>
                        <a:t>(Total Balanced Quantities of Active ingredients + </a:t>
                      </a:r>
                      <a:endParaRPr lang="en-US" sz="2700" dirty="0">
                        <a:effectLst/>
                        <a:latin typeface="Times New Roman" panose="02020603050405020304" pitchFamily="18" charset="0"/>
                        <a:ea typeface="Times New Roman" panose="02020603050405020304" pitchFamily="18" charset="0"/>
                      </a:endParaRPr>
                    </a:p>
                    <a:p>
                      <a:pPr marL="217170" marR="0">
                        <a:spcBef>
                          <a:spcPts val="0"/>
                        </a:spcBef>
                        <a:spcAft>
                          <a:spcPts val="0"/>
                        </a:spcAft>
                      </a:pPr>
                      <a:r>
                        <a:rPr lang="en-US" sz="2700" b="1" dirty="0">
                          <a:effectLst/>
                          <a:latin typeface="Calibri" panose="020F0502020204030204" pitchFamily="34" charset="0"/>
                          <a:ea typeface="Times New Roman" panose="02020603050405020304" pitchFamily="18" charset="0"/>
                        </a:rPr>
                        <a:t>Total Balanced Quantities of Compensating ingredients))</a:t>
                      </a:r>
                      <a:endParaRPr lang="en-US" sz="2700" dirty="0">
                        <a:effectLst/>
                        <a:latin typeface="Times New Roman" panose="02020603050405020304" pitchFamily="18" charset="0"/>
                        <a:ea typeface="Times New Roman" panose="02020603050405020304" pitchFamily="18" charset="0"/>
                      </a:endParaRPr>
                    </a:p>
                    <a:p>
                      <a:pPr marL="217170" marR="0">
                        <a:spcBef>
                          <a:spcPts val="0"/>
                        </a:spcBef>
                        <a:spcAft>
                          <a:spcPts val="0"/>
                        </a:spcAft>
                      </a:pPr>
                      <a:r>
                        <a:rPr lang="en-US" sz="2000" b="1" dirty="0">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txBody>
                  <a:tcPr marL="67232" marR="672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80271981"/>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78C53D6872404ABB7B82E43BB922A4" ma:contentTypeVersion="2" ma:contentTypeDescription="Create a new document." ma:contentTypeScope="" ma:versionID="4ba05466b263d79bc3a783d031967433">
  <xsd:schema xmlns:xsd="http://www.w3.org/2001/XMLSchema" xmlns:xs="http://www.w3.org/2001/XMLSchema" xmlns:p="http://schemas.microsoft.com/office/2006/metadata/properties" xmlns:ns2="b1fabdb0-6811-4e35-981a-198c29cbb8c3" targetNamespace="http://schemas.microsoft.com/office/2006/metadata/properties" ma:root="true" ma:fieldsID="97ba2cf3dea9e8ba0e9e6aa2af8ddd76" ns2:_="">
    <xsd:import namespace="b1fabdb0-6811-4e35-981a-198c29cbb8c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fabdb0-6811-4e35-981a-198c29cbb8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b1fabdb0-6811-4e35-981a-198c29cbb8c3"/>
    <ds:schemaRef ds:uri="http://www.w3.org/XML/1998/namespace"/>
  </ds:schemaRefs>
</ds:datastoreItem>
</file>

<file path=customXml/itemProps3.xml><?xml version="1.0" encoding="utf-8"?>
<ds:datastoreItem xmlns:ds="http://schemas.openxmlformats.org/officeDocument/2006/customXml" ds:itemID="{0DD99281-FDC0-482F-95A0-EE8448FBBF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fabdb0-6811-4e35-981a-198c29cbb8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8021</TotalTime>
  <Words>1126</Words>
  <Application>Microsoft Office PowerPoint</Application>
  <PresentationFormat>Widescreen</PresentationFormat>
  <Paragraphs>106</Paragraphs>
  <Slides>6</Slides>
  <Notes>6</Notes>
  <HiddenSlides>5</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Arial</vt:lpstr>
      <vt:lpstr>Calibri</vt:lpstr>
      <vt:lpstr>Cambria Math</vt:lpstr>
      <vt:lpstr>Consolas</vt:lpstr>
      <vt:lpstr>Segoe UI</vt:lpstr>
      <vt:lpstr>Segoe UI Light</vt:lpstr>
      <vt:lpstr>Segoe UI Semibold</vt:lpstr>
      <vt:lpstr>Segoe UI Semilight</vt:lpstr>
      <vt:lpstr>Times New Roman</vt:lpstr>
      <vt:lpstr>Wingdings</vt:lpstr>
      <vt:lpstr>WHITE TEMPLATE</vt:lpstr>
      <vt:lpstr>SOFT BLACK TEMPLATE</vt:lpstr>
      <vt:lpstr>Module 17 : Identify and configure batch attributes for process manufacturing in Dynamics 365 for Finance and Operations</vt:lpstr>
      <vt:lpstr>Potency Example</vt:lpstr>
      <vt:lpstr>Configure Attribute-Based Pricing</vt:lpstr>
      <vt:lpstr>موازنة الدُفعات – المكون النشط</vt:lpstr>
      <vt:lpstr>Batch Balancing – Compensation Ingredient</vt:lpstr>
      <vt:lpstr>Batch Balancing – Filler Ingredient</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Ali Sayed</cp:lastModifiedBy>
  <cp:revision>146</cp:revision>
  <dcterms:created xsi:type="dcterms:W3CDTF">2018-07-31T14:16:34Z</dcterms:created>
  <dcterms:modified xsi:type="dcterms:W3CDTF">2021-10-20T01:33:37Z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0x0101007478C53D6872404ABB7B82E43BB922A4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