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F56B814-B939-44EB-B370-91D0C6A5F0C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8EA650F-F933-4340-A323-1B8E73B5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4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 smtClean="0"/>
              <a:t>Edit Master text styles</a:t>
            </a:r>
          </a:p>
          <a:p>
            <a:pPr lvl="1" algn="r" rtl="1"/>
            <a:r>
              <a:rPr lang="en-US" smtClean="0"/>
              <a:t>Second level</a:t>
            </a:r>
          </a:p>
          <a:p>
            <a:pPr lvl="2" algn="r" rtl="1"/>
            <a:r>
              <a:rPr lang="en-US" smtClean="0"/>
              <a:t>Third level</a:t>
            </a:r>
          </a:p>
          <a:p>
            <a:pPr lvl="3" algn="r" rtl="1"/>
            <a:r>
              <a:rPr lang="en-US" smtClean="0"/>
              <a:t>Fourth level</a:t>
            </a:r>
          </a:p>
          <a:p>
            <a:pPr lvl="4" algn="r" rtl="1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F56B814-B939-44EB-B370-91D0C6A5F0C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8EA650F-F933-4340-A323-1B8E73B5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3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 smtClean="0"/>
              <a:t>Edit Master text styles</a:t>
            </a:r>
          </a:p>
          <a:p>
            <a:pPr lvl="1" algn="r" rtl="1"/>
            <a:r>
              <a:rPr lang="en-US" smtClean="0"/>
              <a:t>Second level</a:t>
            </a:r>
          </a:p>
          <a:p>
            <a:pPr lvl="2" algn="r" rtl="1"/>
            <a:r>
              <a:rPr lang="en-US" smtClean="0"/>
              <a:t>Third level</a:t>
            </a:r>
          </a:p>
          <a:p>
            <a:pPr lvl="3" algn="r" rtl="1"/>
            <a:r>
              <a:rPr lang="en-US" smtClean="0"/>
              <a:t>Fourth level</a:t>
            </a:r>
          </a:p>
          <a:p>
            <a:pPr lvl="4" algn="r" rtl="1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F56B814-B939-44EB-B370-91D0C6A5F0C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8EA650F-F933-4340-A323-1B8E73B5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2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 smtClean="0"/>
              <a:t>Edit Master text styles</a:t>
            </a:r>
          </a:p>
          <a:p>
            <a:pPr lvl="1" algn="r" rtl="1"/>
            <a:r>
              <a:rPr lang="en-US" smtClean="0"/>
              <a:t>Second level</a:t>
            </a:r>
          </a:p>
          <a:p>
            <a:pPr lvl="2" algn="r" rtl="1"/>
            <a:r>
              <a:rPr lang="en-US" smtClean="0"/>
              <a:t>Third level</a:t>
            </a:r>
          </a:p>
          <a:p>
            <a:pPr lvl="3" algn="r" rtl="1"/>
            <a:r>
              <a:rPr lang="en-US" smtClean="0"/>
              <a:t>Fourth level</a:t>
            </a:r>
          </a:p>
          <a:p>
            <a:pPr lvl="4" algn="r" rtl="1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F56B814-B939-44EB-B370-91D0C6A5F0C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8EA650F-F933-4340-A323-1B8E73B5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3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F56B814-B939-44EB-B370-91D0C6A5F0C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8EA650F-F933-4340-A323-1B8E73B5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9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 smtClean="0"/>
              <a:t>Edit Master text styles</a:t>
            </a:r>
          </a:p>
          <a:p>
            <a:pPr lvl="1" algn="r" rtl="1"/>
            <a:r>
              <a:rPr lang="en-US" smtClean="0"/>
              <a:t>Second level</a:t>
            </a:r>
          </a:p>
          <a:p>
            <a:pPr lvl="2" algn="r" rtl="1"/>
            <a:r>
              <a:rPr lang="en-US" smtClean="0"/>
              <a:t>Third level</a:t>
            </a:r>
          </a:p>
          <a:p>
            <a:pPr lvl="3" algn="r" rtl="1"/>
            <a:r>
              <a:rPr lang="en-US" smtClean="0"/>
              <a:t>Fourth level</a:t>
            </a:r>
          </a:p>
          <a:p>
            <a:pPr lvl="4" algn="r" rtl="1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 smtClean="0"/>
              <a:t>Edit Master text styles</a:t>
            </a:r>
          </a:p>
          <a:p>
            <a:pPr lvl="1" algn="r" rtl="1"/>
            <a:r>
              <a:rPr lang="en-US" smtClean="0"/>
              <a:t>Second level</a:t>
            </a:r>
          </a:p>
          <a:p>
            <a:pPr lvl="2" algn="r" rtl="1"/>
            <a:r>
              <a:rPr lang="en-US" smtClean="0"/>
              <a:t>Third level</a:t>
            </a:r>
          </a:p>
          <a:p>
            <a:pPr lvl="3" algn="r" rtl="1"/>
            <a:r>
              <a:rPr lang="en-US" smtClean="0"/>
              <a:t>Fourth level</a:t>
            </a:r>
          </a:p>
          <a:p>
            <a:pPr lvl="4" algn="r" rtl="1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F56B814-B939-44EB-B370-91D0C6A5F0C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8EA650F-F933-4340-A323-1B8E73B5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3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 smtClean="0"/>
              <a:t>Edit Master text styles</a:t>
            </a:r>
          </a:p>
          <a:p>
            <a:pPr lvl="1" algn="r" rtl="1"/>
            <a:r>
              <a:rPr lang="en-US" smtClean="0"/>
              <a:t>Second level</a:t>
            </a:r>
          </a:p>
          <a:p>
            <a:pPr lvl="2" algn="r" rtl="1"/>
            <a:r>
              <a:rPr lang="en-US" smtClean="0"/>
              <a:t>Third level</a:t>
            </a:r>
          </a:p>
          <a:p>
            <a:pPr lvl="3" algn="r" rtl="1"/>
            <a:r>
              <a:rPr lang="en-US" smtClean="0"/>
              <a:t>Fourth level</a:t>
            </a:r>
          </a:p>
          <a:p>
            <a:pPr lvl="4" algn="r" rtl="1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 smtClean="0"/>
              <a:t>Edit Master text styles</a:t>
            </a:r>
          </a:p>
          <a:p>
            <a:pPr lvl="1" algn="r" rtl="1"/>
            <a:r>
              <a:rPr lang="en-US" smtClean="0"/>
              <a:t>Second level</a:t>
            </a:r>
          </a:p>
          <a:p>
            <a:pPr lvl="2" algn="r" rtl="1"/>
            <a:r>
              <a:rPr lang="en-US" smtClean="0"/>
              <a:t>Third level</a:t>
            </a:r>
          </a:p>
          <a:p>
            <a:pPr lvl="3" algn="r" rtl="1"/>
            <a:r>
              <a:rPr lang="en-US" smtClean="0"/>
              <a:t>Fourth level</a:t>
            </a:r>
          </a:p>
          <a:p>
            <a:pPr lvl="4" algn="r" rtl="1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F56B814-B939-44EB-B370-91D0C6A5F0C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8EA650F-F933-4340-A323-1B8E73B5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5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F56B814-B939-44EB-B370-91D0C6A5F0C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8EA650F-F933-4340-A323-1B8E73B5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0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F56B814-B939-44EB-B370-91D0C6A5F0C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8EA650F-F933-4340-A323-1B8E73B5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9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 smtClean="0"/>
              <a:t>Edit Master text styles</a:t>
            </a:r>
          </a:p>
          <a:p>
            <a:pPr lvl="1" algn="r" rtl="1"/>
            <a:r>
              <a:rPr lang="en-US" smtClean="0"/>
              <a:t>Second level</a:t>
            </a:r>
          </a:p>
          <a:p>
            <a:pPr lvl="2" algn="r" rtl="1"/>
            <a:r>
              <a:rPr lang="en-US" smtClean="0"/>
              <a:t>Third level</a:t>
            </a:r>
          </a:p>
          <a:p>
            <a:pPr lvl="3" algn="r" rtl="1"/>
            <a:r>
              <a:rPr lang="en-US" smtClean="0"/>
              <a:t>Fourth level</a:t>
            </a:r>
          </a:p>
          <a:p>
            <a:pPr lvl="4" algn="r" rtl="1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F56B814-B939-44EB-B370-91D0C6A5F0C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8EA650F-F933-4340-A323-1B8E73B5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F56B814-B939-44EB-B370-91D0C6A5F0C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8EA650F-F933-4340-A323-1B8E73B5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 smtClean="0"/>
              <a:t>Edit Master text styles</a:t>
            </a:r>
          </a:p>
          <a:p>
            <a:pPr lvl="1" algn="r" rtl="1"/>
            <a:r>
              <a:rPr lang="en-US" smtClean="0"/>
              <a:t>Second level</a:t>
            </a:r>
          </a:p>
          <a:p>
            <a:pPr lvl="2" algn="r" rtl="1"/>
            <a:r>
              <a:rPr lang="en-US" smtClean="0"/>
              <a:t>Third level</a:t>
            </a:r>
          </a:p>
          <a:p>
            <a:pPr lvl="3" algn="r" rtl="1"/>
            <a:r>
              <a:rPr lang="en-US" smtClean="0"/>
              <a:t>Fourth level</a:t>
            </a:r>
          </a:p>
          <a:p>
            <a:pPr lvl="4" algn="r" rtl="1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6B814-B939-44EB-B370-91D0C6A5F0C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A650F-F933-4340-A323-1B8E73B5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7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Stepped diagram showing the five stages of the Waterfall methodology: requirements, system design, impelmentatoin, integration and testing, and maintenance." title="Waterfall Methodology"/>
          <p:cNvGrpSpPr/>
          <p:nvPr/>
        </p:nvGrpSpPr>
        <p:grpSpPr>
          <a:xfrm flipH="1">
            <a:off x="1973101" y="1881188"/>
            <a:ext cx="7788596" cy="4697412"/>
            <a:chOff x="1973101" y="1881188"/>
            <a:chExt cx="7788596" cy="4697412"/>
          </a:xfrm>
        </p:grpSpPr>
        <p:sp>
          <p:nvSpPr>
            <p:cNvPr id="3" name="Right Arrow 2"/>
            <p:cNvSpPr/>
            <p:nvPr/>
          </p:nvSpPr>
          <p:spPr>
            <a:xfrm>
              <a:off x="2553334" y="1881188"/>
              <a:ext cx="6628130" cy="4697412"/>
            </a:xfrm>
            <a:prstGeom prst="rightArrow">
              <a:avLst/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Freeform 3"/>
            <p:cNvSpPr/>
            <p:nvPr/>
          </p:nvSpPr>
          <p:spPr>
            <a:xfrm>
              <a:off x="1973101" y="3290411"/>
              <a:ext cx="1467861" cy="1878964"/>
            </a:xfrm>
            <a:custGeom>
              <a:avLst/>
              <a:gdLst>
                <a:gd name="connsiteX0" fmla="*/ 0 w 1467861"/>
                <a:gd name="connsiteY0" fmla="*/ 244648 h 1878964"/>
                <a:gd name="connsiteX1" fmla="*/ 244648 w 1467861"/>
                <a:gd name="connsiteY1" fmla="*/ 0 h 1878964"/>
                <a:gd name="connsiteX2" fmla="*/ 1223213 w 1467861"/>
                <a:gd name="connsiteY2" fmla="*/ 0 h 1878964"/>
                <a:gd name="connsiteX3" fmla="*/ 1467861 w 1467861"/>
                <a:gd name="connsiteY3" fmla="*/ 244648 h 1878964"/>
                <a:gd name="connsiteX4" fmla="*/ 1467861 w 1467861"/>
                <a:gd name="connsiteY4" fmla="*/ 1634316 h 1878964"/>
                <a:gd name="connsiteX5" fmla="*/ 1223213 w 1467861"/>
                <a:gd name="connsiteY5" fmla="*/ 1878964 h 1878964"/>
                <a:gd name="connsiteX6" fmla="*/ 244648 w 1467861"/>
                <a:gd name="connsiteY6" fmla="*/ 1878964 h 1878964"/>
                <a:gd name="connsiteX7" fmla="*/ 0 w 1467861"/>
                <a:gd name="connsiteY7" fmla="*/ 1634316 h 1878964"/>
                <a:gd name="connsiteX8" fmla="*/ 0 w 1467861"/>
                <a:gd name="connsiteY8" fmla="*/ 244648 h 1878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861" h="1878964">
                  <a:moveTo>
                    <a:pt x="0" y="244648"/>
                  </a:moveTo>
                  <a:cubicBezTo>
                    <a:pt x="0" y="109533"/>
                    <a:pt x="109533" y="0"/>
                    <a:pt x="244648" y="0"/>
                  </a:cubicBezTo>
                  <a:lnTo>
                    <a:pt x="1223213" y="0"/>
                  </a:lnTo>
                  <a:cubicBezTo>
                    <a:pt x="1358328" y="0"/>
                    <a:pt x="1467861" y="109533"/>
                    <a:pt x="1467861" y="244648"/>
                  </a:cubicBezTo>
                  <a:lnTo>
                    <a:pt x="1467861" y="1634316"/>
                  </a:lnTo>
                  <a:cubicBezTo>
                    <a:pt x="1467861" y="1769431"/>
                    <a:pt x="1358328" y="1878964"/>
                    <a:pt x="1223213" y="1878964"/>
                  </a:cubicBezTo>
                  <a:lnTo>
                    <a:pt x="244648" y="1878964"/>
                  </a:lnTo>
                  <a:cubicBezTo>
                    <a:pt x="109533" y="1878964"/>
                    <a:pt x="0" y="1769431"/>
                    <a:pt x="0" y="1634316"/>
                  </a:cubicBezTo>
                  <a:lnTo>
                    <a:pt x="0" y="24464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8335" tIns="178335" rIns="178335" bIns="178335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400" b="1" kern="1200" dirty="0" smtClean="0">
                  <a:solidFill>
                    <a:schemeClr val="tx1"/>
                  </a:solidFill>
                  <a:latin typeface="Calibri"/>
                  <a:ea typeface="+mn-ea"/>
                  <a:cs typeface="+mn-cs"/>
                  <a:rtl/>
                </a:rPr>
                <a:t>المتطلبات</a:t>
              </a:r>
              <a:endParaRPr lang="en-US" sz="1400" b="1" kern="1200" dirty="0">
                <a:solidFill>
                  <a:schemeClr val="tx1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3553285" y="3290411"/>
              <a:ext cx="1467861" cy="1878964"/>
            </a:xfrm>
            <a:custGeom>
              <a:avLst/>
              <a:gdLst>
                <a:gd name="connsiteX0" fmla="*/ 0 w 1467861"/>
                <a:gd name="connsiteY0" fmla="*/ 244648 h 1878964"/>
                <a:gd name="connsiteX1" fmla="*/ 244648 w 1467861"/>
                <a:gd name="connsiteY1" fmla="*/ 0 h 1878964"/>
                <a:gd name="connsiteX2" fmla="*/ 1223213 w 1467861"/>
                <a:gd name="connsiteY2" fmla="*/ 0 h 1878964"/>
                <a:gd name="connsiteX3" fmla="*/ 1467861 w 1467861"/>
                <a:gd name="connsiteY3" fmla="*/ 244648 h 1878964"/>
                <a:gd name="connsiteX4" fmla="*/ 1467861 w 1467861"/>
                <a:gd name="connsiteY4" fmla="*/ 1634316 h 1878964"/>
                <a:gd name="connsiteX5" fmla="*/ 1223213 w 1467861"/>
                <a:gd name="connsiteY5" fmla="*/ 1878964 h 1878964"/>
                <a:gd name="connsiteX6" fmla="*/ 244648 w 1467861"/>
                <a:gd name="connsiteY6" fmla="*/ 1878964 h 1878964"/>
                <a:gd name="connsiteX7" fmla="*/ 0 w 1467861"/>
                <a:gd name="connsiteY7" fmla="*/ 1634316 h 1878964"/>
                <a:gd name="connsiteX8" fmla="*/ 0 w 1467861"/>
                <a:gd name="connsiteY8" fmla="*/ 244648 h 1878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861" h="1878964">
                  <a:moveTo>
                    <a:pt x="0" y="244648"/>
                  </a:moveTo>
                  <a:cubicBezTo>
                    <a:pt x="0" y="109533"/>
                    <a:pt x="109533" y="0"/>
                    <a:pt x="244648" y="0"/>
                  </a:cubicBezTo>
                  <a:lnTo>
                    <a:pt x="1223213" y="0"/>
                  </a:lnTo>
                  <a:cubicBezTo>
                    <a:pt x="1358328" y="0"/>
                    <a:pt x="1467861" y="109533"/>
                    <a:pt x="1467861" y="244648"/>
                  </a:cubicBezTo>
                  <a:lnTo>
                    <a:pt x="1467861" y="1634316"/>
                  </a:lnTo>
                  <a:cubicBezTo>
                    <a:pt x="1467861" y="1769431"/>
                    <a:pt x="1358328" y="1878964"/>
                    <a:pt x="1223213" y="1878964"/>
                  </a:cubicBezTo>
                  <a:lnTo>
                    <a:pt x="244648" y="1878964"/>
                  </a:lnTo>
                  <a:cubicBezTo>
                    <a:pt x="109533" y="1878964"/>
                    <a:pt x="0" y="1769431"/>
                    <a:pt x="0" y="1634316"/>
                  </a:cubicBezTo>
                  <a:lnTo>
                    <a:pt x="0" y="24464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8335" tIns="178335" rIns="178335" bIns="178335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400" b="1" kern="1200" dirty="0" smtClean="0">
                  <a:solidFill>
                    <a:schemeClr val="tx1"/>
                  </a:solidFill>
                  <a:latin typeface="Calibri"/>
                  <a:ea typeface="+mn-ea"/>
                  <a:cs typeface="+mn-cs"/>
                  <a:rtl/>
                </a:rPr>
                <a:t>تصميم النظام</a:t>
              </a:r>
              <a:endParaRPr lang="en-US" sz="1400" b="1" kern="1200" dirty="0">
                <a:solidFill>
                  <a:schemeClr val="tx1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5133469" y="3290411"/>
              <a:ext cx="1467861" cy="1878964"/>
            </a:xfrm>
            <a:custGeom>
              <a:avLst/>
              <a:gdLst>
                <a:gd name="connsiteX0" fmla="*/ 0 w 1467861"/>
                <a:gd name="connsiteY0" fmla="*/ 244648 h 1878964"/>
                <a:gd name="connsiteX1" fmla="*/ 244648 w 1467861"/>
                <a:gd name="connsiteY1" fmla="*/ 0 h 1878964"/>
                <a:gd name="connsiteX2" fmla="*/ 1223213 w 1467861"/>
                <a:gd name="connsiteY2" fmla="*/ 0 h 1878964"/>
                <a:gd name="connsiteX3" fmla="*/ 1467861 w 1467861"/>
                <a:gd name="connsiteY3" fmla="*/ 244648 h 1878964"/>
                <a:gd name="connsiteX4" fmla="*/ 1467861 w 1467861"/>
                <a:gd name="connsiteY4" fmla="*/ 1634316 h 1878964"/>
                <a:gd name="connsiteX5" fmla="*/ 1223213 w 1467861"/>
                <a:gd name="connsiteY5" fmla="*/ 1878964 h 1878964"/>
                <a:gd name="connsiteX6" fmla="*/ 244648 w 1467861"/>
                <a:gd name="connsiteY6" fmla="*/ 1878964 h 1878964"/>
                <a:gd name="connsiteX7" fmla="*/ 0 w 1467861"/>
                <a:gd name="connsiteY7" fmla="*/ 1634316 h 1878964"/>
                <a:gd name="connsiteX8" fmla="*/ 0 w 1467861"/>
                <a:gd name="connsiteY8" fmla="*/ 244648 h 1878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861" h="1878964">
                  <a:moveTo>
                    <a:pt x="0" y="244648"/>
                  </a:moveTo>
                  <a:cubicBezTo>
                    <a:pt x="0" y="109533"/>
                    <a:pt x="109533" y="0"/>
                    <a:pt x="244648" y="0"/>
                  </a:cubicBezTo>
                  <a:lnTo>
                    <a:pt x="1223213" y="0"/>
                  </a:lnTo>
                  <a:cubicBezTo>
                    <a:pt x="1358328" y="0"/>
                    <a:pt x="1467861" y="109533"/>
                    <a:pt x="1467861" y="244648"/>
                  </a:cubicBezTo>
                  <a:lnTo>
                    <a:pt x="1467861" y="1634316"/>
                  </a:lnTo>
                  <a:cubicBezTo>
                    <a:pt x="1467861" y="1769431"/>
                    <a:pt x="1358328" y="1878964"/>
                    <a:pt x="1223213" y="1878964"/>
                  </a:cubicBezTo>
                  <a:lnTo>
                    <a:pt x="244648" y="1878964"/>
                  </a:lnTo>
                  <a:cubicBezTo>
                    <a:pt x="109533" y="1878964"/>
                    <a:pt x="0" y="1769431"/>
                    <a:pt x="0" y="1634316"/>
                  </a:cubicBezTo>
                  <a:lnTo>
                    <a:pt x="0" y="24464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5197846"/>
                <a:satOff val="-23984"/>
                <a:lumOff val="883"/>
                <a:alphaOff val="0"/>
              </a:schemeClr>
            </a:fillRef>
            <a:effectRef idx="0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8335" tIns="178335" rIns="178335" bIns="178335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400" b="1" kern="1200" dirty="0" smtClean="0">
                  <a:solidFill>
                    <a:schemeClr val="tx1"/>
                  </a:solidFill>
                  <a:latin typeface="Calibri"/>
                  <a:ea typeface="+mn-ea"/>
                  <a:cs typeface="+mn-cs"/>
                  <a:rtl/>
                </a:rPr>
                <a:t>تنفيذ</a:t>
              </a:r>
              <a:endParaRPr lang="en-US" sz="1400" b="1" kern="1200" dirty="0">
                <a:solidFill>
                  <a:schemeClr val="tx1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6713652" y="3290411"/>
              <a:ext cx="1467861" cy="1878964"/>
            </a:xfrm>
            <a:custGeom>
              <a:avLst/>
              <a:gdLst>
                <a:gd name="connsiteX0" fmla="*/ 0 w 1467861"/>
                <a:gd name="connsiteY0" fmla="*/ 244648 h 1878964"/>
                <a:gd name="connsiteX1" fmla="*/ 244648 w 1467861"/>
                <a:gd name="connsiteY1" fmla="*/ 0 h 1878964"/>
                <a:gd name="connsiteX2" fmla="*/ 1223213 w 1467861"/>
                <a:gd name="connsiteY2" fmla="*/ 0 h 1878964"/>
                <a:gd name="connsiteX3" fmla="*/ 1467861 w 1467861"/>
                <a:gd name="connsiteY3" fmla="*/ 244648 h 1878964"/>
                <a:gd name="connsiteX4" fmla="*/ 1467861 w 1467861"/>
                <a:gd name="connsiteY4" fmla="*/ 1634316 h 1878964"/>
                <a:gd name="connsiteX5" fmla="*/ 1223213 w 1467861"/>
                <a:gd name="connsiteY5" fmla="*/ 1878964 h 1878964"/>
                <a:gd name="connsiteX6" fmla="*/ 244648 w 1467861"/>
                <a:gd name="connsiteY6" fmla="*/ 1878964 h 1878964"/>
                <a:gd name="connsiteX7" fmla="*/ 0 w 1467861"/>
                <a:gd name="connsiteY7" fmla="*/ 1634316 h 1878964"/>
                <a:gd name="connsiteX8" fmla="*/ 0 w 1467861"/>
                <a:gd name="connsiteY8" fmla="*/ 244648 h 1878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861" h="1878964">
                  <a:moveTo>
                    <a:pt x="0" y="244648"/>
                  </a:moveTo>
                  <a:cubicBezTo>
                    <a:pt x="0" y="109533"/>
                    <a:pt x="109533" y="0"/>
                    <a:pt x="244648" y="0"/>
                  </a:cubicBezTo>
                  <a:lnTo>
                    <a:pt x="1223213" y="0"/>
                  </a:lnTo>
                  <a:cubicBezTo>
                    <a:pt x="1358328" y="0"/>
                    <a:pt x="1467861" y="109533"/>
                    <a:pt x="1467861" y="244648"/>
                  </a:cubicBezTo>
                  <a:lnTo>
                    <a:pt x="1467861" y="1634316"/>
                  </a:lnTo>
                  <a:cubicBezTo>
                    <a:pt x="1467861" y="1769431"/>
                    <a:pt x="1358328" y="1878964"/>
                    <a:pt x="1223213" y="1878964"/>
                  </a:cubicBezTo>
                  <a:lnTo>
                    <a:pt x="244648" y="1878964"/>
                  </a:lnTo>
                  <a:cubicBezTo>
                    <a:pt x="109533" y="1878964"/>
                    <a:pt x="0" y="1769431"/>
                    <a:pt x="0" y="1634316"/>
                  </a:cubicBezTo>
                  <a:lnTo>
                    <a:pt x="0" y="24464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7796769"/>
                <a:satOff val="-35976"/>
                <a:lumOff val="1324"/>
                <a:alphaOff val="0"/>
              </a:schemeClr>
            </a:fillRef>
            <a:effectRef idx="0">
              <a:schemeClr val="accent4">
                <a:hueOff val="7796769"/>
                <a:satOff val="-35976"/>
                <a:lumOff val="132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8335" tIns="178335" rIns="178335" bIns="178335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400" b="1" kern="1200" dirty="0" smtClean="0">
                  <a:solidFill>
                    <a:schemeClr val="tx1"/>
                  </a:solidFill>
                  <a:latin typeface="Calibri"/>
                  <a:ea typeface="+mn-ea"/>
                  <a:cs typeface="+mn-cs"/>
                  <a:rtl/>
                </a:rPr>
                <a:t>التكامل والاختبار</a:t>
              </a:r>
              <a:endParaRPr lang="en-US" sz="1400" b="1" kern="1200" dirty="0">
                <a:solidFill>
                  <a:schemeClr val="tx1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8293836" y="3290411"/>
              <a:ext cx="1467861" cy="1878964"/>
            </a:xfrm>
            <a:custGeom>
              <a:avLst/>
              <a:gdLst>
                <a:gd name="connsiteX0" fmla="*/ 0 w 1467861"/>
                <a:gd name="connsiteY0" fmla="*/ 244648 h 1878964"/>
                <a:gd name="connsiteX1" fmla="*/ 244648 w 1467861"/>
                <a:gd name="connsiteY1" fmla="*/ 0 h 1878964"/>
                <a:gd name="connsiteX2" fmla="*/ 1223213 w 1467861"/>
                <a:gd name="connsiteY2" fmla="*/ 0 h 1878964"/>
                <a:gd name="connsiteX3" fmla="*/ 1467861 w 1467861"/>
                <a:gd name="connsiteY3" fmla="*/ 244648 h 1878964"/>
                <a:gd name="connsiteX4" fmla="*/ 1467861 w 1467861"/>
                <a:gd name="connsiteY4" fmla="*/ 1634316 h 1878964"/>
                <a:gd name="connsiteX5" fmla="*/ 1223213 w 1467861"/>
                <a:gd name="connsiteY5" fmla="*/ 1878964 h 1878964"/>
                <a:gd name="connsiteX6" fmla="*/ 244648 w 1467861"/>
                <a:gd name="connsiteY6" fmla="*/ 1878964 h 1878964"/>
                <a:gd name="connsiteX7" fmla="*/ 0 w 1467861"/>
                <a:gd name="connsiteY7" fmla="*/ 1634316 h 1878964"/>
                <a:gd name="connsiteX8" fmla="*/ 0 w 1467861"/>
                <a:gd name="connsiteY8" fmla="*/ 244648 h 1878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861" h="1878964">
                  <a:moveTo>
                    <a:pt x="0" y="244648"/>
                  </a:moveTo>
                  <a:cubicBezTo>
                    <a:pt x="0" y="109533"/>
                    <a:pt x="109533" y="0"/>
                    <a:pt x="244648" y="0"/>
                  </a:cubicBezTo>
                  <a:lnTo>
                    <a:pt x="1223213" y="0"/>
                  </a:lnTo>
                  <a:cubicBezTo>
                    <a:pt x="1358328" y="0"/>
                    <a:pt x="1467861" y="109533"/>
                    <a:pt x="1467861" y="244648"/>
                  </a:cubicBezTo>
                  <a:lnTo>
                    <a:pt x="1467861" y="1634316"/>
                  </a:lnTo>
                  <a:cubicBezTo>
                    <a:pt x="1467861" y="1769431"/>
                    <a:pt x="1358328" y="1878964"/>
                    <a:pt x="1223213" y="1878964"/>
                  </a:cubicBezTo>
                  <a:lnTo>
                    <a:pt x="244648" y="1878964"/>
                  </a:lnTo>
                  <a:cubicBezTo>
                    <a:pt x="109533" y="1878964"/>
                    <a:pt x="0" y="1769431"/>
                    <a:pt x="0" y="1634316"/>
                  </a:cubicBezTo>
                  <a:lnTo>
                    <a:pt x="0" y="24464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0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8335" tIns="178335" rIns="178335" bIns="178335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400" b="1" kern="1200" dirty="0" smtClean="0">
                  <a:solidFill>
                    <a:schemeClr val="tx1"/>
                  </a:solidFill>
                  <a:latin typeface="Calibri"/>
                  <a:ea typeface="+mn-ea"/>
                  <a:cs typeface="+mn-cs"/>
                  <a:rtl/>
                </a:rPr>
                <a:t>صيانة</a:t>
              </a:r>
              <a:endParaRPr lang="en-US" sz="1400" b="1" kern="1200" dirty="0">
                <a:solidFill>
                  <a:schemeClr val="tx1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 dirty="0" smtClean="0">
                <a:latin typeface="Arial" panose="020B0604020202020204" pitchFamily="34" charset="0"/>
                <a:cs typeface="Arial" panose="020B0604020202020204" pitchFamily="34" charset="0"/>
                <a:rtl/>
              </a:rPr>
              <a:t>رسم منهجية الشلال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81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 dirty="0" smtClean="0">
                <a:rtl/>
              </a:rPr>
              <a:t>رسم المنهجية السريعة</a:t>
            </a:r>
            <a:endParaRPr lang="en-US" dirty="0"/>
          </a:p>
        </p:txBody>
      </p:sp>
      <p:grpSp>
        <p:nvGrpSpPr>
          <p:cNvPr id="4" name="Group 3" descr="Cyclical diagram showing the six steps in the Agile methodology: Plan, design, develop, test, release, and feedback." title="Agile Methodology"/>
          <p:cNvGrpSpPr/>
          <p:nvPr/>
        </p:nvGrpSpPr>
        <p:grpSpPr>
          <a:xfrm flipH="1">
            <a:off x="3099265" y="1935759"/>
            <a:ext cx="5221578" cy="4405361"/>
            <a:chOff x="3099265" y="1935759"/>
            <a:chExt cx="5221578" cy="4405361"/>
          </a:xfrm>
        </p:grpSpPr>
        <p:sp>
          <p:nvSpPr>
            <p:cNvPr id="5" name="Circular Arrow 4"/>
            <p:cNvSpPr/>
            <p:nvPr/>
          </p:nvSpPr>
          <p:spPr>
            <a:xfrm rot="21031211">
              <a:off x="3336796" y="1935759"/>
              <a:ext cx="4405361" cy="4405361"/>
            </a:xfrm>
            <a:prstGeom prst="circularArrow">
              <a:avLst>
                <a:gd name="adj1" fmla="val 5274"/>
                <a:gd name="adj2" fmla="val 312630"/>
                <a:gd name="adj3" fmla="val 14279447"/>
                <a:gd name="adj4" fmla="val 17097053"/>
                <a:gd name="adj5" fmla="val 5477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reeform 5"/>
            <p:cNvSpPr/>
            <p:nvPr/>
          </p:nvSpPr>
          <p:spPr>
            <a:xfrm>
              <a:off x="4707211" y="1941289"/>
              <a:ext cx="1664530" cy="832265"/>
            </a:xfrm>
            <a:custGeom>
              <a:avLst/>
              <a:gdLst>
                <a:gd name="connsiteX0" fmla="*/ 0 w 1664530"/>
                <a:gd name="connsiteY0" fmla="*/ 138714 h 832265"/>
                <a:gd name="connsiteX1" fmla="*/ 138714 w 1664530"/>
                <a:gd name="connsiteY1" fmla="*/ 0 h 832265"/>
                <a:gd name="connsiteX2" fmla="*/ 1525816 w 1664530"/>
                <a:gd name="connsiteY2" fmla="*/ 0 h 832265"/>
                <a:gd name="connsiteX3" fmla="*/ 1664530 w 1664530"/>
                <a:gd name="connsiteY3" fmla="*/ 138714 h 832265"/>
                <a:gd name="connsiteX4" fmla="*/ 1664530 w 1664530"/>
                <a:gd name="connsiteY4" fmla="*/ 693551 h 832265"/>
                <a:gd name="connsiteX5" fmla="*/ 1525816 w 1664530"/>
                <a:gd name="connsiteY5" fmla="*/ 832265 h 832265"/>
                <a:gd name="connsiteX6" fmla="*/ 138714 w 1664530"/>
                <a:gd name="connsiteY6" fmla="*/ 832265 h 832265"/>
                <a:gd name="connsiteX7" fmla="*/ 0 w 1664530"/>
                <a:gd name="connsiteY7" fmla="*/ 693551 h 832265"/>
                <a:gd name="connsiteX8" fmla="*/ 0 w 1664530"/>
                <a:gd name="connsiteY8" fmla="*/ 138714 h 83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4530" h="832265">
                  <a:moveTo>
                    <a:pt x="0" y="138714"/>
                  </a:moveTo>
                  <a:cubicBezTo>
                    <a:pt x="0" y="62104"/>
                    <a:pt x="62104" y="0"/>
                    <a:pt x="138714" y="0"/>
                  </a:cubicBezTo>
                  <a:lnTo>
                    <a:pt x="1525816" y="0"/>
                  </a:lnTo>
                  <a:cubicBezTo>
                    <a:pt x="1602426" y="0"/>
                    <a:pt x="1664530" y="62104"/>
                    <a:pt x="1664530" y="138714"/>
                  </a:cubicBezTo>
                  <a:lnTo>
                    <a:pt x="1664530" y="693551"/>
                  </a:lnTo>
                  <a:cubicBezTo>
                    <a:pt x="1664530" y="770161"/>
                    <a:pt x="1602426" y="832265"/>
                    <a:pt x="1525816" y="832265"/>
                  </a:cubicBezTo>
                  <a:lnTo>
                    <a:pt x="138714" y="832265"/>
                  </a:lnTo>
                  <a:cubicBezTo>
                    <a:pt x="62104" y="832265"/>
                    <a:pt x="0" y="770161"/>
                    <a:pt x="0" y="693551"/>
                  </a:cubicBezTo>
                  <a:lnTo>
                    <a:pt x="0" y="13871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3498" tIns="143498" rIns="143498" bIns="143498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2700" b="1" kern="1200" dirty="0" smtClean="0">
                  <a:solidFill>
                    <a:schemeClr val="tx1"/>
                  </a:solidFill>
                  <a:latin typeface="Calibri"/>
                  <a:ea typeface="+mn-ea"/>
                  <a:cs typeface="+mn-cs"/>
                  <a:rtl/>
                </a:rPr>
                <a:t>الخطة</a:t>
              </a:r>
              <a:endParaRPr lang="en-US" sz="2700" b="1" kern="1200" dirty="0">
                <a:solidFill>
                  <a:schemeClr val="tx1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6335214" y="2786034"/>
              <a:ext cx="1664530" cy="832265"/>
            </a:xfrm>
            <a:custGeom>
              <a:avLst/>
              <a:gdLst>
                <a:gd name="connsiteX0" fmla="*/ 0 w 1664530"/>
                <a:gd name="connsiteY0" fmla="*/ 138714 h 832265"/>
                <a:gd name="connsiteX1" fmla="*/ 138714 w 1664530"/>
                <a:gd name="connsiteY1" fmla="*/ 0 h 832265"/>
                <a:gd name="connsiteX2" fmla="*/ 1525816 w 1664530"/>
                <a:gd name="connsiteY2" fmla="*/ 0 h 832265"/>
                <a:gd name="connsiteX3" fmla="*/ 1664530 w 1664530"/>
                <a:gd name="connsiteY3" fmla="*/ 138714 h 832265"/>
                <a:gd name="connsiteX4" fmla="*/ 1664530 w 1664530"/>
                <a:gd name="connsiteY4" fmla="*/ 693551 h 832265"/>
                <a:gd name="connsiteX5" fmla="*/ 1525816 w 1664530"/>
                <a:gd name="connsiteY5" fmla="*/ 832265 h 832265"/>
                <a:gd name="connsiteX6" fmla="*/ 138714 w 1664530"/>
                <a:gd name="connsiteY6" fmla="*/ 832265 h 832265"/>
                <a:gd name="connsiteX7" fmla="*/ 0 w 1664530"/>
                <a:gd name="connsiteY7" fmla="*/ 693551 h 832265"/>
                <a:gd name="connsiteX8" fmla="*/ 0 w 1664530"/>
                <a:gd name="connsiteY8" fmla="*/ 138714 h 83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4530" h="832265">
                  <a:moveTo>
                    <a:pt x="0" y="138714"/>
                  </a:moveTo>
                  <a:cubicBezTo>
                    <a:pt x="0" y="62104"/>
                    <a:pt x="62104" y="0"/>
                    <a:pt x="138714" y="0"/>
                  </a:cubicBezTo>
                  <a:lnTo>
                    <a:pt x="1525816" y="0"/>
                  </a:lnTo>
                  <a:cubicBezTo>
                    <a:pt x="1602426" y="0"/>
                    <a:pt x="1664530" y="62104"/>
                    <a:pt x="1664530" y="138714"/>
                  </a:cubicBezTo>
                  <a:lnTo>
                    <a:pt x="1664530" y="693551"/>
                  </a:lnTo>
                  <a:cubicBezTo>
                    <a:pt x="1664530" y="770161"/>
                    <a:pt x="1602426" y="832265"/>
                    <a:pt x="1525816" y="832265"/>
                  </a:cubicBezTo>
                  <a:lnTo>
                    <a:pt x="138714" y="832265"/>
                  </a:lnTo>
                  <a:cubicBezTo>
                    <a:pt x="62104" y="832265"/>
                    <a:pt x="0" y="770161"/>
                    <a:pt x="0" y="693551"/>
                  </a:cubicBezTo>
                  <a:lnTo>
                    <a:pt x="0" y="13871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079139"/>
                <a:satOff val="-9594"/>
                <a:lumOff val="353"/>
                <a:alphaOff val="0"/>
              </a:schemeClr>
            </a:fillRef>
            <a:effectRef idx="0">
              <a:schemeClr val="accent4">
                <a:hueOff val="2079139"/>
                <a:satOff val="-9594"/>
                <a:lumOff val="35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3498" tIns="143498" rIns="143498" bIns="143498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2700" b="1" kern="1200" dirty="0" smtClean="0">
                  <a:solidFill>
                    <a:schemeClr val="tx1"/>
                  </a:solidFill>
                  <a:latin typeface="Calibri"/>
                  <a:ea typeface="+mn-ea"/>
                  <a:cs typeface="+mn-cs"/>
                  <a:rtl/>
                </a:rPr>
                <a:t>التصميم</a:t>
              </a:r>
              <a:endParaRPr lang="en-US" sz="2700" b="1" kern="1200" dirty="0">
                <a:solidFill>
                  <a:schemeClr val="tx1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6656313" y="4252108"/>
              <a:ext cx="1664530" cy="832265"/>
            </a:xfrm>
            <a:custGeom>
              <a:avLst/>
              <a:gdLst>
                <a:gd name="connsiteX0" fmla="*/ 0 w 1664530"/>
                <a:gd name="connsiteY0" fmla="*/ 138714 h 832265"/>
                <a:gd name="connsiteX1" fmla="*/ 138714 w 1664530"/>
                <a:gd name="connsiteY1" fmla="*/ 0 h 832265"/>
                <a:gd name="connsiteX2" fmla="*/ 1525816 w 1664530"/>
                <a:gd name="connsiteY2" fmla="*/ 0 h 832265"/>
                <a:gd name="connsiteX3" fmla="*/ 1664530 w 1664530"/>
                <a:gd name="connsiteY3" fmla="*/ 138714 h 832265"/>
                <a:gd name="connsiteX4" fmla="*/ 1664530 w 1664530"/>
                <a:gd name="connsiteY4" fmla="*/ 693551 h 832265"/>
                <a:gd name="connsiteX5" fmla="*/ 1525816 w 1664530"/>
                <a:gd name="connsiteY5" fmla="*/ 832265 h 832265"/>
                <a:gd name="connsiteX6" fmla="*/ 138714 w 1664530"/>
                <a:gd name="connsiteY6" fmla="*/ 832265 h 832265"/>
                <a:gd name="connsiteX7" fmla="*/ 0 w 1664530"/>
                <a:gd name="connsiteY7" fmla="*/ 693551 h 832265"/>
                <a:gd name="connsiteX8" fmla="*/ 0 w 1664530"/>
                <a:gd name="connsiteY8" fmla="*/ 138714 h 83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4530" h="832265">
                  <a:moveTo>
                    <a:pt x="0" y="138714"/>
                  </a:moveTo>
                  <a:cubicBezTo>
                    <a:pt x="0" y="62104"/>
                    <a:pt x="62104" y="0"/>
                    <a:pt x="138714" y="0"/>
                  </a:cubicBezTo>
                  <a:lnTo>
                    <a:pt x="1525816" y="0"/>
                  </a:lnTo>
                  <a:cubicBezTo>
                    <a:pt x="1602426" y="0"/>
                    <a:pt x="1664530" y="62104"/>
                    <a:pt x="1664530" y="138714"/>
                  </a:cubicBezTo>
                  <a:lnTo>
                    <a:pt x="1664530" y="693551"/>
                  </a:lnTo>
                  <a:cubicBezTo>
                    <a:pt x="1664530" y="770161"/>
                    <a:pt x="1602426" y="832265"/>
                    <a:pt x="1525816" y="832265"/>
                  </a:cubicBezTo>
                  <a:lnTo>
                    <a:pt x="138714" y="832265"/>
                  </a:lnTo>
                  <a:cubicBezTo>
                    <a:pt x="62104" y="832265"/>
                    <a:pt x="0" y="770161"/>
                    <a:pt x="0" y="693551"/>
                  </a:cubicBezTo>
                  <a:lnTo>
                    <a:pt x="0" y="13871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4158277"/>
                <a:satOff val="-19187"/>
                <a:lumOff val="706"/>
                <a:alphaOff val="0"/>
              </a:schemeClr>
            </a:fillRef>
            <a:effectRef idx="0">
              <a:schemeClr val="accent4">
                <a:hueOff val="4158277"/>
                <a:satOff val="-19187"/>
                <a:lumOff val="70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3498" tIns="143498" rIns="143498" bIns="143498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2700" b="1" kern="1200" smtClean="0">
                  <a:solidFill>
                    <a:schemeClr val="tx1"/>
                  </a:solidFill>
                  <a:latin typeface="Calibri"/>
                  <a:ea typeface="+mn-ea"/>
                  <a:cs typeface="+mn-cs"/>
                  <a:rtl/>
                </a:rPr>
                <a:t>تطوير</a:t>
              </a:r>
              <a:endParaRPr lang="en-US" sz="2700" b="1" kern="1200">
                <a:solidFill>
                  <a:schemeClr val="tx1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968098" y="5386499"/>
              <a:ext cx="1664530" cy="832265"/>
            </a:xfrm>
            <a:custGeom>
              <a:avLst/>
              <a:gdLst>
                <a:gd name="connsiteX0" fmla="*/ 0 w 1664530"/>
                <a:gd name="connsiteY0" fmla="*/ 138714 h 832265"/>
                <a:gd name="connsiteX1" fmla="*/ 138714 w 1664530"/>
                <a:gd name="connsiteY1" fmla="*/ 0 h 832265"/>
                <a:gd name="connsiteX2" fmla="*/ 1525816 w 1664530"/>
                <a:gd name="connsiteY2" fmla="*/ 0 h 832265"/>
                <a:gd name="connsiteX3" fmla="*/ 1664530 w 1664530"/>
                <a:gd name="connsiteY3" fmla="*/ 138714 h 832265"/>
                <a:gd name="connsiteX4" fmla="*/ 1664530 w 1664530"/>
                <a:gd name="connsiteY4" fmla="*/ 693551 h 832265"/>
                <a:gd name="connsiteX5" fmla="*/ 1525816 w 1664530"/>
                <a:gd name="connsiteY5" fmla="*/ 832265 h 832265"/>
                <a:gd name="connsiteX6" fmla="*/ 138714 w 1664530"/>
                <a:gd name="connsiteY6" fmla="*/ 832265 h 832265"/>
                <a:gd name="connsiteX7" fmla="*/ 0 w 1664530"/>
                <a:gd name="connsiteY7" fmla="*/ 693551 h 832265"/>
                <a:gd name="connsiteX8" fmla="*/ 0 w 1664530"/>
                <a:gd name="connsiteY8" fmla="*/ 138714 h 83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4530" h="832265">
                  <a:moveTo>
                    <a:pt x="0" y="138714"/>
                  </a:moveTo>
                  <a:cubicBezTo>
                    <a:pt x="0" y="62104"/>
                    <a:pt x="62104" y="0"/>
                    <a:pt x="138714" y="0"/>
                  </a:cubicBezTo>
                  <a:lnTo>
                    <a:pt x="1525816" y="0"/>
                  </a:lnTo>
                  <a:cubicBezTo>
                    <a:pt x="1602426" y="0"/>
                    <a:pt x="1664530" y="62104"/>
                    <a:pt x="1664530" y="138714"/>
                  </a:cubicBezTo>
                  <a:lnTo>
                    <a:pt x="1664530" y="693551"/>
                  </a:lnTo>
                  <a:cubicBezTo>
                    <a:pt x="1664530" y="770161"/>
                    <a:pt x="1602426" y="832265"/>
                    <a:pt x="1525816" y="832265"/>
                  </a:cubicBezTo>
                  <a:lnTo>
                    <a:pt x="138714" y="832265"/>
                  </a:lnTo>
                  <a:cubicBezTo>
                    <a:pt x="62104" y="832265"/>
                    <a:pt x="0" y="770161"/>
                    <a:pt x="0" y="693551"/>
                  </a:cubicBezTo>
                  <a:lnTo>
                    <a:pt x="0" y="13871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6237415"/>
                <a:satOff val="-28781"/>
                <a:lumOff val="1059"/>
                <a:alphaOff val="0"/>
              </a:schemeClr>
            </a:fillRef>
            <a:effectRef idx="0">
              <a:schemeClr val="accent4">
                <a:hueOff val="6237415"/>
                <a:satOff val="-28781"/>
                <a:lumOff val="10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3498" tIns="143498" rIns="143498" bIns="143498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2700" b="1" kern="1200" smtClean="0">
                  <a:solidFill>
                    <a:schemeClr val="tx1"/>
                  </a:solidFill>
                  <a:latin typeface="Calibri"/>
                  <a:ea typeface="+mn-ea"/>
                  <a:cs typeface="+mn-cs"/>
                  <a:rtl/>
                </a:rPr>
                <a:t>اختبار</a:t>
              </a:r>
              <a:endParaRPr lang="en-US" sz="2700" b="1" kern="1200">
                <a:solidFill>
                  <a:schemeClr val="tx1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3239754" y="4573199"/>
              <a:ext cx="1664530" cy="832265"/>
            </a:xfrm>
            <a:custGeom>
              <a:avLst/>
              <a:gdLst>
                <a:gd name="connsiteX0" fmla="*/ 0 w 1664530"/>
                <a:gd name="connsiteY0" fmla="*/ 138714 h 832265"/>
                <a:gd name="connsiteX1" fmla="*/ 138714 w 1664530"/>
                <a:gd name="connsiteY1" fmla="*/ 0 h 832265"/>
                <a:gd name="connsiteX2" fmla="*/ 1525816 w 1664530"/>
                <a:gd name="connsiteY2" fmla="*/ 0 h 832265"/>
                <a:gd name="connsiteX3" fmla="*/ 1664530 w 1664530"/>
                <a:gd name="connsiteY3" fmla="*/ 138714 h 832265"/>
                <a:gd name="connsiteX4" fmla="*/ 1664530 w 1664530"/>
                <a:gd name="connsiteY4" fmla="*/ 693551 h 832265"/>
                <a:gd name="connsiteX5" fmla="*/ 1525816 w 1664530"/>
                <a:gd name="connsiteY5" fmla="*/ 832265 h 832265"/>
                <a:gd name="connsiteX6" fmla="*/ 138714 w 1664530"/>
                <a:gd name="connsiteY6" fmla="*/ 832265 h 832265"/>
                <a:gd name="connsiteX7" fmla="*/ 0 w 1664530"/>
                <a:gd name="connsiteY7" fmla="*/ 693551 h 832265"/>
                <a:gd name="connsiteX8" fmla="*/ 0 w 1664530"/>
                <a:gd name="connsiteY8" fmla="*/ 138714 h 83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4530" h="832265">
                  <a:moveTo>
                    <a:pt x="0" y="138714"/>
                  </a:moveTo>
                  <a:cubicBezTo>
                    <a:pt x="0" y="62104"/>
                    <a:pt x="62104" y="0"/>
                    <a:pt x="138714" y="0"/>
                  </a:cubicBezTo>
                  <a:lnTo>
                    <a:pt x="1525816" y="0"/>
                  </a:lnTo>
                  <a:cubicBezTo>
                    <a:pt x="1602426" y="0"/>
                    <a:pt x="1664530" y="62104"/>
                    <a:pt x="1664530" y="138714"/>
                  </a:cubicBezTo>
                  <a:lnTo>
                    <a:pt x="1664530" y="693551"/>
                  </a:lnTo>
                  <a:cubicBezTo>
                    <a:pt x="1664530" y="770161"/>
                    <a:pt x="1602426" y="832265"/>
                    <a:pt x="1525816" y="832265"/>
                  </a:cubicBezTo>
                  <a:lnTo>
                    <a:pt x="138714" y="832265"/>
                  </a:lnTo>
                  <a:cubicBezTo>
                    <a:pt x="62104" y="832265"/>
                    <a:pt x="0" y="770161"/>
                    <a:pt x="0" y="693551"/>
                  </a:cubicBezTo>
                  <a:lnTo>
                    <a:pt x="0" y="13871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8316554"/>
                <a:satOff val="-38374"/>
                <a:lumOff val="1412"/>
                <a:alphaOff val="0"/>
              </a:schemeClr>
            </a:fillRef>
            <a:effectRef idx="0">
              <a:schemeClr val="accent4">
                <a:hueOff val="8316554"/>
                <a:satOff val="-38374"/>
                <a:lumOff val="141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3498" tIns="143498" rIns="143498" bIns="143498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2700" b="1" kern="1200" smtClean="0">
                  <a:solidFill>
                    <a:schemeClr val="tx1"/>
                  </a:solidFill>
                  <a:latin typeface="Calibri"/>
                  <a:ea typeface="+mn-ea"/>
                  <a:cs typeface="+mn-cs"/>
                  <a:rtl/>
                </a:rPr>
                <a:t>إصدار</a:t>
              </a:r>
              <a:endParaRPr lang="en-US" sz="2700" b="1" kern="1200">
                <a:solidFill>
                  <a:schemeClr val="tx1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099265" y="3107135"/>
              <a:ext cx="1664530" cy="832265"/>
            </a:xfrm>
            <a:custGeom>
              <a:avLst/>
              <a:gdLst>
                <a:gd name="connsiteX0" fmla="*/ 0 w 1664530"/>
                <a:gd name="connsiteY0" fmla="*/ 138714 h 832265"/>
                <a:gd name="connsiteX1" fmla="*/ 138714 w 1664530"/>
                <a:gd name="connsiteY1" fmla="*/ 0 h 832265"/>
                <a:gd name="connsiteX2" fmla="*/ 1525816 w 1664530"/>
                <a:gd name="connsiteY2" fmla="*/ 0 h 832265"/>
                <a:gd name="connsiteX3" fmla="*/ 1664530 w 1664530"/>
                <a:gd name="connsiteY3" fmla="*/ 138714 h 832265"/>
                <a:gd name="connsiteX4" fmla="*/ 1664530 w 1664530"/>
                <a:gd name="connsiteY4" fmla="*/ 693551 h 832265"/>
                <a:gd name="connsiteX5" fmla="*/ 1525816 w 1664530"/>
                <a:gd name="connsiteY5" fmla="*/ 832265 h 832265"/>
                <a:gd name="connsiteX6" fmla="*/ 138714 w 1664530"/>
                <a:gd name="connsiteY6" fmla="*/ 832265 h 832265"/>
                <a:gd name="connsiteX7" fmla="*/ 0 w 1664530"/>
                <a:gd name="connsiteY7" fmla="*/ 693551 h 832265"/>
                <a:gd name="connsiteX8" fmla="*/ 0 w 1664530"/>
                <a:gd name="connsiteY8" fmla="*/ 138714 h 83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4530" h="832265">
                  <a:moveTo>
                    <a:pt x="0" y="138714"/>
                  </a:moveTo>
                  <a:cubicBezTo>
                    <a:pt x="0" y="62104"/>
                    <a:pt x="62104" y="0"/>
                    <a:pt x="138714" y="0"/>
                  </a:cubicBezTo>
                  <a:lnTo>
                    <a:pt x="1525816" y="0"/>
                  </a:lnTo>
                  <a:cubicBezTo>
                    <a:pt x="1602426" y="0"/>
                    <a:pt x="1664530" y="62104"/>
                    <a:pt x="1664530" y="138714"/>
                  </a:cubicBezTo>
                  <a:lnTo>
                    <a:pt x="1664530" y="693551"/>
                  </a:lnTo>
                  <a:cubicBezTo>
                    <a:pt x="1664530" y="770161"/>
                    <a:pt x="1602426" y="832265"/>
                    <a:pt x="1525816" y="832265"/>
                  </a:cubicBezTo>
                  <a:lnTo>
                    <a:pt x="138714" y="832265"/>
                  </a:lnTo>
                  <a:cubicBezTo>
                    <a:pt x="62104" y="832265"/>
                    <a:pt x="0" y="770161"/>
                    <a:pt x="0" y="693551"/>
                  </a:cubicBezTo>
                  <a:lnTo>
                    <a:pt x="0" y="13871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0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3498" tIns="143498" rIns="143498" bIns="143498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2700" b="1" kern="1200" smtClean="0">
                  <a:solidFill>
                    <a:schemeClr val="tx1"/>
                  </a:solidFill>
                  <a:latin typeface="Calibri"/>
                  <a:ea typeface="+mn-ea"/>
                  <a:cs typeface="+mn-cs"/>
                  <a:rtl/>
                </a:rPr>
                <a:t>الملاحظات</a:t>
              </a:r>
              <a:endParaRPr lang="en-US" sz="2700" b="1" kern="1200">
                <a:solidFill>
                  <a:schemeClr val="tx1"/>
                </a:solidFill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12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 dirty="0" smtClean="0">
                <a:cs typeface="+mn-cs"/>
                <a:rtl/>
              </a:rPr>
              <a:t>‏‫رسم المنهجية الحلزونية</a:t>
            </a:r>
            <a:endParaRPr lang="en-US" dirty="0">
              <a:cs typeface="+mn-cs"/>
            </a:endParaRPr>
          </a:p>
        </p:txBody>
      </p:sp>
      <p:grpSp>
        <p:nvGrpSpPr>
          <p:cNvPr id="7" name="Group 6" descr="Visualization of the Spiral methodologies and the four areas of the spiral: Determine objectives, identify and resolve risks, development and test, and plan the next iteration." title="Spiral Methodology"/>
          <p:cNvGrpSpPr/>
          <p:nvPr/>
        </p:nvGrpSpPr>
        <p:grpSpPr>
          <a:xfrm flipH="1">
            <a:off x="2923539" y="989215"/>
            <a:ext cx="5792465" cy="5358074"/>
            <a:chOff x="5654039" y="1574953"/>
            <a:chExt cx="5792465" cy="48866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4039" y="1590935"/>
              <a:ext cx="5792465" cy="487065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654039" y="1766994"/>
              <a:ext cx="125348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" sz="1400" b="1" dirty="0" smtClean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1</a:t>
              </a:r>
              <a:r>
                <a:rPr lang="ar-SA" sz="1400" b="1" dirty="0" smtClean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 تحديد الأهداف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39867" y="1766994"/>
              <a:ext cx="1506637" cy="47718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" sz="1400" b="1" dirty="0" smtClean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2</a:t>
              </a:r>
              <a:r>
                <a:rPr lang="ar-SA" sz="1400" b="1" dirty="0" smtClean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 التعرف على المخاطر وحلها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939867" y="5754794"/>
              <a:ext cx="1506637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" sz="1400" b="1" dirty="0" smtClean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3</a:t>
              </a:r>
              <a:r>
                <a:rPr lang="ar-SA" sz="1400" b="1" dirty="0" smtClean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 التطوير والاختبار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54040" y="5754794"/>
              <a:ext cx="1609809" cy="2806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" sz="1400" b="1" dirty="0" smtClean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4</a:t>
              </a:r>
              <a:r>
                <a:rPr lang="ar-SA" sz="1400" b="1" dirty="0" smtClean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 تخطيط التكرار التالي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592607" y="1874716"/>
              <a:ext cx="813550" cy="2806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rtl="1"/>
              <a:r>
                <a:rPr lang="ar-SA" sz="1400" b="1" dirty="0" smtClean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التقدم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0205" y="1574953"/>
              <a:ext cx="1374779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1200" b="1" dirty="0" smtClean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التكلفة التراكمية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89295" y="3799139"/>
              <a:ext cx="789305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1200" b="1" dirty="0" smtClean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مراجعة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01163" y="5748511"/>
              <a:ext cx="789305" cy="25262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rtl="1"/>
              <a:r>
                <a:rPr lang="ar-SA" sz="1200" b="1" dirty="0" smtClean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إصدار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59799" y="5477795"/>
              <a:ext cx="1243961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1000" b="1" dirty="0" smtClean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تنفيذ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05779" y="5250997"/>
              <a:ext cx="554037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1000" b="1" dirty="0" smtClean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اختبار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745511" y="4999099"/>
              <a:ext cx="906573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1000" b="1" dirty="0" smtClean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التكامل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195022" y="4677365"/>
              <a:ext cx="532246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1000" b="1" dirty="0" smtClean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الرمز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328416" y="4206260"/>
              <a:ext cx="715071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000" b="1" dirty="0" smtClean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التصميم التفصيلي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242567" y="3737584"/>
              <a:ext cx="852902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800" b="1" dirty="0" smtClean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النموذج الأولي التشغيلي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615793" y="3860694"/>
              <a:ext cx="852902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800" b="1" dirty="0" smtClean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النموذج الأولي </a:t>
              </a:r>
              <a:r>
                <a:rPr lang="" sz="800" b="1" dirty="0" smtClean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2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970549" y="3860694"/>
              <a:ext cx="852902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800" b="1" dirty="0" smtClean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النموذج الأولي </a:t>
              </a:r>
              <a:r>
                <a:rPr lang="" sz="800" b="1" dirty="0" smtClean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1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823451" y="4276724"/>
              <a:ext cx="451573" cy="20005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700" b="1" dirty="0" smtClean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مسودة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983249" y="4276724"/>
              <a:ext cx="784367" cy="20005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700" b="1" dirty="0" smtClean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المتطلبات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90469" y="4623078"/>
              <a:ext cx="832808" cy="2806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700" b="1" dirty="0" smtClean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التحقق من الصحة والتحقق من الصلاحية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90469" y="5043570"/>
              <a:ext cx="832808" cy="2806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700" b="1" dirty="0" smtClean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التحقق من الصحة والتحقق من الصلاحية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782145" y="5097431"/>
              <a:ext cx="721782" cy="20005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700" b="1" dirty="0" smtClean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خطه الاختبار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51505" y="4608835"/>
              <a:ext cx="791611" cy="1824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700" b="1" dirty="0" smtClean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خطة التطوير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37422" y="4120731"/>
              <a:ext cx="666505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600" b="1" dirty="0" smtClean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مفهوم التشغيل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90468" y="4120731"/>
              <a:ext cx="723275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600" b="1" dirty="0" smtClean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مفهوم المتطلبات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750568" y="3789871"/>
              <a:ext cx="70475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600" b="1" dirty="0" smtClean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خطة المتطلبات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11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916BDA3070A34895CAD2722FB4F240" ma:contentTypeVersion="11" ma:contentTypeDescription="Create a new document." ma:contentTypeScope="" ma:versionID="a985e66079244a9cc8358ad2cca83724">
  <xsd:schema xmlns:xsd="http://www.w3.org/2001/XMLSchema" xmlns:xs="http://www.w3.org/2001/XMLSchema" xmlns:p="http://schemas.microsoft.com/office/2006/metadata/properties" xmlns:ns2="c1d41322-cfbd-4e6a-be1a-fbfd92ccb5d9" xmlns:ns3="0231ce3f-da5b-4a8c-b6d4-0ce70353f982" targetNamespace="http://schemas.microsoft.com/office/2006/metadata/properties" ma:root="true" ma:fieldsID="91f28713f6b8941e327d2895d67e2a78" ns2:_="" ns3:_="">
    <xsd:import namespace="c1d41322-cfbd-4e6a-be1a-fbfd92ccb5d9"/>
    <xsd:import namespace="0231ce3f-da5b-4a8c-b6d4-0ce70353f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41322-cfbd-4e6a-be1a-fbfd92ccb5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1ce3f-da5b-4a8c-b6d4-0ce70353f98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EEBC3C-43FB-4FBD-AEA1-8C75466ACBE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3D699D1-3918-4056-821C-E083797C02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36EBCD-BA56-41AE-A7BB-EA3BDB2DA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d41322-cfbd-4e6a-be1a-fbfd92ccb5d9"/>
    <ds:schemaRef ds:uri="0231ce3f-da5b-4a8c-b6d4-0ce70353f9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86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رسم منهجية الشلال</vt:lpstr>
      <vt:lpstr>رسم المنهجية السريعة</vt:lpstr>
      <vt:lpstr>‏‫رسم المنهجية الحلزونية</vt:lpstr>
    </vt:vector>
  </TitlesOfParts>
  <Company>RSM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Waterfall Methodology Graphic</dc:title>
  <dc:creator>Rainville, Daniece</dc:creator>
  <cp:lastModifiedBy>Shang, Yan</cp:lastModifiedBy>
  <cp:revision>6</cp:revision>
  <dcterms:created xsi:type="dcterms:W3CDTF">2019-05-14T13:06:06Z</dcterms:created>
  <dcterms:modified xsi:type="dcterms:W3CDTF">2021-07-13T07:14:17Z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0x010100C3916BDA3070A34895CAD2722FB4F240</vt:lpwstr>
  </property>
</Properties>
</file>