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5" r:id="rId6"/>
    <p:sldId id="267" r:id="rId7"/>
    <p:sldId id="278" r:id="rId8"/>
    <p:sldId id="272" r:id="rId9"/>
    <p:sldId id="27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3C4A78"/>
    <a:srgbClr val="FFEEB7"/>
    <a:srgbClr val="FFE697"/>
    <a:srgbClr val="FFF5D5"/>
    <a:srgbClr val="C2DAF0"/>
    <a:srgbClr val="79ADDD"/>
    <a:srgbClr val="333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5316172F-FB2F-4DD7-B351-52BEE872EE70}"/>
    <pc:docChg chg="delSld">
      <pc:chgData name="Claire Nielsen" userId="ebf09baf-0b46-49dc-b5e4-5c911106321b" providerId="ADAL" clId="{5316172F-FB2F-4DD7-B351-52BEE872EE70}" dt="2020-01-16T08:19:53.340" v="1" actId="47"/>
      <pc:docMkLst>
        <pc:docMk/>
      </pc:docMkLst>
      <pc:sldChg chg="del">
        <pc:chgData name="Claire Nielsen" userId="ebf09baf-0b46-49dc-b5e4-5c911106321b" providerId="ADAL" clId="{5316172F-FB2F-4DD7-B351-52BEE872EE70}" dt="2020-01-16T08:19:51.679" v="0" actId="47"/>
        <pc:sldMkLst>
          <pc:docMk/>
          <pc:sldMk cId="3854609432" sldId="268"/>
        </pc:sldMkLst>
      </pc:sldChg>
      <pc:sldChg chg="del">
        <pc:chgData name="Claire Nielsen" userId="ebf09baf-0b46-49dc-b5e4-5c911106321b" providerId="ADAL" clId="{5316172F-FB2F-4DD7-B351-52BEE872EE70}" dt="2020-01-16T08:19:53.340" v="1" actId="47"/>
        <pc:sldMkLst>
          <pc:docMk/>
          <pc:sldMk cId="3457951702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1626-DE23-4A49-AC36-7548FF7CFB6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0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6.wdp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17" Type="http://schemas.microsoft.com/office/2007/relationships/hdphoto" Target="../media/hdphoto8.wdp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1.png"/><Relationship Id="rId19" Type="http://schemas.microsoft.com/office/2007/relationships/hdphoto" Target="../media/hdphoto9.wdp"/><Relationship Id="rId4" Type="http://schemas.openxmlformats.org/officeDocument/2006/relationships/image" Target="../media/image8.png"/><Relationship Id="rId9" Type="http://schemas.microsoft.com/office/2007/relationships/hdphoto" Target="../media/hdphoto4.wdp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 flipH="1">
            <a:off x="6121320" y="1891978"/>
            <a:ext cx="989174" cy="578882"/>
          </a:xfrm>
          <a:prstGeom prst="roundRect">
            <a:avLst/>
          </a:prstGeom>
          <a:solidFill>
            <a:srgbClr val="C2DA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مركز العمل </a:t>
            </a:r>
          </a:p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“‏</a:t>
            </a:r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02-A</a:t>
            </a:r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”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42" y="314713"/>
            <a:ext cx="1114796" cy="11147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7256920" y="215900"/>
            <a:ext cx="111600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الموقع </a:t>
            </a:r>
            <a:r>
              <a:rPr lang="ar-SA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80047" y="468389"/>
            <a:ext cx="4227152" cy="6475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98750" y="2777369"/>
            <a:ext cx="4308448" cy="647533"/>
          </a:xfrm>
          <a:prstGeom prst="rect">
            <a:avLst/>
          </a:prstGeom>
        </p:spPr>
      </p:pic>
      <p:cxnSp>
        <p:nvCxnSpPr>
          <p:cNvPr id="117" name="Straight Arrow Connector 116"/>
          <p:cNvCxnSpPr>
            <a:endCxn id="115" idx="1"/>
          </p:cNvCxnSpPr>
          <p:nvPr/>
        </p:nvCxnSpPr>
        <p:spPr>
          <a:xfrm flipH="1">
            <a:off x="7125391" y="1342207"/>
            <a:ext cx="320868" cy="70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 flipH="1">
            <a:off x="5612353" y="169939"/>
            <a:ext cx="1513038" cy="368319"/>
          </a:xfrm>
          <a:prstGeom prst="roundRect">
            <a:avLst/>
          </a:prstGeom>
          <a:solidFill>
            <a:srgbClr val="C2DA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خط الإنتاج </a:t>
            </a:r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01</a:t>
            </a:r>
            <a:endParaRPr lang="en-US" sz="1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cxnSp>
        <p:nvCxnSpPr>
          <p:cNvPr id="41" name="Straight Arrow Connector 40"/>
          <p:cNvCxnSpPr>
            <a:stCxn id="25" idx="2"/>
          </p:cNvCxnSpPr>
          <p:nvPr/>
        </p:nvCxnSpPr>
        <p:spPr>
          <a:xfrm>
            <a:off x="6615907" y="2470860"/>
            <a:ext cx="792" cy="38193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flipH="1">
            <a:off x="5074558" y="1900859"/>
            <a:ext cx="986971" cy="578882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مركز العمل </a:t>
            </a:r>
          </a:p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“‏</a:t>
            </a:r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02-B</a:t>
            </a:r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”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cxnSp>
        <p:nvCxnSpPr>
          <p:cNvPr id="120" name="Straight Arrow Connector 119"/>
          <p:cNvCxnSpPr>
            <a:stCxn id="119" idx="2"/>
          </p:cNvCxnSpPr>
          <p:nvPr/>
        </p:nvCxnSpPr>
        <p:spPr>
          <a:xfrm>
            <a:off x="5568043" y="2479741"/>
            <a:ext cx="906" cy="37305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4654818" y="2641119"/>
            <a:ext cx="0" cy="13625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09940" y="2628419"/>
            <a:ext cx="0" cy="21167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888294" y="4200584"/>
            <a:ext cx="313701" cy="312739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4199963"/>
            <a:ext cx="377821" cy="376663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20" y="4193483"/>
            <a:ext cx="411212" cy="3781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23" y="4134278"/>
            <a:ext cx="611401" cy="522459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 flipH="1">
            <a:off x="4654818" y="3779590"/>
            <a:ext cx="656515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سلك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3907536" y="3779590"/>
            <a:ext cx="665347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الصمامات</a:t>
            </a:r>
          </a:p>
          <a:p>
            <a:pPr algn="ctr" rtl="1"/>
            <a:r>
              <a:rPr lang="ar-SA" sz="1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114899" y="3771267"/>
            <a:ext cx="734853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فرن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413622" y="3779590"/>
            <a:ext cx="923533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سير ناقلة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5900447" y="3571226"/>
            <a:ext cx="341" cy="20836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983749" y="3588872"/>
            <a:ext cx="2022" cy="200979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36" idx="0"/>
          </p:cNvCxnSpPr>
          <p:nvPr/>
        </p:nvCxnSpPr>
        <p:spPr>
          <a:xfrm>
            <a:off x="4237845" y="3571226"/>
            <a:ext cx="2364" cy="20836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694506" y="3387995"/>
            <a:ext cx="0" cy="195697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3488564" y="3576796"/>
            <a:ext cx="2411883" cy="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492272" y="3583692"/>
            <a:ext cx="0" cy="183793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7082509" y="575508"/>
            <a:ext cx="350917" cy="328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662299" y="1717539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5521571" y="1725126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3709939" y="1718225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543459" y="1714253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3704317" y="1717539"/>
            <a:ext cx="2957983" cy="46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6661539" y="1581984"/>
            <a:ext cx="0" cy="1355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flipH="1">
            <a:off x="4048579" y="1893636"/>
            <a:ext cx="988342" cy="578882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مركز العمل </a:t>
            </a:r>
          </a:p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“‏</a:t>
            </a:r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02-C</a:t>
            </a:r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”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sp>
        <p:nvSpPr>
          <p:cNvPr id="125" name="TextBox 124"/>
          <p:cNvSpPr txBox="1"/>
          <p:nvPr/>
        </p:nvSpPr>
        <p:spPr>
          <a:xfrm flipH="1">
            <a:off x="3189514" y="1900927"/>
            <a:ext cx="799148" cy="578882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التعبئة</a:t>
            </a:r>
            <a:endParaRPr lang="en-US" sz="1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ar-SA" sz="1200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“‏</a:t>
            </a:r>
            <a:r>
              <a:rPr lang="" sz="1200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02-P</a:t>
            </a:r>
            <a:r>
              <a:rPr lang="ar-SA" sz="1200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”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sp>
        <p:nvSpPr>
          <p:cNvPr id="115" name="Rounded Rectangle 114"/>
          <p:cNvSpPr/>
          <p:nvPr/>
        </p:nvSpPr>
        <p:spPr>
          <a:xfrm flipH="1">
            <a:off x="5612353" y="1214597"/>
            <a:ext cx="1513038" cy="397005"/>
          </a:xfrm>
          <a:prstGeom prst="roundRect">
            <a:avLst/>
          </a:prstGeom>
          <a:solidFill>
            <a:srgbClr val="C2DA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خط الإنتاج </a:t>
            </a:r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02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sp>
        <p:nvSpPr>
          <p:cNvPr id="239" name="Rectangle 238"/>
          <p:cNvSpPr/>
          <p:nvPr/>
        </p:nvSpPr>
        <p:spPr>
          <a:xfrm flipH="1">
            <a:off x="5815180" y="942477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الأصول</a:t>
            </a:r>
          </a:p>
        </p:txBody>
      </p:sp>
      <p:sp>
        <p:nvSpPr>
          <p:cNvPr id="91" name="Rectangle 90"/>
          <p:cNvSpPr/>
          <p:nvPr/>
        </p:nvSpPr>
        <p:spPr>
          <a:xfrm flipH="1">
            <a:off x="4021485" y="916825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الأصول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2872496" y="916825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الأصول</a:t>
            </a:r>
          </a:p>
        </p:txBody>
      </p:sp>
      <p:sp>
        <p:nvSpPr>
          <p:cNvPr id="93" name="Rectangle 92"/>
          <p:cNvSpPr/>
          <p:nvPr/>
        </p:nvSpPr>
        <p:spPr>
          <a:xfrm flipH="1">
            <a:off x="5800542" y="3244990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الأصول</a:t>
            </a:r>
          </a:p>
        </p:txBody>
      </p:sp>
      <p:sp>
        <p:nvSpPr>
          <p:cNvPr id="95" name="Rectangle 94"/>
          <p:cNvSpPr/>
          <p:nvPr/>
        </p:nvSpPr>
        <p:spPr>
          <a:xfrm flipH="1">
            <a:off x="3979224" y="3219187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الأصول</a:t>
            </a:r>
          </a:p>
        </p:txBody>
      </p:sp>
      <p:sp>
        <p:nvSpPr>
          <p:cNvPr id="96" name="Rectangle 95"/>
          <p:cNvSpPr/>
          <p:nvPr/>
        </p:nvSpPr>
        <p:spPr>
          <a:xfrm flipH="1">
            <a:off x="2864726" y="3219187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الأصول</a:t>
            </a:r>
          </a:p>
        </p:txBody>
      </p:sp>
      <p:sp>
        <p:nvSpPr>
          <p:cNvPr id="240" name="Rectangle 239"/>
          <p:cNvSpPr/>
          <p:nvPr/>
        </p:nvSpPr>
        <p:spPr>
          <a:xfrm flipH="1">
            <a:off x="114300" y="4702539"/>
            <a:ext cx="8418512" cy="961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مواقع العمل هي الأماكن التي يتم فيها "تثبيت" الأصول أو وضعها.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يمكن إنشاء مواقع العمل بشكل هرمي لتشمل المواقع الفرعية.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ويمكن أن يكون للمواقع الفرعية مواقع فرعية.</a:t>
            </a:r>
          </a:p>
        </p:txBody>
      </p:sp>
    </p:spTree>
    <p:extLst>
      <p:ext uri="{BB962C8B-B14F-4D97-AF65-F5344CB8AC3E}">
        <p14:creationId xmlns:p14="http://schemas.microsoft.com/office/powerpoint/2010/main" val="41871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e functionality brought together by Asset management includes maintenance request and work order mangement, scheduling, reporting and cost control." title="Asset_management_functionality"/>
          <p:cNvGrpSpPr/>
          <p:nvPr/>
        </p:nvGrpSpPr>
        <p:grpSpPr>
          <a:xfrm flipH="1">
            <a:off x="2320043" y="130629"/>
            <a:ext cx="6976357" cy="6618514"/>
            <a:chOff x="2338210" y="0"/>
            <a:chExt cx="7227835" cy="6857999"/>
          </a:xfrm>
        </p:grpSpPr>
        <p:sp>
          <p:nvSpPr>
            <p:cNvPr id="3" name="Oval 2"/>
            <p:cNvSpPr/>
            <p:nvPr/>
          </p:nvSpPr>
          <p:spPr>
            <a:xfrm>
              <a:off x="2602711" y="0"/>
              <a:ext cx="6949440" cy="6857999"/>
            </a:xfrm>
            <a:prstGeom prst="ellipse">
              <a:avLst/>
            </a:prstGeom>
            <a:solidFill>
              <a:srgbClr val="79ADDD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035040" y="0"/>
              <a:ext cx="0" cy="685799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560320" y="2346960"/>
              <a:ext cx="6888480" cy="19050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41945" y="508000"/>
              <a:ext cx="3803175" cy="584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63520" y="2175427"/>
              <a:ext cx="6685280" cy="24280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30771" y="508000"/>
              <a:ext cx="4470577" cy="55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782304" y="2193543"/>
              <a:ext cx="2399792" cy="2409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99334" y="2893214"/>
              <a:ext cx="2447013" cy="9886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28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وظيفة إدارة الأصول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7766" y="1270594"/>
              <a:ext cx="713404" cy="71340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07133" y="1925076"/>
              <a:ext cx="678867" cy="67886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87475" y="2976134"/>
              <a:ext cx="731520" cy="73152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89118" y="4097557"/>
              <a:ext cx="688950" cy="68894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7766" y="4756912"/>
              <a:ext cx="690276" cy="69027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82503" y="4699242"/>
              <a:ext cx="732634" cy="73263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50526" y="4035041"/>
              <a:ext cx="721871" cy="72187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01814" y="2895592"/>
              <a:ext cx="651227" cy="65122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2756" y="1883063"/>
              <a:ext cx="822960" cy="82296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colorTemperature colorTemp="1500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23122" y="1348041"/>
              <a:ext cx="664731" cy="664731"/>
            </a:xfrm>
            <a:prstGeom prst="rect">
              <a:avLst/>
            </a:prstGeom>
            <a:ln>
              <a:noFill/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6052532" y="429759"/>
              <a:ext cx="1633467" cy="3508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إدارة الأصول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86000" y="1523391"/>
              <a:ext cx="1491536" cy="3508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إدارة الطلبات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18993" y="3158628"/>
              <a:ext cx="1547052" cy="3508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إدارة أمر العمل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6384" y="4894860"/>
              <a:ext cx="1328358" cy="3508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الجدولة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21947" y="5746099"/>
              <a:ext cx="1292397" cy="3508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تعقب قطع الغيار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757" y="5741606"/>
              <a:ext cx="1645920" cy="6059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دفاتر اليومية والإحصاءات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68562" y="4815218"/>
              <a:ext cx="1606247" cy="6059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‏‫مؤشرات الأداء الأساسية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38210" y="2847887"/>
              <a:ext cx="1612692" cy="3508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مراقبة التكاليف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25587" y="1357877"/>
              <a:ext cx="1645920" cy="3508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إدارة الأخطاء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29043" y="591569"/>
              <a:ext cx="1488505" cy="3508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صيانة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7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3246111" y="1942215"/>
            <a:ext cx="922145" cy="587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الطابعة</a:t>
            </a:r>
          </a:p>
          <a:p>
            <a:pPr algn="ctr" rtl="1"/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M601-02A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3590155" y="111292"/>
            <a:ext cx="1373677" cy="386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العميل </a:t>
            </a:r>
            <a:r>
              <a:rPr lang="ar-SA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</a:t>
            </a:r>
          </a:p>
          <a:p>
            <a:pPr algn="ctr" rtl="1"/>
            <a:r>
              <a:rPr lang="ar-SA" sz="10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 flipH="1" flipV="1">
            <a:off x="3409210" y="1362363"/>
            <a:ext cx="449574" cy="2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 flipH="1">
            <a:off x="1907754" y="543092"/>
            <a:ext cx="1513038" cy="4005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المكتب </a:t>
            </a:r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01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235964" y="1937981"/>
            <a:ext cx="877505" cy="587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الطابعة</a:t>
            </a:r>
          </a:p>
          <a:p>
            <a:pPr algn="ctr" rtl="1"/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M601-02B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1579223" y="3375894"/>
            <a:ext cx="920294" cy="374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علبة الورق </a:t>
            </a:r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A3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1033649" y="3375894"/>
            <a:ext cx="487791" cy="374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التغذية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66929" y="3375893"/>
            <a:ext cx="916452" cy="374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تزويد الطاقة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2557300" y="3375894"/>
            <a:ext cx="1075988" cy="374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tIns="0" bIns="0" rtlCol="1">
            <a:spAutoFit/>
          </a:bodyPr>
          <a:lstStyle/>
          <a:p>
            <a:pPr algn="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علبة الورق </a:t>
            </a:r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A4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3088630" y="3179996"/>
            <a:ext cx="6664" cy="1958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59436" y="3185176"/>
            <a:ext cx="2022" cy="2009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03683" y="3186847"/>
            <a:ext cx="4299" cy="1962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664569" y="2971833"/>
            <a:ext cx="0" cy="19569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25155" y="3180770"/>
            <a:ext cx="2570731" cy="8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2349" y="3186435"/>
            <a:ext cx="0" cy="1837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 flipH="1" flipV="1">
            <a:off x="3420792" y="743363"/>
            <a:ext cx="533260" cy="116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705968" y="1768442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74715" y="1776029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664568" y="1774302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664569" y="1771666"/>
            <a:ext cx="2046774" cy="26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71240" y="1528616"/>
            <a:ext cx="1740" cy="2456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260478" y="1935532"/>
            <a:ext cx="833521" cy="587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الطابعة</a:t>
            </a:r>
          </a:p>
          <a:p>
            <a:pPr algn="ctr" rtl="1"/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M603-02A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أصل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7" y="576950"/>
            <a:ext cx="1045140" cy="104514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38" y="2546555"/>
            <a:ext cx="457968" cy="45796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07" y="2547535"/>
            <a:ext cx="457968" cy="45796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45" y="2547494"/>
            <a:ext cx="456089" cy="45608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49" y="3770661"/>
            <a:ext cx="416406" cy="41640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7" y="3783540"/>
            <a:ext cx="416406" cy="41640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3" y="3810429"/>
            <a:ext cx="354625" cy="35462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0" y="3774771"/>
            <a:ext cx="425175" cy="4251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flipH="1">
            <a:off x="1896172" y="1105586"/>
            <a:ext cx="1513038" cy="5135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المكتب </a:t>
            </a:r>
            <a:r>
              <a:rPr lang="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02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العمل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211" y="473942"/>
            <a:ext cx="445370" cy="56030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 flipH="1">
            <a:off x="1096155" y="1070325"/>
            <a:ext cx="741426" cy="344996"/>
            <a:chOff x="3193180" y="1070325"/>
            <a:chExt cx="741426" cy="3449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3193180" y="1070325"/>
              <a:ext cx="453309" cy="34499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46489" y="1101145"/>
              <a:ext cx="288117" cy="288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1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12500" y="173853"/>
            <a:ext cx="10252215" cy="6351880"/>
            <a:chOff x="212500" y="173853"/>
            <a:chExt cx="10252215" cy="6351880"/>
          </a:xfrm>
        </p:grpSpPr>
        <p:sp>
          <p:nvSpPr>
            <p:cNvPr id="3" name="Rectangle 2"/>
            <p:cNvSpPr/>
            <p:nvPr/>
          </p:nvSpPr>
          <p:spPr>
            <a:xfrm>
              <a:off x="212500" y="2717442"/>
              <a:ext cx="1313645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أصل</a:t>
              </a:r>
            </a:p>
            <a:p>
              <a:pPr algn="ctr" rtl="1"/>
              <a:r>
                <a:rPr lang="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01-01</a:t>
              </a:r>
              <a:r>
                <a:rPr lang="ar-SA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المحرك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135745" y="173853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المنتج - الطراز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5746" y="817984"/>
              <a:ext cx="1373747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موقع الأصل أو موقع العمل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35742" y="1462115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تبعية المشروع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5742" y="2106246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المستندات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5742" y="2750377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خطط الصيانة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5742" y="3394508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دورات الصيانة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5742" y="4038639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تقييم الحالة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5742" y="4682767"/>
              <a:ext cx="137160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نوع الأصل</a:t>
              </a:r>
            </a:p>
            <a:p>
              <a:pPr algn="ctr" rtl="1"/>
              <a:r>
                <a:rPr lang="ar-S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محرك سيارة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4142" y="5607898"/>
              <a:ext cx="13716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فئات أنواع الوظائف</a:t>
              </a:r>
            </a:p>
            <a:p>
              <a:pPr algn="ctr" rtl="1"/>
              <a:r>
                <a:rPr lang="ar-S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الخدمة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70224" y="5607898"/>
              <a:ext cx="1508979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نوع الوظيفة</a:t>
              </a:r>
            </a:p>
            <a:p>
              <a:pPr algn="ctr" rtl="1"/>
              <a:r>
                <a:rPr lang="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20000</a:t>
              </a:r>
              <a:r>
                <a:rPr lang="ar-S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كم</a:t>
              </a:r>
            </a:p>
            <a:p>
              <a:pPr algn="ctr" rtl="1"/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14043" y="6078828"/>
              <a:ext cx="585989" cy="19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متغير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77305" y="6078828"/>
              <a:ext cx="585989" cy="19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التجارة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94969" y="4789012"/>
              <a:ext cx="989531" cy="35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قطع غيار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6939" y="3230117"/>
              <a:ext cx="989531" cy="35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العداد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21301" y="3230117"/>
              <a:ext cx="989531" cy="35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الوقت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15001" y="3515483"/>
              <a:ext cx="1188720" cy="35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الأدوات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15000" y="4047470"/>
              <a:ext cx="1188720" cy="35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قوائم الاختيار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14999" y="4579457"/>
              <a:ext cx="1188720" cy="35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الاختصاصات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14998" y="5111444"/>
              <a:ext cx="1188720" cy="35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التنبؤات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14998" y="5643431"/>
              <a:ext cx="1188720" cy="35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الوصف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14998" y="6175419"/>
              <a:ext cx="1188720" cy="35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الوظائف الناجحة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275995" y="4579457"/>
              <a:ext cx="118872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الساعات‬</a:t>
              </a:r>
            </a:p>
            <a:p>
              <a:pPr algn="ctr" rtl="1"/>
              <a:r>
                <a:rPr lang="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  <a:r>
                <a:rPr lang="ar-S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ساعات</a:t>
              </a:r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275995" y="5231406"/>
              <a:ext cx="118872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الأصناف</a:t>
              </a:r>
            </a:p>
            <a:p>
              <a:pPr algn="ctr" rtl="1"/>
              <a:r>
                <a:rPr lang="ar-S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الصنف </a:t>
              </a:r>
              <a:r>
                <a:rPr lang="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01-xx</a:t>
              </a:r>
            </a:p>
            <a:p>
              <a:pPr algn="ctr" rtl="1"/>
              <a:r>
                <a:rPr lang="ar-S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الصنف </a:t>
              </a:r>
              <a:r>
                <a:rPr lang="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01-yy</a:t>
              </a:r>
            </a:p>
          </p:txBody>
        </p:sp>
        <p:cxnSp>
          <p:nvCxnSpPr>
            <p:cNvPr id="28" name="Elbow Connector 27"/>
            <p:cNvCxnSpPr>
              <a:stCxn id="3" idx="3"/>
              <a:endCxn id="4" idx="1"/>
            </p:cNvCxnSpPr>
            <p:nvPr/>
          </p:nvCxnSpPr>
          <p:spPr>
            <a:xfrm flipV="1">
              <a:off x="1526145" y="448173"/>
              <a:ext cx="609600" cy="265563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3" idx="3"/>
              <a:endCxn id="11" idx="1"/>
            </p:cNvCxnSpPr>
            <p:nvPr/>
          </p:nvCxnSpPr>
          <p:spPr>
            <a:xfrm>
              <a:off x="1526145" y="3103808"/>
              <a:ext cx="609597" cy="185327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0943" y="1092304"/>
              <a:ext cx="304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0943" y="1736435"/>
              <a:ext cx="304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0943" y="2380566"/>
              <a:ext cx="304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830943" y="3024697"/>
              <a:ext cx="304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841673" y="3664281"/>
              <a:ext cx="304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841673" y="4301973"/>
              <a:ext cx="304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507342" y="4964169"/>
              <a:ext cx="304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cxnSpLocks/>
              <a:stCxn id="8" idx="3"/>
              <a:endCxn id="18" idx="0"/>
            </p:cNvCxnSpPr>
            <p:nvPr/>
          </p:nvCxnSpPr>
          <p:spPr>
            <a:xfrm>
              <a:off x="3507342" y="3024697"/>
              <a:ext cx="2208725" cy="2054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1" idx="2"/>
              <a:endCxn id="12" idx="3"/>
            </p:cNvCxnSpPr>
            <p:nvPr/>
          </p:nvCxnSpPr>
          <p:spPr>
            <a:xfrm rot="5400000">
              <a:off x="2107517" y="5259632"/>
              <a:ext cx="742251" cy="6858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135742" y="5967219"/>
              <a:ext cx="22344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18" idx="2"/>
              <a:endCxn id="13" idx="0"/>
            </p:cNvCxnSpPr>
            <p:nvPr/>
          </p:nvCxnSpPr>
          <p:spPr>
            <a:xfrm rot="5400000">
              <a:off x="4406658" y="4298488"/>
              <a:ext cx="2027467" cy="591353"/>
            </a:xfrm>
            <a:prstGeom prst="bentConnector3">
              <a:avLst>
                <a:gd name="adj1" fmla="val 1156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7" idx="2"/>
              <a:endCxn id="13" idx="0"/>
            </p:cNvCxnSpPr>
            <p:nvPr/>
          </p:nvCxnSpPr>
          <p:spPr>
            <a:xfrm rot="16200000" flipH="1">
              <a:off x="3854476" y="4337659"/>
              <a:ext cx="2027467" cy="513009"/>
            </a:xfrm>
            <a:prstGeom prst="bentConnector3">
              <a:avLst>
                <a:gd name="adj1" fmla="val 1156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9" idx="3"/>
            </p:cNvCxnSpPr>
            <p:nvPr/>
          </p:nvCxnSpPr>
          <p:spPr>
            <a:xfrm>
              <a:off x="3507342" y="3668828"/>
              <a:ext cx="1617371" cy="76987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4611704" y="3024697"/>
              <a:ext cx="1" cy="205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3" idx="3"/>
              <a:endCxn id="19" idx="1"/>
            </p:cNvCxnSpPr>
            <p:nvPr/>
          </p:nvCxnSpPr>
          <p:spPr>
            <a:xfrm flipV="1">
              <a:off x="5879203" y="3690640"/>
              <a:ext cx="1535798" cy="2283018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3" idx="3"/>
              <a:endCxn id="24" idx="1"/>
            </p:cNvCxnSpPr>
            <p:nvPr/>
          </p:nvCxnSpPr>
          <p:spPr>
            <a:xfrm>
              <a:off x="5879203" y="5973658"/>
              <a:ext cx="1535795" cy="376918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647100" y="4222627"/>
              <a:ext cx="7679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650578" y="4750824"/>
              <a:ext cx="7679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6647100" y="5276479"/>
              <a:ext cx="7679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647100" y="5818680"/>
              <a:ext cx="7679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22" idx="3"/>
              <a:endCxn id="25" idx="1"/>
            </p:cNvCxnSpPr>
            <p:nvPr/>
          </p:nvCxnSpPr>
          <p:spPr>
            <a:xfrm flipV="1">
              <a:off x="8603718" y="4853777"/>
              <a:ext cx="672277" cy="43282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22" idx="3"/>
              <a:endCxn id="26" idx="1"/>
            </p:cNvCxnSpPr>
            <p:nvPr/>
          </p:nvCxnSpPr>
          <p:spPr>
            <a:xfrm>
              <a:off x="8603718" y="5286601"/>
              <a:ext cx="672277" cy="2191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92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flipH="1">
            <a:off x="869324" y="1487510"/>
            <a:ext cx="9833020" cy="4198513"/>
            <a:chOff x="869324" y="1487510"/>
            <a:chExt cx="9833020" cy="4198513"/>
          </a:xfrm>
        </p:grpSpPr>
        <p:sp>
          <p:nvSpPr>
            <p:cNvPr id="34" name="TextBox 33"/>
            <p:cNvSpPr txBox="1"/>
            <p:nvPr/>
          </p:nvSpPr>
          <p:spPr>
            <a:xfrm>
              <a:off x="1170223" y="1843227"/>
              <a:ext cx="156094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4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إنشاء أمر العمل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11795" y="5132565"/>
              <a:ext cx="1463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التحقق من أمر العمل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589" y="1843227"/>
              <a:ext cx="169764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4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جدولة أمر العمل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8326" y="5132565"/>
              <a:ext cx="174796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تحديث حالة دورة الحياة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55855" y="1843227"/>
              <a:ext cx="216130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4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إكمال مهمة الصيانة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1273" y="5156133"/>
              <a:ext cx="131784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ترحيل دفاتر اليومية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09950" y="1843226"/>
              <a:ext cx="1434717" cy="30777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4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إغلاق ‏‫أمر العمل‬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1340397" y="2164623"/>
              <a:ext cx="1188720" cy="1188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8054" y="2362280"/>
              <a:ext cx="793406" cy="79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2505041" y="3904614"/>
              <a:ext cx="1188720" cy="1188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07516" y="4107089"/>
              <a:ext cx="783771" cy="7837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7" name="Oval 6"/>
            <p:cNvSpPr/>
            <p:nvPr/>
          </p:nvSpPr>
          <p:spPr>
            <a:xfrm>
              <a:off x="3829884" y="2183940"/>
              <a:ext cx="1188720" cy="1188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32359" y="2386415"/>
              <a:ext cx="783771" cy="7837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5088056" y="3969004"/>
              <a:ext cx="1188720" cy="1188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90531" y="4171479"/>
              <a:ext cx="783771" cy="7837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9" name="Oval 8"/>
            <p:cNvSpPr/>
            <p:nvPr/>
          </p:nvSpPr>
          <p:spPr>
            <a:xfrm>
              <a:off x="6332249" y="2183940"/>
              <a:ext cx="1188720" cy="1188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34724" y="2413003"/>
              <a:ext cx="783771" cy="7305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10" name="Oval 9"/>
            <p:cNvSpPr/>
            <p:nvPr/>
          </p:nvSpPr>
          <p:spPr>
            <a:xfrm>
              <a:off x="7671071" y="3969004"/>
              <a:ext cx="1188720" cy="1188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73546" y="4171479"/>
              <a:ext cx="783771" cy="7837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11" name="Oval 10"/>
            <p:cNvSpPr/>
            <p:nvPr/>
          </p:nvSpPr>
          <p:spPr>
            <a:xfrm>
              <a:off x="8834613" y="2183940"/>
              <a:ext cx="1188720" cy="1188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037088" y="2386415"/>
              <a:ext cx="783771" cy="783771"/>
              <a:chOff x="10566699" y="550868"/>
              <a:chExt cx="914400" cy="914400"/>
            </a:xfrm>
            <a:solidFill>
              <a:schemeClr val="accent1">
                <a:lumMod val="40000"/>
                <a:lumOff val="60000"/>
              </a:schemeClr>
            </a:solidFill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66699" y="550868"/>
                <a:ext cx="914400" cy="9144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1019" y="723051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</p:pic>
        </p:grpSp>
        <p:cxnSp>
          <p:nvCxnSpPr>
            <p:cNvPr id="21" name="Straight Connector 20"/>
            <p:cNvCxnSpPr/>
            <p:nvPr/>
          </p:nvCxnSpPr>
          <p:spPr>
            <a:xfrm flipH="1">
              <a:off x="1943063" y="3372659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438989" y="3372660"/>
              <a:ext cx="0" cy="2337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928476" y="3372660"/>
              <a:ext cx="0" cy="2337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450162" y="3372660"/>
              <a:ext cx="0" cy="2337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101268" y="3606370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684283" y="3606370"/>
              <a:ext cx="0" cy="362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8267298" y="3606370"/>
              <a:ext cx="0" cy="362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1265382" y="3606369"/>
              <a:ext cx="9180946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 flipH="1">
              <a:off x="869324" y="1487510"/>
              <a:ext cx="9833020" cy="4198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07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877078" y="1246581"/>
            <a:ext cx="10271920" cy="4506521"/>
            <a:chOff x="877078" y="1246581"/>
            <a:chExt cx="10271920" cy="450652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7EDEFCBB-B05D-4B01-9A1E-124CDA3C127F}"/>
                </a:ext>
              </a:extLst>
            </p:cNvPr>
            <p:cNvGrpSpPr/>
            <p:nvPr/>
          </p:nvGrpSpPr>
          <p:grpSpPr>
            <a:xfrm>
              <a:off x="4143375" y="1246581"/>
              <a:ext cx="7005623" cy="4506521"/>
              <a:chOff x="4143375" y="1246581"/>
              <a:chExt cx="7005623" cy="4506521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xmlns="" id="{799B3599-0010-40AC-A0DD-F13B5C704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3375" y="2571751"/>
                <a:ext cx="3438525" cy="0"/>
              </a:xfrm>
              <a:prstGeom prst="straightConnector1">
                <a:avLst/>
              </a:prstGeom>
              <a:ln w="508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id="{350DDCBF-4F94-4136-9A62-C657FD424E7B}"/>
                  </a:ext>
                </a:extLst>
              </p:cNvPr>
              <p:cNvSpPr/>
              <p:nvPr/>
            </p:nvSpPr>
            <p:spPr>
              <a:xfrm>
                <a:off x="4379750" y="1246581"/>
                <a:ext cx="1792451" cy="838193"/>
              </a:xfrm>
              <a:prstGeom prst="wedgeRectCallout">
                <a:avLst>
                  <a:gd name="adj1" fmla="val 49168"/>
                  <a:gd name="adj2" fmla="val 101137"/>
                </a:avLst>
              </a:prstGeom>
              <a:solidFill>
                <a:srgbClr val="13224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إعلامات من </a:t>
                </a:r>
                <a:r>
                  <a:rPr lang="ar-SA" dirty="0"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Microsoft Dynamics</a:t>
                </a:r>
                <a:r>
                  <a:rPr lang="ar-SA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 ‏</a:t>
                </a:r>
                <a:r>
                  <a:rPr lang="" dirty="0"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365</a:t>
                </a:r>
              </a:p>
            </p:txBody>
          </p:sp>
          <p:sp>
            <p:nvSpPr>
              <p:cNvPr id="14" name="Flowchart: Process 13">
                <a:extLst>
                  <a:ext uri="{FF2B5EF4-FFF2-40B4-BE49-F238E27FC236}">
                    <a16:creationId xmlns:a16="http://schemas.microsoft.com/office/drawing/2014/main" xmlns="" id="{FBCB8019-BDB6-4684-84D6-2CA3F688E38D}"/>
                  </a:ext>
                </a:extLst>
              </p:cNvPr>
              <p:cNvSpPr/>
              <p:nvPr/>
            </p:nvSpPr>
            <p:spPr>
              <a:xfrm>
                <a:off x="7943850" y="1706569"/>
                <a:ext cx="3143250" cy="17224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تتلقى الأنظمة الخارجية إعلامات من </a:t>
                </a:r>
                <a:r>
                  <a:rPr lang="" dirty="0"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Dynamics 365</a:t>
                </a:r>
                <a:r>
                  <a:rPr lang="ar-SA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 للعمل عليها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787EA6FC-E805-4970-9A36-487AFE635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5475" y="3552826"/>
                <a:ext cx="0" cy="723900"/>
              </a:xfrm>
              <a:prstGeom prst="straightConnector1">
                <a:avLst/>
              </a:prstGeom>
              <a:ln w="508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41A7A0CC-E2F2-4F4C-8BE6-9AFF0DF30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725" y="3552826"/>
                <a:ext cx="0" cy="723900"/>
              </a:xfrm>
              <a:prstGeom prst="straightConnector1">
                <a:avLst/>
              </a:prstGeom>
              <a:ln w="508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D67DAC43-85B2-43C6-9DED-BDCD9077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3425" y="3552826"/>
                <a:ext cx="0" cy="723900"/>
              </a:xfrm>
              <a:prstGeom prst="straightConnector1">
                <a:avLst/>
              </a:prstGeom>
              <a:ln w="508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lowchart: Process 30">
                <a:extLst>
                  <a:ext uri="{FF2B5EF4-FFF2-40B4-BE49-F238E27FC236}">
                    <a16:creationId xmlns:a16="http://schemas.microsoft.com/office/drawing/2014/main" xmlns="" id="{E6B9AD53-23E0-4312-98B6-C58436974498}"/>
                  </a:ext>
                </a:extLst>
              </p:cNvPr>
              <p:cNvSpPr/>
              <p:nvPr/>
            </p:nvSpPr>
            <p:spPr>
              <a:xfrm>
                <a:off x="7907334" y="4400552"/>
                <a:ext cx="841364" cy="135255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إجراء العمل</a:t>
                </a:r>
              </a:p>
            </p:txBody>
          </p:sp>
          <p:sp>
            <p:nvSpPr>
              <p:cNvPr id="32" name="Flowchart: Process 31">
                <a:extLst>
                  <a:ext uri="{FF2B5EF4-FFF2-40B4-BE49-F238E27FC236}">
                    <a16:creationId xmlns:a16="http://schemas.microsoft.com/office/drawing/2014/main" xmlns="" id="{1D91F49E-1712-4707-BC75-14ECE9899305}"/>
                  </a:ext>
                </a:extLst>
              </p:cNvPr>
              <p:cNvSpPr/>
              <p:nvPr/>
            </p:nvSpPr>
            <p:spPr>
              <a:xfrm>
                <a:off x="9120201" y="4400552"/>
                <a:ext cx="841359" cy="135255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r>
                  <a:rPr lang="ar-SA" sz="1400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إجراء العمل</a:t>
                </a: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lowchart: Process 32">
                <a:extLst>
                  <a:ext uri="{FF2B5EF4-FFF2-40B4-BE49-F238E27FC236}">
                    <a16:creationId xmlns:a16="http://schemas.microsoft.com/office/drawing/2014/main" xmlns="" id="{A5EFF650-5E47-4EFA-AE82-9BD27F9FA834}"/>
                  </a:ext>
                </a:extLst>
              </p:cNvPr>
              <p:cNvSpPr/>
              <p:nvPr/>
            </p:nvSpPr>
            <p:spPr>
              <a:xfrm>
                <a:off x="10307639" y="4400552"/>
                <a:ext cx="841359" cy="135255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r>
                  <a:rPr lang="ar-SA" sz="1400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إجراء العمل</a:t>
                </a:r>
              </a:p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xmlns="" id="{5CC44ED8-E8C1-4E86-938C-1AD14197E315}"/>
                </a:ext>
              </a:extLst>
            </p:cNvPr>
            <p:cNvSpPr/>
            <p:nvPr/>
          </p:nvSpPr>
          <p:spPr>
            <a:xfrm>
              <a:off x="877078" y="1706568"/>
              <a:ext cx="3143250" cy="1722432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Microsoft Dynamics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‏</a:t>
              </a:r>
              <a:r>
                <a:rPr lang="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365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endParaRPr lang="da-DK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xmlns="" id="{ACDE6BFC-DF85-4866-B6E1-D09BA4178276}"/>
                </a:ext>
              </a:extLst>
            </p:cNvPr>
            <p:cNvSpPr/>
            <p:nvPr/>
          </p:nvSpPr>
          <p:spPr>
            <a:xfrm>
              <a:off x="4379749" y="3054280"/>
              <a:ext cx="2649303" cy="649974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Power Automate</a:t>
              </a:r>
              <a:endPara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</a:p>
          </p:txBody>
        </p:sp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xmlns="" id="{CB42253C-E30D-49D4-A9DB-0A84ED9C3B4F}"/>
                </a:ext>
              </a:extLst>
            </p:cNvPr>
            <p:cNvSpPr/>
            <p:nvPr/>
          </p:nvSpPr>
          <p:spPr>
            <a:xfrm rot="5400000">
              <a:off x="7977831" y="4359788"/>
              <a:ext cx="1913263" cy="246661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Power Automate</a:t>
              </a:r>
              <a:endPara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xmlns="" id="{6002C1FC-BC52-447B-8FEF-3658017C1678}"/>
                </a:ext>
              </a:extLst>
            </p:cNvPr>
            <p:cNvSpPr/>
            <p:nvPr/>
          </p:nvSpPr>
          <p:spPr>
            <a:xfrm rot="5400000">
              <a:off x="9184729" y="4359788"/>
              <a:ext cx="1913263" cy="246661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Power Automate</a:t>
              </a:r>
              <a:endPara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99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760617" y="958337"/>
            <a:ext cx="7302145" cy="5343069"/>
            <a:chOff x="2760617" y="958337"/>
            <a:chExt cx="7302145" cy="53430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16DEB71-870E-4D2C-9AA6-F2A0D0219C99}"/>
                </a:ext>
              </a:extLst>
            </p:cNvPr>
            <p:cNvSpPr/>
            <p:nvPr/>
          </p:nvSpPr>
          <p:spPr>
            <a:xfrm>
              <a:off x="2760617" y="2186606"/>
              <a:ext cx="2743200" cy="411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Field Service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28F4247-E7E2-4848-907F-DF96F9C4E4BF}"/>
                </a:ext>
              </a:extLst>
            </p:cNvPr>
            <p:cNvSpPr/>
            <p:nvPr/>
          </p:nvSpPr>
          <p:spPr>
            <a:xfrm>
              <a:off x="7319562" y="2186606"/>
              <a:ext cx="2743200" cy="411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Supply Chain Management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7611F64-186D-4A58-B74C-A08E1EC4A970}"/>
                </a:ext>
              </a:extLst>
            </p:cNvPr>
            <p:cNvSpPr txBox="1"/>
            <p:nvPr/>
          </p:nvSpPr>
          <p:spPr>
            <a:xfrm>
              <a:off x="7624362" y="2887646"/>
              <a:ext cx="2133600" cy="147732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 rtl="1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 rtl="1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 rtl="1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 rtl="1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F4A2FA2-C6F1-4708-8989-B044F42A05D1}"/>
                </a:ext>
              </a:extLst>
            </p:cNvPr>
            <p:cNvSpPr txBox="1"/>
            <p:nvPr/>
          </p:nvSpPr>
          <p:spPr>
            <a:xfrm>
              <a:off x="3078481" y="3018953"/>
              <a:ext cx="1606721" cy="4693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الحساب</a:t>
              </a:r>
            </a:p>
            <a:p>
              <a:pPr algn="r" rtl="1"/>
              <a:r>
                <a:rPr lang="ar-SA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إعادة الاستخدام من </a:t>
              </a:r>
              <a:r>
                <a:rPr lang="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P2C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0DFDCB6-6264-45E9-A18A-7D0CF965557D}"/>
                </a:ext>
              </a:extLst>
            </p:cNvPr>
            <p:cNvSpPr txBox="1"/>
            <p:nvPr/>
          </p:nvSpPr>
          <p:spPr>
            <a:xfrm>
              <a:off x="3078481" y="3597948"/>
              <a:ext cx="232082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المنتج وقائمة الأسعار</a:t>
              </a:r>
            </a:p>
            <a:p>
              <a:pPr algn="r" rtl="1"/>
              <a:r>
                <a:rPr lang="ar-SA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استناداً إلى قالب </a:t>
              </a:r>
              <a:r>
                <a:rPr lang="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P2C</a:t>
              </a:r>
              <a:r>
                <a:rPr lang="ar-SA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مع وظائف إضافية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CB1C84C-D677-4054-B965-6414AC93D410}"/>
                </a:ext>
              </a:extLst>
            </p:cNvPr>
            <p:cNvSpPr txBox="1"/>
            <p:nvPr/>
          </p:nvSpPr>
          <p:spPr>
            <a:xfrm>
              <a:off x="3078481" y="4284665"/>
              <a:ext cx="232082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أمر العمل</a:t>
              </a:r>
            </a:p>
            <a:p>
              <a:pPr algn="r" rtl="1"/>
              <a:r>
                <a:rPr lang="ar-SA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نقطة تكامل جديدة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5A1CBE8-45D2-4B67-8D88-3C480E154B17}"/>
                </a:ext>
              </a:extLst>
            </p:cNvPr>
            <p:cNvSpPr txBox="1"/>
            <p:nvPr/>
          </p:nvSpPr>
          <p:spPr>
            <a:xfrm>
              <a:off x="3069772" y="4971382"/>
              <a:ext cx="232082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الفاتورة</a:t>
              </a:r>
            </a:p>
            <a:p>
              <a:pPr algn="r" rtl="1"/>
              <a:r>
                <a:rPr lang="ar-SA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إعادة الاستخدام من </a:t>
              </a:r>
              <a:r>
                <a:rPr lang="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P2C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B0CF3EB-4065-4AF8-8167-00A872FAF0C0}"/>
                </a:ext>
              </a:extLst>
            </p:cNvPr>
            <p:cNvSpPr txBox="1"/>
            <p:nvPr/>
          </p:nvSpPr>
          <p:spPr>
            <a:xfrm>
              <a:off x="3069772" y="5658099"/>
              <a:ext cx="232082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فاتورة الاتفاقية</a:t>
              </a:r>
            </a:p>
            <a:p>
              <a:pPr algn="r" rtl="1"/>
              <a:r>
                <a:rPr lang="ar-SA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نقطة تكامل جديدة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C357A06-16DA-4647-90FC-47F840831327}"/>
                </a:ext>
              </a:extLst>
            </p:cNvPr>
            <p:cNvSpPr txBox="1"/>
            <p:nvPr/>
          </p:nvSpPr>
          <p:spPr>
            <a:xfrm>
              <a:off x="7615661" y="3597948"/>
              <a:ext cx="2438400" cy="63094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المنتج</a:t>
              </a:r>
            </a:p>
            <a:p>
              <a:pPr algn="r" rtl="1"/>
              <a:r>
                <a:rPr lang="ar-SA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يتضمن إدخال البيانات معلومات لنوع منتج </a:t>
              </a:r>
              <a:r>
                <a:rPr lang="en-US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/>
              </a:r>
              <a:br>
                <a:rPr lang="en-US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</a:br>
              <a:r>
                <a:rPr lang="ar-SA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Field </a:t>
              </a:r>
              <a:r>
                <a:rPr lang="ar-SA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Service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CDEB0C6-F85C-4C97-9B5F-F41DAEE8915D}"/>
                </a:ext>
              </a:extLst>
            </p:cNvPr>
            <p:cNvSpPr txBox="1"/>
            <p:nvPr/>
          </p:nvSpPr>
          <p:spPr>
            <a:xfrm>
              <a:off x="7615661" y="4284665"/>
              <a:ext cx="2438400" cy="4693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أمر المبيعات</a:t>
              </a:r>
            </a:p>
            <a:p>
              <a:pPr algn="r" rtl="1"/>
              <a:r>
                <a:rPr lang="ar-SA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أصل أمر المبيعات وحالة أمر العمل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434D119-27C2-4E0F-9D75-12468E474A51}"/>
                </a:ext>
              </a:extLst>
            </p:cNvPr>
            <p:cNvSpPr txBox="1"/>
            <p:nvPr/>
          </p:nvSpPr>
          <p:spPr>
            <a:xfrm>
              <a:off x="7615661" y="4971382"/>
              <a:ext cx="2438400" cy="4693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الفاتورة</a:t>
              </a:r>
            </a:p>
            <a:p>
              <a:pPr algn="r" rtl="1"/>
              <a:r>
                <a:rPr lang="ar-SA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مزامنة مع فاتورة تم إنشاؤها من أمر مبيعات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465CD5D-E340-4E4C-AE07-E26F54B01463}"/>
                </a:ext>
              </a:extLst>
            </p:cNvPr>
            <p:cNvSpPr txBox="1"/>
            <p:nvPr/>
          </p:nvSpPr>
          <p:spPr>
            <a:xfrm>
              <a:off x="7615661" y="5658099"/>
              <a:ext cx="2438400" cy="4693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فاتورة ذات نص حر</a:t>
              </a:r>
            </a:p>
            <a:p>
              <a:pPr algn="r" rtl="1"/>
              <a:r>
                <a:rPr lang="ar-SA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المزامنة عند قيام اتفاقية </a:t>
              </a:r>
              <a:r>
                <a:rPr lang="ar-SA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FS</a:t>
              </a:r>
              <a:r>
                <a:rPr lang="ar-SA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بتشغيل فاتورة جديدة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81CD1C5-A4AD-45C3-B090-3BF81FD87C39}"/>
                </a:ext>
              </a:extLst>
            </p:cNvPr>
            <p:cNvSpPr txBox="1"/>
            <p:nvPr/>
          </p:nvSpPr>
          <p:spPr>
            <a:xfrm>
              <a:off x="7615661" y="3018953"/>
              <a:ext cx="243840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العميل</a:t>
              </a:r>
            </a:p>
            <a:p>
              <a:pPr algn="r" rtl="1"/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22946015-04A5-4006-A408-9565ACB54107}"/>
                </a:ext>
              </a:extLst>
            </p:cNvPr>
            <p:cNvSpPr/>
            <p:nvPr/>
          </p:nvSpPr>
          <p:spPr>
            <a:xfrm>
              <a:off x="7960636" y="958337"/>
              <a:ext cx="1461053" cy="14630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Picture 28" descr="A picture containing shape&#10;&#10;Description automatically generated">
              <a:extLst>
                <a:ext uri="{FF2B5EF4-FFF2-40B4-BE49-F238E27FC236}">
                  <a16:creationId xmlns:a16="http://schemas.microsoft.com/office/drawing/2014/main" xmlns="" id="{A44AD768-1871-477A-82C8-0FDD3642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77514" y="1176209"/>
              <a:ext cx="1027297" cy="1027297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B189E6DB-0F07-49B8-BCAC-E863917A1C1D}"/>
                </a:ext>
              </a:extLst>
            </p:cNvPr>
            <p:cNvSpPr/>
            <p:nvPr/>
          </p:nvSpPr>
          <p:spPr>
            <a:xfrm>
              <a:off x="3401691" y="958337"/>
              <a:ext cx="1461053" cy="14630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Picture 30" descr="A picture containing shape&#10;&#10;Description automatically generated">
              <a:extLst>
                <a:ext uri="{FF2B5EF4-FFF2-40B4-BE49-F238E27FC236}">
                  <a16:creationId xmlns:a16="http://schemas.microsoft.com/office/drawing/2014/main" xmlns="" id="{735F9BEF-B099-473C-88A9-1BE99002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48441" y="1202720"/>
              <a:ext cx="967552" cy="967552"/>
            </a:xfrm>
            <a:prstGeom prst="rect">
              <a:avLst/>
            </a:prstGeom>
          </p:spPr>
        </p:pic>
        <p:pic>
          <p:nvPicPr>
            <p:cNvPr id="33" name="Picture 32" descr="A picture containing shape&#10;&#10;Description automatically generated">
              <a:extLst>
                <a:ext uri="{FF2B5EF4-FFF2-40B4-BE49-F238E27FC236}">
                  <a16:creationId xmlns:a16="http://schemas.microsoft.com/office/drawing/2014/main" xmlns="" id="{B6C5036A-3D4F-43F4-9358-785F558D2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610" y="1643759"/>
              <a:ext cx="1444319" cy="1444319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0A096C95-6365-4B3A-9213-A168069FDAEF}"/>
                </a:ext>
              </a:extLst>
            </p:cNvPr>
            <p:cNvCxnSpPr/>
            <p:nvPr/>
          </p:nvCxnSpPr>
          <p:spPr>
            <a:xfrm>
              <a:off x="5545562" y="3253632"/>
              <a:ext cx="1645920" cy="0"/>
            </a:xfrm>
            <a:prstGeom prst="straightConnector1">
              <a:avLst/>
            </a:prstGeom>
            <a:ln w="3492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B5F1CA0D-1D3F-45D7-B32F-458092B1B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8267" y="3753902"/>
              <a:ext cx="1645920" cy="0"/>
            </a:xfrm>
            <a:prstGeom prst="straightConnector1">
              <a:avLst/>
            </a:prstGeom>
            <a:ln w="34925">
              <a:solidFill>
                <a:schemeClr val="accent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C32257E6-ADE0-48A8-B591-2315234F601D}"/>
                </a:ext>
              </a:extLst>
            </p:cNvPr>
            <p:cNvCxnSpPr/>
            <p:nvPr/>
          </p:nvCxnSpPr>
          <p:spPr>
            <a:xfrm>
              <a:off x="5565440" y="4482590"/>
              <a:ext cx="1645920" cy="0"/>
            </a:xfrm>
            <a:prstGeom prst="straightConnector1">
              <a:avLst/>
            </a:prstGeom>
            <a:ln w="3492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CF9B4701-09B4-4026-B3F9-295936CC03A9}"/>
                </a:ext>
              </a:extLst>
            </p:cNvPr>
            <p:cNvCxnSpPr/>
            <p:nvPr/>
          </p:nvCxnSpPr>
          <p:spPr>
            <a:xfrm>
              <a:off x="5545562" y="5781484"/>
              <a:ext cx="1645920" cy="0"/>
            </a:xfrm>
            <a:prstGeom prst="straightConnector1">
              <a:avLst/>
            </a:prstGeom>
            <a:ln w="3492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5294836E-0C86-4F85-AA0C-B99CCC763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2495" y="5182336"/>
              <a:ext cx="1645920" cy="0"/>
            </a:xfrm>
            <a:prstGeom prst="straightConnector1">
              <a:avLst/>
            </a:prstGeom>
            <a:ln w="34925">
              <a:solidFill>
                <a:schemeClr val="accent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53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DAC059-3BAD-4582-B521-3F87F3AD3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492FB3-8398-44E6-BE6C-F8093EF1B5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CD42A-C1AB-4689-A2F7-7DFC2D6477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339</Words>
  <Application>Microsoft Office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Shang, Yan</cp:lastModifiedBy>
  <cp:revision>143</cp:revision>
  <dcterms:created xsi:type="dcterms:W3CDTF">2019-12-10T19:56:24Z</dcterms:created>
  <dcterms:modified xsi:type="dcterms:W3CDTF">2021-07-14T04:26:05Z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