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0"/>
  </p:notesMasterIdLst>
  <p:handoutMasterIdLst>
    <p:handoutMasterId r:id="rId11"/>
  </p:handoutMasterIdLst>
  <p:sldIdLst>
    <p:sldId id="311" r:id="rId6"/>
    <p:sldId id="392" r:id="rId7"/>
    <p:sldId id="393" r:id="rId8"/>
    <p:sldId id="411"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311"/>
            <p14:sldId id="392"/>
            <p14:sldId id="393"/>
            <p14:sldId id="41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77" autoAdjust="0"/>
    <p:restoredTop sz="92109" autoAdjust="0"/>
  </p:normalViewPr>
  <p:slideViewPr>
    <p:cSldViewPr snapToGrid="0">
      <p:cViewPr varScale="1">
        <p:scale>
          <a:sx n="95" d="100"/>
          <a:sy n="95" d="100"/>
        </p:scale>
        <p:origin x="66" y="37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2/7/2022 2:53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2/7/2022 2:52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In Dynamics</a:t>
            </a:r>
            <a:r>
              <a:rPr lang="en-US" sz="900" kern="1200" baseline="0" dirty="0">
                <a:solidFill>
                  <a:schemeClr val="tx1"/>
                </a:solidFill>
                <a:effectLst/>
                <a:latin typeface="Segoe UI Light" pitchFamily="34" charset="0"/>
                <a:ea typeface="+mn-ea"/>
                <a:cs typeface="+mn-cs"/>
              </a:rPr>
              <a:t> 365</a:t>
            </a:r>
            <a:r>
              <a:rPr lang="en-US" sz="900" kern="1200" dirty="0">
                <a:solidFill>
                  <a:schemeClr val="tx1"/>
                </a:solidFill>
                <a:effectLst/>
                <a:latin typeface="Segoe UI Light" pitchFamily="34" charset="0"/>
                <a:ea typeface="+mn-ea"/>
                <a:cs typeface="+mn-cs"/>
              </a:rPr>
              <a:t>, the items that are produced (semi-finished or finished) in process manufacturing are called formula items. However, products that are produced in other industries, such as assembly, repetitive manufacturing, are called Bill of Material (BOM) items. There are many differences between a formula item and a BOM item. </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Formula:</a:t>
            </a:r>
          </a:p>
          <a:p>
            <a:endParaRPr lang="en-US" sz="900" kern="1200" dirty="0">
              <a:solidFill>
                <a:schemeClr val="tx1"/>
              </a:solidFill>
              <a:effectLst/>
              <a:latin typeface="Segoe UI Light" pitchFamily="34" charset="0"/>
              <a:ea typeface="+mn-ea"/>
              <a:cs typeface="+mn-cs"/>
            </a:endParaRPr>
          </a:p>
          <a:p>
            <a:pPr marL="171450" indent="-171450">
              <a:buFontTx/>
              <a:buChar char="-"/>
            </a:pPr>
            <a:r>
              <a:rPr lang="en-US" sz="900" kern="1200" dirty="0">
                <a:solidFill>
                  <a:schemeClr val="tx1"/>
                </a:solidFill>
                <a:effectLst/>
                <a:latin typeface="Segoe UI Light" pitchFamily="34" charset="0"/>
                <a:ea typeface="+mn-ea"/>
                <a:cs typeface="+mn-cs"/>
              </a:rPr>
              <a:t>Formula items are produced from a series of mixing operations, chemical reactions, extraction or other actions that transform raw materials into a final, sellable product. </a:t>
            </a:r>
          </a:p>
          <a:p>
            <a:pPr marL="171450" indent="-171450">
              <a:buFontTx/>
              <a:buChar char="-"/>
            </a:pPr>
            <a:r>
              <a:rPr lang="en-US" sz="900" kern="1200" dirty="0">
                <a:solidFill>
                  <a:schemeClr val="tx1"/>
                </a:solidFill>
                <a:effectLst/>
                <a:latin typeface="Segoe UI Light" pitchFamily="34" charset="0"/>
                <a:ea typeface="+mn-ea"/>
                <a:cs typeface="+mn-cs"/>
              </a:rPr>
              <a:t>The formula item is produced together with or without co-products and by-products.</a:t>
            </a:r>
          </a:p>
          <a:p>
            <a:pPr marL="171450" indent="-171450">
              <a:buFontTx/>
              <a:buChar char="-"/>
            </a:pPr>
            <a:r>
              <a:rPr lang="en-US" sz="900" kern="1200" dirty="0">
                <a:solidFill>
                  <a:schemeClr val="tx1"/>
                </a:solidFill>
                <a:effectLst/>
                <a:latin typeface="Segoe UI Light" pitchFamily="34" charset="0"/>
                <a:ea typeface="+mn-ea"/>
                <a:cs typeface="+mn-cs"/>
              </a:rPr>
              <a:t>The formula item is produced in specific sizes called a batch size, and can be tracked with a batch number.</a:t>
            </a:r>
          </a:p>
          <a:p>
            <a:pPr marL="171450" indent="-171450">
              <a:buFontTx/>
              <a:buChar char="-"/>
            </a:pPr>
            <a:r>
              <a:rPr lang="en-US" sz="900" kern="1200" dirty="0">
                <a:solidFill>
                  <a:schemeClr val="tx1"/>
                </a:solidFill>
                <a:effectLst/>
                <a:latin typeface="Segoe UI Light" pitchFamily="34" charset="0"/>
                <a:ea typeface="+mn-ea"/>
                <a:cs typeface="+mn-cs"/>
              </a:rPr>
              <a:t>Yield will cause the ingredient quantities to differ to achieve the planned output of the formula item.</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BOM</a:t>
            </a:r>
            <a:r>
              <a:rPr lang="en-US" sz="900" kern="1200" baseline="0" dirty="0">
                <a:solidFill>
                  <a:schemeClr val="tx1"/>
                </a:solidFill>
                <a:effectLst/>
                <a:latin typeface="Segoe UI Light" pitchFamily="34" charset="0"/>
                <a:ea typeface="+mn-ea"/>
                <a:cs typeface="+mn-cs"/>
              </a:rPr>
              <a:t> Item</a:t>
            </a:r>
          </a:p>
          <a:p>
            <a:endParaRPr lang="en-US" sz="900" kern="1200" baseline="0" dirty="0">
              <a:solidFill>
                <a:schemeClr val="tx1"/>
              </a:solidFill>
              <a:effectLst/>
              <a:latin typeface="Segoe UI Light" pitchFamily="34" charset="0"/>
              <a:ea typeface="+mn-ea"/>
              <a:cs typeface="+mn-cs"/>
            </a:endParaRPr>
          </a:p>
          <a:p>
            <a:pPr marL="171450" indent="-171450">
              <a:buFontTx/>
              <a:buChar char="-"/>
            </a:pPr>
            <a:r>
              <a:rPr lang="en-US" sz="900" kern="1200" dirty="0">
                <a:solidFill>
                  <a:schemeClr val="tx1"/>
                </a:solidFill>
                <a:effectLst/>
                <a:latin typeface="Segoe UI Light" pitchFamily="34" charset="0"/>
                <a:ea typeface="+mn-ea"/>
                <a:cs typeface="+mn-cs"/>
              </a:rPr>
              <a:t>Discrete products are assembled from a fixed quantity of components in a bill of material.</a:t>
            </a:r>
          </a:p>
          <a:p>
            <a:pPr marL="171450" indent="-171450">
              <a:buFontTx/>
              <a:buChar char="-"/>
            </a:pPr>
            <a:r>
              <a:rPr lang="en-US" sz="900" kern="1200" dirty="0">
                <a:solidFill>
                  <a:schemeClr val="tx1"/>
                </a:solidFill>
                <a:effectLst/>
                <a:latin typeface="Segoe UI Light" pitchFamily="34" charset="0"/>
                <a:ea typeface="+mn-ea"/>
                <a:cs typeface="+mn-cs"/>
              </a:rPr>
              <a:t>No co-product or by-product is produced with a BOM item.</a:t>
            </a:r>
          </a:p>
          <a:p>
            <a:pPr marL="171450" indent="-171450">
              <a:buFontTx/>
              <a:buChar char="-"/>
            </a:pPr>
            <a:r>
              <a:rPr lang="en-US" sz="900" kern="1200" dirty="0">
                <a:solidFill>
                  <a:schemeClr val="tx1"/>
                </a:solidFill>
                <a:effectLst/>
                <a:latin typeface="Segoe UI Light" pitchFamily="34" charset="0"/>
                <a:ea typeface="+mn-ea"/>
                <a:cs typeface="+mn-cs"/>
              </a:rPr>
              <a:t>The BOM item is produced with or without a standard production quantity. Sometimes it might not be tracked with a batch number or serial number.</a:t>
            </a:r>
          </a:p>
          <a:p>
            <a:pPr marL="171450" indent="-171450">
              <a:buFontTx/>
              <a:buChar char="-"/>
            </a:pPr>
            <a:r>
              <a:rPr lang="en-US" sz="900" kern="1200" dirty="0">
                <a:solidFill>
                  <a:schemeClr val="tx1"/>
                </a:solidFill>
                <a:effectLst/>
                <a:latin typeface="Segoe UI Light" pitchFamily="34" charset="0"/>
                <a:ea typeface="+mn-ea"/>
                <a:cs typeface="+mn-cs"/>
              </a:rPr>
              <a:t>The output from a production order, which the BOM item uses, is generally equivalent to the estimated output quantity.</a:t>
            </a:r>
          </a:p>
          <a:p>
            <a:endParaRPr lang="en-US" dirty="0"/>
          </a:p>
        </p:txBody>
      </p:sp>
      <p:sp>
        <p:nvSpPr>
          <p:cNvPr id="4" name="Header Placeholder 3"/>
          <p:cNvSpPr>
            <a:spLocks noGrp="1"/>
          </p:cNvSpPr>
          <p:nvPr>
            <p:ph type="hdr" sz="quarter" idx="10"/>
          </p:nvPr>
        </p:nvSpPr>
        <p:spPr/>
        <p:txBody>
          <a:bodyPr/>
          <a:lstStyle/>
          <a:p>
            <a:r>
              <a:rPr lang="en-US" dirty="0"/>
              <a:t>Microsoft Dynamics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8A73852-5D0B-41C9-9FE9-7A5DAE01683B}" type="datetime1">
              <a:rPr lang="en-US" smtClean="0"/>
              <a:t>2/7/2022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29091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Now that the </a:t>
            </a:r>
            <a:r>
              <a:rPr lang="en-US" sz="1200" b="1" kern="1200" baseline="0" dirty="0">
                <a:solidFill>
                  <a:schemeClr val="tx1"/>
                </a:solidFill>
                <a:effectLst/>
                <a:latin typeface="Segoe UI Light" pitchFamily="34" charset="0"/>
                <a:ea typeface="+mn-ea"/>
                <a:cs typeface="+mn-cs"/>
              </a:rPr>
              <a:t>production types have been defined, let’s get an overview of </a:t>
            </a:r>
            <a:r>
              <a:rPr lang="en-US" sz="1200" b="1" kern="1200" dirty="0">
                <a:solidFill>
                  <a:schemeClr val="tx1"/>
                </a:solidFill>
                <a:effectLst/>
                <a:latin typeface="Segoe UI Light" pitchFamily="34" charset="0"/>
                <a:ea typeface="+mn-ea"/>
                <a:cs typeface="+mn-cs"/>
              </a:rPr>
              <a:t>Formula Lines and Versions</a:t>
            </a:r>
          </a:p>
          <a:p>
            <a:r>
              <a:rPr lang="en-US" sz="1200" kern="1200" dirty="0">
                <a:solidFill>
                  <a:schemeClr val="tx1"/>
                </a:solidFill>
                <a:effectLst/>
                <a:latin typeface="Segoe UI Light" pitchFamily="34" charset="0"/>
                <a:ea typeface="+mn-ea"/>
                <a:cs typeface="+mn-cs"/>
              </a:rPr>
              <a:t>A formula contains formula lines which are the ingredients required for manufacturing a formula, which can be other manufactured (formula or BOM) items, co-products or raw materials. In order to add lines to a formula, the formula must be assigned to at least one formula version. The formula version represents the link between the released product and the formula. A formula version is only valid for production if it is</a:t>
            </a:r>
            <a:r>
              <a:rPr lang="en-US" sz="1200" kern="1200" baseline="0" dirty="0">
                <a:solidFill>
                  <a:schemeClr val="tx1"/>
                </a:solidFill>
                <a:effectLst/>
                <a:latin typeface="Segoe UI Light" pitchFamily="34" charset="0"/>
                <a:ea typeface="+mn-ea"/>
                <a:cs typeface="+mn-cs"/>
              </a:rPr>
              <a:t> approved by an authorized employee.  In order to utilize the formula version for master planning, the version must be activated as well as approved.  A single formula can have multiple formula versions, but note that any change to the formula lines impacts all versions of the formula.</a:t>
            </a:r>
          </a:p>
          <a:p>
            <a:endParaRPr lang="en-US" sz="1200" kern="1200" baseline="0" dirty="0">
              <a:solidFill>
                <a:schemeClr val="tx1"/>
              </a:solidFill>
              <a:effectLst/>
              <a:latin typeface="Segoe UI Light" pitchFamily="34" charset="0"/>
              <a:ea typeface="+mn-ea"/>
              <a:cs typeface="+mn-cs"/>
            </a:endParaRPr>
          </a:p>
          <a:p>
            <a:r>
              <a:rPr lang="en-US" sz="1200" kern="1200" baseline="0" dirty="0">
                <a:solidFill>
                  <a:schemeClr val="tx1"/>
                </a:solidFill>
                <a:effectLst/>
                <a:latin typeface="Segoe UI Light" pitchFamily="34" charset="0"/>
                <a:ea typeface="+mn-ea"/>
                <a:cs typeface="+mn-cs"/>
              </a:rPr>
              <a:t>Each formula or planning item can have multiple approved formula and formula versions.  Each formula can have different formula lines, co- and by-products, cost definitions, batch size definitions, etc.  Of these multiple approved formula versions, there can be multiple active formula versions as long as the different versions do not overlap in the effective dates, site and/or quantity ranges.</a:t>
            </a:r>
            <a:endParaRPr lang="en-US" sz="12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553700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Use of Formulas in Multisite Production Environments</a:t>
            </a:r>
          </a:p>
          <a:p>
            <a:r>
              <a:rPr lang="en-US" sz="1200" kern="1200" dirty="0">
                <a:solidFill>
                  <a:schemeClr val="tx1"/>
                </a:solidFill>
                <a:effectLst/>
                <a:latin typeface="Segoe UI Light" pitchFamily="34" charset="0"/>
                <a:ea typeface="+mn-ea"/>
                <a:cs typeface="+mn-cs"/>
              </a:rPr>
              <a:t>A site is a grouping of business resources, such as warehouses and production facilities, that share transactions and are located at a particular geographical location. The site entity is mandatory in Microsoft Dynamics 365 for Operations</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as an inventory storage dimension.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You can create and configure a general formula for all sites and a specific formula or route for an individual site. In the multisite production environment, this feature ensures that an appropriate formula is created, produced and stored at the same site.</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Production at multiple sites can involve a formula where the formula lines are the same at both sites.</a:t>
            </a:r>
            <a:r>
              <a:rPr lang="en-US" sz="1200" kern="1200" baseline="0" dirty="0">
                <a:solidFill>
                  <a:schemeClr val="tx1"/>
                </a:solidFill>
                <a:effectLst/>
                <a:latin typeface="Segoe UI Light" pitchFamily="34" charset="0"/>
                <a:ea typeface="+mn-ea"/>
                <a:cs typeface="+mn-cs"/>
              </a:rPr>
              <a:t>  Each site would have a formula version for that shared formula where a different yield, formula item (produced item), effectivity dates and formula multiple could be specified.</a:t>
            </a:r>
            <a:endParaRPr lang="en-US" sz="1200" kern="1200" dirty="0">
              <a:solidFill>
                <a:schemeClr val="tx1"/>
              </a:solidFill>
              <a:effectLst/>
              <a:latin typeface="Segoe UI Light" pitchFamily="34" charset="0"/>
              <a:ea typeface="+mn-ea"/>
              <a:cs typeface="+mn-cs"/>
            </a:endParaRP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When planning materials and resources in an environment that has multiple production sites, the</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formula and route versions are selected according to the site, validity dates and quantity specified in the respective versions of the formula and route.</a:t>
            </a:r>
          </a:p>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104884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a </a:t>
            </a:r>
            <a:r>
              <a:rPr lang="en-US" dirty="0"/>
              <a:t>formula, you can flag specific lines that are scalable</a:t>
            </a:r>
            <a:r>
              <a:rPr lang="en-US" baseline="0" dirty="0"/>
              <a:t> based upon the overall formula size or the adjustment of other scalable lines.  This is useful for formulas where the consumption of items increases or decreases in proportion to each other and the total formula size.  In the example above there is a formula that uses a polymer, a solvent and a catalyst to create a total formula size.  The Polymer and Solvent are marked as Scalable while the Catalyst is not marked as a scalable product.  When the total formula size is increased, the Polymer Quantity is increased in proportion, along with the Solvent Quantity.  But since the Catalyst is marked as not-scalable, the quantity is not adjusted.</a:t>
            </a:r>
          </a:p>
          <a:p>
            <a:endParaRPr lang="en-US" baseline="0" dirty="0"/>
          </a:p>
          <a:p>
            <a:r>
              <a:rPr lang="en-US" baseline="0" dirty="0"/>
              <a:t>Alternately, if the quantity of the Polymer is decreased, the solvent quantity will be decreased proportionately, while the catalyst quantity will not be changed.  The formula size will also be decreased proportionately since by adding additional materials to the formula, the total formula quantity is decreased.</a:t>
            </a: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536458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1"/>
          <a:lstStyle>
            <a:lvl1pPr algn="r" rtl="1">
              <a:defRPr sz="4400">
                <a:solidFill>
                  <a:srgbClr val="3995DC"/>
                </a:solidFill>
              </a:defRPr>
            </a:lvl1pPr>
          </a:lstStyle>
          <a:p>
            <a:r>
              <a:rPr lang="en-US" dirty="0"/>
              <a:t>Title of the page</a:t>
            </a:r>
          </a:p>
        </p:txBody>
      </p:sp>
    </p:spTree>
    <p:extLst>
      <p:ext uri="{BB962C8B-B14F-4D97-AF65-F5344CB8AC3E}">
        <p14:creationId xmlns:p14="http://schemas.microsoft.com/office/powerpoint/2010/main" val="22262699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91103"/>
            <a:ext cx="11653834" cy="896518"/>
          </a:xfrm>
        </p:spPr>
        <p:txBody>
          <a:bodyPr rtlCol="1"/>
          <a:lstStyle>
            <a:lvl1pPr algn="r" rtl="1">
              <a:defRPr sz="5400">
                <a:solidFill>
                  <a:srgbClr val="3995DC"/>
                </a:solidFill>
              </a:defRPr>
            </a:lvl1pPr>
          </a:lstStyle>
          <a:p>
            <a:r>
              <a:rPr lang="en-US" dirty="0"/>
              <a:t>Title of the page</a:t>
            </a:r>
          </a:p>
        </p:txBody>
      </p:sp>
      <p:sp>
        <p:nvSpPr>
          <p:cNvPr id="4" name="Content Placeholder 3"/>
          <p:cNvSpPr>
            <a:spLocks noGrp="1"/>
          </p:cNvSpPr>
          <p:nvPr>
            <p:ph sz="quarter" idx="10"/>
          </p:nvPr>
        </p:nvSpPr>
        <p:spPr>
          <a:xfrm>
            <a:off x="269238" y="1663937"/>
            <a:ext cx="11653523" cy="4817073"/>
          </a:xfrm>
        </p:spPr>
        <p:txBody>
          <a:bodyPr rtlCol="1"/>
          <a:lstStyle>
            <a:lvl1pPr algn="r" rtl="1">
              <a:defRPr sz="2400">
                <a:gradFill>
                  <a:gsLst>
                    <a:gs pos="1250">
                      <a:schemeClr val="tx1"/>
                    </a:gs>
                    <a:gs pos="100000">
                      <a:schemeClr val="tx1"/>
                    </a:gs>
                  </a:gsLst>
                  <a:lin ang="5400000" scaled="0"/>
                </a:gradFill>
                <a:latin typeface="+mn-lt"/>
              </a:defRPr>
            </a:lvl1pPr>
            <a:lvl2pPr algn="r" rtl="1">
              <a:defRPr sz="2400"/>
            </a:lvl2pPr>
            <a:lvl3pPr algn="r" rtl="1">
              <a:defRPr sz="2000"/>
            </a:lvl3pPr>
            <a:lvl4pPr algn="r" rtl="1">
              <a:defRPr sz="1800"/>
            </a:lvl4pPr>
            <a:lvl5pPr algn="r" rtl="1">
              <a:defRPr sz="1800"/>
            </a:lvl5pPr>
          </a:lstStyle>
          <a:p>
            <a:pPr lvl="0" algn="r" rtl="1"/>
            <a:r>
              <a:rPr lang="en-US" dirty="0"/>
              <a:t>Click to 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1635931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theme" Target="../theme/theme2.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Freeform 12"/>
          <p:cNvSpPr/>
          <p:nvPr/>
        </p:nvSpPr>
        <p:spPr>
          <a:xfrm>
            <a:off x="1062564" y="1248831"/>
            <a:ext cx="2122413" cy="769354"/>
          </a:xfrm>
          <a:custGeom>
            <a:avLst/>
            <a:gdLst>
              <a:gd name="connsiteX0" fmla="*/ 0 w 2122413"/>
              <a:gd name="connsiteY0" fmla="*/ 76935 h 769354"/>
              <a:gd name="connsiteX1" fmla="*/ 76935 w 2122413"/>
              <a:gd name="connsiteY1" fmla="*/ 0 h 769354"/>
              <a:gd name="connsiteX2" fmla="*/ 2045478 w 2122413"/>
              <a:gd name="connsiteY2" fmla="*/ 0 h 769354"/>
              <a:gd name="connsiteX3" fmla="*/ 2122413 w 2122413"/>
              <a:gd name="connsiteY3" fmla="*/ 76935 h 769354"/>
              <a:gd name="connsiteX4" fmla="*/ 2122413 w 2122413"/>
              <a:gd name="connsiteY4" fmla="*/ 692419 h 769354"/>
              <a:gd name="connsiteX5" fmla="*/ 2045478 w 2122413"/>
              <a:gd name="connsiteY5" fmla="*/ 769354 h 769354"/>
              <a:gd name="connsiteX6" fmla="*/ 76935 w 2122413"/>
              <a:gd name="connsiteY6" fmla="*/ 769354 h 769354"/>
              <a:gd name="connsiteX7" fmla="*/ 0 w 2122413"/>
              <a:gd name="connsiteY7" fmla="*/ 692419 h 769354"/>
              <a:gd name="connsiteX8" fmla="*/ 0 w 2122413"/>
              <a:gd name="connsiteY8" fmla="*/ 76935 h 769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13" h="769354">
                <a:moveTo>
                  <a:pt x="0" y="76935"/>
                </a:moveTo>
                <a:cubicBezTo>
                  <a:pt x="0" y="34445"/>
                  <a:pt x="34445" y="0"/>
                  <a:pt x="76935" y="0"/>
                </a:cubicBezTo>
                <a:lnTo>
                  <a:pt x="2045478" y="0"/>
                </a:lnTo>
                <a:cubicBezTo>
                  <a:pt x="2087968" y="0"/>
                  <a:pt x="2122413" y="34445"/>
                  <a:pt x="2122413" y="76935"/>
                </a:cubicBezTo>
                <a:lnTo>
                  <a:pt x="2122413" y="692419"/>
                </a:lnTo>
                <a:cubicBezTo>
                  <a:pt x="2122413" y="734909"/>
                  <a:pt x="2087968" y="769354"/>
                  <a:pt x="2045478" y="769354"/>
                </a:cubicBezTo>
                <a:lnTo>
                  <a:pt x="76935" y="769354"/>
                </a:lnTo>
                <a:cubicBezTo>
                  <a:pt x="34445" y="769354"/>
                  <a:pt x="0" y="734909"/>
                  <a:pt x="0" y="692419"/>
                </a:cubicBezTo>
                <a:lnTo>
                  <a:pt x="0" y="769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254" tIns="53014" rIns="68254" bIns="53014" numCol="1" spcCol="1270" anchor="ctr" anchorCtr="0">
            <a:noAutofit/>
          </a:bodyPr>
          <a:lstStyle/>
          <a:p>
            <a:pPr lvl="0" algn="ctr" defTabSz="1066800">
              <a:lnSpc>
                <a:spcPct val="90000"/>
              </a:lnSpc>
              <a:spcBef>
                <a:spcPct val="0"/>
              </a:spcBef>
              <a:spcAft>
                <a:spcPct val="35000"/>
              </a:spcAft>
            </a:pPr>
            <a:r>
              <a:rPr lang="en-US" sz="2400" kern="1200" dirty="0"/>
              <a:t>formula item</a:t>
            </a:r>
          </a:p>
        </p:txBody>
      </p:sp>
      <p:sp>
        <p:nvSpPr>
          <p:cNvPr id="14" name="Freeform 13"/>
          <p:cNvSpPr/>
          <p:nvPr/>
        </p:nvSpPr>
        <p:spPr>
          <a:xfrm>
            <a:off x="1274805" y="2018185"/>
            <a:ext cx="293994" cy="880338"/>
          </a:xfrm>
          <a:custGeom>
            <a:avLst/>
            <a:gdLst/>
            <a:ahLst/>
            <a:cxnLst/>
            <a:rect l="0" t="0" r="0" b="0"/>
            <a:pathLst>
              <a:path>
                <a:moveTo>
                  <a:pt x="0" y="0"/>
                </a:moveTo>
                <a:lnTo>
                  <a:pt x="0" y="880338"/>
                </a:lnTo>
                <a:lnTo>
                  <a:pt x="293994" y="8803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Freeform 15"/>
          <p:cNvSpPr/>
          <p:nvPr/>
        </p:nvSpPr>
        <p:spPr>
          <a:xfrm>
            <a:off x="1568800" y="2306795"/>
            <a:ext cx="1893532" cy="1183457"/>
          </a:xfrm>
          <a:custGeom>
            <a:avLst/>
            <a:gdLst>
              <a:gd name="connsiteX0" fmla="*/ 0 w 1893532"/>
              <a:gd name="connsiteY0" fmla="*/ 118346 h 1183457"/>
              <a:gd name="connsiteX1" fmla="*/ 118346 w 1893532"/>
              <a:gd name="connsiteY1" fmla="*/ 0 h 1183457"/>
              <a:gd name="connsiteX2" fmla="*/ 1775186 w 1893532"/>
              <a:gd name="connsiteY2" fmla="*/ 0 h 1183457"/>
              <a:gd name="connsiteX3" fmla="*/ 1893532 w 1893532"/>
              <a:gd name="connsiteY3" fmla="*/ 118346 h 1183457"/>
              <a:gd name="connsiteX4" fmla="*/ 1893532 w 1893532"/>
              <a:gd name="connsiteY4" fmla="*/ 1065111 h 1183457"/>
              <a:gd name="connsiteX5" fmla="*/ 1775186 w 1893532"/>
              <a:gd name="connsiteY5" fmla="*/ 1183457 h 1183457"/>
              <a:gd name="connsiteX6" fmla="*/ 118346 w 1893532"/>
              <a:gd name="connsiteY6" fmla="*/ 1183457 h 1183457"/>
              <a:gd name="connsiteX7" fmla="*/ 0 w 1893532"/>
              <a:gd name="connsiteY7" fmla="*/ 1065111 h 1183457"/>
              <a:gd name="connsiteX8" fmla="*/ 0 w 1893532"/>
              <a:gd name="connsiteY8" fmla="*/ 118346 h 118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532" h="1183457">
                <a:moveTo>
                  <a:pt x="0" y="118346"/>
                </a:moveTo>
                <a:cubicBezTo>
                  <a:pt x="0" y="52985"/>
                  <a:pt x="52985" y="0"/>
                  <a:pt x="118346" y="0"/>
                </a:cubicBezTo>
                <a:lnTo>
                  <a:pt x="1775186" y="0"/>
                </a:lnTo>
                <a:cubicBezTo>
                  <a:pt x="1840547" y="0"/>
                  <a:pt x="1893532" y="52985"/>
                  <a:pt x="1893532" y="118346"/>
                </a:cubicBezTo>
                <a:lnTo>
                  <a:pt x="1893532" y="1065111"/>
                </a:lnTo>
                <a:cubicBezTo>
                  <a:pt x="1893532" y="1130472"/>
                  <a:pt x="1840547" y="1183457"/>
                  <a:pt x="1775186" y="1183457"/>
                </a:cubicBezTo>
                <a:lnTo>
                  <a:pt x="118346" y="1183457"/>
                </a:lnTo>
                <a:cubicBezTo>
                  <a:pt x="52985" y="1183457"/>
                  <a:pt x="0" y="1130472"/>
                  <a:pt x="0" y="1065111"/>
                </a:cubicBezTo>
                <a:lnTo>
                  <a:pt x="0" y="11834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142" tIns="54982" rIns="65142" bIns="54982" numCol="1" spcCol="1270" anchor="ctr" anchorCtr="0">
            <a:noAutofit/>
          </a:bodyPr>
          <a:lstStyle/>
          <a:p>
            <a:pPr lvl="0" algn="ctr" defTabSz="711200">
              <a:lnSpc>
                <a:spcPct val="90000"/>
              </a:lnSpc>
              <a:spcBef>
                <a:spcPct val="0"/>
              </a:spcBef>
              <a:spcAft>
                <a:spcPct val="35000"/>
              </a:spcAft>
            </a:pPr>
            <a:r>
              <a:rPr lang="en-US" sz="1600" b="1" kern="1200" dirty="0"/>
              <a:t>a series of mixing operations into a final, sellable product. </a:t>
            </a:r>
          </a:p>
        </p:txBody>
      </p:sp>
      <p:sp>
        <p:nvSpPr>
          <p:cNvPr id="17" name="Freeform 16"/>
          <p:cNvSpPr/>
          <p:nvPr/>
        </p:nvSpPr>
        <p:spPr>
          <a:xfrm>
            <a:off x="1274805" y="2018185"/>
            <a:ext cx="2514521" cy="1713043"/>
          </a:xfrm>
          <a:custGeom>
            <a:avLst/>
            <a:gdLst/>
            <a:ahLst/>
            <a:cxnLst/>
            <a:rect l="0" t="0" r="0" b="0"/>
            <a:pathLst>
              <a:path>
                <a:moveTo>
                  <a:pt x="0" y="0"/>
                </a:moveTo>
                <a:lnTo>
                  <a:pt x="0" y="1713043"/>
                </a:lnTo>
                <a:lnTo>
                  <a:pt x="2514521" y="171304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Freeform 17"/>
          <p:cNvSpPr/>
          <p:nvPr/>
        </p:nvSpPr>
        <p:spPr>
          <a:xfrm>
            <a:off x="3789326" y="3139500"/>
            <a:ext cx="1893532" cy="1183457"/>
          </a:xfrm>
          <a:custGeom>
            <a:avLst/>
            <a:gdLst>
              <a:gd name="connsiteX0" fmla="*/ 0 w 1893532"/>
              <a:gd name="connsiteY0" fmla="*/ 118346 h 1183457"/>
              <a:gd name="connsiteX1" fmla="*/ 118346 w 1893532"/>
              <a:gd name="connsiteY1" fmla="*/ 0 h 1183457"/>
              <a:gd name="connsiteX2" fmla="*/ 1775186 w 1893532"/>
              <a:gd name="connsiteY2" fmla="*/ 0 h 1183457"/>
              <a:gd name="connsiteX3" fmla="*/ 1893532 w 1893532"/>
              <a:gd name="connsiteY3" fmla="*/ 118346 h 1183457"/>
              <a:gd name="connsiteX4" fmla="*/ 1893532 w 1893532"/>
              <a:gd name="connsiteY4" fmla="*/ 1065111 h 1183457"/>
              <a:gd name="connsiteX5" fmla="*/ 1775186 w 1893532"/>
              <a:gd name="connsiteY5" fmla="*/ 1183457 h 1183457"/>
              <a:gd name="connsiteX6" fmla="*/ 118346 w 1893532"/>
              <a:gd name="connsiteY6" fmla="*/ 1183457 h 1183457"/>
              <a:gd name="connsiteX7" fmla="*/ 0 w 1893532"/>
              <a:gd name="connsiteY7" fmla="*/ 1065111 h 1183457"/>
              <a:gd name="connsiteX8" fmla="*/ 0 w 1893532"/>
              <a:gd name="connsiteY8" fmla="*/ 118346 h 118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532" h="1183457">
                <a:moveTo>
                  <a:pt x="0" y="118346"/>
                </a:moveTo>
                <a:cubicBezTo>
                  <a:pt x="0" y="52985"/>
                  <a:pt x="52985" y="0"/>
                  <a:pt x="118346" y="0"/>
                </a:cubicBezTo>
                <a:lnTo>
                  <a:pt x="1775186" y="0"/>
                </a:lnTo>
                <a:cubicBezTo>
                  <a:pt x="1840547" y="0"/>
                  <a:pt x="1893532" y="52985"/>
                  <a:pt x="1893532" y="118346"/>
                </a:cubicBezTo>
                <a:lnTo>
                  <a:pt x="1893532" y="1065111"/>
                </a:lnTo>
                <a:cubicBezTo>
                  <a:pt x="1893532" y="1130472"/>
                  <a:pt x="1840547" y="1183457"/>
                  <a:pt x="1775186" y="1183457"/>
                </a:cubicBezTo>
                <a:lnTo>
                  <a:pt x="118346" y="1183457"/>
                </a:lnTo>
                <a:cubicBezTo>
                  <a:pt x="52985" y="1183457"/>
                  <a:pt x="0" y="1130472"/>
                  <a:pt x="0" y="1065111"/>
                </a:cubicBezTo>
                <a:lnTo>
                  <a:pt x="0" y="11834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142" tIns="54982" rIns="65142" bIns="54982" numCol="1" spcCol="1270" anchor="ctr" anchorCtr="0">
            <a:noAutofit/>
          </a:bodyPr>
          <a:lstStyle/>
          <a:p>
            <a:pPr lvl="0" algn="ctr" defTabSz="711200">
              <a:lnSpc>
                <a:spcPct val="90000"/>
              </a:lnSpc>
              <a:spcBef>
                <a:spcPct val="0"/>
              </a:spcBef>
              <a:spcAft>
                <a:spcPct val="35000"/>
              </a:spcAft>
            </a:pPr>
            <a:r>
              <a:rPr lang="en-US" sz="1600" b="1" kern="1200" dirty="0"/>
              <a:t>with or without co-products and by-products.</a:t>
            </a:r>
          </a:p>
        </p:txBody>
      </p:sp>
      <p:sp>
        <p:nvSpPr>
          <p:cNvPr id="19" name="Freeform 18"/>
          <p:cNvSpPr/>
          <p:nvPr/>
        </p:nvSpPr>
        <p:spPr>
          <a:xfrm>
            <a:off x="1274805" y="2013262"/>
            <a:ext cx="293994" cy="2730781"/>
          </a:xfrm>
          <a:custGeom>
            <a:avLst/>
            <a:gdLst/>
            <a:ahLst/>
            <a:cxnLst/>
            <a:rect l="0" t="0" r="0" b="0"/>
            <a:pathLst>
              <a:path>
                <a:moveTo>
                  <a:pt x="0" y="0"/>
                </a:moveTo>
                <a:lnTo>
                  <a:pt x="0" y="2730781"/>
                </a:lnTo>
                <a:lnTo>
                  <a:pt x="293994" y="273078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0" name="Freeform 19"/>
          <p:cNvSpPr/>
          <p:nvPr/>
        </p:nvSpPr>
        <p:spPr>
          <a:xfrm>
            <a:off x="1568800" y="4152315"/>
            <a:ext cx="1893532" cy="1183457"/>
          </a:xfrm>
          <a:custGeom>
            <a:avLst/>
            <a:gdLst>
              <a:gd name="connsiteX0" fmla="*/ 0 w 1893532"/>
              <a:gd name="connsiteY0" fmla="*/ 118346 h 1183457"/>
              <a:gd name="connsiteX1" fmla="*/ 118346 w 1893532"/>
              <a:gd name="connsiteY1" fmla="*/ 0 h 1183457"/>
              <a:gd name="connsiteX2" fmla="*/ 1775186 w 1893532"/>
              <a:gd name="connsiteY2" fmla="*/ 0 h 1183457"/>
              <a:gd name="connsiteX3" fmla="*/ 1893532 w 1893532"/>
              <a:gd name="connsiteY3" fmla="*/ 118346 h 1183457"/>
              <a:gd name="connsiteX4" fmla="*/ 1893532 w 1893532"/>
              <a:gd name="connsiteY4" fmla="*/ 1065111 h 1183457"/>
              <a:gd name="connsiteX5" fmla="*/ 1775186 w 1893532"/>
              <a:gd name="connsiteY5" fmla="*/ 1183457 h 1183457"/>
              <a:gd name="connsiteX6" fmla="*/ 118346 w 1893532"/>
              <a:gd name="connsiteY6" fmla="*/ 1183457 h 1183457"/>
              <a:gd name="connsiteX7" fmla="*/ 0 w 1893532"/>
              <a:gd name="connsiteY7" fmla="*/ 1065111 h 1183457"/>
              <a:gd name="connsiteX8" fmla="*/ 0 w 1893532"/>
              <a:gd name="connsiteY8" fmla="*/ 118346 h 118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532" h="1183457">
                <a:moveTo>
                  <a:pt x="0" y="118346"/>
                </a:moveTo>
                <a:cubicBezTo>
                  <a:pt x="0" y="52985"/>
                  <a:pt x="52985" y="0"/>
                  <a:pt x="118346" y="0"/>
                </a:cubicBezTo>
                <a:lnTo>
                  <a:pt x="1775186" y="0"/>
                </a:lnTo>
                <a:cubicBezTo>
                  <a:pt x="1840547" y="0"/>
                  <a:pt x="1893532" y="52985"/>
                  <a:pt x="1893532" y="118346"/>
                </a:cubicBezTo>
                <a:lnTo>
                  <a:pt x="1893532" y="1065111"/>
                </a:lnTo>
                <a:cubicBezTo>
                  <a:pt x="1893532" y="1130472"/>
                  <a:pt x="1840547" y="1183457"/>
                  <a:pt x="1775186" y="1183457"/>
                </a:cubicBezTo>
                <a:lnTo>
                  <a:pt x="118346" y="1183457"/>
                </a:lnTo>
                <a:cubicBezTo>
                  <a:pt x="52985" y="1183457"/>
                  <a:pt x="0" y="1130472"/>
                  <a:pt x="0" y="1065111"/>
                </a:cubicBezTo>
                <a:lnTo>
                  <a:pt x="0" y="11834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142" tIns="54982" rIns="65142" bIns="54982" numCol="1" spcCol="1270" anchor="ctr" anchorCtr="0">
            <a:noAutofit/>
          </a:bodyPr>
          <a:lstStyle/>
          <a:p>
            <a:pPr lvl="0" algn="ctr" defTabSz="711200">
              <a:lnSpc>
                <a:spcPct val="90000"/>
              </a:lnSpc>
              <a:spcBef>
                <a:spcPct val="0"/>
              </a:spcBef>
              <a:spcAft>
                <a:spcPct val="35000"/>
              </a:spcAft>
            </a:pPr>
            <a:r>
              <a:rPr lang="en-US" sz="1600" b="1" kern="1200" dirty="0"/>
              <a:t>specific sizes called batches</a:t>
            </a:r>
          </a:p>
        </p:txBody>
      </p:sp>
      <p:sp>
        <p:nvSpPr>
          <p:cNvPr id="21" name="Freeform 20"/>
          <p:cNvSpPr/>
          <p:nvPr/>
        </p:nvSpPr>
        <p:spPr>
          <a:xfrm>
            <a:off x="1274805" y="2018185"/>
            <a:ext cx="2514521" cy="3841054"/>
          </a:xfrm>
          <a:custGeom>
            <a:avLst/>
            <a:gdLst/>
            <a:ahLst/>
            <a:cxnLst/>
            <a:rect l="0" t="0" r="0" b="0"/>
            <a:pathLst>
              <a:path>
                <a:moveTo>
                  <a:pt x="0" y="0"/>
                </a:moveTo>
                <a:lnTo>
                  <a:pt x="0" y="3841054"/>
                </a:lnTo>
                <a:lnTo>
                  <a:pt x="2514521" y="384105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Freeform 21"/>
          <p:cNvSpPr/>
          <p:nvPr/>
        </p:nvSpPr>
        <p:spPr>
          <a:xfrm>
            <a:off x="3789326" y="5267510"/>
            <a:ext cx="1893532" cy="1183457"/>
          </a:xfrm>
          <a:custGeom>
            <a:avLst/>
            <a:gdLst>
              <a:gd name="connsiteX0" fmla="*/ 0 w 1893532"/>
              <a:gd name="connsiteY0" fmla="*/ 118346 h 1183457"/>
              <a:gd name="connsiteX1" fmla="*/ 118346 w 1893532"/>
              <a:gd name="connsiteY1" fmla="*/ 0 h 1183457"/>
              <a:gd name="connsiteX2" fmla="*/ 1775186 w 1893532"/>
              <a:gd name="connsiteY2" fmla="*/ 0 h 1183457"/>
              <a:gd name="connsiteX3" fmla="*/ 1893532 w 1893532"/>
              <a:gd name="connsiteY3" fmla="*/ 118346 h 1183457"/>
              <a:gd name="connsiteX4" fmla="*/ 1893532 w 1893532"/>
              <a:gd name="connsiteY4" fmla="*/ 1065111 h 1183457"/>
              <a:gd name="connsiteX5" fmla="*/ 1775186 w 1893532"/>
              <a:gd name="connsiteY5" fmla="*/ 1183457 h 1183457"/>
              <a:gd name="connsiteX6" fmla="*/ 118346 w 1893532"/>
              <a:gd name="connsiteY6" fmla="*/ 1183457 h 1183457"/>
              <a:gd name="connsiteX7" fmla="*/ 0 w 1893532"/>
              <a:gd name="connsiteY7" fmla="*/ 1065111 h 1183457"/>
              <a:gd name="connsiteX8" fmla="*/ 0 w 1893532"/>
              <a:gd name="connsiteY8" fmla="*/ 118346 h 118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532" h="1183457">
                <a:moveTo>
                  <a:pt x="0" y="118346"/>
                </a:moveTo>
                <a:cubicBezTo>
                  <a:pt x="0" y="52985"/>
                  <a:pt x="52985" y="0"/>
                  <a:pt x="118346" y="0"/>
                </a:cubicBezTo>
                <a:lnTo>
                  <a:pt x="1775186" y="0"/>
                </a:lnTo>
                <a:cubicBezTo>
                  <a:pt x="1840547" y="0"/>
                  <a:pt x="1893532" y="52985"/>
                  <a:pt x="1893532" y="118346"/>
                </a:cubicBezTo>
                <a:lnTo>
                  <a:pt x="1893532" y="1065111"/>
                </a:lnTo>
                <a:cubicBezTo>
                  <a:pt x="1893532" y="1130472"/>
                  <a:pt x="1840547" y="1183457"/>
                  <a:pt x="1775186" y="1183457"/>
                </a:cubicBezTo>
                <a:lnTo>
                  <a:pt x="118346" y="1183457"/>
                </a:lnTo>
                <a:cubicBezTo>
                  <a:pt x="52985" y="1183457"/>
                  <a:pt x="0" y="1130472"/>
                  <a:pt x="0" y="1065111"/>
                </a:cubicBezTo>
                <a:lnTo>
                  <a:pt x="0" y="11834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142" tIns="54982" rIns="65142" bIns="54982" numCol="1" spcCol="1270" anchor="ctr" anchorCtr="0">
            <a:noAutofit/>
          </a:bodyPr>
          <a:lstStyle/>
          <a:p>
            <a:pPr lvl="0" algn="ctr" defTabSz="711200">
              <a:lnSpc>
                <a:spcPct val="90000"/>
              </a:lnSpc>
              <a:spcBef>
                <a:spcPct val="0"/>
              </a:spcBef>
              <a:spcAft>
                <a:spcPct val="35000"/>
              </a:spcAft>
            </a:pPr>
            <a:r>
              <a:rPr lang="en-US" sz="1600" b="1" kern="1200" dirty="0">
                <a:solidFill>
                  <a:schemeClr val="tx1"/>
                </a:solidFill>
                <a:effectLst/>
              </a:rPr>
              <a:t>yield will cause the ingredient quantities to differ</a:t>
            </a:r>
            <a:endParaRPr lang="en-US" sz="1600" b="1" kern="1200" dirty="0"/>
          </a:p>
        </p:txBody>
      </p:sp>
    </p:spTree>
    <p:extLst>
      <p:ext uri="{BB962C8B-B14F-4D97-AF65-F5344CB8AC3E}">
        <p14:creationId xmlns:p14="http://schemas.microsoft.com/office/powerpoint/2010/main" val="2628066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CDEFEC5-7E2A-4D34-A1C9-97833946D74B}"/>
              </a:ext>
            </a:extLst>
          </p:cNvPr>
          <p:cNvGrpSpPr/>
          <p:nvPr/>
        </p:nvGrpSpPr>
        <p:grpSpPr>
          <a:xfrm flipH="1">
            <a:off x="581891" y="1293091"/>
            <a:ext cx="8044872" cy="5447535"/>
            <a:chOff x="581891" y="1293091"/>
            <a:chExt cx="8044872" cy="5447535"/>
          </a:xfrm>
        </p:grpSpPr>
        <p:sp>
          <p:nvSpPr>
            <p:cNvPr id="5" name="Rectangle 4"/>
            <p:cNvSpPr/>
            <p:nvPr/>
          </p:nvSpPr>
          <p:spPr bwMode="auto">
            <a:xfrm>
              <a:off x="4350327" y="1293091"/>
              <a:ext cx="1884218" cy="886691"/>
            </a:xfrm>
            <a:prstGeom prst="rect">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المعادلة</a:t>
              </a:r>
            </a:p>
          </p:txBody>
        </p:sp>
        <p:sp>
          <p:nvSpPr>
            <p:cNvPr id="6" name="Rectangle 5"/>
            <p:cNvSpPr/>
            <p:nvPr/>
          </p:nvSpPr>
          <p:spPr bwMode="auto">
            <a:xfrm>
              <a:off x="2466109" y="2470727"/>
              <a:ext cx="1884218" cy="886691"/>
            </a:xfrm>
            <a:prstGeom prst="rect">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الإصدار</a:t>
              </a:r>
            </a:p>
          </p:txBody>
        </p:sp>
        <p:sp>
          <p:nvSpPr>
            <p:cNvPr id="7" name="Rectangle 6"/>
            <p:cNvSpPr/>
            <p:nvPr/>
          </p:nvSpPr>
          <p:spPr bwMode="auto">
            <a:xfrm>
              <a:off x="1958109" y="3750686"/>
              <a:ext cx="1884218" cy="886691"/>
            </a:xfrm>
            <a:prstGeom prst="rect">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المعادلة</a:t>
              </a:r>
            </a:p>
          </p:txBody>
        </p:sp>
        <p:sp>
          <p:nvSpPr>
            <p:cNvPr id="8" name="Rectangle 7"/>
            <p:cNvSpPr/>
            <p:nvPr/>
          </p:nvSpPr>
          <p:spPr bwMode="auto">
            <a:xfrm>
              <a:off x="4350327" y="3750686"/>
              <a:ext cx="1884218" cy="886691"/>
            </a:xfrm>
            <a:prstGeom prst="rect">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منتج مساعد</a:t>
              </a:r>
            </a:p>
          </p:txBody>
        </p:sp>
        <p:sp>
          <p:nvSpPr>
            <p:cNvPr id="9" name="Rectangle 8"/>
            <p:cNvSpPr/>
            <p:nvPr/>
          </p:nvSpPr>
          <p:spPr bwMode="auto">
            <a:xfrm>
              <a:off x="6742545" y="3750686"/>
              <a:ext cx="1884218" cy="886691"/>
            </a:xfrm>
            <a:prstGeom prst="rect">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المادة الخام</a:t>
              </a:r>
            </a:p>
          </p:txBody>
        </p:sp>
        <p:sp>
          <p:nvSpPr>
            <p:cNvPr id="10" name="Rectangle 9"/>
            <p:cNvSpPr/>
            <p:nvPr/>
          </p:nvSpPr>
          <p:spPr bwMode="auto">
            <a:xfrm>
              <a:off x="581891" y="5030646"/>
              <a:ext cx="1884218" cy="886691"/>
            </a:xfrm>
            <a:prstGeom prst="rect">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المادة الخام</a:t>
              </a:r>
            </a:p>
          </p:txBody>
        </p:sp>
        <p:sp>
          <p:nvSpPr>
            <p:cNvPr id="11" name="Rectangle 10"/>
            <p:cNvSpPr/>
            <p:nvPr/>
          </p:nvSpPr>
          <p:spPr bwMode="auto">
            <a:xfrm>
              <a:off x="3098801" y="5030646"/>
              <a:ext cx="1884218" cy="886691"/>
            </a:xfrm>
            <a:prstGeom prst="rect">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المادة الخام</a:t>
              </a:r>
            </a:p>
          </p:txBody>
        </p:sp>
        <p:sp>
          <p:nvSpPr>
            <p:cNvPr id="12" name="TextBox 11"/>
            <p:cNvSpPr txBox="1"/>
            <p:nvPr/>
          </p:nvSpPr>
          <p:spPr>
            <a:xfrm>
              <a:off x="960582" y="2895843"/>
              <a:ext cx="1939636" cy="738664"/>
            </a:xfrm>
            <a:prstGeom prst="rect">
              <a:avLst/>
            </a:prstGeom>
            <a:solidFill>
              <a:schemeClr val="bg1"/>
            </a:solidFill>
            <a:ln>
              <a:solidFill>
                <a:schemeClr val="accent1"/>
              </a:solidFill>
            </a:ln>
          </p:spPr>
          <p:txBody>
            <a:bodyPr wrap="square" lIns="182880" tIns="146304" rIns="182880" bIns="146304" rtlCol="1">
              <a:spAutoFit/>
            </a:bodyPr>
            <a:lstStyle/>
            <a:p>
              <a:pPr algn="ctr" rtl="1">
                <a:lnSpc>
                  <a:spcPct val="90000"/>
                </a:lnSpc>
                <a:spcAft>
                  <a:spcPts val="600"/>
                </a:spcAft>
              </a:pPr>
              <a:r>
                <a:rPr lang="ar-sa" sz="1600" dirty="0">
                  <a:latin typeface="Arial" panose="020B0604020202020204" pitchFamily="34" charset="0"/>
                  <a:cs typeface="Arial" panose="020B0604020202020204" pitchFamily="34" charset="0"/>
                  <a:rtl/>
                </a:rPr>
                <a:t>صنف، عائد، نشط/موافقة</a:t>
              </a:r>
            </a:p>
          </p:txBody>
        </p:sp>
        <p:sp>
          <p:nvSpPr>
            <p:cNvPr id="13" name="TextBox 12"/>
            <p:cNvSpPr txBox="1"/>
            <p:nvPr/>
          </p:nvSpPr>
          <p:spPr>
            <a:xfrm>
              <a:off x="5712691" y="1916801"/>
              <a:ext cx="1260763" cy="517065"/>
            </a:xfrm>
            <a:prstGeom prst="rect">
              <a:avLst/>
            </a:prstGeom>
            <a:solidFill>
              <a:schemeClr val="bg1"/>
            </a:solidFill>
            <a:ln>
              <a:solidFill>
                <a:schemeClr val="accent1"/>
              </a:solidFill>
            </a:ln>
          </p:spPr>
          <p:txBody>
            <a:bodyPr wrap="square" lIns="182880" tIns="146304" rIns="182880" bIns="146304" rtlCol="1">
              <a:spAutoFit/>
            </a:bodyPr>
            <a:lstStyle/>
            <a:p>
              <a:pPr algn="ctr" rtl="1">
                <a:lnSpc>
                  <a:spcPct val="90000"/>
                </a:lnSpc>
                <a:spcAft>
                  <a:spcPts val="600"/>
                </a:spcAft>
              </a:pPr>
              <a:r>
                <a:rPr lang="ar-sa" sz="1600" dirty="0">
                  <a:latin typeface="Arial" panose="020B0604020202020204" pitchFamily="34" charset="0"/>
                  <a:cs typeface="Arial" panose="020B0604020202020204" pitchFamily="34" charset="0"/>
                  <a:rtl/>
                </a:rPr>
                <a:t>الموافقة</a:t>
              </a:r>
            </a:p>
          </p:txBody>
        </p:sp>
        <p:sp>
          <p:nvSpPr>
            <p:cNvPr id="15" name="TextBox 14"/>
            <p:cNvSpPr txBox="1"/>
            <p:nvPr/>
          </p:nvSpPr>
          <p:spPr>
            <a:xfrm>
              <a:off x="5858164" y="4370369"/>
              <a:ext cx="1260763" cy="738664"/>
            </a:xfrm>
            <a:prstGeom prst="rect">
              <a:avLst/>
            </a:prstGeom>
            <a:solidFill>
              <a:schemeClr val="bg1"/>
            </a:solidFill>
            <a:ln>
              <a:solidFill>
                <a:schemeClr val="accent1"/>
              </a:solidFill>
            </a:ln>
          </p:spPr>
          <p:txBody>
            <a:bodyPr wrap="square" lIns="182880" tIns="146304" rIns="182880" bIns="146304" rtlCol="1">
              <a:spAutoFit/>
            </a:bodyPr>
            <a:lstStyle/>
            <a:p>
              <a:pPr algn="ctr" rtl="1">
                <a:lnSpc>
                  <a:spcPct val="90000"/>
                </a:lnSpc>
                <a:spcAft>
                  <a:spcPts val="600"/>
                </a:spcAft>
              </a:pPr>
              <a:r>
                <a:rPr lang="ar-sa" sz="1600" dirty="0">
                  <a:latin typeface="Arial" panose="020B0604020202020204" pitchFamily="34" charset="0"/>
                  <a:cs typeface="Arial" panose="020B0604020202020204" pitchFamily="34" charset="0"/>
                  <a:rtl/>
                </a:rPr>
                <a:t>الكمية ووحدة القياس</a:t>
              </a:r>
            </a:p>
          </p:txBody>
        </p:sp>
        <p:sp>
          <p:nvSpPr>
            <p:cNvPr id="16" name="TextBox 15"/>
            <p:cNvSpPr txBox="1"/>
            <p:nvPr/>
          </p:nvSpPr>
          <p:spPr>
            <a:xfrm>
              <a:off x="1132032" y="4236491"/>
              <a:ext cx="1144155" cy="517065"/>
            </a:xfrm>
            <a:prstGeom prst="rect">
              <a:avLst/>
            </a:prstGeom>
            <a:solidFill>
              <a:schemeClr val="bg1"/>
            </a:solidFill>
            <a:ln>
              <a:solidFill>
                <a:schemeClr val="accent1"/>
              </a:solidFill>
            </a:ln>
          </p:spPr>
          <p:txBody>
            <a:bodyPr wrap="square" lIns="182880" tIns="146304" rIns="182880" bIns="146304" rtlCol="1">
              <a:spAutoFit/>
            </a:bodyPr>
            <a:lstStyle/>
            <a:p>
              <a:pPr algn="ctr" rtl="1">
                <a:lnSpc>
                  <a:spcPct val="90000"/>
                </a:lnSpc>
                <a:spcAft>
                  <a:spcPts val="600"/>
                </a:spcAft>
              </a:pPr>
              <a:r>
                <a:rPr lang="ar-sa" sz="1600" dirty="0">
                  <a:latin typeface="Arial" panose="020B0604020202020204" pitchFamily="34" charset="0"/>
                  <a:cs typeface="Arial" panose="020B0604020202020204" pitchFamily="34" charset="0"/>
                  <a:rtl/>
                </a:rPr>
                <a:t>الإصدار</a:t>
              </a:r>
            </a:p>
          </p:txBody>
        </p:sp>
        <p:sp>
          <p:nvSpPr>
            <p:cNvPr id="17" name="TextBox 16"/>
            <p:cNvSpPr txBox="1"/>
            <p:nvPr/>
          </p:nvSpPr>
          <p:spPr>
            <a:xfrm>
              <a:off x="1798783" y="5780363"/>
              <a:ext cx="1939636" cy="960263"/>
            </a:xfrm>
            <a:prstGeom prst="rect">
              <a:avLst/>
            </a:prstGeom>
            <a:solidFill>
              <a:schemeClr val="bg1"/>
            </a:solidFill>
            <a:ln>
              <a:solidFill>
                <a:schemeClr val="accent1"/>
              </a:solidFill>
            </a:ln>
          </p:spPr>
          <p:txBody>
            <a:bodyPr wrap="square" lIns="182880" tIns="146304" rIns="182880" bIns="146304" rtlCol="1">
              <a:spAutoFit/>
            </a:bodyPr>
            <a:lstStyle/>
            <a:p>
              <a:pPr algn="ctr" rtl="1">
                <a:lnSpc>
                  <a:spcPct val="90000"/>
                </a:lnSpc>
                <a:spcAft>
                  <a:spcPts val="600"/>
                </a:spcAft>
              </a:pPr>
              <a:r>
                <a:rPr lang="ar-sa" sz="1600" dirty="0">
                  <a:latin typeface="Arial" panose="020B0604020202020204" pitchFamily="34" charset="0"/>
                  <a:cs typeface="Arial" panose="020B0604020202020204" pitchFamily="34" charset="0"/>
                  <a:rtl/>
                </a:rPr>
                <a:t>القياسية، التفصيلية، القابلة للتحجيم أو النسبة المئوية</a:t>
              </a:r>
            </a:p>
          </p:txBody>
        </p:sp>
        <p:cxnSp>
          <p:nvCxnSpPr>
            <p:cNvPr id="24" name="Elbow Connector 23"/>
            <p:cNvCxnSpPr>
              <a:cxnSpLocks/>
              <a:stCxn id="7" idx="2"/>
              <a:endCxn id="10" idx="0"/>
            </p:cNvCxnSpPr>
            <p:nvPr/>
          </p:nvCxnSpPr>
          <p:spPr>
            <a:xfrm rot="5400000">
              <a:off x="2015475" y="4145902"/>
              <a:ext cx="393269" cy="137621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7" idx="2"/>
              <a:endCxn id="11" idx="0"/>
            </p:cNvCxnSpPr>
            <p:nvPr/>
          </p:nvCxnSpPr>
          <p:spPr>
            <a:xfrm rot="16200000" flipH="1">
              <a:off x="3273930" y="4263665"/>
              <a:ext cx="393269" cy="114069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5" idx="2"/>
              <a:endCxn id="8" idx="0"/>
            </p:cNvCxnSpPr>
            <p:nvPr/>
          </p:nvCxnSpPr>
          <p:spPr>
            <a:xfrm>
              <a:off x="5292436" y="2179782"/>
              <a:ext cx="0" cy="15709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5" idx="2"/>
              <a:endCxn id="7" idx="0"/>
            </p:cNvCxnSpPr>
            <p:nvPr/>
          </p:nvCxnSpPr>
          <p:spPr>
            <a:xfrm rot="5400000">
              <a:off x="3310875" y="1769125"/>
              <a:ext cx="1570904" cy="2392218"/>
            </a:xfrm>
            <a:prstGeom prst="bentConnector3">
              <a:avLst>
                <a:gd name="adj1" fmla="val 84774"/>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Elbow Connector 33"/>
            <p:cNvCxnSpPr>
              <a:cxnSpLocks/>
              <a:stCxn id="5" idx="2"/>
              <a:endCxn id="9" idx="0"/>
            </p:cNvCxnSpPr>
            <p:nvPr/>
          </p:nvCxnSpPr>
          <p:spPr>
            <a:xfrm rot="16200000" flipH="1">
              <a:off x="5703093" y="1769125"/>
              <a:ext cx="1570904" cy="2392218"/>
            </a:xfrm>
            <a:prstGeom prst="bentConnector3">
              <a:avLst>
                <a:gd name="adj1" fmla="val 84018"/>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6"/>
            <p:cNvCxnSpPr>
              <a:cxnSpLocks/>
              <a:stCxn id="5" idx="2"/>
              <a:endCxn id="6" idx="3"/>
            </p:cNvCxnSpPr>
            <p:nvPr/>
          </p:nvCxnSpPr>
          <p:spPr>
            <a:xfrm rot="5400000">
              <a:off x="4454237" y="2075873"/>
              <a:ext cx="734291" cy="942109"/>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7672656"/>
      </p:ext>
    </p:extLst>
  </p:cSld>
  <p:clrMapOvr>
    <a:masterClrMapping/>
  </p:clrMapOvr>
  <p:transition advClick="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601153" y="1524396"/>
            <a:ext cx="1847273" cy="627864"/>
          </a:xfrm>
          <a:prstGeom prst="rect">
            <a:avLst/>
          </a:prstGeom>
          <a:noFill/>
        </p:spPr>
        <p:txBody>
          <a:bodyPr wrap="square" lIns="182880" tIns="146304" rIns="182880" bIns="146304" rtlCol="1">
            <a:spAutoFit/>
          </a:bodyPr>
          <a:lstStyle/>
          <a:p>
            <a:pPr algn="r" rtl="1">
              <a:lnSpc>
                <a:spcPct val="90000"/>
              </a:lnSpc>
              <a:spcAft>
                <a:spcPts val="600"/>
              </a:spcAft>
            </a:pPr>
            <a:r>
              <a:rPr lang="ar-sa"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المعادلة</a:t>
            </a:r>
          </a:p>
        </p:txBody>
      </p:sp>
      <p:sp>
        <p:nvSpPr>
          <p:cNvPr id="14" name="TextBox 13"/>
          <p:cNvSpPr txBox="1"/>
          <p:nvPr/>
        </p:nvSpPr>
        <p:spPr>
          <a:xfrm>
            <a:off x="1401200" y="3210610"/>
            <a:ext cx="1847273" cy="627864"/>
          </a:xfrm>
          <a:prstGeom prst="rect">
            <a:avLst/>
          </a:prstGeom>
          <a:noFill/>
        </p:spPr>
        <p:txBody>
          <a:bodyPr wrap="square" lIns="182880" tIns="146304" rIns="182880" bIns="146304" rtlCol="1">
            <a:spAutoFit/>
          </a:bodyPr>
          <a:lstStyle/>
          <a:p>
            <a:pPr algn="r" rtl="1">
              <a:lnSpc>
                <a:spcPct val="90000"/>
              </a:lnSpc>
              <a:spcAft>
                <a:spcPts val="600"/>
              </a:spcAft>
            </a:pPr>
            <a:r>
              <a:rPr lang="ar-sa"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الموقع </a:t>
            </a:r>
            <a:r>
              <a:rPr lang=""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val="0"/>
              </a:rPr>
              <a:t>2</a:t>
            </a:r>
          </a:p>
        </p:txBody>
      </p:sp>
      <p:sp>
        <p:nvSpPr>
          <p:cNvPr id="20" name="TextBox 19"/>
          <p:cNvSpPr txBox="1"/>
          <p:nvPr/>
        </p:nvSpPr>
        <p:spPr>
          <a:xfrm>
            <a:off x="5798438" y="3210610"/>
            <a:ext cx="1847273" cy="627864"/>
          </a:xfrm>
          <a:prstGeom prst="rect">
            <a:avLst/>
          </a:prstGeom>
          <a:noFill/>
        </p:spPr>
        <p:txBody>
          <a:bodyPr wrap="square" lIns="182880" tIns="146304" rIns="182880" bIns="146304" rtlCol="1">
            <a:spAutoFit/>
          </a:bodyPr>
          <a:lstStyle/>
          <a:p>
            <a:pPr algn="r" rtl="1">
              <a:lnSpc>
                <a:spcPct val="90000"/>
              </a:lnSpc>
              <a:spcAft>
                <a:spcPts val="600"/>
              </a:spcAft>
            </a:pPr>
            <a:r>
              <a:rPr lang="ar-sa"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الموقع </a:t>
            </a:r>
            <a:r>
              <a:rPr lang=""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val="0"/>
              </a:rPr>
              <a:t>1</a:t>
            </a:r>
          </a:p>
        </p:txBody>
      </p:sp>
      <p:grpSp>
        <p:nvGrpSpPr>
          <p:cNvPr id="21" name="Group 155"/>
          <p:cNvGrpSpPr>
            <a:grpSpLocks noChangeAspect="1"/>
          </p:cNvGrpSpPr>
          <p:nvPr/>
        </p:nvGrpSpPr>
        <p:grpSpPr bwMode="auto">
          <a:xfrm>
            <a:off x="5438775" y="1180309"/>
            <a:ext cx="1314450" cy="1316038"/>
            <a:chOff x="5006" y="757"/>
            <a:chExt cx="828" cy="829"/>
          </a:xfrm>
        </p:grpSpPr>
        <p:sp>
          <p:nvSpPr>
            <p:cNvPr id="22" name="Freeform 156"/>
            <p:cNvSpPr>
              <a:spLocks noEditPoints="1"/>
            </p:cNvSpPr>
            <p:nvPr/>
          </p:nvSpPr>
          <p:spPr bwMode="auto">
            <a:xfrm>
              <a:off x="5006" y="757"/>
              <a:ext cx="828" cy="829"/>
            </a:xfrm>
            <a:custGeom>
              <a:avLst/>
              <a:gdLst>
                <a:gd name="T0" fmla="*/ 1567 w 3135"/>
                <a:gd name="T1" fmla="*/ 25 h 3135"/>
                <a:gd name="T2" fmla="*/ 1567 w 3135"/>
                <a:gd name="T3" fmla="*/ 25 h 3135"/>
                <a:gd name="T4" fmla="*/ 26 w 3135"/>
                <a:gd name="T5" fmla="*/ 1567 h 3135"/>
                <a:gd name="T6" fmla="*/ 1567 w 3135"/>
                <a:gd name="T7" fmla="*/ 3108 h 3135"/>
                <a:gd name="T8" fmla="*/ 3109 w 3135"/>
                <a:gd name="T9" fmla="*/ 1567 h 3135"/>
                <a:gd name="T10" fmla="*/ 1567 w 3135"/>
                <a:gd name="T11" fmla="*/ 25 h 3135"/>
                <a:gd name="T12" fmla="*/ 1567 w 3135"/>
                <a:gd name="T13" fmla="*/ 3135 h 3135"/>
                <a:gd name="T14" fmla="*/ 1567 w 3135"/>
                <a:gd name="T15" fmla="*/ 3135 h 3135"/>
                <a:gd name="T16" fmla="*/ 0 w 3135"/>
                <a:gd name="T17" fmla="*/ 1567 h 3135"/>
                <a:gd name="T18" fmla="*/ 1567 w 3135"/>
                <a:gd name="T19" fmla="*/ 0 h 3135"/>
                <a:gd name="T20" fmla="*/ 3135 w 3135"/>
                <a:gd name="T21" fmla="*/ 1567 h 3135"/>
                <a:gd name="T22" fmla="*/ 1567 w 3135"/>
                <a:gd name="T23" fmla="*/ 3135 h 3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5" h="3135">
                  <a:moveTo>
                    <a:pt x="1567" y="25"/>
                  </a:moveTo>
                  <a:lnTo>
                    <a:pt x="1567" y="25"/>
                  </a:lnTo>
                  <a:cubicBezTo>
                    <a:pt x="718" y="25"/>
                    <a:pt x="26" y="717"/>
                    <a:pt x="26" y="1567"/>
                  </a:cubicBezTo>
                  <a:cubicBezTo>
                    <a:pt x="26" y="2416"/>
                    <a:pt x="718" y="3108"/>
                    <a:pt x="1567" y="3108"/>
                  </a:cubicBezTo>
                  <a:cubicBezTo>
                    <a:pt x="2417" y="3108"/>
                    <a:pt x="3109" y="2416"/>
                    <a:pt x="3109" y="1567"/>
                  </a:cubicBezTo>
                  <a:cubicBezTo>
                    <a:pt x="3109" y="717"/>
                    <a:pt x="2417" y="25"/>
                    <a:pt x="1567" y="25"/>
                  </a:cubicBezTo>
                  <a:close/>
                  <a:moveTo>
                    <a:pt x="1567" y="3135"/>
                  </a:moveTo>
                  <a:lnTo>
                    <a:pt x="1567" y="3135"/>
                  </a:lnTo>
                  <a:cubicBezTo>
                    <a:pt x="703" y="3135"/>
                    <a:pt x="0" y="2431"/>
                    <a:pt x="0" y="1567"/>
                  </a:cubicBezTo>
                  <a:cubicBezTo>
                    <a:pt x="0" y="702"/>
                    <a:pt x="703" y="0"/>
                    <a:pt x="1567" y="0"/>
                  </a:cubicBezTo>
                  <a:cubicBezTo>
                    <a:pt x="2432" y="0"/>
                    <a:pt x="3135" y="702"/>
                    <a:pt x="3135" y="1567"/>
                  </a:cubicBezTo>
                  <a:cubicBezTo>
                    <a:pt x="3135" y="2431"/>
                    <a:pt x="2432" y="3135"/>
                    <a:pt x="1567" y="313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23" name="Freeform 157"/>
            <p:cNvSpPr>
              <a:spLocks/>
            </p:cNvSpPr>
            <p:nvPr/>
          </p:nvSpPr>
          <p:spPr bwMode="auto">
            <a:xfrm>
              <a:off x="5235" y="934"/>
              <a:ext cx="381" cy="479"/>
            </a:xfrm>
            <a:custGeom>
              <a:avLst/>
              <a:gdLst>
                <a:gd name="T0" fmla="*/ 1357 w 1440"/>
                <a:gd name="T1" fmla="*/ 1813 h 1813"/>
                <a:gd name="T2" fmla="*/ 1357 w 1440"/>
                <a:gd name="T3" fmla="*/ 1813 h 1813"/>
                <a:gd name="T4" fmla="*/ 79 w 1440"/>
                <a:gd name="T5" fmla="*/ 1813 h 1813"/>
                <a:gd name="T6" fmla="*/ 0 w 1440"/>
                <a:gd name="T7" fmla="*/ 1730 h 1813"/>
                <a:gd name="T8" fmla="*/ 0 w 1440"/>
                <a:gd name="T9" fmla="*/ 81 h 1813"/>
                <a:gd name="T10" fmla="*/ 79 w 1440"/>
                <a:gd name="T11" fmla="*/ 0 h 1813"/>
                <a:gd name="T12" fmla="*/ 573 w 1440"/>
                <a:gd name="T13" fmla="*/ 0 h 1813"/>
                <a:gd name="T14" fmla="*/ 573 w 1440"/>
                <a:gd name="T15" fmla="*/ 27 h 1813"/>
                <a:gd name="T16" fmla="*/ 79 w 1440"/>
                <a:gd name="T17" fmla="*/ 27 h 1813"/>
                <a:gd name="T18" fmla="*/ 27 w 1440"/>
                <a:gd name="T19" fmla="*/ 81 h 1813"/>
                <a:gd name="T20" fmla="*/ 27 w 1440"/>
                <a:gd name="T21" fmla="*/ 1730 h 1813"/>
                <a:gd name="T22" fmla="*/ 79 w 1440"/>
                <a:gd name="T23" fmla="*/ 1787 h 1813"/>
                <a:gd name="T24" fmla="*/ 1357 w 1440"/>
                <a:gd name="T25" fmla="*/ 1787 h 1813"/>
                <a:gd name="T26" fmla="*/ 1413 w 1440"/>
                <a:gd name="T27" fmla="*/ 1730 h 1813"/>
                <a:gd name="T28" fmla="*/ 1413 w 1440"/>
                <a:gd name="T29" fmla="*/ 81 h 1813"/>
                <a:gd name="T30" fmla="*/ 1357 w 1440"/>
                <a:gd name="T31" fmla="*/ 27 h 1813"/>
                <a:gd name="T32" fmla="*/ 853 w 1440"/>
                <a:gd name="T33" fmla="*/ 27 h 1813"/>
                <a:gd name="T34" fmla="*/ 853 w 1440"/>
                <a:gd name="T35" fmla="*/ 0 h 1813"/>
                <a:gd name="T36" fmla="*/ 1357 w 1440"/>
                <a:gd name="T37" fmla="*/ 0 h 1813"/>
                <a:gd name="T38" fmla="*/ 1440 w 1440"/>
                <a:gd name="T39" fmla="*/ 81 h 1813"/>
                <a:gd name="T40" fmla="*/ 1440 w 1440"/>
                <a:gd name="T41" fmla="*/ 1730 h 1813"/>
                <a:gd name="T42" fmla="*/ 1357 w 1440"/>
                <a:gd name="T43" fmla="*/ 1813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0" h="1813">
                  <a:moveTo>
                    <a:pt x="1357" y="1813"/>
                  </a:moveTo>
                  <a:lnTo>
                    <a:pt x="1357" y="1813"/>
                  </a:lnTo>
                  <a:lnTo>
                    <a:pt x="79" y="1813"/>
                  </a:lnTo>
                  <a:cubicBezTo>
                    <a:pt x="37" y="1813"/>
                    <a:pt x="0" y="1774"/>
                    <a:pt x="0" y="1730"/>
                  </a:cubicBezTo>
                  <a:lnTo>
                    <a:pt x="0" y="81"/>
                  </a:lnTo>
                  <a:cubicBezTo>
                    <a:pt x="0" y="38"/>
                    <a:pt x="37" y="0"/>
                    <a:pt x="79" y="0"/>
                  </a:cubicBezTo>
                  <a:lnTo>
                    <a:pt x="573" y="0"/>
                  </a:lnTo>
                  <a:lnTo>
                    <a:pt x="573" y="27"/>
                  </a:lnTo>
                  <a:lnTo>
                    <a:pt x="79" y="27"/>
                  </a:lnTo>
                  <a:cubicBezTo>
                    <a:pt x="52" y="27"/>
                    <a:pt x="27" y="53"/>
                    <a:pt x="27" y="81"/>
                  </a:cubicBezTo>
                  <a:lnTo>
                    <a:pt x="27" y="1730"/>
                  </a:lnTo>
                  <a:cubicBezTo>
                    <a:pt x="27" y="1758"/>
                    <a:pt x="52" y="1787"/>
                    <a:pt x="79" y="1787"/>
                  </a:cubicBezTo>
                  <a:lnTo>
                    <a:pt x="1357" y="1787"/>
                  </a:lnTo>
                  <a:cubicBezTo>
                    <a:pt x="1385" y="1787"/>
                    <a:pt x="1413" y="1757"/>
                    <a:pt x="1413" y="1730"/>
                  </a:cubicBezTo>
                  <a:lnTo>
                    <a:pt x="1413" y="81"/>
                  </a:lnTo>
                  <a:cubicBezTo>
                    <a:pt x="1413" y="54"/>
                    <a:pt x="1385" y="27"/>
                    <a:pt x="1357" y="27"/>
                  </a:cubicBezTo>
                  <a:lnTo>
                    <a:pt x="853" y="27"/>
                  </a:lnTo>
                  <a:lnTo>
                    <a:pt x="853" y="0"/>
                  </a:lnTo>
                  <a:lnTo>
                    <a:pt x="1357" y="0"/>
                  </a:lnTo>
                  <a:cubicBezTo>
                    <a:pt x="1400" y="0"/>
                    <a:pt x="1440" y="39"/>
                    <a:pt x="1440" y="81"/>
                  </a:cubicBezTo>
                  <a:lnTo>
                    <a:pt x="1440" y="1730"/>
                  </a:lnTo>
                  <a:cubicBezTo>
                    <a:pt x="1440" y="1773"/>
                    <a:pt x="1400" y="1813"/>
                    <a:pt x="1357" y="1813"/>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24" name="Freeform 158"/>
            <p:cNvSpPr>
              <a:spLocks/>
            </p:cNvSpPr>
            <p:nvPr/>
          </p:nvSpPr>
          <p:spPr bwMode="auto">
            <a:xfrm>
              <a:off x="5267" y="980"/>
              <a:ext cx="314" cy="401"/>
            </a:xfrm>
            <a:custGeom>
              <a:avLst/>
              <a:gdLst>
                <a:gd name="T0" fmla="*/ 1173 w 1187"/>
                <a:gd name="T1" fmla="*/ 1520 h 1520"/>
                <a:gd name="T2" fmla="*/ 1173 w 1187"/>
                <a:gd name="T3" fmla="*/ 1520 h 1520"/>
                <a:gd name="T4" fmla="*/ 13 w 1187"/>
                <a:gd name="T5" fmla="*/ 1520 h 1520"/>
                <a:gd name="T6" fmla="*/ 0 w 1187"/>
                <a:gd name="T7" fmla="*/ 1507 h 1520"/>
                <a:gd name="T8" fmla="*/ 0 w 1187"/>
                <a:gd name="T9" fmla="*/ 14 h 1520"/>
                <a:gd name="T10" fmla="*/ 13 w 1187"/>
                <a:gd name="T11" fmla="*/ 0 h 1520"/>
                <a:gd name="T12" fmla="*/ 133 w 1187"/>
                <a:gd name="T13" fmla="*/ 0 h 1520"/>
                <a:gd name="T14" fmla="*/ 133 w 1187"/>
                <a:gd name="T15" fmla="*/ 27 h 1520"/>
                <a:gd name="T16" fmla="*/ 27 w 1187"/>
                <a:gd name="T17" fmla="*/ 27 h 1520"/>
                <a:gd name="T18" fmla="*/ 27 w 1187"/>
                <a:gd name="T19" fmla="*/ 1494 h 1520"/>
                <a:gd name="T20" fmla="*/ 1160 w 1187"/>
                <a:gd name="T21" fmla="*/ 1494 h 1520"/>
                <a:gd name="T22" fmla="*/ 1160 w 1187"/>
                <a:gd name="T23" fmla="*/ 27 h 1520"/>
                <a:gd name="T24" fmla="*/ 1053 w 1187"/>
                <a:gd name="T25" fmla="*/ 27 h 1520"/>
                <a:gd name="T26" fmla="*/ 1053 w 1187"/>
                <a:gd name="T27" fmla="*/ 0 h 1520"/>
                <a:gd name="T28" fmla="*/ 1173 w 1187"/>
                <a:gd name="T29" fmla="*/ 0 h 1520"/>
                <a:gd name="T30" fmla="*/ 1187 w 1187"/>
                <a:gd name="T31" fmla="*/ 14 h 1520"/>
                <a:gd name="T32" fmla="*/ 1187 w 1187"/>
                <a:gd name="T33" fmla="*/ 1507 h 1520"/>
                <a:gd name="T34" fmla="*/ 1173 w 1187"/>
                <a:gd name="T35" fmla="*/ 152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7" h="1520">
                  <a:moveTo>
                    <a:pt x="1173" y="1520"/>
                  </a:moveTo>
                  <a:lnTo>
                    <a:pt x="1173" y="1520"/>
                  </a:lnTo>
                  <a:lnTo>
                    <a:pt x="13" y="1520"/>
                  </a:lnTo>
                  <a:cubicBezTo>
                    <a:pt x="6" y="1520"/>
                    <a:pt x="0" y="1514"/>
                    <a:pt x="0" y="1507"/>
                  </a:cubicBezTo>
                  <a:lnTo>
                    <a:pt x="0" y="14"/>
                  </a:lnTo>
                  <a:cubicBezTo>
                    <a:pt x="0" y="6"/>
                    <a:pt x="6" y="0"/>
                    <a:pt x="13" y="0"/>
                  </a:cubicBezTo>
                  <a:lnTo>
                    <a:pt x="133" y="0"/>
                  </a:lnTo>
                  <a:lnTo>
                    <a:pt x="133" y="27"/>
                  </a:lnTo>
                  <a:lnTo>
                    <a:pt x="27" y="27"/>
                  </a:lnTo>
                  <a:lnTo>
                    <a:pt x="27" y="1494"/>
                  </a:lnTo>
                  <a:lnTo>
                    <a:pt x="1160" y="1494"/>
                  </a:lnTo>
                  <a:lnTo>
                    <a:pt x="1160" y="27"/>
                  </a:lnTo>
                  <a:lnTo>
                    <a:pt x="1053" y="27"/>
                  </a:lnTo>
                  <a:lnTo>
                    <a:pt x="1053" y="0"/>
                  </a:lnTo>
                  <a:lnTo>
                    <a:pt x="1173" y="0"/>
                  </a:lnTo>
                  <a:cubicBezTo>
                    <a:pt x="1181" y="0"/>
                    <a:pt x="1187" y="6"/>
                    <a:pt x="1187" y="14"/>
                  </a:cubicBezTo>
                  <a:lnTo>
                    <a:pt x="1187" y="1507"/>
                  </a:lnTo>
                  <a:cubicBezTo>
                    <a:pt x="1187" y="1514"/>
                    <a:pt x="1181" y="1520"/>
                    <a:pt x="1173" y="152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25" name="Freeform 159"/>
            <p:cNvSpPr>
              <a:spLocks noEditPoints="1"/>
            </p:cNvSpPr>
            <p:nvPr/>
          </p:nvSpPr>
          <p:spPr bwMode="auto">
            <a:xfrm>
              <a:off x="5299" y="917"/>
              <a:ext cx="250" cy="91"/>
            </a:xfrm>
            <a:custGeom>
              <a:avLst/>
              <a:gdLst>
                <a:gd name="T0" fmla="*/ 478 w 947"/>
                <a:gd name="T1" fmla="*/ 122 h 344"/>
                <a:gd name="T2" fmla="*/ 478 w 947"/>
                <a:gd name="T3" fmla="*/ 122 h 344"/>
                <a:gd name="T4" fmla="*/ 442 w 947"/>
                <a:gd name="T5" fmla="*/ 158 h 344"/>
                <a:gd name="T6" fmla="*/ 478 w 947"/>
                <a:gd name="T7" fmla="*/ 194 h 344"/>
                <a:gd name="T8" fmla="*/ 514 w 947"/>
                <a:gd name="T9" fmla="*/ 158 h 344"/>
                <a:gd name="T10" fmla="*/ 478 w 947"/>
                <a:gd name="T11" fmla="*/ 122 h 344"/>
                <a:gd name="T12" fmla="*/ 478 w 947"/>
                <a:gd name="T13" fmla="*/ 220 h 344"/>
                <a:gd name="T14" fmla="*/ 478 w 947"/>
                <a:gd name="T15" fmla="*/ 220 h 344"/>
                <a:gd name="T16" fmla="*/ 416 w 947"/>
                <a:gd name="T17" fmla="*/ 158 h 344"/>
                <a:gd name="T18" fmla="*/ 478 w 947"/>
                <a:gd name="T19" fmla="*/ 95 h 344"/>
                <a:gd name="T20" fmla="*/ 541 w 947"/>
                <a:gd name="T21" fmla="*/ 158 h 344"/>
                <a:gd name="T22" fmla="*/ 478 w 947"/>
                <a:gd name="T23" fmla="*/ 220 h 344"/>
                <a:gd name="T24" fmla="*/ 27 w 947"/>
                <a:gd name="T25" fmla="*/ 317 h 344"/>
                <a:gd name="T26" fmla="*/ 27 w 947"/>
                <a:gd name="T27" fmla="*/ 317 h 344"/>
                <a:gd name="T28" fmla="*/ 920 w 947"/>
                <a:gd name="T29" fmla="*/ 317 h 344"/>
                <a:gd name="T30" fmla="*/ 920 w 947"/>
                <a:gd name="T31" fmla="*/ 227 h 344"/>
                <a:gd name="T32" fmla="*/ 868 w 947"/>
                <a:gd name="T33" fmla="*/ 184 h 344"/>
                <a:gd name="T34" fmla="*/ 624 w 947"/>
                <a:gd name="T35" fmla="*/ 184 h 344"/>
                <a:gd name="T36" fmla="*/ 610 w 947"/>
                <a:gd name="T37" fmla="*/ 171 h 344"/>
                <a:gd name="T38" fmla="*/ 611 w 947"/>
                <a:gd name="T39" fmla="*/ 169 h 344"/>
                <a:gd name="T40" fmla="*/ 611 w 947"/>
                <a:gd name="T41" fmla="*/ 161 h 344"/>
                <a:gd name="T42" fmla="*/ 478 w 947"/>
                <a:gd name="T43" fmla="*/ 27 h 344"/>
                <a:gd name="T44" fmla="*/ 345 w 947"/>
                <a:gd name="T45" fmla="*/ 161 h 344"/>
                <a:gd name="T46" fmla="*/ 346 w 947"/>
                <a:gd name="T47" fmla="*/ 170 h 344"/>
                <a:gd name="T48" fmla="*/ 342 w 947"/>
                <a:gd name="T49" fmla="*/ 180 h 344"/>
                <a:gd name="T50" fmla="*/ 332 w 947"/>
                <a:gd name="T51" fmla="*/ 184 h 344"/>
                <a:gd name="T52" fmla="*/ 89 w 947"/>
                <a:gd name="T53" fmla="*/ 184 h 344"/>
                <a:gd name="T54" fmla="*/ 27 w 947"/>
                <a:gd name="T55" fmla="*/ 227 h 344"/>
                <a:gd name="T56" fmla="*/ 27 w 947"/>
                <a:gd name="T57" fmla="*/ 317 h 344"/>
                <a:gd name="T58" fmla="*/ 933 w 947"/>
                <a:gd name="T59" fmla="*/ 344 h 344"/>
                <a:gd name="T60" fmla="*/ 933 w 947"/>
                <a:gd name="T61" fmla="*/ 344 h 344"/>
                <a:gd name="T62" fmla="*/ 13 w 947"/>
                <a:gd name="T63" fmla="*/ 344 h 344"/>
                <a:gd name="T64" fmla="*/ 0 w 947"/>
                <a:gd name="T65" fmla="*/ 331 h 344"/>
                <a:gd name="T66" fmla="*/ 0 w 947"/>
                <a:gd name="T67" fmla="*/ 227 h 344"/>
                <a:gd name="T68" fmla="*/ 89 w 947"/>
                <a:gd name="T69" fmla="*/ 157 h 344"/>
                <a:gd name="T70" fmla="*/ 319 w 947"/>
                <a:gd name="T71" fmla="*/ 157 h 344"/>
                <a:gd name="T72" fmla="*/ 478 w 947"/>
                <a:gd name="T73" fmla="*/ 0 h 344"/>
                <a:gd name="T74" fmla="*/ 637 w 947"/>
                <a:gd name="T75" fmla="*/ 157 h 344"/>
                <a:gd name="T76" fmla="*/ 868 w 947"/>
                <a:gd name="T77" fmla="*/ 157 h 344"/>
                <a:gd name="T78" fmla="*/ 947 w 947"/>
                <a:gd name="T79" fmla="*/ 227 h 344"/>
                <a:gd name="T80" fmla="*/ 947 w 947"/>
                <a:gd name="T81" fmla="*/ 331 h 344"/>
                <a:gd name="T82" fmla="*/ 933 w 947"/>
                <a:gd name="T8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7" h="344">
                  <a:moveTo>
                    <a:pt x="478" y="122"/>
                  </a:moveTo>
                  <a:lnTo>
                    <a:pt x="478" y="122"/>
                  </a:lnTo>
                  <a:cubicBezTo>
                    <a:pt x="458" y="122"/>
                    <a:pt x="442" y="138"/>
                    <a:pt x="442" y="158"/>
                  </a:cubicBezTo>
                  <a:cubicBezTo>
                    <a:pt x="442" y="178"/>
                    <a:pt x="458" y="194"/>
                    <a:pt x="478" y="194"/>
                  </a:cubicBezTo>
                  <a:cubicBezTo>
                    <a:pt x="498" y="194"/>
                    <a:pt x="514" y="178"/>
                    <a:pt x="514" y="158"/>
                  </a:cubicBezTo>
                  <a:cubicBezTo>
                    <a:pt x="514" y="138"/>
                    <a:pt x="498" y="122"/>
                    <a:pt x="478" y="122"/>
                  </a:cubicBezTo>
                  <a:close/>
                  <a:moveTo>
                    <a:pt x="478" y="220"/>
                  </a:moveTo>
                  <a:lnTo>
                    <a:pt x="478" y="220"/>
                  </a:lnTo>
                  <a:cubicBezTo>
                    <a:pt x="444" y="220"/>
                    <a:pt x="416" y="192"/>
                    <a:pt x="416" y="158"/>
                  </a:cubicBezTo>
                  <a:cubicBezTo>
                    <a:pt x="416" y="123"/>
                    <a:pt x="444" y="95"/>
                    <a:pt x="478" y="95"/>
                  </a:cubicBezTo>
                  <a:cubicBezTo>
                    <a:pt x="513" y="95"/>
                    <a:pt x="541" y="123"/>
                    <a:pt x="541" y="158"/>
                  </a:cubicBezTo>
                  <a:cubicBezTo>
                    <a:pt x="541" y="192"/>
                    <a:pt x="513" y="220"/>
                    <a:pt x="478" y="220"/>
                  </a:cubicBezTo>
                  <a:close/>
                  <a:moveTo>
                    <a:pt x="27" y="317"/>
                  </a:moveTo>
                  <a:lnTo>
                    <a:pt x="27" y="317"/>
                  </a:lnTo>
                  <a:lnTo>
                    <a:pt x="920" y="317"/>
                  </a:lnTo>
                  <a:lnTo>
                    <a:pt x="920" y="227"/>
                  </a:lnTo>
                  <a:cubicBezTo>
                    <a:pt x="920" y="199"/>
                    <a:pt x="893" y="184"/>
                    <a:pt x="868" y="184"/>
                  </a:cubicBezTo>
                  <a:lnTo>
                    <a:pt x="624" y="184"/>
                  </a:lnTo>
                  <a:cubicBezTo>
                    <a:pt x="616" y="184"/>
                    <a:pt x="610" y="178"/>
                    <a:pt x="610" y="171"/>
                  </a:cubicBezTo>
                  <a:cubicBezTo>
                    <a:pt x="610" y="170"/>
                    <a:pt x="611" y="169"/>
                    <a:pt x="611" y="169"/>
                  </a:cubicBezTo>
                  <a:cubicBezTo>
                    <a:pt x="611" y="167"/>
                    <a:pt x="611" y="162"/>
                    <a:pt x="611" y="161"/>
                  </a:cubicBezTo>
                  <a:cubicBezTo>
                    <a:pt x="611" y="87"/>
                    <a:pt x="551" y="27"/>
                    <a:pt x="478" y="27"/>
                  </a:cubicBezTo>
                  <a:cubicBezTo>
                    <a:pt x="405" y="27"/>
                    <a:pt x="345" y="87"/>
                    <a:pt x="345" y="161"/>
                  </a:cubicBezTo>
                  <a:cubicBezTo>
                    <a:pt x="345" y="164"/>
                    <a:pt x="346" y="170"/>
                    <a:pt x="346" y="170"/>
                  </a:cubicBezTo>
                  <a:cubicBezTo>
                    <a:pt x="346" y="174"/>
                    <a:pt x="344" y="177"/>
                    <a:pt x="342" y="180"/>
                  </a:cubicBezTo>
                  <a:cubicBezTo>
                    <a:pt x="339" y="182"/>
                    <a:pt x="336" y="184"/>
                    <a:pt x="332" y="184"/>
                  </a:cubicBezTo>
                  <a:lnTo>
                    <a:pt x="89" y="184"/>
                  </a:lnTo>
                  <a:cubicBezTo>
                    <a:pt x="59" y="184"/>
                    <a:pt x="27" y="202"/>
                    <a:pt x="27" y="227"/>
                  </a:cubicBezTo>
                  <a:lnTo>
                    <a:pt x="27" y="317"/>
                  </a:lnTo>
                  <a:close/>
                  <a:moveTo>
                    <a:pt x="933" y="344"/>
                  </a:moveTo>
                  <a:lnTo>
                    <a:pt x="933" y="344"/>
                  </a:lnTo>
                  <a:lnTo>
                    <a:pt x="13" y="344"/>
                  </a:lnTo>
                  <a:cubicBezTo>
                    <a:pt x="6" y="344"/>
                    <a:pt x="0" y="338"/>
                    <a:pt x="0" y="331"/>
                  </a:cubicBezTo>
                  <a:lnTo>
                    <a:pt x="0" y="227"/>
                  </a:lnTo>
                  <a:cubicBezTo>
                    <a:pt x="0" y="185"/>
                    <a:pt x="46" y="157"/>
                    <a:pt x="89" y="157"/>
                  </a:cubicBezTo>
                  <a:lnTo>
                    <a:pt x="319" y="157"/>
                  </a:lnTo>
                  <a:cubicBezTo>
                    <a:pt x="321" y="70"/>
                    <a:pt x="392" y="0"/>
                    <a:pt x="478" y="0"/>
                  </a:cubicBezTo>
                  <a:cubicBezTo>
                    <a:pt x="565" y="0"/>
                    <a:pt x="636" y="70"/>
                    <a:pt x="637" y="157"/>
                  </a:cubicBezTo>
                  <a:lnTo>
                    <a:pt x="868" y="157"/>
                  </a:lnTo>
                  <a:cubicBezTo>
                    <a:pt x="913" y="157"/>
                    <a:pt x="947" y="187"/>
                    <a:pt x="947" y="227"/>
                  </a:cubicBezTo>
                  <a:lnTo>
                    <a:pt x="947" y="331"/>
                  </a:lnTo>
                  <a:cubicBezTo>
                    <a:pt x="947" y="338"/>
                    <a:pt x="941" y="344"/>
                    <a:pt x="933" y="344"/>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26" name="Freeform 160"/>
            <p:cNvSpPr>
              <a:spLocks noEditPoints="1"/>
            </p:cNvSpPr>
            <p:nvPr/>
          </p:nvSpPr>
          <p:spPr bwMode="auto">
            <a:xfrm>
              <a:off x="5366" y="1055"/>
              <a:ext cx="118" cy="119"/>
            </a:xfrm>
            <a:custGeom>
              <a:avLst/>
              <a:gdLst>
                <a:gd name="T0" fmla="*/ 225 w 450"/>
                <a:gd name="T1" fmla="*/ 27 h 450"/>
                <a:gd name="T2" fmla="*/ 225 w 450"/>
                <a:gd name="T3" fmla="*/ 27 h 450"/>
                <a:gd name="T4" fmla="*/ 27 w 450"/>
                <a:gd name="T5" fmla="*/ 225 h 450"/>
                <a:gd name="T6" fmla="*/ 225 w 450"/>
                <a:gd name="T7" fmla="*/ 423 h 450"/>
                <a:gd name="T8" fmla="*/ 423 w 450"/>
                <a:gd name="T9" fmla="*/ 225 h 450"/>
                <a:gd name="T10" fmla="*/ 225 w 450"/>
                <a:gd name="T11" fmla="*/ 27 h 450"/>
                <a:gd name="T12" fmla="*/ 225 w 450"/>
                <a:gd name="T13" fmla="*/ 450 h 450"/>
                <a:gd name="T14" fmla="*/ 225 w 450"/>
                <a:gd name="T15" fmla="*/ 450 h 450"/>
                <a:gd name="T16" fmla="*/ 0 w 450"/>
                <a:gd name="T17" fmla="*/ 225 h 450"/>
                <a:gd name="T18" fmla="*/ 225 w 450"/>
                <a:gd name="T19" fmla="*/ 0 h 450"/>
                <a:gd name="T20" fmla="*/ 450 w 450"/>
                <a:gd name="T21" fmla="*/ 225 h 450"/>
                <a:gd name="T22" fmla="*/ 225 w 450"/>
                <a:gd name="T2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0" h="450">
                  <a:moveTo>
                    <a:pt x="225" y="27"/>
                  </a:moveTo>
                  <a:lnTo>
                    <a:pt x="225" y="27"/>
                  </a:lnTo>
                  <a:cubicBezTo>
                    <a:pt x="116" y="27"/>
                    <a:pt x="27" y="116"/>
                    <a:pt x="27" y="225"/>
                  </a:cubicBezTo>
                  <a:cubicBezTo>
                    <a:pt x="27" y="334"/>
                    <a:pt x="116" y="423"/>
                    <a:pt x="225" y="423"/>
                  </a:cubicBezTo>
                  <a:cubicBezTo>
                    <a:pt x="334" y="423"/>
                    <a:pt x="423" y="334"/>
                    <a:pt x="423" y="225"/>
                  </a:cubicBezTo>
                  <a:cubicBezTo>
                    <a:pt x="423" y="116"/>
                    <a:pt x="334" y="27"/>
                    <a:pt x="225" y="27"/>
                  </a:cubicBezTo>
                  <a:close/>
                  <a:moveTo>
                    <a:pt x="225" y="450"/>
                  </a:moveTo>
                  <a:lnTo>
                    <a:pt x="225" y="450"/>
                  </a:lnTo>
                  <a:cubicBezTo>
                    <a:pt x="101" y="450"/>
                    <a:pt x="0" y="349"/>
                    <a:pt x="0" y="225"/>
                  </a:cubicBezTo>
                  <a:cubicBezTo>
                    <a:pt x="0" y="101"/>
                    <a:pt x="101" y="0"/>
                    <a:pt x="225" y="0"/>
                  </a:cubicBezTo>
                  <a:cubicBezTo>
                    <a:pt x="349" y="0"/>
                    <a:pt x="450" y="101"/>
                    <a:pt x="450" y="225"/>
                  </a:cubicBezTo>
                  <a:cubicBezTo>
                    <a:pt x="450" y="349"/>
                    <a:pt x="349" y="450"/>
                    <a:pt x="225" y="45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27" name="Freeform 161"/>
            <p:cNvSpPr>
              <a:spLocks/>
            </p:cNvSpPr>
            <p:nvPr/>
          </p:nvSpPr>
          <p:spPr bwMode="auto">
            <a:xfrm>
              <a:off x="5396" y="1089"/>
              <a:ext cx="60" cy="49"/>
            </a:xfrm>
            <a:custGeom>
              <a:avLst/>
              <a:gdLst>
                <a:gd name="T0" fmla="*/ 58 w 229"/>
                <a:gd name="T1" fmla="*/ 185 h 185"/>
                <a:gd name="T2" fmla="*/ 58 w 229"/>
                <a:gd name="T3" fmla="*/ 185 h 185"/>
                <a:gd name="T4" fmla="*/ 48 w 229"/>
                <a:gd name="T5" fmla="*/ 181 h 185"/>
                <a:gd name="T6" fmla="*/ 0 w 229"/>
                <a:gd name="T7" fmla="*/ 133 h 185"/>
                <a:gd name="T8" fmla="*/ 19 w 229"/>
                <a:gd name="T9" fmla="*/ 114 h 185"/>
                <a:gd name="T10" fmla="*/ 58 w 229"/>
                <a:gd name="T11" fmla="*/ 153 h 185"/>
                <a:gd name="T12" fmla="*/ 210 w 229"/>
                <a:gd name="T13" fmla="*/ 0 h 185"/>
                <a:gd name="T14" fmla="*/ 229 w 229"/>
                <a:gd name="T15" fmla="*/ 19 h 185"/>
                <a:gd name="T16" fmla="*/ 67 w 229"/>
                <a:gd name="T17" fmla="*/ 181 h 185"/>
                <a:gd name="T18" fmla="*/ 58 w 229"/>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5">
                  <a:moveTo>
                    <a:pt x="58" y="185"/>
                  </a:moveTo>
                  <a:lnTo>
                    <a:pt x="58" y="185"/>
                  </a:lnTo>
                  <a:cubicBezTo>
                    <a:pt x="54" y="185"/>
                    <a:pt x="51" y="184"/>
                    <a:pt x="48" y="181"/>
                  </a:cubicBezTo>
                  <a:lnTo>
                    <a:pt x="0" y="133"/>
                  </a:lnTo>
                  <a:lnTo>
                    <a:pt x="19" y="114"/>
                  </a:lnTo>
                  <a:lnTo>
                    <a:pt x="58" y="153"/>
                  </a:lnTo>
                  <a:lnTo>
                    <a:pt x="210" y="0"/>
                  </a:lnTo>
                  <a:lnTo>
                    <a:pt x="229" y="19"/>
                  </a:lnTo>
                  <a:lnTo>
                    <a:pt x="67" y="181"/>
                  </a:lnTo>
                  <a:cubicBezTo>
                    <a:pt x="64" y="184"/>
                    <a:pt x="61" y="185"/>
                    <a:pt x="58" y="18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28" name="Freeform 162"/>
            <p:cNvSpPr>
              <a:spLocks/>
            </p:cNvSpPr>
            <p:nvPr/>
          </p:nvSpPr>
          <p:spPr bwMode="auto">
            <a:xfrm>
              <a:off x="5355" y="1209"/>
              <a:ext cx="144" cy="7"/>
            </a:xfrm>
            <a:custGeom>
              <a:avLst/>
              <a:gdLst>
                <a:gd name="T0" fmla="*/ 534 w 547"/>
                <a:gd name="T1" fmla="*/ 27 h 27"/>
                <a:gd name="T2" fmla="*/ 534 w 547"/>
                <a:gd name="T3" fmla="*/ 27 h 27"/>
                <a:gd name="T4" fmla="*/ 14 w 547"/>
                <a:gd name="T5" fmla="*/ 27 h 27"/>
                <a:gd name="T6" fmla="*/ 0 w 547"/>
                <a:gd name="T7" fmla="*/ 13 h 27"/>
                <a:gd name="T8" fmla="*/ 14 w 547"/>
                <a:gd name="T9" fmla="*/ 0 h 27"/>
                <a:gd name="T10" fmla="*/ 534 w 547"/>
                <a:gd name="T11" fmla="*/ 0 h 27"/>
                <a:gd name="T12" fmla="*/ 547 w 547"/>
                <a:gd name="T13" fmla="*/ 13 h 27"/>
                <a:gd name="T14" fmla="*/ 534 w 54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27">
                  <a:moveTo>
                    <a:pt x="534" y="27"/>
                  </a:moveTo>
                  <a:lnTo>
                    <a:pt x="534" y="27"/>
                  </a:lnTo>
                  <a:lnTo>
                    <a:pt x="14" y="27"/>
                  </a:lnTo>
                  <a:cubicBezTo>
                    <a:pt x="6" y="27"/>
                    <a:pt x="0" y="21"/>
                    <a:pt x="0" y="13"/>
                  </a:cubicBezTo>
                  <a:cubicBezTo>
                    <a:pt x="0" y="6"/>
                    <a:pt x="6" y="0"/>
                    <a:pt x="14" y="0"/>
                  </a:cubicBezTo>
                  <a:lnTo>
                    <a:pt x="534" y="0"/>
                  </a:lnTo>
                  <a:cubicBezTo>
                    <a:pt x="541" y="0"/>
                    <a:pt x="547" y="6"/>
                    <a:pt x="547" y="13"/>
                  </a:cubicBezTo>
                  <a:cubicBezTo>
                    <a:pt x="547" y="21"/>
                    <a:pt x="541" y="27"/>
                    <a:pt x="534"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29" name="Freeform 163"/>
            <p:cNvSpPr>
              <a:spLocks/>
            </p:cNvSpPr>
            <p:nvPr/>
          </p:nvSpPr>
          <p:spPr bwMode="auto">
            <a:xfrm>
              <a:off x="5334" y="1261"/>
              <a:ext cx="183" cy="8"/>
            </a:xfrm>
            <a:custGeom>
              <a:avLst/>
              <a:gdLst>
                <a:gd name="T0" fmla="*/ 680 w 694"/>
                <a:gd name="T1" fmla="*/ 27 h 27"/>
                <a:gd name="T2" fmla="*/ 680 w 694"/>
                <a:gd name="T3" fmla="*/ 27 h 27"/>
                <a:gd name="T4" fmla="*/ 14 w 694"/>
                <a:gd name="T5" fmla="*/ 27 h 27"/>
                <a:gd name="T6" fmla="*/ 0 w 694"/>
                <a:gd name="T7" fmla="*/ 13 h 27"/>
                <a:gd name="T8" fmla="*/ 14 w 694"/>
                <a:gd name="T9" fmla="*/ 0 h 27"/>
                <a:gd name="T10" fmla="*/ 680 w 694"/>
                <a:gd name="T11" fmla="*/ 0 h 27"/>
                <a:gd name="T12" fmla="*/ 694 w 694"/>
                <a:gd name="T13" fmla="*/ 13 h 27"/>
                <a:gd name="T14" fmla="*/ 680 w 69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27">
                  <a:moveTo>
                    <a:pt x="680" y="27"/>
                  </a:moveTo>
                  <a:lnTo>
                    <a:pt x="680" y="27"/>
                  </a:lnTo>
                  <a:lnTo>
                    <a:pt x="14" y="27"/>
                  </a:lnTo>
                  <a:cubicBezTo>
                    <a:pt x="6" y="27"/>
                    <a:pt x="0" y="21"/>
                    <a:pt x="0" y="13"/>
                  </a:cubicBezTo>
                  <a:cubicBezTo>
                    <a:pt x="0" y="6"/>
                    <a:pt x="6" y="0"/>
                    <a:pt x="14" y="0"/>
                  </a:cubicBezTo>
                  <a:lnTo>
                    <a:pt x="680" y="0"/>
                  </a:lnTo>
                  <a:cubicBezTo>
                    <a:pt x="688" y="0"/>
                    <a:pt x="694" y="6"/>
                    <a:pt x="694" y="13"/>
                  </a:cubicBezTo>
                  <a:cubicBezTo>
                    <a:pt x="694" y="21"/>
                    <a:pt x="688" y="27"/>
                    <a:pt x="6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30" name="Freeform 164"/>
            <p:cNvSpPr>
              <a:spLocks/>
            </p:cNvSpPr>
            <p:nvPr/>
          </p:nvSpPr>
          <p:spPr bwMode="auto">
            <a:xfrm>
              <a:off x="5359" y="1307"/>
              <a:ext cx="130" cy="7"/>
            </a:xfrm>
            <a:custGeom>
              <a:avLst/>
              <a:gdLst>
                <a:gd name="T0" fmla="*/ 480 w 493"/>
                <a:gd name="T1" fmla="*/ 27 h 27"/>
                <a:gd name="T2" fmla="*/ 480 w 493"/>
                <a:gd name="T3" fmla="*/ 27 h 27"/>
                <a:gd name="T4" fmla="*/ 13 w 493"/>
                <a:gd name="T5" fmla="*/ 27 h 27"/>
                <a:gd name="T6" fmla="*/ 0 w 493"/>
                <a:gd name="T7" fmla="*/ 14 h 27"/>
                <a:gd name="T8" fmla="*/ 13 w 493"/>
                <a:gd name="T9" fmla="*/ 0 h 27"/>
                <a:gd name="T10" fmla="*/ 480 w 493"/>
                <a:gd name="T11" fmla="*/ 0 h 27"/>
                <a:gd name="T12" fmla="*/ 493 w 493"/>
                <a:gd name="T13" fmla="*/ 14 h 27"/>
                <a:gd name="T14" fmla="*/ 480 w 49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7">
                  <a:moveTo>
                    <a:pt x="480" y="27"/>
                  </a:moveTo>
                  <a:lnTo>
                    <a:pt x="480" y="27"/>
                  </a:lnTo>
                  <a:lnTo>
                    <a:pt x="13" y="27"/>
                  </a:lnTo>
                  <a:cubicBezTo>
                    <a:pt x="5" y="27"/>
                    <a:pt x="0" y="21"/>
                    <a:pt x="0" y="14"/>
                  </a:cubicBezTo>
                  <a:cubicBezTo>
                    <a:pt x="0" y="6"/>
                    <a:pt x="5" y="0"/>
                    <a:pt x="13" y="0"/>
                  </a:cubicBezTo>
                  <a:lnTo>
                    <a:pt x="480" y="0"/>
                  </a:lnTo>
                  <a:cubicBezTo>
                    <a:pt x="487" y="0"/>
                    <a:pt x="493" y="6"/>
                    <a:pt x="493" y="14"/>
                  </a:cubicBezTo>
                  <a:cubicBezTo>
                    <a:pt x="493" y="21"/>
                    <a:pt x="487" y="27"/>
                    <a:pt x="4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grpSp>
      <p:grpSp>
        <p:nvGrpSpPr>
          <p:cNvPr id="31" name="Group 155"/>
          <p:cNvGrpSpPr>
            <a:grpSpLocks noChangeAspect="1"/>
          </p:cNvGrpSpPr>
          <p:nvPr/>
        </p:nvGrpSpPr>
        <p:grpSpPr bwMode="auto">
          <a:xfrm>
            <a:off x="7668350" y="2835144"/>
            <a:ext cx="1314450" cy="1316038"/>
            <a:chOff x="5006" y="757"/>
            <a:chExt cx="828" cy="829"/>
          </a:xfrm>
        </p:grpSpPr>
        <p:sp>
          <p:nvSpPr>
            <p:cNvPr id="32" name="Freeform 156"/>
            <p:cNvSpPr>
              <a:spLocks noEditPoints="1"/>
            </p:cNvSpPr>
            <p:nvPr/>
          </p:nvSpPr>
          <p:spPr bwMode="auto">
            <a:xfrm>
              <a:off x="5006" y="757"/>
              <a:ext cx="828" cy="829"/>
            </a:xfrm>
            <a:custGeom>
              <a:avLst/>
              <a:gdLst>
                <a:gd name="T0" fmla="*/ 1567 w 3135"/>
                <a:gd name="T1" fmla="*/ 25 h 3135"/>
                <a:gd name="T2" fmla="*/ 1567 w 3135"/>
                <a:gd name="T3" fmla="*/ 25 h 3135"/>
                <a:gd name="T4" fmla="*/ 26 w 3135"/>
                <a:gd name="T5" fmla="*/ 1567 h 3135"/>
                <a:gd name="T6" fmla="*/ 1567 w 3135"/>
                <a:gd name="T7" fmla="*/ 3108 h 3135"/>
                <a:gd name="T8" fmla="*/ 3109 w 3135"/>
                <a:gd name="T9" fmla="*/ 1567 h 3135"/>
                <a:gd name="T10" fmla="*/ 1567 w 3135"/>
                <a:gd name="T11" fmla="*/ 25 h 3135"/>
                <a:gd name="T12" fmla="*/ 1567 w 3135"/>
                <a:gd name="T13" fmla="*/ 3135 h 3135"/>
                <a:gd name="T14" fmla="*/ 1567 w 3135"/>
                <a:gd name="T15" fmla="*/ 3135 h 3135"/>
                <a:gd name="T16" fmla="*/ 0 w 3135"/>
                <a:gd name="T17" fmla="*/ 1567 h 3135"/>
                <a:gd name="T18" fmla="*/ 1567 w 3135"/>
                <a:gd name="T19" fmla="*/ 0 h 3135"/>
                <a:gd name="T20" fmla="*/ 3135 w 3135"/>
                <a:gd name="T21" fmla="*/ 1567 h 3135"/>
                <a:gd name="T22" fmla="*/ 1567 w 3135"/>
                <a:gd name="T23" fmla="*/ 3135 h 3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5" h="3135">
                  <a:moveTo>
                    <a:pt x="1567" y="25"/>
                  </a:moveTo>
                  <a:lnTo>
                    <a:pt x="1567" y="25"/>
                  </a:lnTo>
                  <a:cubicBezTo>
                    <a:pt x="718" y="25"/>
                    <a:pt x="26" y="717"/>
                    <a:pt x="26" y="1567"/>
                  </a:cubicBezTo>
                  <a:cubicBezTo>
                    <a:pt x="26" y="2416"/>
                    <a:pt x="718" y="3108"/>
                    <a:pt x="1567" y="3108"/>
                  </a:cubicBezTo>
                  <a:cubicBezTo>
                    <a:pt x="2417" y="3108"/>
                    <a:pt x="3109" y="2416"/>
                    <a:pt x="3109" y="1567"/>
                  </a:cubicBezTo>
                  <a:cubicBezTo>
                    <a:pt x="3109" y="717"/>
                    <a:pt x="2417" y="25"/>
                    <a:pt x="1567" y="25"/>
                  </a:cubicBezTo>
                  <a:close/>
                  <a:moveTo>
                    <a:pt x="1567" y="3135"/>
                  </a:moveTo>
                  <a:lnTo>
                    <a:pt x="1567" y="3135"/>
                  </a:lnTo>
                  <a:cubicBezTo>
                    <a:pt x="703" y="3135"/>
                    <a:pt x="0" y="2431"/>
                    <a:pt x="0" y="1567"/>
                  </a:cubicBezTo>
                  <a:cubicBezTo>
                    <a:pt x="0" y="702"/>
                    <a:pt x="703" y="0"/>
                    <a:pt x="1567" y="0"/>
                  </a:cubicBezTo>
                  <a:cubicBezTo>
                    <a:pt x="2432" y="0"/>
                    <a:pt x="3135" y="702"/>
                    <a:pt x="3135" y="1567"/>
                  </a:cubicBezTo>
                  <a:cubicBezTo>
                    <a:pt x="3135" y="2431"/>
                    <a:pt x="2432" y="3135"/>
                    <a:pt x="1567" y="313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33" name="Freeform 157"/>
            <p:cNvSpPr>
              <a:spLocks/>
            </p:cNvSpPr>
            <p:nvPr/>
          </p:nvSpPr>
          <p:spPr bwMode="auto">
            <a:xfrm>
              <a:off x="5235" y="934"/>
              <a:ext cx="381" cy="479"/>
            </a:xfrm>
            <a:custGeom>
              <a:avLst/>
              <a:gdLst>
                <a:gd name="T0" fmla="*/ 1357 w 1440"/>
                <a:gd name="T1" fmla="*/ 1813 h 1813"/>
                <a:gd name="T2" fmla="*/ 1357 w 1440"/>
                <a:gd name="T3" fmla="*/ 1813 h 1813"/>
                <a:gd name="T4" fmla="*/ 79 w 1440"/>
                <a:gd name="T5" fmla="*/ 1813 h 1813"/>
                <a:gd name="T6" fmla="*/ 0 w 1440"/>
                <a:gd name="T7" fmla="*/ 1730 h 1813"/>
                <a:gd name="T8" fmla="*/ 0 w 1440"/>
                <a:gd name="T9" fmla="*/ 81 h 1813"/>
                <a:gd name="T10" fmla="*/ 79 w 1440"/>
                <a:gd name="T11" fmla="*/ 0 h 1813"/>
                <a:gd name="T12" fmla="*/ 573 w 1440"/>
                <a:gd name="T13" fmla="*/ 0 h 1813"/>
                <a:gd name="T14" fmla="*/ 573 w 1440"/>
                <a:gd name="T15" fmla="*/ 27 h 1813"/>
                <a:gd name="T16" fmla="*/ 79 w 1440"/>
                <a:gd name="T17" fmla="*/ 27 h 1813"/>
                <a:gd name="T18" fmla="*/ 27 w 1440"/>
                <a:gd name="T19" fmla="*/ 81 h 1813"/>
                <a:gd name="T20" fmla="*/ 27 w 1440"/>
                <a:gd name="T21" fmla="*/ 1730 h 1813"/>
                <a:gd name="T22" fmla="*/ 79 w 1440"/>
                <a:gd name="T23" fmla="*/ 1787 h 1813"/>
                <a:gd name="T24" fmla="*/ 1357 w 1440"/>
                <a:gd name="T25" fmla="*/ 1787 h 1813"/>
                <a:gd name="T26" fmla="*/ 1413 w 1440"/>
                <a:gd name="T27" fmla="*/ 1730 h 1813"/>
                <a:gd name="T28" fmla="*/ 1413 w 1440"/>
                <a:gd name="T29" fmla="*/ 81 h 1813"/>
                <a:gd name="T30" fmla="*/ 1357 w 1440"/>
                <a:gd name="T31" fmla="*/ 27 h 1813"/>
                <a:gd name="T32" fmla="*/ 853 w 1440"/>
                <a:gd name="T33" fmla="*/ 27 h 1813"/>
                <a:gd name="T34" fmla="*/ 853 w 1440"/>
                <a:gd name="T35" fmla="*/ 0 h 1813"/>
                <a:gd name="T36" fmla="*/ 1357 w 1440"/>
                <a:gd name="T37" fmla="*/ 0 h 1813"/>
                <a:gd name="T38" fmla="*/ 1440 w 1440"/>
                <a:gd name="T39" fmla="*/ 81 h 1813"/>
                <a:gd name="T40" fmla="*/ 1440 w 1440"/>
                <a:gd name="T41" fmla="*/ 1730 h 1813"/>
                <a:gd name="T42" fmla="*/ 1357 w 1440"/>
                <a:gd name="T43" fmla="*/ 1813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0" h="1813">
                  <a:moveTo>
                    <a:pt x="1357" y="1813"/>
                  </a:moveTo>
                  <a:lnTo>
                    <a:pt x="1357" y="1813"/>
                  </a:lnTo>
                  <a:lnTo>
                    <a:pt x="79" y="1813"/>
                  </a:lnTo>
                  <a:cubicBezTo>
                    <a:pt x="37" y="1813"/>
                    <a:pt x="0" y="1774"/>
                    <a:pt x="0" y="1730"/>
                  </a:cubicBezTo>
                  <a:lnTo>
                    <a:pt x="0" y="81"/>
                  </a:lnTo>
                  <a:cubicBezTo>
                    <a:pt x="0" y="38"/>
                    <a:pt x="37" y="0"/>
                    <a:pt x="79" y="0"/>
                  </a:cubicBezTo>
                  <a:lnTo>
                    <a:pt x="573" y="0"/>
                  </a:lnTo>
                  <a:lnTo>
                    <a:pt x="573" y="27"/>
                  </a:lnTo>
                  <a:lnTo>
                    <a:pt x="79" y="27"/>
                  </a:lnTo>
                  <a:cubicBezTo>
                    <a:pt x="52" y="27"/>
                    <a:pt x="27" y="53"/>
                    <a:pt x="27" y="81"/>
                  </a:cubicBezTo>
                  <a:lnTo>
                    <a:pt x="27" y="1730"/>
                  </a:lnTo>
                  <a:cubicBezTo>
                    <a:pt x="27" y="1758"/>
                    <a:pt x="52" y="1787"/>
                    <a:pt x="79" y="1787"/>
                  </a:cubicBezTo>
                  <a:lnTo>
                    <a:pt x="1357" y="1787"/>
                  </a:lnTo>
                  <a:cubicBezTo>
                    <a:pt x="1385" y="1787"/>
                    <a:pt x="1413" y="1757"/>
                    <a:pt x="1413" y="1730"/>
                  </a:cubicBezTo>
                  <a:lnTo>
                    <a:pt x="1413" y="81"/>
                  </a:lnTo>
                  <a:cubicBezTo>
                    <a:pt x="1413" y="54"/>
                    <a:pt x="1385" y="27"/>
                    <a:pt x="1357" y="27"/>
                  </a:cubicBezTo>
                  <a:lnTo>
                    <a:pt x="853" y="27"/>
                  </a:lnTo>
                  <a:lnTo>
                    <a:pt x="853" y="0"/>
                  </a:lnTo>
                  <a:lnTo>
                    <a:pt x="1357" y="0"/>
                  </a:lnTo>
                  <a:cubicBezTo>
                    <a:pt x="1400" y="0"/>
                    <a:pt x="1440" y="39"/>
                    <a:pt x="1440" y="81"/>
                  </a:cubicBezTo>
                  <a:lnTo>
                    <a:pt x="1440" y="1730"/>
                  </a:lnTo>
                  <a:cubicBezTo>
                    <a:pt x="1440" y="1773"/>
                    <a:pt x="1400" y="1813"/>
                    <a:pt x="1357" y="1813"/>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34" name="Freeform 158"/>
            <p:cNvSpPr>
              <a:spLocks/>
            </p:cNvSpPr>
            <p:nvPr/>
          </p:nvSpPr>
          <p:spPr bwMode="auto">
            <a:xfrm>
              <a:off x="5267" y="980"/>
              <a:ext cx="314" cy="401"/>
            </a:xfrm>
            <a:custGeom>
              <a:avLst/>
              <a:gdLst>
                <a:gd name="T0" fmla="*/ 1173 w 1187"/>
                <a:gd name="T1" fmla="*/ 1520 h 1520"/>
                <a:gd name="T2" fmla="*/ 1173 w 1187"/>
                <a:gd name="T3" fmla="*/ 1520 h 1520"/>
                <a:gd name="T4" fmla="*/ 13 w 1187"/>
                <a:gd name="T5" fmla="*/ 1520 h 1520"/>
                <a:gd name="T6" fmla="*/ 0 w 1187"/>
                <a:gd name="T7" fmla="*/ 1507 h 1520"/>
                <a:gd name="T8" fmla="*/ 0 w 1187"/>
                <a:gd name="T9" fmla="*/ 14 h 1520"/>
                <a:gd name="T10" fmla="*/ 13 w 1187"/>
                <a:gd name="T11" fmla="*/ 0 h 1520"/>
                <a:gd name="T12" fmla="*/ 133 w 1187"/>
                <a:gd name="T13" fmla="*/ 0 h 1520"/>
                <a:gd name="T14" fmla="*/ 133 w 1187"/>
                <a:gd name="T15" fmla="*/ 27 h 1520"/>
                <a:gd name="T16" fmla="*/ 27 w 1187"/>
                <a:gd name="T17" fmla="*/ 27 h 1520"/>
                <a:gd name="T18" fmla="*/ 27 w 1187"/>
                <a:gd name="T19" fmla="*/ 1494 h 1520"/>
                <a:gd name="T20" fmla="*/ 1160 w 1187"/>
                <a:gd name="T21" fmla="*/ 1494 h 1520"/>
                <a:gd name="T22" fmla="*/ 1160 w 1187"/>
                <a:gd name="T23" fmla="*/ 27 h 1520"/>
                <a:gd name="T24" fmla="*/ 1053 w 1187"/>
                <a:gd name="T25" fmla="*/ 27 h 1520"/>
                <a:gd name="T26" fmla="*/ 1053 w 1187"/>
                <a:gd name="T27" fmla="*/ 0 h 1520"/>
                <a:gd name="T28" fmla="*/ 1173 w 1187"/>
                <a:gd name="T29" fmla="*/ 0 h 1520"/>
                <a:gd name="T30" fmla="*/ 1187 w 1187"/>
                <a:gd name="T31" fmla="*/ 14 h 1520"/>
                <a:gd name="T32" fmla="*/ 1187 w 1187"/>
                <a:gd name="T33" fmla="*/ 1507 h 1520"/>
                <a:gd name="T34" fmla="*/ 1173 w 1187"/>
                <a:gd name="T35" fmla="*/ 152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7" h="1520">
                  <a:moveTo>
                    <a:pt x="1173" y="1520"/>
                  </a:moveTo>
                  <a:lnTo>
                    <a:pt x="1173" y="1520"/>
                  </a:lnTo>
                  <a:lnTo>
                    <a:pt x="13" y="1520"/>
                  </a:lnTo>
                  <a:cubicBezTo>
                    <a:pt x="6" y="1520"/>
                    <a:pt x="0" y="1514"/>
                    <a:pt x="0" y="1507"/>
                  </a:cubicBezTo>
                  <a:lnTo>
                    <a:pt x="0" y="14"/>
                  </a:lnTo>
                  <a:cubicBezTo>
                    <a:pt x="0" y="6"/>
                    <a:pt x="6" y="0"/>
                    <a:pt x="13" y="0"/>
                  </a:cubicBezTo>
                  <a:lnTo>
                    <a:pt x="133" y="0"/>
                  </a:lnTo>
                  <a:lnTo>
                    <a:pt x="133" y="27"/>
                  </a:lnTo>
                  <a:lnTo>
                    <a:pt x="27" y="27"/>
                  </a:lnTo>
                  <a:lnTo>
                    <a:pt x="27" y="1494"/>
                  </a:lnTo>
                  <a:lnTo>
                    <a:pt x="1160" y="1494"/>
                  </a:lnTo>
                  <a:lnTo>
                    <a:pt x="1160" y="27"/>
                  </a:lnTo>
                  <a:lnTo>
                    <a:pt x="1053" y="27"/>
                  </a:lnTo>
                  <a:lnTo>
                    <a:pt x="1053" y="0"/>
                  </a:lnTo>
                  <a:lnTo>
                    <a:pt x="1173" y="0"/>
                  </a:lnTo>
                  <a:cubicBezTo>
                    <a:pt x="1181" y="0"/>
                    <a:pt x="1187" y="6"/>
                    <a:pt x="1187" y="14"/>
                  </a:cubicBezTo>
                  <a:lnTo>
                    <a:pt x="1187" y="1507"/>
                  </a:lnTo>
                  <a:cubicBezTo>
                    <a:pt x="1187" y="1514"/>
                    <a:pt x="1181" y="1520"/>
                    <a:pt x="1173" y="152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35" name="Freeform 159"/>
            <p:cNvSpPr>
              <a:spLocks noEditPoints="1"/>
            </p:cNvSpPr>
            <p:nvPr/>
          </p:nvSpPr>
          <p:spPr bwMode="auto">
            <a:xfrm>
              <a:off x="5299" y="917"/>
              <a:ext cx="250" cy="91"/>
            </a:xfrm>
            <a:custGeom>
              <a:avLst/>
              <a:gdLst>
                <a:gd name="T0" fmla="*/ 478 w 947"/>
                <a:gd name="T1" fmla="*/ 122 h 344"/>
                <a:gd name="T2" fmla="*/ 478 w 947"/>
                <a:gd name="T3" fmla="*/ 122 h 344"/>
                <a:gd name="T4" fmla="*/ 442 w 947"/>
                <a:gd name="T5" fmla="*/ 158 h 344"/>
                <a:gd name="T6" fmla="*/ 478 w 947"/>
                <a:gd name="T7" fmla="*/ 194 h 344"/>
                <a:gd name="T8" fmla="*/ 514 w 947"/>
                <a:gd name="T9" fmla="*/ 158 h 344"/>
                <a:gd name="T10" fmla="*/ 478 w 947"/>
                <a:gd name="T11" fmla="*/ 122 h 344"/>
                <a:gd name="T12" fmla="*/ 478 w 947"/>
                <a:gd name="T13" fmla="*/ 220 h 344"/>
                <a:gd name="T14" fmla="*/ 478 w 947"/>
                <a:gd name="T15" fmla="*/ 220 h 344"/>
                <a:gd name="T16" fmla="*/ 416 w 947"/>
                <a:gd name="T17" fmla="*/ 158 h 344"/>
                <a:gd name="T18" fmla="*/ 478 w 947"/>
                <a:gd name="T19" fmla="*/ 95 h 344"/>
                <a:gd name="T20" fmla="*/ 541 w 947"/>
                <a:gd name="T21" fmla="*/ 158 h 344"/>
                <a:gd name="T22" fmla="*/ 478 w 947"/>
                <a:gd name="T23" fmla="*/ 220 h 344"/>
                <a:gd name="T24" fmla="*/ 27 w 947"/>
                <a:gd name="T25" fmla="*/ 317 h 344"/>
                <a:gd name="T26" fmla="*/ 27 w 947"/>
                <a:gd name="T27" fmla="*/ 317 h 344"/>
                <a:gd name="T28" fmla="*/ 920 w 947"/>
                <a:gd name="T29" fmla="*/ 317 h 344"/>
                <a:gd name="T30" fmla="*/ 920 w 947"/>
                <a:gd name="T31" fmla="*/ 227 h 344"/>
                <a:gd name="T32" fmla="*/ 868 w 947"/>
                <a:gd name="T33" fmla="*/ 184 h 344"/>
                <a:gd name="T34" fmla="*/ 624 w 947"/>
                <a:gd name="T35" fmla="*/ 184 h 344"/>
                <a:gd name="T36" fmla="*/ 610 w 947"/>
                <a:gd name="T37" fmla="*/ 171 h 344"/>
                <a:gd name="T38" fmla="*/ 611 w 947"/>
                <a:gd name="T39" fmla="*/ 169 h 344"/>
                <a:gd name="T40" fmla="*/ 611 w 947"/>
                <a:gd name="T41" fmla="*/ 161 h 344"/>
                <a:gd name="T42" fmla="*/ 478 w 947"/>
                <a:gd name="T43" fmla="*/ 27 h 344"/>
                <a:gd name="T44" fmla="*/ 345 w 947"/>
                <a:gd name="T45" fmla="*/ 161 h 344"/>
                <a:gd name="T46" fmla="*/ 346 w 947"/>
                <a:gd name="T47" fmla="*/ 170 h 344"/>
                <a:gd name="T48" fmla="*/ 342 w 947"/>
                <a:gd name="T49" fmla="*/ 180 h 344"/>
                <a:gd name="T50" fmla="*/ 332 w 947"/>
                <a:gd name="T51" fmla="*/ 184 h 344"/>
                <a:gd name="T52" fmla="*/ 89 w 947"/>
                <a:gd name="T53" fmla="*/ 184 h 344"/>
                <a:gd name="T54" fmla="*/ 27 w 947"/>
                <a:gd name="T55" fmla="*/ 227 h 344"/>
                <a:gd name="T56" fmla="*/ 27 w 947"/>
                <a:gd name="T57" fmla="*/ 317 h 344"/>
                <a:gd name="T58" fmla="*/ 933 w 947"/>
                <a:gd name="T59" fmla="*/ 344 h 344"/>
                <a:gd name="T60" fmla="*/ 933 w 947"/>
                <a:gd name="T61" fmla="*/ 344 h 344"/>
                <a:gd name="T62" fmla="*/ 13 w 947"/>
                <a:gd name="T63" fmla="*/ 344 h 344"/>
                <a:gd name="T64" fmla="*/ 0 w 947"/>
                <a:gd name="T65" fmla="*/ 331 h 344"/>
                <a:gd name="T66" fmla="*/ 0 w 947"/>
                <a:gd name="T67" fmla="*/ 227 h 344"/>
                <a:gd name="T68" fmla="*/ 89 w 947"/>
                <a:gd name="T69" fmla="*/ 157 h 344"/>
                <a:gd name="T70" fmla="*/ 319 w 947"/>
                <a:gd name="T71" fmla="*/ 157 h 344"/>
                <a:gd name="T72" fmla="*/ 478 w 947"/>
                <a:gd name="T73" fmla="*/ 0 h 344"/>
                <a:gd name="T74" fmla="*/ 637 w 947"/>
                <a:gd name="T75" fmla="*/ 157 h 344"/>
                <a:gd name="T76" fmla="*/ 868 w 947"/>
                <a:gd name="T77" fmla="*/ 157 h 344"/>
                <a:gd name="T78" fmla="*/ 947 w 947"/>
                <a:gd name="T79" fmla="*/ 227 h 344"/>
                <a:gd name="T80" fmla="*/ 947 w 947"/>
                <a:gd name="T81" fmla="*/ 331 h 344"/>
                <a:gd name="T82" fmla="*/ 933 w 947"/>
                <a:gd name="T8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7" h="344">
                  <a:moveTo>
                    <a:pt x="478" y="122"/>
                  </a:moveTo>
                  <a:lnTo>
                    <a:pt x="478" y="122"/>
                  </a:lnTo>
                  <a:cubicBezTo>
                    <a:pt x="458" y="122"/>
                    <a:pt x="442" y="138"/>
                    <a:pt x="442" y="158"/>
                  </a:cubicBezTo>
                  <a:cubicBezTo>
                    <a:pt x="442" y="178"/>
                    <a:pt x="458" y="194"/>
                    <a:pt x="478" y="194"/>
                  </a:cubicBezTo>
                  <a:cubicBezTo>
                    <a:pt x="498" y="194"/>
                    <a:pt x="514" y="178"/>
                    <a:pt x="514" y="158"/>
                  </a:cubicBezTo>
                  <a:cubicBezTo>
                    <a:pt x="514" y="138"/>
                    <a:pt x="498" y="122"/>
                    <a:pt x="478" y="122"/>
                  </a:cubicBezTo>
                  <a:close/>
                  <a:moveTo>
                    <a:pt x="478" y="220"/>
                  </a:moveTo>
                  <a:lnTo>
                    <a:pt x="478" y="220"/>
                  </a:lnTo>
                  <a:cubicBezTo>
                    <a:pt x="444" y="220"/>
                    <a:pt x="416" y="192"/>
                    <a:pt x="416" y="158"/>
                  </a:cubicBezTo>
                  <a:cubicBezTo>
                    <a:pt x="416" y="123"/>
                    <a:pt x="444" y="95"/>
                    <a:pt x="478" y="95"/>
                  </a:cubicBezTo>
                  <a:cubicBezTo>
                    <a:pt x="513" y="95"/>
                    <a:pt x="541" y="123"/>
                    <a:pt x="541" y="158"/>
                  </a:cubicBezTo>
                  <a:cubicBezTo>
                    <a:pt x="541" y="192"/>
                    <a:pt x="513" y="220"/>
                    <a:pt x="478" y="220"/>
                  </a:cubicBezTo>
                  <a:close/>
                  <a:moveTo>
                    <a:pt x="27" y="317"/>
                  </a:moveTo>
                  <a:lnTo>
                    <a:pt x="27" y="317"/>
                  </a:lnTo>
                  <a:lnTo>
                    <a:pt x="920" y="317"/>
                  </a:lnTo>
                  <a:lnTo>
                    <a:pt x="920" y="227"/>
                  </a:lnTo>
                  <a:cubicBezTo>
                    <a:pt x="920" y="199"/>
                    <a:pt x="893" y="184"/>
                    <a:pt x="868" y="184"/>
                  </a:cubicBezTo>
                  <a:lnTo>
                    <a:pt x="624" y="184"/>
                  </a:lnTo>
                  <a:cubicBezTo>
                    <a:pt x="616" y="184"/>
                    <a:pt x="610" y="178"/>
                    <a:pt x="610" y="171"/>
                  </a:cubicBezTo>
                  <a:cubicBezTo>
                    <a:pt x="610" y="170"/>
                    <a:pt x="611" y="169"/>
                    <a:pt x="611" y="169"/>
                  </a:cubicBezTo>
                  <a:cubicBezTo>
                    <a:pt x="611" y="167"/>
                    <a:pt x="611" y="162"/>
                    <a:pt x="611" y="161"/>
                  </a:cubicBezTo>
                  <a:cubicBezTo>
                    <a:pt x="611" y="87"/>
                    <a:pt x="551" y="27"/>
                    <a:pt x="478" y="27"/>
                  </a:cubicBezTo>
                  <a:cubicBezTo>
                    <a:pt x="405" y="27"/>
                    <a:pt x="345" y="87"/>
                    <a:pt x="345" y="161"/>
                  </a:cubicBezTo>
                  <a:cubicBezTo>
                    <a:pt x="345" y="164"/>
                    <a:pt x="346" y="170"/>
                    <a:pt x="346" y="170"/>
                  </a:cubicBezTo>
                  <a:cubicBezTo>
                    <a:pt x="346" y="174"/>
                    <a:pt x="344" y="177"/>
                    <a:pt x="342" y="180"/>
                  </a:cubicBezTo>
                  <a:cubicBezTo>
                    <a:pt x="339" y="182"/>
                    <a:pt x="336" y="184"/>
                    <a:pt x="332" y="184"/>
                  </a:cubicBezTo>
                  <a:lnTo>
                    <a:pt x="89" y="184"/>
                  </a:lnTo>
                  <a:cubicBezTo>
                    <a:pt x="59" y="184"/>
                    <a:pt x="27" y="202"/>
                    <a:pt x="27" y="227"/>
                  </a:cubicBezTo>
                  <a:lnTo>
                    <a:pt x="27" y="317"/>
                  </a:lnTo>
                  <a:close/>
                  <a:moveTo>
                    <a:pt x="933" y="344"/>
                  </a:moveTo>
                  <a:lnTo>
                    <a:pt x="933" y="344"/>
                  </a:lnTo>
                  <a:lnTo>
                    <a:pt x="13" y="344"/>
                  </a:lnTo>
                  <a:cubicBezTo>
                    <a:pt x="6" y="344"/>
                    <a:pt x="0" y="338"/>
                    <a:pt x="0" y="331"/>
                  </a:cubicBezTo>
                  <a:lnTo>
                    <a:pt x="0" y="227"/>
                  </a:lnTo>
                  <a:cubicBezTo>
                    <a:pt x="0" y="185"/>
                    <a:pt x="46" y="157"/>
                    <a:pt x="89" y="157"/>
                  </a:cubicBezTo>
                  <a:lnTo>
                    <a:pt x="319" y="157"/>
                  </a:lnTo>
                  <a:cubicBezTo>
                    <a:pt x="321" y="70"/>
                    <a:pt x="392" y="0"/>
                    <a:pt x="478" y="0"/>
                  </a:cubicBezTo>
                  <a:cubicBezTo>
                    <a:pt x="565" y="0"/>
                    <a:pt x="636" y="70"/>
                    <a:pt x="637" y="157"/>
                  </a:cubicBezTo>
                  <a:lnTo>
                    <a:pt x="868" y="157"/>
                  </a:lnTo>
                  <a:cubicBezTo>
                    <a:pt x="913" y="157"/>
                    <a:pt x="947" y="187"/>
                    <a:pt x="947" y="227"/>
                  </a:cubicBezTo>
                  <a:lnTo>
                    <a:pt x="947" y="331"/>
                  </a:lnTo>
                  <a:cubicBezTo>
                    <a:pt x="947" y="338"/>
                    <a:pt x="941" y="344"/>
                    <a:pt x="933" y="344"/>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36" name="Freeform 160"/>
            <p:cNvSpPr>
              <a:spLocks noEditPoints="1"/>
            </p:cNvSpPr>
            <p:nvPr/>
          </p:nvSpPr>
          <p:spPr bwMode="auto">
            <a:xfrm>
              <a:off x="5366" y="1055"/>
              <a:ext cx="118" cy="119"/>
            </a:xfrm>
            <a:custGeom>
              <a:avLst/>
              <a:gdLst>
                <a:gd name="T0" fmla="*/ 225 w 450"/>
                <a:gd name="T1" fmla="*/ 27 h 450"/>
                <a:gd name="T2" fmla="*/ 225 w 450"/>
                <a:gd name="T3" fmla="*/ 27 h 450"/>
                <a:gd name="T4" fmla="*/ 27 w 450"/>
                <a:gd name="T5" fmla="*/ 225 h 450"/>
                <a:gd name="T6" fmla="*/ 225 w 450"/>
                <a:gd name="T7" fmla="*/ 423 h 450"/>
                <a:gd name="T8" fmla="*/ 423 w 450"/>
                <a:gd name="T9" fmla="*/ 225 h 450"/>
                <a:gd name="T10" fmla="*/ 225 w 450"/>
                <a:gd name="T11" fmla="*/ 27 h 450"/>
                <a:gd name="T12" fmla="*/ 225 w 450"/>
                <a:gd name="T13" fmla="*/ 450 h 450"/>
                <a:gd name="T14" fmla="*/ 225 w 450"/>
                <a:gd name="T15" fmla="*/ 450 h 450"/>
                <a:gd name="T16" fmla="*/ 0 w 450"/>
                <a:gd name="T17" fmla="*/ 225 h 450"/>
                <a:gd name="T18" fmla="*/ 225 w 450"/>
                <a:gd name="T19" fmla="*/ 0 h 450"/>
                <a:gd name="T20" fmla="*/ 450 w 450"/>
                <a:gd name="T21" fmla="*/ 225 h 450"/>
                <a:gd name="T22" fmla="*/ 225 w 450"/>
                <a:gd name="T2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0" h="450">
                  <a:moveTo>
                    <a:pt x="225" y="27"/>
                  </a:moveTo>
                  <a:lnTo>
                    <a:pt x="225" y="27"/>
                  </a:lnTo>
                  <a:cubicBezTo>
                    <a:pt x="116" y="27"/>
                    <a:pt x="27" y="116"/>
                    <a:pt x="27" y="225"/>
                  </a:cubicBezTo>
                  <a:cubicBezTo>
                    <a:pt x="27" y="334"/>
                    <a:pt x="116" y="423"/>
                    <a:pt x="225" y="423"/>
                  </a:cubicBezTo>
                  <a:cubicBezTo>
                    <a:pt x="334" y="423"/>
                    <a:pt x="423" y="334"/>
                    <a:pt x="423" y="225"/>
                  </a:cubicBezTo>
                  <a:cubicBezTo>
                    <a:pt x="423" y="116"/>
                    <a:pt x="334" y="27"/>
                    <a:pt x="225" y="27"/>
                  </a:cubicBezTo>
                  <a:close/>
                  <a:moveTo>
                    <a:pt x="225" y="450"/>
                  </a:moveTo>
                  <a:lnTo>
                    <a:pt x="225" y="450"/>
                  </a:lnTo>
                  <a:cubicBezTo>
                    <a:pt x="101" y="450"/>
                    <a:pt x="0" y="349"/>
                    <a:pt x="0" y="225"/>
                  </a:cubicBezTo>
                  <a:cubicBezTo>
                    <a:pt x="0" y="101"/>
                    <a:pt x="101" y="0"/>
                    <a:pt x="225" y="0"/>
                  </a:cubicBezTo>
                  <a:cubicBezTo>
                    <a:pt x="349" y="0"/>
                    <a:pt x="450" y="101"/>
                    <a:pt x="450" y="225"/>
                  </a:cubicBezTo>
                  <a:cubicBezTo>
                    <a:pt x="450" y="349"/>
                    <a:pt x="349" y="450"/>
                    <a:pt x="225" y="45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37" name="Freeform 161"/>
            <p:cNvSpPr>
              <a:spLocks/>
            </p:cNvSpPr>
            <p:nvPr/>
          </p:nvSpPr>
          <p:spPr bwMode="auto">
            <a:xfrm>
              <a:off x="5396" y="1089"/>
              <a:ext cx="60" cy="49"/>
            </a:xfrm>
            <a:custGeom>
              <a:avLst/>
              <a:gdLst>
                <a:gd name="T0" fmla="*/ 58 w 229"/>
                <a:gd name="T1" fmla="*/ 185 h 185"/>
                <a:gd name="T2" fmla="*/ 58 w 229"/>
                <a:gd name="T3" fmla="*/ 185 h 185"/>
                <a:gd name="T4" fmla="*/ 48 w 229"/>
                <a:gd name="T5" fmla="*/ 181 h 185"/>
                <a:gd name="T6" fmla="*/ 0 w 229"/>
                <a:gd name="T7" fmla="*/ 133 h 185"/>
                <a:gd name="T8" fmla="*/ 19 w 229"/>
                <a:gd name="T9" fmla="*/ 114 h 185"/>
                <a:gd name="T10" fmla="*/ 58 w 229"/>
                <a:gd name="T11" fmla="*/ 153 h 185"/>
                <a:gd name="T12" fmla="*/ 210 w 229"/>
                <a:gd name="T13" fmla="*/ 0 h 185"/>
                <a:gd name="T14" fmla="*/ 229 w 229"/>
                <a:gd name="T15" fmla="*/ 19 h 185"/>
                <a:gd name="T16" fmla="*/ 67 w 229"/>
                <a:gd name="T17" fmla="*/ 181 h 185"/>
                <a:gd name="T18" fmla="*/ 58 w 229"/>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5">
                  <a:moveTo>
                    <a:pt x="58" y="185"/>
                  </a:moveTo>
                  <a:lnTo>
                    <a:pt x="58" y="185"/>
                  </a:lnTo>
                  <a:cubicBezTo>
                    <a:pt x="54" y="185"/>
                    <a:pt x="51" y="184"/>
                    <a:pt x="48" y="181"/>
                  </a:cubicBezTo>
                  <a:lnTo>
                    <a:pt x="0" y="133"/>
                  </a:lnTo>
                  <a:lnTo>
                    <a:pt x="19" y="114"/>
                  </a:lnTo>
                  <a:lnTo>
                    <a:pt x="58" y="153"/>
                  </a:lnTo>
                  <a:lnTo>
                    <a:pt x="210" y="0"/>
                  </a:lnTo>
                  <a:lnTo>
                    <a:pt x="229" y="19"/>
                  </a:lnTo>
                  <a:lnTo>
                    <a:pt x="67" y="181"/>
                  </a:lnTo>
                  <a:cubicBezTo>
                    <a:pt x="64" y="184"/>
                    <a:pt x="61" y="185"/>
                    <a:pt x="58" y="18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38" name="Freeform 162"/>
            <p:cNvSpPr>
              <a:spLocks/>
            </p:cNvSpPr>
            <p:nvPr/>
          </p:nvSpPr>
          <p:spPr bwMode="auto">
            <a:xfrm>
              <a:off x="5355" y="1209"/>
              <a:ext cx="144" cy="7"/>
            </a:xfrm>
            <a:custGeom>
              <a:avLst/>
              <a:gdLst>
                <a:gd name="T0" fmla="*/ 534 w 547"/>
                <a:gd name="T1" fmla="*/ 27 h 27"/>
                <a:gd name="T2" fmla="*/ 534 w 547"/>
                <a:gd name="T3" fmla="*/ 27 h 27"/>
                <a:gd name="T4" fmla="*/ 14 w 547"/>
                <a:gd name="T5" fmla="*/ 27 h 27"/>
                <a:gd name="T6" fmla="*/ 0 w 547"/>
                <a:gd name="T7" fmla="*/ 13 h 27"/>
                <a:gd name="T8" fmla="*/ 14 w 547"/>
                <a:gd name="T9" fmla="*/ 0 h 27"/>
                <a:gd name="T10" fmla="*/ 534 w 547"/>
                <a:gd name="T11" fmla="*/ 0 h 27"/>
                <a:gd name="T12" fmla="*/ 547 w 547"/>
                <a:gd name="T13" fmla="*/ 13 h 27"/>
                <a:gd name="T14" fmla="*/ 534 w 54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27">
                  <a:moveTo>
                    <a:pt x="534" y="27"/>
                  </a:moveTo>
                  <a:lnTo>
                    <a:pt x="534" y="27"/>
                  </a:lnTo>
                  <a:lnTo>
                    <a:pt x="14" y="27"/>
                  </a:lnTo>
                  <a:cubicBezTo>
                    <a:pt x="6" y="27"/>
                    <a:pt x="0" y="21"/>
                    <a:pt x="0" y="13"/>
                  </a:cubicBezTo>
                  <a:cubicBezTo>
                    <a:pt x="0" y="6"/>
                    <a:pt x="6" y="0"/>
                    <a:pt x="14" y="0"/>
                  </a:cubicBezTo>
                  <a:lnTo>
                    <a:pt x="534" y="0"/>
                  </a:lnTo>
                  <a:cubicBezTo>
                    <a:pt x="541" y="0"/>
                    <a:pt x="547" y="6"/>
                    <a:pt x="547" y="13"/>
                  </a:cubicBezTo>
                  <a:cubicBezTo>
                    <a:pt x="547" y="21"/>
                    <a:pt x="541" y="27"/>
                    <a:pt x="534"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39" name="Freeform 163"/>
            <p:cNvSpPr>
              <a:spLocks/>
            </p:cNvSpPr>
            <p:nvPr/>
          </p:nvSpPr>
          <p:spPr bwMode="auto">
            <a:xfrm>
              <a:off x="5334" y="1261"/>
              <a:ext cx="183" cy="8"/>
            </a:xfrm>
            <a:custGeom>
              <a:avLst/>
              <a:gdLst>
                <a:gd name="T0" fmla="*/ 680 w 694"/>
                <a:gd name="T1" fmla="*/ 27 h 27"/>
                <a:gd name="T2" fmla="*/ 680 w 694"/>
                <a:gd name="T3" fmla="*/ 27 h 27"/>
                <a:gd name="T4" fmla="*/ 14 w 694"/>
                <a:gd name="T5" fmla="*/ 27 h 27"/>
                <a:gd name="T6" fmla="*/ 0 w 694"/>
                <a:gd name="T7" fmla="*/ 13 h 27"/>
                <a:gd name="T8" fmla="*/ 14 w 694"/>
                <a:gd name="T9" fmla="*/ 0 h 27"/>
                <a:gd name="T10" fmla="*/ 680 w 694"/>
                <a:gd name="T11" fmla="*/ 0 h 27"/>
                <a:gd name="T12" fmla="*/ 694 w 694"/>
                <a:gd name="T13" fmla="*/ 13 h 27"/>
                <a:gd name="T14" fmla="*/ 680 w 69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27">
                  <a:moveTo>
                    <a:pt x="680" y="27"/>
                  </a:moveTo>
                  <a:lnTo>
                    <a:pt x="680" y="27"/>
                  </a:lnTo>
                  <a:lnTo>
                    <a:pt x="14" y="27"/>
                  </a:lnTo>
                  <a:cubicBezTo>
                    <a:pt x="6" y="27"/>
                    <a:pt x="0" y="21"/>
                    <a:pt x="0" y="13"/>
                  </a:cubicBezTo>
                  <a:cubicBezTo>
                    <a:pt x="0" y="6"/>
                    <a:pt x="6" y="0"/>
                    <a:pt x="14" y="0"/>
                  </a:cubicBezTo>
                  <a:lnTo>
                    <a:pt x="680" y="0"/>
                  </a:lnTo>
                  <a:cubicBezTo>
                    <a:pt x="688" y="0"/>
                    <a:pt x="694" y="6"/>
                    <a:pt x="694" y="13"/>
                  </a:cubicBezTo>
                  <a:cubicBezTo>
                    <a:pt x="694" y="21"/>
                    <a:pt x="688" y="27"/>
                    <a:pt x="6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40" name="Freeform 164"/>
            <p:cNvSpPr>
              <a:spLocks/>
            </p:cNvSpPr>
            <p:nvPr/>
          </p:nvSpPr>
          <p:spPr bwMode="auto">
            <a:xfrm>
              <a:off x="5359" y="1307"/>
              <a:ext cx="130" cy="7"/>
            </a:xfrm>
            <a:custGeom>
              <a:avLst/>
              <a:gdLst>
                <a:gd name="T0" fmla="*/ 480 w 493"/>
                <a:gd name="T1" fmla="*/ 27 h 27"/>
                <a:gd name="T2" fmla="*/ 480 w 493"/>
                <a:gd name="T3" fmla="*/ 27 h 27"/>
                <a:gd name="T4" fmla="*/ 13 w 493"/>
                <a:gd name="T5" fmla="*/ 27 h 27"/>
                <a:gd name="T6" fmla="*/ 0 w 493"/>
                <a:gd name="T7" fmla="*/ 14 h 27"/>
                <a:gd name="T8" fmla="*/ 13 w 493"/>
                <a:gd name="T9" fmla="*/ 0 h 27"/>
                <a:gd name="T10" fmla="*/ 480 w 493"/>
                <a:gd name="T11" fmla="*/ 0 h 27"/>
                <a:gd name="T12" fmla="*/ 493 w 493"/>
                <a:gd name="T13" fmla="*/ 14 h 27"/>
                <a:gd name="T14" fmla="*/ 480 w 49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7">
                  <a:moveTo>
                    <a:pt x="480" y="27"/>
                  </a:moveTo>
                  <a:lnTo>
                    <a:pt x="480" y="27"/>
                  </a:lnTo>
                  <a:lnTo>
                    <a:pt x="13" y="27"/>
                  </a:lnTo>
                  <a:cubicBezTo>
                    <a:pt x="5" y="27"/>
                    <a:pt x="0" y="21"/>
                    <a:pt x="0" y="14"/>
                  </a:cubicBezTo>
                  <a:cubicBezTo>
                    <a:pt x="0" y="6"/>
                    <a:pt x="5" y="0"/>
                    <a:pt x="13" y="0"/>
                  </a:cubicBezTo>
                  <a:lnTo>
                    <a:pt x="480" y="0"/>
                  </a:lnTo>
                  <a:cubicBezTo>
                    <a:pt x="487" y="0"/>
                    <a:pt x="493" y="6"/>
                    <a:pt x="493" y="14"/>
                  </a:cubicBezTo>
                  <a:cubicBezTo>
                    <a:pt x="493" y="21"/>
                    <a:pt x="487" y="27"/>
                    <a:pt x="4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grpSp>
      <p:grpSp>
        <p:nvGrpSpPr>
          <p:cNvPr id="41" name="Group 155"/>
          <p:cNvGrpSpPr>
            <a:grpSpLocks noChangeAspect="1"/>
          </p:cNvGrpSpPr>
          <p:nvPr/>
        </p:nvGrpSpPr>
        <p:grpSpPr bwMode="auto">
          <a:xfrm>
            <a:off x="3187700" y="2840560"/>
            <a:ext cx="1314450" cy="1316038"/>
            <a:chOff x="5006" y="757"/>
            <a:chExt cx="828" cy="829"/>
          </a:xfrm>
        </p:grpSpPr>
        <p:sp>
          <p:nvSpPr>
            <p:cNvPr id="42" name="Freeform 156"/>
            <p:cNvSpPr>
              <a:spLocks noEditPoints="1"/>
            </p:cNvSpPr>
            <p:nvPr/>
          </p:nvSpPr>
          <p:spPr bwMode="auto">
            <a:xfrm>
              <a:off x="5006" y="757"/>
              <a:ext cx="828" cy="829"/>
            </a:xfrm>
            <a:custGeom>
              <a:avLst/>
              <a:gdLst>
                <a:gd name="T0" fmla="*/ 1567 w 3135"/>
                <a:gd name="T1" fmla="*/ 25 h 3135"/>
                <a:gd name="T2" fmla="*/ 1567 w 3135"/>
                <a:gd name="T3" fmla="*/ 25 h 3135"/>
                <a:gd name="T4" fmla="*/ 26 w 3135"/>
                <a:gd name="T5" fmla="*/ 1567 h 3135"/>
                <a:gd name="T6" fmla="*/ 1567 w 3135"/>
                <a:gd name="T7" fmla="*/ 3108 h 3135"/>
                <a:gd name="T8" fmla="*/ 3109 w 3135"/>
                <a:gd name="T9" fmla="*/ 1567 h 3135"/>
                <a:gd name="T10" fmla="*/ 1567 w 3135"/>
                <a:gd name="T11" fmla="*/ 25 h 3135"/>
                <a:gd name="T12" fmla="*/ 1567 w 3135"/>
                <a:gd name="T13" fmla="*/ 3135 h 3135"/>
                <a:gd name="T14" fmla="*/ 1567 w 3135"/>
                <a:gd name="T15" fmla="*/ 3135 h 3135"/>
                <a:gd name="T16" fmla="*/ 0 w 3135"/>
                <a:gd name="T17" fmla="*/ 1567 h 3135"/>
                <a:gd name="T18" fmla="*/ 1567 w 3135"/>
                <a:gd name="T19" fmla="*/ 0 h 3135"/>
                <a:gd name="T20" fmla="*/ 3135 w 3135"/>
                <a:gd name="T21" fmla="*/ 1567 h 3135"/>
                <a:gd name="T22" fmla="*/ 1567 w 3135"/>
                <a:gd name="T23" fmla="*/ 3135 h 3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5" h="3135">
                  <a:moveTo>
                    <a:pt x="1567" y="25"/>
                  </a:moveTo>
                  <a:lnTo>
                    <a:pt x="1567" y="25"/>
                  </a:lnTo>
                  <a:cubicBezTo>
                    <a:pt x="718" y="25"/>
                    <a:pt x="26" y="717"/>
                    <a:pt x="26" y="1567"/>
                  </a:cubicBezTo>
                  <a:cubicBezTo>
                    <a:pt x="26" y="2416"/>
                    <a:pt x="718" y="3108"/>
                    <a:pt x="1567" y="3108"/>
                  </a:cubicBezTo>
                  <a:cubicBezTo>
                    <a:pt x="2417" y="3108"/>
                    <a:pt x="3109" y="2416"/>
                    <a:pt x="3109" y="1567"/>
                  </a:cubicBezTo>
                  <a:cubicBezTo>
                    <a:pt x="3109" y="717"/>
                    <a:pt x="2417" y="25"/>
                    <a:pt x="1567" y="25"/>
                  </a:cubicBezTo>
                  <a:close/>
                  <a:moveTo>
                    <a:pt x="1567" y="3135"/>
                  </a:moveTo>
                  <a:lnTo>
                    <a:pt x="1567" y="3135"/>
                  </a:lnTo>
                  <a:cubicBezTo>
                    <a:pt x="703" y="3135"/>
                    <a:pt x="0" y="2431"/>
                    <a:pt x="0" y="1567"/>
                  </a:cubicBezTo>
                  <a:cubicBezTo>
                    <a:pt x="0" y="702"/>
                    <a:pt x="703" y="0"/>
                    <a:pt x="1567" y="0"/>
                  </a:cubicBezTo>
                  <a:cubicBezTo>
                    <a:pt x="2432" y="0"/>
                    <a:pt x="3135" y="702"/>
                    <a:pt x="3135" y="1567"/>
                  </a:cubicBezTo>
                  <a:cubicBezTo>
                    <a:pt x="3135" y="2431"/>
                    <a:pt x="2432" y="3135"/>
                    <a:pt x="1567" y="313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43" name="Freeform 157"/>
            <p:cNvSpPr>
              <a:spLocks/>
            </p:cNvSpPr>
            <p:nvPr/>
          </p:nvSpPr>
          <p:spPr bwMode="auto">
            <a:xfrm>
              <a:off x="5235" y="934"/>
              <a:ext cx="381" cy="479"/>
            </a:xfrm>
            <a:custGeom>
              <a:avLst/>
              <a:gdLst>
                <a:gd name="T0" fmla="*/ 1357 w 1440"/>
                <a:gd name="T1" fmla="*/ 1813 h 1813"/>
                <a:gd name="T2" fmla="*/ 1357 w 1440"/>
                <a:gd name="T3" fmla="*/ 1813 h 1813"/>
                <a:gd name="T4" fmla="*/ 79 w 1440"/>
                <a:gd name="T5" fmla="*/ 1813 h 1813"/>
                <a:gd name="T6" fmla="*/ 0 w 1440"/>
                <a:gd name="T7" fmla="*/ 1730 h 1813"/>
                <a:gd name="T8" fmla="*/ 0 w 1440"/>
                <a:gd name="T9" fmla="*/ 81 h 1813"/>
                <a:gd name="T10" fmla="*/ 79 w 1440"/>
                <a:gd name="T11" fmla="*/ 0 h 1813"/>
                <a:gd name="T12" fmla="*/ 573 w 1440"/>
                <a:gd name="T13" fmla="*/ 0 h 1813"/>
                <a:gd name="T14" fmla="*/ 573 w 1440"/>
                <a:gd name="T15" fmla="*/ 27 h 1813"/>
                <a:gd name="T16" fmla="*/ 79 w 1440"/>
                <a:gd name="T17" fmla="*/ 27 h 1813"/>
                <a:gd name="T18" fmla="*/ 27 w 1440"/>
                <a:gd name="T19" fmla="*/ 81 h 1813"/>
                <a:gd name="T20" fmla="*/ 27 w 1440"/>
                <a:gd name="T21" fmla="*/ 1730 h 1813"/>
                <a:gd name="T22" fmla="*/ 79 w 1440"/>
                <a:gd name="T23" fmla="*/ 1787 h 1813"/>
                <a:gd name="T24" fmla="*/ 1357 w 1440"/>
                <a:gd name="T25" fmla="*/ 1787 h 1813"/>
                <a:gd name="T26" fmla="*/ 1413 w 1440"/>
                <a:gd name="T27" fmla="*/ 1730 h 1813"/>
                <a:gd name="T28" fmla="*/ 1413 w 1440"/>
                <a:gd name="T29" fmla="*/ 81 h 1813"/>
                <a:gd name="T30" fmla="*/ 1357 w 1440"/>
                <a:gd name="T31" fmla="*/ 27 h 1813"/>
                <a:gd name="T32" fmla="*/ 853 w 1440"/>
                <a:gd name="T33" fmla="*/ 27 h 1813"/>
                <a:gd name="T34" fmla="*/ 853 w 1440"/>
                <a:gd name="T35" fmla="*/ 0 h 1813"/>
                <a:gd name="T36" fmla="*/ 1357 w 1440"/>
                <a:gd name="T37" fmla="*/ 0 h 1813"/>
                <a:gd name="T38" fmla="*/ 1440 w 1440"/>
                <a:gd name="T39" fmla="*/ 81 h 1813"/>
                <a:gd name="T40" fmla="*/ 1440 w 1440"/>
                <a:gd name="T41" fmla="*/ 1730 h 1813"/>
                <a:gd name="T42" fmla="*/ 1357 w 1440"/>
                <a:gd name="T43" fmla="*/ 1813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0" h="1813">
                  <a:moveTo>
                    <a:pt x="1357" y="1813"/>
                  </a:moveTo>
                  <a:lnTo>
                    <a:pt x="1357" y="1813"/>
                  </a:lnTo>
                  <a:lnTo>
                    <a:pt x="79" y="1813"/>
                  </a:lnTo>
                  <a:cubicBezTo>
                    <a:pt x="37" y="1813"/>
                    <a:pt x="0" y="1774"/>
                    <a:pt x="0" y="1730"/>
                  </a:cubicBezTo>
                  <a:lnTo>
                    <a:pt x="0" y="81"/>
                  </a:lnTo>
                  <a:cubicBezTo>
                    <a:pt x="0" y="38"/>
                    <a:pt x="37" y="0"/>
                    <a:pt x="79" y="0"/>
                  </a:cubicBezTo>
                  <a:lnTo>
                    <a:pt x="573" y="0"/>
                  </a:lnTo>
                  <a:lnTo>
                    <a:pt x="573" y="27"/>
                  </a:lnTo>
                  <a:lnTo>
                    <a:pt x="79" y="27"/>
                  </a:lnTo>
                  <a:cubicBezTo>
                    <a:pt x="52" y="27"/>
                    <a:pt x="27" y="53"/>
                    <a:pt x="27" y="81"/>
                  </a:cubicBezTo>
                  <a:lnTo>
                    <a:pt x="27" y="1730"/>
                  </a:lnTo>
                  <a:cubicBezTo>
                    <a:pt x="27" y="1758"/>
                    <a:pt x="52" y="1787"/>
                    <a:pt x="79" y="1787"/>
                  </a:cubicBezTo>
                  <a:lnTo>
                    <a:pt x="1357" y="1787"/>
                  </a:lnTo>
                  <a:cubicBezTo>
                    <a:pt x="1385" y="1787"/>
                    <a:pt x="1413" y="1757"/>
                    <a:pt x="1413" y="1730"/>
                  </a:cubicBezTo>
                  <a:lnTo>
                    <a:pt x="1413" y="81"/>
                  </a:lnTo>
                  <a:cubicBezTo>
                    <a:pt x="1413" y="54"/>
                    <a:pt x="1385" y="27"/>
                    <a:pt x="1357" y="27"/>
                  </a:cubicBezTo>
                  <a:lnTo>
                    <a:pt x="853" y="27"/>
                  </a:lnTo>
                  <a:lnTo>
                    <a:pt x="853" y="0"/>
                  </a:lnTo>
                  <a:lnTo>
                    <a:pt x="1357" y="0"/>
                  </a:lnTo>
                  <a:cubicBezTo>
                    <a:pt x="1400" y="0"/>
                    <a:pt x="1440" y="39"/>
                    <a:pt x="1440" y="81"/>
                  </a:cubicBezTo>
                  <a:lnTo>
                    <a:pt x="1440" y="1730"/>
                  </a:lnTo>
                  <a:cubicBezTo>
                    <a:pt x="1440" y="1773"/>
                    <a:pt x="1400" y="1813"/>
                    <a:pt x="1357" y="1813"/>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44" name="Freeform 158"/>
            <p:cNvSpPr>
              <a:spLocks/>
            </p:cNvSpPr>
            <p:nvPr/>
          </p:nvSpPr>
          <p:spPr bwMode="auto">
            <a:xfrm>
              <a:off x="5267" y="980"/>
              <a:ext cx="314" cy="401"/>
            </a:xfrm>
            <a:custGeom>
              <a:avLst/>
              <a:gdLst>
                <a:gd name="T0" fmla="*/ 1173 w 1187"/>
                <a:gd name="T1" fmla="*/ 1520 h 1520"/>
                <a:gd name="T2" fmla="*/ 1173 w 1187"/>
                <a:gd name="T3" fmla="*/ 1520 h 1520"/>
                <a:gd name="T4" fmla="*/ 13 w 1187"/>
                <a:gd name="T5" fmla="*/ 1520 h 1520"/>
                <a:gd name="T6" fmla="*/ 0 w 1187"/>
                <a:gd name="T7" fmla="*/ 1507 h 1520"/>
                <a:gd name="T8" fmla="*/ 0 w 1187"/>
                <a:gd name="T9" fmla="*/ 14 h 1520"/>
                <a:gd name="T10" fmla="*/ 13 w 1187"/>
                <a:gd name="T11" fmla="*/ 0 h 1520"/>
                <a:gd name="T12" fmla="*/ 133 w 1187"/>
                <a:gd name="T13" fmla="*/ 0 h 1520"/>
                <a:gd name="T14" fmla="*/ 133 w 1187"/>
                <a:gd name="T15" fmla="*/ 27 h 1520"/>
                <a:gd name="T16" fmla="*/ 27 w 1187"/>
                <a:gd name="T17" fmla="*/ 27 h 1520"/>
                <a:gd name="T18" fmla="*/ 27 w 1187"/>
                <a:gd name="T19" fmla="*/ 1494 h 1520"/>
                <a:gd name="T20" fmla="*/ 1160 w 1187"/>
                <a:gd name="T21" fmla="*/ 1494 h 1520"/>
                <a:gd name="T22" fmla="*/ 1160 w 1187"/>
                <a:gd name="T23" fmla="*/ 27 h 1520"/>
                <a:gd name="T24" fmla="*/ 1053 w 1187"/>
                <a:gd name="T25" fmla="*/ 27 h 1520"/>
                <a:gd name="T26" fmla="*/ 1053 w 1187"/>
                <a:gd name="T27" fmla="*/ 0 h 1520"/>
                <a:gd name="T28" fmla="*/ 1173 w 1187"/>
                <a:gd name="T29" fmla="*/ 0 h 1520"/>
                <a:gd name="T30" fmla="*/ 1187 w 1187"/>
                <a:gd name="T31" fmla="*/ 14 h 1520"/>
                <a:gd name="T32" fmla="*/ 1187 w 1187"/>
                <a:gd name="T33" fmla="*/ 1507 h 1520"/>
                <a:gd name="T34" fmla="*/ 1173 w 1187"/>
                <a:gd name="T35" fmla="*/ 152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7" h="1520">
                  <a:moveTo>
                    <a:pt x="1173" y="1520"/>
                  </a:moveTo>
                  <a:lnTo>
                    <a:pt x="1173" y="1520"/>
                  </a:lnTo>
                  <a:lnTo>
                    <a:pt x="13" y="1520"/>
                  </a:lnTo>
                  <a:cubicBezTo>
                    <a:pt x="6" y="1520"/>
                    <a:pt x="0" y="1514"/>
                    <a:pt x="0" y="1507"/>
                  </a:cubicBezTo>
                  <a:lnTo>
                    <a:pt x="0" y="14"/>
                  </a:lnTo>
                  <a:cubicBezTo>
                    <a:pt x="0" y="6"/>
                    <a:pt x="6" y="0"/>
                    <a:pt x="13" y="0"/>
                  </a:cubicBezTo>
                  <a:lnTo>
                    <a:pt x="133" y="0"/>
                  </a:lnTo>
                  <a:lnTo>
                    <a:pt x="133" y="27"/>
                  </a:lnTo>
                  <a:lnTo>
                    <a:pt x="27" y="27"/>
                  </a:lnTo>
                  <a:lnTo>
                    <a:pt x="27" y="1494"/>
                  </a:lnTo>
                  <a:lnTo>
                    <a:pt x="1160" y="1494"/>
                  </a:lnTo>
                  <a:lnTo>
                    <a:pt x="1160" y="27"/>
                  </a:lnTo>
                  <a:lnTo>
                    <a:pt x="1053" y="27"/>
                  </a:lnTo>
                  <a:lnTo>
                    <a:pt x="1053" y="0"/>
                  </a:lnTo>
                  <a:lnTo>
                    <a:pt x="1173" y="0"/>
                  </a:lnTo>
                  <a:cubicBezTo>
                    <a:pt x="1181" y="0"/>
                    <a:pt x="1187" y="6"/>
                    <a:pt x="1187" y="14"/>
                  </a:cubicBezTo>
                  <a:lnTo>
                    <a:pt x="1187" y="1507"/>
                  </a:lnTo>
                  <a:cubicBezTo>
                    <a:pt x="1187" y="1514"/>
                    <a:pt x="1181" y="1520"/>
                    <a:pt x="1173" y="152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45" name="Freeform 159"/>
            <p:cNvSpPr>
              <a:spLocks noEditPoints="1"/>
            </p:cNvSpPr>
            <p:nvPr/>
          </p:nvSpPr>
          <p:spPr bwMode="auto">
            <a:xfrm>
              <a:off x="5299" y="917"/>
              <a:ext cx="250" cy="91"/>
            </a:xfrm>
            <a:custGeom>
              <a:avLst/>
              <a:gdLst>
                <a:gd name="T0" fmla="*/ 478 w 947"/>
                <a:gd name="T1" fmla="*/ 122 h 344"/>
                <a:gd name="T2" fmla="*/ 478 w 947"/>
                <a:gd name="T3" fmla="*/ 122 h 344"/>
                <a:gd name="T4" fmla="*/ 442 w 947"/>
                <a:gd name="T5" fmla="*/ 158 h 344"/>
                <a:gd name="T6" fmla="*/ 478 w 947"/>
                <a:gd name="T7" fmla="*/ 194 h 344"/>
                <a:gd name="T8" fmla="*/ 514 w 947"/>
                <a:gd name="T9" fmla="*/ 158 h 344"/>
                <a:gd name="T10" fmla="*/ 478 w 947"/>
                <a:gd name="T11" fmla="*/ 122 h 344"/>
                <a:gd name="T12" fmla="*/ 478 w 947"/>
                <a:gd name="T13" fmla="*/ 220 h 344"/>
                <a:gd name="T14" fmla="*/ 478 w 947"/>
                <a:gd name="T15" fmla="*/ 220 h 344"/>
                <a:gd name="T16" fmla="*/ 416 w 947"/>
                <a:gd name="T17" fmla="*/ 158 h 344"/>
                <a:gd name="T18" fmla="*/ 478 w 947"/>
                <a:gd name="T19" fmla="*/ 95 h 344"/>
                <a:gd name="T20" fmla="*/ 541 w 947"/>
                <a:gd name="T21" fmla="*/ 158 h 344"/>
                <a:gd name="T22" fmla="*/ 478 w 947"/>
                <a:gd name="T23" fmla="*/ 220 h 344"/>
                <a:gd name="T24" fmla="*/ 27 w 947"/>
                <a:gd name="T25" fmla="*/ 317 h 344"/>
                <a:gd name="T26" fmla="*/ 27 w 947"/>
                <a:gd name="T27" fmla="*/ 317 h 344"/>
                <a:gd name="T28" fmla="*/ 920 w 947"/>
                <a:gd name="T29" fmla="*/ 317 h 344"/>
                <a:gd name="T30" fmla="*/ 920 w 947"/>
                <a:gd name="T31" fmla="*/ 227 h 344"/>
                <a:gd name="T32" fmla="*/ 868 w 947"/>
                <a:gd name="T33" fmla="*/ 184 h 344"/>
                <a:gd name="T34" fmla="*/ 624 w 947"/>
                <a:gd name="T35" fmla="*/ 184 h 344"/>
                <a:gd name="T36" fmla="*/ 610 w 947"/>
                <a:gd name="T37" fmla="*/ 171 h 344"/>
                <a:gd name="T38" fmla="*/ 611 w 947"/>
                <a:gd name="T39" fmla="*/ 169 h 344"/>
                <a:gd name="T40" fmla="*/ 611 w 947"/>
                <a:gd name="T41" fmla="*/ 161 h 344"/>
                <a:gd name="T42" fmla="*/ 478 w 947"/>
                <a:gd name="T43" fmla="*/ 27 h 344"/>
                <a:gd name="T44" fmla="*/ 345 w 947"/>
                <a:gd name="T45" fmla="*/ 161 h 344"/>
                <a:gd name="T46" fmla="*/ 346 w 947"/>
                <a:gd name="T47" fmla="*/ 170 h 344"/>
                <a:gd name="T48" fmla="*/ 342 w 947"/>
                <a:gd name="T49" fmla="*/ 180 h 344"/>
                <a:gd name="T50" fmla="*/ 332 w 947"/>
                <a:gd name="T51" fmla="*/ 184 h 344"/>
                <a:gd name="T52" fmla="*/ 89 w 947"/>
                <a:gd name="T53" fmla="*/ 184 h 344"/>
                <a:gd name="T54" fmla="*/ 27 w 947"/>
                <a:gd name="T55" fmla="*/ 227 h 344"/>
                <a:gd name="T56" fmla="*/ 27 w 947"/>
                <a:gd name="T57" fmla="*/ 317 h 344"/>
                <a:gd name="T58" fmla="*/ 933 w 947"/>
                <a:gd name="T59" fmla="*/ 344 h 344"/>
                <a:gd name="T60" fmla="*/ 933 w 947"/>
                <a:gd name="T61" fmla="*/ 344 h 344"/>
                <a:gd name="T62" fmla="*/ 13 w 947"/>
                <a:gd name="T63" fmla="*/ 344 h 344"/>
                <a:gd name="T64" fmla="*/ 0 w 947"/>
                <a:gd name="T65" fmla="*/ 331 h 344"/>
                <a:gd name="T66" fmla="*/ 0 w 947"/>
                <a:gd name="T67" fmla="*/ 227 h 344"/>
                <a:gd name="T68" fmla="*/ 89 w 947"/>
                <a:gd name="T69" fmla="*/ 157 h 344"/>
                <a:gd name="T70" fmla="*/ 319 w 947"/>
                <a:gd name="T71" fmla="*/ 157 h 344"/>
                <a:gd name="T72" fmla="*/ 478 w 947"/>
                <a:gd name="T73" fmla="*/ 0 h 344"/>
                <a:gd name="T74" fmla="*/ 637 w 947"/>
                <a:gd name="T75" fmla="*/ 157 h 344"/>
                <a:gd name="T76" fmla="*/ 868 w 947"/>
                <a:gd name="T77" fmla="*/ 157 h 344"/>
                <a:gd name="T78" fmla="*/ 947 w 947"/>
                <a:gd name="T79" fmla="*/ 227 h 344"/>
                <a:gd name="T80" fmla="*/ 947 w 947"/>
                <a:gd name="T81" fmla="*/ 331 h 344"/>
                <a:gd name="T82" fmla="*/ 933 w 947"/>
                <a:gd name="T8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7" h="344">
                  <a:moveTo>
                    <a:pt x="478" y="122"/>
                  </a:moveTo>
                  <a:lnTo>
                    <a:pt x="478" y="122"/>
                  </a:lnTo>
                  <a:cubicBezTo>
                    <a:pt x="458" y="122"/>
                    <a:pt x="442" y="138"/>
                    <a:pt x="442" y="158"/>
                  </a:cubicBezTo>
                  <a:cubicBezTo>
                    <a:pt x="442" y="178"/>
                    <a:pt x="458" y="194"/>
                    <a:pt x="478" y="194"/>
                  </a:cubicBezTo>
                  <a:cubicBezTo>
                    <a:pt x="498" y="194"/>
                    <a:pt x="514" y="178"/>
                    <a:pt x="514" y="158"/>
                  </a:cubicBezTo>
                  <a:cubicBezTo>
                    <a:pt x="514" y="138"/>
                    <a:pt x="498" y="122"/>
                    <a:pt x="478" y="122"/>
                  </a:cubicBezTo>
                  <a:close/>
                  <a:moveTo>
                    <a:pt x="478" y="220"/>
                  </a:moveTo>
                  <a:lnTo>
                    <a:pt x="478" y="220"/>
                  </a:lnTo>
                  <a:cubicBezTo>
                    <a:pt x="444" y="220"/>
                    <a:pt x="416" y="192"/>
                    <a:pt x="416" y="158"/>
                  </a:cubicBezTo>
                  <a:cubicBezTo>
                    <a:pt x="416" y="123"/>
                    <a:pt x="444" y="95"/>
                    <a:pt x="478" y="95"/>
                  </a:cubicBezTo>
                  <a:cubicBezTo>
                    <a:pt x="513" y="95"/>
                    <a:pt x="541" y="123"/>
                    <a:pt x="541" y="158"/>
                  </a:cubicBezTo>
                  <a:cubicBezTo>
                    <a:pt x="541" y="192"/>
                    <a:pt x="513" y="220"/>
                    <a:pt x="478" y="220"/>
                  </a:cubicBezTo>
                  <a:close/>
                  <a:moveTo>
                    <a:pt x="27" y="317"/>
                  </a:moveTo>
                  <a:lnTo>
                    <a:pt x="27" y="317"/>
                  </a:lnTo>
                  <a:lnTo>
                    <a:pt x="920" y="317"/>
                  </a:lnTo>
                  <a:lnTo>
                    <a:pt x="920" y="227"/>
                  </a:lnTo>
                  <a:cubicBezTo>
                    <a:pt x="920" y="199"/>
                    <a:pt x="893" y="184"/>
                    <a:pt x="868" y="184"/>
                  </a:cubicBezTo>
                  <a:lnTo>
                    <a:pt x="624" y="184"/>
                  </a:lnTo>
                  <a:cubicBezTo>
                    <a:pt x="616" y="184"/>
                    <a:pt x="610" y="178"/>
                    <a:pt x="610" y="171"/>
                  </a:cubicBezTo>
                  <a:cubicBezTo>
                    <a:pt x="610" y="170"/>
                    <a:pt x="611" y="169"/>
                    <a:pt x="611" y="169"/>
                  </a:cubicBezTo>
                  <a:cubicBezTo>
                    <a:pt x="611" y="167"/>
                    <a:pt x="611" y="162"/>
                    <a:pt x="611" y="161"/>
                  </a:cubicBezTo>
                  <a:cubicBezTo>
                    <a:pt x="611" y="87"/>
                    <a:pt x="551" y="27"/>
                    <a:pt x="478" y="27"/>
                  </a:cubicBezTo>
                  <a:cubicBezTo>
                    <a:pt x="405" y="27"/>
                    <a:pt x="345" y="87"/>
                    <a:pt x="345" y="161"/>
                  </a:cubicBezTo>
                  <a:cubicBezTo>
                    <a:pt x="345" y="164"/>
                    <a:pt x="346" y="170"/>
                    <a:pt x="346" y="170"/>
                  </a:cubicBezTo>
                  <a:cubicBezTo>
                    <a:pt x="346" y="174"/>
                    <a:pt x="344" y="177"/>
                    <a:pt x="342" y="180"/>
                  </a:cubicBezTo>
                  <a:cubicBezTo>
                    <a:pt x="339" y="182"/>
                    <a:pt x="336" y="184"/>
                    <a:pt x="332" y="184"/>
                  </a:cubicBezTo>
                  <a:lnTo>
                    <a:pt x="89" y="184"/>
                  </a:lnTo>
                  <a:cubicBezTo>
                    <a:pt x="59" y="184"/>
                    <a:pt x="27" y="202"/>
                    <a:pt x="27" y="227"/>
                  </a:cubicBezTo>
                  <a:lnTo>
                    <a:pt x="27" y="317"/>
                  </a:lnTo>
                  <a:close/>
                  <a:moveTo>
                    <a:pt x="933" y="344"/>
                  </a:moveTo>
                  <a:lnTo>
                    <a:pt x="933" y="344"/>
                  </a:lnTo>
                  <a:lnTo>
                    <a:pt x="13" y="344"/>
                  </a:lnTo>
                  <a:cubicBezTo>
                    <a:pt x="6" y="344"/>
                    <a:pt x="0" y="338"/>
                    <a:pt x="0" y="331"/>
                  </a:cubicBezTo>
                  <a:lnTo>
                    <a:pt x="0" y="227"/>
                  </a:lnTo>
                  <a:cubicBezTo>
                    <a:pt x="0" y="185"/>
                    <a:pt x="46" y="157"/>
                    <a:pt x="89" y="157"/>
                  </a:cubicBezTo>
                  <a:lnTo>
                    <a:pt x="319" y="157"/>
                  </a:lnTo>
                  <a:cubicBezTo>
                    <a:pt x="321" y="70"/>
                    <a:pt x="392" y="0"/>
                    <a:pt x="478" y="0"/>
                  </a:cubicBezTo>
                  <a:cubicBezTo>
                    <a:pt x="565" y="0"/>
                    <a:pt x="636" y="70"/>
                    <a:pt x="637" y="157"/>
                  </a:cubicBezTo>
                  <a:lnTo>
                    <a:pt x="868" y="157"/>
                  </a:lnTo>
                  <a:cubicBezTo>
                    <a:pt x="913" y="157"/>
                    <a:pt x="947" y="187"/>
                    <a:pt x="947" y="227"/>
                  </a:cubicBezTo>
                  <a:lnTo>
                    <a:pt x="947" y="331"/>
                  </a:lnTo>
                  <a:cubicBezTo>
                    <a:pt x="947" y="338"/>
                    <a:pt x="941" y="344"/>
                    <a:pt x="933" y="344"/>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46" name="Freeform 160"/>
            <p:cNvSpPr>
              <a:spLocks noEditPoints="1"/>
            </p:cNvSpPr>
            <p:nvPr/>
          </p:nvSpPr>
          <p:spPr bwMode="auto">
            <a:xfrm>
              <a:off x="5366" y="1055"/>
              <a:ext cx="118" cy="119"/>
            </a:xfrm>
            <a:custGeom>
              <a:avLst/>
              <a:gdLst>
                <a:gd name="T0" fmla="*/ 225 w 450"/>
                <a:gd name="T1" fmla="*/ 27 h 450"/>
                <a:gd name="T2" fmla="*/ 225 w 450"/>
                <a:gd name="T3" fmla="*/ 27 h 450"/>
                <a:gd name="T4" fmla="*/ 27 w 450"/>
                <a:gd name="T5" fmla="*/ 225 h 450"/>
                <a:gd name="T6" fmla="*/ 225 w 450"/>
                <a:gd name="T7" fmla="*/ 423 h 450"/>
                <a:gd name="T8" fmla="*/ 423 w 450"/>
                <a:gd name="T9" fmla="*/ 225 h 450"/>
                <a:gd name="T10" fmla="*/ 225 w 450"/>
                <a:gd name="T11" fmla="*/ 27 h 450"/>
                <a:gd name="T12" fmla="*/ 225 w 450"/>
                <a:gd name="T13" fmla="*/ 450 h 450"/>
                <a:gd name="T14" fmla="*/ 225 w 450"/>
                <a:gd name="T15" fmla="*/ 450 h 450"/>
                <a:gd name="T16" fmla="*/ 0 w 450"/>
                <a:gd name="T17" fmla="*/ 225 h 450"/>
                <a:gd name="T18" fmla="*/ 225 w 450"/>
                <a:gd name="T19" fmla="*/ 0 h 450"/>
                <a:gd name="T20" fmla="*/ 450 w 450"/>
                <a:gd name="T21" fmla="*/ 225 h 450"/>
                <a:gd name="T22" fmla="*/ 225 w 450"/>
                <a:gd name="T2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0" h="450">
                  <a:moveTo>
                    <a:pt x="225" y="27"/>
                  </a:moveTo>
                  <a:lnTo>
                    <a:pt x="225" y="27"/>
                  </a:lnTo>
                  <a:cubicBezTo>
                    <a:pt x="116" y="27"/>
                    <a:pt x="27" y="116"/>
                    <a:pt x="27" y="225"/>
                  </a:cubicBezTo>
                  <a:cubicBezTo>
                    <a:pt x="27" y="334"/>
                    <a:pt x="116" y="423"/>
                    <a:pt x="225" y="423"/>
                  </a:cubicBezTo>
                  <a:cubicBezTo>
                    <a:pt x="334" y="423"/>
                    <a:pt x="423" y="334"/>
                    <a:pt x="423" y="225"/>
                  </a:cubicBezTo>
                  <a:cubicBezTo>
                    <a:pt x="423" y="116"/>
                    <a:pt x="334" y="27"/>
                    <a:pt x="225" y="27"/>
                  </a:cubicBezTo>
                  <a:close/>
                  <a:moveTo>
                    <a:pt x="225" y="450"/>
                  </a:moveTo>
                  <a:lnTo>
                    <a:pt x="225" y="450"/>
                  </a:lnTo>
                  <a:cubicBezTo>
                    <a:pt x="101" y="450"/>
                    <a:pt x="0" y="349"/>
                    <a:pt x="0" y="225"/>
                  </a:cubicBezTo>
                  <a:cubicBezTo>
                    <a:pt x="0" y="101"/>
                    <a:pt x="101" y="0"/>
                    <a:pt x="225" y="0"/>
                  </a:cubicBezTo>
                  <a:cubicBezTo>
                    <a:pt x="349" y="0"/>
                    <a:pt x="450" y="101"/>
                    <a:pt x="450" y="225"/>
                  </a:cubicBezTo>
                  <a:cubicBezTo>
                    <a:pt x="450" y="349"/>
                    <a:pt x="349" y="450"/>
                    <a:pt x="225" y="45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47" name="Freeform 161"/>
            <p:cNvSpPr>
              <a:spLocks/>
            </p:cNvSpPr>
            <p:nvPr/>
          </p:nvSpPr>
          <p:spPr bwMode="auto">
            <a:xfrm>
              <a:off x="5396" y="1089"/>
              <a:ext cx="60" cy="49"/>
            </a:xfrm>
            <a:custGeom>
              <a:avLst/>
              <a:gdLst>
                <a:gd name="T0" fmla="*/ 58 w 229"/>
                <a:gd name="T1" fmla="*/ 185 h 185"/>
                <a:gd name="T2" fmla="*/ 58 w 229"/>
                <a:gd name="T3" fmla="*/ 185 h 185"/>
                <a:gd name="T4" fmla="*/ 48 w 229"/>
                <a:gd name="T5" fmla="*/ 181 h 185"/>
                <a:gd name="T6" fmla="*/ 0 w 229"/>
                <a:gd name="T7" fmla="*/ 133 h 185"/>
                <a:gd name="T8" fmla="*/ 19 w 229"/>
                <a:gd name="T9" fmla="*/ 114 h 185"/>
                <a:gd name="T10" fmla="*/ 58 w 229"/>
                <a:gd name="T11" fmla="*/ 153 h 185"/>
                <a:gd name="T12" fmla="*/ 210 w 229"/>
                <a:gd name="T13" fmla="*/ 0 h 185"/>
                <a:gd name="T14" fmla="*/ 229 w 229"/>
                <a:gd name="T15" fmla="*/ 19 h 185"/>
                <a:gd name="T16" fmla="*/ 67 w 229"/>
                <a:gd name="T17" fmla="*/ 181 h 185"/>
                <a:gd name="T18" fmla="*/ 58 w 229"/>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5">
                  <a:moveTo>
                    <a:pt x="58" y="185"/>
                  </a:moveTo>
                  <a:lnTo>
                    <a:pt x="58" y="185"/>
                  </a:lnTo>
                  <a:cubicBezTo>
                    <a:pt x="54" y="185"/>
                    <a:pt x="51" y="184"/>
                    <a:pt x="48" y="181"/>
                  </a:cubicBezTo>
                  <a:lnTo>
                    <a:pt x="0" y="133"/>
                  </a:lnTo>
                  <a:lnTo>
                    <a:pt x="19" y="114"/>
                  </a:lnTo>
                  <a:lnTo>
                    <a:pt x="58" y="153"/>
                  </a:lnTo>
                  <a:lnTo>
                    <a:pt x="210" y="0"/>
                  </a:lnTo>
                  <a:lnTo>
                    <a:pt x="229" y="19"/>
                  </a:lnTo>
                  <a:lnTo>
                    <a:pt x="67" y="181"/>
                  </a:lnTo>
                  <a:cubicBezTo>
                    <a:pt x="64" y="184"/>
                    <a:pt x="61" y="185"/>
                    <a:pt x="58" y="18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48" name="Freeform 162"/>
            <p:cNvSpPr>
              <a:spLocks/>
            </p:cNvSpPr>
            <p:nvPr/>
          </p:nvSpPr>
          <p:spPr bwMode="auto">
            <a:xfrm>
              <a:off x="5355" y="1209"/>
              <a:ext cx="144" cy="7"/>
            </a:xfrm>
            <a:custGeom>
              <a:avLst/>
              <a:gdLst>
                <a:gd name="T0" fmla="*/ 534 w 547"/>
                <a:gd name="T1" fmla="*/ 27 h 27"/>
                <a:gd name="T2" fmla="*/ 534 w 547"/>
                <a:gd name="T3" fmla="*/ 27 h 27"/>
                <a:gd name="T4" fmla="*/ 14 w 547"/>
                <a:gd name="T5" fmla="*/ 27 h 27"/>
                <a:gd name="T6" fmla="*/ 0 w 547"/>
                <a:gd name="T7" fmla="*/ 13 h 27"/>
                <a:gd name="T8" fmla="*/ 14 w 547"/>
                <a:gd name="T9" fmla="*/ 0 h 27"/>
                <a:gd name="T10" fmla="*/ 534 w 547"/>
                <a:gd name="T11" fmla="*/ 0 h 27"/>
                <a:gd name="T12" fmla="*/ 547 w 547"/>
                <a:gd name="T13" fmla="*/ 13 h 27"/>
                <a:gd name="T14" fmla="*/ 534 w 54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27">
                  <a:moveTo>
                    <a:pt x="534" y="27"/>
                  </a:moveTo>
                  <a:lnTo>
                    <a:pt x="534" y="27"/>
                  </a:lnTo>
                  <a:lnTo>
                    <a:pt x="14" y="27"/>
                  </a:lnTo>
                  <a:cubicBezTo>
                    <a:pt x="6" y="27"/>
                    <a:pt x="0" y="21"/>
                    <a:pt x="0" y="13"/>
                  </a:cubicBezTo>
                  <a:cubicBezTo>
                    <a:pt x="0" y="6"/>
                    <a:pt x="6" y="0"/>
                    <a:pt x="14" y="0"/>
                  </a:cubicBezTo>
                  <a:lnTo>
                    <a:pt x="534" y="0"/>
                  </a:lnTo>
                  <a:cubicBezTo>
                    <a:pt x="541" y="0"/>
                    <a:pt x="547" y="6"/>
                    <a:pt x="547" y="13"/>
                  </a:cubicBezTo>
                  <a:cubicBezTo>
                    <a:pt x="547" y="21"/>
                    <a:pt x="541" y="27"/>
                    <a:pt x="534"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49" name="Freeform 163"/>
            <p:cNvSpPr>
              <a:spLocks/>
            </p:cNvSpPr>
            <p:nvPr/>
          </p:nvSpPr>
          <p:spPr bwMode="auto">
            <a:xfrm>
              <a:off x="5334" y="1261"/>
              <a:ext cx="183" cy="8"/>
            </a:xfrm>
            <a:custGeom>
              <a:avLst/>
              <a:gdLst>
                <a:gd name="T0" fmla="*/ 680 w 694"/>
                <a:gd name="T1" fmla="*/ 27 h 27"/>
                <a:gd name="T2" fmla="*/ 680 w 694"/>
                <a:gd name="T3" fmla="*/ 27 h 27"/>
                <a:gd name="T4" fmla="*/ 14 w 694"/>
                <a:gd name="T5" fmla="*/ 27 h 27"/>
                <a:gd name="T6" fmla="*/ 0 w 694"/>
                <a:gd name="T7" fmla="*/ 13 h 27"/>
                <a:gd name="T8" fmla="*/ 14 w 694"/>
                <a:gd name="T9" fmla="*/ 0 h 27"/>
                <a:gd name="T10" fmla="*/ 680 w 694"/>
                <a:gd name="T11" fmla="*/ 0 h 27"/>
                <a:gd name="T12" fmla="*/ 694 w 694"/>
                <a:gd name="T13" fmla="*/ 13 h 27"/>
                <a:gd name="T14" fmla="*/ 680 w 69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27">
                  <a:moveTo>
                    <a:pt x="680" y="27"/>
                  </a:moveTo>
                  <a:lnTo>
                    <a:pt x="680" y="27"/>
                  </a:lnTo>
                  <a:lnTo>
                    <a:pt x="14" y="27"/>
                  </a:lnTo>
                  <a:cubicBezTo>
                    <a:pt x="6" y="27"/>
                    <a:pt x="0" y="21"/>
                    <a:pt x="0" y="13"/>
                  </a:cubicBezTo>
                  <a:cubicBezTo>
                    <a:pt x="0" y="6"/>
                    <a:pt x="6" y="0"/>
                    <a:pt x="14" y="0"/>
                  </a:cubicBezTo>
                  <a:lnTo>
                    <a:pt x="680" y="0"/>
                  </a:lnTo>
                  <a:cubicBezTo>
                    <a:pt x="688" y="0"/>
                    <a:pt x="694" y="6"/>
                    <a:pt x="694" y="13"/>
                  </a:cubicBezTo>
                  <a:cubicBezTo>
                    <a:pt x="694" y="21"/>
                    <a:pt x="688" y="27"/>
                    <a:pt x="6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50" name="Freeform 164"/>
            <p:cNvSpPr>
              <a:spLocks/>
            </p:cNvSpPr>
            <p:nvPr/>
          </p:nvSpPr>
          <p:spPr bwMode="auto">
            <a:xfrm>
              <a:off x="5359" y="1307"/>
              <a:ext cx="130" cy="7"/>
            </a:xfrm>
            <a:custGeom>
              <a:avLst/>
              <a:gdLst>
                <a:gd name="T0" fmla="*/ 480 w 493"/>
                <a:gd name="T1" fmla="*/ 27 h 27"/>
                <a:gd name="T2" fmla="*/ 480 w 493"/>
                <a:gd name="T3" fmla="*/ 27 h 27"/>
                <a:gd name="T4" fmla="*/ 13 w 493"/>
                <a:gd name="T5" fmla="*/ 27 h 27"/>
                <a:gd name="T6" fmla="*/ 0 w 493"/>
                <a:gd name="T7" fmla="*/ 14 h 27"/>
                <a:gd name="T8" fmla="*/ 13 w 493"/>
                <a:gd name="T9" fmla="*/ 0 h 27"/>
                <a:gd name="T10" fmla="*/ 480 w 493"/>
                <a:gd name="T11" fmla="*/ 0 h 27"/>
                <a:gd name="T12" fmla="*/ 493 w 493"/>
                <a:gd name="T13" fmla="*/ 14 h 27"/>
                <a:gd name="T14" fmla="*/ 480 w 49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7">
                  <a:moveTo>
                    <a:pt x="480" y="27"/>
                  </a:moveTo>
                  <a:lnTo>
                    <a:pt x="480" y="27"/>
                  </a:lnTo>
                  <a:lnTo>
                    <a:pt x="13" y="27"/>
                  </a:lnTo>
                  <a:cubicBezTo>
                    <a:pt x="5" y="27"/>
                    <a:pt x="0" y="21"/>
                    <a:pt x="0" y="14"/>
                  </a:cubicBezTo>
                  <a:cubicBezTo>
                    <a:pt x="0" y="6"/>
                    <a:pt x="5" y="0"/>
                    <a:pt x="13" y="0"/>
                  </a:cubicBezTo>
                  <a:lnTo>
                    <a:pt x="480" y="0"/>
                  </a:lnTo>
                  <a:cubicBezTo>
                    <a:pt x="487" y="0"/>
                    <a:pt x="493" y="6"/>
                    <a:pt x="493" y="14"/>
                  </a:cubicBezTo>
                  <a:cubicBezTo>
                    <a:pt x="493" y="21"/>
                    <a:pt x="487" y="27"/>
                    <a:pt x="4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grpSp>
      <p:grpSp>
        <p:nvGrpSpPr>
          <p:cNvPr id="51" name="Group 155"/>
          <p:cNvGrpSpPr>
            <a:grpSpLocks noChangeAspect="1"/>
          </p:cNvGrpSpPr>
          <p:nvPr/>
        </p:nvGrpSpPr>
        <p:grpSpPr bwMode="auto">
          <a:xfrm>
            <a:off x="3187700" y="4721792"/>
            <a:ext cx="1314450" cy="1316038"/>
            <a:chOff x="5006" y="757"/>
            <a:chExt cx="828" cy="829"/>
          </a:xfrm>
        </p:grpSpPr>
        <p:sp>
          <p:nvSpPr>
            <p:cNvPr id="52" name="Freeform 156"/>
            <p:cNvSpPr>
              <a:spLocks noEditPoints="1"/>
            </p:cNvSpPr>
            <p:nvPr/>
          </p:nvSpPr>
          <p:spPr bwMode="auto">
            <a:xfrm>
              <a:off x="5006" y="757"/>
              <a:ext cx="828" cy="829"/>
            </a:xfrm>
            <a:custGeom>
              <a:avLst/>
              <a:gdLst>
                <a:gd name="T0" fmla="*/ 1567 w 3135"/>
                <a:gd name="T1" fmla="*/ 25 h 3135"/>
                <a:gd name="T2" fmla="*/ 1567 w 3135"/>
                <a:gd name="T3" fmla="*/ 25 h 3135"/>
                <a:gd name="T4" fmla="*/ 26 w 3135"/>
                <a:gd name="T5" fmla="*/ 1567 h 3135"/>
                <a:gd name="T6" fmla="*/ 1567 w 3135"/>
                <a:gd name="T7" fmla="*/ 3108 h 3135"/>
                <a:gd name="T8" fmla="*/ 3109 w 3135"/>
                <a:gd name="T9" fmla="*/ 1567 h 3135"/>
                <a:gd name="T10" fmla="*/ 1567 w 3135"/>
                <a:gd name="T11" fmla="*/ 25 h 3135"/>
                <a:gd name="T12" fmla="*/ 1567 w 3135"/>
                <a:gd name="T13" fmla="*/ 3135 h 3135"/>
                <a:gd name="T14" fmla="*/ 1567 w 3135"/>
                <a:gd name="T15" fmla="*/ 3135 h 3135"/>
                <a:gd name="T16" fmla="*/ 0 w 3135"/>
                <a:gd name="T17" fmla="*/ 1567 h 3135"/>
                <a:gd name="T18" fmla="*/ 1567 w 3135"/>
                <a:gd name="T19" fmla="*/ 0 h 3135"/>
                <a:gd name="T20" fmla="*/ 3135 w 3135"/>
                <a:gd name="T21" fmla="*/ 1567 h 3135"/>
                <a:gd name="T22" fmla="*/ 1567 w 3135"/>
                <a:gd name="T23" fmla="*/ 3135 h 3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5" h="3135">
                  <a:moveTo>
                    <a:pt x="1567" y="25"/>
                  </a:moveTo>
                  <a:lnTo>
                    <a:pt x="1567" y="25"/>
                  </a:lnTo>
                  <a:cubicBezTo>
                    <a:pt x="718" y="25"/>
                    <a:pt x="26" y="717"/>
                    <a:pt x="26" y="1567"/>
                  </a:cubicBezTo>
                  <a:cubicBezTo>
                    <a:pt x="26" y="2416"/>
                    <a:pt x="718" y="3108"/>
                    <a:pt x="1567" y="3108"/>
                  </a:cubicBezTo>
                  <a:cubicBezTo>
                    <a:pt x="2417" y="3108"/>
                    <a:pt x="3109" y="2416"/>
                    <a:pt x="3109" y="1567"/>
                  </a:cubicBezTo>
                  <a:cubicBezTo>
                    <a:pt x="3109" y="717"/>
                    <a:pt x="2417" y="25"/>
                    <a:pt x="1567" y="25"/>
                  </a:cubicBezTo>
                  <a:close/>
                  <a:moveTo>
                    <a:pt x="1567" y="3135"/>
                  </a:moveTo>
                  <a:lnTo>
                    <a:pt x="1567" y="3135"/>
                  </a:lnTo>
                  <a:cubicBezTo>
                    <a:pt x="703" y="3135"/>
                    <a:pt x="0" y="2431"/>
                    <a:pt x="0" y="1567"/>
                  </a:cubicBezTo>
                  <a:cubicBezTo>
                    <a:pt x="0" y="702"/>
                    <a:pt x="703" y="0"/>
                    <a:pt x="1567" y="0"/>
                  </a:cubicBezTo>
                  <a:cubicBezTo>
                    <a:pt x="2432" y="0"/>
                    <a:pt x="3135" y="702"/>
                    <a:pt x="3135" y="1567"/>
                  </a:cubicBezTo>
                  <a:cubicBezTo>
                    <a:pt x="3135" y="2431"/>
                    <a:pt x="2432" y="3135"/>
                    <a:pt x="1567" y="313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53" name="Freeform 157"/>
            <p:cNvSpPr>
              <a:spLocks/>
            </p:cNvSpPr>
            <p:nvPr/>
          </p:nvSpPr>
          <p:spPr bwMode="auto">
            <a:xfrm>
              <a:off x="5235" y="934"/>
              <a:ext cx="381" cy="479"/>
            </a:xfrm>
            <a:custGeom>
              <a:avLst/>
              <a:gdLst>
                <a:gd name="T0" fmla="*/ 1357 w 1440"/>
                <a:gd name="T1" fmla="*/ 1813 h 1813"/>
                <a:gd name="T2" fmla="*/ 1357 w 1440"/>
                <a:gd name="T3" fmla="*/ 1813 h 1813"/>
                <a:gd name="T4" fmla="*/ 79 w 1440"/>
                <a:gd name="T5" fmla="*/ 1813 h 1813"/>
                <a:gd name="T6" fmla="*/ 0 w 1440"/>
                <a:gd name="T7" fmla="*/ 1730 h 1813"/>
                <a:gd name="T8" fmla="*/ 0 w 1440"/>
                <a:gd name="T9" fmla="*/ 81 h 1813"/>
                <a:gd name="T10" fmla="*/ 79 w 1440"/>
                <a:gd name="T11" fmla="*/ 0 h 1813"/>
                <a:gd name="T12" fmla="*/ 573 w 1440"/>
                <a:gd name="T13" fmla="*/ 0 h 1813"/>
                <a:gd name="T14" fmla="*/ 573 w 1440"/>
                <a:gd name="T15" fmla="*/ 27 h 1813"/>
                <a:gd name="T16" fmla="*/ 79 w 1440"/>
                <a:gd name="T17" fmla="*/ 27 h 1813"/>
                <a:gd name="T18" fmla="*/ 27 w 1440"/>
                <a:gd name="T19" fmla="*/ 81 h 1813"/>
                <a:gd name="T20" fmla="*/ 27 w 1440"/>
                <a:gd name="T21" fmla="*/ 1730 h 1813"/>
                <a:gd name="T22" fmla="*/ 79 w 1440"/>
                <a:gd name="T23" fmla="*/ 1787 h 1813"/>
                <a:gd name="T24" fmla="*/ 1357 w 1440"/>
                <a:gd name="T25" fmla="*/ 1787 h 1813"/>
                <a:gd name="T26" fmla="*/ 1413 w 1440"/>
                <a:gd name="T27" fmla="*/ 1730 h 1813"/>
                <a:gd name="T28" fmla="*/ 1413 w 1440"/>
                <a:gd name="T29" fmla="*/ 81 h 1813"/>
                <a:gd name="T30" fmla="*/ 1357 w 1440"/>
                <a:gd name="T31" fmla="*/ 27 h 1813"/>
                <a:gd name="T32" fmla="*/ 853 w 1440"/>
                <a:gd name="T33" fmla="*/ 27 h 1813"/>
                <a:gd name="T34" fmla="*/ 853 w 1440"/>
                <a:gd name="T35" fmla="*/ 0 h 1813"/>
                <a:gd name="T36" fmla="*/ 1357 w 1440"/>
                <a:gd name="T37" fmla="*/ 0 h 1813"/>
                <a:gd name="T38" fmla="*/ 1440 w 1440"/>
                <a:gd name="T39" fmla="*/ 81 h 1813"/>
                <a:gd name="T40" fmla="*/ 1440 w 1440"/>
                <a:gd name="T41" fmla="*/ 1730 h 1813"/>
                <a:gd name="T42" fmla="*/ 1357 w 1440"/>
                <a:gd name="T43" fmla="*/ 1813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0" h="1813">
                  <a:moveTo>
                    <a:pt x="1357" y="1813"/>
                  </a:moveTo>
                  <a:lnTo>
                    <a:pt x="1357" y="1813"/>
                  </a:lnTo>
                  <a:lnTo>
                    <a:pt x="79" y="1813"/>
                  </a:lnTo>
                  <a:cubicBezTo>
                    <a:pt x="37" y="1813"/>
                    <a:pt x="0" y="1774"/>
                    <a:pt x="0" y="1730"/>
                  </a:cubicBezTo>
                  <a:lnTo>
                    <a:pt x="0" y="81"/>
                  </a:lnTo>
                  <a:cubicBezTo>
                    <a:pt x="0" y="38"/>
                    <a:pt x="37" y="0"/>
                    <a:pt x="79" y="0"/>
                  </a:cubicBezTo>
                  <a:lnTo>
                    <a:pt x="573" y="0"/>
                  </a:lnTo>
                  <a:lnTo>
                    <a:pt x="573" y="27"/>
                  </a:lnTo>
                  <a:lnTo>
                    <a:pt x="79" y="27"/>
                  </a:lnTo>
                  <a:cubicBezTo>
                    <a:pt x="52" y="27"/>
                    <a:pt x="27" y="53"/>
                    <a:pt x="27" y="81"/>
                  </a:cubicBezTo>
                  <a:lnTo>
                    <a:pt x="27" y="1730"/>
                  </a:lnTo>
                  <a:cubicBezTo>
                    <a:pt x="27" y="1758"/>
                    <a:pt x="52" y="1787"/>
                    <a:pt x="79" y="1787"/>
                  </a:cubicBezTo>
                  <a:lnTo>
                    <a:pt x="1357" y="1787"/>
                  </a:lnTo>
                  <a:cubicBezTo>
                    <a:pt x="1385" y="1787"/>
                    <a:pt x="1413" y="1757"/>
                    <a:pt x="1413" y="1730"/>
                  </a:cubicBezTo>
                  <a:lnTo>
                    <a:pt x="1413" y="81"/>
                  </a:lnTo>
                  <a:cubicBezTo>
                    <a:pt x="1413" y="54"/>
                    <a:pt x="1385" y="27"/>
                    <a:pt x="1357" y="27"/>
                  </a:cubicBezTo>
                  <a:lnTo>
                    <a:pt x="853" y="27"/>
                  </a:lnTo>
                  <a:lnTo>
                    <a:pt x="853" y="0"/>
                  </a:lnTo>
                  <a:lnTo>
                    <a:pt x="1357" y="0"/>
                  </a:lnTo>
                  <a:cubicBezTo>
                    <a:pt x="1400" y="0"/>
                    <a:pt x="1440" y="39"/>
                    <a:pt x="1440" y="81"/>
                  </a:cubicBezTo>
                  <a:lnTo>
                    <a:pt x="1440" y="1730"/>
                  </a:lnTo>
                  <a:cubicBezTo>
                    <a:pt x="1440" y="1773"/>
                    <a:pt x="1400" y="1813"/>
                    <a:pt x="1357" y="1813"/>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54" name="Freeform 158"/>
            <p:cNvSpPr>
              <a:spLocks/>
            </p:cNvSpPr>
            <p:nvPr/>
          </p:nvSpPr>
          <p:spPr bwMode="auto">
            <a:xfrm>
              <a:off x="5267" y="980"/>
              <a:ext cx="314" cy="401"/>
            </a:xfrm>
            <a:custGeom>
              <a:avLst/>
              <a:gdLst>
                <a:gd name="T0" fmla="*/ 1173 w 1187"/>
                <a:gd name="T1" fmla="*/ 1520 h 1520"/>
                <a:gd name="T2" fmla="*/ 1173 w 1187"/>
                <a:gd name="T3" fmla="*/ 1520 h 1520"/>
                <a:gd name="T4" fmla="*/ 13 w 1187"/>
                <a:gd name="T5" fmla="*/ 1520 h 1520"/>
                <a:gd name="T6" fmla="*/ 0 w 1187"/>
                <a:gd name="T7" fmla="*/ 1507 h 1520"/>
                <a:gd name="T8" fmla="*/ 0 w 1187"/>
                <a:gd name="T9" fmla="*/ 14 h 1520"/>
                <a:gd name="T10" fmla="*/ 13 w 1187"/>
                <a:gd name="T11" fmla="*/ 0 h 1520"/>
                <a:gd name="T12" fmla="*/ 133 w 1187"/>
                <a:gd name="T13" fmla="*/ 0 h 1520"/>
                <a:gd name="T14" fmla="*/ 133 w 1187"/>
                <a:gd name="T15" fmla="*/ 27 h 1520"/>
                <a:gd name="T16" fmla="*/ 27 w 1187"/>
                <a:gd name="T17" fmla="*/ 27 h 1520"/>
                <a:gd name="T18" fmla="*/ 27 w 1187"/>
                <a:gd name="T19" fmla="*/ 1494 h 1520"/>
                <a:gd name="T20" fmla="*/ 1160 w 1187"/>
                <a:gd name="T21" fmla="*/ 1494 h 1520"/>
                <a:gd name="T22" fmla="*/ 1160 w 1187"/>
                <a:gd name="T23" fmla="*/ 27 h 1520"/>
                <a:gd name="T24" fmla="*/ 1053 w 1187"/>
                <a:gd name="T25" fmla="*/ 27 h 1520"/>
                <a:gd name="T26" fmla="*/ 1053 w 1187"/>
                <a:gd name="T27" fmla="*/ 0 h 1520"/>
                <a:gd name="T28" fmla="*/ 1173 w 1187"/>
                <a:gd name="T29" fmla="*/ 0 h 1520"/>
                <a:gd name="T30" fmla="*/ 1187 w 1187"/>
                <a:gd name="T31" fmla="*/ 14 h 1520"/>
                <a:gd name="T32" fmla="*/ 1187 w 1187"/>
                <a:gd name="T33" fmla="*/ 1507 h 1520"/>
                <a:gd name="T34" fmla="*/ 1173 w 1187"/>
                <a:gd name="T35" fmla="*/ 152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7" h="1520">
                  <a:moveTo>
                    <a:pt x="1173" y="1520"/>
                  </a:moveTo>
                  <a:lnTo>
                    <a:pt x="1173" y="1520"/>
                  </a:lnTo>
                  <a:lnTo>
                    <a:pt x="13" y="1520"/>
                  </a:lnTo>
                  <a:cubicBezTo>
                    <a:pt x="6" y="1520"/>
                    <a:pt x="0" y="1514"/>
                    <a:pt x="0" y="1507"/>
                  </a:cubicBezTo>
                  <a:lnTo>
                    <a:pt x="0" y="14"/>
                  </a:lnTo>
                  <a:cubicBezTo>
                    <a:pt x="0" y="6"/>
                    <a:pt x="6" y="0"/>
                    <a:pt x="13" y="0"/>
                  </a:cubicBezTo>
                  <a:lnTo>
                    <a:pt x="133" y="0"/>
                  </a:lnTo>
                  <a:lnTo>
                    <a:pt x="133" y="27"/>
                  </a:lnTo>
                  <a:lnTo>
                    <a:pt x="27" y="27"/>
                  </a:lnTo>
                  <a:lnTo>
                    <a:pt x="27" y="1494"/>
                  </a:lnTo>
                  <a:lnTo>
                    <a:pt x="1160" y="1494"/>
                  </a:lnTo>
                  <a:lnTo>
                    <a:pt x="1160" y="27"/>
                  </a:lnTo>
                  <a:lnTo>
                    <a:pt x="1053" y="27"/>
                  </a:lnTo>
                  <a:lnTo>
                    <a:pt x="1053" y="0"/>
                  </a:lnTo>
                  <a:lnTo>
                    <a:pt x="1173" y="0"/>
                  </a:lnTo>
                  <a:cubicBezTo>
                    <a:pt x="1181" y="0"/>
                    <a:pt x="1187" y="6"/>
                    <a:pt x="1187" y="14"/>
                  </a:cubicBezTo>
                  <a:lnTo>
                    <a:pt x="1187" y="1507"/>
                  </a:lnTo>
                  <a:cubicBezTo>
                    <a:pt x="1187" y="1514"/>
                    <a:pt x="1181" y="1520"/>
                    <a:pt x="1173" y="152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55" name="Freeform 159"/>
            <p:cNvSpPr>
              <a:spLocks noEditPoints="1"/>
            </p:cNvSpPr>
            <p:nvPr/>
          </p:nvSpPr>
          <p:spPr bwMode="auto">
            <a:xfrm>
              <a:off x="5299" y="917"/>
              <a:ext cx="250" cy="91"/>
            </a:xfrm>
            <a:custGeom>
              <a:avLst/>
              <a:gdLst>
                <a:gd name="T0" fmla="*/ 478 w 947"/>
                <a:gd name="T1" fmla="*/ 122 h 344"/>
                <a:gd name="T2" fmla="*/ 478 w 947"/>
                <a:gd name="T3" fmla="*/ 122 h 344"/>
                <a:gd name="T4" fmla="*/ 442 w 947"/>
                <a:gd name="T5" fmla="*/ 158 h 344"/>
                <a:gd name="T6" fmla="*/ 478 w 947"/>
                <a:gd name="T7" fmla="*/ 194 h 344"/>
                <a:gd name="T8" fmla="*/ 514 w 947"/>
                <a:gd name="T9" fmla="*/ 158 h 344"/>
                <a:gd name="T10" fmla="*/ 478 w 947"/>
                <a:gd name="T11" fmla="*/ 122 h 344"/>
                <a:gd name="T12" fmla="*/ 478 w 947"/>
                <a:gd name="T13" fmla="*/ 220 h 344"/>
                <a:gd name="T14" fmla="*/ 478 w 947"/>
                <a:gd name="T15" fmla="*/ 220 h 344"/>
                <a:gd name="T16" fmla="*/ 416 w 947"/>
                <a:gd name="T17" fmla="*/ 158 h 344"/>
                <a:gd name="T18" fmla="*/ 478 w 947"/>
                <a:gd name="T19" fmla="*/ 95 h 344"/>
                <a:gd name="T20" fmla="*/ 541 w 947"/>
                <a:gd name="T21" fmla="*/ 158 h 344"/>
                <a:gd name="T22" fmla="*/ 478 w 947"/>
                <a:gd name="T23" fmla="*/ 220 h 344"/>
                <a:gd name="T24" fmla="*/ 27 w 947"/>
                <a:gd name="T25" fmla="*/ 317 h 344"/>
                <a:gd name="T26" fmla="*/ 27 w 947"/>
                <a:gd name="T27" fmla="*/ 317 h 344"/>
                <a:gd name="T28" fmla="*/ 920 w 947"/>
                <a:gd name="T29" fmla="*/ 317 h 344"/>
                <a:gd name="T30" fmla="*/ 920 w 947"/>
                <a:gd name="T31" fmla="*/ 227 h 344"/>
                <a:gd name="T32" fmla="*/ 868 w 947"/>
                <a:gd name="T33" fmla="*/ 184 h 344"/>
                <a:gd name="T34" fmla="*/ 624 w 947"/>
                <a:gd name="T35" fmla="*/ 184 h 344"/>
                <a:gd name="T36" fmla="*/ 610 w 947"/>
                <a:gd name="T37" fmla="*/ 171 h 344"/>
                <a:gd name="T38" fmla="*/ 611 w 947"/>
                <a:gd name="T39" fmla="*/ 169 h 344"/>
                <a:gd name="T40" fmla="*/ 611 w 947"/>
                <a:gd name="T41" fmla="*/ 161 h 344"/>
                <a:gd name="T42" fmla="*/ 478 w 947"/>
                <a:gd name="T43" fmla="*/ 27 h 344"/>
                <a:gd name="T44" fmla="*/ 345 w 947"/>
                <a:gd name="T45" fmla="*/ 161 h 344"/>
                <a:gd name="T46" fmla="*/ 346 w 947"/>
                <a:gd name="T47" fmla="*/ 170 h 344"/>
                <a:gd name="T48" fmla="*/ 342 w 947"/>
                <a:gd name="T49" fmla="*/ 180 h 344"/>
                <a:gd name="T50" fmla="*/ 332 w 947"/>
                <a:gd name="T51" fmla="*/ 184 h 344"/>
                <a:gd name="T52" fmla="*/ 89 w 947"/>
                <a:gd name="T53" fmla="*/ 184 h 344"/>
                <a:gd name="T54" fmla="*/ 27 w 947"/>
                <a:gd name="T55" fmla="*/ 227 h 344"/>
                <a:gd name="T56" fmla="*/ 27 w 947"/>
                <a:gd name="T57" fmla="*/ 317 h 344"/>
                <a:gd name="T58" fmla="*/ 933 w 947"/>
                <a:gd name="T59" fmla="*/ 344 h 344"/>
                <a:gd name="T60" fmla="*/ 933 w 947"/>
                <a:gd name="T61" fmla="*/ 344 h 344"/>
                <a:gd name="T62" fmla="*/ 13 w 947"/>
                <a:gd name="T63" fmla="*/ 344 h 344"/>
                <a:gd name="T64" fmla="*/ 0 w 947"/>
                <a:gd name="T65" fmla="*/ 331 h 344"/>
                <a:gd name="T66" fmla="*/ 0 w 947"/>
                <a:gd name="T67" fmla="*/ 227 h 344"/>
                <a:gd name="T68" fmla="*/ 89 w 947"/>
                <a:gd name="T69" fmla="*/ 157 h 344"/>
                <a:gd name="T70" fmla="*/ 319 w 947"/>
                <a:gd name="T71" fmla="*/ 157 h 344"/>
                <a:gd name="T72" fmla="*/ 478 w 947"/>
                <a:gd name="T73" fmla="*/ 0 h 344"/>
                <a:gd name="T74" fmla="*/ 637 w 947"/>
                <a:gd name="T75" fmla="*/ 157 h 344"/>
                <a:gd name="T76" fmla="*/ 868 w 947"/>
                <a:gd name="T77" fmla="*/ 157 h 344"/>
                <a:gd name="T78" fmla="*/ 947 w 947"/>
                <a:gd name="T79" fmla="*/ 227 h 344"/>
                <a:gd name="T80" fmla="*/ 947 w 947"/>
                <a:gd name="T81" fmla="*/ 331 h 344"/>
                <a:gd name="T82" fmla="*/ 933 w 947"/>
                <a:gd name="T8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7" h="344">
                  <a:moveTo>
                    <a:pt x="478" y="122"/>
                  </a:moveTo>
                  <a:lnTo>
                    <a:pt x="478" y="122"/>
                  </a:lnTo>
                  <a:cubicBezTo>
                    <a:pt x="458" y="122"/>
                    <a:pt x="442" y="138"/>
                    <a:pt x="442" y="158"/>
                  </a:cubicBezTo>
                  <a:cubicBezTo>
                    <a:pt x="442" y="178"/>
                    <a:pt x="458" y="194"/>
                    <a:pt x="478" y="194"/>
                  </a:cubicBezTo>
                  <a:cubicBezTo>
                    <a:pt x="498" y="194"/>
                    <a:pt x="514" y="178"/>
                    <a:pt x="514" y="158"/>
                  </a:cubicBezTo>
                  <a:cubicBezTo>
                    <a:pt x="514" y="138"/>
                    <a:pt x="498" y="122"/>
                    <a:pt x="478" y="122"/>
                  </a:cubicBezTo>
                  <a:close/>
                  <a:moveTo>
                    <a:pt x="478" y="220"/>
                  </a:moveTo>
                  <a:lnTo>
                    <a:pt x="478" y="220"/>
                  </a:lnTo>
                  <a:cubicBezTo>
                    <a:pt x="444" y="220"/>
                    <a:pt x="416" y="192"/>
                    <a:pt x="416" y="158"/>
                  </a:cubicBezTo>
                  <a:cubicBezTo>
                    <a:pt x="416" y="123"/>
                    <a:pt x="444" y="95"/>
                    <a:pt x="478" y="95"/>
                  </a:cubicBezTo>
                  <a:cubicBezTo>
                    <a:pt x="513" y="95"/>
                    <a:pt x="541" y="123"/>
                    <a:pt x="541" y="158"/>
                  </a:cubicBezTo>
                  <a:cubicBezTo>
                    <a:pt x="541" y="192"/>
                    <a:pt x="513" y="220"/>
                    <a:pt x="478" y="220"/>
                  </a:cubicBezTo>
                  <a:close/>
                  <a:moveTo>
                    <a:pt x="27" y="317"/>
                  </a:moveTo>
                  <a:lnTo>
                    <a:pt x="27" y="317"/>
                  </a:lnTo>
                  <a:lnTo>
                    <a:pt x="920" y="317"/>
                  </a:lnTo>
                  <a:lnTo>
                    <a:pt x="920" y="227"/>
                  </a:lnTo>
                  <a:cubicBezTo>
                    <a:pt x="920" y="199"/>
                    <a:pt x="893" y="184"/>
                    <a:pt x="868" y="184"/>
                  </a:cubicBezTo>
                  <a:lnTo>
                    <a:pt x="624" y="184"/>
                  </a:lnTo>
                  <a:cubicBezTo>
                    <a:pt x="616" y="184"/>
                    <a:pt x="610" y="178"/>
                    <a:pt x="610" y="171"/>
                  </a:cubicBezTo>
                  <a:cubicBezTo>
                    <a:pt x="610" y="170"/>
                    <a:pt x="611" y="169"/>
                    <a:pt x="611" y="169"/>
                  </a:cubicBezTo>
                  <a:cubicBezTo>
                    <a:pt x="611" y="167"/>
                    <a:pt x="611" y="162"/>
                    <a:pt x="611" y="161"/>
                  </a:cubicBezTo>
                  <a:cubicBezTo>
                    <a:pt x="611" y="87"/>
                    <a:pt x="551" y="27"/>
                    <a:pt x="478" y="27"/>
                  </a:cubicBezTo>
                  <a:cubicBezTo>
                    <a:pt x="405" y="27"/>
                    <a:pt x="345" y="87"/>
                    <a:pt x="345" y="161"/>
                  </a:cubicBezTo>
                  <a:cubicBezTo>
                    <a:pt x="345" y="164"/>
                    <a:pt x="346" y="170"/>
                    <a:pt x="346" y="170"/>
                  </a:cubicBezTo>
                  <a:cubicBezTo>
                    <a:pt x="346" y="174"/>
                    <a:pt x="344" y="177"/>
                    <a:pt x="342" y="180"/>
                  </a:cubicBezTo>
                  <a:cubicBezTo>
                    <a:pt x="339" y="182"/>
                    <a:pt x="336" y="184"/>
                    <a:pt x="332" y="184"/>
                  </a:cubicBezTo>
                  <a:lnTo>
                    <a:pt x="89" y="184"/>
                  </a:lnTo>
                  <a:cubicBezTo>
                    <a:pt x="59" y="184"/>
                    <a:pt x="27" y="202"/>
                    <a:pt x="27" y="227"/>
                  </a:cubicBezTo>
                  <a:lnTo>
                    <a:pt x="27" y="317"/>
                  </a:lnTo>
                  <a:close/>
                  <a:moveTo>
                    <a:pt x="933" y="344"/>
                  </a:moveTo>
                  <a:lnTo>
                    <a:pt x="933" y="344"/>
                  </a:lnTo>
                  <a:lnTo>
                    <a:pt x="13" y="344"/>
                  </a:lnTo>
                  <a:cubicBezTo>
                    <a:pt x="6" y="344"/>
                    <a:pt x="0" y="338"/>
                    <a:pt x="0" y="331"/>
                  </a:cubicBezTo>
                  <a:lnTo>
                    <a:pt x="0" y="227"/>
                  </a:lnTo>
                  <a:cubicBezTo>
                    <a:pt x="0" y="185"/>
                    <a:pt x="46" y="157"/>
                    <a:pt x="89" y="157"/>
                  </a:cubicBezTo>
                  <a:lnTo>
                    <a:pt x="319" y="157"/>
                  </a:lnTo>
                  <a:cubicBezTo>
                    <a:pt x="321" y="70"/>
                    <a:pt x="392" y="0"/>
                    <a:pt x="478" y="0"/>
                  </a:cubicBezTo>
                  <a:cubicBezTo>
                    <a:pt x="565" y="0"/>
                    <a:pt x="636" y="70"/>
                    <a:pt x="637" y="157"/>
                  </a:cubicBezTo>
                  <a:lnTo>
                    <a:pt x="868" y="157"/>
                  </a:lnTo>
                  <a:cubicBezTo>
                    <a:pt x="913" y="157"/>
                    <a:pt x="947" y="187"/>
                    <a:pt x="947" y="227"/>
                  </a:cubicBezTo>
                  <a:lnTo>
                    <a:pt x="947" y="331"/>
                  </a:lnTo>
                  <a:cubicBezTo>
                    <a:pt x="947" y="338"/>
                    <a:pt x="941" y="344"/>
                    <a:pt x="933" y="344"/>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56" name="Freeform 160"/>
            <p:cNvSpPr>
              <a:spLocks noEditPoints="1"/>
            </p:cNvSpPr>
            <p:nvPr/>
          </p:nvSpPr>
          <p:spPr bwMode="auto">
            <a:xfrm>
              <a:off x="5366" y="1055"/>
              <a:ext cx="118" cy="119"/>
            </a:xfrm>
            <a:custGeom>
              <a:avLst/>
              <a:gdLst>
                <a:gd name="T0" fmla="*/ 225 w 450"/>
                <a:gd name="T1" fmla="*/ 27 h 450"/>
                <a:gd name="T2" fmla="*/ 225 w 450"/>
                <a:gd name="T3" fmla="*/ 27 h 450"/>
                <a:gd name="T4" fmla="*/ 27 w 450"/>
                <a:gd name="T5" fmla="*/ 225 h 450"/>
                <a:gd name="T6" fmla="*/ 225 w 450"/>
                <a:gd name="T7" fmla="*/ 423 h 450"/>
                <a:gd name="T8" fmla="*/ 423 w 450"/>
                <a:gd name="T9" fmla="*/ 225 h 450"/>
                <a:gd name="T10" fmla="*/ 225 w 450"/>
                <a:gd name="T11" fmla="*/ 27 h 450"/>
                <a:gd name="T12" fmla="*/ 225 w 450"/>
                <a:gd name="T13" fmla="*/ 450 h 450"/>
                <a:gd name="T14" fmla="*/ 225 w 450"/>
                <a:gd name="T15" fmla="*/ 450 h 450"/>
                <a:gd name="T16" fmla="*/ 0 w 450"/>
                <a:gd name="T17" fmla="*/ 225 h 450"/>
                <a:gd name="T18" fmla="*/ 225 w 450"/>
                <a:gd name="T19" fmla="*/ 0 h 450"/>
                <a:gd name="T20" fmla="*/ 450 w 450"/>
                <a:gd name="T21" fmla="*/ 225 h 450"/>
                <a:gd name="T22" fmla="*/ 225 w 450"/>
                <a:gd name="T2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0" h="450">
                  <a:moveTo>
                    <a:pt x="225" y="27"/>
                  </a:moveTo>
                  <a:lnTo>
                    <a:pt x="225" y="27"/>
                  </a:lnTo>
                  <a:cubicBezTo>
                    <a:pt x="116" y="27"/>
                    <a:pt x="27" y="116"/>
                    <a:pt x="27" y="225"/>
                  </a:cubicBezTo>
                  <a:cubicBezTo>
                    <a:pt x="27" y="334"/>
                    <a:pt x="116" y="423"/>
                    <a:pt x="225" y="423"/>
                  </a:cubicBezTo>
                  <a:cubicBezTo>
                    <a:pt x="334" y="423"/>
                    <a:pt x="423" y="334"/>
                    <a:pt x="423" y="225"/>
                  </a:cubicBezTo>
                  <a:cubicBezTo>
                    <a:pt x="423" y="116"/>
                    <a:pt x="334" y="27"/>
                    <a:pt x="225" y="27"/>
                  </a:cubicBezTo>
                  <a:close/>
                  <a:moveTo>
                    <a:pt x="225" y="450"/>
                  </a:moveTo>
                  <a:lnTo>
                    <a:pt x="225" y="450"/>
                  </a:lnTo>
                  <a:cubicBezTo>
                    <a:pt x="101" y="450"/>
                    <a:pt x="0" y="349"/>
                    <a:pt x="0" y="225"/>
                  </a:cubicBezTo>
                  <a:cubicBezTo>
                    <a:pt x="0" y="101"/>
                    <a:pt x="101" y="0"/>
                    <a:pt x="225" y="0"/>
                  </a:cubicBezTo>
                  <a:cubicBezTo>
                    <a:pt x="349" y="0"/>
                    <a:pt x="450" y="101"/>
                    <a:pt x="450" y="225"/>
                  </a:cubicBezTo>
                  <a:cubicBezTo>
                    <a:pt x="450" y="349"/>
                    <a:pt x="349" y="450"/>
                    <a:pt x="225" y="45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57" name="Freeform 161"/>
            <p:cNvSpPr>
              <a:spLocks/>
            </p:cNvSpPr>
            <p:nvPr/>
          </p:nvSpPr>
          <p:spPr bwMode="auto">
            <a:xfrm>
              <a:off x="5396" y="1089"/>
              <a:ext cx="60" cy="49"/>
            </a:xfrm>
            <a:custGeom>
              <a:avLst/>
              <a:gdLst>
                <a:gd name="T0" fmla="*/ 58 w 229"/>
                <a:gd name="T1" fmla="*/ 185 h 185"/>
                <a:gd name="T2" fmla="*/ 58 w 229"/>
                <a:gd name="T3" fmla="*/ 185 h 185"/>
                <a:gd name="T4" fmla="*/ 48 w 229"/>
                <a:gd name="T5" fmla="*/ 181 h 185"/>
                <a:gd name="T6" fmla="*/ 0 w 229"/>
                <a:gd name="T7" fmla="*/ 133 h 185"/>
                <a:gd name="T8" fmla="*/ 19 w 229"/>
                <a:gd name="T9" fmla="*/ 114 h 185"/>
                <a:gd name="T10" fmla="*/ 58 w 229"/>
                <a:gd name="T11" fmla="*/ 153 h 185"/>
                <a:gd name="T12" fmla="*/ 210 w 229"/>
                <a:gd name="T13" fmla="*/ 0 h 185"/>
                <a:gd name="T14" fmla="*/ 229 w 229"/>
                <a:gd name="T15" fmla="*/ 19 h 185"/>
                <a:gd name="T16" fmla="*/ 67 w 229"/>
                <a:gd name="T17" fmla="*/ 181 h 185"/>
                <a:gd name="T18" fmla="*/ 58 w 229"/>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5">
                  <a:moveTo>
                    <a:pt x="58" y="185"/>
                  </a:moveTo>
                  <a:lnTo>
                    <a:pt x="58" y="185"/>
                  </a:lnTo>
                  <a:cubicBezTo>
                    <a:pt x="54" y="185"/>
                    <a:pt x="51" y="184"/>
                    <a:pt x="48" y="181"/>
                  </a:cubicBezTo>
                  <a:lnTo>
                    <a:pt x="0" y="133"/>
                  </a:lnTo>
                  <a:lnTo>
                    <a:pt x="19" y="114"/>
                  </a:lnTo>
                  <a:lnTo>
                    <a:pt x="58" y="153"/>
                  </a:lnTo>
                  <a:lnTo>
                    <a:pt x="210" y="0"/>
                  </a:lnTo>
                  <a:lnTo>
                    <a:pt x="229" y="19"/>
                  </a:lnTo>
                  <a:lnTo>
                    <a:pt x="67" y="181"/>
                  </a:lnTo>
                  <a:cubicBezTo>
                    <a:pt x="64" y="184"/>
                    <a:pt x="61" y="185"/>
                    <a:pt x="58" y="18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58" name="Freeform 162"/>
            <p:cNvSpPr>
              <a:spLocks/>
            </p:cNvSpPr>
            <p:nvPr/>
          </p:nvSpPr>
          <p:spPr bwMode="auto">
            <a:xfrm>
              <a:off x="5355" y="1209"/>
              <a:ext cx="144" cy="7"/>
            </a:xfrm>
            <a:custGeom>
              <a:avLst/>
              <a:gdLst>
                <a:gd name="T0" fmla="*/ 534 w 547"/>
                <a:gd name="T1" fmla="*/ 27 h 27"/>
                <a:gd name="T2" fmla="*/ 534 w 547"/>
                <a:gd name="T3" fmla="*/ 27 h 27"/>
                <a:gd name="T4" fmla="*/ 14 w 547"/>
                <a:gd name="T5" fmla="*/ 27 h 27"/>
                <a:gd name="T6" fmla="*/ 0 w 547"/>
                <a:gd name="T7" fmla="*/ 13 h 27"/>
                <a:gd name="T8" fmla="*/ 14 w 547"/>
                <a:gd name="T9" fmla="*/ 0 h 27"/>
                <a:gd name="T10" fmla="*/ 534 w 547"/>
                <a:gd name="T11" fmla="*/ 0 h 27"/>
                <a:gd name="T12" fmla="*/ 547 w 547"/>
                <a:gd name="T13" fmla="*/ 13 h 27"/>
                <a:gd name="T14" fmla="*/ 534 w 54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27">
                  <a:moveTo>
                    <a:pt x="534" y="27"/>
                  </a:moveTo>
                  <a:lnTo>
                    <a:pt x="534" y="27"/>
                  </a:lnTo>
                  <a:lnTo>
                    <a:pt x="14" y="27"/>
                  </a:lnTo>
                  <a:cubicBezTo>
                    <a:pt x="6" y="27"/>
                    <a:pt x="0" y="21"/>
                    <a:pt x="0" y="13"/>
                  </a:cubicBezTo>
                  <a:cubicBezTo>
                    <a:pt x="0" y="6"/>
                    <a:pt x="6" y="0"/>
                    <a:pt x="14" y="0"/>
                  </a:cubicBezTo>
                  <a:lnTo>
                    <a:pt x="534" y="0"/>
                  </a:lnTo>
                  <a:cubicBezTo>
                    <a:pt x="541" y="0"/>
                    <a:pt x="547" y="6"/>
                    <a:pt x="547" y="13"/>
                  </a:cubicBezTo>
                  <a:cubicBezTo>
                    <a:pt x="547" y="21"/>
                    <a:pt x="541" y="27"/>
                    <a:pt x="534"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59" name="Freeform 163"/>
            <p:cNvSpPr>
              <a:spLocks/>
            </p:cNvSpPr>
            <p:nvPr/>
          </p:nvSpPr>
          <p:spPr bwMode="auto">
            <a:xfrm>
              <a:off x="5334" y="1261"/>
              <a:ext cx="183" cy="8"/>
            </a:xfrm>
            <a:custGeom>
              <a:avLst/>
              <a:gdLst>
                <a:gd name="T0" fmla="*/ 680 w 694"/>
                <a:gd name="T1" fmla="*/ 27 h 27"/>
                <a:gd name="T2" fmla="*/ 680 w 694"/>
                <a:gd name="T3" fmla="*/ 27 h 27"/>
                <a:gd name="T4" fmla="*/ 14 w 694"/>
                <a:gd name="T5" fmla="*/ 27 h 27"/>
                <a:gd name="T6" fmla="*/ 0 w 694"/>
                <a:gd name="T7" fmla="*/ 13 h 27"/>
                <a:gd name="T8" fmla="*/ 14 w 694"/>
                <a:gd name="T9" fmla="*/ 0 h 27"/>
                <a:gd name="T10" fmla="*/ 680 w 694"/>
                <a:gd name="T11" fmla="*/ 0 h 27"/>
                <a:gd name="T12" fmla="*/ 694 w 694"/>
                <a:gd name="T13" fmla="*/ 13 h 27"/>
                <a:gd name="T14" fmla="*/ 680 w 69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27">
                  <a:moveTo>
                    <a:pt x="680" y="27"/>
                  </a:moveTo>
                  <a:lnTo>
                    <a:pt x="680" y="27"/>
                  </a:lnTo>
                  <a:lnTo>
                    <a:pt x="14" y="27"/>
                  </a:lnTo>
                  <a:cubicBezTo>
                    <a:pt x="6" y="27"/>
                    <a:pt x="0" y="21"/>
                    <a:pt x="0" y="13"/>
                  </a:cubicBezTo>
                  <a:cubicBezTo>
                    <a:pt x="0" y="6"/>
                    <a:pt x="6" y="0"/>
                    <a:pt x="14" y="0"/>
                  </a:cubicBezTo>
                  <a:lnTo>
                    <a:pt x="680" y="0"/>
                  </a:lnTo>
                  <a:cubicBezTo>
                    <a:pt x="688" y="0"/>
                    <a:pt x="694" y="6"/>
                    <a:pt x="694" y="13"/>
                  </a:cubicBezTo>
                  <a:cubicBezTo>
                    <a:pt x="694" y="21"/>
                    <a:pt x="688" y="27"/>
                    <a:pt x="6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60" name="Freeform 164"/>
            <p:cNvSpPr>
              <a:spLocks/>
            </p:cNvSpPr>
            <p:nvPr/>
          </p:nvSpPr>
          <p:spPr bwMode="auto">
            <a:xfrm>
              <a:off x="5359" y="1307"/>
              <a:ext cx="130" cy="7"/>
            </a:xfrm>
            <a:custGeom>
              <a:avLst/>
              <a:gdLst>
                <a:gd name="T0" fmla="*/ 480 w 493"/>
                <a:gd name="T1" fmla="*/ 27 h 27"/>
                <a:gd name="T2" fmla="*/ 480 w 493"/>
                <a:gd name="T3" fmla="*/ 27 h 27"/>
                <a:gd name="T4" fmla="*/ 13 w 493"/>
                <a:gd name="T5" fmla="*/ 27 h 27"/>
                <a:gd name="T6" fmla="*/ 0 w 493"/>
                <a:gd name="T7" fmla="*/ 14 h 27"/>
                <a:gd name="T8" fmla="*/ 13 w 493"/>
                <a:gd name="T9" fmla="*/ 0 h 27"/>
                <a:gd name="T10" fmla="*/ 480 w 493"/>
                <a:gd name="T11" fmla="*/ 0 h 27"/>
                <a:gd name="T12" fmla="*/ 493 w 493"/>
                <a:gd name="T13" fmla="*/ 14 h 27"/>
                <a:gd name="T14" fmla="*/ 480 w 49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7">
                  <a:moveTo>
                    <a:pt x="480" y="27"/>
                  </a:moveTo>
                  <a:lnTo>
                    <a:pt x="480" y="27"/>
                  </a:lnTo>
                  <a:lnTo>
                    <a:pt x="13" y="27"/>
                  </a:lnTo>
                  <a:cubicBezTo>
                    <a:pt x="5" y="27"/>
                    <a:pt x="0" y="21"/>
                    <a:pt x="0" y="14"/>
                  </a:cubicBezTo>
                  <a:cubicBezTo>
                    <a:pt x="0" y="6"/>
                    <a:pt x="5" y="0"/>
                    <a:pt x="13" y="0"/>
                  </a:cubicBezTo>
                  <a:lnTo>
                    <a:pt x="480" y="0"/>
                  </a:lnTo>
                  <a:cubicBezTo>
                    <a:pt x="487" y="0"/>
                    <a:pt x="493" y="6"/>
                    <a:pt x="493" y="14"/>
                  </a:cubicBezTo>
                  <a:cubicBezTo>
                    <a:pt x="493" y="21"/>
                    <a:pt x="487" y="27"/>
                    <a:pt x="4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grpSp>
      <p:sp>
        <p:nvSpPr>
          <p:cNvPr id="61" name="TextBox 60"/>
          <p:cNvSpPr txBox="1"/>
          <p:nvPr/>
        </p:nvSpPr>
        <p:spPr>
          <a:xfrm>
            <a:off x="1401199" y="4876451"/>
            <a:ext cx="1847273" cy="926407"/>
          </a:xfrm>
          <a:prstGeom prst="rect">
            <a:avLst/>
          </a:prstGeom>
          <a:noFill/>
        </p:spPr>
        <p:txBody>
          <a:bodyPr wrap="square" lIns="182880" tIns="146304" rIns="182880" bIns="146304" rtlCol="1">
            <a:spAutoFit/>
          </a:bodyPr>
          <a:lstStyle/>
          <a:p>
            <a:pPr algn="r" rtl="1">
              <a:lnSpc>
                <a:spcPct val="90000"/>
              </a:lnSpc>
              <a:spcAft>
                <a:spcPts val="600"/>
              </a:spcAft>
            </a:pPr>
            <a:r>
              <a:rPr lang="ar-sa"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الإصدار </a:t>
            </a:r>
            <a:r>
              <a:rPr lang="en-US"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val="0"/>
              </a:rPr>
              <a:t>B</a:t>
            </a:r>
            <a:endParaRPr lang="ar-sa"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val="0"/>
            </a:endParaRPr>
          </a:p>
          <a:p>
            <a:pPr algn="r" rtl="1">
              <a:lnSpc>
                <a:spcPct val="90000"/>
              </a:lnSpc>
              <a:spcAft>
                <a:spcPts val="600"/>
              </a:spcAft>
            </a:pPr>
            <a:r>
              <a:rPr lang="ar-sa" sz="16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العائد، الصنف، متعدد</a:t>
            </a:r>
          </a:p>
        </p:txBody>
      </p:sp>
      <p:grpSp>
        <p:nvGrpSpPr>
          <p:cNvPr id="62" name="Group 155"/>
          <p:cNvGrpSpPr>
            <a:grpSpLocks noChangeAspect="1"/>
          </p:cNvGrpSpPr>
          <p:nvPr/>
        </p:nvGrpSpPr>
        <p:grpSpPr bwMode="auto">
          <a:xfrm>
            <a:off x="7668350" y="4720244"/>
            <a:ext cx="1314450" cy="1316038"/>
            <a:chOff x="5006" y="757"/>
            <a:chExt cx="828" cy="829"/>
          </a:xfrm>
        </p:grpSpPr>
        <p:sp>
          <p:nvSpPr>
            <p:cNvPr id="63" name="Freeform 156"/>
            <p:cNvSpPr>
              <a:spLocks noEditPoints="1"/>
            </p:cNvSpPr>
            <p:nvPr/>
          </p:nvSpPr>
          <p:spPr bwMode="auto">
            <a:xfrm>
              <a:off x="5006" y="757"/>
              <a:ext cx="828" cy="829"/>
            </a:xfrm>
            <a:custGeom>
              <a:avLst/>
              <a:gdLst>
                <a:gd name="T0" fmla="*/ 1567 w 3135"/>
                <a:gd name="T1" fmla="*/ 25 h 3135"/>
                <a:gd name="T2" fmla="*/ 1567 w 3135"/>
                <a:gd name="T3" fmla="*/ 25 h 3135"/>
                <a:gd name="T4" fmla="*/ 26 w 3135"/>
                <a:gd name="T5" fmla="*/ 1567 h 3135"/>
                <a:gd name="T6" fmla="*/ 1567 w 3135"/>
                <a:gd name="T7" fmla="*/ 3108 h 3135"/>
                <a:gd name="T8" fmla="*/ 3109 w 3135"/>
                <a:gd name="T9" fmla="*/ 1567 h 3135"/>
                <a:gd name="T10" fmla="*/ 1567 w 3135"/>
                <a:gd name="T11" fmla="*/ 25 h 3135"/>
                <a:gd name="T12" fmla="*/ 1567 w 3135"/>
                <a:gd name="T13" fmla="*/ 3135 h 3135"/>
                <a:gd name="T14" fmla="*/ 1567 w 3135"/>
                <a:gd name="T15" fmla="*/ 3135 h 3135"/>
                <a:gd name="T16" fmla="*/ 0 w 3135"/>
                <a:gd name="T17" fmla="*/ 1567 h 3135"/>
                <a:gd name="T18" fmla="*/ 1567 w 3135"/>
                <a:gd name="T19" fmla="*/ 0 h 3135"/>
                <a:gd name="T20" fmla="*/ 3135 w 3135"/>
                <a:gd name="T21" fmla="*/ 1567 h 3135"/>
                <a:gd name="T22" fmla="*/ 1567 w 3135"/>
                <a:gd name="T23" fmla="*/ 3135 h 3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5" h="3135">
                  <a:moveTo>
                    <a:pt x="1567" y="25"/>
                  </a:moveTo>
                  <a:lnTo>
                    <a:pt x="1567" y="25"/>
                  </a:lnTo>
                  <a:cubicBezTo>
                    <a:pt x="718" y="25"/>
                    <a:pt x="26" y="717"/>
                    <a:pt x="26" y="1567"/>
                  </a:cubicBezTo>
                  <a:cubicBezTo>
                    <a:pt x="26" y="2416"/>
                    <a:pt x="718" y="3108"/>
                    <a:pt x="1567" y="3108"/>
                  </a:cubicBezTo>
                  <a:cubicBezTo>
                    <a:pt x="2417" y="3108"/>
                    <a:pt x="3109" y="2416"/>
                    <a:pt x="3109" y="1567"/>
                  </a:cubicBezTo>
                  <a:cubicBezTo>
                    <a:pt x="3109" y="717"/>
                    <a:pt x="2417" y="25"/>
                    <a:pt x="1567" y="25"/>
                  </a:cubicBezTo>
                  <a:close/>
                  <a:moveTo>
                    <a:pt x="1567" y="3135"/>
                  </a:moveTo>
                  <a:lnTo>
                    <a:pt x="1567" y="3135"/>
                  </a:lnTo>
                  <a:cubicBezTo>
                    <a:pt x="703" y="3135"/>
                    <a:pt x="0" y="2431"/>
                    <a:pt x="0" y="1567"/>
                  </a:cubicBezTo>
                  <a:cubicBezTo>
                    <a:pt x="0" y="702"/>
                    <a:pt x="703" y="0"/>
                    <a:pt x="1567" y="0"/>
                  </a:cubicBezTo>
                  <a:cubicBezTo>
                    <a:pt x="2432" y="0"/>
                    <a:pt x="3135" y="702"/>
                    <a:pt x="3135" y="1567"/>
                  </a:cubicBezTo>
                  <a:cubicBezTo>
                    <a:pt x="3135" y="2431"/>
                    <a:pt x="2432" y="3135"/>
                    <a:pt x="1567" y="313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64" name="Freeform 157"/>
            <p:cNvSpPr>
              <a:spLocks/>
            </p:cNvSpPr>
            <p:nvPr/>
          </p:nvSpPr>
          <p:spPr bwMode="auto">
            <a:xfrm>
              <a:off x="5235" y="934"/>
              <a:ext cx="381" cy="479"/>
            </a:xfrm>
            <a:custGeom>
              <a:avLst/>
              <a:gdLst>
                <a:gd name="T0" fmla="*/ 1357 w 1440"/>
                <a:gd name="T1" fmla="*/ 1813 h 1813"/>
                <a:gd name="T2" fmla="*/ 1357 w 1440"/>
                <a:gd name="T3" fmla="*/ 1813 h 1813"/>
                <a:gd name="T4" fmla="*/ 79 w 1440"/>
                <a:gd name="T5" fmla="*/ 1813 h 1813"/>
                <a:gd name="T6" fmla="*/ 0 w 1440"/>
                <a:gd name="T7" fmla="*/ 1730 h 1813"/>
                <a:gd name="T8" fmla="*/ 0 w 1440"/>
                <a:gd name="T9" fmla="*/ 81 h 1813"/>
                <a:gd name="T10" fmla="*/ 79 w 1440"/>
                <a:gd name="T11" fmla="*/ 0 h 1813"/>
                <a:gd name="T12" fmla="*/ 573 w 1440"/>
                <a:gd name="T13" fmla="*/ 0 h 1813"/>
                <a:gd name="T14" fmla="*/ 573 w 1440"/>
                <a:gd name="T15" fmla="*/ 27 h 1813"/>
                <a:gd name="T16" fmla="*/ 79 w 1440"/>
                <a:gd name="T17" fmla="*/ 27 h 1813"/>
                <a:gd name="T18" fmla="*/ 27 w 1440"/>
                <a:gd name="T19" fmla="*/ 81 h 1813"/>
                <a:gd name="T20" fmla="*/ 27 w 1440"/>
                <a:gd name="T21" fmla="*/ 1730 h 1813"/>
                <a:gd name="T22" fmla="*/ 79 w 1440"/>
                <a:gd name="T23" fmla="*/ 1787 h 1813"/>
                <a:gd name="T24" fmla="*/ 1357 w 1440"/>
                <a:gd name="T25" fmla="*/ 1787 h 1813"/>
                <a:gd name="T26" fmla="*/ 1413 w 1440"/>
                <a:gd name="T27" fmla="*/ 1730 h 1813"/>
                <a:gd name="T28" fmla="*/ 1413 w 1440"/>
                <a:gd name="T29" fmla="*/ 81 h 1813"/>
                <a:gd name="T30" fmla="*/ 1357 w 1440"/>
                <a:gd name="T31" fmla="*/ 27 h 1813"/>
                <a:gd name="T32" fmla="*/ 853 w 1440"/>
                <a:gd name="T33" fmla="*/ 27 h 1813"/>
                <a:gd name="T34" fmla="*/ 853 w 1440"/>
                <a:gd name="T35" fmla="*/ 0 h 1813"/>
                <a:gd name="T36" fmla="*/ 1357 w 1440"/>
                <a:gd name="T37" fmla="*/ 0 h 1813"/>
                <a:gd name="T38" fmla="*/ 1440 w 1440"/>
                <a:gd name="T39" fmla="*/ 81 h 1813"/>
                <a:gd name="T40" fmla="*/ 1440 w 1440"/>
                <a:gd name="T41" fmla="*/ 1730 h 1813"/>
                <a:gd name="T42" fmla="*/ 1357 w 1440"/>
                <a:gd name="T43" fmla="*/ 1813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0" h="1813">
                  <a:moveTo>
                    <a:pt x="1357" y="1813"/>
                  </a:moveTo>
                  <a:lnTo>
                    <a:pt x="1357" y="1813"/>
                  </a:lnTo>
                  <a:lnTo>
                    <a:pt x="79" y="1813"/>
                  </a:lnTo>
                  <a:cubicBezTo>
                    <a:pt x="37" y="1813"/>
                    <a:pt x="0" y="1774"/>
                    <a:pt x="0" y="1730"/>
                  </a:cubicBezTo>
                  <a:lnTo>
                    <a:pt x="0" y="81"/>
                  </a:lnTo>
                  <a:cubicBezTo>
                    <a:pt x="0" y="38"/>
                    <a:pt x="37" y="0"/>
                    <a:pt x="79" y="0"/>
                  </a:cubicBezTo>
                  <a:lnTo>
                    <a:pt x="573" y="0"/>
                  </a:lnTo>
                  <a:lnTo>
                    <a:pt x="573" y="27"/>
                  </a:lnTo>
                  <a:lnTo>
                    <a:pt x="79" y="27"/>
                  </a:lnTo>
                  <a:cubicBezTo>
                    <a:pt x="52" y="27"/>
                    <a:pt x="27" y="53"/>
                    <a:pt x="27" y="81"/>
                  </a:cubicBezTo>
                  <a:lnTo>
                    <a:pt x="27" y="1730"/>
                  </a:lnTo>
                  <a:cubicBezTo>
                    <a:pt x="27" y="1758"/>
                    <a:pt x="52" y="1787"/>
                    <a:pt x="79" y="1787"/>
                  </a:cubicBezTo>
                  <a:lnTo>
                    <a:pt x="1357" y="1787"/>
                  </a:lnTo>
                  <a:cubicBezTo>
                    <a:pt x="1385" y="1787"/>
                    <a:pt x="1413" y="1757"/>
                    <a:pt x="1413" y="1730"/>
                  </a:cubicBezTo>
                  <a:lnTo>
                    <a:pt x="1413" y="81"/>
                  </a:lnTo>
                  <a:cubicBezTo>
                    <a:pt x="1413" y="54"/>
                    <a:pt x="1385" y="27"/>
                    <a:pt x="1357" y="27"/>
                  </a:cubicBezTo>
                  <a:lnTo>
                    <a:pt x="853" y="27"/>
                  </a:lnTo>
                  <a:lnTo>
                    <a:pt x="853" y="0"/>
                  </a:lnTo>
                  <a:lnTo>
                    <a:pt x="1357" y="0"/>
                  </a:lnTo>
                  <a:cubicBezTo>
                    <a:pt x="1400" y="0"/>
                    <a:pt x="1440" y="39"/>
                    <a:pt x="1440" y="81"/>
                  </a:cubicBezTo>
                  <a:lnTo>
                    <a:pt x="1440" y="1730"/>
                  </a:lnTo>
                  <a:cubicBezTo>
                    <a:pt x="1440" y="1773"/>
                    <a:pt x="1400" y="1813"/>
                    <a:pt x="1357" y="1813"/>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65" name="Freeform 158"/>
            <p:cNvSpPr>
              <a:spLocks/>
            </p:cNvSpPr>
            <p:nvPr/>
          </p:nvSpPr>
          <p:spPr bwMode="auto">
            <a:xfrm>
              <a:off x="5267" y="980"/>
              <a:ext cx="314" cy="401"/>
            </a:xfrm>
            <a:custGeom>
              <a:avLst/>
              <a:gdLst>
                <a:gd name="T0" fmla="*/ 1173 w 1187"/>
                <a:gd name="T1" fmla="*/ 1520 h 1520"/>
                <a:gd name="T2" fmla="*/ 1173 w 1187"/>
                <a:gd name="T3" fmla="*/ 1520 h 1520"/>
                <a:gd name="T4" fmla="*/ 13 w 1187"/>
                <a:gd name="T5" fmla="*/ 1520 h 1520"/>
                <a:gd name="T6" fmla="*/ 0 w 1187"/>
                <a:gd name="T7" fmla="*/ 1507 h 1520"/>
                <a:gd name="T8" fmla="*/ 0 w 1187"/>
                <a:gd name="T9" fmla="*/ 14 h 1520"/>
                <a:gd name="T10" fmla="*/ 13 w 1187"/>
                <a:gd name="T11" fmla="*/ 0 h 1520"/>
                <a:gd name="T12" fmla="*/ 133 w 1187"/>
                <a:gd name="T13" fmla="*/ 0 h 1520"/>
                <a:gd name="T14" fmla="*/ 133 w 1187"/>
                <a:gd name="T15" fmla="*/ 27 h 1520"/>
                <a:gd name="T16" fmla="*/ 27 w 1187"/>
                <a:gd name="T17" fmla="*/ 27 h 1520"/>
                <a:gd name="T18" fmla="*/ 27 w 1187"/>
                <a:gd name="T19" fmla="*/ 1494 h 1520"/>
                <a:gd name="T20" fmla="*/ 1160 w 1187"/>
                <a:gd name="T21" fmla="*/ 1494 h 1520"/>
                <a:gd name="T22" fmla="*/ 1160 w 1187"/>
                <a:gd name="T23" fmla="*/ 27 h 1520"/>
                <a:gd name="T24" fmla="*/ 1053 w 1187"/>
                <a:gd name="T25" fmla="*/ 27 h 1520"/>
                <a:gd name="T26" fmla="*/ 1053 w 1187"/>
                <a:gd name="T27" fmla="*/ 0 h 1520"/>
                <a:gd name="T28" fmla="*/ 1173 w 1187"/>
                <a:gd name="T29" fmla="*/ 0 h 1520"/>
                <a:gd name="T30" fmla="*/ 1187 w 1187"/>
                <a:gd name="T31" fmla="*/ 14 h 1520"/>
                <a:gd name="T32" fmla="*/ 1187 w 1187"/>
                <a:gd name="T33" fmla="*/ 1507 h 1520"/>
                <a:gd name="T34" fmla="*/ 1173 w 1187"/>
                <a:gd name="T35" fmla="*/ 152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7" h="1520">
                  <a:moveTo>
                    <a:pt x="1173" y="1520"/>
                  </a:moveTo>
                  <a:lnTo>
                    <a:pt x="1173" y="1520"/>
                  </a:lnTo>
                  <a:lnTo>
                    <a:pt x="13" y="1520"/>
                  </a:lnTo>
                  <a:cubicBezTo>
                    <a:pt x="6" y="1520"/>
                    <a:pt x="0" y="1514"/>
                    <a:pt x="0" y="1507"/>
                  </a:cubicBezTo>
                  <a:lnTo>
                    <a:pt x="0" y="14"/>
                  </a:lnTo>
                  <a:cubicBezTo>
                    <a:pt x="0" y="6"/>
                    <a:pt x="6" y="0"/>
                    <a:pt x="13" y="0"/>
                  </a:cubicBezTo>
                  <a:lnTo>
                    <a:pt x="133" y="0"/>
                  </a:lnTo>
                  <a:lnTo>
                    <a:pt x="133" y="27"/>
                  </a:lnTo>
                  <a:lnTo>
                    <a:pt x="27" y="27"/>
                  </a:lnTo>
                  <a:lnTo>
                    <a:pt x="27" y="1494"/>
                  </a:lnTo>
                  <a:lnTo>
                    <a:pt x="1160" y="1494"/>
                  </a:lnTo>
                  <a:lnTo>
                    <a:pt x="1160" y="27"/>
                  </a:lnTo>
                  <a:lnTo>
                    <a:pt x="1053" y="27"/>
                  </a:lnTo>
                  <a:lnTo>
                    <a:pt x="1053" y="0"/>
                  </a:lnTo>
                  <a:lnTo>
                    <a:pt x="1173" y="0"/>
                  </a:lnTo>
                  <a:cubicBezTo>
                    <a:pt x="1181" y="0"/>
                    <a:pt x="1187" y="6"/>
                    <a:pt x="1187" y="14"/>
                  </a:cubicBezTo>
                  <a:lnTo>
                    <a:pt x="1187" y="1507"/>
                  </a:lnTo>
                  <a:cubicBezTo>
                    <a:pt x="1187" y="1514"/>
                    <a:pt x="1181" y="1520"/>
                    <a:pt x="1173" y="152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66" name="Freeform 159"/>
            <p:cNvSpPr>
              <a:spLocks noEditPoints="1"/>
            </p:cNvSpPr>
            <p:nvPr/>
          </p:nvSpPr>
          <p:spPr bwMode="auto">
            <a:xfrm>
              <a:off x="5299" y="917"/>
              <a:ext cx="250" cy="91"/>
            </a:xfrm>
            <a:custGeom>
              <a:avLst/>
              <a:gdLst>
                <a:gd name="T0" fmla="*/ 478 w 947"/>
                <a:gd name="T1" fmla="*/ 122 h 344"/>
                <a:gd name="T2" fmla="*/ 478 w 947"/>
                <a:gd name="T3" fmla="*/ 122 h 344"/>
                <a:gd name="T4" fmla="*/ 442 w 947"/>
                <a:gd name="T5" fmla="*/ 158 h 344"/>
                <a:gd name="T6" fmla="*/ 478 w 947"/>
                <a:gd name="T7" fmla="*/ 194 h 344"/>
                <a:gd name="T8" fmla="*/ 514 w 947"/>
                <a:gd name="T9" fmla="*/ 158 h 344"/>
                <a:gd name="T10" fmla="*/ 478 w 947"/>
                <a:gd name="T11" fmla="*/ 122 h 344"/>
                <a:gd name="T12" fmla="*/ 478 w 947"/>
                <a:gd name="T13" fmla="*/ 220 h 344"/>
                <a:gd name="T14" fmla="*/ 478 w 947"/>
                <a:gd name="T15" fmla="*/ 220 h 344"/>
                <a:gd name="T16" fmla="*/ 416 w 947"/>
                <a:gd name="T17" fmla="*/ 158 h 344"/>
                <a:gd name="T18" fmla="*/ 478 w 947"/>
                <a:gd name="T19" fmla="*/ 95 h 344"/>
                <a:gd name="T20" fmla="*/ 541 w 947"/>
                <a:gd name="T21" fmla="*/ 158 h 344"/>
                <a:gd name="T22" fmla="*/ 478 w 947"/>
                <a:gd name="T23" fmla="*/ 220 h 344"/>
                <a:gd name="T24" fmla="*/ 27 w 947"/>
                <a:gd name="T25" fmla="*/ 317 h 344"/>
                <a:gd name="T26" fmla="*/ 27 w 947"/>
                <a:gd name="T27" fmla="*/ 317 h 344"/>
                <a:gd name="T28" fmla="*/ 920 w 947"/>
                <a:gd name="T29" fmla="*/ 317 h 344"/>
                <a:gd name="T30" fmla="*/ 920 w 947"/>
                <a:gd name="T31" fmla="*/ 227 h 344"/>
                <a:gd name="T32" fmla="*/ 868 w 947"/>
                <a:gd name="T33" fmla="*/ 184 h 344"/>
                <a:gd name="T34" fmla="*/ 624 w 947"/>
                <a:gd name="T35" fmla="*/ 184 h 344"/>
                <a:gd name="T36" fmla="*/ 610 w 947"/>
                <a:gd name="T37" fmla="*/ 171 h 344"/>
                <a:gd name="T38" fmla="*/ 611 w 947"/>
                <a:gd name="T39" fmla="*/ 169 h 344"/>
                <a:gd name="T40" fmla="*/ 611 w 947"/>
                <a:gd name="T41" fmla="*/ 161 h 344"/>
                <a:gd name="T42" fmla="*/ 478 w 947"/>
                <a:gd name="T43" fmla="*/ 27 h 344"/>
                <a:gd name="T44" fmla="*/ 345 w 947"/>
                <a:gd name="T45" fmla="*/ 161 h 344"/>
                <a:gd name="T46" fmla="*/ 346 w 947"/>
                <a:gd name="T47" fmla="*/ 170 h 344"/>
                <a:gd name="T48" fmla="*/ 342 w 947"/>
                <a:gd name="T49" fmla="*/ 180 h 344"/>
                <a:gd name="T50" fmla="*/ 332 w 947"/>
                <a:gd name="T51" fmla="*/ 184 h 344"/>
                <a:gd name="T52" fmla="*/ 89 w 947"/>
                <a:gd name="T53" fmla="*/ 184 h 344"/>
                <a:gd name="T54" fmla="*/ 27 w 947"/>
                <a:gd name="T55" fmla="*/ 227 h 344"/>
                <a:gd name="T56" fmla="*/ 27 w 947"/>
                <a:gd name="T57" fmla="*/ 317 h 344"/>
                <a:gd name="T58" fmla="*/ 933 w 947"/>
                <a:gd name="T59" fmla="*/ 344 h 344"/>
                <a:gd name="T60" fmla="*/ 933 w 947"/>
                <a:gd name="T61" fmla="*/ 344 h 344"/>
                <a:gd name="T62" fmla="*/ 13 w 947"/>
                <a:gd name="T63" fmla="*/ 344 h 344"/>
                <a:gd name="T64" fmla="*/ 0 w 947"/>
                <a:gd name="T65" fmla="*/ 331 h 344"/>
                <a:gd name="T66" fmla="*/ 0 w 947"/>
                <a:gd name="T67" fmla="*/ 227 h 344"/>
                <a:gd name="T68" fmla="*/ 89 w 947"/>
                <a:gd name="T69" fmla="*/ 157 h 344"/>
                <a:gd name="T70" fmla="*/ 319 w 947"/>
                <a:gd name="T71" fmla="*/ 157 h 344"/>
                <a:gd name="T72" fmla="*/ 478 w 947"/>
                <a:gd name="T73" fmla="*/ 0 h 344"/>
                <a:gd name="T74" fmla="*/ 637 w 947"/>
                <a:gd name="T75" fmla="*/ 157 h 344"/>
                <a:gd name="T76" fmla="*/ 868 w 947"/>
                <a:gd name="T77" fmla="*/ 157 h 344"/>
                <a:gd name="T78" fmla="*/ 947 w 947"/>
                <a:gd name="T79" fmla="*/ 227 h 344"/>
                <a:gd name="T80" fmla="*/ 947 w 947"/>
                <a:gd name="T81" fmla="*/ 331 h 344"/>
                <a:gd name="T82" fmla="*/ 933 w 947"/>
                <a:gd name="T8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7" h="344">
                  <a:moveTo>
                    <a:pt x="478" y="122"/>
                  </a:moveTo>
                  <a:lnTo>
                    <a:pt x="478" y="122"/>
                  </a:lnTo>
                  <a:cubicBezTo>
                    <a:pt x="458" y="122"/>
                    <a:pt x="442" y="138"/>
                    <a:pt x="442" y="158"/>
                  </a:cubicBezTo>
                  <a:cubicBezTo>
                    <a:pt x="442" y="178"/>
                    <a:pt x="458" y="194"/>
                    <a:pt x="478" y="194"/>
                  </a:cubicBezTo>
                  <a:cubicBezTo>
                    <a:pt x="498" y="194"/>
                    <a:pt x="514" y="178"/>
                    <a:pt x="514" y="158"/>
                  </a:cubicBezTo>
                  <a:cubicBezTo>
                    <a:pt x="514" y="138"/>
                    <a:pt x="498" y="122"/>
                    <a:pt x="478" y="122"/>
                  </a:cubicBezTo>
                  <a:close/>
                  <a:moveTo>
                    <a:pt x="478" y="220"/>
                  </a:moveTo>
                  <a:lnTo>
                    <a:pt x="478" y="220"/>
                  </a:lnTo>
                  <a:cubicBezTo>
                    <a:pt x="444" y="220"/>
                    <a:pt x="416" y="192"/>
                    <a:pt x="416" y="158"/>
                  </a:cubicBezTo>
                  <a:cubicBezTo>
                    <a:pt x="416" y="123"/>
                    <a:pt x="444" y="95"/>
                    <a:pt x="478" y="95"/>
                  </a:cubicBezTo>
                  <a:cubicBezTo>
                    <a:pt x="513" y="95"/>
                    <a:pt x="541" y="123"/>
                    <a:pt x="541" y="158"/>
                  </a:cubicBezTo>
                  <a:cubicBezTo>
                    <a:pt x="541" y="192"/>
                    <a:pt x="513" y="220"/>
                    <a:pt x="478" y="220"/>
                  </a:cubicBezTo>
                  <a:close/>
                  <a:moveTo>
                    <a:pt x="27" y="317"/>
                  </a:moveTo>
                  <a:lnTo>
                    <a:pt x="27" y="317"/>
                  </a:lnTo>
                  <a:lnTo>
                    <a:pt x="920" y="317"/>
                  </a:lnTo>
                  <a:lnTo>
                    <a:pt x="920" y="227"/>
                  </a:lnTo>
                  <a:cubicBezTo>
                    <a:pt x="920" y="199"/>
                    <a:pt x="893" y="184"/>
                    <a:pt x="868" y="184"/>
                  </a:cubicBezTo>
                  <a:lnTo>
                    <a:pt x="624" y="184"/>
                  </a:lnTo>
                  <a:cubicBezTo>
                    <a:pt x="616" y="184"/>
                    <a:pt x="610" y="178"/>
                    <a:pt x="610" y="171"/>
                  </a:cubicBezTo>
                  <a:cubicBezTo>
                    <a:pt x="610" y="170"/>
                    <a:pt x="611" y="169"/>
                    <a:pt x="611" y="169"/>
                  </a:cubicBezTo>
                  <a:cubicBezTo>
                    <a:pt x="611" y="167"/>
                    <a:pt x="611" y="162"/>
                    <a:pt x="611" y="161"/>
                  </a:cubicBezTo>
                  <a:cubicBezTo>
                    <a:pt x="611" y="87"/>
                    <a:pt x="551" y="27"/>
                    <a:pt x="478" y="27"/>
                  </a:cubicBezTo>
                  <a:cubicBezTo>
                    <a:pt x="405" y="27"/>
                    <a:pt x="345" y="87"/>
                    <a:pt x="345" y="161"/>
                  </a:cubicBezTo>
                  <a:cubicBezTo>
                    <a:pt x="345" y="164"/>
                    <a:pt x="346" y="170"/>
                    <a:pt x="346" y="170"/>
                  </a:cubicBezTo>
                  <a:cubicBezTo>
                    <a:pt x="346" y="174"/>
                    <a:pt x="344" y="177"/>
                    <a:pt x="342" y="180"/>
                  </a:cubicBezTo>
                  <a:cubicBezTo>
                    <a:pt x="339" y="182"/>
                    <a:pt x="336" y="184"/>
                    <a:pt x="332" y="184"/>
                  </a:cubicBezTo>
                  <a:lnTo>
                    <a:pt x="89" y="184"/>
                  </a:lnTo>
                  <a:cubicBezTo>
                    <a:pt x="59" y="184"/>
                    <a:pt x="27" y="202"/>
                    <a:pt x="27" y="227"/>
                  </a:cubicBezTo>
                  <a:lnTo>
                    <a:pt x="27" y="317"/>
                  </a:lnTo>
                  <a:close/>
                  <a:moveTo>
                    <a:pt x="933" y="344"/>
                  </a:moveTo>
                  <a:lnTo>
                    <a:pt x="933" y="344"/>
                  </a:lnTo>
                  <a:lnTo>
                    <a:pt x="13" y="344"/>
                  </a:lnTo>
                  <a:cubicBezTo>
                    <a:pt x="6" y="344"/>
                    <a:pt x="0" y="338"/>
                    <a:pt x="0" y="331"/>
                  </a:cubicBezTo>
                  <a:lnTo>
                    <a:pt x="0" y="227"/>
                  </a:lnTo>
                  <a:cubicBezTo>
                    <a:pt x="0" y="185"/>
                    <a:pt x="46" y="157"/>
                    <a:pt x="89" y="157"/>
                  </a:cubicBezTo>
                  <a:lnTo>
                    <a:pt x="319" y="157"/>
                  </a:lnTo>
                  <a:cubicBezTo>
                    <a:pt x="321" y="70"/>
                    <a:pt x="392" y="0"/>
                    <a:pt x="478" y="0"/>
                  </a:cubicBezTo>
                  <a:cubicBezTo>
                    <a:pt x="565" y="0"/>
                    <a:pt x="636" y="70"/>
                    <a:pt x="637" y="157"/>
                  </a:cubicBezTo>
                  <a:lnTo>
                    <a:pt x="868" y="157"/>
                  </a:lnTo>
                  <a:cubicBezTo>
                    <a:pt x="913" y="157"/>
                    <a:pt x="947" y="187"/>
                    <a:pt x="947" y="227"/>
                  </a:cubicBezTo>
                  <a:lnTo>
                    <a:pt x="947" y="331"/>
                  </a:lnTo>
                  <a:cubicBezTo>
                    <a:pt x="947" y="338"/>
                    <a:pt x="941" y="344"/>
                    <a:pt x="933" y="344"/>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67" name="Freeform 160"/>
            <p:cNvSpPr>
              <a:spLocks noEditPoints="1"/>
            </p:cNvSpPr>
            <p:nvPr/>
          </p:nvSpPr>
          <p:spPr bwMode="auto">
            <a:xfrm>
              <a:off x="5366" y="1055"/>
              <a:ext cx="118" cy="119"/>
            </a:xfrm>
            <a:custGeom>
              <a:avLst/>
              <a:gdLst>
                <a:gd name="T0" fmla="*/ 225 w 450"/>
                <a:gd name="T1" fmla="*/ 27 h 450"/>
                <a:gd name="T2" fmla="*/ 225 w 450"/>
                <a:gd name="T3" fmla="*/ 27 h 450"/>
                <a:gd name="T4" fmla="*/ 27 w 450"/>
                <a:gd name="T5" fmla="*/ 225 h 450"/>
                <a:gd name="T6" fmla="*/ 225 w 450"/>
                <a:gd name="T7" fmla="*/ 423 h 450"/>
                <a:gd name="T8" fmla="*/ 423 w 450"/>
                <a:gd name="T9" fmla="*/ 225 h 450"/>
                <a:gd name="T10" fmla="*/ 225 w 450"/>
                <a:gd name="T11" fmla="*/ 27 h 450"/>
                <a:gd name="T12" fmla="*/ 225 w 450"/>
                <a:gd name="T13" fmla="*/ 450 h 450"/>
                <a:gd name="T14" fmla="*/ 225 w 450"/>
                <a:gd name="T15" fmla="*/ 450 h 450"/>
                <a:gd name="T16" fmla="*/ 0 w 450"/>
                <a:gd name="T17" fmla="*/ 225 h 450"/>
                <a:gd name="T18" fmla="*/ 225 w 450"/>
                <a:gd name="T19" fmla="*/ 0 h 450"/>
                <a:gd name="T20" fmla="*/ 450 w 450"/>
                <a:gd name="T21" fmla="*/ 225 h 450"/>
                <a:gd name="T22" fmla="*/ 225 w 450"/>
                <a:gd name="T2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0" h="450">
                  <a:moveTo>
                    <a:pt x="225" y="27"/>
                  </a:moveTo>
                  <a:lnTo>
                    <a:pt x="225" y="27"/>
                  </a:lnTo>
                  <a:cubicBezTo>
                    <a:pt x="116" y="27"/>
                    <a:pt x="27" y="116"/>
                    <a:pt x="27" y="225"/>
                  </a:cubicBezTo>
                  <a:cubicBezTo>
                    <a:pt x="27" y="334"/>
                    <a:pt x="116" y="423"/>
                    <a:pt x="225" y="423"/>
                  </a:cubicBezTo>
                  <a:cubicBezTo>
                    <a:pt x="334" y="423"/>
                    <a:pt x="423" y="334"/>
                    <a:pt x="423" y="225"/>
                  </a:cubicBezTo>
                  <a:cubicBezTo>
                    <a:pt x="423" y="116"/>
                    <a:pt x="334" y="27"/>
                    <a:pt x="225" y="27"/>
                  </a:cubicBezTo>
                  <a:close/>
                  <a:moveTo>
                    <a:pt x="225" y="450"/>
                  </a:moveTo>
                  <a:lnTo>
                    <a:pt x="225" y="450"/>
                  </a:lnTo>
                  <a:cubicBezTo>
                    <a:pt x="101" y="450"/>
                    <a:pt x="0" y="349"/>
                    <a:pt x="0" y="225"/>
                  </a:cubicBezTo>
                  <a:cubicBezTo>
                    <a:pt x="0" y="101"/>
                    <a:pt x="101" y="0"/>
                    <a:pt x="225" y="0"/>
                  </a:cubicBezTo>
                  <a:cubicBezTo>
                    <a:pt x="349" y="0"/>
                    <a:pt x="450" y="101"/>
                    <a:pt x="450" y="225"/>
                  </a:cubicBezTo>
                  <a:cubicBezTo>
                    <a:pt x="450" y="349"/>
                    <a:pt x="349" y="450"/>
                    <a:pt x="225" y="45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68" name="Freeform 161"/>
            <p:cNvSpPr>
              <a:spLocks/>
            </p:cNvSpPr>
            <p:nvPr/>
          </p:nvSpPr>
          <p:spPr bwMode="auto">
            <a:xfrm>
              <a:off x="5396" y="1089"/>
              <a:ext cx="60" cy="49"/>
            </a:xfrm>
            <a:custGeom>
              <a:avLst/>
              <a:gdLst>
                <a:gd name="T0" fmla="*/ 58 w 229"/>
                <a:gd name="T1" fmla="*/ 185 h 185"/>
                <a:gd name="T2" fmla="*/ 58 w 229"/>
                <a:gd name="T3" fmla="*/ 185 h 185"/>
                <a:gd name="T4" fmla="*/ 48 w 229"/>
                <a:gd name="T5" fmla="*/ 181 h 185"/>
                <a:gd name="T6" fmla="*/ 0 w 229"/>
                <a:gd name="T7" fmla="*/ 133 h 185"/>
                <a:gd name="T8" fmla="*/ 19 w 229"/>
                <a:gd name="T9" fmla="*/ 114 h 185"/>
                <a:gd name="T10" fmla="*/ 58 w 229"/>
                <a:gd name="T11" fmla="*/ 153 h 185"/>
                <a:gd name="T12" fmla="*/ 210 w 229"/>
                <a:gd name="T13" fmla="*/ 0 h 185"/>
                <a:gd name="T14" fmla="*/ 229 w 229"/>
                <a:gd name="T15" fmla="*/ 19 h 185"/>
                <a:gd name="T16" fmla="*/ 67 w 229"/>
                <a:gd name="T17" fmla="*/ 181 h 185"/>
                <a:gd name="T18" fmla="*/ 58 w 229"/>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5">
                  <a:moveTo>
                    <a:pt x="58" y="185"/>
                  </a:moveTo>
                  <a:lnTo>
                    <a:pt x="58" y="185"/>
                  </a:lnTo>
                  <a:cubicBezTo>
                    <a:pt x="54" y="185"/>
                    <a:pt x="51" y="184"/>
                    <a:pt x="48" y="181"/>
                  </a:cubicBezTo>
                  <a:lnTo>
                    <a:pt x="0" y="133"/>
                  </a:lnTo>
                  <a:lnTo>
                    <a:pt x="19" y="114"/>
                  </a:lnTo>
                  <a:lnTo>
                    <a:pt x="58" y="153"/>
                  </a:lnTo>
                  <a:lnTo>
                    <a:pt x="210" y="0"/>
                  </a:lnTo>
                  <a:lnTo>
                    <a:pt x="229" y="19"/>
                  </a:lnTo>
                  <a:lnTo>
                    <a:pt x="67" y="181"/>
                  </a:lnTo>
                  <a:cubicBezTo>
                    <a:pt x="64" y="184"/>
                    <a:pt x="61" y="185"/>
                    <a:pt x="58" y="18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69" name="Freeform 162"/>
            <p:cNvSpPr>
              <a:spLocks/>
            </p:cNvSpPr>
            <p:nvPr/>
          </p:nvSpPr>
          <p:spPr bwMode="auto">
            <a:xfrm>
              <a:off x="5355" y="1209"/>
              <a:ext cx="144" cy="7"/>
            </a:xfrm>
            <a:custGeom>
              <a:avLst/>
              <a:gdLst>
                <a:gd name="T0" fmla="*/ 534 w 547"/>
                <a:gd name="T1" fmla="*/ 27 h 27"/>
                <a:gd name="T2" fmla="*/ 534 w 547"/>
                <a:gd name="T3" fmla="*/ 27 h 27"/>
                <a:gd name="T4" fmla="*/ 14 w 547"/>
                <a:gd name="T5" fmla="*/ 27 h 27"/>
                <a:gd name="T6" fmla="*/ 0 w 547"/>
                <a:gd name="T7" fmla="*/ 13 h 27"/>
                <a:gd name="T8" fmla="*/ 14 w 547"/>
                <a:gd name="T9" fmla="*/ 0 h 27"/>
                <a:gd name="T10" fmla="*/ 534 w 547"/>
                <a:gd name="T11" fmla="*/ 0 h 27"/>
                <a:gd name="T12" fmla="*/ 547 w 547"/>
                <a:gd name="T13" fmla="*/ 13 h 27"/>
                <a:gd name="T14" fmla="*/ 534 w 54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27">
                  <a:moveTo>
                    <a:pt x="534" y="27"/>
                  </a:moveTo>
                  <a:lnTo>
                    <a:pt x="534" y="27"/>
                  </a:lnTo>
                  <a:lnTo>
                    <a:pt x="14" y="27"/>
                  </a:lnTo>
                  <a:cubicBezTo>
                    <a:pt x="6" y="27"/>
                    <a:pt x="0" y="21"/>
                    <a:pt x="0" y="13"/>
                  </a:cubicBezTo>
                  <a:cubicBezTo>
                    <a:pt x="0" y="6"/>
                    <a:pt x="6" y="0"/>
                    <a:pt x="14" y="0"/>
                  </a:cubicBezTo>
                  <a:lnTo>
                    <a:pt x="534" y="0"/>
                  </a:lnTo>
                  <a:cubicBezTo>
                    <a:pt x="541" y="0"/>
                    <a:pt x="547" y="6"/>
                    <a:pt x="547" y="13"/>
                  </a:cubicBezTo>
                  <a:cubicBezTo>
                    <a:pt x="547" y="21"/>
                    <a:pt x="541" y="27"/>
                    <a:pt x="534"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70" name="Freeform 163"/>
            <p:cNvSpPr>
              <a:spLocks/>
            </p:cNvSpPr>
            <p:nvPr/>
          </p:nvSpPr>
          <p:spPr bwMode="auto">
            <a:xfrm>
              <a:off x="5334" y="1261"/>
              <a:ext cx="183" cy="8"/>
            </a:xfrm>
            <a:custGeom>
              <a:avLst/>
              <a:gdLst>
                <a:gd name="T0" fmla="*/ 680 w 694"/>
                <a:gd name="T1" fmla="*/ 27 h 27"/>
                <a:gd name="T2" fmla="*/ 680 w 694"/>
                <a:gd name="T3" fmla="*/ 27 h 27"/>
                <a:gd name="T4" fmla="*/ 14 w 694"/>
                <a:gd name="T5" fmla="*/ 27 h 27"/>
                <a:gd name="T6" fmla="*/ 0 w 694"/>
                <a:gd name="T7" fmla="*/ 13 h 27"/>
                <a:gd name="T8" fmla="*/ 14 w 694"/>
                <a:gd name="T9" fmla="*/ 0 h 27"/>
                <a:gd name="T10" fmla="*/ 680 w 694"/>
                <a:gd name="T11" fmla="*/ 0 h 27"/>
                <a:gd name="T12" fmla="*/ 694 w 694"/>
                <a:gd name="T13" fmla="*/ 13 h 27"/>
                <a:gd name="T14" fmla="*/ 680 w 69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27">
                  <a:moveTo>
                    <a:pt x="680" y="27"/>
                  </a:moveTo>
                  <a:lnTo>
                    <a:pt x="680" y="27"/>
                  </a:lnTo>
                  <a:lnTo>
                    <a:pt x="14" y="27"/>
                  </a:lnTo>
                  <a:cubicBezTo>
                    <a:pt x="6" y="27"/>
                    <a:pt x="0" y="21"/>
                    <a:pt x="0" y="13"/>
                  </a:cubicBezTo>
                  <a:cubicBezTo>
                    <a:pt x="0" y="6"/>
                    <a:pt x="6" y="0"/>
                    <a:pt x="14" y="0"/>
                  </a:cubicBezTo>
                  <a:lnTo>
                    <a:pt x="680" y="0"/>
                  </a:lnTo>
                  <a:cubicBezTo>
                    <a:pt x="688" y="0"/>
                    <a:pt x="694" y="6"/>
                    <a:pt x="694" y="13"/>
                  </a:cubicBezTo>
                  <a:cubicBezTo>
                    <a:pt x="694" y="21"/>
                    <a:pt x="688" y="27"/>
                    <a:pt x="6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sp>
          <p:nvSpPr>
            <p:cNvPr id="71" name="Freeform 164"/>
            <p:cNvSpPr>
              <a:spLocks/>
            </p:cNvSpPr>
            <p:nvPr/>
          </p:nvSpPr>
          <p:spPr bwMode="auto">
            <a:xfrm>
              <a:off x="5359" y="1307"/>
              <a:ext cx="130" cy="7"/>
            </a:xfrm>
            <a:custGeom>
              <a:avLst/>
              <a:gdLst>
                <a:gd name="T0" fmla="*/ 480 w 493"/>
                <a:gd name="T1" fmla="*/ 27 h 27"/>
                <a:gd name="T2" fmla="*/ 480 w 493"/>
                <a:gd name="T3" fmla="*/ 27 h 27"/>
                <a:gd name="T4" fmla="*/ 13 w 493"/>
                <a:gd name="T5" fmla="*/ 27 h 27"/>
                <a:gd name="T6" fmla="*/ 0 w 493"/>
                <a:gd name="T7" fmla="*/ 14 h 27"/>
                <a:gd name="T8" fmla="*/ 13 w 493"/>
                <a:gd name="T9" fmla="*/ 0 h 27"/>
                <a:gd name="T10" fmla="*/ 480 w 493"/>
                <a:gd name="T11" fmla="*/ 0 h 27"/>
                <a:gd name="T12" fmla="*/ 493 w 493"/>
                <a:gd name="T13" fmla="*/ 14 h 27"/>
                <a:gd name="T14" fmla="*/ 480 w 49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7">
                  <a:moveTo>
                    <a:pt x="480" y="27"/>
                  </a:moveTo>
                  <a:lnTo>
                    <a:pt x="480" y="27"/>
                  </a:lnTo>
                  <a:lnTo>
                    <a:pt x="13" y="27"/>
                  </a:lnTo>
                  <a:cubicBezTo>
                    <a:pt x="5" y="27"/>
                    <a:pt x="0" y="21"/>
                    <a:pt x="0" y="14"/>
                  </a:cubicBezTo>
                  <a:cubicBezTo>
                    <a:pt x="0" y="6"/>
                    <a:pt x="5" y="0"/>
                    <a:pt x="13" y="0"/>
                  </a:cubicBezTo>
                  <a:lnTo>
                    <a:pt x="480" y="0"/>
                  </a:lnTo>
                  <a:cubicBezTo>
                    <a:pt x="487" y="0"/>
                    <a:pt x="493" y="6"/>
                    <a:pt x="493" y="14"/>
                  </a:cubicBezTo>
                  <a:cubicBezTo>
                    <a:pt x="493" y="21"/>
                    <a:pt x="487" y="27"/>
                    <a:pt x="4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en-US">
                <a:solidFill>
                  <a:srgbClr val="505050"/>
                </a:solidFill>
                <a:latin typeface="Arial" panose="020B0604020202020204" pitchFamily="34" charset="0"/>
                <a:cs typeface="Arial" panose="020B0604020202020204" pitchFamily="34" charset="0"/>
              </a:endParaRPr>
            </a:p>
          </p:txBody>
        </p:sp>
      </p:grpSp>
      <p:sp>
        <p:nvSpPr>
          <p:cNvPr id="72" name="TextBox 71"/>
          <p:cNvSpPr txBox="1"/>
          <p:nvPr/>
        </p:nvSpPr>
        <p:spPr>
          <a:xfrm>
            <a:off x="5798438" y="4891301"/>
            <a:ext cx="1847273" cy="926407"/>
          </a:xfrm>
          <a:prstGeom prst="rect">
            <a:avLst/>
          </a:prstGeom>
          <a:noFill/>
        </p:spPr>
        <p:txBody>
          <a:bodyPr wrap="square" lIns="182880" tIns="146304" rIns="182880" bIns="146304" rtlCol="1">
            <a:spAutoFit/>
          </a:bodyPr>
          <a:lstStyle/>
          <a:p>
            <a:pPr algn="r" rtl="1">
              <a:lnSpc>
                <a:spcPct val="90000"/>
              </a:lnSpc>
              <a:spcAft>
                <a:spcPts val="600"/>
              </a:spcAft>
            </a:pPr>
            <a:r>
              <a:rPr lang="ar-sa"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الإصدار </a:t>
            </a:r>
            <a:r>
              <a:rPr lang="en-US"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val="0"/>
              </a:rPr>
              <a:t>A</a:t>
            </a:r>
            <a:endParaRPr lang="ar-sa"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val="0"/>
            </a:endParaRPr>
          </a:p>
          <a:p>
            <a:pPr algn="r" rtl="1">
              <a:lnSpc>
                <a:spcPct val="90000"/>
              </a:lnSpc>
              <a:spcAft>
                <a:spcPts val="600"/>
              </a:spcAft>
            </a:pPr>
            <a:r>
              <a:rPr lang="ar-sa" sz="16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العائد، الصنف، متعدد</a:t>
            </a:r>
          </a:p>
        </p:txBody>
      </p:sp>
      <p:cxnSp>
        <p:nvCxnSpPr>
          <p:cNvPr id="12" name="Elbow Connector 11"/>
          <p:cNvCxnSpPr>
            <a:cxnSpLocks/>
            <a:stCxn id="22" idx="6"/>
            <a:endCxn id="42" idx="9"/>
          </p:cNvCxnSpPr>
          <p:nvPr/>
        </p:nvCxnSpPr>
        <p:spPr>
          <a:xfrm flipH="1">
            <a:off x="3844715" y="2496347"/>
            <a:ext cx="2251075" cy="344213"/>
          </a:xfrm>
          <a:prstGeom prst="bentConnector3">
            <a:avLst>
              <a:gd name="adj1" fmla="val 9991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cxnSpLocks/>
            <a:stCxn id="42" idx="6"/>
            <a:endCxn id="52" idx="9"/>
          </p:cNvCxnSpPr>
          <p:nvPr/>
        </p:nvCxnSpPr>
        <p:spPr>
          <a:xfrm>
            <a:off x="3844715" y="4156598"/>
            <a:ext cx="12700" cy="565194"/>
          </a:xfrm>
          <a:prstGeom prst="bentConnector3">
            <a:avLst>
              <a:gd name="adj1" fmla="val -3633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a:cxnSpLocks/>
            <a:stCxn id="22" idx="6"/>
            <a:endCxn id="32" idx="9"/>
          </p:cNvCxnSpPr>
          <p:nvPr/>
        </p:nvCxnSpPr>
        <p:spPr>
          <a:xfrm>
            <a:off x="6095790" y="2496347"/>
            <a:ext cx="2229575" cy="338797"/>
          </a:xfrm>
          <a:prstGeom prst="bentConnector3">
            <a:avLst>
              <a:gd name="adj1" fmla="val 9979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Elbow Connector 76"/>
          <p:cNvCxnSpPr>
            <a:cxnSpLocks/>
            <a:stCxn id="32" idx="6"/>
            <a:endCxn id="63" idx="9"/>
          </p:cNvCxnSpPr>
          <p:nvPr/>
        </p:nvCxnSpPr>
        <p:spPr>
          <a:xfrm>
            <a:off x="8325365" y="4151182"/>
            <a:ext cx="12700" cy="569062"/>
          </a:xfrm>
          <a:prstGeom prst="bentConnector3">
            <a:avLst>
              <a:gd name="adj1" fmla="val 5717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765083"/>
      </p:ext>
    </p:extLst>
  </p:cSld>
  <p:clrMapOvr>
    <a:masterClrMapping/>
  </p:clrMapOvr>
  <p:transition advClick="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p Arrow 5"/>
          <p:cNvSpPr/>
          <p:nvPr/>
        </p:nvSpPr>
        <p:spPr bwMode="auto">
          <a:xfrm>
            <a:off x="1089891" y="2364509"/>
            <a:ext cx="1431636" cy="1921164"/>
          </a:xfrm>
          <a:prstGeom prst="upArrow">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 name="Up Arrow 6"/>
          <p:cNvSpPr/>
          <p:nvPr/>
        </p:nvSpPr>
        <p:spPr bwMode="auto">
          <a:xfrm>
            <a:off x="4114800" y="2364509"/>
            <a:ext cx="1431636" cy="1921164"/>
          </a:xfrm>
          <a:prstGeom prst="upArrow">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 name="Left-Right Arrow 7"/>
          <p:cNvSpPr/>
          <p:nvPr/>
        </p:nvSpPr>
        <p:spPr bwMode="auto">
          <a:xfrm>
            <a:off x="8945417" y="2873333"/>
            <a:ext cx="1560945" cy="903514"/>
          </a:xfrm>
          <a:prstGeom prst="leftRightArrow">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 name="Up Arrow 8"/>
          <p:cNvSpPr/>
          <p:nvPr/>
        </p:nvSpPr>
        <p:spPr bwMode="auto">
          <a:xfrm>
            <a:off x="6530109" y="2364509"/>
            <a:ext cx="1431636" cy="1921164"/>
          </a:xfrm>
          <a:prstGeom prst="upArrow">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 name="Chevron 9"/>
          <p:cNvSpPr/>
          <p:nvPr/>
        </p:nvSpPr>
        <p:spPr bwMode="auto">
          <a:xfrm>
            <a:off x="2800927" y="2777836"/>
            <a:ext cx="1034473" cy="1094509"/>
          </a:xfrm>
          <a:prstGeom prst="chevron">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 name="TextBox 10"/>
          <p:cNvSpPr txBox="1"/>
          <p:nvPr/>
        </p:nvSpPr>
        <p:spPr>
          <a:xfrm>
            <a:off x="928254" y="4396509"/>
            <a:ext cx="1754909" cy="627864"/>
          </a:xfrm>
          <a:prstGeom prst="rect">
            <a:avLst/>
          </a:prstGeom>
          <a:noFill/>
        </p:spPr>
        <p:txBody>
          <a:bodyPr wrap="square" lIns="182880" tIns="146304" rIns="182880" bIns="146304" rtlCol="1">
            <a:spAutoFit/>
          </a:bodyPr>
          <a:lstStyle/>
          <a:p>
            <a:pPr algn="ctr" rtl="1">
              <a:lnSpc>
                <a:spcPct val="90000"/>
              </a:lnSpc>
              <a:spcAft>
                <a:spcPts val="600"/>
              </a:spcAft>
            </a:pPr>
            <a:r>
              <a:rPr lang="ar-sa"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حجم المعادلة</a:t>
            </a:r>
          </a:p>
        </p:txBody>
      </p:sp>
      <p:sp>
        <p:nvSpPr>
          <p:cNvPr id="12" name="TextBox 11"/>
          <p:cNvSpPr txBox="1"/>
          <p:nvPr/>
        </p:nvSpPr>
        <p:spPr>
          <a:xfrm>
            <a:off x="3953163" y="4396510"/>
            <a:ext cx="1754909" cy="981807"/>
          </a:xfrm>
          <a:prstGeom prst="rect">
            <a:avLst/>
          </a:prstGeom>
          <a:noFill/>
        </p:spPr>
        <p:txBody>
          <a:bodyPr wrap="square" lIns="182880" tIns="146304" rIns="182880" bIns="146304" rtlCol="1">
            <a:spAutoFit/>
          </a:bodyPr>
          <a:lstStyle/>
          <a:p>
            <a:pPr algn="ctr" rtl="1">
              <a:lnSpc>
                <a:spcPct val="90000"/>
              </a:lnSpc>
              <a:spcAft>
                <a:spcPts val="600"/>
              </a:spcAft>
            </a:pPr>
            <a:r>
              <a:rPr lang="ar-sa"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كمية البوليمر</a:t>
            </a:r>
          </a:p>
          <a:p>
            <a:pPr algn="ctr" rtl="1">
              <a:lnSpc>
                <a:spcPct val="90000"/>
              </a:lnSpc>
              <a:spcAft>
                <a:spcPts val="600"/>
              </a:spcAft>
            </a:pPr>
            <a:r>
              <a:rPr lang="ar-sa" sz="20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قابلة للتحجيم</a:t>
            </a:r>
          </a:p>
        </p:txBody>
      </p:sp>
      <p:sp>
        <p:nvSpPr>
          <p:cNvPr id="13" name="TextBox 12"/>
          <p:cNvSpPr txBox="1"/>
          <p:nvPr/>
        </p:nvSpPr>
        <p:spPr>
          <a:xfrm>
            <a:off x="6266872" y="4396509"/>
            <a:ext cx="1754909" cy="981807"/>
          </a:xfrm>
          <a:prstGeom prst="rect">
            <a:avLst/>
          </a:prstGeom>
          <a:noFill/>
        </p:spPr>
        <p:txBody>
          <a:bodyPr wrap="square" lIns="182880" tIns="146304" rIns="182880" bIns="146304" rtlCol="1">
            <a:spAutoFit/>
          </a:bodyPr>
          <a:lstStyle/>
          <a:p>
            <a:pPr algn="ctr" rtl="1">
              <a:lnSpc>
                <a:spcPct val="90000"/>
              </a:lnSpc>
              <a:spcAft>
                <a:spcPts val="600"/>
              </a:spcAft>
            </a:pPr>
            <a:r>
              <a:rPr lang="ar-sa"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كمية المذيب</a:t>
            </a:r>
          </a:p>
          <a:p>
            <a:pPr algn="ctr" rtl="1">
              <a:lnSpc>
                <a:spcPct val="90000"/>
              </a:lnSpc>
              <a:spcAft>
                <a:spcPts val="600"/>
              </a:spcAft>
            </a:pPr>
            <a:r>
              <a:rPr lang="ar-sa" sz="20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قابلة للتحجيم</a:t>
            </a:r>
          </a:p>
        </p:txBody>
      </p:sp>
      <p:sp>
        <p:nvSpPr>
          <p:cNvPr id="14" name="TextBox 13"/>
          <p:cNvSpPr txBox="1"/>
          <p:nvPr/>
        </p:nvSpPr>
        <p:spPr>
          <a:xfrm>
            <a:off x="8800272" y="4396509"/>
            <a:ext cx="1851233" cy="1314206"/>
          </a:xfrm>
          <a:prstGeom prst="rect">
            <a:avLst/>
          </a:prstGeom>
          <a:noFill/>
        </p:spPr>
        <p:txBody>
          <a:bodyPr wrap="square" lIns="182880" tIns="146304" rIns="182880" bIns="146304" rtlCol="1">
            <a:spAutoFit/>
          </a:bodyPr>
          <a:lstStyle/>
          <a:p>
            <a:pPr algn="ctr" rtl="1">
              <a:lnSpc>
                <a:spcPct val="90000"/>
              </a:lnSpc>
              <a:spcAft>
                <a:spcPts val="600"/>
              </a:spcAft>
            </a:pPr>
            <a:r>
              <a:rPr lang="ar-sa"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كمية المادة الحفازة</a:t>
            </a:r>
          </a:p>
          <a:p>
            <a:pPr algn="ctr" rtl="1">
              <a:lnSpc>
                <a:spcPct val="90000"/>
              </a:lnSpc>
              <a:spcAft>
                <a:spcPts val="600"/>
              </a:spcAft>
            </a:pPr>
            <a:r>
              <a:rPr lang="ar-sa" sz="2000" dirty="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غير قابلة للتحجيم</a:t>
            </a:r>
            <a:endParaRPr lang="en-US" sz="2400" dirty="0">
              <a:gradFill>
                <a:gsLst>
                  <a:gs pos="2917">
                    <a:srgbClr val="505050"/>
                  </a:gs>
                  <a:gs pos="30000">
                    <a:srgbClr val="505050"/>
                  </a:gs>
                </a:gsLst>
                <a:lin ang="5400000" scaled="0"/>
              </a:gradFill>
              <a:latin typeface="Arial" panose="020B0604020202020204" pitchFamily="34" charset="0"/>
              <a:cs typeface="Arial" panose="020B0604020202020204" pitchFamily="34" charset="0"/>
            </a:endParaRPr>
          </a:p>
        </p:txBody>
      </p:sp>
      <p:sp>
        <p:nvSpPr>
          <p:cNvPr id="15" name="Cross 14"/>
          <p:cNvSpPr/>
          <p:nvPr/>
        </p:nvSpPr>
        <p:spPr bwMode="auto">
          <a:xfrm>
            <a:off x="5752100" y="3038919"/>
            <a:ext cx="572344" cy="572344"/>
          </a:xfrm>
          <a:prstGeom prst="plus">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 name="Cross 15"/>
          <p:cNvSpPr/>
          <p:nvPr/>
        </p:nvSpPr>
        <p:spPr bwMode="auto">
          <a:xfrm>
            <a:off x="8167409" y="3038919"/>
            <a:ext cx="572344" cy="572344"/>
          </a:xfrm>
          <a:prstGeom prst="plus">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9" name="Up Arrow 18"/>
          <p:cNvSpPr/>
          <p:nvPr/>
        </p:nvSpPr>
        <p:spPr bwMode="auto">
          <a:xfrm rot="10800000">
            <a:off x="4103254" y="2475345"/>
            <a:ext cx="1431636" cy="1921164"/>
          </a:xfrm>
          <a:prstGeom prst="upArrow">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0" name="Up Arrow 19"/>
          <p:cNvSpPr/>
          <p:nvPr/>
        </p:nvSpPr>
        <p:spPr bwMode="auto">
          <a:xfrm rot="10800000">
            <a:off x="6423890" y="2475345"/>
            <a:ext cx="1431636" cy="1921164"/>
          </a:xfrm>
          <a:prstGeom prst="upArrow">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 name="Up Arrow 20"/>
          <p:cNvSpPr/>
          <p:nvPr/>
        </p:nvSpPr>
        <p:spPr bwMode="auto">
          <a:xfrm rot="10800000">
            <a:off x="1089890" y="2475345"/>
            <a:ext cx="1431636" cy="1921164"/>
          </a:xfrm>
          <a:prstGeom prst="upArrow">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 name="Chevron 21"/>
          <p:cNvSpPr/>
          <p:nvPr/>
        </p:nvSpPr>
        <p:spPr bwMode="auto">
          <a:xfrm rot="10800000">
            <a:off x="2634672" y="2777835"/>
            <a:ext cx="1034473" cy="1094509"/>
          </a:xfrm>
          <a:prstGeom prst="chevron">
            <a:avLst/>
          </a:prstGeom>
          <a:solidFill>
            <a:srgbClr val="44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435526436"/>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2"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2"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grpId="2"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3"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2"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grpId="3"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xit" presetSubtype="0" fill="hold" grpId="3"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randombar(horizontal)">
                                      <p:cBhvr>
                                        <p:cTn id="57" dur="500"/>
                                        <p:tgtEl>
                                          <p:spTgt spid="16"/>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randombar(horizontal)">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9"/>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6"/>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ppt_x"/>
                                          </p:val>
                                        </p:tav>
                                        <p:tav tm="100000">
                                          <p:val>
                                            <p:strVal val="#ppt_x"/>
                                          </p:val>
                                        </p:tav>
                                      </p:tavLst>
                                    </p:anim>
                                    <p:anim calcmode="lin" valueType="num">
                                      <p:cBhvr additive="base">
                                        <p:cTn id="8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2" nodeType="click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500" fill="hold"/>
                                        <p:tgtEl>
                                          <p:spTgt spid="15"/>
                                        </p:tgtEl>
                                        <p:attrNameLst>
                                          <p:attrName>ppt_x</p:attrName>
                                        </p:attrNameLst>
                                      </p:cBhvr>
                                      <p:tavLst>
                                        <p:tav tm="0">
                                          <p:val>
                                            <p:strVal val="#ppt_x"/>
                                          </p:val>
                                        </p:tav>
                                        <p:tav tm="100000">
                                          <p:val>
                                            <p:strVal val="#ppt_x"/>
                                          </p:val>
                                        </p:tav>
                                      </p:tavLst>
                                    </p:anim>
                                    <p:anim calcmode="lin" valueType="num">
                                      <p:cBhvr additive="base">
                                        <p:cTn id="88" dur="500" fill="hold"/>
                                        <p:tgtEl>
                                          <p:spTgt spid="1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2" nodeType="click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randombar(horizontal)">
                                      <p:cBhvr>
                                        <p:cTn id="97" dur="500"/>
                                        <p:tgtEl>
                                          <p:spTgt spid="16"/>
                                        </p:tgtEl>
                                      </p:cBhvr>
                                    </p:animEffect>
                                  </p:childTnLst>
                                </p:cTn>
                              </p:par>
                              <p:par>
                                <p:cTn id="98" presetID="14" presetClass="entr" presetSubtype="10" fill="hold" grpId="2" nodeType="with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randombar(horizontal)">
                                      <p:cBhvr>
                                        <p:cTn id="100" dur="500"/>
                                        <p:tgtEl>
                                          <p:spTgt spid="8"/>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1" nodeType="clickEffect">
                                  <p:stCondLst>
                                    <p:cond delay="0"/>
                                  </p:stCondLst>
                                  <p:childTnLst>
                                    <p:set>
                                      <p:cBhvr>
                                        <p:cTn id="104" dur="1" fill="hold">
                                          <p:stCondLst>
                                            <p:cond delay="0"/>
                                          </p:stCondLst>
                                        </p:cTn>
                                        <p:tgtEl>
                                          <p:spTgt spid="21"/>
                                        </p:tgtEl>
                                        <p:attrNameLst>
                                          <p:attrName>style.visibility</p:attrName>
                                        </p:attrNameLst>
                                      </p:cBhvr>
                                      <p:to>
                                        <p:strVal val="visible"/>
                                      </p:to>
                                    </p:set>
                                    <p:anim calcmode="lin" valueType="num">
                                      <p:cBhvr additive="base">
                                        <p:cTn id="105" dur="500" fill="hold"/>
                                        <p:tgtEl>
                                          <p:spTgt spid="21"/>
                                        </p:tgtEl>
                                        <p:attrNameLst>
                                          <p:attrName>ppt_x</p:attrName>
                                        </p:attrNameLst>
                                      </p:cBhvr>
                                      <p:tavLst>
                                        <p:tav tm="0">
                                          <p:val>
                                            <p:strVal val="#ppt_x"/>
                                          </p:val>
                                        </p:tav>
                                        <p:tav tm="100000">
                                          <p:val>
                                            <p:strVal val="#ppt_x"/>
                                          </p:val>
                                        </p:tav>
                                      </p:tavLst>
                                    </p:anim>
                                    <p:anim calcmode="lin" valueType="num">
                                      <p:cBhvr additive="base">
                                        <p:cTn id="106" dur="500" fill="hold"/>
                                        <p:tgtEl>
                                          <p:spTgt spid="21"/>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P spid="8" grpId="3" animBg="1"/>
      <p:bldP spid="9" grpId="0" animBg="1"/>
      <p:bldP spid="9" grpId="1" animBg="1"/>
      <p:bldP spid="9" grpId="2" animBg="1"/>
      <p:bldP spid="10" grpId="0" animBg="1"/>
      <p:bldP spid="10" grpId="1" animBg="1"/>
      <p:bldP spid="10" grpId="2" animBg="1"/>
      <p:bldP spid="15" grpId="0" animBg="1"/>
      <p:bldP spid="15" grpId="1" animBg="1"/>
      <p:bldP spid="15" grpId="2" animBg="1"/>
      <p:bldP spid="15" grpId="3" animBg="1"/>
      <p:bldP spid="16" grpId="0" animBg="1"/>
      <p:bldP spid="16" grpId="1" animBg="1"/>
      <p:bldP spid="16" grpId="2" animBg="1"/>
      <p:bldP spid="16" grpId="3" animBg="1"/>
      <p:bldP spid="19" grpId="0" animBg="1"/>
      <p:bldP spid="19" grpId="1" animBg="1"/>
      <p:bldP spid="20" grpId="0" animBg="1"/>
      <p:bldP spid="20" grpId="1" animBg="1"/>
      <p:bldP spid="21" grpId="0" animBg="1"/>
      <p:bldP spid="21" grpId="1" animBg="1"/>
      <p:bldP spid="22" grpId="0" animBg="1"/>
      <p:bldP spid="22" grpId="1" animBg="1"/>
    </p:bld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916BDA3070A34895CAD2722FB4F240" ma:contentTypeVersion="11" ma:contentTypeDescription="Create a new document." ma:contentTypeScope="" ma:versionID="a985e66079244a9cc8358ad2cca83724">
  <xsd:schema xmlns:xsd="http://www.w3.org/2001/XMLSchema" xmlns:xs="http://www.w3.org/2001/XMLSchema" xmlns:p="http://schemas.microsoft.com/office/2006/metadata/properties" xmlns:ns2="c1d41322-cfbd-4e6a-be1a-fbfd92ccb5d9" xmlns:ns3="0231ce3f-da5b-4a8c-b6d4-0ce70353f982" targetNamespace="http://schemas.microsoft.com/office/2006/metadata/properties" ma:root="true" ma:fieldsID="91f28713f6b8941e327d2895d67e2a78" ns2:_="" ns3:_="">
    <xsd:import namespace="c1d41322-cfbd-4e6a-be1a-fbfd92ccb5d9"/>
    <xsd:import namespace="0231ce3f-da5b-4a8c-b6d4-0ce70353f98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d41322-cfbd-4e6a-be1a-fbfd92ccb5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31ce3f-da5b-4a8c-b6d4-0ce70353f98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288ADA1-D5C7-4670-ACCF-8DDE602074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d41322-cfbd-4e6a-be1a-fbfd92ccb5d9"/>
    <ds:schemaRef ds:uri="0231ce3f-da5b-4a8c-b6d4-0ce70353f9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1fabdb0-6811-4e35-981a-198c29cbb8c3"/>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7950</TotalTime>
  <Words>1044</Words>
  <Application>Microsoft Office PowerPoint</Application>
  <PresentationFormat>Widescreen</PresentationFormat>
  <Paragraphs>69</Paragraphs>
  <Slides>4</Slides>
  <Notes>4</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vt:i4>
      </vt:variant>
    </vt:vector>
  </HeadingPairs>
  <TitlesOfParts>
    <vt:vector size="13"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PowerPoint Presentation</vt:lpstr>
      <vt:lpstr>PowerPoint Presentation</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Shang, Yan</cp:lastModifiedBy>
  <cp:revision>150</cp:revision>
  <dcterms:created xsi:type="dcterms:W3CDTF">2018-07-31T14:16:34Z</dcterms:created>
  <dcterms:modified xsi:type="dcterms:W3CDTF">2022-02-07T07:12:33Z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0x010100C3916BDA3070A34895CAD2722FB4F240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