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0F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7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23315-EAB2-4311-8C14-7573AEE75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7DC65-E9AC-463B-9399-FB1A44C5D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04A64-F3F7-4BE2-A859-689EDC20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DE0E329-24E3-43F5-9FCB-706EC91D7C6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F1F65-91DE-48CB-9C1D-F524F97D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2843F-84C5-4B2A-8465-CFC00934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B850F3A-6EC8-4CF1-91A3-887676429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0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E381-BB5B-4642-A73B-6D02D093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5FB41-B5BC-42F5-B860-47F192D56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EE5DC-2880-4312-98A9-C5D02AA4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DE0E329-24E3-43F5-9FCB-706EC91D7C6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68866-26E2-4411-9C2D-1CCBD3BC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61618-062B-4BEC-AFC3-7C46F62A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B850F3A-6EC8-4CF1-91A3-887676429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5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4ACC02-8ACD-44EB-90AE-D08EBC489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6A37C-FDB5-4AA1-95B8-D271B3386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3F4FF-E3E8-4378-B2DF-22548B0CF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DE0E329-24E3-43F5-9FCB-706EC91D7C6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97A5A-3C07-49F5-B6C6-693822DFC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075EA-C534-42C9-B683-BE4F7982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B850F3A-6EC8-4CF1-91A3-887676429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5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5DDD8-572C-4163-BCA3-A34E0CDB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F284A-694E-421F-B926-FA45E952C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62CBA-7C61-47A5-B127-279EFFD4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DE0E329-24E3-43F5-9FCB-706EC91D7C6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A6B11-8D3B-40E5-8818-49A19E7E6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3DB06-72CA-4BFD-910C-171EB35C4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B850F3A-6EC8-4CF1-91A3-887676429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3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4CEC-EC2A-4132-A061-E97F6F77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4223F-D245-4EBE-85D2-6A7E003D1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06FF2-C0E4-4210-B62F-F40AFC90D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DE0E329-24E3-43F5-9FCB-706EC91D7C6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A3777-7A1D-48D6-8816-FB895BD82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4FC39-7AE7-4B8E-AF6C-77701C14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B850F3A-6EC8-4CF1-91A3-887676429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9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C480-5FC5-4D6C-83A8-C9166612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4E527-D319-47A9-8150-13E2459B1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68666-10C9-49BE-A70E-32394DB75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6D3E5-EEB8-4221-9C4B-AAC8EC7F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DE0E329-24E3-43F5-9FCB-706EC91D7C6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03367-338E-4446-BC85-47BE1E01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CE145-96A0-49C4-A837-E39350A8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B850F3A-6EC8-4CF1-91A3-887676429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3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E843-3ABB-4997-BC30-4B23ACCF0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55462-FA54-4DD2-A887-DCA6851B6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F8F2D-849F-480B-8485-2D36EBDB6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9C937-F7C1-4323-91C9-C949DD804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8F3C8-5A5B-448A-A503-145E1FAE8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76EF5-0072-4959-952C-3F0FE369E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DE0E329-24E3-43F5-9FCB-706EC91D7C6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235E47-4B97-43AD-8C33-35B2A0D80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44B832-5D84-4909-93B2-03F7760C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B850F3A-6EC8-4CF1-91A3-887676429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1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245BD-57BA-4DB8-9306-B79E9C8D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312F83-E2C3-4270-A1B0-4B5376014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DE0E329-24E3-43F5-9FCB-706EC91D7C6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BCC26-841B-43B5-BDBD-2ED43A0D1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FC7F7-03B1-4D54-B4CE-E980773D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B850F3A-6EC8-4CF1-91A3-887676429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00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1E5A3B-8716-4CEA-8E44-DE20B8BB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DE0E329-24E3-43F5-9FCB-706EC91D7C6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4E225D-F543-417B-8D07-26C598BB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2B38E-247C-47B5-ADFE-03E1B12E1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B850F3A-6EC8-4CF1-91A3-887676429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4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734B2-EAC0-40ED-B874-2B4AD01DE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F4709-323A-4C09-A8B7-A172E18A2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E5E61-05A2-447E-8A4B-46ADD1FFB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00FA1-25A0-4018-943F-D194514B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DE0E329-24E3-43F5-9FCB-706EC91D7C6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41792-656E-4937-B179-C0EAB4769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624BF-8BF5-4553-A457-2263AAF00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B850F3A-6EC8-4CF1-91A3-887676429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9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0DCA-8546-4B2E-A354-EF3E53A76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29452D-A018-49C7-9F61-0DDD0654D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8A408-3AAC-4DED-B1F4-9E5C06214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BDC7A-5CE1-4705-A5B7-9FB9EF371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DE0E329-24E3-43F5-9FCB-706EC91D7C6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BE780-3E0F-4E2E-BF12-42DA1639E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0738B-F6DE-426C-BEC1-782392F9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B850F3A-6EC8-4CF1-91A3-887676429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0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B38017-C024-4DDC-9F8C-C0F69F25B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685ED-9563-4A9B-A078-C521C69EA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B22F4-EF97-40AA-9A09-5F3AA163E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0E329-24E3-43F5-9FCB-706EC91D7C6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4F213-A2DF-4885-BC3D-674009514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81A25-7BB6-4EDB-A76D-BCE232322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50F3A-6EC8-4CF1-91A3-887676429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9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2A38901-C553-409D-8262-4CD6E2468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682"/>
            <a:ext cx="12192000" cy="528168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8A662FE-3E24-4A95-A0D8-3FD518CA489E}"/>
              </a:ext>
            </a:extLst>
          </p:cNvPr>
          <p:cNvSpPr/>
          <p:nvPr/>
        </p:nvSpPr>
        <p:spPr>
          <a:xfrm>
            <a:off x="9832933" y="4770871"/>
            <a:ext cx="2329839" cy="376378"/>
          </a:xfrm>
          <a:prstGeom prst="rect">
            <a:avLst/>
          </a:prstGeom>
          <a:solidFill>
            <a:srgbClr val="EC0F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300" dirty="0">
                <a:rtl/>
              </a:rPr>
              <a:t>جزء عرض الخريطة وعامل التصفية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DB4F0D-571B-4A66-820B-FDA6C555EC62}"/>
              </a:ext>
            </a:extLst>
          </p:cNvPr>
          <p:cNvSpPr/>
          <p:nvPr/>
        </p:nvSpPr>
        <p:spPr>
          <a:xfrm>
            <a:off x="1" y="4770871"/>
            <a:ext cx="1791222" cy="376378"/>
          </a:xfrm>
          <a:prstGeom prst="rect">
            <a:avLst/>
          </a:prstGeom>
          <a:solidFill>
            <a:srgbClr val="EC0F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جزء التفاصيل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CEE15D-E1C4-4CED-9B0E-ABB05C705765}"/>
              </a:ext>
            </a:extLst>
          </p:cNvPr>
          <p:cNvSpPr/>
          <p:nvPr/>
        </p:nvSpPr>
        <p:spPr>
          <a:xfrm>
            <a:off x="0" y="6357238"/>
            <a:ext cx="12192004" cy="376378"/>
          </a:xfrm>
          <a:prstGeom prst="rect">
            <a:avLst/>
          </a:prstGeom>
          <a:solidFill>
            <a:srgbClr val="EC0F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متطلبات المورد 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B22B4C-01C5-4E4E-8096-C06E1A8D4BD5}"/>
              </a:ext>
            </a:extLst>
          </p:cNvPr>
          <p:cNvSpPr/>
          <p:nvPr/>
        </p:nvSpPr>
        <p:spPr>
          <a:xfrm>
            <a:off x="1791223" y="778632"/>
            <a:ext cx="8041710" cy="376378"/>
          </a:xfrm>
          <a:prstGeom prst="rect">
            <a:avLst/>
          </a:prstGeom>
          <a:solidFill>
            <a:srgbClr val="EC0F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تقويم الجدولة</a:t>
            </a:r>
          </a:p>
        </p:txBody>
      </p:sp>
    </p:spTree>
    <p:extLst>
      <p:ext uri="{BB962C8B-B14F-4D97-AF65-F5344CB8AC3E}">
        <p14:creationId xmlns:p14="http://schemas.microsoft.com/office/powerpoint/2010/main" val="2271052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1E173B-2CAE-4AF7-BA6B-AD485EC57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83" y="0"/>
            <a:ext cx="9312322" cy="61341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2C069A0-3EB8-41AC-8A35-1E0EFD2D9FC8}"/>
              </a:ext>
            </a:extLst>
          </p:cNvPr>
          <p:cNvGrpSpPr/>
          <p:nvPr/>
        </p:nvGrpSpPr>
        <p:grpSpPr>
          <a:xfrm flipH="1">
            <a:off x="4825132" y="1920026"/>
            <a:ext cx="2680568" cy="1001677"/>
            <a:chOff x="2215282" y="2340940"/>
            <a:chExt cx="2680568" cy="1001677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D2BAC45-3A5C-4DD7-8859-D64350438B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8600" y="2533650"/>
              <a:ext cx="857250" cy="21907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29B20E4-F42C-4468-A214-15C4C47BB092}"/>
                </a:ext>
              </a:extLst>
            </p:cNvPr>
            <p:cNvSpPr/>
            <p:nvPr/>
          </p:nvSpPr>
          <p:spPr>
            <a:xfrm>
              <a:off x="2215282" y="2340940"/>
              <a:ext cx="2118594" cy="1001677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rtl/>
                </a:rPr>
                <a:t>يُحدد الوقت المتبقي للحظر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305CB8D-8D94-4944-ABBC-2FB85476AECC}"/>
              </a:ext>
            </a:extLst>
          </p:cNvPr>
          <p:cNvSpPr/>
          <p:nvPr/>
        </p:nvSpPr>
        <p:spPr>
          <a:xfrm>
            <a:off x="640443" y="4114803"/>
            <a:ext cx="2276475" cy="1176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solidFill>
                  <a:srgbClr val="C00000"/>
                </a:solidFill>
                <a:rtl/>
              </a:rPr>
              <a:t>حدد أحد المتطلبات من القائمة، وانقر فوق إضافة </a:t>
            </a:r>
            <a:br>
              <a:rPr lang="ar-EG" dirty="0">
                <a:solidFill>
                  <a:srgbClr val="C00000"/>
                </a:solidFill>
                <a:rtl/>
              </a:rPr>
            </a:br>
            <a:r>
              <a:rPr lang="ar-sa" dirty="0">
                <a:solidFill>
                  <a:srgbClr val="C00000"/>
                </a:solidFill>
                <a:rtl/>
              </a:rPr>
              <a:t>من أجل إنشاء الحجز</a:t>
            </a:r>
          </a:p>
        </p:txBody>
      </p:sp>
    </p:spTree>
    <p:extLst>
      <p:ext uri="{BB962C8B-B14F-4D97-AF65-F5344CB8AC3E}">
        <p14:creationId xmlns:p14="http://schemas.microsoft.com/office/powerpoint/2010/main" val="3401906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F6CB18-AD04-4FDE-A9A3-CF45F0B20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81" y="1151641"/>
            <a:ext cx="11495238" cy="455471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8AB3CC5-A2B3-45A5-B039-DB6648D0DC73}"/>
              </a:ext>
            </a:extLst>
          </p:cNvPr>
          <p:cNvGrpSpPr/>
          <p:nvPr/>
        </p:nvGrpSpPr>
        <p:grpSpPr>
          <a:xfrm flipH="1">
            <a:off x="2787195" y="1378857"/>
            <a:ext cx="3512004" cy="2050142"/>
            <a:chOff x="5602768" y="874748"/>
            <a:chExt cx="3512657" cy="255425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BDC9F7F-FA32-4089-B9CD-2094ED8847E9}"/>
                </a:ext>
              </a:extLst>
            </p:cNvPr>
            <p:cNvSpPr/>
            <p:nvPr/>
          </p:nvSpPr>
          <p:spPr>
            <a:xfrm>
              <a:off x="6949207" y="874748"/>
              <a:ext cx="2118594" cy="1001677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rtl/>
                </a:rPr>
                <a:t>توسيع إنشاء لوحة </a:t>
              </a:r>
              <a:br>
                <a:rPr lang="en-US" dirty="0">
                  <a:rtl/>
                </a:rPr>
              </a:br>
              <a:r>
                <a:rPr lang="ar-sa" dirty="0">
                  <a:rtl/>
                </a:rPr>
                <a:t>حجز المورد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C7A957F-AE9D-46EC-907E-0F81A460FF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02768" y="1019413"/>
              <a:ext cx="1579083" cy="35617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43B2151-E6BB-40BD-8305-777309C1CD3B}"/>
                </a:ext>
              </a:extLst>
            </p:cNvPr>
            <p:cNvCxnSpPr>
              <a:cxnSpLocks/>
            </p:cNvCxnSpPr>
            <p:nvPr/>
          </p:nvCxnSpPr>
          <p:spPr>
            <a:xfrm>
              <a:off x="8362950" y="1771650"/>
              <a:ext cx="752475" cy="1657349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C4F6283-7905-4A2B-8636-5EB1AE055B72}"/>
              </a:ext>
            </a:extLst>
          </p:cNvPr>
          <p:cNvGrpSpPr/>
          <p:nvPr/>
        </p:nvGrpSpPr>
        <p:grpSpPr>
          <a:xfrm flipH="1">
            <a:off x="994267" y="4513306"/>
            <a:ext cx="2899643" cy="1001677"/>
            <a:chOff x="8168407" y="4331665"/>
            <a:chExt cx="2899643" cy="100167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5F20B33-A62D-4AF2-9865-0B4D85651CA0}"/>
                </a:ext>
              </a:extLst>
            </p:cNvPr>
            <p:cNvSpPr/>
            <p:nvPr/>
          </p:nvSpPr>
          <p:spPr>
            <a:xfrm>
              <a:off x="8168407" y="4331665"/>
              <a:ext cx="2118594" cy="1001677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rtl/>
                </a:rPr>
                <a:t>يُنشئ الحجز ويجدوله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9963DD8-CCFF-45C3-99E7-3215A4617620}"/>
                </a:ext>
              </a:extLst>
            </p:cNvPr>
            <p:cNvCxnSpPr>
              <a:cxnSpLocks/>
            </p:cNvCxnSpPr>
            <p:nvPr/>
          </p:nvCxnSpPr>
          <p:spPr>
            <a:xfrm>
              <a:off x="9991725" y="4874076"/>
              <a:ext cx="1076325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778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DF1138-821B-4D03-9AF6-E43A6E7C8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5541"/>
            <a:ext cx="12192000" cy="578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80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FD8759-2551-4C65-A784-83F4EBDF6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7540"/>
            <a:ext cx="12192000" cy="608291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4BBABF9-AB93-4D89-AC99-4F8BE7125124}"/>
              </a:ext>
            </a:extLst>
          </p:cNvPr>
          <p:cNvSpPr/>
          <p:nvPr/>
        </p:nvSpPr>
        <p:spPr>
          <a:xfrm>
            <a:off x="2343149" y="1338590"/>
            <a:ext cx="7096125" cy="4997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9C3546-EC60-49BD-8ED1-7AE4687A681F}"/>
              </a:ext>
            </a:extLst>
          </p:cNvPr>
          <p:cNvSpPr/>
          <p:nvPr/>
        </p:nvSpPr>
        <p:spPr>
          <a:xfrm>
            <a:off x="-70718" y="838855"/>
            <a:ext cx="2118594" cy="49973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حجز أصلي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AEEF4F-B941-4C74-AF6D-8E6900BD9BDB}"/>
              </a:ext>
            </a:extLst>
          </p:cNvPr>
          <p:cNvCxnSpPr>
            <a:cxnSpLocks/>
          </p:cNvCxnSpPr>
          <p:nvPr/>
        </p:nvCxnSpPr>
        <p:spPr>
          <a:xfrm>
            <a:off x="1847850" y="1024265"/>
            <a:ext cx="657225" cy="49973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1C38D13-9963-45CD-9A2F-EFB87669AFC9}"/>
              </a:ext>
            </a:extLst>
          </p:cNvPr>
          <p:cNvSpPr/>
          <p:nvPr/>
        </p:nvSpPr>
        <p:spPr>
          <a:xfrm>
            <a:off x="2343149" y="3090464"/>
            <a:ext cx="7096125" cy="4997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AAAB01-5539-46A4-8919-D9F1260356EC}"/>
              </a:ext>
            </a:extLst>
          </p:cNvPr>
          <p:cNvSpPr/>
          <p:nvPr/>
        </p:nvSpPr>
        <p:spPr>
          <a:xfrm>
            <a:off x="371475" y="3763030"/>
            <a:ext cx="4147418" cy="49973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يتضمن الإطار الزمني تقدير وقت السفر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A51590-3503-4AAF-BE41-1BDCFB8B204B}"/>
              </a:ext>
            </a:extLst>
          </p:cNvPr>
          <p:cNvCxnSpPr>
            <a:cxnSpLocks/>
          </p:cNvCxnSpPr>
          <p:nvPr/>
        </p:nvCxnSpPr>
        <p:spPr>
          <a:xfrm flipV="1">
            <a:off x="4318867" y="3352800"/>
            <a:ext cx="977033" cy="59564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872C9BB-0134-4668-AC18-F281A02B7885}"/>
              </a:ext>
            </a:extLst>
          </p:cNvPr>
          <p:cNvSpPr/>
          <p:nvPr/>
        </p:nvSpPr>
        <p:spPr>
          <a:xfrm>
            <a:off x="7590123" y="4037492"/>
            <a:ext cx="2699618" cy="82136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ينقل الحجز إلى الوقت و/ أو المورد الجديد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C228D2-4FA4-447D-B172-EB0D77D808A9}"/>
              </a:ext>
            </a:extLst>
          </p:cNvPr>
          <p:cNvCxnSpPr>
            <a:cxnSpLocks/>
          </p:cNvCxnSpPr>
          <p:nvPr/>
        </p:nvCxnSpPr>
        <p:spPr>
          <a:xfrm>
            <a:off x="10106025" y="4448176"/>
            <a:ext cx="981075" cy="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461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FE3B0CB-39FF-4FB2-8194-66C9AE7EA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012"/>
            <a:ext cx="12192000" cy="63099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8A141F-0872-4497-A2E6-5E728F946654}"/>
              </a:ext>
            </a:extLst>
          </p:cNvPr>
          <p:cNvSpPr/>
          <p:nvPr/>
        </p:nvSpPr>
        <p:spPr>
          <a:xfrm>
            <a:off x="0" y="3415935"/>
            <a:ext cx="12192000" cy="5083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solidFill>
                  <a:schemeClr val="bg1"/>
                </a:solidFill>
                <a:rtl/>
              </a:rPr>
              <a:t>نافذة مساعد الجدولة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AE5AC7-3785-41D3-B644-1FC95D8C987B}"/>
              </a:ext>
            </a:extLst>
          </p:cNvPr>
          <p:cNvGrpSpPr/>
          <p:nvPr/>
        </p:nvGrpSpPr>
        <p:grpSpPr>
          <a:xfrm flipH="1">
            <a:off x="5365277" y="5392928"/>
            <a:ext cx="4185123" cy="821368"/>
            <a:chOff x="3904343" y="4608992"/>
            <a:chExt cx="4185123" cy="82136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754A17D-1208-47E8-A044-06525F8955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04343" y="5019676"/>
              <a:ext cx="4001407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3700F43-250E-4A00-8AA3-870222BFFDCD}"/>
                </a:ext>
              </a:extLst>
            </p:cNvPr>
            <p:cNvSpPr/>
            <p:nvPr/>
          </p:nvSpPr>
          <p:spPr>
            <a:xfrm>
              <a:off x="5389848" y="4608992"/>
              <a:ext cx="2699618" cy="82136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rtl/>
                </a:rPr>
                <a:t>تُعين الحجز للمورد الجديد </a:t>
              </a:r>
              <a:br>
                <a:rPr lang="ar-EG" dirty="0">
                  <a:rtl/>
                </a:rPr>
              </a:br>
              <a:r>
                <a:rPr lang="ar-sa" dirty="0">
                  <a:rtl/>
                </a:rPr>
                <a:t>في الوقت الأصلي.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53467D-3BF8-4891-B8F3-EC5CF4E4C08D}"/>
              </a:ext>
            </a:extLst>
          </p:cNvPr>
          <p:cNvGrpSpPr/>
          <p:nvPr/>
        </p:nvGrpSpPr>
        <p:grpSpPr>
          <a:xfrm flipH="1">
            <a:off x="130629" y="756248"/>
            <a:ext cx="2409372" cy="780375"/>
            <a:chOff x="8529330" y="736965"/>
            <a:chExt cx="3455861" cy="82136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6A13E4F-E0D1-4343-AA40-EB4D07EEDB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9330" y="1423768"/>
              <a:ext cx="881369" cy="13456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E7BC17C-72CA-45CC-A712-9C350C5D4857}"/>
                </a:ext>
              </a:extLst>
            </p:cNvPr>
            <p:cNvSpPr/>
            <p:nvPr/>
          </p:nvSpPr>
          <p:spPr>
            <a:xfrm>
              <a:off x="9285573" y="736965"/>
              <a:ext cx="2699618" cy="82136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400" dirty="0">
                  <a:rtl/>
                </a:rPr>
                <a:t>يُتيح لك تعيين مورد مُحدد </a:t>
              </a:r>
              <a:br>
                <a:rPr lang="en-US" sz="1400" dirty="0">
                  <a:rtl/>
                </a:rPr>
              </a:br>
              <a:r>
                <a:rPr lang="ar-sa" sz="1400" dirty="0">
                  <a:rtl/>
                </a:rPr>
                <a:t>من أجل استبداله.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9167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B38495-F1B8-405E-836C-DDA48B48D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952" y="2067095"/>
            <a:ext cx="8838095" cy="2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1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87A3EAC-9EAA-4616-8BD2-4CB627A9D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75" y="1293378"/>
            <a:ext cx="7877175" cy="4026585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E2D575E-2324-4497-BC02-7CF852354054}"/>
              </a:ext>
            </a:extLst>
          </p:cNvPr>
          <p:cNvSpPr/>
          <p:nvPr/>
        </p:nvSpPr>
        <p:spPr>
          <a:xfrm flipH="1">
            <a:off x="4254740" y="3891276"/>
            <a:ext cx="3268509" cy="751757"/>
          </a:xfrm>
          <a:prstGeom prst="wedgeRoundRectCallout">
            <a:avLst>
              <a:gd name="adj1" fmla="val -65050"/>
              <a:gd name="adj2" fmla="val -41533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600" dirty="0">
                <a:rtl/>
              </a:rPr>
              <a:t>تعرض بطاقة المورد مهارات المورد، وأدواره، وتقدم خيارات الاتصال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DB5A30F7-ECAC-4E90-9C69-83BC26120D20}"/>
              </a:ext>
            </a:extLst>
          </p:cNvPr>
          <p:cNvSpPr/>
          <p:nvPr/>
        </p:nvSpPr>
        <p:spPr>
          <a:xfrm flipH="1">
            <a:off x="3256766" y="414797"/>
            <a:ext cx="3552433" cy="817060"/>
          </a:xfrm>
          <a:prstGeom prst="wedgeRoundRectCallout">
            <a:avLst>
              <a:gd name="adj1" fmla="val -63850"/>
              <a:gd name="adj2" fmla="val 72206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400" dirty="0">
                <a:rtl/>
              </a:rPr>
              <a:t>يُمكن استخدام شريط الأدوات للأصناف مثل تغير العرض، </a:t>
            </a:r>
            <a:br>
              <a:rPr lang="ar-EG" sz="1400" dirty="0">
                <a:rtl/>
              </a:rPr>
            </a:br>
            <a:r>
              <a:rPr lang="ar-sa" sz="1400" dirty="0">
                <a:rtl/>
              </a:rPr>
              <a:t>أو تغيير التواريخ، أو تنفيذ الإجراء على السجلات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287B571-0E6A-4895-8268-C4BE69F59A19}"/>
              </a:ext>
            </a:extLst>
          </p:cNvPr>
          <p:cNvSpPr/>
          <p:nvPr/>
        </p:nvSpPr>
        <p:spPr>
          <a:xfrm flipH="1">
            <a:off x="10420350" y="3837068"/>
            <a:ext cx="1398755" cy="634919"/>
          </a:xfrm>
          <a:prstGeom prst="wedgeRoundRectCallout">
            <a:avLst>
              <a:gd name="adj1" fmla="val 95396"/>
              <a:gd name="adj2" fmla="val -70750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400" dirty="0">
                <a:rtl/>
              </a:rPr>
              <a:t>يُظهر الإجمالي الحالي والنسبة المئوية المُجدولة</a:t>
            </a:r>
          </a:p>
        </p:txBody>
      </p:sp>
    </p:spTree>
    <p:extLst>
      <p:ext uri="{BB962C8B-B14F-4D97-AF65-F5344CB8AC3E}">
        <p14:creationId xmlns:p14="http://schemas.microsoft.com/office/powerpoint/2010/main" val="408028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CAAD06-A4FB-401D-9590-9AE5FEBC2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723" y="605190"/>
            <a:ext cx="4971309" cy="5647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9F6591-1B2D-4973-B500-8B042A176857}"/>
              </a:ext>
            </a:extLst>
          </p:cNvPr>
          <p:cNvSpPr txBox="1"/>
          <p:nvPr/>
        </p:nvSpPr>
        <p:spPr>
          <a:xfrm>
            <a:off x="5266328" y="5786366"/>
            <a:ext cx="33467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1600" dirty="0">
                <a:solidFill>
                  <a:srgbClr val="C00000"/>
                </a:solidFill>
                <a:rtl/>
              </a:rPr>
              <a:t>يُطبق معايير عامل التصفية المُحدد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E71987-1AA6-4257-BCEE-5F718C26350A}"/>
              </a:ext>
            </a:extLst>
          </p:cNvPr>
          <p:cNvSpPr/>
          <p:nvPr/>
        </p:nvSpPr>
        <p:spPr>
          <a:xfrm>
            <a:off x="6018485" y="1427966"/>
            <a:ext cx="2594547" cy="57442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200" dirty="0">
                <a:rtl/>
              </a:rPr>
              <a:t>تُتيح لك تحديد الموارد المعروضة مسبقًا.  </a:t>
            </a:r>
            <a:br>
              <a:rPr lang="ar-EG" sz="1200" dirty="0">
                <a:rtl/>
              </a:rPr>
            </a:br>
            <a:r>
              <a:rPr lang="ar-sa" sz="1200" dirty="0">
                <a:rtl/>
              </a:rPr>
              <a:t>لا يتم تحديد معايير عامل التصفية إلا على الموارد المُحددة فقط</a:t>
            </a:r>
          </a:p>
        </p:txBody>
      </p:sp>
    </p:spTree>
    <p:extLst>
      <p:ext uri="{BB962C8B-B14F-4D97-AF65-F5344CB8AC3E}">
        <p14:creationId xmlns:p14="http://schemas.microsoft.com/office/powerpoint/2010/main" val="297128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6029D6-E3F4-440E-B7C4-941AC1FA2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571" y="157570"/>
            <a:ext cx="8142857" cy="654285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D0103E0-DA99-400A-B7B0-90F040317445}"/>
              </a:ext>
            </a:extLst>
          </p:cNvPr>
          <p:cNvSpPr/>
          <p:nvPr/>
        </p:nvSpPr>
        <p:spPr>
          <a:xfrm>
            <a:off x="781050" y="3587506"/>
            <a:ext cx="2088646" cy="48308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صنف غير مُجدول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83AF26A-A072-4758-8A75-70063A0AE89F}"/>
              </a:ext>
            </a:extLst>
          </p:cNvPr>
          <p:cNvCxnSpPr>
            <a:cxnSpLocks/>
          </p:cNvCxnSpPr>
          <p:nvPr/>
        </p:nvCxnSpPr>
        <p:spPr>
          <a:xfrm flipV="1">
            <a:off x="3819525" y="5088727"/>
            <a:ext cx="569976" cy="41672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2DAE4F-0B71-47F9-86BF-6D04C704F3C7}"/>
              </a:ext>
            </a:extLst>
          </p:cNvPr>
          <p:cNvSpPr/>
          <p:nvPr/>
        </p:nvSpPr>
        <p:spPr>
          <a:xfrm>
            <a:off x="1038225" y="5392856"/>
            <a:ext cx="2928146" cy="48308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يتم إنشاء مسار الموارد مع إضافة الأصناف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ABD48E-07C1-4AF7-9CEC-1D444B579018}"/>
              </a:ext>
            </a:extLst>
          </p:cNvPr>
          <p:cNvSpPr/>
          <p:nvPr/>
        </p:nvSpPr>
        <p:spPr>
          <a:xfrm>
            <a:off x="4600575" y="3428999"/>
            <a:ext cx="2686049" cy="118110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A39304-5677-4B50-968B-70EF191C18C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869696" y="3829050"/>
            <a:ext cx="368804" cy="1905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F9B30C5-F305-41E1-92EA-6632B1983CF5}"/>
              </a:ext>
            </a:extLst>
          </p:cNvPr>
          <p:cNvSpPr/>
          <p:nvPr/>
        </p:nvSpPr>
        <p:spPr>
          <a:xfrm>
            <a:off x="7604376" y="3667125"/>
            <a:ext cx="2088646" cy="59396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معلومات إغلاق الطريق والمرور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D43ECD-D056-4B68-AB0A-1446137AC169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926802" y="3964109"/>
            <a:ext cx="677574" cy="10648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CCBAC03-AE3E-4E97-8C6B-7D4447D7038C}"/>
              </a:ext>
            </a:extLst>
          </p:cNvPr>
          <p:cNvSpPr/>
          <p:nvPr/>
        </p:nvSpPr>
        <p:spPr>
          <a:xfrm>
            <a:off x="5105400" y="706602"/>
            <a:ext cx="2400299" cy="48308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يُمكن البحث عن الأصناف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4C0B9D-6620-49A6-A938-DD0B1DA7F036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6305550" y="1189689"/>
            <a:ext cx="0" cy="31526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26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FBC24D-F4DE-44A3-8F35-37F3F0251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381" y="2266899"/>
            <a:ext cx="9695238" cy="232420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80DB512-EE21-440C-B774-833CD15C3D2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653054" y="1909902"/>
            <a:ext cx="0" cy="45466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4625F8D-A1B4-496D-BA9C-48FCFB446380}"/>
              </a:ext>
            </a:extLst>
          </p:cNvPr>
          <p:cNvSpPr/>
          <p:nvPr/>
        </p:nvSpPr>
        <p:spPr>
          <a:xfrm>
            <a:off x="5188981" y="1061189"/>
            <a:ext cx="2928146" cy="84871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سهولة التبديل بين أنواع المتطلبات المختلفة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4DA42D-4363-46F9-B597-6A35DFD561E6}"/>
              </a:ext>
            </a:extLst>
          </p:cNvPr>
          <p:cNvGrpSpPr/>
          <p:nvPr/>
        </p:nvGrpSpPr>
        <p:grpSpPr>
          <a:xfrm flipH="1">
            <a:off x="2433777" y="3191112"/>
            <a:ext cx="4556921" cy="848713"/>
            <a:chOff x="4901404" y="2883859"/>
            <a:chExt cx="4556921" cy="848713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F65FDA5-9742-40D8-951E-7E0B1A75C30B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7829550" y="3308215"/>
              <a:ext cx="1628775" cy="1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898C737-E1AB-49D5-B38A-71BFC0259645}"/>
                </a:ext>
              </a:extLst>
            </p:cNvPr>
            <p:cNvSpPr/>
            <p:nvPr/>
          </p:nvSpPr>
          <p:spPr>
            <a:xfrm>
              <a:off x="4901404" y="2883859"/>
              <a:ext cx="2928146" cy="848713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rtl/>
                </a:rPr>
                <a:t>يُمكن جدولة الأصناف مُباشرة </a:t>
              </a:r>
              <a:br>
                <a:rPr lang="ar-EG" dirty="0">
                  <a:rtl/>
                </a:rPr>
              </a:br>
              <a:r>
                <a:rPr lang="ar-sa" dirty="0">
                  <a:rtl/>
                </a:rPr>
                <a:t>من لوحة المتطلبات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059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8CD13B-0053-4E3F-AD76-BDF8DFED2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57" y="814714"/>
            <a:ext cx="8714286" cy="522857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058A545-9B89-4577-8F27-545BD12D6C6E}"/>
              </a:ext>
            </a:extLst>
          </p:cNvPr>
          <p:cNvSpPr/>
          <p:nvPr/>
        </p:nvSpPr>
        <p:spPr>
          <a:xfrm>
            <a:off x="8086725" y="814714"/>
            <a:ext cx="2276475" cy="522857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4D0E32A-1DD2-4D0C-98BA-FAB07473CFE4}"/>
              </a:ext>
            </a:extLst>
          </p:cNvPr>
          <p:cNvCxnSpPr>
            <a:cxnSpLocks/>
          </p:cNvCxnSpPr>
          <p:nvPr/>
        </p:nvCxnSpPr>
        <p:spPr>
          <a:xfrm flipH="1">
            <a:off x="7324726" y="2486025"/>
            <a:ext cx="761999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310CDE2-4F79-4EDF-84AB-3213B30EACB6}"/>
              </a:ext>
            </a:extLst>
          </p:cNvPr>
          <p:cNvSpPr/>
          <p:nvPr/>
        </p:nvSpPr>
        <p:spPr>
          <a:xfrm>
            <a:off x="8086725" y="4867278"/>
            <a:ext cx="2276475" cy="11760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يتم عرض التفاصيل بناءً على الصنف المُحدد حاليًا.</a:t>
            </a:r>
          </a:p>
        </p:txBody>
      </p:sp>
    </p:spTree>
    <p:extLst>
      <p:ext uri="{BB962C8B-B14F-4D97-AF65-F5344CB8AC3E}">
        <p14:creationId xmlns:p14="http://schemas.microsoft.com/office/powerpoint/2010/main" val="3432979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8E75C8-F0B7-4A91-8766-C7F6F0914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025"/>
            <a:ext cx="12192000" cy="5949950"/>
          </a:xfrm>
          <a:prstGeom prst="rect">
            <a:avLst/>
          </a:prstGeom>
        </p:spPr>
      </p:pic>
      <p:sp>
        <p:nvSpPr>
          <p:cNvPr id="3" name="Arc 2">
            <a:extLst>
              <a:ext uri="{FF2B5EF4-FFF2-40B4-BE49-F238E27FC236}">
                <a16:creationId xmlns:a16="http://schemas.microsoft.com/office/drawing/2014/main" id="{1F71E9AD-733F-4DB8-830B-A2F463E1B86A}"/>
              </a:ext>
            </a:extLst>
          </p:cNvPr>
          <p:cNvSpPr/>
          <p:nvPr/>
        </p:nvSpPr>
        <p:spPr>
          <a:xfrm rot="18594107" flipH="1">
            <a:off x="7245749" y="2590046"/>
            <a:ext cx="3371368" cy="5615222"/>
          </a:xfrm>
          <a:prstGeom prst="arc">
            <a:avLst>
              <a:gd name="adj1" fmla="val 6958725"/>
              <a:gd name="adj2" fmla="val 15684652"/>
            </a:avLst>
          </a:prstGeom>
          <a:ln w="381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78B11F-B2C2-40DA-AA05-08D225089286}"/>
              </a:ext>
            </a:extLst>
          </p:cNvPr>
          <p:cNvGrpSpPr/>
          <p:nvPr/>
        </p:nvGrpSpPr>
        <p:grpSpPr>
          <a:xfrm flipH="1">
            <a:off x="1006475" y="2122490"/>
            <a:ext cx="4219575" cy="1071562"/>
            <a:chOff x="7372350" y="1562101"/>
            <a:chExt cx="4219575" cy="107156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35AFA75-7E76-4010-81D9-2075F5EDF1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72350" y="2124075"/>
              <a:ext cx="485775" cy="50958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0AD2470-0672-4323-A44A-82FA96A60C05}"/>
                </a:ext>
              </a:extLst>
            </p:cNvPr>
            <p:cNvSpPr/>
            <p:nvPr/>
          </p:nvSpPr>
          <p:spPr>
            <a:xfrm>
              <a:off x="7609841" y="1562101"/>
              <a:ext cx="3982084" cy="9848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rtl/>
                </a:rPr>
                <a:t>عند وضع صنف، يتغير لون النص لإظهار سواء أكنت داخل الإطار الموعود به العميل أو خارجه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83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B489DA-860E-4D5D-9AA6-B5DB0B221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09" y="395666"/>
            <a:ext cx="11752381" cy="60666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D1FB91-066B-4837-8E82-6B0B00F24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625" y="3757746"/>
            <a:ext cx="2000000" cy="214285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97FBA7-E6A6-4996-ACC3-059B0FE0DB0C}"/>
              </a:ext>
            </a:extLst>
          </p:cNvPr>
          <p:cNvCxnSpPr>
            <a:cxnSpLocks/>
          </p:cNvCxnSpPr>
          <p:nvPr/>
        </p:nvCxnSpPr>
        <p:spPr>
          <a:xfrm flipH="1">
            <a:off x="2857625" y="2427672"/>
            <a:ext cx="435139" cy="120135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84A8074-0609-40FC-A567-33AF392BD77E}"/>
              </a:ext>
            </a:extLst>
          </p:cNvPr>
          <p:cNvSpPr/>
          <p:nvPr/>
        </p:nvSpPr>
        <p:spPr>
          <a:xfrm>
            <a:off x="219809" y="3629025"/>
            <a:ext cx="2088646" cy="48308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EG" dirty="0">
                <a:rtl/>
              </a:rPr>
              <a:t>صنف غير مُجدول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A1EE69-0E68-4E3E-BD02-174565E4B095}"/>
              </a:ext>
            </a:extLst>
          </p:cNvPr>
          <p:cNvCxnSpPr>
            <a:cxnSpLocks/>
          </p:cNvCxnSpPr>
          <p:nvPr/>
        </p:nvCxnSpPr>
        <p:spPr>
          <a:xfrm>
            <a:off x="2076450" y="3757746"/>
            <a:ext cx="647700" cy="35436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E8303F3-643D-40EB-81B8-90EF36BFD05D}"/>
              </a:ext>
            </a:extLst>
          </p:cNvPr>
          <p:cNvSpPr/>
          <p:nvPr/>
        </p:nvSpPr>
        <p:spPr>
          <a:xfrm>
            <a:off x="3095625" y="5284823"/>
            <a:ext cx="1057275" cy="2953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ar-E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27BB41D-ABA0-47D5-9B13-9642F49E336A}"/>
              </a:ext>
            </a:extLst>
          </p:cNvPr>
          <p:cNvSpPr/>
          <p:nvPr/>
        </p:nvSpPr>
        <p:spPr>
          <a:xfrm>
            <a:off x="5095625" y="5210175"/>
            <a:ext cx="2088646" cy="48308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EG" dirty="0">
                <a:rtl/>
              </a:rPr>
              <a:t>التقدير: ساعتان </a:t>
            </a:r>
            <a:r>
              <a:rPr lang="ar-EG" dirty="0">
                <a:rtl val="0"/>
              </a:rPr>
              <a:t>(2)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D90672-6714-46DF-A1B7-304BC11D6D9D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152900" y="5451719"/>
            <a:ext cx="942725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F6D97C0-EE12-4FC7-8D66-71F222EAD7BB}"/>
              </a:ext>
            </a:extLst>
          </p:cNvPr>
          <p:cNvSpPr/>
          <p:nvPr/>
        </p:nvSpPr>
        <p:spPr>
          <a:xfrm>
            <a:off x="4000789" y="3119649"/>
            <a:ext cx="8043429" cy="48307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ar-EG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C5ADE6D-66B2-4EEE-849D-7AD1040E161B}"/>
              </a:ext>
            </a:extLst>
          </p:cNvPr>
          <p:cNvSpPr/>
          <p:nvPr/>
        </p:nvSpPr>
        <p:spPr>
          <a:xfrm>
            <a:off x="3040207" y="2186129"/>
            <a:ext cx="2088646" cy="48308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EG" dirty="0">
                <a:rtl/>
              </a:rPr>
              <a:t>صنف غير مُجدول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D26D36-1228-4D9D-8CC5-2BD2BD307358}"/>
              </a:ext>
            </a:extLst>
          </p:cNvPr>
          <p:cNvCxnSpPr/>
          <p:nvPr/>
        </p:nvCxnSpPr>
        <p:spPr>
          <a:xfrm>
            <a:off x="9448800" y="2684578"/>
            <a:ext cx="0" cy="135322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561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399DCE-D0E9-4668-89C3-9266E7AE3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9" y="762333"/>
            <a:ext cx="10304762" cy="53333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F55A850-43F2-4607-B6A4-00298876DAE3}"/>
              </a:ext>
            </a:extLst>
          </p:cNvPr>
          <p:cNvSpPr/>
          <p:nvPr/>
        </p:nvSpPr>
        <p:spPr>
          <a:xfrm>
            <a:off x="2619375" y="4741898"/>
            <a:ext cx="1057275" cy="2953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8A3906-19D9-4527-95E7-A0BBE859ABBB}"/>
              </a:ext>
            </a:extLst>
          </p:cNvPr>
          <p:cNvSpPr/>
          <p:nvPr/>
        </p:nvSpPr>
        <p:spPr>
          <a:xfrm>
            <a:off x="4007353" y="4554114"/>
            <a:ext cx="3460247" cy="48308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يبدأ تشغيل مساعد الجدولة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33F500-B050-41E3-9F12-EAA216F296FF}"/>
              </a:ext>
            </a:extLst>
          </p:cNvPr>
          <p:cNvCxnSpPr>
            <a:cxnSpLocks/>
          </p:cNvCxnSpPr>
          <p:nvPr/>
        </p:nvCxnSpPr>
        <p:spPr>
          <a:xfrm flipH="1">
            <a:off x="3590925" y="4741898"/>
            <a:ext cx="599753" cy="17718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882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167</Words>
  <Application>Microsoft Office PowerPoint</Application>
  <PresentationFormat>Widescreen</PresentationFormat>
  <Paragraphs>31</Paragraphs>
  <Slides>15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basem ali</cp:lastModifiedBy>
  <cp:revision>38</cp:revision>
  <dcterms:created xsi:type="dcterms:W3CDTF">2018-11-21T13:51:37Z</dcterms:created>
  <dcterms:modified xsi:type="dcterms:W3CDTF">2021-09-27T15:41:13Z</dcterms:modified>
</cp:coreProperties>
</file>