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489" r:id="rId7"/>
    <p:sldId id="4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0" d="100"/>
          <a:sy n="70" d="100"/>
        </p:scale>
        <p:origin x="3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331F5-B131-4E1F-B534-2F7BE747F622}"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98BE3-D76C-42F3-9201-E6B8CC62D5C2}" type="slidenum">
              <a:rPr lang="en-US" smtClean="0"/>
              <a:t>‹#›</a:t>
            </a:fld>
            <a:endParaRPr lang="en-US"/>
          </a:p>
        </p:txBody>
      </p:sp>
    </p:spTree>
    <p:extLst>
      <p:ext uri="{BB962C8B-B14F-4D97-AF65-F5344CB8AC3E}">
        <p14:creationId xmlns:p14="http://schemas.microsoft.com/office/powerpoint/2010/main" val="283838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zure.microsoft.com/services/machine-learn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03650" y="871538"/>
            <a:ext cx="3065463" cy="1724025"/>
          </a:xfrm>
        </p:spPr>
      </p:sp>
      <p:sp>
        <p:nvSpPr>
          <p:cNvPr id="3" name="Notes Placeholder 2"/>
          <p:cNvSpPr>
            <a:spLocks noGrp="1"/>
          </p:cNvSpPr>
          <p:nvPr>
            <p:ph type="body" idx="1"/>
          </p:nvPr>
        </p:nvSpPr>
        <p:spPr/>
        <p:txBody>
          <a:bodyPr/>
          <a:lstStyle/>
          <a:p>
            <a:endParaRPr lang="en-US" dirty="0"/>
          </a:p>
          <a:p>
            <a:endParaRPr lang="en-US" dirty="0"/>
          </a:p>
          <a:p>
            <a:r>
              <a:rPr lang="en-US" dirty="0"/>
              <a:t>Component or service</a:t>
            </a:r>
          </a:p>
          <a:p>
            <a:r>
              <a:rPr lang="en-US" dirty="0"/>
              <a:t> </a:t>
            </a:r>
          </a:p>
          <a:p>
            <a:endParaRPr lang="en-US" dirty="0"/>
          </a:p>
          <a:p>
            <a:r>
              <a:rPr lang="en-US" dirty="0"/>
              <a:t>Description/Purpose</a:t>
            </a:r>
          </a:p>
          <a:p>
            <a:r>
              <a:rPr lang="en-US" dirty="0"/>
              <a:t> </a:t>
            </a:r>
          </a:p>
          <a:p>
            <a:endParaRPr lang="en-US" dirty="0"/>
          </a:p>
          <a:p>
            <a:r>
              <a:rPr lang="en-US" dirty="0"/>
              <a:t>Dynamics 365</a:t>
            </a:r>
          </a:p>
          <a:p>
            <a:r>
              <a:rPr lang="en-US" dirty="0"/>
              <a:t> </a:t>
            </a:r>
          </a:p>
          <a:p>
            <a:r>
              <a:rPr lang="en-US" dirty="0"/>
              <a:t>Includes the CRM Service and Field Service. The Connected Field Service feature is only available in the online version of Microsoft Dynamics 365. Dynamics 365 provides support for popular mobile clients, which can be used to register and monitor assets in the field. </a:t>
            </a:r>
          </a:p>
          <a:p>
            <a:r>
              <a:rPr lang="en-US" dirty="0"/>
              <a:t> </a:t>
            </a:r>
          </a:p>
          <a:p>
            <a:endParaRPr lang="en-US" dirty="0"/>
          </a:p>
          <a:p>
            <a:r>
              <a:rPr lang="en-US" dirty="0"/>
              <a:t>Azure Service Bus</a:t>
            </a:r>
          </a:p>
          <a:p>
            <a:r>
              <a:rPr lang="en-US" dirty="0"/>
              <a:t> </a:t>
            </a:r>
          </a:p>
          <a:p>
            <a:r>
              <a:rPr lang="en-US" dirty="0"/>
              <a:t>Provides a channel for both inbound and outbound messages flowing between Dynamics 365 (CRM) and Azure: </a:t>
            </a:r>
            <a:r>
              <a:rPr lang="en-US" dirty="0" err="1"/>
              <a:t>IoT</a:t>
            </a:r>
            <a:r>
              <a:rPr lang="en-US" dirty="0"/>
              <a:t> Hub alerts sent to CRM, and CRM commands sent to the </a:t>
            </a:r>
            <a:r>
              <a:rPr lang="en-US" dirty="0" err="1"/>
              <a:t>IoT</a:t>
            </a:r>
            <a:r>
              <a:rPr lang="en-US" dirty="0"/>
              <a:t> Hub.</a:t>
            </a:r>
          </a:p>
          <a:p>
            <a:r>
              <a:rPr lang="en-US" dirty="0"/>
              <a:t> </a:t>
            </a:r>
          </a:p>
          <a:p>
            <a:endParaRPr lang="en-US" dirty="0"/>
          </a:p>
          <a:p>
            <a:r>
              <a:rPr lang="en-US" dirty="0"/>
              <a:t>Azure Logic Apps </a:t>
            </a:r>
          </a:p>
          <a:p>
            <a:r>
              <a:rPr lang="en-US" dirty="0"/>
              <a:t> </a:t>
            </a:r>
          </a:p>
          <a:p>
            <a:r>
              <a:rPr lang="en-US" dirty="0"/>
              <a:t>Custom Azure applications that provide orchestration logic that uses the CRM Connector and the Queue Connector. The CRM Connector is used construct CRM-specific entities, whereas the Queue Connectors for polling the Azure Service Bus queue.</a:t>
            </a:r>
          </a:p>
          <a:p>
            <a:r>
              <a:rPr lang="en-US" dirty="0"/>
              <a:t> </a:t>
            </a:r>
          </a:p>
          <a:p>
            <a:endParaRPr lang="en-US" dirty="0"/>
          </a:p>
          <a:p>
            <a:r>
              <a:rPr lang="en-US" dirty="0"/>
              <a:t>Azure </a:t>
            </a:r>
            <a:r>
              <a:rPr lang="en-US" dirty="0" err="1"/>
              <a:t>IoT</a:t>
            </a:r>
            <a:r>
              <a:rPr lang="en-US" dirty="0"/>
              <a:t> Hub</a:t>
            </a:r>
          </a:p>
          <a:p>
            <a:r>
              <a:rPr lang="en-US" dirty="0"/>
              <a:t> </a:t>
            </a:r>
          </a:p>
          <a:p>
            <a:r>
              <a:rPr lang="en-US" dirty="0"/>
              <a:t>Enables applications and administrators to connect, monitor, and manage </a:t>
            </a:r>
            <a:r>
              <a:rPr lang="en-US" dirty="0" err="1"/>
              <a:t>IoT</a:t>
            </a:r>
            <a:r>
              <a:rPr lang="en-US" dirty="0"/>
              <a:t> devices at scale. All the inbound messages received from and outbound messages sent to devices are routed through this service. </a:t>
            </a:r>
          </a:p>
          <a:p>
            <a:r>
              <a:rPr lang="en-US" dirty="0"/>
              <a:t> </a:t>
            </a:r>
          </a:p>
          <a:p>
            <a:endParaRPr lang="en-US" dirty="0"/>
          </a:p>
          <a:p>
            <a:r>
              <a:rPr lang="en-US" dirty="0"/>
              <a:t>Azure Storage</a:t>
            </a:r>
          </a:p>
          <a:p>
            <a:r>
              <a:rPr lang="en-US" dirty="0"/>
              <a:t> </a:t>
            </a:r>
          </a:p>
          <a:p>
            <a:r>
              <a:rPr lang="en-US" dirty="0"/>
              <a:t>Provides persistence using a set of standard structures that include Blob storage (object storage), Table storage, and File storage. Stream Analytics queries use Blob storage.</a:t>
            </a:r>
          </a:p>
          <a:p>
            <a:r>
              <a:rPr lang="en-US" dirty="0"/>
              <a:t> </a:t>
            </a:r>
          </a:p>
          <a:p>
            <a:endParaRPr lang="en-US" dirty="0"/>
          </a:p>
          <a:p>
            <a:r>
              <a:rPr lang="en-US" dirty="0"/>
              <a:t>Databases</a:t>
            </a:r>
          </a:p>
          <a:p>
            <a:r>
              <a:rPr lang="en-US" dirty="0"/>
              <a:t> </a:t>
            </a:r>
          </a:p>
          <a:p>
            <a:r>
              <a:rPr lang="en-US" dirty="0"/>
              <a:t>For longer-term storage and querying of raw data, events, and analytical data: commonly Azure SQL for relational data and </a:t>
            </a:r>
            <a:r>
              <a:rPr lang="en-US" dirty="0" err="1"/>
              <a:t>DocumentDB</a:t>
            </a:r>
            <a:r>
              <a:rPr lang="en-US" dirty="0"/>
              <a:t> for semi-structured data. Connected Field Service uses SQL Azure to store device heartbeat messages for later use by </a:t>
            </a:r>
            <a:r>
              <a:rPr lang="en-US" dirty="0" err="1"/>
              <a:t>PowerBI</a:t>
            </a:r>
            <a:r>
              <a:rPr lang="en-US" dirty="0"/>
              <a:t> to display the status of devices in Dynamics 365.</a:t>
            </a:r>
          </a:p>
          <a:p>
            <a:r>
              <a:rPr lang="en-US" dirty="0"/>
              <a:t> </a:t>
            </a:r>
          </a:p>
          <a:p>
            <a:endParaRPr lang="en-US" dirty="0"/>
          </a:p>
          <a:p>
            <a:r>
              <a:rPr lang="en-US" dirty="0"/>
              <a:t>Azure Stream Analytics</a:t>
            </a:r>
          </a:p>
          <a:p>
            <a:r>
              <a:rPr lang="en-US" dirty="0"/>
              <a:t> </a:t>
            </a:r>
          </a:p>
          <a:p>
            <a:r>
              <a:rPr lang="en-US" dirty="0"/>
              <a:t>Provides self-managed, real-time event processing and analysis on streaming data, such as </a:t>
            </a:r>
            <a:r>
              <a:rPr lang="en-US" dirty="0" err="1"/>
              <a:t>IoT</a:t>
            </a:r>
            <a:r>
              <a:rPr lang="en-US" dirty="0"/>
              <a:t> data feeds. Supports comparing different streams or with historical values and models. It can detect anomalies, shape incoming data, trigger alerts and provide real-time metrics. Ad-hoc queries are supported through an SQL-based language. Stream Analytics is configured to pump filtered alerts into an Azure Service Bus queue, which then delivers these to Dynamics 365. </a:t>
            </a:r>
          </a:p>
          <a:p>
            <a:r>
              <a:rPr lang="en-US" dirty="0"/>
              <a:t> </a:t>
            </a:r>
          </a:p>
          <a:p>
            <a:endParaRPr lang="en-US" dirty="0"/>
          </a:p>
          <a:p>
            <a:r>
              <a:rPr lang="en-US" dirty="0"/>
              <a:t>Thermostat Simulator</a:t>
            </a:r>
          </a:p>
          <a:p>
            <a:r>
              <a:rPr lang="en-US" dirty="0"/>
              <a:t> </a:t>
            </a:r>
          </a:p>
          <a:p>
            <a:r>
              <a:rPr lang="en-US" dirty="0"/>
              <a:t>A test web app that provides sample temperature and humidity device data and responds to a small set of device-specific commands. </a:t>
            </a:r>
          </a:p>
          <a:p>
            <a:r>
              <a:rPr lang="en-US" dirty="0"/>
              <a:t> </a:t>
            </a:r>
          </a:p>
          <a:p>
            <a:endParaRPr lang="en-US" dirty="0"/>
          </a:p>
          <a:p>
            <a:r>
              <a:rPr lang="en-US" dirty="0"/>
              <a:t>Power BI service </a:t>
            </a:r>
          </a:p>
          <a:p>
            <a:r>
              <a:rPr lang="en-US" dirty="0"/>
              <a:t> </a:t>
            </a:r>
          </a:p>
          <a:p>
            <a:r>
              <a:rPr lang="en-US" dirty="0"/>
              <a:t>[Optional] Provides advanced analysis and 360-degree visualization of data sets, with rich interaction models and natural search features. </a:t>
            </a:r>
          </a:p>
          <a:p>
            <a:r>
              <a:rPr lang="en-US" dirty="0"/>
              <a:t> </a:t>
            </a:r>
          </a:p>
          <a:p>
            <a:endParaRPr lang="en-US" dirty="0"/>
          </a:p>
          <a:p>
            <a:r>
              <a:rPr lang="en-US" dirty="0"/>
              <a:t>Note that this list is not exhaustive when considering your customized solution, as there are other Azure services or custom components that could be used. For example, </a:t>
            </a:r>
            <a:r>
              <a:rPr lang="en-US" dirty="0">
                <a:hlinkClick r:id="rId3"/>
              </a:rPr>
              <a:t>Azure Machine Learning</a:t>
            </a:r>
            <a:r>
              <a:rPr lang="en-US" dirty="0"/>
              <a:t> could be employed to discern patterns in the incoming device data in order to predict likely device malfunctions. </a:t>
            </a:r>
          </a:p>
          <a:p>
            <a:r>
              <a:rPr lang="en-US" dirty="0"/>
              <a:t>The red components in the diagram represent likely areas for developer customization when creating solutions for your organization. For example, your solution will probably have its own simulator for your device type(s) and a custom workflow to handle device alerts. Source code for the standard CRM and Queue Connectors will be publicly released; the source for the Thermostat Simulator will not be released. </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9/23/2021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038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0A82-7680-41C8-9CB8-1D9205A05AE5}"/>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id="{6448592C-7C35-4CA1-80BD-48A1D50AF345}"/>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D0689-C309-49DF-A8FA-88AF3AAA940F}"/>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C8AA9313-40C3-4A9C-B110-A6A6DFC80AB5}"/>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6A57903F-1899-476C-9F18-F67850C62BE5}"/>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411378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1A92-A4ED-4BB2-90AA-7EC8C917B68D}"/>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F0DBDCCF-6489-42FD-8531-29D6043075D3}"/>
              </a:ext>
            </a:extLst>
          </p:cNvPr>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EC8047EE-693B-45AF-AD7C-15F21E6A0356}"/>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32064E49-6A51-445F-88D5-8B2DE4B78C00}"/>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787C2FC1-7810-4E62-B91A-DCDA125A39D0}"/>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4380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CFD4F-14D7-40A2-9012-C72E0CD24EA9}"/>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72546741-6629-490B-89FD-A0AF8E247C77}"/>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FC53E6F6-6AE0-4ADE-B9B3-C2EDD6DC2AD2}"/>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76B8EAB9-A05D-4B6A-B40F-7B2984A9B7F9}"/>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A4B5DCA0-436F-4356-A61B-5439998B613D}"/>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78746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60591"/>
          </a:xfrm>
        </p:spPr>
        <p:txBody>
          <a:bodyPr rtlCol="1">
            <a:sp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itle 5"/>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02991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F738-90F2-4FBD-B555-A788102E7E79}"/>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F4BD412B-54CC-4847-9A59-D85EC988158F}"/>
              </a:ext>
            </a:extLst>
          </p:cNvPr>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43731ADE-0802-4DCE-B599-AB098A615400}"/>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A6D8AC25-AEDC-4849-9CB3-617D8DB8004B}"/>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82D44D11-AB64-440B-A4C1-7F63CC2996D7}"/>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70623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7A8A-74D6-488E-B5A2-9421DAF78C1C}"/>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id="{C72BCA4E-EE4A-4055-B42A-CE69F92BC78C}"/>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a:extLst>
              <a:ext uri="{FF2B5EF4-FFF2-40B4-BE49-F238E27FC236}">
                <a16:creationId xmlns:a16="http://schemas.microsoft.com/office/drawing/2014/main" id="{B421FA65-AF5B-4490-B10C-F035E4D2D42C}"/>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DEC5C1CE-B7BF-44A1-84CA-D07ADF66236A}"/>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8BABB3D8-700C-4755-A387-A21D672C3288}"/>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400049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F776-DEC5-4DDA-AFD1-7D05421BFCB3}"/>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3DAEF3C8-7F08-4D98-B251-ED5CAFB307CC}"/>
              </a:ext>
            </a:extLst>
          </p:cNvPr>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id="{4AEE9EA8-ADA6-4DC1-890D-4DCC7279DAF7}"/>
              </a:ext>
            </a:extLst>
          </p:cNvPr>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id="{B3D6472C-2C8B-4516-8DD2-9DBD34682A53}"/>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6" name="Footer Placeholder 5">
            <a:extLst>
              <a:ext uri="{FF2B5EF4-FFF2-40B4-BE49-F238E27FC236}">
                <a16:creationId xmlns:a16="http://schemas.microsoft.com/office/drawing/2014/main" id="{895C88FD-04E7-4D8C-890B-D5606338414F}"/>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F4F5EE32-B7C8-4049-9821-0073A6830135}"/>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21594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46F-BD05-4AF0-AB8E-6EA47956A65A}"/>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4BEDF33D-A914-464E-9672-330D0050F2C0}"/>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a:extLst>
              <a:ext uri="{FF2B5EF4-FFF2-40B4-BE49-F238E27FC236}">
                <a16:creationId xmlns:a16="http://schemas.microsoft.com/office/drawing/2014/main" id="{68A4419C-060E-4E0F-BD6C-8142ED7DE5EF}"/>
              </a:ext>
            </a:extLst>
          </p:cNvPr>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id="{B6910B5D-CF84-4C94-A53A-678989E1F0AE}"/>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a:extLst>
              <a:ext uri="{FF2B5EF4-FFF2-40B4-BE49-F238E27FC236}">
                <a16:creationId xmlns:a16="http://schemas.microsoft.com/office/drawing/2014/main" id="{283C5573-87DE-48DD-8632-83398078FE58}"/>
              </a:ext>
            </a:extLst>
          </p:cNvPr>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id="{3D28AB6A-2FD5-4698-9FCF-D79B468442DF}"/>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8" name="Footer Placeholder 7">
            <a:extLst>
              <a:ext uri="{FF2B5EF4-FFF2-40B4-BE49-F238E27FC236}">
                <a16:creationId xmlns:a16="http://schemas.microsoft.com/office/drawing/2014/main" id="{975659B1-ED56-4962-85E3-53FDA07F440E}"/>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id="{D155F618-708E-4C35-AD13-7AB6649F5497}"/>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392119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82E7-36B1-4319-BD39-32B86558B8CB}"/>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id="{5EF1CC8A-D695-4873-9EDE-B2F0BF04E459}"/>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4" name="Footer Placeholder 3">
            <a:extLst>
              <a:ext uri="{FF2B5EF4-FFF2-40B4-BE49-F238E27FC236}">
                <a16:creationId xmlns:a16="http://schemas.microsoft.com/office/drawing/2014/main" id="{F772081D-95A0-4660-AE2C-A7052132755F}"/>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id="{186887DE-E9AE-46BD-A1AC-DC3047409CAD}"/>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350707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6A16F-6DC9-4BB3-9ECF-5BF69B48D418}"/>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3" name="Footer Placeholder 2">
            <a:extLst>
              <a:ext uri="{FF2B5EF4-FFF2-40B4-BE49-F238E27FC236}">
                <a16:creationId xmlns:a16="http://schemas.microsoft.com/office/drawing/2014/main" id="{653C6329-A4E4-4C7C-A371-DA3EB600ED2E}"/>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id="{83A45068-7E74-4485-88FE-E820CF4EBFEC}"/>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262838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A898-C040-4BAB-AD4E-C8B002BDD9DF}"/>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A1777-76E9-4F1B-A338-CE9025CFAC82}"/>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id="{6CC2B898-DCEA-47FD-804C-8E93D3AC697E}"/>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CA955912-414C-4751-AA65-E8A689DE4D9B}"/>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6" name="Footer Placeholder 5">
            <a:extLst>
              <a:ext uri="{FF2B5EF4-FFF2-40B4-BE49-F238E27FC236}">
                <a16:creationId xmlns:a16="http://schemas.microsoft.com/office/drawing/2014/main" id="{66A8E4B7-28E4-4D82-B6B7-3003C5C15B05}"/>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98D71B21-D9B2-4193-9DD9-63F173EF3E87}"/>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19293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A42A-769F-43A8-90D2-D36A80D118BD}"/>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590A4-86E6-4AA3-AC0C-8142BB53C82C}"/>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id="{4F4E1960-6BD8-48EE-A1FC-BDE3E4168B42}"/>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6D5B96ED-3557-48A7-A22A-A836E386F528}"/>
              </a:ext>
            </a:extLst>
          </p:cNvPr>
          <p:cNvSpPr>
            <a:spLocks noGrp="1"/>
          </p:cNvSpPr>
          <p:nvPr>
            <p:ph type="dt" sz="half" idx="10"/>
          </p:nvPr>
        </p:nvSpPr>
        <p:spPr/>
        <p:txBody>
          <a:bodyPr rtlCol="1"/>
          <a:lstStyle>
            <a:lvl1pPr algn="r" rtl="1"/>
          </a:lstStyle>
          <a:p>
            <a:fld id="{339DDAA3-5622-45C1-817C-CD8290C3D02D}" type="datetimeFigureOut">
              <a:rPr lang="en-US" smtClean="0"/>
              <a:t>9/23/2021</a:t>
            </a:fld>
            <a:endParaRPr lang="en-US"/>
          </a:p>
        </p:txBody>
      </p:sp>
      <p:sp>
        <p:nvSpPr>
          <p:cNvPr id="6" name="Footer Placeholder 5">
            <a:extLst>
              <a:ext uri="{FF2B5EF4-FFF2-40B4-BE49-F238E27FC236}">
                <a16:creationId xmlns:a16="http://schemas.microsoft.com/office/drawing/2014/main" id="{1736D1C9-2243-4B15-A44A-969902808BE8}"/>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788DB1FF-AA18-4400-9A0D-57B8AD9240FC}"/>
              </a:ext>
            </a:extLst>
          </p:cNvPr>
          <p:cNvSpPr>
            <a:spLocks noGrp="1"/>
          </p:cNvSpPr>
          <p:nvPr>
            <p:ph type="sldNum" sz="quarter" idx="12"/>
          </p:nvPr>
        </p:nvSpPr>
        <p:spPr/>
        <p:txBody>
          <a:bodyPr rtlCol="1"/>
          <a:lstStyle>
            <a:lvl1pPr algn="r" rtl="1"/>
          </a:lstStyle>
          <a:p>
            <a:fld id="{0935752C-C558-4730-AC7E-3B8CF07CD22A}" type="slidenum">
              <a:rPr lang="en-US" smtClean="0"/>
              <a:t>‹#›</a:t>
            </a:fld>
            <a:endParaRPr lang="en-US"/>
          </a:p>
        </p:txBody>
      </p:sp>
    </p:spTree>
    <p:extLst>
      <p:ext uri="{BB962C8B-B14F-4D97-AF65-F5344CB8AC3E}">
        <p14:creationId xmlns:p14="http://schemas.microsoft.com/office/powerpoint/2010/main" val="8069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E4D54-C5D6-45C3-8887-C97B4A242F8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E632AAD5-F7DA-41E7-ADEC-E88D8FD466C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F075E893-5E01-4AC7-9DCD-A237DE7FE204}"/>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339DDAA3-5622-45C1-817C-CD8290C3D02D}" type="datetimeFigureOut">
              <a:rPr lang="en-US" smtClean="0"/>
              <a:t>9/23/2021</a:t>
            </a:fld>
            <a:endParaRPr lang="en-US"/>
          </a:p>
        </p:txBody>
      </p:sp>
      <p:sp>
        <p:nvSpPr>
          <p:cNvPr id="5" name="Footer Placeholder 4">
            <a:extLst>
              <a:ext uri="{FF2B5EF4-FFF2-40B4-BE49-F238E27FC236}">
                <a16:creationId xmlns:a16="http://schemas.microsoft.com/office/drawing/2014/main" id="{91BB58FA-452D-4916-862D-EEC2444C0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1F6D8-EDF3-4B38-A334-41348C702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0935752C-C558-4730-AC7E-3B8CF07CD22A}" type="slidenum">
              <a:rPr lang="en-US" smtClean="0"/>
              <a:t>‹#›</a:t>
            </a:fld>
            <a:endParaRPr lang="en-US"/>
          </a:p>
        </p:txBody>
      </p:sp>
    </p:spTree>
    <p:extLst>
      <p:ext uri="{BB962C8B-B14F-4D97-AF65-F5344CB8AC3E}">
        <p14:creationId xmlns:p14="http://schemas.microsoft.com/office/powerpoint/2010/main" val="158363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na01.safelinks.protection.outlook.com/?url=https://docs.microsoft.com/en-us/azure/stream-analytics/stream-analytics-window-functions&amp;data=02|01|dbeasley@exchange.microsoft.com|ff90cf908a4442f0c5c008d6297646e7|72f988bf86f141af91ab2d7cd011db47|1|0|636741985323306652&amp;sdata=OJH8AO6IUs8dWCBwRc+0UM9KAWFWVvwPoPXoyA/xmGY=&amp;reserved=0" TargetMode="External"/><Relationship Id="rId2" Type="http://schemas.openxmlformats.org/officeDocument/2006/relationships/hyperlink" Target="https://aka.ms/iotrefarchitecture" TargetMode="External"/><Relationship Id="rId1" Type="http://schemas.openxmlformats.org/officeDocument/2006/relationships/slideLayout" Target="../slideLayouts/slideLayout12.xml"/><Relationship Id="rId5" Type="http://schemas.openxmlformats.org/officeDocument/2006/relationships/hyperlink" Target="https://na01.safelinks.protection.outlook.com/?url=https://docs.microsoft.com/en-us/azure/iot-central/concepts-architecture&amp;data=02|01|dbeasley@exchange.microsoft.com|ff90cf908a4442f0c5c008d6297646e7|72f988bf86f141af91ab2d7cd011db47|1|0|636741985323316661&amp;sdata=YpiwwjHdgbKz+yi9I+HnFHUubD/nwMC4uWmCa9gulXA=&amp;reserved=0" TargetMode="External"/><Relationship Id="rId4" Type="http://schemas.openxmlformats.org/officeDocument/2006/relationships/hyperlink" Target="https://na01.safelinks.protection.outlook.com/?url=https://docs.microsoft.com/en-us/business-applications-release-notes/october18/service/field-service/connected-field-service/enhanced-iot-central-integration&amp;data=02|01|dbeasley@exchange.microsoft.com|ff90cf908a4442f0c5c008d6297646e7|72f988bf86f141af91ab2d7cd011db47|1|0|636741985323316661&amp;sdata=C6q1r24KDKTBFTvtOkGG3UazPng2uynHxLJ0MiV5RzE=&amp;reserved=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8F62-AC1F-4491-8042-734786DD2B90}"/>
              </a:ext>
            </a:extLst>
          </p:cNvPr>
          <p:cNvSpPr>
            <a:spLocks noGrp="1"/>
          </p:cNvSpPr>
          <p:nvPr>
            <p:ph type="ctrTitle"/>
          </p:nvPr>
        </p:nvSpPr>
        <p:spPr/>
        <p:txBody>
          <a:bodyPr rtlCol="1"/>
          <a:lstStyle/>
          <a:p>
            <a:pPr rtl="1"/>
            <a:endParaRPr lang="en-US"/>
          </a:p>
        </p:txBody>
      </p:sp>
      <p:sp>
        <p:nvSpPr>
          <p:cNvPr id="3" name="Subtitle 2">
            <a:extLst>
              <a:ext uri="{FF2B5EF4-FFF2-40B4-BE49-F238E27FC236}">
                <a16:creationId xmlns:a16="http://schemas.microsoft.com/office/drawing/2014/main" id="{23B63046-1124-44D3-B949-C0047DA9A091}"/>
              </a:ext>
            </a:extLst>
          </p:cNvPr>
          <p:cNvSpPr>
            <a:spLocks noGrp="1"/>
          </p:cNvSpPr>
          <p:nvPr>
            <p:ph type="subTitle" idx="1"/>
          </p:nvPr>
        </p:nvSpPr>
        <p:spPr/>
        <p:txBody>
          <a:bodyPr rtlCol="1"/>
          <a:lstStyle/>
          <a:p>
            <a:pPr rtl="1"/>
            <a:endParaRPr lang="en-US"/>
          </a:p>
        </p:txBody>
      </p:sp>
    </p:spTree>
    <p:extLst>
      <p:ext uri="{BB962C8B-B14F-4D97-AF65-F5344CB8AC3E}">
        <p14:creationId xmlns:p14="http://schemas.microsoft.com/office/powerpoint/2010/main" val="1201802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390DE5-620D-47CC-9089-57979F68540B}"/>
              </a:ext>
            </a:extLst>
          </p:cNvPr>
          <p:cNvSpPr/>
          <p:nvPr/>
        </p:nvSpPr>
        <p:spPr bwMode="auto">
          <a:xfrm>
            <a:off x="5072185" y="3568815"/>
            <a:ext cx="2581189" cy="85999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2400" dirty="0" smtClean="0">
                <a:gradFill>
                  <a:gsLst>
                    <a:gs pos="0">
                      <a:srgbClr val="FFFFFF"/>
                    </a:gs>
                    <a:gs pos="100000">
                      <a:srgbClr val="FFFFFF"/>
                    </a:gs>
                  </a:gsLst>
                  <a:lin ang="5400000" scaled="0"/>
                </a:gradFill>
                <a:ea typeface="Segoe UI" pitchFamily="34" charset="0"/>
                <a:rtl/>
              </a:rPr>
              <a:t>أصل العميل‬</a:t>
            </a:r>
            <a:endParaRPr lang="ar-EG" sz="2400" dirty="0">
              <a:gradFill>
                <a:gsLst>
                  <a:gs pos="0">
                    <a:srgbClr val="FFFFFF"/>
                  </a:gs>
                  <a:gs pos="100000">
                    <a:srgbClr val="FFFFFF"/>
                  </a:gs>
                </a:gsLst>
                <a:lin ang="5400000" scaled="0"/>
              </a:gradFill>
              <a:ea typeface="Segoe UI" pitchFamily="34" charset="0"/>
              <a:rtl/>
            </a:endParaRPr>
          </a:p>
        </p:txBody>
      </p:sp>
      <p:sp>
        <p:nvSpPr>
          <p:cNvPr id="9" name="Rectangle 8">
            <a:extLst>
              <a:ext uri="{FF2B5EF4-FFF2-40B4-BE49-F238E27FC236}">
                <a16:creationId xmlns:a16="http://schemas.microsoft.com/office/drawing/2014/main" id="{D262BC39-EBB8-470B-854F-916EC2F78B19}"/>
              </a:ext>
            </a:extLst>
          </p:cNvPr>
          <p:cNvSpPr/>
          <p:nvPr/>
        </p:nvSpPr>
        <p:spPr bwMode="auto">
          <a:xfrm>
            <a:off x="8753706" y="2872257"/>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الحساب</a:t>
            </a:r>
            <a:endParaRPr lang="ar-EG" sz="1600" dirty="0">
              <a:gradFill>
                <a:gsLst>
                  <a:gs pos="0">
                    <a:srgbClr val="FFFFFF"/>
                  </a:gs>
                  <a:gs pos="100000">
                    <a:srgbClr val="FFFFFF"/>
                  </a:gs>
                </a:gsLst>
                <a:lin ang="5400000" scaled="0"/>
              </a:gradFill>
              <a:ea typeface="Segoe UI" pitchFamily="34" charset="0"/>
              <a:rtl/>
            </a:endParaRPr>
          </a:p>
        </p:txBody>
      </p:sp>
      <p:sp>
        <p:nvSpPr>
          <p:cNvPr id="10" name="Rectangle 9">
            <a:extLst>
              <a:ext uri="{FF2B5EF4-FFF2-40B4-BE49-F238E27FC236}">
                <a16:creationId xmlns:a16="http://schemas.microsoft.com/office/drawing/2014/main" id="{3234B9DB-BC2F-4F34-B2A3-AA6048577D50}"/>
              </a:ext>
            </a:extLst>
          </p:cNvPr>
          <p:cNvSpPr/>
          <p:nvPr/>
        </p:nvSpPr>
        <p:spPr bwMode="auto">
          <a:xfrm>
            <a:off x="8746259" y="371526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الأصل الأساسي</a:t>
            </a:r>
            <a:endParaRPr lang="ar-EG" sz="1600" dirty="0">
              <a:gradFill>
                <a:gsLst>
                  <a:gs pos="0">
                    <a:srgbClr val="FFFFFF"/>
                  </a:gs>
                  <a:gs pos="100000">
                    <a:srgbClr val="FFFFFF"/>
                  </a:gs>
                </a:gsLst>
                <a:lin ang="5400000" scaled="0"/>
              </a:gradFill>
              <a:ea typeface="Segoe UI" pitchFamily="34" charset="0"/>
              <a:rtl/>
            </a:endParaRPr>
          </a:p>
        </p:txBody>
      </p:sp>
      <p:sp>
        <p:nvSpPr>
          <p:cNvPr id="11" name="Rectangle 10">
            <a:extLst>
              <a:ext uri="{FF2B5EF4-FFF2-40B4-BE49-F238E27FC236}">
                <a16:creationId xmlns:a16="http://schemas.microsoft.com/office/drawing/2014/main" id="{C14BB3EB-AF07-456B-B545-D48F038A0C8E}"/>
              </a:ext>
            </a:extLst>
          </p:cNvPr>
          <p:cNvSpPr/>
          <p:nvPr/>
        </p:nvSpPr>
        <p:spPr bwMode="auto">
          <a:xfrm>
            <a:off x="8746259" y="4613297"/>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المنتج</a:t>
            </a:r>
            <a:endParaRPr lang="ar-EG" sz="1600" dirty="0">
              <a:gradFill>
                <a:gsLst>
                  <a:gs pos="0">
                    <a:srgbClr val="FFFFFF"/>
                  </a:gs>
                  <a:gs pos="100000">
                    <a:srgbClr val="FFFFFF"/>
                  </a:gs>
                </a:gsLst>
                <a:lin ang="5400000" scaled="0"/>
              </a:gradFill>
              <a:ea typeface="Segoe UI" pitchFamily="34" charset="0"/>
              <a:rtl/>
            </a:endParaRPr>
          </a:p>
        </p:txBody>
      </p:sp>
      <p:sp>
        <p:nvSpPr>
          <p:cNvPr id="12" name="Rectangle 11">
            <a:extLst>
              <a:ext uri="{FF2B5EF4-FFF2-40B4-BE49-F238E27FC236}">
                <a16:creationId xmlns:a16="http://schemas.microsoft.com/office/drawing/2014/main" id="{830C4CF1-7CD0-47D1-A991-15EB68C4F63E}"/>
              </a:ext>
            </a:extLst>
          </p:cNvPr>
          <p:cNvSpPr/>
          <p:nvPr/>
        </p:nvSpPr>
        <p:spPr bwMode="auto">
          <a:xfrm>
            <a:off x="1815492" y="337851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أوامر </a:t>
            </a:r>
            <a:r>
              <a:rPr lang="ar-EG" sz="1600" dirty="0" smtClean="0">
                <a:gradFill>
                  <a:gsLst>
                    <a:gs pos="0">
                      <a:srgbClr val="FFFFFF"/>
                    </a:gs>
                    <a:gs pos="100000">
                      <a:srgbClr val="FFFFFF"/>
                    </a:gs>
                  </a:gsLst>
                  <a:lin ang="5400000" scaled="0"/>
                </a:gradFill>
                <a:ea typeface="Segoe UI" pitchFamily="34" charset="0"/>
                <a:rtl val="0"/>
              </a:rPr>
              <a:t>IoT</a:t>
            </a:r>
            <a:r>
              <a:rPr lang="ar-EG" sz="1600" dirty="0" smtClean="0">
                <a:gradFill>
                  <a:gsLst>
                    <a:gs pos="0">
                      <a:srgbClr val="FFFFFF"/>
                    </a:gs>
                    <a:gs pos="100000">
                      <a:srgbClr val="FFFFFF"/>
                    </a:gs>
                  </a:gsLst>
                  <a:lin ang="5400000" scaled="0"/>
                </a:gradFill>
                <a:ea typeface="Segoe UI" pitchFamily="34" charset="0"/>
                <a:rtl/>
              </a:rPr>
              <a:t> </a:t>
            </a:r>
            <a:br>
              <a:rPr lang="ar-EG" sz="1600" dirty="0" smtClean="0">
                <a:gradFill>
                  <a:gsLst>
                    <a:gs pos="0">
                      <a:srgbClr val="FFFFFF"/>
                    </a:gs>
                    <a:gs pos="100000">
                      <a:srgbClr val="FFFFFF"/>
                    </a:gs>
                  </a:gsLst>
                  <a:lin ang="5400000" scaled="0"/>
                </a:gradFill>
                <a:ea typeface="Segoe UI" pitchFamily="34" charset="0"/>
                <a:rtl/>
              </a:rPr>
            </a:br>
            <a:r>
              <a:rPr lang="ar-EG" sz="1600" dirty="0" smtClean="0">
                <a:gradFill>
                  <a:gsLst>
                    <a:gs pos="0">
                      <a:srgbClr val="FFFFFF"/>
                    </a:gs>
                    <a:gs pos="100000">
                      <a:srgbClr val="FFFFFF"/>
                    </a:gs>
                  </a:gsLst>
                  <a:lin ang="5400000" scaled="0"/>
                </a:gradFill>
                <a:ea typeface="Segoe UI" pitchFamily="34" charset="0"/>
                <a:rtl/>
              </a:rPr>
              <a:t>(إنترنت الأشياء)</a:t>
            </a:r>
            <a:endParaRPr lang="ar-EG" sz="1600" dirty="0">
              <a:gradFill>
                <a:gsLst>
                  <a:gs pos="0">
                    <a:srgbClr val="FFFFFF"/>
                  </a:gs>
                  <a:gs pos="100000">
                    <a:srgbClr val="FFFFFF"/>
                  </a:gs>
                </a:gsLst>
                <a:lin ang="5400000" scaled="0"/>
              </a:gradFill>
              <a:ea typeface="Segoe UI" pitchFamily="34" charset="0"/>
              <a:rtl/>
            </a:endParaRPr>
          </a:p>
        </p:txBody>
      </p:sp>
      <p:sp>
        <p:nvSpPr>
          <p:cNvPr id="13" name="Rectangle 12">
            <a:extLst>
              <a:ext uri="{FF2B5EF4-FFF2-40B4-BE49-F238E27FC236}">
                <a16:creationId xmlns:a16="http://schemas.microsoft.com/office/drawing/2014/main" id="{CA6FBEF7-4F8F-41C2-BEEB-7130C340D5DF}"/>
              </a:ext>
            </a:extLst>
          </p:cNvPr>
          <p:cNvSpPr/>
          <p:nvPr/>
        </p:nvSpPr>
        <p:spPr bwMode="auto">
          <a:xfrm>
            <a:off x="1815492" y="4221519"/>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تنبيهات </a:t>
            </a:r>
            <a:r>
              <a:rPr lang="ar-EG" sz="1600" dirty="0" smtClean="0">
                <a:gradFill>
                  <a:gsLst>
                    <a:gs pos="0">
                      <a:srgbClr val="FFFFFF"/>
                    </a:gs>
                    <a:gs pos="100000">
                      <a:srgbClr val="FFFFFF"/>
                    </a:gs>
                  </a:gsLst>
                  <a:lin ang="5400000" scaled="0"/>
                </a:gradFill>
                <a:ea typeface="Segoe UI" pitchFamily="34" charset="0"/>
                <a:rtl val="0"/>
              </a:rPr>
              <a:t>IoT</a:t>
            </a:r>
            <a:r>
              <a:rPr lang="ar-EG" sz="1600" dirty="0" smtClean="0">
                <a:gradFill>
                  <a:gsLst>
                    <a:gs pos="0">
                      <a:srgbClr val="FFFFFF"/>
                    </a:gs>
                    <a:gs pos="100000">
                      <a:srgbClr val="FFFFFF"/>
                    </a:gs>
                  </a:gsLst>
                  <a:lin ang="5400000" scaled="0"/>
                </a:gradFill>
                <a:ea typeface="Segoe UI" pitchFamily="34" charset="0"/>
                <a:rtl/>
              </a:rPr>
              <a:t> </a:t>
            </a:r>
            <a:br>
              <a:rPr lang="ar-EG" sz="1600" dirty="0" smtClean="0">
                <a:gradFill>
                  <a:gsLst>
                    <a:gs pos="0">
                      <a:srgbClr val="FFFFFF"/>
                    </a:gs>
                    <a:gs pos="100000">
                      <a:srgbClr val="FFFFFF"/>
                    </a:gs>
                  </a:gsLst>
                  <a:lin ang="5400000" scaled="0"/>
                </a:gradFill>
                <a:ea typeface="Segoe UI" pitchFamily="34" charset="0"/>
                <a:rtl/>
              </a:rPr>
            </a:br>
            <a:r>
              <a:rPr lang="ar-EG" sz="1600" dirty="0" smtClean="0">
                <a:gradFill>
                  <a:gsLst>
                    <a:gs pos="0">
                      <a:srgbClr val="FFFFFF"/>
                    </a:gs>
                    <a:gs pos="100000">
                      <a:srgbClr val="FFFFFF"/>
                    </a:gs>
                  </a:gsLst>
                  <a:lin ang="5400000" scaled="0"/>
                </a:gradFill>
                <a:ea typeface="Segoe UI" pitchFamily="34" charset="0"/>
                <a:rtl/>
              </a:rPr>
              <a:t>(إنترنت الأشياء)</a:t>
            </a:r>
            <a:endParaRPr lang="ar-EG" sz="1600" dirty="0">
              <a:gradFill>
                <a:gsLst>
                  <a:gs pos="0">
                    <a:srgbClr val="FFFFFF"/>
                  </a:gs>
                  <a:gs pos="100000">
                    <a:srgbClr val="FFFFFF"/>
                  </a:gs>
                </a:gsLst>
                <a:lin ang="5400000" scaled="0"/>
              </a:gradFill>
              <a:ea typeface="Segoe UI" pitchFamily="34" charset="0"/>
              <a:rtl/>
            </a:endParaRPr>
          </a:p>
        </p:txBody>
      </p:sp>
      <p:sp>
        <p:nvSpPr>
          <p:cNvPr id="14" name="Rectangle 13">
            <a:extLst>
              <a:ext uri="{FF2B5EF4-FFF2-40B4-BE49-F238E27FC236}">
                <a16:creationId xmlns:a16="http://schemas.microsoft.com/office/drawing/2014/main" id="{DAF660B5-84BB-4825-AA4C-BFBC1B8133D6}"/>
              </a:ext>
            </a:extLst>
          </p:cNvPr>
          <p:cNvSpPr/>
          <p:nvPr/>
        </p:nvSpPr>
        <p:spPr bwMode="auto">
          <a:xfrm>
            <a:off x="1815492" y="511955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أوامر العمل </a:t>
            </a:r>
            <a:endParaRPr lang="ar-EG" sz="1600" dirty="0">
              <a:gradFill>
                <a:gsLst>
                  <a:gs pos="0">
                    <a:srgbClr val="FFFFFF"/>
                  </a:gs>
                  <a:gs pos="100000">
                    <a:srgbClr val="FFFFFF"/>
                  </a:gs>
                </a:gsLst>
                <a:lin ang="5400000" scaled="0"/>
              </a:gradFill>
              <a:ea typeface="Segoe UI" pitchFamily="34" charset="0"/>
              <a:rtl/>
            </a:endParaRPr>
          </a:p>
        </p:txBody>
      </p:sp>
      <p:sp>
        <p:nvSpPr>
          <p:cNvPr id="15" name="Rectangle 14">
            <a:extLst>
              <a:ext uri="{FF2B5EF4-FFF2-40B4-BE49-F238E27FC236}">
                <a16:creationId xmlns:a16="http://schemas.microsoft.com/office/drawing/2014/main" id="{62219577-DD4C-4357-B779-173F5E9B7DEC}"/>
              </a:ext>
            </a:extLst>
          </p:cNvPr>
          <p:cNvSpPr/>
          <p:nvPr/>
        </p:nvSpPr>
        <p:spPr bwMode="auto">
          <a:xfrm>
            <a:off x="1815493" y="2475809"/>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ctr" anchorCtr="0" forceAA="0" compatLnSpc="1">
            <a:prstTxWarp prst="textNoShape">
              <a:avLst/>
            </a:prstTxWarp>
            <a:noAutofit/>
          </a:bodyPr>
          <a:lstStyle/>
          <a:p>
            <a:pPr algn="ctr" defTabSz="1243265"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الأصول الفرعية</a:t>
            </a:r>
            <a:endParaRPr lang="ar-EG" sz="1600" dirty="0">
              <a:gradFill>
                <a:gsLst>
                  <a:gs pos="0">
                    <a:srgbClr val="FFFFFF"/>
                  </a:gs>
                  <a:gs pos="100000">
                    <a:srgbClr val="FFFFFF"/>
                  </a:gs>
                </a:gsLst>
                <a:lin ang="5400000" scaled="0"/>
              </a:gradFill>
              <a:ea typeface="Segoe UI" pitchFamily="34" charset="0"/>
              <a:rtl/>
            </a:endParaRPr>
          </a:p>
        </p:txBody>
      </p:sp>
      <p:cxnSp>
        <p:nvCxnSpPr>
          <p:cNvPr id="21" name="Straight Connector 20">
            <a:extLst>
              <a:ext uri="{FF2B5EF4-FFF2-40B4-BE49-F238E27FC236}">
                <a16:creationId xmlns:a16="http://schemas.microsoft.com/office/drawing/2014/main" id="{065CCCBA-07CF-4A0E-8F82-EB07C1522FF0}"/>
              </a:ext>
            </a:extLst>
          </p:cNvPr>
          <p:cNvCxnSpPr/>
          <p:nvPr/>
        </p:nvCxnSpPr>
        <p:spPr>
          <a:xfrm>
            <a:off x="8372811" y="3149026"/>
            <a:ext cx="0" cy="1769276"/>
          </a:xfrm>
          <a:prstGeom prst="line">
            <a:avLst/>
          </a:prstGeom>
          <a:ln w="28575">
            <a:headEnd type="none"/>
            <a:tailEnd type="non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46A4B63-61E5-48D8-BE69-B316D3F16A56}"/>
              </a:ext>
            </a:extLst>
          </p:cNvPr>
          <p:cNvCxnSpPr/>
          <p:nvPr/>
        </p:nvCxnSpPr>
        <p:spPr>
          <a:xfrm>
            <a:off x="8372810" y="315509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41333B-A9AB-4155-B1D3-18E7C1295BB3}"/>
              </a:ext>
            </a:extLst>
          </p:cNvPr>
          <p:cNvCxnSpPr/>
          <p:nvPr/>
        </p:nvCxnSpPr>
        <p:spPr>
          <a:xfrm>
            <a:off x="8380255" y="490617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091641-ADD0-40BE-BE15-9B1E97FD158F}"/>
              </a:ext>
            </a:extLst>
          </p:cNvPr>
          <p:cNvCxnSpPr/>
          <p:nvPr/>
        </p:nvCxnSpPr>
        <p:spPr>
          <a:xfrm>
            <a:off x="8380257" y="4026640"/>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375210DE-169A-49AC-A362-DAA4A64B3F08}"/>
              </a:ext>
            </a:extLst>
          </p:cNvPr>
          <p:cNvSpPr/>
          <p:nvPr/>
        </p:nvSpPr>
        <p:spPr bwMode="auto">
          <a:xfrm rot="16200000" flipH="1">
            <a:off x="7833816" y="3880806"/>
            <a:ext cx="516237" cy="291671"/>
          </a:xfrm>
          <a:prstGeom prst="triangle">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t" anchorCtr="0" forceAA="0" compatLnSpc="1">
            <a:prstTxWarp prst="textNoShape">
              <a:avLst/>
            </a:prstTxWarp>
            <a:noAutofit/>
          </a:bodyPr>
          <a:lstStyle/>
          <a:p>
            <a:pPr algn="ctr" defTabSz="1243265"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cxnSp>
        <p:nvCxnSpPr>
          <p:cNvPr id="26" name="Straight Connector 25">
            <a:extLst>
              <a:ext uri="{FF2B5EF4-FFF2-40B4-BE49-F238E27FC236}">
                <a16:creationId xmlns:a16="http://schemas.microsoft.com/office/drawing/2014/main" id="{1FA6A82B-2A07-4DD3-91DD-0A2CDD5EFB15}"/>
              </a:ext>
            </a:extLst>
          </p:cNvPr>
          <p:cNvCxnSpPr>
            <a:cxnSpLocks/>
          </p:cNvCxnSpPr>
          <p:nvPr/>
        </p:nvCxnSpPr>
        <p:spPr>
          <a:xfrm>
            <a:off x="4307751" y="2779287"/>
            <a:ext cx="44998" cy="2614734"/>
          </a:xfrm>
          <a:prstGeom prst="line">
            <a:avLst/>
          </a:prstGeom>
          <a:ln w="28575">
            <a:headEnd type="none"/>
            <a:tailEnd type="non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7A8D727-0906-4F9B-92E3-23CAD005C538}"/>
              </a:ext>
            </a:extLst>
          </p:cNvPr>
          <p:cNvCxnSpPr/>
          <p:nvPr/>
        </p:nvCxnSpPr>
        <p:spPr>
          <a:xfrm>
            <a:off x="3948819" y="2779287"/>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B45C9-50CB-4EC2-B6C1-62BA8FB6630D}"/>
              </a:ext>
            </a:extLst>
          </p:cNvPr>
          <p:cNvCxnSpPr/>
          <p:nvPr/>
        </p:nvCxnSpPr>
        <p:spPr>
          <a:xfrm>
            <a:off x="3962824" y="3661347"/>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E520A1-080C-4E5D-AFEF-93E7CC249F87}"/>
              </a:ext>
            </a:extLst>
          </p:cNvPr>
          <p:cNvCxnSpPr/>
          <p:nvPr/>
        </p:nvCxnSpPr>
        <p:spPr>
          <a:xfrm>
            <a:off x="3979300" y="4525149"/>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0D49CD-CD31-48B8-B48A-01D434A2EDBC}"/>
              </a:ext>
            </a:extLst>
          </p:cNvPr>
          <p:cNvCxnSpPr/>
          <p:nvPr/>
        </p:nvCxnSpPr>
        <p:spPr>
          <a:xfrm>
            <a:off x="3979300" y="539402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449D07A9-80CF-416D-8F32-F052FFBE8549}"/>
              </a:ext>
            </a:extLst>
          </p:cNvPr>
          <p:cNvSpPr/>
          <p:nvPr/>
        </p:nvSpPr>
        <p:spPr bwMode="auto">
          <a:xfrm rot="5400000" flipH="1">
            <a:off x="4375507" y="3845141"/>
            <a:ext cx="516237" cy="291671"/>
          </a:xfrm>
          <a:prstGeom prst="triangle">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1" fromWordArt="0" anchor="t" anchorCtr="0" forceAA="0" compatLnSpc="1">
            <a:prstTxWarp prst="textNoShape">
              <a:avLst/>
            </a:prstTxWarp>
            <a:noAutofit/>
          </a:bodyPr>
          <a:lstStyle/>
          <a:p>
            <a:pPr algn="ctr" defTabSz="1243265"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spTree>
    <p:extLst>
      <p:ext uri="{BB962C8B-B14F-4D97-AF65-F5344CB8AC3E}">
        <p14:creationId xmlns:p14="http://schemas.microsoft.com/office/powerpoint/2010/main" val="217118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EE904B61-1DB0-4CBF-8BC4-572FA93546E6}"/>
              </a:ext>
            </a:extLst>
          </p:cNvPr>
          <p:cNvSpPr/>
          <p:nvPr/>
        </p:nvSpPr>
        <p:spPr>
          <a:xfrm>
            <a:off x="4670112" y="831986"/>
            <a:ext cx="1425888" cy="9536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قائمة انتظار الرسائل</a:t>
            </a:r>
          </a:p>
        </p:txBody>
      </p:sp>
      <p:sp>
        <p:nvSpPr>
          <p:cNvPr id="5" name="Rectangle 4">
            <a:extLst>
              <a:ext uri="{FF2B5EF4-FFF2-40B4-BE49-F238E27FC236}">
                <a16:creationId xmlns:a16="http://schemas.microsoft.com/office/drawing/2014/main" id="{F4FD224D-4CD4-4D4A-8244-5C883D7DD696}"/>
              </a:ext>
            </a:extLst>
          </p:cNvPr>
          <p:cNvSpPr/>
          <p:nvPr/>
        </p:nvSpPr>
        <p:spPr>
          <a:xfrm>
            <a:off x="3312248" y="2083889"/>
            <a:ext cx="4524906" cy="206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6" name="Arrow: Down 5">
            <a:extLst>
              <a:ext uri="{FF2B5EF4-FFF2-40B4-BE49-F238E27FC236}">
                <a16:creationId xmlns:a16="http://schemas.microsoft.com/office/drawing/2014/main" id="{A9F6CA28-BBC6-4D02-98DF-06D7EFF09FD6}"/>
              </a:ext>
            </a:extLst>
          </p:cNvPr>
          <p:cNvSpPr/>
          <p:nvPr/>
        </p:nvSpPr>
        <p:spPr>
          <a:xfrm>
            <a:off x="5039665" y="1730688"/>
            <a:ext cx="686781" cy="4081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7" name="TextBox 6">
            <a:extLst>
              <a:ext uri="{FF2B5EF4-FFF2-40B4-BE49-F238E27FC236}">
                <a16:creationId xmlns:a16="http://schemas.microsoft.com/office/drawing/2014/main" id="{F1B0D5E6-0B8C-4E01-B455-2EC81EC3EF3D}"/>
              </a:ext>
            </a:extLst>
          </p:cNvPr>
          <p:cNvSpPr txBox="1"/>
          <p:nvPr/>
        </p:nvSpPr>
        <p:spPr>
          <a:xfrm>
            <a:off x="5726446" y="3813003"/>
            <a:ext cx="2031325" cy="338554"/>
          </a:xfrm>
          <a:prstGeom prst="rect">
            <a:avLst/>
          </a:prstGeom>
          <a:noFill/>
        </p:spPr>
        <p:txBody>
          <a:bodyPr wrap="none" rtlCol="1">
            <a:spAutoFit/>
          </a:bodyPr>
          <a:lstStyle/>
          <a:p>
            <a:pPr algn="r" rtl="1"/>
            <a:r>
              <a:rPr lang="ar-sa" sz="1600" dirty="0">
                <a:solidFill>
                  <a:schemeClr val="bg1"/>
                </a:solidFill>
                <a:rtl/>
              </a:rPr>
              <a:t>التطبيق المنطقي </a:t>
            </a:r>
            <a:r>
              <a:rPr lang="ar-sa" sz="1600" dirty="0">
                <a:solidFill>
                  <a:schemeClr val="bg1"/>
                </a:solidFill>
                <a:rtl val="0"/>
              </a:rPr>
              <a:t>CRM-to-IoT</a:t>
            </a:r>
            <a:r>
              <a:rPr lang="ar-sa" sz="1600" dirty="0">
                <a:solidFill>
                  <a:schemeClr val="bg1"/>
                </a:solidFill>
                <a:rtl/>
              </a:rPr>
              <a:t>	</a:t>
            </a:r>
          </a:p>
        </p:txBody>
      </p:sp>
      <p:pic>
        <p:nvPicPr>
          <p:cNvPr id="8" name="Picture 7">
            <a:extLst>
              <a:ext uri="{FF2B5EF4-FFF2-40B4-BE49-F238E27FC236}">
                <a16:creationId xmlns:a16="http://schemas.microsoft.com/office/drawing/2014/main" id="{E8F4D865-6C69-4E6B-B7E7-1F90AA9BBA05}"/>
              </a:ext>
            </a:extLst>
          </p:cNvPr>
          <p:cNvPicPr>
            <a:picLocks noChangeAspect="1"/>
          </p:cNvPicPr>
          <p:nvPr/>
        </p:nvPicPr>
        <p:blipFill>
          <a:blip r:embed="rId2"/>
          <a:stretch>
            <a:fillRect/>
          </a:stretch>
        </p:blipFill>
        <p:spPr>
          <a:xfrm>
            <a:off x="3493071" y="2412468"/>
            <a:ext cx="4163260" cy="1378563"/>
          </a:xfrm>
          <a:prstGeom prst="rect">
            <a:avLst/>
          </a:prstGeom>
        </p:spPr>
      </p:pic>
    </p:spTree>
    <p:extLst>
      <p:ext uri="{BB962C8B-B14F-4D97-AF65-F5344CB8AC3E}">
        <p14:creationId xmlns:p14="http://schemas.microsoft.com/office/powerpoint/2010/main" val="327983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Pod, electronics&#10;&#10;Description generated with very high confidence">
            <a:extLst>
              <a:ext uri="{FF2B5EF4-FFF2-40B4-BE49-F238E27FC236}">
                <a16:creationId xmlns:a16="http://schemas.microsoft.com/office/drawing/2014/main" id="{E9F2D95F-8772-4E40-9288-D33E41A9E8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59656" y="2386000"/>
            <a:ext cx="1409080" cy="1477245"/>
          </a:xfrm>
          <a:prstGeom prst="rect">
            <a:avLst/>
          </a:prstGeom>
        </p:spPr>
      </p:pic>
      <p:sp>
        <p:nvSpPr>
          <p:cNvPr id="5" name="Rectangle 4">
            <a:extLst>
              <a:ext uri="{FF2B5EF4-FFF2-40B4-BE49-F238E27FC236}">
                <a16:creationId xmlns:a16="http://schemas.microsoft.com/office/drawing/2014/main" id="{712E53AB-64FA-4981-93CF-0759DFA51529}"/>
              </a:ext>
            </a:extLst>
          </p:cNvPr>
          <p:cNvSpPr/>
          <p:nvPr/>
        </p:nvSpPr>
        <p:spPr>
          <a:xfrm>
            <a:off x="7182717" y="2573368"/>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dirty="0" smtClean="0">
                <a:rtl/>
              </a:rPr>
              <a:t>مهمة </a:t>
            </a:r>
            <a:r>
              <a:rPr lang="ar-EG" dirty="0" smtClean="0">
                <a:rtl val="0"/>
              </a:rPr>
              <a:t>Stream Analytics</a:t>
            </a:r>
            <a:endParaRPr lang="ar-EG" dirty="0">
              <a:rtl val="0"/>
            </a:endParaRPr>
          </a:p>
        </p:txBody>
      </p:sp>
      <p:sp>
        <p:nvSpPr>
          <p:cNvPr id="6" name="Arrow: Right 5">
            <a:extLst>
              <a:ext uri="{FF2B5EF4-FFF2-40B4-BE49-F238E27FC236}">
                <a16:creationId xmlns:a16="http://schemas.microsoft.com/office/drawing/2014/main" id="{B5D0B242-E105-4E84-AB4A-AA5429D67B62}"/>
              </a:ext>
            </a:extLst>
          </p:cNvPr>
          <p:cNvSpPr/>
          <p:nvPr/>
        </p:nvSpPr>
        <p:spPr>
          <a:xfrm flipH="1">
            <a:off x="9115221" y="2853085"/>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sp>
        <p:nvSpPr>
          <p:cNvPr id="7" name="Flowchart: Magnetic Disk 6">
            <a:extLst>
              <a:ext uri="{FF2B5EF4-FFF2-40B4-BE49-F238E27FC236}">
                <a16:creationId xmlns:a16="http://schemas.microsoft.com/office/drawing/2014/main" id="{4836D8D1-CD89-473F-A005-E7DAFBBA45D9}"/>
              </a:ext>
            </a:extLst>
          </p:cNvPr>
          <p:cNvSpPr/>
          <p:nvPr/>
        </p:nvSpPr>
        <p:spPr>
          <a:xfrm>
            <a:off x="5282347" y="2750068"/>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1100" dirty="0" smtClean="0">
                <a:rtl/>
              </a:rPr>
              <a:t>قائمة انتظار تنبيهات</a:t>
            </a:r>
            <a:endParaRPr lang="ar-EG" sz="1100" dirty="0">
              <a:rtl/>
            </a:endParaRPr>
          </a:p>
        </p:txBody>
      </p:sp>
      <p:sp>
        <p:nvSpPr>
          <p:cNvPr id="9" name="Rectangle 8">
            <a:extLst>
              <a:ext uri="{FF2B5EF4-FFF2-40B4-BE49-F238E27FC236}">
                <a16:creationId xmlns:a16="http://schemas.microsoft.com/office/drawing/2014/main" id="{5461FEE5-4C1F-49C1-A70C-7E40601F27F9}"/>
              </a:ext>
            </a:extLst>
          </p:cNvPr>
          <p:cNvSpPr/>
          <p:nvPr/>
        </p:nvSpPr>
        <p:spPr>
          <a:xfrm>
            <a:off x="661542" y="2262065"/>
            <a:ext cx="3618356" cy="1671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sp>
        <p:nvSpPr>
          <p:cNvPr id="10" name="TextBox 9">
            <a:extLst>
              <a:ext uri="{FF2B5EF4-FFF2-40B4-BE49-F238E27FC236}">
                <a16:creationId xmlns:a16="http://schemas.microsoft.com/office/drawing/2014/main" id="{A9537007-AD6C-4B9F-A413-FF86A39ECC9C}"/>
              </a:ext>
            </a:extLst>
          </p:cNvPr>
          <p:cNvSpPr txBox="1"/>
          <p:nvPr/>
        </p:nvSpPr>
        <p:spPr>
          <a:xfrm>
            <a:off x="2144198" y="3654726"/>
            <a:ext cx="2135700" cy="584775"/>
          </a:xfrm>
          <a:prstGeom prst="rect">
            <a:avLst/>
          </a:prstGeom>
          <a:noFill/>
        </p:spPr>
        <p:txBody>
          <a:bodyPr wrap="square" rtlCol="1">
            <a:spAutoFit/>
          </a:bodyPr>
          <a:lstStyle/>
          <a:p>
            <a:pPr algn="r" rtl="1"/>
            <a:r>
              <a:rPr lang="ar-EG" sz="1600" dirty="0" smtClean="0">
                <a:solidFill>
                  <a:schemeClr val="bg1"/>
                </a:solidFill>
                <a:rtl/>
              </a:rPr>
              <a:t>التطبيق المنطقي </a:t>
            </a:r>
            <a:r>
              <a:rPr lang="ar-EG" sz="1600" dirty="0" smtClean="0">
                <a:solidFill>
                  <a:schemeClr val="bg1"/>
                </a:solidFill>
                <a:rtl val="0"/>
              </a:rPr>
              <a:t>IoT-to-CRM</a:t>
            </a:r>
            <a:r>
              <a:rPr lang="ar-EG" sz="1600" dirty="0" smtClean="0">
                <a:solidFill>
                  <a:schemeClr val="bg1"/>
                </a:solidFill>
                <a:rtl/>
              </a:rPr>
              <a:t>	</a:t>
            </a:r>
            <a:endParaRPr lang="ar-EG" sz="1600" dirty="0">
              <a:solidFill>
                <a:schemeClr val="bg1"/>
              </a:solidFill>
              <a:rtl/>
            </a:endParaRPr>
          </a:p>
        </p:txBody>
      </p:sp>
      <p:sp>
        <p:nvSpPr>
          <p:cNvPr id="13" name="Arrow: Right 12">
            <a:extLst>
              <a:ext uri="{FF2B5EF4-FFF2-40B4-BE49-F238E27FC236}">
                <a16:creationId xmlns:a16="http://schemas.microsoft.com/office/drawing/2014/main" id="{10BB0C70-C8A7-4ED4-9547-CD51C1ECA449}"/>
              </a:ext>
            </a:extLst>
          </p:cNvPr>
          <p:cNvSpPr/>
          <p:nvPr/>
        </p:nvSpPr>
        <p:spPr>
          <a:xfrm flipH="1">
            <a:off x="4419430" y="285308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pic>
        <p:nvPicPr>
          <p:cNvPr id="14" name="Picture 13">
            <a:extLst>
              <a:ext uri="{FF2B5EF4-FFF2-40B4-BE49-F238E27FC236}">
                <a16:creationId xmlns:a16="http://schemas.microsoft.com/office/drawing/2014/main" id="{AAFCD273-1680-4E57-8754-D200D71E94D0}"/>
              </a:ext>
            </a:extLst>
          </p:cNvPr>
          <p:cNvPicPr>
            <a:picLocks noChangeAspect="1"/>
          </p:cNvPicPr>
          <p:nvPr/>
        </p:nvPicPr>
        <p:blipFill>
          <a:blip r:embed="rId3"/>
          <a:stretch>
            <a:fillRect/>
          </a:stretch>
        </p:blipFill>
        <p:spPr>
          <a:xfrm>
            <a:off x="756442" y="2404608"/>
            <a:ext cx="3444513" cy="1238271"/>
          </a:xfrm>
          <a:prstGeom prst="rect">
            <a:avLst/>
          </a:prstGeom>
        </p:spPr>
      </p:pic>
      <p:sp>
        <p:nvSpPr>
          <p:cNvPr id="15" name="Arrow: Right 14">
            <a:extLst>
              <a:ext uri="{FF2B5EF4-FFF2-40B4-BE49-F238E27FC236}">
                <a16:creationId xmlns:a16="http://schemas.microsoft.com/office/drawing/2014/main" id="{98E727C4-7876-4351-AAE6-077F2859708B}"/>
              </a:ext>
            </a:extLst>
          </p:cNvPr>
          <p:cNvSpPr/>
          <p:nvPr/>
        </p:nvSpPr>
        <p:spPr>
          <a:xfrm flipH="1">
            <a:off x="6444296" y="285308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spTree>
    <p:extLst>
      <p:ext uri="{BB962C8B-B14F-4D97-AF65-F5344CB8AC3E}">
        <p14:creationId xmlns:p14="http://schemas.microsoft.com/office/powerpoint/2010/main" val="226106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DEDACBB-7DAD-4744-9CFA-B07F3FF11576}"/>
              </a:ext>
            </a:extLst>
          </p:cNvPr>
          <p:cNvSpPr/>
          <p:nvPr/>
        </p:nvSpPr>
        <p:spPr>
          <a:xfrm>
            <a:off x="248016" y="3118908"/>
            <a:ext cx="6932893" cy="15519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32" name="Rectangle 31">
            <a:extLst>
              <a:ext uri="{FF2B5EF4-FFF2-40B4-BE49-F238E27FC236}">
                <a16:creationId xmlns:a16="http://schemas.microsoft.com/office/drawing/2014/main" id="{4323DC44-F3C7-4223-B8F1-261CFBA519A9}"/>
              </a:ext>
            </a:extLst>
          </p:cNvPr>
          <p:cNvSpPr/>
          <p:nvPr/>
        </p:nvSpPr>
        <p:spPr>
          <a:xfrm>
            <a:off x="248016" y="1367994"/>
            <a:ext cx="6932893" cy="15519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14" name="Rectangle 13">
            <a:extLst>
              <a:ext uri="{FF2B5EF4-FFF2-40B4-BE49-F238E27FC236}">
                <a16:creationId xmlns:a16="http://schemas.microsoft.com/office/drawing/2014/main" id="{64B3105B-6AFD-4B9F-8059-324CD8662E88}"/>
              </a:ext>
            </a:extLst>
          </p:cNvPr>
          <p:cNvSpPr/>
          <p:nvPr/>
        </p:nvSpPr>
        <p:spPr>
          <a:xfrm>
            <a:off x="5155043" y="1671863"/>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مهمة </a:t>
            </a:r>
            <a:r>
              <a:rPr lang="ar-sa" dirty="0">
                <a:rtl val="0"/>
              </a:rPr>
              <a:t>Stream Analytics</a:t>
            </a:r>
          </a:p>
        </p:txBody>
      </p:sp>
      <p:sp>
        <p:nvSpPr>
          <p:cNvPr id="15" name="Arrow: Right 14">
            <a:extLst>
              <a:ext uri="{FF2B5EF4-FFF2-40B4-BE49-F238E27FC236}">
                <a16:creationId xmlns:a16="http://schemas.microsoft.com/office/drawing/2014/main" id="{82D9DC18-DB51-4CA8-9C5B-B5E7B8949914}"/>
              </a:ext>
            </a:extLst>
          </p:cNvPr>
          <p:cNvSpPr/>
          <p:nvPr/>
        </p:nvSpPr>
        <p:spPr>
          <a:xfrm>
            <a:off x="9967772" y="2844628"/>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16" name="Flowchart: Magnetic Disk 15">
            <a:extLst>
              <a:ext uri="{FF2B5EF4-FFF2-40B4-BE49-F238E27FC236}">
                <a16:creationId xmlns:a16="http://schemas.microsoft.com/office/drawing/2014/main" id="{3A545FFA-C723-4862-83D1-8E8E128CA649}"/>
              </a:ext>
            </a:extLst>
          </p:cNvPr>
          <p:cNvSpPr/>
          <p:nvPr/>
        </p:nvSpPr>
        <p:spPr>
          <a:xfrm>
            <a:off x="3172886" y="1790333"/>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100" dirty="0">
                <a:rtl/>
              </a:rPr>
              <a:t>قائمة انتظار تنبيهات</a:t>
            </a:r>
          </a:p>
        </p:txBody>
      </p:sp>
      <p:sp>
        <p:nvSpPr>
          <p:cNvPr id="18" name="TextBox 17">
            <a:extLst>
              <a:ext uri="{FF2B5EF4-FFF2-40B4-BE49-F238E27FC236}">
                <a16:creationId xmlns:a16="http://schemas.microsoft.com/office/drawing/2014/main" id="{76527E2C-2C13-4E6E-A734-701D3AE15F18}"/>
              </a:ext>
            </a:extLst>
          </p:cNvPr>
          <p:cNvSpPr txBox="1"/>
          <p:nvPr/>
        </p:nvSpPr>
        <p:spPr>
          <a:xfrm>
            <a:off x="2144198" y="3654726"/>
            <a:ext cx="2135700" cy="584775"/>
          </a:xfrm>
          <a:prstGeom prst="rect">
            <a:avLst/>
          </a:prstGeom>
          <a:noFill/>
        </p:spPr>
        <p:txBody>
          <a:bodyPr wrap="square" rtlCol="1">
            <a:spAutoFit/>
          </a:bodyPr>
          <a:lstStyle/>
          <a:p>
            <a:pPr algn="r" rtl="1"/>
            <a:r>
              <a:rPr lang="ar-sa" sz="1600" dirty="0">
                <a:solidFill>
                  <a:schemeClr val="bg1"/>
                </a:solidFill>
                <a:rtl/>
              </a:rPr>
              <a:t>التطبيق المنطقي </a:t>
            </a:r>
            <a:r>
              <a:rPr lang="ar-sa" sz="1600" dirty="0">
                <a:solidFill>
                  <a:schemeClr val="bg1"/>
                </a:solidFill>
                <a:rtl val="0"/>
              </a:rPr>
              <a:t>IoT-to-CRM</a:t>
            </a:r>
            <a:r>
              <a:rPr lang="ar-sa" sz="1600" dirty="0">
                <a:solidFill>
                  <a:schemeClr val="bg1"/>
                </a:solidFill>
                <a:rtl/>
              </a:rPr>
              <a:t>	</a:t>
            </a:r>
          </a:p>
        </p:txBody>
      </p:sp>
      <p:sp>
        <p:nvSpPr>
          <p:cNvPr id="21" name="Arrow: Right 20">
            <a:extLst>
              <a:ext uri="{FF2B5EF4-FFF2-40B4-BE49-F238E27FC236}">
                <a16:creationId xmlns:a16="http://schemas.microsoft.com/office/drawing/2014/main" id="{DF14BD57-3FD9-4747-BABA-F14F7958EBE8}"/>
              </a:ext>
            </a:extLst>
          </p:cNvPr>
          <p:cNvSpPr/>
          <p:nvPr/>
        </p:nvSpPr>
        <p:spPr>
          <a:xfrm flipH="1">
            <a:off x="4334835" y="1893349"/>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22" name="Rectangle 21">
            <a:extLst>
              <a:ext uri="{FF2B5EF4-FFF2-40B4-BE49-F238E27FC236}">
                <a16:creationId xmlns:a16="http://schemas.microsoft.com/office/drawing/2014/main" id="{67587250-2952-4103-A24B-4C74F3FE72F5}"/>
              </a:ext>
            </a:extLst>
          </p:cNvPr>
          <p:cNvSpPr/>
          <p:nvPr/>
        </p:nvSpPr>
        <p:spPr>
          <a:xfrm>
            <a:off x="7851908" y="2631598"/>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val="0"/>
              </a:rPr>
              <a:t>Azure IoT Hub</a:t>
            </a:r>
          </a:p>
        </p:txBody>
      </p:sp>
      <p:sp>
        <p:nvSpPr>
          <p:cNvPr id="23" name="Rectangle: Rounded Corners 22">
            <a:extLst>
              <a:ext uri="{FF2B5EF4-FFF2-40B4-BE49-F238E27FC236}">
                <a16:creationId xmlns:a16="http://schemas.microsoft.com/office/drawing/2014/main" id="{CB9C4272-9E1C-43A8-8706-02E8D91AACE1}"/>
              </a:ext>
            </a:extLst>
          </p:cNvPr>
          <p:cNvSpPr/>
          <p:nvPr/>
        </p:nvSpPr>
        <p:spPr>
          <a:xfrm>
            <a:off x="10784990" y="2691752"/>
            <a:ext cx="1040235" cy="791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الأجهزة</a:t>
            </a:r>
          </a:p>
        </p:txBody>
      </p:sp>
      <p:sp>
        <p:nvSpPr>
          <p:cNvPr id="24" name="Arrow: Right 23">
            <a:extLst>
              <a:ext uri="{FF2B5EF4-FFF2-40B4-BE49-F238E27FC236}">
                <a16:creationId xmlns:a16="http://schemas.microsoft.com/office/drawing/2014/main" id="{1C9C3D62-19ED-48BE-9F4F-1919CB12A625}"/>
              </a:ext>
            </a:extLst>
          </p:cNvPr>
          <p:cNvSpPr/>
          <p:nvPr/>
        </p:nvSpPr>
        <p:spPr>
          <a:xfrm rot="1386959" flipH="1">
            <a:off x="7080600" y="234535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25" name="Arrow: Right 24">
            <a:extLst>
              <a:ext uri="{FF2B5EF4-FFF2-40B4-BE49-F238E27FC236}">
                <a16:creationId xmlns:a16="http://schemas.microsoft.com/office/drawing/2014/main" id="{9C62FC50-2EA0-4B9F-8398-754C83F7BB29}"/>
              </a:ext>
            </a:extLst>
          </p:cNvPr>
          <p:cNvSpPr/>
          <p:nvPr/>
        </p:nvSpPr>
        <p:spPr>
          <a:xfrm rot="20458969" flipH="1">
            <a:off x="7098667" y="3308075"/>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26" name="Rectangle 25">
            <a:extLst>
              <a:ext uri="{FF2B5EF4-FFF2-40B4-BE49-F238E27FC236}">
                <a16:creationId xmlns:a16="http://schemas.microsoft.com/office/drawing/2014/main" id="{7CD9EC80-3AEB-4D60-B1A7-86150D7881C2}"/>
              </a:ext>
            </a:extLst>
          </p:cNvPr>
          <p:cNvSpPr/>
          <p:nvPr/>
        </p:nvSpPr>
        <p:spPr>
          <a:xfrm>
            <a:off x="5155043" y="3422311"/>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مسارات </a:t>
            </a:r>
            <a:r>
              <a:rPr lang="ar-sa" dirty="0">
                <a:rtl val="0"/>
              </a:rPr>
              <a:t>IoT Hub</a:t>
            </a:r>
          </a:p>
        </p:txBody>
      </p:sp>
      <p:sp>
        <p:nvSpPr>
          <p:cNvPr id="28" name="Flowchart: Magnetic Disk 27">
            <a:extLst>
              <a:ext uri="{FF2B5EF4-FFF2-40B4-BE49-F238E27FC236}">
                <a16:creationId xmlns:a16="http://schemas.microsoft.com/office/drawing/2014/main" id="{A4B0CBD4-3D9E-4235-B90E-D68982D0A0E3}"/>
              </a:ext>
            </a:extLst>
          </p:cNvPr>
          <p:cNvSpPr/>
          <p:nvPr/>
        </p:nvSpPr>
        <p:spPr>
          <a:xfrm>
            <a:off x="3147507" y="3422311"/>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00" dirty="0">
                <a:rtl/>
              </a:rPr>
              <a:t>مساحة تخزين </a:t>
            </a:r>
            <a:r>
              <a:rPr lang="ar-sa" sz="1000" dirty="0">
                <a:rtl val="0"/>
              </a:rPr>
              <a:t>Azure</a:t>
            </a:r>
          </a:p>
        </p:txBody>
      </p:sp>
      <p:sp>
        <p:nvSpPr>
          <p:cNvPr id="29" name="Arrow: Right 28">
            <a:extLst>
              <a:ext uri="{FF2B5EF4-FFF2-40B4-BE49-F238E27FC236}">
                <a16:creationId xmlns:a16="http://schemas.microsoft.com/office/drawing/2014/main" id="{DB044723-ACE5-440A-9EDA-2B84CF5D2B9E}"/>
              </a:ext>
            </a:extLst>
          </p:cNvPr>
          <p:cNvSpPr/>
          <p:nvPr/>
        </p:nvSpPr>
        <p:spPr>
          <a:xfrm flipH="1">
            <a:off x="4309456" y="3525327"/>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30" name="Rectangle 29">
            <a:extLst>
              <a:ext uri="{FF2B5EF4-FFF2-40B4-BE49-F238E27FC236}">
                <a16:creationId xmlns:a16="http://schemas.microsoft.com/office/drawing/2014/main" id="{4D85687F-2971-449D-956B-34574E3346D8}"/>
              </a:ext>
            </a:extLst>
          </p:cNvPr>
          <p:cNvSpPr/>
          <p:nvPr/>
        </p:nvSpPr>
        <p:spPr>
          <a:xfrm>
            <a:off x="510216" y="3311639"/>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val="0"/>
              </a:rPr>
              <a:t>Azure ML</a:t>
            </a:r>
          </a:p>
        </p:txBody>
      </p:sp>
      <p:sp>
        <p:nvSpPr>
          <p:cNvPr id="31" name="Arrow: Right 30">
            <a:extLst>
              <a:ext uri="{FF2B5EF4-FFF2-40B4-BE49-F238E27FC236}">
                <a16:creationId xmlns:a16="http://schemas.microsoft.com/office/drawing/2014/main" id="{7AB898E6-03F4-4835-8BF5-5C43FB31CB63}"/>
              </a:ext>
            </a:extLst>
          </p:cNvPr>
          <p:cNvSpPr/>
          <p:nvPr/>
        </p:nvSpPr>
        <p:spPr>
          <a:xfrm flipH="1">
            <a:off x="2436916" y="3526753"/>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34" name="TextBox 33">
            <a:extLst>
              <a:ext uri="{FF2B5EF4-FFF2-40B4-BE49-F238E27FC236}">
                <a16:creationId xmlns:a16="http://schemas.microsoft.com/office/drawing/2014/main" id="{FF8FAB4F-FED6-4ED2-957F-D6EB7FEF519D}"/>
              </a:ext>
            </a:extLst>
          </p:cNvPr>
          <p:cNvSpPr txBox="1"/>
          <p:nvPr/>
        </p:nvSpPr>
        <p:spPr>
          <a:xfrm>
            <a:off x="1409071" y="2542660"/>
            <a:ext cx="3579827" cy="369332"/>
          </a:xfrm>
          <a:prstGeom prst="rect">
            <a:avLst/>
          </a:prstGeom>
          <a:noFill/>
        </p:spPr>
        <p:txBody>
          <a:bodyPr wrap="none" rtlCol="1">
            <a:spAutoFit/>
          </a:bodyPr>
          <a:lstStyle/>
          <a:p>
            <a:pPr algn="r" rtl="1"/>
            <a:r>
              <a:rPr lang="ar-sa" dirty="0">
                <a:rtl/>
              </a:rPr>
              <a:t>تحليل في الوقت الفعلي (التنبيهات، الإجراءات)</a:t>
            </a:r>
          </a:p>
        </p:txBody>
      </p:sp>
      <p:sp>
        <p:nvSpPr>
          <p:cNvPr id="35" name="TextBox 34">
            <a:extLst>
              <a:ext uri="{FF2B5EF4-FFF2-40B4-BE49-F238E27FC236}">
                <a16:creationId xmlns:a16="http://schemas.microsoft.com/office/drawing/2014/main" id="{9F37A965-9F5D-45B6-A93C-73359C1F82CF}"/>
              </a:ext>
            </a:extLst>
          </p:cNvPr>
          <p:cNvSpPr txBox="1"/>
          <p:nvPr/>
        </p:nvSpPr>
        <p:spPr>
          <a:xfrm>
            <a:off x="2604174" y="4313982"/>
            <a:ext cx="3417923" cy="369332"/>
          </a:xfrm>
          <a:prstGeom prst="rect">
            <a:avLst/>
          </a:prstGeom>
          <a:noFill/>
        </p:spPr>
        <p:txBody>
          <a:bodyPr wrap="none" rtlCol="1">
            <a:spAutoFit/>
          </a:bodyPr>
          <a:lstStyle/>
          <a:p>
            <a:pPr algn="r" rtl="1"/>
            <a:r>
              <a:rPr lang="ar-sa" dirty="0">
                <a:rtl/>
              </a:rPr>
              <a:t>مُعالجة دُفعة مُجدولة (التدريب، التعليم الآلي)</a:t>
            </a:r>
          </a:p>
        </p:txBody>
      </p:sp>
    </p:spTree>
    <p:extLst>
      <p:ext uri="{BB962C8B-B14F-4D97-AF65-F5344CB8AC3E}">
        <p14:creationId xmlns:p14="http://schemas.microsoft.com/office/powerpoint/2010/main" val="102894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rtlCol="1"/>
          <a:lstStyle/>
          <a:p>
            <a:pPr rtl="1"/>
            <a:r>
              <a:rPr lang="ar-EG" sz="4800" dirty="0" smtClean="0">
                <a:solidFill>
                  <a:schemeClr val="accent1"/>
                </a:solidFill>
                <a:latin typeface="Segoe UI Light" charset="0"/>
                <a:ea typeface="ＭＳ Ｐゴシック" charset="0"/>
                <a:cs typeface="+mn-cs"/>
                <a:rtl/>
              </a:rPr>
              <a:t>بنية </a:t>
            </a:r>
            <a:r>
              <a:rPr lang="ar-EG" sz="4800" dirty="0" smtClean="0">
                <a:solidFill>
                  <a:schemeClr val="accent1"/>
                </a:solidFill>
                <a:latin typeface="Segoe UI Light" charset="0"/>
                <a:ea typeface="ＭＳ Ｐゴシック" charset="0"/>
                <a:cs typeface="+mn-cs"/>
                <a:rtl val="0"/>
              </a:rPr>
              <a:t>Connected Field Service</a:t>
            </a:r>
            <a:endParaRPr lang="ar-EG" sz="4800" dirty="0">
              <a:solidFill>
                <a:schemeClr val="accent1"/>
              </a:solidFill>
              <a:latin typeface="Segoe UI Light" charset="0"/>
              <a:ea typeface="ＭＳ Ｐゴシック" charset="0"/>
              <a:cs typeface="+mn-cs"/>
              <a:rtl val="0"/>
            </a:endParaRPr>
          </a:p>
        </p:txBody>
      </p:sp>
      <p:grpSp>
        <p:nvGrpSpPr>
          <p:cNvPr id="68" name="Group 67"/>
          <p:cNvGrpSpPr/>
          <p:nvPr/>
        </p:nvGrpSpPr>
        <p:grpSpPr>
          <a:xfrm flipH="1">
            <a:off x="266919" y="1585968"/>
            <a:ext cx="11644861" cy="4767117"/>
            <a:chOff x="373379" y="1246603"/>
            <a:chExt cx="11644861" cy="4767117"/>
          </a:xfrm>
        </p:grpSpPr>
        <p:sp>
          <p:nvSpPr>
            <p:cNvPr id="4" name="Rounded Rectangle 3"/>
            <p:cNvSpPr/>
            <p:nvPr/>
          </p:nvSpPr>
          <p:spPr bwMode="auto">
            <a:xfrm>
              <a:off x="373380" y="1714500"/>
              <a:ext cx="3467100" cy="2529840"/>
            </a:xfrm>
            <a:prstGeom prst="roundRect">
              <a:avLst/>
            </a:prstGeom>
            <a:solidFill>
              <a:schemeClr val="accent3">
                <a:lumMod val="20000"/>
                <a:lumOff val="80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sp>
          <p:nvSpPr>
            <p:cNvPr id="5" name="Rounded Rectangle 4"/>
            <p:cNvSpPr/>
            <p:nvPr/>
          </p:nvSpPr>
          <p:spPr bwMode="auto">
            <a:xfrm>
              <a:off x="5167860" y="1775460"/>
              <a:ext cx="6850380" cy="2499360"/>
            </a:xfrm>
            <a:prstGeom prst="roundRect">
              <a:avLst/>
            </a:prstGeom>
            <a:solidFill>
              <a:srgbClr val="97C1FF"/>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sp>
          <p:nvSpPr>
            <p:cNvPr id="6" name="Rounded Rectangle 5"/>
            <p:cNvSpPr/>
            <p:nvPr/>
          </p:nvSpPr>
          <p:spPr bwMode="auto">
            <a:xfrm>
              <a:off x="556260" y="1905000"/>
              <a:ext cx="3108960" cy="960120"/>
            </a:xfrm>
            <a:prstGeom prst="roundRect">
              <a:avLst/>
            </a:prstGeom>
            <a:no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1400" dirty="0">
                <a:gradFill>
                  <a:gsLst>
                    <a:gs pos="0">
                      <a:srgbClr val="FFFFFF"/>
                    </a:gs>
                    <a:gs pos="100000">
                      <a:srgbClr val="FFFFFF"/>
                    </a:gs>
                  </a:gsLst>
                  <a:lin ang="5400000" scaled="0"/>
                </a:gradFill>
                <a:ea typeface="Segoe UI" pitchFamily="34" charset="0"/>
              </a:endParaRPr>
            </a:p>
          </p:txBody>
        </p:sp>
        <p:sp>
          <p:nvSpPr>
            <p:cNvPr id="7" name="Rounded Rectangle 6"/>
            <p:cNvSpPr/>
            <p:nvPr/>
          </p:nvSpPr>
          <p:spPr bwMode="auto">
            <a:xfrm>
              <a:off x="691713" y="2255430"/>
              <a:ext cx="1333500" cy="53018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2400" dirty="0" smtClean="0">
                  <a:gradFill>
                    <a:gsLst>
                      <a:gs pos="0">
                        <a:srgbClr val="FFFFFF"/>
                      </a:gs>
                      <a:gs pos="100000">
                        <a:srgbClr val="FFFFFF"/>
                      </a:gs>
                    </a:gsLst>
                    <a:lin ang="5400000" scaled="0"/>
                  </a:gradFill>
                  <a:ea typeface="Segoe UI" pitchFamily="34" charset="0"/>
                  <a:rtl val="0"/>
                </a:rPr>
                <a:t>IoT</a:t>
              </a:r>
              <a:endParaRPr lang="ar-EG" sz="2400" dirty="0">
                <a:gradFill>
                  <a:gsLst>
                    <a:gs pos="0">
                      <a:srgbClr val="FFFFFF"/>
                    </a:gs>
                    <a:gs pos="100000">
                      <a:srgbClr val="FFFFFF"/>
                    </a:gs>
                  </a:gsLst>
                  <a:lin ang="5400000" scaled="0"/>
                </a:gradFill>
                <a:ea typeface="Segoe UI" pitchFamily="34" charset="0"/>
              </a:endParaRPr>
            </a:p>
          </p:txBody>
        </p:sp>
        <p:sp>
          <p:nvSpPr>
            <p:cNvPr id="8" name="Rounded Rectangle 7"/>
            <p:cNvSpPr/>
            <p:nvPr/>
          </p:nvSpPr>
          <p:spPr bwMode="auto">
            <a:xfrm>
              <a:off x="2232485" y="2255520"/>
              <a:ext cx="1333500" cy="53018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محّول </a:t>
              </a:r>
              <a:r>
                <a:rPr lang="ar-EG" sz="1600" dirty="0" smtClean="0">
                  <a:gradFill>
                    <a:gsLst>
                      <a:gs pos="0">
                        <a:srgbClr val="FFFFFF"/>
                      </a:gs>
                      <a:gs pos="100000">
                        <a:srgbClr val="FFFFFF"/>
                      </a:gs>
                    </a:gsLst>
                    <a:lin ang="5400000" scaled="0"/>
                  </a:gradFill>
                  <a:ea typeface="Segoe UI" pitchFamily="34" charset="0"/>
                  <a:rtl val="0"/>
                </a:rPr>
                <a:t>FS</a:t>
              </a:r>
              <a:endParaRPr lang="ar-EG" sz="1600" dirty="0">
                <a:gradFill>
                  <a:gsLst>
                    <a:gs pos="0">
                      <a:srgbClr val="FFFFFF"/>
                    </a:gs>
                    <a:gs pos="100000">
                      <a:srgbClr val="FFFFFF"/>
                    </a:gs>
                  </a:gsLst>
                  <a:lin ang="5400000" scaled="0"/>
                </a:gradFill>
                <a:ea typeface="Segoe UI" pitchFamily="34" charset="0"/>
                <a:rtl val="0"/>
              </a:endParaRPr>
            </a:p>
          </p:txBody>
        </p:sp>
        <p:sp>
          <p:nvSpPr>
            <p:cNvPr id="9" name="Rounded Rectangle 8"/>
            <p:cNvSpPr/>
            <p:nvPr/>
          </p:nvSpPr>
          <p:spPr bwMode="auto">
            <a:xfrm>
              <a:off x="556260" y="2979420"/>
              <a:ext cx="3108960" cy="960120"/>
            </a:xfrm>
            <a:prstGeom prst="roundRect">
              <a:avLst/>
            </a:prstGeom>
            <a:solidFill>
              <a:schemeClr val="accent3">
                <a:lumMod val="75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sp>
          <p:nvSpPr>
            <p:cNvPr id="10" name="TextBox 9"/>
            <p:cNvSpPr txBox="1"/>
            <p:nvPr/>
          </p:nvSpPr>
          <p:spPr>
            <a:xfrm>
              <a:off x="556260" y="1880365"/>
              <a:ext cx="3108960" cy="489365"/>
            </a:xfrm>
            <a:prstGeom prst="rect">
              <a:avLst/>
            </a:prstGeom>
            <a:noFill/>
          </p:spPr>
          <p:txBody>
            <a:bodyPr wrap="square" lIns="182880" tIns="146304" rIns="182880" bIns="146304" rtlCol="1">
              <a:spAutoFit/>
            </a:bodyPr>
            <a:lstStyle/>
            <a:p>
              <a:pPr algn="ctr" rtl="1">
                <a:lnSpc>
                  <a:spcPct val="90000"/>
                </a:lnSpc>
                <a:spcAft>
                  <a:spcPts val="600"/>
                </a:spcAft>
              </a:pPr>
              <a:r>
                <a:rPr lang="ar-EG" sz="1400" b="1" dirty="0" smtClean="0">
                  <a:gradFill>
                    <a:gsLst>
                      <a:gs pos="2917">
                        <a:schemeClr val="tx1"/>
                      </a:gs>
                      <a:gs pos="30000">
                        <a:schemeClr val="tx1"/>
                      </a:gs>
                    </a:gsLst>
                    <a:lin ang="5400000" scaled="0"/>
                  </a:gradFill>
                  <a:rtl val="0"/>
                </a:rPr>
                <a:t>Connected Field Service</a:t>
              </a:r>
              <a:endParaRPr lang="ar-EG" sz="1400" b="1" dirty="0">
                <a:gradFill>
                  <a:gsLst>
                    <a:gs pos="2917">
                      <a:schemeClr val="tx1"/>
                    </a:gs>
                    <a:gs pos="30000">
                      <a:schemeClr val="tx1"/>
                    </a:gs>
                  </a:gsLst>
                  <a:lin ang="5400000" scaled="0"/>
                </a:gradFill>
                <a:rtl val="0"/>
              </a:endParaRPr>
            </a:p>
          </p:txBody>
        </p:sp>
        <p:sp>
          <p:nvSpPr>
            <p:cNvPr id="11" name="TextBox 10"/>
            <p:cNvSpPr txBox="1"/>
            <p:nvPr/>
          </p:nvSpPr>
          <p:spPr>
            <a:xfrm>
              <a:off x="556260" y="3383280"/>
              <a:ext cx="3108960" cy="517065"/>
            </a:xfrm>
            <a:prstGeom prst="rect">
              <a:avLst/>
            </a:prstGeom>
            <a:noFill/>
          </p:spPr>
          <p:txBody>
            <a:bodyPr wrap="square" lIns="182880" tIns="146304" rIns="182880" bIns="146304" rtlCol="1">
              <a:spAutoFit/>
            </a:bodyPr>
            <a:lstStyle/>
            <a:p>
              <a:pPr algn="ctr" rtl="1">
                <a:lnSpc>
                  <a:spcPct val="90000"/>
                </a:lnSpc>
                <a:spcAft>
                  <a:spcPts val="600"/>
                </a:spcAft>
              </a:pPr>
              <a:r>
                <a:rPr lang="ar-EG" sz="1600" b="1" dirty="0" smtClean="0">
                  <a:solidFill>
                    <a:schemeClr val="bg1"/>
                  </a:solidFill>
                  <a:rtl val="0"/>
                </a:rPr>
                <a:t>Field Service</a:t>
              </a:r>
              <a:endParaRPr lang="ar-EG" sz="1600" b="1" dirty="0">
                <a:solidFill>
                  <a:schemeClr val="bg1"/>
                </a:solidFill>
                <a:rtl val="0"/>
              </a:endParaRPr>
            </a:p>
          </p:txBody>
        </p:sp>
        <p:sp>
          <p:nvSpPr>
            <p:cNvPr id="12" name="Rounded Rectangle 11"/>
            <p:cNvSpPr/>
            <p:nvPr/>
          </p:nvSpPr>
          <p:spPr bwMode="auto">
            <a:xfrm>
              <a:off x="960120" y="3078480"/>
              <a:ext cx="2293620" cy="266700"/>
            </a:xfrm>
            <a:prstGeom prst="roundRect">
              <a:avLst/>
            </a:prstGeom>
            <a:solidFill>
              <a:srgbClr val="8E0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a:rPr>
                <a:t>سير عمل تنبيه الخدمة</a:t>
              </a:r>
              <a:endParaRPr lang="ar-EG" sz="1200" dirty="0">
                <a:gradFill>
                  <a:gsLst>
                    <a:gs pos="0">
                      <a:srgbClr val="FFFFFF"/>
                    </a:gs>
                    <a:gs pos="100000">
                      <a:srgbClr val="FFFFFF"/>
                    </a:gs>
                  </a:gsLst>
                  <a:lin ang="5400000" scaled="0"/>
                </a:gradFill>
                <a:ea typeface="Segoe UI" pitchFamily="34" charset="0"/>
                <a:rtl/>
              </a:endParaRPr>
            </a:p>
          </p:txBody>
        </p:sp>
        <p:sp>
          <p:nvSpPr>
            <p:cNvPr id="13" name="Rounded Rectangle 12"/>
            <p:cNvSpPr/>
            <p:nvPr/>
          </p:nvSpPr>
          <p:spPr bwMode="auto">
            <a:xfrm>
              <a:off x="540730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خدمة ناقل</a:t>
              </a:r>
              <a:r>
                <a:rPr lang="ar-EG" dirty="0" smtClean="0"/>
                <a:t/>
              </a:r>
              <a:br>
                <a:rPr lang="ar-EG" dirty="0" smtClean="0"/>
              </a:br>
              <a:r>
                <a:rPr lang="ar-EG" sz="1600" dirty="0" smtClean="0">
                  <a:gradFill>
                    <a:gsLst>
                      <a:gs pos="0">
                        <a:srgbClr val="FFFFFF"/>
                      </a:gs>
                      <a:gs pos="100000">
                        <a:srgbClr val="FFFFFF"/>
                      </a:gs>
                    </a:gsLst>
                    <a:lin ang="5400000" scaled="0"/>
                  </a:gradFill>
                  <a:ea typeface="Segoe UI" pitchFamily="34" charset="0"/>
                  <a:rtl val="0"/>
                </a:rPr>
                <a:t>Azure</a:t>
              </a:r>
              <a:endParaRPr lang="ar-EG" sz="1600" dirty="0">
                <a:gradFill>
                  <a:gsLst>
                    <a:gs pos="0">
                      <a:srgbClr val="FFFFFF"/>
                    </a:gs>
                    <a:gs pos="100000">
                      <a:srgbClr val="FFFFFF"/>
                    </a:gs>
                  </a:gsLst>
                  <a:lin ang="5400000" scaled="0"/>
                </a:gradFill>
                <a:ea typeface="Segoe UI" pitchFamily="34" charset="0"/>
                <a:rtl val="0"/>
              </a:endParaRPr>
            </a:p>
          </p:txBody>
        </p:sp>
        <p:sp>
          <p:nvSpPr>
            <p:cNvPr id="14" name="Rounded Rectangle 13"/>
            <p:cNvSpPr/>
            <p:nvPr/>
          </p:nvSpPr>
          <p:spPr bwMode="auto">
            <a:xfrm>
              <a:off x="5407302" y="3092544"/>
              <a:ext cx="1508760" cy="838290"/>
            </a:xfrm>
            <a:prstGeom prst="roundRect">
              <a:avLst/>
            </a:prstGeom>
            <a:solidFill>
              <a:srgbClr val="8E000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محاكي</a:t>
              </a:r>
              <a:r>
                <a:rPr lang="ar-EG" dirty="0" smtClean="0"/>
                <a:t/>
              </a:r>
              <a:br>
                <a:rPr lang="ar-EG" dirty="0" smtClean="0"/>
              </a:br>
              <a:r>
                <a:rPr lang="ar-EG" sz="1600" dirty="0" smtClean="0">
                  <a:gradFill>
                    <a:gsLst>
                      <a:gs pos="0">
                        <a:srgbClr val="FFFFFF"/>
                      </a:gs>
                      <a:gs pos="100000">
                        <a:srgbClr val="FFFFFF"/>
                      </a:gs>
                    </a:gsLst>
                    <a:lin ang="5400000" scaled="0"/>
                  </a:gradFill>
                  <a:ea typeface="Segoe UI" pitchFamily="34" charset="0"/>
                  <a:rtl/>
                </a:rPr>
                <a:t>ثيرموستات</a:t>
              </a:r>
              <a:endParaRPr lang="ar-EG" sz="1600" dirty="0">
                <a:gradFill>
                  <a:gsLst>
                    <a:gs pos="0">
                      <a:srgbClr val="FFFFFF"/>
                    </a:gs>
                    <a:gs pos="100000">
                      <a:srgbClr val="FFFFFF"/>
                    </a:gs>
                  </a:gsLst>
                  <a:lin ang="5400000" scaled="0"/>
                </a:gradFill>
                <a:ea typeface="Segoe UI" pitchFamily="34" charset="0"/>
                <a:rtl/>
              </a:endParaRPr>
            </a:p>
          </p:txBody>
        </p:sp>
        <p:sp>
          <p:nvSpPr>
            <p:cNvPr id="15" name="Rounded Rectangle 14"/>
            <p:cNvSpPr/>
            <p:nvPr/>
          </p:nvSpPr>
          <p:spPr bwMode="auto">
            <a:xfrm>
              <a:off x="7018930" y="2148660"/>
              <a:ext cx="1508760" cy="179088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1600" dirty="0">
                <a:gradFill>
                  <a:gsLst>
                    <a:gs pos="0">
                      <a:srgbClr val="FFFFFF"/>
                    </a:gs>
                    <a:gs pos="100000">
                      <a:srgbClr val="FFFFFF"/>
                    </a:gs>
                  </a:gsLst>
                  <a:lin ang="5400000" scaled="0"/>
                </a:gradFill>
                <a:ea typeface="Segoe UI" pitchFamily="34" charset="0"/>
              </a:endParaRPr>
            </a:p>
          </p:txBody>
        </p:sp>
        <p:sp>
          <p:nvSpPr>
            <p:cNvPr id="16" name="TextBox 15"/>
            <p:cNvSpPr txBox="1"/>
            <p:nvPr/>
          </p:nvSpPr>
          <p:spPr>
            <a:xfrm>
              <a:off x="7030362" y="2098096"/>
              <a:ext cx="1508760" cy="517065"/>
            </a:xfrm>
            <a:prstGeom prst="rect">
              <a:avLst/>
            </a:prstGeom>
            <a:noFill/>
          </p:spPr>
          <p:txBody>
            <a:bodyPr wrap="square" lIns="182880" tIns="146304" rIns="182880" bIns="146304" rtlCol="1">
              <a:spAutoFit/>
            </a:bodyPr>
            <a:lstStyle/>
            <a:p>
              <a:pPr algn="ctr" rtl="1">
                <a:lnSpc>
                  <a:spcPct val="90000"/>
                </a:lnSpc>
                <a:spcAft>
                  <a:spcPts val="600"/>
                </a:spcAft>
              </a:pPr>
              <a:r>
                <a:rPr lang="ar-EG" sz="1600" b="1" dirty="0" smtClean="0">
                  <a:solidFill>
                    <a:schemeClr val="bg1"/>
                  </a:solidFill>
                  <a:rtl val="0"/>
                </a:rPr>
                <a:t>Logic Apps</a:t>
              </a:r>
              <a:endParaRPr lang="ar-EG" sz="1600" b="1" dirty="0">
                <a:solidFill>
                  <a:schemeClr val="bg1"/>
                </a:solidFill>
                <a:rtl val="0"/>
              </a:endParaRPr>
            </a:p>
          </p:txBody>
        </p:sp>
        <p:sp>
          <p:nvSpPr>
            <p:cNvPr id="17" name="Rounded Rectangle 16"/>
            <p:cNvSpPr/>
            <p:nvPr/>
          </p:nvSpPr>
          <p:spPr bwMode="auto">
            <a:xfrm>
              <a:off x="7117992" y="2559099"/>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 . .</a:t>
              </a:r>
              <a:endParaRPr lang="ar-EG" sz="1600" dirty="0">
                <a:gradFill>
                  <a:gsLst>
                    <a:gs pos="0">
                      <a:srgbClr val="FFFFFF"/>
                    </a:gs>
                    <a:gs pos="100000">
                      <a:srgbClr val="FFFFFF"/>
                    </a:gs>
                  </a:gsLst>
                  <a:lin ang="5400000" scaled="0"/>
                </a:gradFill>
                <a:ea typeface="Segoe UI" pitchFamily="34" charset="0"/>
                <a:rtl/>
              </a:endParaRPr>
            </a:p>
          </p:txBody>
        </p:sp>
        <p:sp>
          <p:nvSpPr>
            <p:cNvPr id="18" name="Rounded Rectangle 17"/>
            <p:cNvSpPr/>
            <p:nvPr/>
          </p:nvSpPr>
          <p:spPr bwMode="auto">
            <a:xfrm>
              <a:off x="7117992" y="2992770"/>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a:rPr>
                <a:t>موصل قائمة الانتظار</a:t>
              </a:r>
              <a:endParaRPr lang="ar-EG" sz="1200" dirty="0">
                <a:gradFill>
                  <a:gsLst>
                    <a:gs pos="0">
                      <a:srgbClr val="FFFFFF"/>
                    </a:gs>
                    <a:gs pos="100000">
                      <a:srgbClr val="FFFFFF"/>
                    </a:gs>
                  </a:gsLst>
                  <a:lin ang="5400000" scaled="0"/>
                </a:gradFill>
                <a:ea typeface="Segoe UI" pitchFamily="34" charset="0"/>
                <a:rtl/>
              </a:endParaRPr>
            </a:p>
          </p:txBody>
        </p:sp>
        <p:sp>
          <p:nvSpPr>
            <p:cNvPr id="19" name="Rounded Rectangle 18"/>
            <p:cNvSpPr/>
            <p:nvPr/>
          </p:nvSpPr>
          <p:spPr bwMode="auto">
            <a:xfrm>
              <a:off x="7114182" y="3426441"/>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a:rPr>
                <a:t>موصل</a:t>
              </a:r>
              <a:r>
                <a:rPr lang="ar-EG" dirty="0" smtClean="0"/>
                <a:t/>
              </a:r>
              <a:br>
                <a:rPr lang="ar-EG" dirty="0" smtClean="0"/>
              </a:br>
              <a:r>
                <a:rPr lang="ar-EG" sz="1200" dirty="0" smtClean="0">
                  <a:gradFill>
                    <a:gsLst>
                      <a:gs pos="0">
                        <a:srgbClr val="FFFFFF"/>
                      </a:gs>
                      <a:gs pos="100000">
                        <a:srgbClr val="FFFFFF"/>
                      </a:gs>
                    </a:gsLst>
                    <a:lin ang="5400000" scaled="0"/>
                  </a:gradFill>
                  <a:ea typeface="Segoe UI" pitchFamily="34" charset="0"/>
                  <a:rtl val="0"/>
                </a:rPr>
                <a:t>CRM</a:t>
              </a:r>
              <a:endParaRPr lang="ar-EG" sz="1200" dirty="0">
                <a:gradFill>
                  <a:gsLst>
                    <a:gs pos="0">
                      <a:srgbClr val="FFFFFF"/>
                    </a:gs>
                    <a:gs pos="100000">
                      <a:srgbClr val="FFFFFF"/>
                    </a:gs>
                  </a:gsLst>
                  <a:lin ang="5400000" scaled="0"/>
                </a:gradFill>
                <a:ea typeface="Segoe UI" pitchFamily="34" charset="0"/>
                <a:rtl val="0"/>
              </a:endParaRPr>
            </a:p>
          </p:txBody>
        </p:sp>
        <p:sp>
          <p:nvSpPr>
            <p:cNvPr id="20" name="Rounded Rectangle 19"/>
            <p:cNvSpPr/>
            <p:nvPr/>
          </p:nvSpPr>
          <p:spPr bwMode="auto">
            <a:xfrm>
              <a:off x="864961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مركز </a:t>
              </a:r>
              <a:r>
                <a:rPr lang="ar-EG" sz="1600" dirty="0" smtClean="0">
                  <a:gradFill>
                    <a:gsLst>
                      <a:gs pos="0">
                        <a:srgbClr val="FFFFFF"/>
                      </a:gs>
                      <a:gs pos="100000">
                        <a:srgbClr val="FFFFFF"/>
                      </a:gs>
                    </a:gsLst>
                    <a:lin ang="5400000" scaled="0"/>
                  </a:gradFill>
                  <a:ea typeface="Segoe UI" pitchFamily="34" charset="0"/>
                  <a:rtl val="0"/>
                </a:rPr>
                <a:t>IoT</a:t>
              </a:r>
              <a:endParaRPr lang="ar-EG" sz="1600" dirty="0">
                <a:gradFill>
                  <a:gsLst>
                    <a:gs pos="0">
                      <a:srgbClr val="FFFFFF"/>
                    </a:gs>
                    <a:gs pos="100000">
                      <a:srgbClr val="FFFFFF"/>
                    </a:gs>
                  </a:gsLst>
                  <a:lin ang="5400000" scaled="0"/>
                </a:gradFill>
                <a:ea typeface="Segoe UI" pitchFamily="34" charset="0"/>
                <a:rtl val="0"/>
              </a:endParaRPr>
            </a:p>
          </p:txBody>
        </p:sp>
        <p:sp>
          <p:nvSpPr>
            <p:cNvPr id="21" name="Rounded Rectangle 20"/>
            <p:cNvSpPr/>
            <p:nvPr/>
          </p:nvSpPr>
          <p:spPr bwMode="auto">
            <a:xfrm>
              <a:off x="8649612" y="309254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val="0"/>
                </a:rPr>
                <a:t>Stream Analytics</a:t>
              </a:r>
              <a:endParaRPr lang="ar-EG" sz="1600" dirty="0">
                <a:gradFill>
                  <a:gsLst>
                    <a:gs pos="0">
                      <a:srgbClr val="FFFFFF"/>
                    </a:gs>
                    <a:gs pos="100000">
                      <a:srgbClr val="FFFFFF"/>
                    </a:gs>
                  </a:gsLst>
                  <a:lin ang="5400000" scaled="0"/>
                </a:gradFill>
                <a:ea typeface="Segoe UI" pitchFamily="34" charset="0"/>
                <a:rtl val="0"/>
              </a:endParaRPr>
            </a:p>
          </p:txBody>
        </p:sp>
        <p:sp>
          <p:nvSpPr>
            <p:cNvPr id="22" name="Rounded Rectangle 21"/>
            <p:cNvSpPr/>
            <p:nvPr/>
          </p:nvSpPr>
          <p:spPr bwMode="auto">
            <a:xfrm>
              <a:off x="1026886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val="0"/>
                </a:rPr>
                <a:t>AzureStorage</a:t>
              </a:r>
              <a:r>
                <a:rPr lang="ar-EG" dirty="0" smtClean="0"/>
                <a:t/>
              </a:r>
              <a:br>
                <a:rPr lang="ar-EG" dirty="0" smtClean="0"/>
              </a:br>
              <a:r>
                <a:rPr lang="ar-EG" sz="1200" dirty="0" smtClean="0">
                  <a:gradFill>
                    <a:gsLst>
                      <a:gs pos="0">
                        <a:srgbClr val="FFFFFF"/>
                      </a:gs>
                      <a:gs pos="100000">
                        <a:srgbClr val="FFFFFF"/>
                      </a:gs>
                    </a:gsLst>
                    <a:lin ang="5400000" scaled="0"/>
                  </a:gradFill>
                  <a:ea typeface="Segoe UI" pitchFamily="34" charset="0"/>
                  <a:rtl val="0"/>
                </a:rPr>
                <a:t>:كائن ثنائي كبير الحجم، جدول، وما إلى ذلك.</a:t>
              </a:r>
              <a:endParaRPr lang="ar-EG" sz="1200" dirty="0">
                <a:gradFill>
                  <a:gsLst>
                    <a:gs pos="0">
                      <a:srgbClr val="FFFFFF"/>
                    </a:gs>
                    <a:gs pos="100000">
                      <a:srgbClr val="FFFFFF"/>
                    </a:gs>
                  </a:gsLst>
                  <a:lin ang="5400000" scaled="0"/>
                </a:gradFill>
                <a:ea typeface="Segoe UI" pitchFamily="34" charset="0"/>
                <a:rtl val="0"/>
              </a:endParaRPr>
            </a:p>
          </p:txBody>
        </p:sp>
        <p:sp>
          <p:nvSpPr>
            <p:cNvPr id="23" name="Rounded Rectangle 22"/>
            <p:cNvSpPr/>
            <p:nvPr/>
          </p:nvSpPr>
          <p:spPr bwMode="auto">
            <a:xfrm>
              <a:off x="10268862" y="309254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a:rPr>
                <a:t>قاعدة بيانات:</a:t>
              </a:r>
              <a:r>
                <a:rPr lang="ar-EG" dirty="0" smtClean="0"/>
                <a:t/>
              </a:r>
              <a:br>
                <a:rPr lang="ar-EG" dirty="0" smtClean="0"/>
              </a:br>
              <a:r>
                <a:rPr lang="ar-EG" sz="1200" dirty="0" smtClean="0">
                  <a:gradFill>
                    <a:gsLst>
                      <a:gs pos="0">
                        <a:srgbClr val="FFFFFF"/>
                      </a:gs>
                      <a:gs pos="100000">
                        <a:srgbClr val="FFFFFF"/>
                      </a:gs>
                    </a:gsLst>
                    <a:lin ang="5400000" scaled="0"/>
                  </a:gradFill>
                  <a:ea typeface="Segoe UI" pitchFamily="34" charset="0"/>
                  <a:rtl val="0"/>
                </a:rPr>
                <a:t>Azure SQL</a:t>
              </a:r>
              <a:r>
                <a:rPr lang="ar-EG" sz="1200" dirty="0" smtClean="0">
                  <a:gradFill>
                    <a:gsLst>
                      <a:gs pos="0">
                        <a:srgbClr val="FFFFFF"/>
                      </a:gs>
                      <a:gs pos="100000">
                        <a:srgbClr val="FFFFFF"/>
                      </a:gs>
                    </a:gsLst>
                    <a:lin ang="5400000" scaled="0"/>
                  </a:gradFill>
                  <a:ea typeface="Segoe UI" pitchFamily="34" charset="0"/>
                  <a:rtl/>
                </a:rPr>
                <a:t>،</a:t>
              </a:r>
            </a:p>
            <a:p>
              <a:pPr algn="ctr" defTabSz="932472" rtl="1" fontAlgn="base">
                <a:lnSpc>
                  <a:spcPct val="90000"/>
                </a:lnSpc>
                <a:spcBef>
                  <a:spcPct val="0"/>
                </a:spcBef>
                <a:spcAft>
                  <a:spcPct val="0"/>
                </a:spcAft>
              </a:pPr>
              <a:r>
                <a:rPr lang="ar-EG" sz="1200" dirty="0" smtClean="0">
                  <a:gradFill>
                    <a:gsLst>
                      <a:gs pos="0">
                        <a:srgbClr val="FFFFFF"/>
                      </a:gs>
                      <a:gs pos="100000">
                        <a:srgbClr val="FFFFFF"/>
                      </a:gs>
                    </a:gsLst>
                    <a:lin ang="5400000" scaled="0"/>
                  </a:gradFill>
                  <a:ea typeface="Segoe UI" pitchFamily="34" charset="0"/>
                  <a:rtl/>
                </a:rPr>
                <a:t>قاعدة بيانات مستندات، </a:t>
              </a:r>
              <a:br>
                <a:rPr lang="ar-EG" sz="1200" dirty="0" smtClean="0">
                  <a:gradFill>
                    <a:gsLst>
                      <a:gs pos="0">
                        <a:srgbClr val="FFFFFF"/>
                      </a:gs>
                      <a:gs pos="100000">
                        <a:srgbClr val="FFFFFF"/>
                      </a:gs>
                    </a:gsLst>
                    <a:lin ang="5400000" scaled="0"/>
                  </a:gradFill>
                  <a:ea typeface="Segoe UI" pitchFamily="34" charset="0"/>
                  <a:rtl/>
                </a:rPr>
              </a:br>
              <a:r>
                <a:rPr lang="ar-EG" sz="1200" dirty="0" smtClean="0">
                  <a:gradFill>
                    <a:gsLst>
                      <a:gs pos="0">
                        <a:srgbClr val="FFFFFF"/>
                      </a:gs>
                      <a:gs pos="100000">
                        <a:srgbClr val="FFFFFF"/>
                      </a:gs>
                    </a:gsLst>
                    <a:lin ang="5400000" scaled="0"/>
                  </a:gradFill>
                  <a:ea typeface="Segoe UI" pitchFamily="34" charset="0"/>
                  <a:rtl/>
                </a:rPr>
                <a:t>وما إلى ذلك.</a:t>
              </a:r>
              <a:endParaRPr lang="ar-EG" sz="1200" dirty="0">
                <a:gradFill>
                  <a:gsLst>
                    <a:gs pos="0">
                      <a:srgbClr val="FFFFFF"/>
                    </a:gs>
                    <a:gs pos="100000">
                      <a:srgbClr val="FFFFFF"/>
                    </a:gs>
                  </a:gsLst>
                  <a:lin ang="5400000" scaled="0"/>
                </a:gradFill>
                <a:ea typeface="Segoe UI" pitchFamily="34" charset="0"/>
                <a:rtl/>
              </a:endParaRPr>
            </a:p>
          </p:txBody>
        </p:sp>
        <p:sp>
          <p:nvSpPr>
            <p:cNvPr id="24" name="Rounded Rectangle 23"/>
            <p:cNvSpPr/>
            <p:nvPr/>
          </p:nvSpPr>
          <p:spPr bwMode="auto">
            <a:xfrm>
              <a:off x="6561052" y="5061613"/>
              <a:ext cx="4072380" cy="952107"/>
            </a:xfrm>
            <a:prstGeom prst="roundRect">
              <a:avLst/>
            </a:prstGeom>
            <a:solidFill>
              <a:schemeClr val="accent1">
                <a:lumMod val="10000"/>
                <a:lumOff val="90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ar-EG" sz="2400" dirty="0">
                <a:gradFill>
                  <a:gsLst>
                    <a:gs pos="0">
                      <a:srgbClr val="FFFFFF"/>
                    </a:gs>
                    <a:gs pos="100000">
                      <a:srgbClr val="FFFFFF"/>
                    </a:gs>
                  </a:gsLst>
                  <a:lin ang="5400000" scaled="0"/>
                </a:gradFill>
                <a:ea typeface="Segoe UI" pitchFamily="34" charset="0"/>
              </a:endParaRPr>
            </a:p>
          </p:txBody>
        </p:sp>
        <p:sp>
          <p:nvSpPr>
            <p:cNvPr id="25" name="Rounded Rectangle 24"/>
            <p:cNvSpPr/>
            <p:nvPr/>
          </p:nvSpPr>
          <p:spPr bwMode="auto">
            <a:xfrm>
              <a:off x="6744763" y="5292073"/>
              <a:ext cx="1814778" cy="495525"/>
            </a:xfrm>
            <a:prstGeom prst="roundRect">
              <a:avLst/>
            </a:prstGeom>
            <a:solidFill>
              <a:schemeClr val="accent1">
                <a:lumMod val="75000"/>
                <a:lumOff val="2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خدمة ناقل</a:t>
              </a:r>
              <a:r>
                <a:rPr lang="ar-EG" dirty="0" smtClean="0"/>
                <a:t/>
              </a:r>
              <a:br>
                <a:rPr lang="ar-EG" dirty="0" smtClean="0"/>
              </a:br>
              <a:r>
                <a:rPr lang="ar-EG" sz="1600" dirty="0" smtClean="0">
                  <a:gradFill>
                    <a:gsLst>
                      <a:gs pos="0">
                        <a:srgbClr val="FFFFFF"/>
                      </a:gs>
                      <a:gs pos="100000">
                        <a:srgbClr val="FFFFFF"/>
                      </a:gs>
                    </a:gsLst>
                    <a:lin ang="5400000" scaled="0"/>
                  </a:gradFill>
                  <a:ea typeface="Segoe UI" pitchFamily="34" charset="0"/>
                  <a:rtl val="0"/>
                </a:rPr>
                <a:t>Azure</a:t>
              </a:r>
              <a:endParaRPr lang="ar-EG" sz="1600" dirty="0">
                <a:gradFill>
                  <a:gsLst>
                    <a:gs pos="0">
                      <a:srgbClr val="FFFFFF"/>
                    </a:gs>
                    <a:gs pos="100000">
                      <a:srgbClr val="FFFFFF"/>
                    </a:gs>
                  </a:gsLst>
                  <a:lin ang="5400000" scaled="0"/>
                </a:gradFill>
                <a:ea typeface="Segoe UI" pitchFamily="34" charset="0"/>
                <a:rtl val="0"/>
              </a:endParaRPr>
            </a:p>
          </p:txBody>
        </p:sp>
        <p:sp>
          <p:nvSpPr>
            <p:cNvPr id="26" name="Rounded Rectangle 25"/>
            <p:cNvSpPr/>
            <p:nvPr/>
          </p:nvSpPr>
          <p:spPr bwMode="auto">
            <a:xfrm>
              <a:off x="8670246" y="5292073"/>
              <a:ext cx="1814778" cy="495525"/>
            </a:xfrm>
            <a:prstGeom prst="roundRect">
              <a:avLst/>
            </a:prstGeom>
            <a:solidFill>
              <a:schemeClr val="accent1">
                <a:lumMod val="75000"/>
                <a:lumOff val="2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1600" dirty="0" smtClean="0">
                  <a:gradFill>
                    <a:gsLst>
                      <a:gs pos="0">
                        <a:srgbClr val="FFFFFF"/>
                      </a:gs>
                      <a:gs pos="100000">
                        <a:srgbClr val="FFFFFF"/>
                      </a:gs>
                    </a:gsLst>
                    <a:lin ang="5400000" scaled="0"/>
                  </a:gradFill>
                  <a:ea typeface="Segoe UI" pitchFamily="34" charset="0"/>
                  <a:rtl/>
                </a:rPr>
                <a:t>خدمة ناقل</a:t>
              </a:r>
              <a:r>
                <a:rPr lang="ar-EG" dirty="0" smtClean="0"/>
                <a:t/>
              </a:r>
              <a:br>
                <a:rPr lang="ar-EG" dirty="0" smtClean="0"/>
              </a:br>
              <a:r>
                <a:rPr lang="ar-EG" sz="1600" dirty="0" smtClean="0">
                  <a:gradFill>
                    <a:gsLst>
                      <a:gs pos="0">
                        <a:srgbClr val="FFFFFF"/>
                      </a:gs>
                      <a:gs pos="100000">
                        <a:srgbClr val="FFFFFF"/>
                      </a:gs>
                    </a:gsLst>
                    <a:lin ang="5400000" scaled="0"/>
                  </a:gradFill>
                  <a:ea typeface="Segoe UI" pitchFamily="34" charset="0"/>
                  <a:rtl val="0"/>
                </a:rPr>
                <a:t>Azure</a:t>
              </a:r>
              <a:endParaRPr lang="ar-EG" sz="1600" dirty="0">
                <a:gradFill>
                  <a:gsLst>
                    <a:gs pos="0">
                      <a:srgbClr val="FFFFFF"/>
                    </a:gs>
                    <a:gs pos="100000">
                      <a:srgbClr val="FFFFFF"/>
                    </a:gs>
                  </a:gsLst>
                  <a:lin ang="5400000" scaled="0"/>
                </a:gradFill>
                <a:ea typeface="Segoe UI" pitchFamily="34" charset="0"/>
                <a:rtl val="0"/>
              </a:endParaRPr>
            </a:p>
          </p:txBody>
        </p:sp>
        <p:sp>
          <p:nvSpPr>
            <p:cNvPr id="27" name="Rounded Rectangle 26"/>
            <p:cNvSpPr/>
            <p:nvPr/>
          </p:nvSpPr>
          <p:spPr bwMode="auto">
            <a:xfrm>
              <a:off x="373380" y="5061613"/>
              <a:ext cx="1859105" cy="952107"/>
            </a:xfrm>
            <a:prstGeom prst="roundRect">
              <a:avLst/>
            </a:prstGeom>
            <a:solidFill>
              <a:srgbClr val="008DB5"/>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EG" sz="2400" dirty="0" smtClean="0">
                  <a:gradFill>
                    <a:gsLst>
                      <a:gs pos="0">
                        <a:srgbClr val="FFFFFF"/>
                      </a:gs>
                      <a:gs pos="100000">
                        <a:srgbClr val="FFFFFF"/>
                      </a:gs>
                    </a:gsLst>
                    <a:lin ang="5400000" scaled="0"/>
                  </a:gradFill>
                  <a:ea typeface="Segoe UI" pitchFamily="34" charset="0"/>
                  <a:rtl/>
                </a:rPr>
                <a:t>عميل الهاتف الجوال</a:t>
              </a:r>
              <a:endParaRPr lang="ar-EG" sz="2400" dirty="0">
                <a:gradFill>
                  <a:gsLst>
                    <a:gs pos="0">
                      <a:srgbClr val="FFFFFF"/>
                    </a:gs>
                    <a:gs pos="100000">
                      <a:srgbClr val="FFFFFF"/>
                    </a:gs>
                  </a:gsLst>
                  <a:lin ang="5400000" scaled="0"/>
                </a:gradFill>
                <a:ea typeface="Segoe UI" pitchFamily="34" charset="0"/>
                <a:rtl/>
              </a:endParaRPr>
            </a:p>
          </p:txBody>
        </p:sp>
        <p:cxnSp>
          <p:nvCxnSpPr>
            <p:cNvPr id="31" name="Straight Arrow Connector 30"/>
            <p:cNvCxnSpPr>
              <a:stCxn id="24" idx="0"/>
              <a:endCxn id="5" idx="2"/>
            </p:cNvCxnSpPr>
            <p:nvPr/>
          </p:nvCxnSpPr>
          <p:spPr>
            <a:xfrm flipH="1" flipV="1">
              <a:off x="8593050" y="4274820"/>
              <a:ext cx="4192" cy="786793"/>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0"/>
            </p:cNvCxnSpPr>
            <p:nvPr/>
          </p:nvCxnSpPr>
          <p:spPr>
            <a:xfrm flipV="1">
              <a:off x="1302933" y="4244340"/>
              <a:ext cx="0" cy="817273"/>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40480" y="2445975"/>
              <a:ext cx="1327380" cy="0"/>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840480" y="3450210"/>
              <a:ext cx="1327380" cy="0"/>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073138" y="5518813"/>
              <a:ext cx="3487914" cy="5299"/>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086676" y="4274820"/>
              <a:ext cx="0" cy="1262846"/>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16154" y="1933508"/>
              <a:ext cx="1976033" cy="586314"/>
            </a:xfrm>
            <a:prstGeom prst="rect">
              <a:avLst/>
            </a:prstGeom>
            <a:noFill/>
          </p:spPr>
          <p:txBody>
            <a:bodyPr wrap="square" lIns="182880" tIns="146304" rIns="182880" bIns="146304" rtlCol="1">
              <a:spAutoFit/>
            </a:bodyPr>
            <a:lstStyle/>
            <a:p>
              <a:pPr algn="ctr" rtl="1">
                <a:lnSpc>
                  <a:spcPct val="90000"/>
                </a:lnSpc>
                <a:spcAft>
                  <a:spcPts val="600"/>
                </a:spcAft>
              </a:pPr>
              <a:r>
                <a:rPr lang="ar-EG" sz="1050" b="1" dirty="0" smtClean="0">
                  <a:gradFill>
                    <a:gsLst>
                      <a:gs pos="2917">
                        <a:schemeClr val="tx1"/>
                      </a:gs>
                      <a:gs pos="30000">
                        <a:schemeClr val="tx1"/>
                      </a:gs>
                    </a:gsLst>
                    <a:lin ang="5400000" scaled="0"/>
                  </a:gradFill>
                  <a:rtl/>
                </a:rPr>
                <a:t>تسجيل الجهاز،</a:t>
              </a:r>
              <a:r>
                <a:rPr lang="ar-EG" dirty="0" smtClean="0"/>
                <a:t/>
              </a:r>
              <a:br>
                <a:rPr lang="ar-EG" dirty="0" smtClean="0"/>
              </a:br>
              <a:r>
                <a:rPr lang="ar-EG" sz="1050" b="1" dirty="0" smtClean="0">
                  <a:gradFill>
                    <a:gsLst>
                      <a:gs pos="2917">
                        <a:schemeClr val="tx1"/>
                      </a:gs>
                      <a:gs pos="30000">
                        <a:schemeClr val="tx1"/>
                      </a:gs>
                    </a:gsLst>
                    <a:lin ang="5400000" scaled="0"/>
                  </a:gradFill>
                  <a:rtl/>
                </a:rPr>
                <a:t>أوامر الجهاز</a:t>
              </a:r>
              <a:endParaRPr lang="ar-EG" sz="1050" b="1" dirty="0">
                <a:gradFill>
                  <a:gsLst>
                    <a:gs pos="2917">
                      <a:schemeClr val="tx1"/>
                    </a:gs>
                    <a:gs pos="30000">
                      <a:schemeClr val="tx1"/>
                    </a:gs>
                  </a:gsLst>
                  <a:lin ang="5400000" scaled="0"/>
                </a:gradFill>
                <a:rtl/>
              </a:endParaRPr>
            </a:p>
          </p:txBody>
        </p:sp>
        <p:sp>
          <p:nvSpPr>
            <p:cNvPr id="53" name="TextBox 52"/>
            <p:cNvSpPr txBox="1"/>
            <p:nvPr/>
          </p:nvSpPr>
          <p:spPr>
            <a:xfrm>
              <a:off x="3538835" y="3394530"/>
              <a:ext cx="1976033" cy="586314"/>
            </a:xfrm>
            <a:prstGeom prst="rect">
              <a:avLst/>
            </a:prstGeom>
            <a:noFill/>
          </p:spPr>
          <p:txBody>
            <a:bodyPr wrap="square" lIns="182880" tIns="146304" rIns="182880" bIns="146304" rtlCol="1">
              <a:spAutoFit/>
            </a:bodyPr>
            <a:lstStyle/>
            <a:p>
              <a:pPr algn="ctr" rtl="1">
                <a:lnSpc>
                  <a:spcPct val="90000"/>
                </a:lnSpc>
                <a:spcAft>
                  <a:spcPts val="600"/>
                </a:spcAft>
              </a:pPr>
              <a:r>
                <a:rPr lang="ar-EG" sz="1050" b="1" dirty="0" smtClean="0">
                  <a:gradFill>
                    <a:gsLst>
                      <a:gs pos="2917">
                        <a:schemeClr val="tx1"/>
                      </a:gs>
                      <a:gs pos="30000">
                        <a:schemeClr val="tx1"/>
                      </a:gs>
                    </a:gsLst>
                    <a:lin ang="5400000" scaled="0"/>
                  </a:gradFill>
                  <a:rtl/>
                </a:rPr>
                <a:t>حالة التسجيل،</a:t>
              </a:r>
              <a:r>
                <a:rPr lang="ar-EG" dirty="0" smtClean="0"/>
                <a:t/>
              </a:r>
              <a:br>
                <a:rPr lang="ar-EG" dirty="0" smtClean="0"/>
              </a:br>
              <a:r>
                <a:rPr lang="ar-EG" sz="1050" b="1" dirty="0" smtClean="0">
                  <a:gradFill>
                    <a:gsLst>
                      <a:gs pos="2917">
                        <a:schemeClr val="tx1"/>
                      </a:gs>
                      <a:gs pos="30000">
                        <a:schemeClr val="tx1"/>
                      </a:gs>
                    </a:gsLst>
                    <a:lin ang="5400000" scaled="0"/>
                  </a:gradFill>
                  <a:rtl/>
                </a:rPr>
                <a:t>تنبيها </a:t>
              </a:r>
              <a:r>
                <a:rPr lang="ar-EG" sz="1050" b="1" dirty="0" smtClean="0">
                  <a:gradFill>
                    <a:gsLst>
                      <a:gs pos="2917">
                        <a:schemeClr val="tx1"/>
                      </a:gs>
                      <a:gs pos="30000">
                        <a:schemeClr val="tx1"/>
                      </a:gs>
                    </a:gsLst>
                    <a:lin ang="5400000" scaled="0"/>
                  </a:gradFill>
                  <a:rtl val="0"/>
                </a:rPr>
                <a:t>IoT</a:t>
              </a:r>
              <a:r>
                <a:rPr lang="ar-EG" sz="1050" b="1" dirty="0" smtClean="0">
                  <a:gradFill>
                    <a:gsLst>
                      <a:gs pos="2917">
                        <a:schemeClr val="tx1"/>
                      </a:gs>
                      <a:gs pos="30000">
                        <a:schemeClr val="tx1"/>
                      </a:gs>
                    </a:gsLst>
                    <a:lin ang="5400000" scaled="0"/>
                  </a:gradFill>
                  <a:rtl/>
                </a:rPr>
                <a:t> (إنترنت الأشياء)</a:t>
              </a:r>
              <a:endParaRPr lang="ar-EG" sz="1050" b="1" dirty="0">
                <a:gradFill>
                  <a:gsLst>
                    <a:gs pos="2917">
                      <a:schemeClr val="tx1"/>
                    </a:gs>
                    <a:gs pos="30000">
                      <a:schemeClr val="tx1"/>
                    </a:gs>
                  </a:gsLst>
                  <a:lin ang="5400000" scaled="0"/>
                </a:gradFill>
                <a:rtl/>
              </a:endParaRPr>
            </a:p>
          </p:txBody>
        </p:sp>
        <p:sp>
          <p:nvSpPr>
            <p:cNvPr id="56" name="TextBox 55"/>
            <p:cNvSpPr txBox="1"/>
            <p:nvPr/>
          </p:nvSpPr>
          <p:spPr>
            <a:xfrm>
              <a:off x="7945597" y="4512973"/>
              <a:ext cx="1294905" cy="440890"/>
            </a:xfrm>
            <a:prstGeom prst="rect">
              <a:avLst/>
            </a:prstGeom>
            <a:solidFill>
              <a:schemeClr val="bg1"/>
            </a:solidFill>
          </p:spPr>
          <p:txBody>
            <a:bodyPr wrap="square" lIns="182880" tIns="146304" rIns="182880" bIns="146304" rtlCol="1" anchor="ctr">
              <a:spAutoFit/>
            </a:bodyPr>
            <a:lstStyle/>
            <a:p>
              <a:pPr algn="ctr" rtl="1">
                <a:lnSpc>
                  <a:spcPct val="90000"/>
                </a:lnSpc>
                <a:spcAft>
                  <a:spcPts val="600"/>
                </a:spcAft>
              </a:pPr>
              <a:r>
                <a:rPr lang="ar-EG" sz="1050" b="1" dirty="0" smtClean="0">
                  <a:gradFill>
                    <a:gsLst>
                      <a:gs pos="2917">
                        <a:schemeClr val="tx1"/>
                      </a:gs>
                      <a:gs pos="30000">
                        <a:schemeClr val="tx1"/>
                      </a:gs>
                    </a:gsLst>
                    <a:lin ang="5400000" scaled="0"/>
                  </a:gradFill>
                  <a:rtl/>
                </a:rPr>
                <a:t>استعلام مباشر</a:t>
              </a:r>
              <a:endParaRPr lang="ar-EG" sz="900" b="1" dirty="0">
                <a:gradFill>
                  <a:gsLst>
                    <a:gs pos="2917">
                      <a:schemeClr val="tx1"/>
                    </a:gs>
                    <a:gs pos="30000">
                      <a:schemeClr val="tx1"/>
                    </a:gs>
                  </a:gsLst>
                  <a:lin ang="5400000" scaled="0"/>
                </a:gradFill>
              </a:endParaRPr>
            </a:p>
          </p:txBody>
        </p:sp>
        <p:sp>
          <p:nvSpPr>
            <p:cNvPr id="57" name="TextBox 56"/>
            <p:cNvSpPr txBox="1"/>
            <p:nvPr/>
          </p:nvSpPr>
          <p:spPr>
            <a:xfrm>
              <a:off x="477015" y="4512973"/>
              <a:ext cx="1651833" cy="440890"/>
            </a:xfrm>
            <a:prstGeom prst="rect">
              <a:avLst/>
            </a:prstGeom>
            <a:solidFill>
              <a:schemeClr val="bg1"/>
            </a:solidFill>
          </p:spPr>
          <p:txBody>
            <a:bodyPr wrap="square" lIns="182880" tIns="146304" rIns="182880" bIns="146304" rtlCol="1">
              <a:spAutoFit/>
            </a:bodyPr>
            <a:lstStyle/>
            <a:p>
              <a:pPr algn="ctr" rtl="1">
                <a:lnSpc>
                  <a:spcPct val="90000"/>
                </a:lnSpc>
                <a:spcAft>
                  <a:spcPts val="600"/>
                </a:spcAft>
              </a:pPr>
              <a:r>
                <a:rPr lang="ar-EG" sz="1050" b="1" dirty="0" smtClean="0">
                  <a:gradFill>
                    <a:gsLst>
                      <a:gs pos="2917">
                        <a:schemeClr val="tx1"/>
                      </a:gs>
                      <a:gs pos="30000">
                        <a:schemeClr val="tx1"/>
                      </a:gs>
                    </a:gsLst>
                    <a:lin ang="5400000" scaled="0"/>
                  </a:gradFill>
                  <a:rtl/>
                </a:rPr>
                <a:t>تسجيل</a:t>
              </a:r>
              <a:r>
                <a:rPr lang="ar-EG" sz="900" b="1" dirty="0" smtClean="0">
                  <a:gradFill>
                    <a:gsLst>
                      <a:gs pos="2917">
                        <a:schemeClr val="tx1"/>
                      </a:gs>
                      <a:gs pos="30000">
                        <a:schemeClr val="tx1"/>
                      </a:gs>
                    </a:gsLst>
                    <a:lin ang="5400000" scaled="0"/>
                  </a:gradFill>
                  <a:rtl/>
                </a:rPr>
                <a:t> </a:t>
              </a:r>
              <a:r>
                <a:rPr lang="ar-EG" sz="1050" b="1" dirty="0" smtClean="0">
                  <a:gradFill>
                    <a:gsLst>
                      <a:gs pos="2917">
                        <a:schemeClr val="tx1"/>
                      </a:gs>
                      <a:gs pos="30000">
                        <a:schemeClr val="tx1"/>
                      </a:gs>
                    </a:gsLst>
                    <a:lin ang="5400000" scaled="0"/>
                  </a:gradFill>
                  <a:rtl/>
                </a:rPr>
                <a:t>الأصل</a:t>
              </a:r>
              <a:endParaRPr lang="ar-EG" sz="900" b="1" dirty="0">
                <a:gradFill>
                  <a:gsLst>
                    <a:gs pos="2917">
                      <a:schemeClr val="tx1"/>
                    </a:gs>
                    <a:gs pos="30000">
                      <a:schemeClr val="tx1"/>
                    </a:gs>
                  </a:gsLst>
                  <a:lin ang="5400000" scaled="0"/>
                </a:gradFill>
              </a:endParaRPr>
            </a:p>
          </p:txBody>
        </p:sp>
        <p:sp>
          <p:nvSpPr>
            <p:cNvPr id="63" name="TextBox 62"/>
            <p:cNvSpPr txBox="1"/>
            <p:nvPr/>
          </p:nvSpPr>
          <p:spPr>
            <a:xfrm>
              <a:off x="6457415" y="4634216"/>
              <a:ext cx="1326324" cy="572464"/>
            </a:xfrm>
            <a:prstGeom prst="rect">
              <a:avLst/>
            </a:prstGeom>
            <a:noFill/>
          </p:spPr>
          <p:txBody>
            <a:bodyPr wrap="none" lIns="182880" tIns="146304" rIns="182880" bIns="146304" rtlCol="1">
              <a:spAutoFit/>
            </a:bodyPr>
            <a:lstStyle/>
            <a:p>
              <a:pPr algn="r" rtl="1">
                <a:lnSpc>
                  <a:spcPct val="90000"/>
                </a:lnSpc>
                <a:spcAft>
                  <a:spcPts val="600"/>
                </a:spcAft>
              </a:pPr>
              <a:r>
                <a:rPr lang="ar-EG" sz="2000" b="1" dirty="0" smtClean="0">
                  <a:gradFill>
                    <a:gsLst>
                      <a:gs pos="2917">
                        <a:schemeClr val="tx1"/>
                      </a:gs>
                      <a:gs pos="30000">
                        <a:schemeClr val="tx1"/>
                      </a:gs>
                    </a:gsLst>
                    <a:lin ang="5400000" scaled="0"/>
                  </a:gradFill>
                  <a:rtl val="0"/>
                </a:rPr>
                <a:t>Power BI</a:t>
              </a:r>
              <a:endParaRPr lang="ar-EG" sz="2000" b="1" dirty="0">
                <a:gradFill>
                  <a:gsLst>
                    <a:gs pos="2917">
                      <a:schemeClr val="tx1"/>
                    </a:gs>
                    <a:gs pos="30000">
                      <a:schemeClr val="tx1"/>
                    </a:gs>
                  </a:gsLst>
                  <a:lin ang="5400000" scaled="0"/>
                </a:gradFill>
                <a:rtl val="0"/>
              </a:endParaRPr>
            </a:p>
          </p:txBody>
        </p:sp>
        <p:sp>
          <p:nvSpPr>
            <p:cNvPr id="66" name="TextBox 65"/>
            <p:cNvSpPr txBox="1"/>
            <p:nvPr/>
          </p:nvSpPr>
          <p:spPr>
            <a:xfrm>
              <a:off x="5167860" y="1262341"/>
              <a:ext cx="6850380" cy="572464"/>
            </a:xfrm>
            <a:prstGeom prst="rect">
              <a:avLst/>
            </a:prstGeom>
            <a:noFill/>
          </p:spPr>
          <p:txBody>
            <a:bodyPr wrap="square" lIns="182880" tIns="146304" rIns="182880" bIns="146304" rtlCol="1">
              <a:spAutoFit/>
            </a:bodyPr>
            <a:lstStyle/>
            <a:p>
              <a:pPr algn="ctr" rtl="1">
                <a:lnSpc>
                  <a:spcPct val="90000"/>
                </a:lnSpc>
                <a:spcAft>
                  <a:spcPts val="600"/>
                </a:spcAft>
              </a:pPr>
              <a:r>
                <a:rPr lang="ar-EG" sz="2000" b="1" dirty="0" smtClean="0">
                  <a:gradFill>
                    <a:gsLst>
                      <a:gs pos="2917">
                        <a:schemeClr val="tx1"/>
                      </a:gs>
                      <a:gs pos="30000">
                        <a:schemeClr val="tx1"/>
                      </a:gs>
                    </a:gsLst>
                    <a:lin ang="5400000" scaled="0"/>
                  </a:gradFill>
                  <a:rtl/>
                </a:rPr>
                <a:t>حساب </a:t>
              </a:r>
              <a:r>
                <a:rPr lang="ar-EG" sz="2000" b="1" dirty="0" smtClean="0">
                  <a:gradFill>
                    <a:gsLst>
                      <a:gs pos="2917">
                        <a:schemeClr val="tx1"/>
                      </a:gs>
                      <a:gs pos="30000">
                        <a:schemeClr val="tx1"/>
                      </a:gs>
                    </a:gsLst>
                    <a:lin ang="5400000" scaled="0"/>
                  </a:gradFill>
                  <a:rtl val="0"/>
                </a:rPr>
                <a:t>Azure</a:t>
              </a:r>
              <a:r>
                <a:rPr lang="ar-EG" sz="2000" b="1" dirty="0" smtClean="0">
                  <a:gradFill>
                    <a:gsLst>
                      <a:gs pos="2917">
                        <a:schemeClr val="tx1"/>
                      </a:gs>
                      <a:gs pos="30000">
                        <a:schemeClr val="tx1"/>
                      </a:gs>
                    </a:gsLst>
                    <a:lin ang="5400000" scaled="0"/>
                  </a:gradFill>
                  <a:rtl/>
                </a:rPr>
                <a:t> العميل</a:t>
              </a:r>
              <a:endParaRPr lang="ar-EG" sz="2000" b="1" dirty="0">
                <a:gradFill>
                  <a:gsLst>
                    <a:gs pos="2917">
                      <a:schemeClr val="tx1"/>
                    </a:gs>
                    <a:gs pos="30000">
                      <a:schemeClr val="tx1"/>
                    </a:gs>
                  </a:gsLst>
                  <a:lin ang="5400000" scaled="0"/>
                </a:gradFill>
                <a:rtl/>
              </a:endParaRPr>
            </a:p>
          </p:txBody>
        </p:sp>
        <p:sp>
          <p:nvSpPr>
            <p:cNvPr id="67" name="TextBox 66"/>
            <p:cNvSpPr txBox="1"/>
            <p:nvPr/>
          </p:nvSpPr>
          <p:spPr>
            <a:xfrm>
              <a:off x="373379" y="1246603"/>
              <a:ext cx="3467101" cy="572464"/>
            </a:xfrm>
            <a:prstGeom prst="rect">
              <a:avLst/>
            </a:prstGeom>
            <a:noFill/>
          </p:spPr>
          <p:txBody>
            <a:bodyPr wrap="square" lIns="182880" tIns="146304" rIns="182880" bIns="146304" rtlCol="1">
              <a:spAutoFit/>
            </a:bodyPr>
            <a:lstStyle/>
            <a:p>
              <a:pPr algn="ctr" rtl="1">
                <a:lnSpc>
                  <a:spcPct val="90000"/>
                </a:lnSpc>
                <a:spcAft>
                  <a:spcPts val="600"/>
                </a:spcAft>
              </a:pPr>
              <a:r>
                <a:rPr lang="en-US" sz="2000" b="1" dirty="0" smtClean="0">
                  <a:gradFill>
                    <a:gsLst>
                      <a:gs pos="2917">
                        <a:schemeClr val="tx1"/>
                      </a:gs>
                      <a:gs pos="30000">
                        <a:schemeClr val="tx1"/>
                      </a:gs>
                    </a:gsLst>
                    <a:lin ang="5400000" scaled="0"/>
                  </a:gradFill>
                  <a:rtl val="0"/>
                </a:rPr>
                <a:t>Dynamics 365 (Online)</a:t>
              </a:r>
              <a:endParaRPr lang="en-US" sz="2000" b="1" dirty="0">
                <a:gradFill>
                  <a:gsLst>
                    <a:gs pos="2917">
                      <a:schemeClr val="tx1"/>
                    </a:gs>
                    <a:gs pos="30000">
                      <a:schemeClr val="tx1"/>
                    </a:gs>
                  </a:gsLst>
                  <a:lin ang="5400000" scaled="0"/>
                </a:gradFill>
                <a:rtl val="0"/>
              </a:endParaRPr>
            </a:p>
          </p:txBody>
        </p:sp>
      </p:grpSp>
    </p:spTree>
    <p:extLst>
      <p:ext uri="{BB962C8B-B14F-4D97-AF65-F5344CB8AC3E}">
        <p14:creationId xmlns:p14="http://schemas.microsoft.com/office/powerpoint/2010/main" val="299533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6881A1-8D3E-4422-AC8F-4A71A8B90E00}"/>
              </a:ext>
            </a:extLst>
          </p:cNvPr>
          <p:cNvSpPr>
            <a:spLocks noGrp="1"/>
          </p:cNvSpPr>
          <p:nvPr>
            <p:ph type="body" sz="quarter" idx="10"/>
          </p:nvPr>
        </p:nvSpPr>
        <p:spPr>
          <a:xfrm>
            <a:off x="269240" y="1189178"/>
            <a:ext cx="11653523" cy="4955203"/>
          </a:xfrm>
        </p:spPr>
        <p:txBody>
          <a:bodyPr rtlCol="1"/>
          <a:lstStyle/>
          <a:p>
            <a:pPr marL="0" lvl="0" indent="0" rtl="1">
              <a:buNone/>
            </a:pPr>
            <a:r>
              <a:rPr lang="ar-sa" sz="1600" dirty="0">
                <a:rtl/>
              </a:rPr>
              <a:t>وحدة الشروع في العمل</a:t>
            </a:r>
          </a:p>
          <a:p>
            <a:pPr lvl="0" rtl="1"/>
            <a:r>
              <a:rPr lang="ar-EG" sz="1600" dirty="0" smtClean="0">
                <a:rtl/>
              </a:rPr>
              <a:t>الوحدة </a:t>
            </a:r>
            <a:r>
              <a:rPr lang="ar-EG" sz="1600" dirty="0" smtClean="0">
                <a:rtl val="0"/>
              </a:rPr>
              <a:t>1</a:t>
            </a:r>
            <a:r>
              <a:rPr lang="ar-EG" sz="1600" dirty="0" smtClean="0">
                <a:rtl/>
              </a:rPr>
              <a:t> (ذات الأسهم والأنظمة الفرعية الأساسية)</a:t>
            </a:r>
          </a:p>
          <a:p>
            <a:pPr rtl="1"/>
            <a:r>
              <a:rPr lang="ar-sa" sz="1600" dirty="0" smtClean="0">
                <a:rtl/>
              </a:rPr>
              <a:t>هذه </a:t>
            </a:r>
            <a:r>
              <a:rPr lang="ar-sa" sz="1600" dirty="0">
                <a:rtl/>
              </a:rPr>
              <a:t>مأخوذة من مستند البنية المرجعية لـ </a:t>
            </a:r>
            <a:r>
              <a:rPr lang="ar-sa" sz="1600" dirty="0">
                <a:rtl val="0"/>
              </a:rPr>
              <a:t>Azure</a:t>
            </a:r>
            <a:r>
              <a:rPr lang="ar-sa" sz="1600" dirty="0">
                <a:rtl/>
              </a:rPr>
              <a:t>، لم أضف سوى تأكيد على تطبيقات الأعمال - </a:t>
            </a:r>
            <a:r>
              <a:rPr lang="ar-sa" sz="1600" u="sng" dirty="0">
                <a:hlinkClick r:id="rId2"/>
                <a:rtl val="0"/>
              </a:rPr>
              <a:t>https://aka.ms/iotrefarchitecture</a:t>
            </a:r>
            <a:r>
              <a:rPr lang="ar-sa" sz="1600" dirty="0">
                <a:rtl/>
              </a:rPr>
              <a:t> </a:t>
            </a:r>
          </a:p>
          <a:p>
            <a:pPr marL="0" indent="0" rtl="1">
              <a:buNone/>
            </a:pPr>
            <a:endParaRPr lang="en-US" sz="1600" dirty="0"/>
          </a:p>
          <a:p>
            <a:pPr marL="0" indent="0" rtl="1">
              <a:buNone/>
            </a:pPr>
            <a:r>
              <a:rPr lang="ar-sa" sz="1600" dirty="0">
                <a:rtl/>
              </a:rPr>
              <a:t>تحديد الاستثناءات</a:t>
            </a:r>
          </a:p>
          <a:p>
            <a:pPr lvl="0" rtl="1"/>
            <a:r>
              <a:rPr lang="ar-EG" sz="1600" dirty="0" smtClean="0">
                <a:rtl/>
              </a:rPr>
              <a:t>الوحدة </a:t>
            </a:r>
            <a:r>
              <a:rPr lang="ar-EG" sz="1600" dirty="0" smtClean="0">
                <a:rtl val="0"/>
              </a:rPr>
              <a:t>5</a:t>
            </a:r>
            <a:r>
              <a:rPr lang="ar-EG" sz="1600" dirty="0" smtClean="0">
                <a:rtl/>
              </a:rPr>
              <a:t> – نافذة متقلبة كل </a:t>
            </a:r>
            <a:r>
              <a:rPr lang="ar-EG" sz="1600" dirty="0" smtClean="0">
                <a:rtl val="0"/>
              </a:rPr>
              <a:t>10</a:t>
            </a:r>
            <a:r>
              <a:rPr lang="ar-EG" sz="1600" dirty="0" smtClean="0">
                <a:rtl/>
              </a:rPr>
              <a:t> ثوانٍ</a:t>
            </a:r>
          </a:p>
          <a:p>
            <a:pPr rtl="1"/>
            <a:r>
              <a:rPr lang="ar-sa" sz="1600" dirty="0" smtClean="0">
                <a:rtl/>
              </a:rPr>
              <a:t>هذا </a:t>
            </a:r>
            <a:r>
              <a:rPr lang="ar-sa" sz="1600" dirty="0">
                <a:rtl/>
              </a:rPr>
              <a:t>إصدار مقتص لرسم تخطيطي لنافذة متقلبة هنا بدون عرض الاستعلام </a:t>
            </a:r>
            <a:r>
              <a:rPr lang="ar-sa" sz="1600" u="sng" dirty="0">
                <a:hlinkClick r:id="rId3"/>
                <a:rtl val="0"/>
              </a:rPr>
              <a:t>https://docs.microsoft.com/en-us/azure/stream-analytics/stream-analytics-window-functions</a:t>
            </a:r>
            <a:r>
              <a:rPr lang="ar-sa" sz="1600" dirty="0">
                <a:rtl val="0"/>
              </a:rPr>
              <a:t> </a:t>
            </a:r>
          </a:p>
          <a:p>
            <a:pPr rtl="1"/>
            <a:endParaRPr lang="en-US" sz="1600" dirty="0"/>
          </a:p>
          <a:p>
            <a:pPr marL="0" indent="0" rtl="1">
              <a:buNone/>
            </a:pPr>
            <a:r>
              <a:rPr lang="ar-sa" sz="1600" dirty="0">
                <a:rtl/>
              </a:rPr>
              <a:t>الاستخدام </a:t>
            </a:r>
            <a:r>
              <a:rPr lang="ar-sa" sz="1600" dirty="0">
                <a:rtl val="0"/>
              </a:rPr>
              <a:t>IoT Central</a:t>
            </a:r>
          </a:p>
          <a:p>
            <a:pPr lvl="0" rtl="1"/>
            <a:r>
              <a:rPr lang="ar-EG" sz="1600" dirty="0" smtClean="0">
                <a:rtl/>
              </a:rPr>
              <a:t>مخطط سير عمل الوحدة </a:t>
            </a:r>
            <a:r>
              <a:rPr lang="ar-EG" sz="1600" dirty="0" smtClean="0">
                <a:rtl val="0"/>
              </a:rPr>
              <a:t>1</a:t>
            </a:r>
            <a:r>
              <a:rPr lang="ar-EG" sz="1600" dirty="0" smtClean="0">
                <a:rtl/>
              </a:rPr>
              <a:t> والرسم التخطيطي الثاني للكتل</a:t>
            </a:r>
          </a:p>
          <a:p>
            <a:pPr rtl="1"/>
            <a:r>
              <a:rPr lang="ar-sa" sz="1600" dirty="0" smtClean="0">
                <a:rtl/>
              </a:rPr>
              <a:t>مخطط </a:t>
            </a:r>
            <a:r>
              <a:rPr lang="ar-sa" sz="1600" dirty="0">
                <a:rtl/>
              </a:rPr>
              <a:t>سير العمل مأخوذ من ملاحظات حول الإصدار - هنا </a:t>
            </a:r>
            <a:r>
              <a:rPr lang="" sz="1600" u="sng" dirty="0">
                <a:hlinkClick r:id="rId4"/>
                <a:rtl val="0"/>
              </a:rPr>
              <a:t>https://docs.microsoft.com/en-us/business-applications-release-notes/october18/service/field-service/connected-field-service/enhanced-iot-central-integration</a:t>
            </a:r>
            <a:r>
              <a:rPr lang="ar-sa" sz="1600" dirty="0">
                <a:rtl val="0"/>
              </a:rPr>
              <a:t> </a:t>
            </a:r>
          </a:p>
          <a:p>
            <a:pPr rtl="1"/>
            <a:r>
              <a:rPr lang="ar-sa" sz="1600" dirty="0">
                <a:rtl/>
              </a:rPr>
              <a:t>الثاني مأخوذ من </a:t>
            </a:r>
            <a:r>
              <a:rPr lang="ar-sa" sz="1600" dirty="0">
                <a:rtl val="0"/>
              </a:rPr>
              <a:t>IoT Central</a:t>
            </a:r>
            <a:r>
              <a:rPr lang="ar-sa" sz="1600" dirty="0">
                <a:rtl/>
              </a:rPr>
              <a:t> – قسم إدارة بيانات التعريف هنا - </a:t>
            </a:r>
            <a:r>
              <a:rPr lang="ar-sa" sz="1600" u="sng" dirty="0">
                <a:hlinkClick r:id="rId5"/>
                <a:rtl val="0"/>
              </a:rPr>
              <a:t>https://docs.microsoft.com/en-us/azure/iot-central/concepts-architecture</a:t>
            </a:r>
            <a:r>
              <a:rPr lang="ar-sa" sz="1600" dirty="0">
                <a:rtl/>
              </a:rPr>
              <a:t> </a:t>
            </a:r>
          </a:p>
          <a:p>
            <a:pPr rtl="1"/>
            <a:endParaRPr lang="en-US" sz="1600" dirty="0"/>
          </a:p>
        </p:txBody>
      </p:sp>
    </p:spTree>
    <p:extLst>
      <p:ext uri="{BB962C8B-B14F-4D97-AF65-F5344CB8AC3E}">
        <p14:creationId xmlns:p14="http://schemas.microsoft.com/office/powerpoint/2010/main" val="41105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875</Words>
  <Application>Microsoft Office PowerPoint</Application>
  <PresentationFormat>Widescreen</PresentationFormat>
  <Paragraphs>122</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بنية Connected Field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Yack</dc:creator>
  <cp:lastModifiedBy>Administrator</cp:lastModifiedBy>
  <cp:revision>20</cp:revision>
  <dcterms:created xsi:type="dcterms:W3CDTF">2018-08-30T20:53:35Z</dcterms:created>
  <dcterms:modified xsi:type="dcterms:W3CDTF">2021-09-23T08:39:01Z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dbeasley@microsoft.com</vt:lpwstr>
  </property>
  <property fmtid="{D5CDD505-2E9C-101B-9397-08002B2CF9AE}" pid="5" name="MSIP_Label_f42aa342-8706-4288-bd11-ebb85995028c_SetDate">
    <vt:lpwstr>2018-10-03T21:31:29.1204263Z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