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FA2"/>
    <a:srgbClr val="6A1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2D53F-3502-4833-817E-1F8CF15AAC59}" type="doc">
      <dgm:prSet loTypeId="urn:microsoft.com/office/officeart/2005/8/layout/hChevron3" loCatId="process" qsTypeId="urn:microsoft.com/office/officeart/2005/8/quickstyle/simple1" qsCatId="simple" csTypeId="urn:microsoft.com/office/officeart/2005/8/colors/accent3_2" csCatId="accent3" phldr="1"/>
      <dgm:spPr/>
    </dgm:pt>
    <dgm:pt modelId="{2DAD2556-3C16-439C-AE71-CF419989BE3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إنشاء أمر العمل</a:t>
          </a:r>
        </a:p>
      </dgm:t>
    </dgm:pt>
    <dgm:pt modelId="{3359145E-45C2-442E-B93A-E7F73E976E40}" type="parTrans" cxnId="{E7BCB2DD-0A2F-4E5F-BF5B-40D373087176}">
      <dgm:prSet/>
      <dgm:spPr/>
      <dgm:t>
        <a:bodyPr/>
        <a:lstStyle/>
        <a:p>
          <a:endParaRPr lang="en-US"/>
        </a:p>
      </dgm:t>
    </dgm:pt>
    <dgm:pt modelId="{2839B368-A3FA-4CA8-AE1E-928ACA12EB43}" type="sibTrans" cxnId="{E7BCB2DD-0A2F-4E5F-BF5B-40D373087176}">
      <dgm:prSet/>
      <dgm:spPr/>
      <dgm:t>
        <a:bodyPr/>
        <a:lstStyle/>
        <a:p>
          <a:endParaRPr lang="en-US"/>
        </a:p>
      </dgm:t>
    </dgm:pt>
    <dgm:pt modelId="{D3CFC139-382B-4401-A2F5-C56942D5CAC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جدولة وإرسال</a:t>
          </a:r>
        </a:p>
      </dgm:t>
    </dgm:pt>
    <dgm:pt modelId="{A10DEA4C-7ABA-4F49-8463-86A0D4AE330E}" type="parTrans" cxnId="{AB6AA3F8-B141-4A49-A147-4050A78AA2E7}">
      <dgm:prSet/>
      <dgm:spPr/>
      <dgm:t>
        <a:bodyPr/>
        <a:lstStyle/>
        <a:p>
          <a:endParaRPr lang="en-US"/>
        </a:p>
      </dgm:t>
    </dgm:pt>
    <dgm:pt modelId="{1CA55CF2-275C-47B1-8CA2-AD5104A32756}" type="sibTrans" cxnId="{AB6AA3F8-B141-4A49-A147-4050A78AA2E7}">
      <dgm:prSet/>
      <dgm:spPr/>
      <dgm:t>
        <a:bodyPr/>
        <a:lstStyle/>
        <a:p>
          <a:endParaRPr lang="en-US"/>
        </a:p>
      </dgm:t>
    </dgm:pt>
    <dgm:pt modelId="{3320BA77-4CEA-44FB-BAD1-9F9A26B782BD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تسليم الخدمة</a:t>
          </a:r>
        </a:p>
      </dgm:t>
    </dgm:pt>
    <dgm:pt modelId="{7C68DE51-5018-41FA-9736-6831E774AFDC}" type="parTrans" cxnId="{CC247CFE-0B5A-43F0-B7FC-F6D414762941}">
      <dgm:prSet/>
      <dgm:spPr/>
      <dgm:t>
        <a:bodyPr/>
        <a:lstStyle/>
        <a:p>
          <a:endParaRPr lang="en-US"/>
        </a:p>
      </dgm:t>
    </dgm:pt>
    <dgm:pt modelId="{C595AD63-A878-4F16-B099-2AB56D2771F8}" type="sibTrans" cxnId="{CC247CFE-0B5A-43F0-B7FC-F6D414762941}">
      <dgm:prSet/>
      <dgm:spPr/>
      <dgm:t>
        <a:bodyPr/>
        <a:lstStyle/>
        <a:p>
          <a:endParaRPr lang="en-US"/>
        </a:p>
      </dgm:t>
    </dgm:pt>
    <dgm:pt modelId="{CF9C7678-4047-49E8-B9FD-01A1E84A7D1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المراجعة والفوترة</a:t>
          </a:r>
        </a:p>
      </dgm:t>
    </dgm:pt>
    <dgm:pt modelId="{F757FCE8-3910-45E7-B954-3B15660B70FE}" type="parTrans" cxnId="{184E77B1-E85E-4F60-ACAA-83D6986D554D}">
      <dgm:prSet/>
      <dgm:spPr/>
      <dgm:t>
        <a:bodyPr/>
        <a:lstStyle/>
        <a:p>
          <a:endParaRPr lang="en-US"/>
        </a:p>
      </dgm:t>
    </dgm:pt>
    <dgm:pt modelId="{40BB4215-2D34-4285-8182-E793BB64BBBB}" type="sibTrans" cxnId="{184E77B1-E85E-4F60-ACAA-83D6986D554D}">
      <dgm:prSet/>
      <dgm:spPr/>
      <dgm:t>
        <a:bodyPr/>
        <a:lstStyle/>
        <a:p>
          <a:endParaRPr lang="en-US"/>
        </a:p>
      </dgm:t>
    </dgm:pt>
    <dgm:pt modelId="{CC08ADEE-5294-47D2-BE83-92620A2B340D}" type="pres">
      <dgm:prSet presAssocID="{1092D53F-3502-4833-817E-1F8CF15AAC59}" presName="Name0" presStyleCnt="0">
        <dgm:presLayoutVars>
          <dgm:dir/>
          <dgm:resizeHandles val="exact"/>
        </dgm:presLayoutVars>
      </dgm:prSet>
      <dgm:spPr/>
    </dgm:pt>
    <dgm:pt modelId="{41FD0160-E685-4BBA-B4AF-2D8FCC345708}" type="pres">
      <dgm:prSet presAssocID="{2DAD2556-3C16-439C-AE71-CF419989BE3C}" presName="parTxOnly" presStyleLbl="node1" presStyleIdx="0" presStyleCnt="4">
        <dgm:presLayoutVars>
          <dgm:bulletEnabled val="1"/>
        </dgm:presLayoutVars>
      </dgm:prSet>
      <dgm:spPr/>
    </dgm:pt>
    <dgm:pt modelId="{2FBF6C4B-8496-48EE-9418-A669A5C86395}" type="pres">
      <dgm:prSet presAssocID="{2839B368-A3FA-4CA8-AE1E-928ACA12EB43}" presName="parSpace" presStyleCnt="0"/>
      <dgm:spPr/>
    </dgm:pt>
    <dgm:pt modelId="{50886B21-D9D5-430D-8059-2E809741C2CD}" type="pres">
      <dgm:prSet presAssocID="{D3CFC139-382B-4401-A2F5-C56942D5CAC3}" presName="parTxOnly" presStyleLbl="node1" presStyleIdx="1" presStyleCnt="4">
        <dgm:presLayoutVars>
          <dgm:bulletEnabled val="1"/>
        </dgm:presLayoutVars>
      </dgm:prSet>
      <dgm:spPr/>
    </dgm:pt>
    <dgm:pt modelId="{18FD65FB-DAF4-4A8B-82F9-B4363C97A3A0}" type="pres">
      <dgm:prSet presAssocID="{1CA55CF2-275C-47B1-8CA2-AD5104A32756}" presName="parSpace" presStyleCnt="0"/>
      <dgm:spPr/>
    </dgm:pt>
    <dgm:pt modelId="{08D3C09A-A7AA-402C-BCEF-CD5E7D7204ED}" type="pres">
      <dgm:prSet presAssocID="{3320BA77-4CEA-44FB-BAD1-9F9A26B782BD}" presName="parTxOnly" presStyleLbl="node1" presStyleIdx="2" presStyleCnt="4">
        <dgm:presLayoutVars>
          <dgm:bulletEnabled val="1"/>
        </dgm:presLayoutVars>
      </dgm:prSet>
      <dgm:spPr/>
    </dgm:pt>
    <dgm:pt modelId="{A2C2C99E-480D-48B3-B3A8-3E6D658B792F}" type="pres">
      <dgm:prSet presAssocID="{C595AD63-A878-4F16-B099-2AB56D2771F8}" presName="parSpace" presStyleCnt="0"/>
      <dgm:spPr/>
    </dgm:pt>
    <dgm:pt modelId="{BB33F89C-2E37-4650-978F-E582D712DDDA}" type="pres">
      <dgm:prSet presAssocID="{CF9C7678-4047-49E8-B9FD-01A1E84A7D1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F144418-A203-40E7-95BD-54E226140271}" type="presOf" srcId="{1092D53F-3502-4833-817E-1F8CF15AAC59}" destId="{CC08ADEE-5294-47D2-BE83-92620A2B340D}" srcOrd="0" destOrd="0" presId="urn:microsoft.com/office/officeart/2005/8/layout/hChevron3"/>
    <dgm:cxn modelId="{569A4F3D-8136-4D08-AD3A-1A15336F371A}" type="presOf" srcId="{CF9C7678-4047-49E8-B9FD-01A1E84A7D11}" destId="{BB33F89C-2E37-4650-978F-E582D712DDDA}" srcOrd="0" destOrd="0" presId="urn:microsoft.com/office/officeart/2005/8/layout/hChevron3"/>
    <dgm:cxn modelId="{CFB989A0-982E-4118-BB8B-84E9DAE86E4E}" type="presOf" srcId="{2DAD2556-3C16-439C-AE71-CF419989BE3C}" destId="{41FD0160-E685-4BBA-B4AF-2D8FCC345708}" srcOrd="0" destOrd="0" presId="urn:microsoft.com/office/officeart/2005/8/layout/hChevron3"/>
    <dgm:cxn modelId="{184E77B1-E85E-4F60-ACAA-83D6986D554D}" srcId="{1092D53F-3502-4833-817E-1F8CF15AAC59}" destId="{CF9C7678-4047-49E8-B9FD-01A1E84A7D11}" srcOrd="3" destOrd="0" parTransId="{F757FCE8-3910-45E7-B954-3B15660B70FE}" sibTransId="{40BB4215-2D34-4285-8182-E793BB64BBBB}"/>
    <dgm:cxn modelId="{12C6A9B7-87CB-4CA1-8628-5E1E5FD45C31}" type="presOf" srcId="{D3CFC139-382B-4401-A2F5-C56942D5CAC3}" destId="{50886B21-D9D5-430D-8059-2E809741C2CD}" srcOrd="0" destOrd="0" presId="urn:microsoft.com/office/officeart/2005/8/layout/hChevron3"/>
    <dgm:cxn modelId="{E7BCB2DD-0A2F-4E5F-BF5B-40D373087176}" srcId="{1092D53F-3502-4833-817E-1F8CF15AAC59}" destId="{2DAD2556-3C16-439C-AE71-CF419989BE3C}" srcOrd="0" destOrd="0" parTransId="{3359145E-45C2-442E-B93A-E7F73E976E40}" sibTransId="{2839B368-A3FA-4CA8-AE1E-928ACA12EB43}"/>
    <dgm:cxn modelId="{26DC47EC-B742-4DAC-AFC5-CE89493707ED}" type="presOf" srcId="{3320BA77-4CEA-44FB-BAD1-9F9A26B782BD}" destId="{08D3C09A-A7AA-402C-BCEF-CD5E7D7204ED}" srcOrd="0" destOrd="0" presId="urn:microsoft.com/office/officeart/2005/8/layout/hChevron3"/>
    <dgm:cxn modelId="{AB6AA3F8-B141-4A49-A147-4050A78AA2E7}" srcId="{1092D53F-3502-4833-817E-1F8CF15AAC59}" destId="{D3CFC139-382B-4401-A2F5-C56942D5CAC3}" srcOrd="1" destOrd="0" parTransId="{A10DEA4C-7ABA-4F49-8463-86A0D4AE330E}" sibTransId="{1CA55CF2-275C-47B1-8CA2-AD5104A32756}"/>
    <dgm:cxn modelId="{CC247CFE-0B5A-43F0-B7FC-F6D414762941}" srcId="{1092D53F-3502-4833-817E-1F8CF15AAC59}" destId="{3320BA77-4CEA-44FB-BAD1-9F9A26B782BD}" srcOrd="2" destOrd="0" parTransId="{7C68DE51-5018-41FA-9736-6831E774AFDC}" sibTransId="{C595AD63-A878-4F16-B099-2AB56D2771F8}"/>
    <dgm:cxn modelId="{875B179B-A47C-4FCB-8F23-286889B7138E}" type="presParOf" srcId="{CC08ADEE-5294-47D2-BE83-92620A2B340D}" destId="{41FD0160-E685-4BBA-B4AF-2D8FCC345708}" srcOrd="0" destOrd="0" presId="urn:microsoft.com/office/officeart/2005/8/layout/hChevron3"/>
    <dgm:cxn modelId="{04CF7ABE-A1EA-4FE8-A36E-D505840280FC}" type="presParOf" srcId="{CC08ADEE-5294-47D2-BE83-92620A2B340D}" destId="{2FBF6C4B-8496-48EE-9418-A669A5C86395}" srcOrd="1" destOrd="0" presId="urn:microsoft.com/office/officeart/2005/8/layout/hChevron3"/>
    <dgm:cxn modelId="{0702F340-34A6-4BA7-90F9-0F8E7E1FC4F7}" type="presParOf" srcId="{CC08ADEE-5294-47D2-BE83-92620A2B340D}" destId="{50886B21-D9D5-430D-8059-2E809741C2CD}" srcOrd="2" destOrd="0" presId="urn:microsoft.com/office/officeart/2005/8/layout/hChevron3"/>
    <dgm:cxn modelId="{609B6933-1310-4864-BDD8-BC538F3DCD57}" type="presParOf" srcId="{CC08ADEE-5294-47D2-BE83-92620A2B340D}" destId="{18FD65FB-DAF4-4A8B-82F9-B4363C97A3A0}" srcOrd="3" destOrd="0" presId="urn:microsoft.com/office/officeart/2005/8/layout/hChevron3"/>
    <dgm:cxn modelId="{F609506C-1F3B-424D-876E-16ACBA3F0A99}" type="presParOf" srcId="{CC08ADEE-5294-47D2-BE83-92620A2B340D}" destId="{08D3C09A-A7AA-402C-BCEF-CD5E7D7204ED}" srcOrd="4" destOrd="0" presId="urn:microsoft.com/office/officeart/2005/8/layout/hChevron3"/>
    <dgm:cxn modelId="{8C675B8B-C09D-4A7C-BE35-BD7109FB8F69}" type="presParOf" srcId="{CC08ADEE-5294-47D2-BE83-92620A2B340D}" destId="{A2C2C99E-480D-48B3-B3A8-3E6D658B792F}" srcOrd="5" destOrd="0" presId="urn:microsoft.com/office/officeart/2005/8/layout/hChevron3"/>
    <dgm:cxn modelId="{CDA5C50F-CF79-440B-9317-C8314A2387E0}" type="presParOf" srcId="{CC08ADEE-5294-47D2-BE83-92620A2B340D}" destId="{BB33F89C-2E37-4650-978F-E582D712DDD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D0160-E685-4BBA-B4AF-2D8FCC345708}">
      <dsp:nvSpPr>
        <dsp:cNvPr id="0" name=""/>
        <dsp:cNvSpPr/>
      </dsp:nvSpPr>
      <dsp:spPr>
        <a:xfrm>
          <a:off x="3435" y="164663"/>
          <a:ext cx="3447080" cy="1378832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300" kern="1200" dirty="0">
              <a:rtl/>
            </a:rPr>
            <a:t>إنشاء أمر العمل</a:t>
          </a:r>
        </a:p>
      </dsp:txBody>
      <dsp:txXfrm>
        <a:off x="3435" y="164663"/>
        <a:ext cx="3102372" cy="1378832"/>
      </dsp:txXfrm>
    </dsp:sp>
    <dsp:sp modelId="{50886B21-D9D5-430D-8059-2E809741C2CD}">
      <dsp:nvSpPr>
        <dsp:cNvPr id="0" name=""/>
        <dsp:cNvSpPr/>
      </dsp:nvSpPr>
      <dsp:spPr>
        <a:xfrm>
          <a:off x="2761100" y="164663"/>
          <a:ext cx="3447080" cy="1378832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300" kern="1200" dirty="0">
              <a:rtl/>
            </a:rPr>
            <a:t>جدولة وإرسال</a:t>
          </a:r>
        </a:p>
      </dsp:txBody>
      <dsp:txXfrm>
        <a:off x="3450516" y="164663"/>
        <a:ext cx="2068248" cy="1378832"/>
      </dsp:txXfrm>
    </dsp:sp>
    <dsp:sp modelId="{08D3C09A-A7AA-402C-BCEF-CD5E7D7204ED}">
      <dsp:nvSpPr>
        <dsp:cNvPr id="0" name=""/>
        <dsp:cNvSpPr/>
      </dsp:nvSpPr>
      <dsp:spPr>
        <a:xfrm>
          <a:off x="5518764" y="164663"/>
          <a:ext cx="3447080" cy="1378832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300" kern="1200" dirty="0">
              <a:rtl/>
            </a:rPr>
            <a:t>تسليم الخدمة</a:t>
          </a:r>
        </a:p>
      </dsp:txBody>
      <dsp:txXfrm>
        <a:off x="6208180" y="164663"/>
        <a:ext cx="2068248" cy="1378832"/>
      </dsp:txXfrm>
    </dsp:sp>
    <dsp:sp modelId="{BB33F89C-2E37-4650-978F-E582D712DDDA}">
      <dsp:nvSpPr>
        <dsp:cNvPr id="0" name=""/>
        <dsp:cNvSpPr/>
      </dsp:nvSpPr>
      <dsp:spPr>
        <a:xfrm>
          <a:off x="8276428" y="164663"/>
          <a:ext cx="3447080" cy="1378832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300" kern="1200" dirty="0">
              <a:rtl/>
            </a:rPr>
            <a:t>المراجعة والفوترة</a:t>
          </a:r>
        </a:p>
      </dsp:txBody>
      <dsp:txXfrm>
        <a:off x="8965844" y="164663"/>
        <a:ext cx="2068248" cy="1378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2051-7400-40E6-9315-355C9A4B7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7BCC-958A-4F49-958C-361280CD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1947-2E18-48D0-B92C-66F1CB96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D7B-146F-4A97-A3A0-908935A9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DDA8-BAA1-479C-9C79-5532D819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6745-A91A-4030-8797-A7831AEC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AF29-78B0-445B-9C91-2987A631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A22B-745F-4B67-ACE8-2F417251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8CB8-B9C6-412F-B0DA-3ACDF586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8188-542F-472C-A1E5-D64916FE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3EF60-1E87-478E-BA9D-E2D0F232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CE84D-7154-417D-86F1-E6296431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A72B-6D40-4E54-A38C-BFEDC21C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2B53-D959-492A-A680-ECE1FD21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94E-3153-4BC8-B427-D7529C3E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5E1F-CC0D-425A-A06E-26366EE7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3F2D-FCAB-4987-8265-2A48138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0CFC-1215-4D4B-B084-25E98CE7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A8C0-A858-4CE1-85F5-78D1F43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6A9D-DAD4-461E-9E9D-0F333056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B3D-AFDC-4CC8-ABB8-3F1B043A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DCCC-C5DE-474F-9283-427BD21C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FE6F-0B4F-4EB2-A9EE-B3E65A36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A442-4BCF-41F9-9790-D99CDDFB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041F-BC23-458A-BF7A-BCEDF3B5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5C04-63E5-4AB6-BCF0-29B8107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F1E6-A018-4BA4-BDBC-1F84553E4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1CDF-6E37-48F6-87A3-C7C30BDB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C4D9-45B2-4FCA-908A-C3A43914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765-CC39-43E2-92EB-FAA32B10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45C2-28A2-4705-BFC0-F290634C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3BC-090C-4F93-8636-62E9518C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E4C1-466B-4B9E-ACF6-8EBC7761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919D2-4ECF-48D4-8BF6-3A1A39C4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BC915-1750-471C-815D-DB323925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5103-CC90-4BB2-99A3-DB7C8925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DCD8-80C9-49F0-AA86-5BA61F3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1CE2D-E4BF-4755-87D7-DEA2E435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1A173-769C-4CA0-AB86-23E2FB3B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FD86-373E-4576-BC4A-0B5E8DBB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D9052-E2D6-4515-8D7F-3B52143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02AEA-120F-4192-BB28-CF21488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0A2BD-83C9-498A-9395-ADDC1271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12A9E-7B62-4BAD-B8AE-78F097D4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8E74-8A3B-4564-9055-B5BE41E5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F9EEF-E284-4EDD-B906-E6B24F5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B6D5-8F18-4AD8-B847-ED2F433D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2EB2-0091-4F6C-8A2D-36B8FBD0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793E-B180-492F-A6F1-708DF843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DF7B-134B-4CCD-AFBE-B3286AEB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13D25-FADA-4C96-9E1E-6EB0EEC9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1551-0B7F-49FA-9E32-B543E26F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AB8C-6F99-4BC9-AC73-BDA9BB06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D8390-A77B-401D-8A85-169F451D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3DFF0-DE8B-46BB-820F-273ECF21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6B93-3421-4C1F-99C6-2B08D676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40D56-7CB1-4F14-9E03-6A17CE46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35687-1582-430D-B44C-7EBBFC1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CCF9C-6370-4EDC-893D-607B7357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634B-3423-41D4-91B0-18D293CE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D914-B8E7-4FF5-9DA4-65FCB8303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D934-83CE-484E-ADEF-52D9FC5E66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B370-750B-43DD-AD9A-DE4E7FD2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B468-779E-4438-B7C2-3BA234004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6D57F9-C06A-4923-A598-5A7F3F341F44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26ED2-90D2-4802-8A51-D37033649AAA}"/>
              </a:ext>
            </a:extLst>
          </p:cNvPr>
          <p:cNvSpPr/>
          <p:nvPr/>
        </p:nvSpPr>
        <p:spPr>
          <a:xfrm>
            <a:off x="5801827" y="1847588"/>
            <a:ext cx="6096000" cy="1169551"/>
          </a:xfrm>
          <a:prstGeom prst="rect">
            <a:avLst/>
          </a:prstGeom>
        </p:spPr>
        <p:txBody>
          <a:bodyPr rtlCol="1">
            <a:spAutoFit/>
          </a:bodyPr>
          <a:lstStyle/>
          <a:p>
            <a:pPr marL="5143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كيف يتم إنشاء أوامر العمل؟</a:t>
            </a:r>
          </a:p>
          <a:p>
            <a:pPr marL="5143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ما المعلومات المُدخلة؟</a:t>
            </a:r>
          </a:p>
          <a:p>
            <a:pPr marL="5143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ar-sa" sz="2000" dirty="0">
                <a:solidFill>
                  <a:prstClr val="black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متى يكون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أمر </a:t>
            </a:r>
            <a:r>
              <a:rPr lang="ar-sa" sz="2000" dirty="0">
                <a:solidFill>
                  <a:prstClr val="black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العمل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جاهزًا للجدولة؟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84756-7E5D-4675-B4A7-12AFD32C2D22}"/>
              </a:ext>
            </a:extLst>
          </p:cNvPr>
          <p:cNvSpPr/>
          <p:nvPr/>
        </p:nvSpPr>
        <p:spPr>
          <a:xfrm>
            <a:off x="72782" y="1856344"/>
            <a:ext cx="5808662" cy="1169551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6286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كيف تتم جدولة الأصناف؟</a:t>
            </a:r>
          </a:p>
          <a:p>
            <a:pPr marL="6286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يدويًا؟ شبه مؤتمت؟</a:t>
            </a:r>
          </a:p>
          <a:p>
            <a:pPr marL="6286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توجيه مؤتمت؟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4628F-B4E9-4C84-98B0-7AC3BD59F358}"/>
              </a:ext>
            </a:extLst>
          </p:cNvPr>
          <p:cNvSpPr/>
          <p:nvPr/>
        </p:nvSpPr>
        <p:spPr>
          <a:xfrm>
            <a:off x="5813425" y="5435121"/>
            <a:ext cx="6096000" cy="784830"/>
          </a:xfrm>
          <a:prstGeom prst="rect">
            <a:avLst/>
          </a:prstGeom>
        </p:spPr>
        <p:txBody>
          <a:bodyPr rtlCol="1">
            <a:spAutoFit/>
          </a:bodyPr>
          <a:lstStyle/>
          <a:p>
            <a:pPr marL="5143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ما الذي يحتاج الفني الميداني الوصول إليه؟</a:t>
            </a:r>
          </a:p>
          <a:p>
            <a:pPr marL="514350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ar-sa" sz="2000" dirty="0">
                <a:solidFill>
                  <a:prstClr val="black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ما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 المعلومات التي سيدخلونها؟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6A11A-ACDC-45C6-928D-3C822DE2ACBD}"/>
              </a:ext>
            </a:extLst>
          </p:cNvPr>
          <p:cNvSpPr/>
          <p:nvPr/>
        </p:nvSpPr>
        <p:spPr>
          <a:xfrm>
            <a:off x="314325" y="5316267"/>
            <a:ext cx="5389077" cy="1092607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798513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كيف يتم التعامل مع أعمال المتابعة؟ </a:t>
            </a:r>
          </a:p>
          <a:p>
            <a:pPr marL="798513" marR="0" lvl="1" indent="-342900" algn="r" defTabSz="91281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  <a:rtl/>
              </a:rPr>
              <a:t>كيف يتم إجراء تعديلات الفوترة والمخزون؟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09BF03-31D1-41CF-9713-3418480EB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440790"/>
              </p:ext>
            </p:extLst>
          </p:nvPr>
        </p:nvGraphicFramePr>
        <p:xfrm>
          <a:off x="177717" y="3034651"/>
          <a:ext cx="11726945" cy="170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91D1761-B55E-4A38-82ED-6EE4196D4F75}"/>
              </a:ext>
            </a:extLst>
          </p:cNvPr>
          <p:cNvSpPr/>
          <p:nvPr/>
        </p:nvSpPr>
        <p:spPr>
          <a:xfrm>
            <a:off x="6410325" y="1345177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rtl/>
              </a:rPr>
              <a:t>إنشاء أمر عمل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FD1B5-2658-4A5B-AD2E-392A6163FE48}"/>
              </a:ext>
            </a:extLst>
          </p:cNvPr>
          <p:cNvSpPr/>
          <p:nvPr/>
        </p:nvSpPr>
        <p:spPr>
          <a:xfrm>
            <a:off x="314325" y="1345176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rtl/>
              </a:rPr>
              <a:t>جدولة وإرسال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61B79-5558-4AE5-BCBA-C04AFAB899BB}"/>
              </a:ext>
            </a:extLst>
          </p:cNvPr>
          <p:cNvSpPr/>
          <p:nvPr/>
        </p:nvSpPr>
        <p:spPr>
          <a:xfrm>
            <a:off x="6421923" y="4865772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rtl/>
              </a:rPr>
              <a:t>تسليم الخدمة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D7D1F-227B-4D60-ADFE-3B8478E1E0AC}"/>
              </a:ext>
            </a:extLst>
          </p:cNvPr>
          <p:cNvSpPr/>
          <p:nvPr/>
        </p:nvSpPr>
        <p:spPr>
          <a:xfrm>
            <a:off x="325923" y="4861665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rtl/>
              </a:rPr>
              <a:t>المراجعة والفوترة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F6E45-1CC9-4B38-A068-3534BD963239}"/>
              </a:ext>
            </a:extLst>
          </p:cNvPr>
          <p:cNvSpPr/>
          <p:nvPr/>
        </p:nvSpPr>
        <p:spPr>
          <a:xfrm>
            <a:off x="314325" y="285307"/>
            <a:ext cx="11583502" cy="86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4400" dirty="0">
                <a:solidFill>
                  <a:srgbClr val="002060"/>
                </a:solidFill>
                <a:rtl/>
              </a:rPr>
              <a:t>سير عمل </a:t>
            </a:r>
            <a:r>
              <a:rPr lang="ar-sa" sz="4400" dirty="0">
                <a:solidFill>
                  <a:srgbClr val="002060"/>
                </a:solidFill>
                <a:rtl val="0"/>
              </a:rPr>
              <a:t>Field Service</a:t>
            </a:r>
            <a:r>
              <a:rPr lang="ar-sa" sz="4400" dirty="0">
                <a:solidFill>
                  <a:srgbClr val="002060"/>
                </a:solidFill>
                <a:rtl/>
              </a:rPr>
              <a:t> الأساسي</a:t>
            </a:r>
          </a:p>
        </p:txBody>
      </p:sp>
    </p:spTree>
    <p:extLst>
      <p:ext uri="{BB962C8B-B14F-4D97-AF65-F5344CB8AC3E}">
        <p14:creationId xmlns:p14="http://schemas.microsoft.com/office/powerpoint/2010/main" val="31548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42576-16D3-408C-8931-9A5C5B3A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2439800"/>
            <a:ext cx="11210925" cy="19783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6CCE19-FBA5-46B2-9A23-F8C262F87F0C}"/>
              </a:ext>
            </a:extLst>
          </p:cNvPr>
          <p:cNvGrpSpPr/>
          <p:nvPr/>
        </p:nvGrpSpPr>
        <p:grpSpPr>
          <a:xfrm flipH="1">
            <a:off x="1891430" y="1350743"/>
            <a:ext cx="4699414" cy="1441407"/>
            <a:chOff x="7002049" y="1087697"/>
            <a:chExt cx="4699414" cy="144140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DC1AE0B-D235-4424-89E0-5F81B411B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2049" y="2035553"/>
              <a:ext cx="1474279" cy="4935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CD6C7A-3AB9-45AB-A9C4-3843C4E3B55E}"/>
                </a:ext>
              </a:extLst>
            </p:cNvPr>
            <p:cNvSpPr/>
            <p:nvPr/>
          </p:nvSpPr>
          <p:spPr>
            <a:xfrm>
              <a:off x="7229027" y="1087697"/>
              <a:ext cx="4472436" cy="1031615"/>
            </a:xfrm>
            <a:prstGeom prst="roundRect">
              <a:avLst>
                <a:gd name="adj" fmla="val 934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سوف يكون للموارد المُقيدة تواريخ مرتبطة بها تُحدد وقت انتهاء صلاحية المورد.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70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733D1-FFC1-43AC-8144-937EF906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5" y="2432931"/>
            <a:ext cx="8218929" cy="19921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CA06FE-4D4F-4FAA-BDB0-AEE9C75CB241}"/>
              </a:ext>
            </a:extLst>
          </p:cNvPr>
          <p:cNvSpPr/>
          <p:nvPr/>
        </p:nvSpPr>
        <p:spPr>
          <a:xfrm>
            <a:off x="2071227" y="3419426"/>
            <a:ext cx="2606097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B150C0-6808-414E-A74E-1BD5691CC9F4}"/>
              </a:ext>
            </a:extLst>
          </p:cNvPr>
          <p:cNvCxnSpPr>
            <a:cxnSpLocks/>
          </p:cNvCxnSpPr>
          <p:nvPr/>
        </p:nvCxnSpPr>
        <p:spPr>
          <a:xfrm flipH="1">
            <a:off x="3614513" y="2734796"/>
            <a:ext cx="1254309" cy="7935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7B66E0-5400-4978-B6DB-44339016084D}"/>
              </a:ext>
            </a:extLst>
          </p:cNvPr>
          <p:cNvSpPr/>
          <p:nvPr/>
        </p:nvSpPr>
        <p:spPr>
          <a:xfrm>
            <a:off x="4098044" y="2110533"/>
            <a:ext cx="3695899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يجب إعداد نوع </a:t>
            </a:r>
            <a:r>
              <a:rPr lang="ar-sa" dirty="0">
                <a:rtl val="0"/>
              </a:rPr>
              <a:t>Field Service</a:t>
            </a:r>
            <a:r>
              <a:rPr lang="ar-sa" dirty="0">
                <a:rtl/>
              </a:rPr>
              <a:t> إلى مخزون </a:t>
            </a:r>
            <a:br>
              <a:rPr lang="ar-EG" dirty="0">
                <a:rtl/>
              </a:rPr>
            </a:br>
            <a:r>
              <a:rPr lang="ar-sa" dirty="0">
                <a:rtl/>
              </a:rPr>
              <a:t>أو غير مخزون أو خدمة.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C723B-736C-498D-BDB5-C07886A9A853}"/>
              </a:ext>
            </a:extLst>
          </p:cNvPr>
          <p:cNvSpPr/>
          <p:nvPr/>
        </p:nvSpPr>
        <p:spPr>
          <a:xfrm>
            <a:off x="2071227" y="3956345"/>
            <a:ext cx="2606097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73D8CF-C281-4BA3-9B47-5F3AAAC988C5}"/>
              </a:ext>
            </a:extLst>
          </p:cNvPr>
          <p:cNvCxnSpPr>
            <a:cxnSpLocks/>
          </p:cNvCxnSpPr>
          <p:nvPr/>
        </p:nvCxnSpPr>
        <p:spPr>
          <a:xfrm flipH="1" flipV="1">
            <a:off x="3312905" y="4148837"/>
            <a:ext cx="1091536" cy="533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0CE82A-B3E0-4EE9-AC82-E33F8C53BFD0}"/>
              </a:ext>
            </a:extLst>
          </p:cNvPr>
          <p:cNvSpPr/>
          <p:nvPr/>
        </p:nvSpPr>
        <p:spPr>
          <a:xfrm>
            <a:off x="4064533" y="4437864"/>
            <a:ext cx="4634236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سوف يؤدي "الإعداد إلى نعم" إلى إنشاء أصل عميل تلقائيًا للمنتج عند إقفال أمر العمل المرفق.</a:t>
            </a:r>
          </a:p>
        </p:txBody>
      </p:sp>
    </p:spTree>
    <p:extLst>
      <p:ext uri="{BB962C8B-B14F-4D97-AF65-F5344CB8AC3E}">
        <p14:creationId xmlns:p14="http://schemas.microsoft.com/office/powerpoint/2010/main" val="3551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8AFAD-F309-434A-8FD5-391B7A0B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57" y="2609828"/>
            <a:ext cx="8213486" cy="1638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131E08-5467-4903-801B-4F5452CF52F0}"/>
              </a:ext>
            </a:extLst>
          </p:cNvPr>
          <p:cNvSpPr/>
          <p:nvPr/>
        </p:nvSpPr>
        <p:spPr>
          <a:xfrm>
            <a:off x="7309520" y="3691677"/>
            <a:ext cx="533874" cy="16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40A48-59E3-47DB-A327-193288A9D6F9}"/>
              </a:ext>
            </a:extLst>
          </p:cNvPr>
          <p:cNvSpPr/>
          <p:nvPr/>
        </p:nvSpPr>
        <p:spPr>
          <a:xfrm>
            <a:off x="2128676" y="3691677"/>
            <a:ext cx="2606097" cy="2094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4C24D-3B76-467F-B255-2477452EE564}"/>
              </a:ext>
            </a:extLst>
          </p:cNvPr>
          <p:cNvCxnSpPr>
            <a:cxnSpLocks/>
          </p:cNvCxnSpPr>
          <p:nvPr/>
        </p:nvCxnSpPr>
        <p:spPr>
          <a:xfrm flipV="1">
            <a:off x="3298543" y="3856383"/>
            <a:ext cx="0" cy="4597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9BC60-60A6-471F-8185-5D97376D46D5}"/>
              </a:ext>
            </a:extLst>
          </p:cNvPr>
          <p:cNvSpPr/>
          <p:nvPr/>
        </p:nvSpPr>
        <p:spPr>
          <a:xfrm>
            <a:off x="1077174" y="4316140"/>
            <a:ext cx="4634236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يضمن إرفاق الحالة الفرعية بالحالة الصحيحة، ويُمكن استخدامها من أجل المُساعدة في الجدولة.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041B0-3710-4770-94FD-68835AFD6C39}"/>
              </a:ext>
            </a:extLst>
          </p:cNvPr>
          <p:cNvSpPr/>
          <p:nvPr/>
        </p:nvSpPr>
        <p:spPr>
          <a:xfrm>
            <a:off x="6106236" y="3429000"/>
            <a:ext cx="2606097" cy="2094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381553-FB83-4E7A-93C2-CE81E324F681}"/>
              </a:ext>
            </a:extLst>
          </p:cNvPr>
          <p:cNvCxnSpPr>
            <a:cxnSpLocks/>
          </p:cNvCxnSpPr>
          <p:nvPr/>
        </p:nvCxnSpPr>
        <p:spPr>
          <a:xfrm flipH="1">
            <a:off x="7370959" y="3065384"/>
            <a:ext cx="398155" cy="4292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82C17E-ED1D-420A-9CF2-439C72334F5C}"/>
              </a:ext>
            </a:extLst>
          </p:cNvPr>
          <p:cNvSpPr/>
          <p:nvPr/>
        </p:nvSpPr>
        <p:spPr>
          <a:xfrm>
            <a:off x="5451996" y="2475218"/>
            <a:ext cx="4634236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سوف يؤدي "الإعداد إلى نعم" إلى الاستخدام كحالة فرعية افتراضية لحالة النظام المقترن في حالة عدم تحديد الحالة الفرعية للسجل.</a:t>
            </a:r>
          </a:p>
        </p:txBody>
      </p:sp>
    </p:spTree>
    <p:extLst>
      <p:ext uri="{BB962C8B-B14F-4D97-AF65-F5344CB8AC3E}">
        <p14:creationId xmlns:p14="http://schemas.microsoft.com/office/powerpoint/2010/main" val="19970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4C1A5-C45A-42E4-92E6-5F28786B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555"/>
            <a:ext cx="12192000" cy="4052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71E249-B67E-4759-90E2-CBC0C8BB427D}"/>
              </a:ext>
            </a:extLst>
          </p:cNvPr>
          <p:cNvSpPr/>
          <p:nvPr/>
        </p:nvSpPr>
        <p:spPr>
          <a:xfrm>
            <a:off x="194553" y="3570051"/>
            <a:ext cx="1566153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8F3DCDA-CE85-4E09-9514-5AE8D366EFB4}"/>
              </a:ext>
            </a:extLst>
          </p:cNvPr>
          <p:cNvSpPr/>
          <p:nvPr/>
        </p:nvSpPr>
        <p:spPr>
          <a:xfrm>
            <a:off x="2038350" y="2924175"/>
            <a:ext cx="2924175" cy="504825"/>
          </a:xfrm>
          <a:prstGeom prst="wedgeRectCallout">
            <a:avLst>
              <a:gd name="adj1" fmla="val -61224"/>
              <a:gd name="adj2" fmla="val 1096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غير مُمكن افتراضيًا. يجب الإعداد إلى "نعم".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61D02-7ECF-438A-B4F8-67B397865D82}"/>
              </a:ext>
            </a:extLst>
          </p:cNvPr>
          <p:cNvSpPr/>
          <p:nvPr/>
        </p:nvSpPr>
        <p:spPr>
          <a:xfrm>
            <a:off x="194552" y="4562475"/>
            <a:ext cx="1566153" cy="628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E05AFF-6D0F-490B-9DCA-95F99AE395EB}"/>
              </a:ext>
            </a:extLst>
          </p:cNvPr>
          <p:cNvSpPr/>
          <p:nvPr/>
        </p:nvSpPr>
        <p:spPr>
          <a:xfrm>
            <a:off x="2200274" y="4950621"/>
            <a:ext cx="3438526" cy="850104"/>
          </a:xfrm>
          <a:prstGeom prst="wedgeRectCallout">
            <a:avLst>
              <a:gd name="adj1" fmla="val -66926"/>
              <a:gd name="adj2" fmla="val -5618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لتأخذ بعين الاعتبار مواقع الخدمة، والقرب من الموارد.</a:t>
            </a:r>
          </a:p>
        </p:txBody>
      </p:sp>
    </p:spTree>
    <p:extLst>
      <p:ext uri="{BB962C8B-B14F-4D97-AF65-F5344CB8AC3E}">
        <p14:creationId xmlns:p14="http://schemas.microsoft.com/office/powerpoint/2010/main" val="325426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F4600-F6A8-4F2B-A325-7094FA3F6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63"/>
          <a:stretch/>
        </p:blipFill>
        <p:spPr>
          <a:xfrm>
            <a:off x="0" y="55623"/>
            <a:ext cx="12192000" cy="1636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9F68F2-25CE-4CF5-8D48-B520614E876E}"/>
              </a:ext>
            </a:extLst>
          </p:cNvPr>
          <p:cNvSpPr/>
          <p:nvPr/>
        </p:nvSpPr>
        <p:spPr>
          <a:xfrm>
            <a:off x="7597659" y="1091535"/>
            <a:ext cx="689390" cy="1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B6851-6320-469A-A3CA-21DAF5549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4"/>
          <a:stretch/>
        </p:blipFill>
        <p:spPr>
          <a:xfrm>
            <a:off x="0" y="1632518"/>
            <a:ext cx="12192000" cy="2044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92F05-6CCA-4267-A329-190B388A6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6589"/>
            <a:ext cx="12192000" cy="2112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8FE1B7-EFF0-4C4F-8396-521C76043AAE}"/>
              </a:ext>
            </a:extLst>
          </p:cNvPr>
          <p:cNvSpPr/>
          <p:nvPr/>
        </p:nvSpPr>
        <p:spPr>
          <a:xfrm>
            <a:off x="46142" y="3676589"/>
            <a:ext cx="11917657" cy="2053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B8DC72-54D9-4381-B7A7-F7FCA3C38A81}"/>
              </a:ext>
            </a:extLst>
          </p:cNvPr>
          <p:cNvSpPr/>
          <p:nvPr/>
        </p:nvSpPr>
        <p:spPr>
          <a:xfrm>
            <a:off x="3579406" y="5344572"/>
            <a:ext cx="4018253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سوف تتم تعبئة المُنتجات المُحددة تلقائيًا إلى أي أمر عمل مقترن بالحدث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26817-6A29-41F6-8E28-1078C99B3646}"/>
              </a:ext>
            </a:extLst>
          </p:cNvPr>
          <p:cNvSpPr/>
          <p:nvPr/>
        </p:nvSpPr>
        <p:spPr>
          <a:xfrm>
            <a:off x="199340" y="2600989"/>
            <a:ext cx="2462474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9E411-4EB0-4DA4-85B0-90A393A5F6E7}"/>
              </a:ext>
            </a:extLst>
          </p:cNvPr>
          <p:cNvCxnSpPr>
            <a:cxnSpLocks/>
          </p:cNvCxnSpPr>
          <p:nvPr/>
        </p:nvCxnSpPr>
        <p:spPr>
          <a:xfrm flipH="1">
            <a:off x="2005935" y="2786287"/>
            <a:ext cx="10101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A38D9-F63D-4AAC-8680-9976611BBF04}"/>
              </a:ext>
            </a:extLst>
          </p:cNvPr>
          <p:cNvSpPr/>
          <p:nvPr/>
        </p:nvSpPr>
        <p:spPr>
          <a:xfrm>
            <a:off x="2861154" y="2447049"/>
            <a:ext cx="3276337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المدة المُعتمدة على المدة الإجمالية لجميع مهام الخدمة المُضافة.</a:t>
            </a:r>
          </a:p>
        </p:txBody>
      </p:sp>
    </p:spTree>
    <p:extLst>
      <p:ext uri="{BB962C8B-B14F-4D97-AF65-F5344CB8AC3E}">
        <p14:creationId xmlns:p14="http://schemas.microsoft.com/office/powerpoint/2010/main" val="289914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78634-95A4-430E-8FF8-7F15AD82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99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FE22C-ED4D-40E9-AF59-3AFF9C7B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061"/>
            <a:ext cx="12192000" cy="2647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B6328-A822-4696-B65A-B6A644EB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2938"/>
            <a:ext cx="12192000" cy="2116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A245C2-AC85-470A-BCFC-5EDF85A660D0}"/>
              </a:ext>
            </a:extLst>
          </p:cNvPr>
          <p:cNvSpPr/>
          <p:nvPr/>
        </p:nvSpPr>
        <p:spPr>
          <a:xfrm>
            <a:off x="79654" y="2302595"/>
            <a:ext cx="11917657" cy="2053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8380F3-6C55-4324-9CE8-797924530DDF}"/>
              </a:ext>
            </a:extLst>
          </p:cNvPr>
          <p:cNvSpPr/>
          <p:nvPr/>
        </p:nvSpPr>
        <p:spPr>
          <a:xfrm>
            <a:off x="3349609" y="3487722"/>
            <a:ext cx="4018253" cy="1031615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إنشاء مهام الخدمة فرديًا وإضافتها إلى أنوع حوادث متعددة.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95B0D-7DB6-4965-9E45-05F7145AA5F5}"/>
              </a:ext>
            </a:extLst>
          </p:cNvPr>
          <p:cNvSpPr/>
          <p:nvPr/>
        </p:nvSpPr>
        <p:spPr>
          <a:xfrm>
            <a:off x="79653" y="16930"/>
            <a:ext cx="11917657" cy="2053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54458B-AD4A-4CF3-89FD-08806E87AC95}"/>
              </a:ext>
            </a:extLst>
          </p:cNvPr>
          <p:cNvSpPr/>
          <p:nvPr/>
        </p:nvSpPr>
        <p:spPr>
          <a:xfrm>
            <a:off x="129261" y="1517616"/>
            <a:ext cx="11801025" cy="536031"/>
          </a:xfrm>
          <a:prstGeom prst="roundRect">
            <a:avLst>
              <a:gd name="adj" fmla="val 934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rtl/>
              </a:rPr>
              <a:t>يُمكن إضافة المنتجات المُحددة بنوع خدمة </a:t>
            </a:r>
            <a:r>
              <a:rPr lang="ar-sa" dirty="0">
                <a:solidFill>
                  <a:srgbClr val="C00000"/>
                </a:solidFill>
                <a:rtl val="0"/>
              </a:rPr>
              <a:t>Field Service</a:t>
            </a:r>
            <a:r>
              <a:rPr lang="ar-sa" dirty="0">
                <a:solidFill>
                  <a:srgbClr val="C00000"/>
                </a:solidFill>
                <a:rtl/>
              </a:rPr>
              <a:t> إلى قسم الخدمة </a:t>
            </a:r>
          </a:p>
        </p:txBody>
      </p:sp>
    </p:spTree>
    <p:extLst>
      <p:ext uri="{BB962C8B-B14F-4D97-AF65-F5344CB8AC3E}">
        <p14:creationId xmlns:p14="http://schemas.microsoft.com/office/powerpoint/2010/main" val="224403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2C0AC-75FA-4258-B256-3A547B82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54"/>
            <a:ext cx="12192000" cy="36512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26E2A8-EB9C-4BD2-BC05-F975B8BA3239}"/>
              </a:ext>
            </a:extLst>
          </p:cNvPr>
          <p:cNvSpPr/>
          <p:nvPr/>
        </p:nvSpPr>
        <p:spPr>
          <a:xfrm>
            <a:off x="7655108" y="2599577"/>
            <a:ext cx="689390" cy="1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EA938F-E3C6-48F2-A9A9-3B5938C3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37" t="57521"/>
          <a:stretch/>
        </p:blipFill>
        <p:spPr>
          <a:xfrm>
            <a:off x="2076461" y="2477279"/>
            <a:ext cx="2659180" cy="1521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E63A3-0BE3-43F3-A7CE-22C98A89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61" y="4101050"/>
            <a:ext cx="8175385" cy="1915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029284-96C0-4873-8610-B13B03F4881B}"/>
              </a:ext>
            </a:extLst>
          </p:cNvPr>
          <p:cNvSpPr/>
          <p:nvPr/>
        </p:nvSpPr>
        <p:spPr>
          <a:xfrm>
            <a:off x="2176551" y="5266178"/>
            <a:ext cx="7886636" cy="574492"/>
          </a:xfrm>
          <a:prstGeom prst="rect">
            <a:avLst/>
          </a:prstGeom>
          <a:noFill/>
          <a:ln w="38100">
            <a:solidFill>
              <a:srgbClr val="6A1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DA8DE-217B-45D9-A840-073E7E74F5DC}"/>
              </a:ext>
            </a:extLst>
          </p:cNvPr>
          <p:cNvSpPr/>
          <p:nvPr/>
        </p:nvSpPr>
        <p:spPr>
          <a:xfrm>
            <a:off x="2176551" y="4706048"/>
            <a:ext cx="7886636" cy="507468"/>
          </a:xfrm>
          <a:prstGeom prst="rect">
            <a:avLst/>
          </a:prstGeom>
          <a:noFill/>
          <a:ln w="38100">
            <a:solidFill>
              <a:srgbClr val="315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D4511-D9C6-4476-BEAF-879FF8F7FB3E}"/>
              </a:ext>
            </a:extLst>
          </p:cNvPr>
          <p:cNvSpPr/>
          <p:nvPr/>
        </p:nvSpPr>
        <p:spPr>
          <a:xfrm>
            <a:off x="3536319" y="5782975"/>
            <a:ext cx="4018253" cy="520684"/>
          </a:xfrm>
          <a:prstGeom prst="roundRect">
            <a:avLst>
              <a:gd name="adj" fmla="val 9346"/>
            </a:avLst>
          </a:prstGeom>
          <a:solidFill>
            <a:srgbClr val="6A1E7A"/>
          </a:solidFill>
          <a:ln>
            <a:solidFill>
              <a:srgbClr val="6A1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تتم إضافة المنتجات بناءً على حدث التوزيع </a:t>
            </a:r>
            <a:br>
              <a:rPr lang="ar-EG" dirty="0">
                <a:rtl/>
              </a:rPr>
            </a:br>
            <a:r>
              <a:rPr lang="ar-sa" dirty="0">
                <a:rtl/>
              </a:rPr>
              <a:t>الموسع المُضاف.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BCC769-D4EA-4F14-A887-ED5B10893115}"/>
              </a:ext>
            </a:extLst>
          </p:cNvPr>
          <p:cNvCxnSpPr>
            <a:cxnSpLocks/>
          </p:cNvCxnSpPr>
          <p:nvPr/>
        </p:nvCxnSpPr>
        <p:spPr>
          <a:xfrm flipH="1">
            <a:off x="4968561" y="4215356"/>
            <a:ext cx="576884" cy="636729"/>
          </a:xfrm>
          <a:prstGeom prst="straightConnector1">
            <a:avLst/>
          </a:prstGeom>
          <a:ln w="38100">
            <a:solidFill>
              <a:srgbClr val="315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5D9F97-DF0B-4AFD-8ABD-E133AEFB7BE6}"/>
              </a:ext>
            </a:extLst>
          </p:cNvPr>
          <p:cNvSpPr/>
          <p:nvPr/>
        </p:nvSpPr>
        <p:spPr>
          <a:xfrm>
            <a:off x="4780254" y="3840708"/>
            <a:ext cx="4018253" cy="520684"/>
          </a:xfrm>
          <a:prstGeom prst="roundRect">
            <a:avLst>
              <a:gd name="adj" fmla="val 9346"/>
            </a:avLst>
          </a:prstGeom>
          <a:solidFill>
            <a:srgbClr val="315FA2"/>
          </a:solidFill>
          <a:ln>
            <a:solidFill>
              <a:srgbClr val="315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تتم إضافة المنتجات بناءً على حدث الفحص بالرنين المغناطيسي المُضاف.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ED1921-4E6D-410F-9E05-70D13886B6CC}"/>
              </a:ext>
            </a:extLst>
          </p:cNvPr>
          <p:cNvSpPr/>
          <p:nvPr/>
        </p:nvSpPr>
        <p:spPr>
          <a:xfrm>
            <a:off x="4798606" y="2477279"/>
            <a:ext cx="5264581" cy="10609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تتم إضافة جميع المنتجات والخدمات والمهام والخصائص من جميع الحوادث المُرفقة عند إضافة حوادث متعددة إلى أمر عمل.</a:t>
            </a:r>
          </a:p>
        </p:txBody>
      </p:sp>
    </p:spTree>
    <p:extLst>
      <p:ext uri="{BB962C8B-B14F-4D97-AF65-F5344CB8AC3E}">
        <p14:creationId xmlns:p14="http://schemas.microsoft.com/office/powerpoint/2010/main" val="29588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7E0FE-3D9F-4F05-8EF8-3B5A4091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49" y="2256033"/>
            <a:ext cx="8240701" cy="23459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B6270-8804-4AD5-8EEC-01E70065F127}"/>
              </a:ext>
            </a:extLst>
          </p:cNvPr>
          <p:cNvSpPr/>
          <p:nvPr/>
        </p:nvSpPr>
        <p:spPr>
          <a:xfrm>
            <a:off x="2190913" y="3228143"/>
            <a:ext cx="2462474" cy="8316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58CFD-A271-4F66-A2C4-D6CBBB00F42A}"/>
              </a:ext>
            </a:extLst>
          </p:cNvPr>
          <p:cNvSpPr/>
          <p:nvPr/>
        </p:nvSpPr>
        <p:spPr>
          <a:xfrm>
            <a:off x="6269010" y="3228143"/>
            <a:ext cx="2462474" cy="290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8A2E93-5F90-4410-8C69-3BE52ED083A8}"/>
              </a:ext>
            </a:extLst>
          </p:cNvPr>
          <p:cNvCxnSpPr>
            <a:cxnSpLocks/>
          </p:cNvCxnSpPr>
          <p:nvPr/>
        </p:nvCxnSpPr>
        <p:spPr>
          <a:xfrm flipH="1">
            <a:off x="3814790" y="2530179"/>
            <a:ext cx="576884" cy="6367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0004-9B4B-4111-BE7A-F92C20626FB4}"/>
              </a:ext>
            </a:extLst>
          </p:cNvPr>
          <p:cNvCxnSpPr>
            <a:cxnSpLocks/>
          </p:cNvCxnSpPr>
          <p:nvPr/>
        </p:nvCxnSpPr>
        <p:spPr>
          <a:xfrm>
            <a:off x="6269010" y="2476720"/>
            <a:ext cx="774418" cy="6901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73C0B9-9B5B-4F9A-B5C4-EF5A6B1FD0E9}"/>
              </a:ext>
            </a:extLst>
          </p:cNvPr>
          <p:cNvSpPr/>
          <p:nvPr/>
        </p:nvSpPr>
        <p:spPr>
          <a:xfrm>
            <a:off x="3598556" y="1582323"/>
            <a:ext cx="4018253" cy="1031615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سوف يتم تحديد المعلومات المُحددة هنا تلقائيًا على أوامر العمل الجديدة المنشأة للحساب.  </a:t>
            </a:r>
          </a:p>
        </p:txBody>
      </p:sp>
    </p:spTree>
    <p:extLst>
      <p:ext uri="{BB962C8B-B14F-4D97-AF65-F5344CB8AC3E}">
        <p14:creationId xmlns:p14="http://schemas.microsoft.com/office/powerpoint/2010/main" val="155419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272</Words>
  <Application>Microsoft Office PowerPoint</Application>
  <PresentationFormat>Widescreen</PresentationFormat>
  <Paragraphs>34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18</cp:revision>
  <dcterms:created xsi:type="dcterms:W3CDTF">2018-11-19T19:07:37Z</dcterms:created>
  <dcterms:modified xsi:type="dcterms:W3CDTF">2021-09-27T19:20:46Z</dcterms:modified>
</cp:coreProperties>
</file>