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2" r:id="rId1"/>
  </p:sldMasterIdLst>
  <p:notesMasterIdLst>
    <p:notesMasterId r:id="rId4"/>
  </p:notesMasterIdLst>
  <p:sldIdLst>
    <p:sldId id="279" r:id="rId2"/>
    <p:sldId id="280" r:id="rId3"/>
  </p:sldIdLst>
  <p:sldSz cx="10058400" cy="15544800"/>
  <p:notesSz cx="7010400" cy="120396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816" userDrawn="1">
          <p15:clr>
            <a:srgbClr val="A4A3A4"/>
          </p15:clr>
        </p15:guide>
        <p15:guide id="2" pos="3168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  <a:srgbClr val="2F2F2F"/>
    <a:srgbClr val="939393"/>
    <a:srgbClr val="E6E6E6"/>
    <a:srgbClr val="A6A6A6"/>
    <a:srgbClr val="F6F6F6"/>
    <a:srgbClr val="E7E6E6"/>
    <a:srgbClr val="C2C2C2"/>
    <a:srgbClr val="FCFCFC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29" autoAdjust="0"/>
    <p:restoredTop sz="93040" autoAdjust="0"/>
  </p:normalViewPr>
  <p:slideViewPr>
    <p:cSldViewPr snapToGrid="0">
      <p:cViewPr varScale="1">
        <p:scale>
          <a:sx n="37" d="100"/>
          <a:sy n="37" d="100"/>
        </p:scale>
        <p:origin x="3210" y="66"/>
      </p:cViewPr>
      <p:guideLst>
        <p:guide orient="horz" pos="6816"/>
        <p:guide pos="3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8/10/relationships/authors" Target="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8"/>
            <a:ext cx="3038475" cy="604447"/>
          </a:xfrm>
          <a:prstGeom prst="rect">
            <a:avLst/>
          </a:prstGeom>
        </p:spPr>
        <p:txBody>
          <a:bodyPr vert="horz" lIns="106790" tIns="53395" rIns="106790" bIns="53395" rtlCol="0"/>
          <a:lstStyle>
            <a:lvl1pPr algn="l">
              <a:defRPr sz="14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8"/>
            <a:ext cx="3038475" cy="604447"/>
          </a:xfrm>
          <a:prstGeom prst="rect">
            <a:avLst/>
          </a:prstGeom>
        </p:spPr>
        <p:txBody>
          <a:bodyPr vert="horz" lIns="106790" tIns="53395" rIns="106790" bIns="53395" rtlCol="0"/>
          <a:lstStyle>
            <a:lvl1pPr algn="r">
              <a:defRPr sz="1400"/>
            </a:lvl1pPr>
          </a:lstStyle>
          <a:p>
            <a:fld id="{F6718B09-A5BF-4500-B7D0-AD2FFA08E103}" type="datetimeFigureOut">
              <a:rPr lang="en-US" smtClean="0"/>
              <a:t>7/27/2020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92338" y="1504950"/>
            <a:ext cx="2625725" cy="40624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06790" tIns="53395" rIns="106790" bIns="53395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5793648"/>
            <a:ext cx="5607050" cy="4741003"/>
          </a:xfrm>
          <a:prstGeom prst="rect">
            <a:avLst/>
          </a:prstGeom>
        </p:spPr>
        <p:txBody>
          <a:bodyPr vert="horz" lIns="106790" tIns="53395" rIns="106790" bIns="53395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11435161"/>
            <a:ext cx="3038475" cy="604447"/>
          </a:xfrm>
          <a:prstGeom prst="rect">
            <a:avLst/>
          </a:prstGeom>
        </p:spPr>
        <p:txBody>
          <a:bodyPr vert="horz" lIns="106790" tIns="53395" rIns="106790" bIns="53395" rtlCol="0" anchor="b"/>
          <a:lstStyle>
            <a:lvl1pPr algn="l">
              <a:defRPr sz="14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11435161"/>
            <a:ext cx="3038475" cy="604447"/>
          </a:xfrm>
          <a:prstGeom prst="rect">
            <a:avLst/>
          </a:prstGeom>
        </p:spPr>
        <p:txBody>
          <a:bodyPr vert="horz" lIns="106790" tIns="53395" rIns="106790" bIns="53395" rtlCol="0" anchor="b"/>
          <a:lstStyle>
            <a:lvl1pPr algn="r">
              <a:defRPr sz="1400"/>
            </a:lvl1pPr>
          </a:lstStyle>
          <a:p>
            <a:fld id="{1F109C2A-E6C8-455C-A2FB-FD9AA24EF3F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9287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To extend the graphics in this poster to include additional Office symbols sorted by category, see the 2019_PowerPoint_ArtTemplate.pptx file in the “2019_OfficeContent_ArtandPosterTemplates” download at https://go.microsoft.com/fwlink/?linkid=2056186.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109C2A-E6C8-455C-A2FB-FD9AA24EF3F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6249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To extend the graphics in this poster to include additional Office symbols sorted by category, see the 2019_PowerPoint_ArtTemplate.pptx file in the “2019_OfficeContent_ArtandPosterTemplates” download at https://go.microsoft.com/fwlink/?linkid=2056186.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109C2A-E6C8-455C-A2FB-FD9AA24EF3F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99784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2544023"/>
            <a:ext cx="8549640" cy="5411893"/>
          </a:xfrm>
        </p:spPr>
        <p:txBody>
          <a:bodyPr anchor="b"/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7300" y="8164619"/>
            <a:ext cx="7543800" cy="3753061"/>
          </a:xfrm>
        </p:spPr>
        <p:txBody>
          <a:bodyPr/>
          <a:lstStyle>
            <a:lvl1pPr marL="0" indent="0" algn="ctr">
              <a:buNone/>
              <a:defRPr sz="2640"/>
            </a:lvl1pPr>
            <a:lvl2pPr marL="502920" indent="0" algn="ctr">
              <a:buNone/>
              <a:defRPr sz="2200"/>
            </a:lvl2pPr>
            <a:lvl3pPr marL="1005840" indent="0" algn="ctr">
              <a:buNone/>
              <a:defRPr sz="1980"/>
            </a:lvl3pPr>
            <a:lvl4pPr marL="1508760" indent="0" algn="ctr">
              <a:buNone/>
              <a:defRPr sz="1760"/>
            </a:lvl4pPr>
            <a:lvl5pPr marL="2011680" indent="0" algn="ctr">
              <a:buNone/>
              <a:defRPr sz="1760"/>
            </a:lvl5pPr>
            <a:lvl6pPr marL="2514600" indent="0" algn="ctr">
              <a:buNone/>
              <a:defRPr sz="1760"/>
            </a:lvl6pPr>
            <a:lvl7pPr marL="3017520" indent="0" algn="ctr">
              <a:buNone/>
              <a:defRPr sz="1760"/>
            </a:lvl7pPr>
            <a:lvl8pPr marL="3520440" indent="0" algn="ctr">
              <a:buNone/>
              <a:defRPr sz="1760"/>
            </a:lvl8pPr>
            <a:lvl9pPr marL="4023360" indent="0" algn="ctr">
              <a:buNone/>
              <a:defRPr sz="176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B58C5-0F7F-4864-91DB-0DCB63F031BB}" type="datetimeFigureOut">
              <a:rPr lang="en-US" smtClean="0"/>
              <a:t>7/27/2020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BE0C8-2F0F-492B-92D0-1DEF62D221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3620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B58C5-0F7F-4864-91DB-0DCB63F031BB}" type="datetimeFigureOut">
              <a:rPr lang="en-US" smtClean="0"/>
              <a:t>7/27/2020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BE0C8-2F0F-492B-92D0-1DEF62D221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930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8043" y="827617"/>
            <a:ext cx="2168843" cy="1317349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1515" y="827617"/>
            <a:ext cx="6380798" cy="131734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B58C5-0F7F-4864-91DB-0DCB63F031BB}" type="datetimeFigureOut">
              <a:rPr lang="en-US" smtClean="0"/>
              <a:t>7/27/2020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BE0C8-2F0F-492B-92D0-1DEF62D221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10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B58C5-0F7F-4864-91DB-0DCB63F031BB}" type="datetimeFigureOut">
              <a:rPr lang="en-US" smtClean="0"/>
              <a:t>7/27/2020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BE0C8-2F0F-492B-92D0-1DEF62D221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4868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277" y="3875409"/>
            <a:ext cx="8675370" cy="6466204"/>
          </a:xfrm>
        </p:spPr>
        <p:txBody>
          <a:bodyPr anchor="b"/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277" y="10402786"/>
            <a:ext cx="8675370" cy="3400424"/>
          </a:xfrm>
        </p:spPr>
        <p:txBody>
          <a:bodyPr/>
          <a:lstStyle>
            <a:lvl1pPr marL="0" indent="0">
              <a:buNone/>
              <a:defRPr sz="2640">
                <a:solidFill>
                  <a:schemeClr val="tx1"/>
                </a:solidFill>
              </a:defRPr>
            </a:lvl1pPr>
            <a:lvl2pPr marL="50292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 marL="100584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3pPr>
            <a:lvl4pPr marL="15087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4pPr>
            <a:lvl5pPr marL="201168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5pPr>
            <a:lvl6pPr marL="251460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6pPr>
            <a:lvl7pPr marL="301752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7pPr>
            <a:lvl8pPr marL="352044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8pPr>
            <a:lvl9pPr marL="40233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B58C5-0F7F-4864-91DB-0DCB63F031BB}" type="datetimeFigureOut">
              <a:rPr lang="en-US" smtClean="0"/>
              <a:t>7/27/2020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BE0C8-2F0F-492B-92D0-1DEF62D221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8163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1515" y="4138083"/>
            <a:ext cx="4274820" cy="98630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2065" y="4138083"/>
            <a:ext cx="4274820" cy="98630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B58C5-0F7F-4864-91DB-0DCB63F031BB}" type="datetimeFigureOut">
              <a:rPr lang="en-US" smtClean="0"/>
              <a:t>7/27/2020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BE0C8-2F0F-492B-92D0-1DEF62D221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517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827620"/>
            <a:ext cx="8675370" cy="300460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26" y="3810636"/>
            <a:ext cx="4255174" cy="1867534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2826" y="5678170"/>
            <a:ext cx="4255174" cy="83517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2066" y="3810636"/>
            <a:ext cx="4276130" cy="1867534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2066" y="5678170"/>
            <a:ext cx="4276130" cy="83517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B58C5-0F7F-4864-91DB-0DCB63F031BB}" type="datetimeFigureOut">
              <a:rPr lang="en-US" smtClean="0"/>
              <a:t>7/27/2020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BE0C8-2F0F-492B-92D0-1DEF62D221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0118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B58C5-0F7F-4864-91DB-0DCB63F031BB}" type="datetimeFigureOut">
              <a:rPr lang="en-US" smtClean="0"/>
              <a:t>7/27/2020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BE0C8-2F0F-492B-92D0-1DEF62D221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72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B58C5-0F7F-4864-91DB-0DCB63F031BB}" type="datetimeFigureOut">
              <a:rPr lang="en-US" smtClean="0"/>
              <a:t>7/27/2020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BE0C8-2F0F-492B-92D0-1DEF62D221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922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1036320"/>
            <a:ext cx="3244096" cy="362712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6130" y="2238167"/>
            <a:ext cx="5092065" cy="11046883"/>
          </a:xfrm>
        </p:spPr>
        <p:txBody>
          <a:bodyPr/>
          <a:lstStyle>
            <a:lvl1pPr>
              <a:defRPr sz="3520"/>
            </a:lvl1pPr>
            <a:lvl2pPr>
              <a:defRPr sz="3080"/>
            </a:lvl2pPr>
            <a:lvl3pPr>
              <a:defRPr sz="264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4663440"/>
            <a:ext cx="3244096" cy="8639599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B58C5-0F7F-4864-91DB-0DCB63F031BB}" type="datetimeFigureOut">
              <a:rPr lang="en-US" smtClean="0"/>
              <a:t>7/27/2020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BE0C8-2F0F-492B-92D0-1DEF62D221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274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1036320"/>
            <a:ext cx="3244096" cy="362712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76130" y="2238167"/>
            <a:ext cx="5092065" cy="11046883"/>
          </a:xfrm>
        </p:spPr>
        <p:txBody>
          <a:bodyPr anchor="t"/>
          <a:lstStyle>
            <a:lvl1pPr marL="0" indent="0">
              <a:buNone/>
              <a:defRPr sz="3520"/>
            </a:lvl1pPr>
            <a:lvl2pPr marL="502920" indent="0">
              <a:buNone/>
              <a:defRPr sz="3080"/>
            </a:lvl2pPr>
            <a:lvl3pPr marL="1005840" indent="0">
              <a:buNone/>
              <a:defRPr sz="2640"/>
            </a:lvl3pPr>
            <a:lvl4pPr marL="1508760" indent="0">
              <a:buNone/>
              <a:defRPr sz="2200"/>
            </a:lvl4pPr>
            <a:lvl5pPr marL="2011680" indent="0">
              <a:buNone/>
              <a:defRPr sz="2200"/>
            </a:lvl5pPr>
            <a:lvl6pPr marL="2514600" indent="0">
              <a:buNone/>
              <a:defRPr sz="2200"/>
            </a:lvl6pPr>
            <a:lvl7pPr marL="3017520" indent="0">
              <a:buNone/>
              <a:defRPr sz="2200"/>
            </a:lvl7pPr>
            <a:lvl8pPr marL="3520440" indent="0">
              <a:buNone/>
              <a:defRPr sz="2200"/>
            </a:lvl8pPr>
            <a:lvl9pPr marL="4023360" indent="0">
              <a:buNone/>
              <a:defRPr sz="22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4663440"/>
            <a:ext cx="3244096" cy="8639599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B58C5-0F7F-4864-91DB-0DCB63F031BB}" type="datetimeFigureOut">
              <a:rPr lang="en-US" smtClean="0"/>
              <a:t>7/27/2020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BE0C8-2F0F-492B-92D0-1DEF62D221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49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1515" y="827620"/>
            <a:ext cx="8675370" cy="30046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1515" y="4138083"/>
            <a:ext cx="8675370" cy="98630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515" y="14407730"/>
            <a:ext cx="2263140" cy="8276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2B58C5-0F7F-4864-91DB-0DCB63F031BB}" type="datetimeFigureOut">
              <a:rPr lang="en-US" smtClean="0"/>
              <a:t>7/27/2020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1845" y="14407730"/>
            <a:ext cx="3394710" cy="8276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3745" y="14407730"/>
            <a:ext cx="2263140" cy="8276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4BE0C8-2F0F-492B-92D0-1DEF62D221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02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005840" rtl="0" eaLnBrk="1" latinLnBrk="0" hangingPunct="1">
        <a:lnSpc>
          <a:spcPct val="90000"/>
        </a:lnSpc>
        <a:spcBef>
          <a:spcPct val="0"/>
        </a:spcBef>
        <a:buNone/>
        <a:defRPr sz="4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460" indent="-251460" algn="l" defTabSz="100584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3080" kern="1200">
          <a:solidFill>
            <a:schemeClr val="tx1"/>
          </a:solidFill>
          <a:latin typeface="+mn-lt"/>
          <a:ea typeface="+mn-ea"/>
          <a:cs typeface="+mn-cs"/>
        </a:defRPr>
      </a:lvl1pPr>
      <a:lvl2pPr marL="7543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7602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26314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76606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2689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7719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2748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01168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5204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0233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13" Type="http://schemas.openxmlformats.org/officeDocument/2006/relationships/image" Target="../media/image8.png"/><Relationship Id="rId18" Type="http://schemas.openxmlformats.org/officeDocument/2006/relationships/hyperlink" Target="https://docs.microsoft.com/microsoft-365/solutions/empower-people-to-work-remotely-security-compliance" TargetMode="External"/><Relationship Id="rId26" Type="http://schemas.openxmlformats.org/officeDocument/2006/relationships/image" Target="../media/image18.svg"/><Relationship Id="rId3" Type="http://schemas.openxmlformats.org/officeDocument/2006/relationships/hyperlink" Target="https://aka.ms/m365eremoteworkers" TargetMode="External"/><Relationship Id="rId21" Type="http://schemas.openxmlformats.org/officeDocument/2006/relationships/hyperlink" Target="docs.microsoft.com/microsoft-365/compliance/compliance-quick-tasks" TargetMode="External"/><Relationship Id="rId7" Type="http://schemas.openxmlformats.org/officeDocument/2006/relationships/image" Target="../media/image2.emf"/><Relationship Id="rId12" Type="http://schemas.openxmlformats.org/officeDocument/2006/relationships/image" Target="../media/image7.png"/><Relationship Id="rId17" Type="http://schemas.openxmlformats.org/officeDocument/2006/relationships/image" Target="../media/image12.png"/><Relationship Id="rId25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1.jpeg"/><Relationship Id="rId20" Type="http://schemas.openxmlformats.org/officeDocument/2006/relationships/image" Target="../media/image14.sv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docs.microsoft.com/microsoft-365/solutions/empower-people-to-work-remotely-remote-access" TargetMode="External"/><Relationship Id="rId11" Type="http://schemas.openxmlformats.org/officeDocument/2006/relationships/image" Target="../media/image6.png"/><Relationship Id="rId24" Type="http://schemas.openxmlformats.org/officeDocument/2006/relationships/image" Target="../media/image16.svg"/><Relationship Id="rId5" Type="http://schemas.openxmlformats.org/officeDocument/2006/relationships/hyperlink" Target="https://docs.microsoft.com/microsoft-365/solutions/empower-people-to-work-remotely-secure-sign-in" TargetMode="External"/><Relationship Id="rId15" Type="http://schemas.openxmlformats.org/officeDocument/2006/relationships/image" Target="../media/image10.png"/><Relationship Id="rId23" Type="http://schemas.openxmlformats.org/officeDocument/2006/relationships/image" Target="../media/image15.png"/><Relationship Id="rId10" Type="http://schemas.openxmlformats.org/officeDocument/2006/relationships/image" Target="../media/image5.emf"/><Relationship Id="rId19" Type="http://schemas.openxmlformats.org/officeDocument/2006/relationships/image" Target="../media/image13.png"/><Relationship Id="rId4" Type="http://schemas.openxmlformats.org/officeDocument/2006/relationships/image" Target="../media/image1.png"/><Relationship Id="rId9" Type="http://schemas.openxmlformats.org/officeDocument/2006/relationships/image" Target="../media/image4.png"/><Relationship Id="rId14" Type="http://schemas.openxmlformats.org/officeDocument/2006/relationships/image" Target="../media/image9.png"/><Relationship Id="rId22" Type="http://schemas.openxmlformats.org/officeDocument/2006/relationships/hyperlink" Target="docs.microsoft.com/microsoft-365/security/top-security-tasks-for-remote-work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hyperlink" Target="https://aka.ms/m365eremoteworkers" TargetMode="External"/><Relationship Id="rId7" Type="http://schemas.openxmlformats.org/officeDocument/2006/relationships/hyperlink" Target="https://docs.microsoft.com/microsoft-365/solutions/empower-people-to-work-remotely-train-monitor-usage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docs.microsoft.com/microsoft-365/solutions/empower-people-to-work-remotely-teams-productivity-apps" TargetMode="External"/><Relationship Id="rId11" Type="http://schemas.openxmlformats.org/officeDocument/2006/relationships/hyperlink" Target="https://www.microsoft.com/microsoft-365/microsoft-endpoint-manager" TargetMode="External"/><Relationship Id="rId5" Type="http://schemas.openxmlformats.org/officeDocument/2006/relationships/hyperlink" Target="https://docs.microsoft.com/microsoft-365/solutions/empower-people-to-work-remotely-manage-endpoints" TargetMode="External"/><Relationship Id="rId10" Type="http://schemas.openxmlformats.org/officeDocument/2006/relationships/hyperlink" Target="support.microsoft.com/training" TargetMode="External"/><Relationship Id="rId4" Type="http://schemas.openxmlformats.org/officeDocument/2006/relationships/image" Target="../media/image1.png"/><Relationship Id="rId9" Type="http://schemas.openxmlformats.org/officeDocument/2006/relationships/image" Target="../media/image20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EF8CA63-87C9-4F51-8A88-148C050BF2AD}"/>
              </a:ext>
            </a:extLst>
          </p:cNvPr>
          <p:cNvSpPr/>
          <p:nvPr/>
        </p:nvSpPr>
        <p:spPr>
          <a:xfrm>
            <a:off x="3722573" y="5536280"/>
            <a:ext cx="781020" cy="175858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hlinkClick r:id="rId3"/>
            <a:extLst>
              <a:ext uri="{FF2B5EF4-FFF2-40B4-BE49-F238E27FC236}">
                <a16:creationId xmlns:a16="http://schemas.microsoft.com/office/drawing/2014/main" id="{98E9E9AC-E4C9-46E8-8CDD-F152FB685C5D}"/>
              </a:ext>
            </a:extLst>
          </p:cNvPr>
          <p:cNvSpPr/>
          <p:nvPr/>
        </p:nvSpPr>
        <p:spPr>
          <a:xfrm>
            <a:off x="-1" y="-17342"/>
            <a:ext cx="10058400" cy="1758447"/>
          </a:xfrm>
          <a:prstGeom prst="rect">
            <a:avLst/>
          </a:prstGeom>
          <a:solidFill>
            <a:srgbClr val="0078DF"/>
          </a:solidFill>
          <a:ln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FC7CF98-4CB6-4612-8A9D-00022B25DA42}"/>
              </a:ext>
            </a:extLst>
          </p:cNvPr>
          <p:cNvSpPr txBox="1"/>
          <p:nvPr/>
        </p:nvSpPr>
        <p:spPr>
          <a:xfrm>
            <a:off x="270364" y="758947"/>
            <a:ext cx="87932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Segoe Pro Semibold" panose="020B0502040504020203"/>
                <a:cs typeface="Segoe UI" panose="020B0502040204020203" pitchFamily="34" charset="0"/>
              </a:rPr>
              <a:t>Empower remote workers with Microsoft 365</a:t>
            </a:r>
          </a:p>
        </p:txBody>
      </p:sp>
      <p:sp>
        <p:nvSpPr>
          <p:cNvPr id="23" name="Text Placeholder 3">
            <a:hlinkClick r:id="rId3"/>
            <a:extLst>
              <a:ext uri="{FF2B5EF4-FFF2-40B4-BE49-F238E27FC236}">
                <a16:creationId xmlns:a16="http://schemas.microsoft.com/office/drawing/2014/main" id="{DEBBF52F-E853-4F84-9AC3-756C2A9DF799}"/>
              </a:ext>
            </a:extLst>
          </p:cNvPr>
          <p:cNvSpPr txBox="1">
            <a:spLocks/>
          </p:cNvSpPr>
          <p:nvPr/>
        </p:nvSpPr>
        <p:spPr>
          <a:xfrm>
            <a:off x="384168" y="14869870"/>
            <a:ext cx="5175416" cy="4846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32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>
                <a:solidFill>
                  <a:schemeClr val="tx1"/>
                </a:solidFill>
                <a:latin typeface="Segoe Pro Semibold" panose="020B0502040504020203" pitchFamily="34" charset="0"/>
              </a:rPr>
              <a:t>For deployment guidance, visit aka.ms/m365eremoteworkers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80C28187-7BDA-45AA-BD59-D1FDE2CC6D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911" y="183440"/>
            <a:ext cx="1468062" cy="380081"/>
          </a:xfrm>
          <a:prstGeom prst="rect">
            <a:avLst/>
          </a:prstGeom>
        </p:spPr>
      </p:pic>
      <p:sp>
        <p:nvSpPr>
          <p:cNvPr id="170" name="TextBox 169">
            <a:extLst>
              <a:ext uri="{FF2B5EF4-FFF2-40B4-BE49-F238E27FC236}">
                <a16:creationId xmlns:a16="http://schemas.microsoft.com/office/drawing/2014/main" id="{AE725EE2-A9E5-468C-B3C9-7E2DD45866BB}"/>
              </a:ext>
            </a:extLst>
          </p:cNvPr>
          <p:cNvSpPr txBox="1"/>
          <p:nvPr/>
        </p:nvSpPr>
        <p:spPr>
          <a:xfrm>
            <a:off x="335247" y="1850208"/>
            <a:ext cx="9230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Features in Microsoft 365 and other Microsoft cloud services enable you to work from anywhere and at any time in a highly collaborative, productive, and secure way. Follow the steps below to empower remote workers. 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C521180B-3732-43CA-B716-645ECB33C37E}"/>
              </a:ext>
            </a:extLst>
          </p:cNvPr>
          <p:cNvSpPr txBox="1"/>
          <p:nvPr/>
        </p:nvSpPr>
        <p:spPr>
          <a:xfrm>
            <a:off x="6061809" y="14968656"/>
            <a:ext cx="36375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b="0" i="0" u="none" strike="noStrike" baseline="0" dirty="0">
                <a:solidFill>
                  <a:srgbClr val="7F7F7F"/>
                </a:solidFill>
                <a:latin typeface="Segoe UI" panose="020B0502040204020203" pitchFamily="34" charset="0"/>
              </a:rPr>
              <a:t>July 2020   © 2020 Microsoft Corporation. All rights reserved.</a:t>
            </a:r>
            <a:endParaRPr lang="en-US" sz="1000" dirty="0"/>
          </a:p>
        </p:txBody>
      </p:sp>
      <p:sp>
        <p:nvSpPr>
          <p:cNvPr id="6" name="TextBox 5">
            <a:hlinkClick r:id="rId5"/>
            <a:extLst>
              <a:ext uri="{FF2B5EF4-FFF2-40B4-BE49-F238E27FC236}">
                <a16:creationId xmlns:a16="http://schemas.microsoft.com/office/drawing/2014/main" id="{7D7ED85D-0FF8-4544-AD64-94A5CB0831AA}"/>
              </a:ext>
            </a:extLst>
          </p:cNvPr>
          <p:cNvSpPr txBox="1"/>
          <p:nvPr/>
        </p:nvSpPr>
        <p:spPr>
          <a:xfrm>
            <a:off x="335246" y="2604913"/>
            <a:ext cx="9364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Step 1. Increase sign-in security with multi-factor authentication and Conditional Access</a:t>
            </a:r>
            <a:endParaRPr lang="en-US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9" name="TextBox 8">
            <a:hlinkClick r:id="rId6"/>
            <a:extLst>
              <a:ext uri="{FF2B5EF4-FFF2-40B4-BE49-F238E27FC236}">
                <a16:creationId xmlns:a16="http://schemas.microsoft.com/office/drawing/2014/main" id="{6C23A765-9AA3-4C29-AEAF-0DADFA7D4FC2}"/>
              </a:ext>
            </a:extLst>
          </p:cNvPr>
          <p:cNvSpPr txBox="1"/>
          <p:nvPr/>
        </p:nvSpPr>
        <p:spPr>
          <a:xfrm>
            <a:off x="333730" y="4185466"/>
            <a:ext cx="7085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Step 2. Provide remote access to on-premises apps and services</a:t>
            </a:r>
            <a:endParaRPr lang="en-US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57B2F315-8723-4891-9E2E-D38942739FB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9642" y="8823170"/>
            <a:ext cx="1488889" cy="1104120"/>
          </a:xfrm>
          <a:prstGeom prst="rect">
            <a:avLst/>
          </a:prstGeom>
        </p:spPr>
      </p:pic>
      <p:sp>
        <p:nvSpPr>
          <p:cNvPr id="22" name="Rectangle 954">
            <a:extLst>
              <a:ext uri="{FF2B5EF4-FFF2-40B4-BE49-F238E27FC236}">
                <a16:creationId xmlns:a16="http://schemas.microsoft.com/office/drawing/2014/main" id="{AFC6ECE2-9FA0-4967-8F81-14653962F6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844" y="9221342"/>
            <a:ext cx="89112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1220450"/>
            <a:r>
              <a:rPr lang="en-US" alt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Existing remote access VPN?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35808475-B542-4EC7-BAD4-EDFA948DF77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7559" y="10539792"/>
            <a:ext cx="1233055" cy="457200"/>
          </a:xfrm>
          <a:prstGeom prst="rect">
            <a:avLst/>
          </a:prstGeom>
        </p:spPr>
      </p:pic>
      <p:sp>
        <p:nvSpPr>
          <p:cNvPr id="37" name="Rectangle 954">
            <a:extLst>
              <a:ext uri="{FF2B5EF4-FFF2-40B4-BE49-F238E27FC236}">
                <a16:creationId xmlns:a16="http://schemas.microsoft.com/office/drawing/2014/main" id="{A0111330-FCF0-4665-BB13-8C956C5D0F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844" y="10614504"/>
            <a:ext cx="90248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1220450"/>
            <a:r>
              <a:rPr lang="en-US" alt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Configure split tunneling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98CA9D2-7C31-4D4C-807C-94E6BDA39850}"/>
              </a:ext>
            </a:extLst>
          </p:cNvPr>
          <p:cNvGrpSpPr/>
          <p:nvPr/>
        </p:nvGrpSpPr>
        <p:grpSpPr>
          <a:xfrm>
            <a:off x="7371914" y="9138621"/>
            <a:ext cx="1488889" cy="457200"/>
            <a:chOff x="5117791" y="10620474"/>
            <a:chExt cx="1488889" cy="457200"/>
          </a:xfrm>
        </p:grpSpPr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DBA83EDA-9ECD-46B2-BCB1-14C35FBEB07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117791" y="10620474"/>
              <a:ext cx="1488889" cy="457200"/>
            </a:xfrm>
            <a:prstGeom prst="rect">
              <a:avLst/>
            </a:prstGeom>
          </p:spPr>
        </p:pic>
        <p:sp>
          <p:nvSpPr>
            <p:cNvPr id="40" name="Rectangle 954">
              <a:extLst>
                <a:ext uri="{FF2B5EF4-FFF2-40B4-BE49-F238E27FC236}">
                  <a16:creationId xmlns:a16="http://schemas.microsoft.com/office/drawing/2014/main" id="{D1F99660-4246-4B20-9C1E-FA0332B2C2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1264" y="10695186"/>
              <a:ext cx="1061943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defTabSz="1220450"/>
              <a:r>
                <a:rPr lang="en-US" altLang="en-US" sz="1000" dirty="0">
                  <a:latin typeface="Segoe UI" panose="020B0502040204020203" pitchFamily="34" charset="0"/>
                  <a:cs typeface="Segoe UI" panose="020B0502040204020203" pitchFamily="34" charset="0"/>
                </a:rPr>
                <a:t>Use Azure Point-to-Site (P2S) VPN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637D8032-4F00-48B1-A387-7BFFE826378B}"/>
              </a:ext>
            </a:extLst>
          </p:cNvPr>
          <p:cNvGrpSpPr/>
          <p:nvPr/>
        </p:nvGrpSpPr>
        <p:grpSpPr>
          <a:xfrm>
            <a:off x="4974313" y="10555027"/>
            <a:ext cx="1488889" cy="457200"/>
            <a:chOff x="7369313" y="9227312"/>
            <a:chExt cx="1488889" cy="457200"/>
          </a:xfrm>
        </p:grpSpPr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01CB8A1F-0E1C-430D-AE1B-1BA7B1C2417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369313" y="9227312"/>
              <a:ext cx="1488889" cy="457200"/>
            </a:xfrm>
            <a:prstGeom prst="rect">
              <a:avLst/>
            </a:prstGeom>
          </p:spPr>
        </p:pic>
        <p:sp>
          <p:nvSpPr>
            <p:cNvPr id="42" name="Rectangle 954">
              <a:extLst>
                <a:ext uri="{FF2B5EF4-FFF2-40B4-BE49-F238E27FC236}">
                  <a16:creationId xmlns:a16="http://schemas.microsoft.com/office/drawing/2014/main" id="{7BDBCE68-8C0B-4D5C-A92B-B2A86E5EDD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99015" y="9302024"/>
              <a:ext cx="102948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defTabSz="1220450"/>
              <a:r>
                <a:rPr lang="en-US" altLang="en-US" sz="1000" dirty="0">
                  <a:latin typeface="Segoe UI" panose="020B0502040204020203" pitchFamily="34" charset="0"/>
                  <a:cs typeface="Segoe UI" panose="020B0502040204020203" pitchFamily="34" charset="0"/>
                </a:rPr>
                <a:t>Use Azure AD Application Proxy</a:t>
              </a:r>
            </a:p>
          </p:txBody>
        </p:sp>
      </p:grpSp>
      <p:pic>
        <p:nvPicPr>
          <p:cNvPr id="43" name="Picture 42">
            <a:extLst>
              <a:ext uri="{FF2B5EF4-FFF2-40B4-BE49-F238E27FC236}">
                <a16:creationId xmlns:a16="http://schemas.microsoft.com/office/drawing/2014/main" id="{0161520E-0816-47DD-8761-C320912AA3A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89874" y="8823170"/>
            <a:ext cx="1488889" cy="1104120"/>
          </a:xfrm>
          <a:prstGeom prst="rect">
            <a:avLst/>
          </a:prstGeom>
        </p:spPr>
      </p:pic>
      <p:sp>
        <p:nvSpPr>
          <p:cNvPr id="44" name="Rectangle 954">
            <a:extLst>
              <a:ext uri="{FF2B5EF4-FFF2-40B4-BE49-F238E27FC236}">
                <a16:creationId xmlns:a16="http://schemas.microsoft.com/office/drawing/2014/main" id="{6D8F6B35-288A-4BC3-8C50-D68D7A254A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4482" y="9142871"/>
            <a:ext cx="89112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1220450"/>
            <a:r>
              <a:rPr lang="en-US" alt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Are all your on-premises apps web-based?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BA7AF4B-3C14-4A84-898B-644CFF3640FE}"/>
              </a:ext>
            </a:extLst>
          </p:cNvPr>
          <p:cNvSpPr txBox="1"/>
          <p:nvPr/>
        </p:nvSpPr>
        <p:spPr>
          <a:xfrm>
            <a:off x="1000756" y="10063626"/>
            <a:ext cx="4822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Yes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DF9889E-8A78-4B48-B706-685059CFE058}"/>
              </a:ext>
            </a:extLst>
          </p:cNvPr>
          <p:cNvSpPr txBox="1"/>
          <p:nvPr/>
        </p:nvSpPr>
        <p:spPr>
          <a:xfrm>
            <a:off x="1962588" y="9093064"/>
            <a:ext cx="463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No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4328500-08DA-4B0B-AB4F-7C37C890D41C}"/>
              </a:ext>
            </a:extLst>
          </p:cNvPr>
          <p:cNvSpPr txBox="1"/>
          <p:nvPr/>
        </p:nvSpPr>
        <p:spPr>
          <a:xfrm>
            <a:off x="5726262" y="10030971"/>
            <a:ext cx="4822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Yes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DF33228-BF02-4753-AF8B-BE5841F41CF0}"/>
              </a:ext>
            </a:extLst>
          </p:cNvPr>
          <p:cNvCxnSpPr>
            <a:cxnSpLocks/>
            <a:stCxn id="20" idx="2"/>
            <a:endCxn id="36" idx="0"/>
          </p:cNvCxnSpPr>
          <p:nvPr/>
        </p:nvCxnSpPr>
        <p:spPr>
          <a:xfrm>
            <a:off x="1004087" y="9927290"/>
            <a:ext cx="0" cy="6125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20DC806-98D0-4A6D-8D74-08FC36C4ACD9}"/>
              </a:ext>
            </a:extLst>
          </p:cNvPr>
          <p:cNvCxnSpPr>
            <a:cxnSpLocks/>
          </p:cNvCxnSpPr>
          <p:nvPr/>
        </p:nvCxnSpPr>
        <p:spPr>
          <a:xfrm flipV="1">
            <a:off x="1718864" y="9375230"/>
            <a:ext cx="891128" cy="15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9D265BD9-B43D-4A0A-BF20-394A7C925A53}"/>
              </a:ext>
            </a:extLst>
          </p:cNvPr>
          <p:cNvCxnSpPr>
            <a:cxnSpLocks/>
          </p:cNvCxnSpPr>
          <p:nvPr/>
        </p:nvCxnSpPr>
        <p:spPr>
          <a:xfrm>
            <a:off x="5734318" y="9927290"/>
            <a:ext cx="0" cy="6125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293A3A77-0E8A-4D63-A55A-D53644747CC2}"/>
              </a:ext>
            </a:extLst>
          </p:cNvPr>
          <p:cNvSpPr txBox="1"/>
          <p:nvPr/>
        </p:nvSpPr>
        <p:spPr>
          <a:xfrm>
            <a:off x="6692245" y="9091538"/>
            <a:ext cx="4635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No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BF6FA6C-B5F7-4D23-913C-0C5A8FFF24C1}"/>
              </a:ext>
            </a:extLst>
          </p:cNvPr>
          <p:cNvCxnSpPr>
            <a:cxnSpLocks/>
          </p:cNvCxnSpPr>
          <p:nvPr/>
        </p:nvCxnSpPr>
        <p:spPr>
          <a:xfrm flipV="1">
            <a:off x="6478762" y="9373704"/>
            <a:ext cx="891128" cy="15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0" name="Picture 59">
            <a:extLst>
              <a:ext uri="{FF2B5EF4-FFF2-40B4-BE49-F238E27FC236}">
                <a16:creationId xmlns:a16="http://schemas.microsoft.com/office/drawing/2014/main" id="{F9C69D54-8BD8-4F06-AB2F-9C6F5495227F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b="29125"/>
          <a:stretch/>
        </p:blipFill>
        <p:spPr>
          <a:xfrm>
            <a:off x="423039" y="3084722"/>
            <a:ext cx="3803596" cy="99645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4936620-B442-43B7-BC63-A455251BC9D1}"/>
              </a:ext>
            </a:extLst>
          </p:cNvPr>
          <p:cNvSpPr txBox="1"/>
          <p:nvPr/>
        </p:nvSpPr>
        <p:spPr>
          <a:xfrm>
            <a:off x="888133" y="343097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CBEB4DC9-4F8F-4C79-AF40-D824951C5023}"/>
              </a:ext>
            </a:extLst>
          </p:cNvPr>
          <p:cNvSpPr txBox="1"/>
          <p:nvPr/>
        </p:nvSpPr>
        <p:spPr>
          <a:xfrm>
            <a:off x="284333" y="7932996"/>
            <a:ext cx="27010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On-premises resources include apps and services running on internal servers.</a:t>
            </a:r>
          </a:p>
        </p:txBody>
      </p: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CD2FE50B-3FFC-4745-9511-7B3696C29CC3}"/>
              </a:ext>
            </a:extLst>
          </p:cNvPr>
          <p:cNvGrpSpPr/>
          <p:nvPr/>
        </p:nvGrpSpPr>
        <p:grpSpPr>
          <a:xfrm>
            <a:off x="5573076" y="5109092"/>
            <a:ext cx="4172422" cy="2745368"/>
            <a:chOff x="1048805" y="2526084"/>
            <a:chExt cx="1622670" cy="1105960"/>
          </a:xfrm>
        </p:grpSpPr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D9E9BCEB-D93A-4DEC-87E1-25D4D5E409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8805" y="2698175"/>
              <a:ext cx="1622670" cy="933869"/>
            </a:xfrm>
            <a:prstGeom prst="rect">
              <a:avLst/>
            </a:prstGeom>
            <a:solidFill>
              <a:srgbClr val="F6F6F6"/>
            </a:solidFill>
            <a:ln w="19050">
              <a:solidFill>
                <a:srgbClr val="D2D2D2"/>
              </a:solidFill>
              <a:prstDash val="lgDash"/>
            </a:ln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3206" dirty="0"/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4EBCB71F-DE16-4A84-9271-2058FAF240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3737" y="2526084"/>
              <a:ext cx="736041" cy="99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1220450"/>
              <a:r>
                <a:rPr lang="en-US" altLang="en-US" sz="1600" dirty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Microsoft 365</a:t>
              </a:r>
              <a:endParaRPr lang="en-US" altLang="en-US" sz="16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595AF0AA-408E-49A8-9F0D-5DB05566C2EB}"/>
              </a:ext>
            </a:extLst>
          </p:cNvPr>
          <p:cNvGrpSpPr/>
          <p:nvPr/>
        </p:nvGrpSpPr>
        <p:grpSpPr>
          <a:xfrm>
            <a:off x="335247" y="5046957"/>
            <a:ext cx="2425344" cy="2807503"/>
            <a:chOff x="480594" y="1198358"/>
            <a:chExt cx="1623980" cy="2373646"/>
          </a:xfrm>
        </p:grpSpPr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DB89E61E-E02E-4B06-8215-835438E465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594" y="1712528"/>
              <a:ext cx="1623980" cy="185947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3206" dirty="0"/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C28EBA95-D88F-4F00-A585-81671C312A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594" y="1198358"/>
              <a:ext cx="1623979" cy="461708"/>
            </a:xfrm>
            <a:prstGeom prst="rect">
              <a:avLst/>
            </a:prstGeom>
            <a:solidFill>
              <a:srgbClr val="2F2F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3206" dirty="0"/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04CF1E64-E4AC-4D5F-B940-083BF3F17B81}"/>
              </a:ext>
            </a:extLst>
          </p:cNvPr>
          <p:cNvGrpSpPr/>
          <p:nvPr/>
        </p:nvGrpSpPr>
        <p:grpSpPr>
          <a:xfrm>
            <a:off x="5571318" y="5046959"/>
            <a:ext cx="4172422" cy="546100"/>
            <a:chOff x="1049246" y="2453183"/>
            <a:chExt cx="1622670" cy="219994"/>
          </a:xfrm>
        </p:grpSpPr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639C4C09-9406-4049-B034-324A2F1364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9246" y="2453183"/>
              <a:ext cx="1622670" cy="219994"/>
            </a:xfrm>
            <a:prstGeom prst="rect">
              <a:avLst/>
            </a:prstGeom>
            <a:solidFill>
              <a:srgbClr val="0072C6"/>
            </a:solidFill>
            <a:ln>
              <a:noFill/>
            </a:ln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4C95D939-3600-49AA-B71C-D9020A92FE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3737" y="2526084"/>
              <a:ext cx="736041" cy="99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1220450"/>
              <a:r>
                <a:rPr lang="en-US" altLang="en-US" sz="1600" dirty="0">
                  <a:solidFill>
                    <a:srgbClr val="FFFFFF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Microsoft 365</a:t>
              </a:r>
              <a:endParaRPr lang="en-US" altLang="en-US" sz="1600" dirty="0"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  <p:sp>
        <p:nvSpPr>
          <p:cNvPr id="142" name="TextBox 14">
            <a:extLst>
              <a:ext uri="{FF2B5EF4-FFF2-40B4-BE49-F238E27FC236}">
                <a16:creationId xmlns:a16="http://schemas.microsoft.com/office/drawing/2014/main" id="{791EC7AE-7ED9-46D0-B2E3-576CD29D8B41}"/>
              </a:ext>
            </a:extLst>
          </p:cNvPr>
          <p:cNvSpPr txBox="1"/>
          <p:nvPr/>
        </p:nvSpPr>
        <p:spPr>
          <a:xfrm>
            <a:off x="7302307" y="7629672"/>
            <a:ext cx="578042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367">
              <a:lnSpc>
                <a:spcPct val="90000"/>
              </a:lnSpc>
              <a:spcBef>
                <a:spcPct val="20000"/>
              </a:spcBef>
              <a:buSzPct val="80000"/>
            </a:pPr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Intune</a:t>
            </a:r>
          </a:p>
        </p:txBody>
      </p:sp>
      <p:pic>
        <p:nvPicPr>
          <p:cNvPr id="143" name="Picture 142">
            <a:extLst>
              <a:ext uri="{FF2B5EF4-FFF2-40B4-BE49-F238E27FC236}">
                <a16:creationId xmlns:a16="http://schemas.microsoft.com/office/drawing/2014/main" id="{759BE90D-7212-4373-8858-A60DFE36D4F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362820" y="7254395"/>
            <a:ext cx="457016" cy="358798"/>
          </a:xfrm>
          <a:prstGeom prst="rect">
            <a:avLst/>
          </a:prstGeom>
        </p:spPr>
      </p:pic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1376030B-2560-4F61-91B9-C5D01EE07463}"/>
              </a:ext>
            </a:extLst>
          </p:cNvPr>
          <p:cNvCxnSpPr>
            <a:cxnSpLocks/>
          </p:cNvCxnSpPr>
          <p:nvPr/>
        </p:nvCxnSpPr>
        <p:spPr>
          <a:xfrm>
            <a:off x="5570184" y="6679942"/>
            <a:ext cx="41724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BCD537F2-757F-4B56-B384-CCCED7C6B0C3}"/>
              </a:ext>
            </a:extLst>
          </p:cNvPr>
          <p:cNvCxnSpPr>
            <a:cxnSpLocks/>
          </p:cNvCxnSpPr>
          <p:nvPr/>
        </p:nvCxnSpPr>
        <p:spPr>
          <a:xfrm>
            <a:off x="8030609" y="6676822"/>
            <a:ext cx="0" cy="11722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14">
            <a:extLst>
              <a:ext uri="{FF2B5EF4-FFF2-40B4-BE49-F238E27FC236}">
                <a16:creationId xmlns:a16="http://schemas.microsoft.com/office/drawing/2014/main" id="{85632064-3031-474A-BEF4-89B8369FBB59}"/>
              </a:ext>
            </a:extLst>
          </p:cNvPr>
          <p:cNvSpPr txBox="1"/>
          <p:nvPr/>
        </p:nvSpPr>
        <p:spPr>
          <a:xfrm>
            <a:off x="9205900" y="7630346"/>
            <a:ext cx="507327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367">
              <a:lnSpc>
                <a:spcPct val="90000"/>
              </a:lnSpc>
              <a:spcBef>
                <a:spcPct val="20000"/>
              </a:spcBef>
              <a:buSzPct val="80000"/>
            </a:pPr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Azure</a:t>
            </a:r>
          </a:p>
        </p:txBody>
      </p:sp>
      <p:pic>
        <p:nvPicPr>
          <p:cNvPr id="147" name="Picture 146" descr="Image result for azure icon">
            <a:extLst>
              <a:ext uri="{FF2B5EF4-FFF2-40B4-BE49-F238E27FC236}">
                <a16:creationId xmlns:a16="http://schemas.microsoft.com/office/drawing/2014/main" id="{62FA0ED3-47E4-4F7E-BB23-9B3A8DE5F2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9034" y="7294867"/>
            <a:ext cx="421059" cy="313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3" name="Group 152">
            <a:extLst>
              <a:ext uri="{FF2B5EF4-FFF2-40B4-BE49-F238E27FC236}">
                <a16:creationId xmlns:a16="http://schemas.microsoft.com/office/drawing/2014/main" id="{4F2AB200-AA9E-4A55-B5D0-78CDD9DDFD23}"/>
              </a:ext>
            </a:extLst>
          </p:cNvPr>
          <p:cNvGrpSpPr/>
          <p:nvPr/>
        </p:nvGrpSpPr>
        <p:grpSpPr>
          <a:xfrm>
            <a:off x="8682293" y="7109884"/>
            <a:ext cx="281811" cy="286049"/>
            <a:chOff x="1879172" y="2001419"/>
            <a:chExt cx="211138" cy="214313"/>
          </a:xfrm>
          <a:solidFill>
            <a:srgbClr val="2F2F2F"/>
          </a:solidFill>
        </p:grpSpPr>
        <p:sp>
          <p:nvSpPr>
            <p:cNvPr id="154" name="Freeform 71">
              <a:extLst>
                <a:ext uri="{FF2B5EF4-FFF2-40B4-BE49-F238E27FC236}">
                  <a16:creationId xmlns:a16="http://schemas.microsoft.com/office/drawing/2014/main" id="{E3245BD1-104F-4A84-AB18-1318B1EA87F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79172" y="2001419"/>
              <a:ext cx="211138" cy="214313"/>
            </a:xfrm>
            <a:custGeom>
              <a:avLst/>
              <a:gdLst>
                <a:gd name="T0" fmla="*/ 0 w 133"/>
                <a:gd name="T1" fmla="*/ 0 h 135"/>
                <a:gd name="T2" fmla="*/ 0 w 133"/>
                <a:gd name="T3" fmla="*/ 135 h 135"/>
                <a:gd name="T4" fmla="*/ 133 w 133"/>
                <a:gd name="T5" fmla="*/ 135 h 135"/>
                <a:gd name="T6" fmla="*/ 133 w 133"/>
                <a:gd name="T7" fmla="*/ 0 h 135"/>
                <a:gd name="T8" fmla="*/ 0 w 133"/>
                <a:gd name="T9" fmla="*/ 0 h 135"/>
                <a:gd name="T10" fmla="*/ 125 w 133"/>
                <a:gd name="T11" fmla="*/ 127 h 135"/>
                <a:gd name="T12" fmla="*/ 8 w 133"/>
                <a:gd name="T13" fmla="*/ 127 h 135"/>
                <a:gd name="T14" fmla="*/ 8 w 133"/>
                <a:gd name="T15" fmla="*/ 8 h 135"/>
                <a:gd name="T16" fmla="*/ 125 w 133"/>
                <a:gd name="T17" fmla="*/ 8 h 135"/>
                <a:gd name="T18" fmla="*/ 125 w 133"/>
                <a:gd name="T19" fmla="*/ 127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3" h="135">
                  <a:moveTo>
                    <a:pt x="0" y="0"/>
                  </a:moveTo>
                  <a:lnTo>
                    <a:pt x="0" y="135"/>
                  </a:lnTo>
                  <a:lnTo>
                    <a:pt x="133" y="135"/>
                  </a:lnTo>
                  <a:lnTo>
                    <a:pt x="133" y="0"/>
                  </a:lnTo>
                  <a:lnTo>
                    <a:pt x="0" y="0"/>
                  </a:lnTo>
                  <a:close/>
                  <a:moveTo>
                    <a:pt x="125" y="127"/>
                  </a:moveTo>
                  <a:lnTo>
                    <a:pt x="8" y="127"/>
                  </a:lnTo>
                  <a:lnTo>
                    <a:pt x="8" y="8"/>
                  </a:lnTo>
                  <a:lnTo>
                    <a:pt x="125" y="8"/>
                  </a:lnTo>
                  <a:lnTo>
                    <a:pt x="125" y="1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  <p:sp>
          <p:nvSpPr>
            <p:cNvPr id="155" name="Freeform 72">
              <a:extLst>
                <a:ext uri="{FF2B5EF4-FFF2-40B4-BE49-F238E27FC236}">
                  <a16:creationId xmlns:a16="http://schemas.microsoft.com/office/drawing/2014/main" id="{1FC425D2-C5D2-470A-A7CA-AB14B35145B8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9022" y="2037932"/>
              <a:ext cx="69850" cy="71438"/>
            </a:xfrm>
            <a:custGeom>
              <a:avLst/>
              <a:gdLst>
                <a:gd name="T0" fmla="*/ 2 w 42"/>
                <a:gd name="T1" fmla="*/ 29 h 42"/>
                <a:gd name="T2" fmla="*/ 0 w 42"/>
                <a:gd name="T3" fmla="*/ 21 h 42"/>
                <a:gd name="T4" fmla="*/ 2 w 42"/>
                <a:gd name="T5" fmla="*/ 13 h 42"/>
                <a:gd name="T6" fmla="*/ 7 w 42"/>
                <a:gd name="T7" fmla="*/ 6 h 42"/>
                <a:gd name="T8" fmla="*/ 13 w 42"/>
                <a:gd name="T9" fmla="*/ 1 h 42"/>
                <a:gd name="T10" fmla="*/ 21 w 42"/>
                <a:gd name="T11" fmla="*/ 0 h 42"/>
                <a:gd name="T12" fmla="*/ 30 w 42"/>
                <a:gd name="T13" fmla="*/ 1 h 42"/>
                <a:gd name="T14" fmla="*/ 36 w 42"/>
                <a:gd name="T15" fmla="*/ 6 h 42"/>
                <a:gd name="T16" fmla="*/ 41 w 42"/>
                <a:gd name="T17" fmla="*/ 13 h 42"/>
                <a:gd name="T18" fmla="*/ 42 w 42"/>
                <a:gd name="T19" fmla="*/ 21 h 42"/>
                <a:gd name="T20" fmla="*/ 41 w 42"/>
                <a:gd name="T21" fmla="*/ 29 h 42"/>
                <a:gd name="T22" fmla="*/ 36 w 42"/>
                <a:gd name="T23" fmla="*/ 36 h 42"/>
                <a:gd name="T24" fmla="*/ 30 w 42"/>
                <a:gd name="T25" fmla="*/ 40 h 42"/>
                <a:gd name="T26" fmla="*/ 21 w 42"/>
                <a:gd name="T27" fmla="*/ 42 h 42"/>
                <a:gd name="T28" fmla="*/ 13 w 42"/>
                <a:gd name="T29" fmla="*/ 40 h 42"/>
                <a:gd name="T30" fmla="*/ 7 w 42"/>
                <a:gd name="T31" fmla="*/ 36 h 42"/>
                <a:gd name="T32" fmla="*/ 2 w 42"/>
                <a:gd name="T33" fmla="*/ 29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" h="42">
                  <a:moveTo>
                    <a:pt x="2" y="29"/>
                  </a:moveTo>
                  <a:cubicBezTo>
                    <a:pt x="1" y="26"/>
                    <a:pt x="0" y="24"/>
                    <a:pt x="0" y="21"/>
                  </a:cubicBezTo>
                  <a:cubicBezTo>
                    <a:pt x="0" y="18"/>
                    <a:pt x="1" y="15"/>
                    <a:pt x="2" y="13"/>
                  </a:cubicBezTo>
                  <a:cubicBezTo>
                    <a:pt x="3" y="10"/>
                    <a:pt x="5" y="8"/>
                    <a:pt x="7" y="6"/>
                  </a:cubicBezTo>
                  <a:cubicBezTo>
                    <a:pt x="8" y="4"/>
                    <a:pt x="11" y="3"/>
                    <a:pt x="13" y="1"/>
                  </a:cubicBezTo>
                  <a:cubicBezTo>
                    <a:pt x="16" y="0"/>
                    <a:pt x="19" y="0"/>
                    <a:pt x="21" y="0"/>
                  </a:cubicBezTo>
                  <a:cubicBezTo>
                    <a:pt x="24" y="0"/>
                    <a:pt x="27" y="0"/>
                    <a:pt x="30" y="1"/>
                  </a:cubicBezTo>
                  <a:cubicBezTo>
                    <a:pt x="32" y="3"/>
                    <a:pt x="34" y="4"/>
                    <a:pt x="36" y="6"/>
                  </a:cubicBezTo>
                  <a:cubicBezTo>
                    <a:pt x="38" y="8"/>
                    <a:pt x="40" y="10"/>
                    <a:pt x="41" y="13"/>
                  </a:cubicBezTo>
                  <a:cubicBezTo>
                    <a:pt x="42" y="15"/>
                    <a:pt x="42" y="18"/>
                    <a:pt x="42" y="21"/>
                  </a:cubicBezTo>
                  <a:cubicBezTo>
                    <a:pt x="42" y="24"/>
                    <a:pt x="42" y="26"/>
                    <a:pt x="41" y="29"/>
                  </a:cubicBezTo>
                  <a:cubicBezTo>
                    <a:pt x="40" y="32"/>
                    <a:pt x="38" y="34"/>
                    <a:pt x="36" y="36"/>
                  </a:cubicBezTo>
                  <a:cubicBezTo>
                    <a:pt x="34" y="38"/>
                    <a:pt x="32" y="39"/>
                    <a:pt x="30" y="40"/>
                  </a:cubicBezTo>
                  <a:cubicBezTo>
                    <a:pt x="27" y="41"/>
                    <a:pt x="24" y="42"/>
                    <a:pt x="21" y="42"/>
                  </a:cubicBezTo>
                  <a:cubicBezTo>
                    <a:pt x="19" y="42"/>
                    <a:pt x="16" y="41"/>
                    <a:pt x="13" y="40"/>
                  </a:cubicBezTo>
                  <a:cubicBezTo>
                    <a:pt x="11" y="39"/>
                    <a:pt x="8" y="38"/>
                    <a:pt x="7" y="36"/>
                  </a:cubicBezTo>
                  <a:cubicBezTo>
                    <a:pt x="5" y="34"/>
                    <a:pt x="3" y="32"/>
                    <a:pt x="2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  <p:sp>
          <p:nvSpPr>
            <p:cNvPr id="156" name="Freeform 73">
              <a:extLst>
                <a:ext uri="{FF2B5EF4-FFF2-40B4-BE49-F238E27FC236}">
                  <a16:creationId xmlns:a16="http://schemas.microsoft.com/office/drawing/2014/main" id="{0FA14010-BFD9-4056-BCF3-52591FA12D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933147" y="2125244"/>
              <a:ext cx="104775" cy="50800"/>
            </a:xfrm>
            <a:custGeom>
              <a:avLst/>
              <a:gdLst>
                <a:gd name="T0" fmla="*/ 0 w 63"/>
                <a:gd name="T1" fmla="*/ 30 h 30"/>
                <a:gd name="T2" fmla="*/ 2 w 63"/>
                <a:gd name="T3" fmla="*/ 20 h 30"/>
                <a:gd name="T4" fmla="*/ 9 w 63"/>
                <a:gd name="T5" fmla="*/ 10 h 30"/>
                <a:gd name="T6" fmla="*/ 19 w 63"/>
                <a:gd name="T7" fmla="*/ 3 h 30"/>
                <a:gd name="T8" fmla="*/ 31 w 63"/>
                <a:gd name="T9" fmla="*/ 0 h 30"/>
                <a:gd name="T10" fmla="*/ 44 w 63"/>
                <a:gd name="T11" fmla="*/ 3 h 30"/>
                <a:gd name="T12" fmla="*/ 54 w 63"/>
                <a:gd name="T13" fmla="*/ 10 h 30"/>
                <a:gd name="T14" fmla="*/ 61 w 63"/>
                <a:gd name="T15" fmla="*/ 20 h 30"/>
                <a:gd name="T16" fmla="*/ 63 w 63"/>
                <a:gd name="T17" fmla="*/ 30 h 30"/>
                <a:gd name="T18" fmla="*/ 0 w 63"/>
                <a:gd name="T19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3" h="30">
                  <a:moveTo>
                    <a:pt x="0" y="30"/>
                  </a:moveTo>
                  <a:cubicBezTo>
                    <a:pt x="0" y="27"/>
                    <a:pt x="1" y="23"/>
                    <a:pt x="2" y="20"/>
                  </a:cubicBezTo>
                  <a:cubicBezTo>
                    <a:pt x="4" y="16"/>
                    <a:pt x="6" y="12"/>
                    <a:pt x="9" y="10"/>
                  </a:cubicBezTo>
                  <a:cubicBezTo>
                    <a:pt x="12" y="7"/>
                    <a:pt x="15" y="5"/>
                    <a:pt x="19" y="3"/>
                  </a:cubicBezTo>
                  <a:cubicBezTo>
                    <a:pt x="23" y="1"/>
                    <a:pt x="27" y="0"/>
                    <a:pt x="31" y="0"/>
                  </a:cubicBezTo>
                  <a:cubicBezTo>
                    <a:pt x="36" y="0"/>
                    <a:pt x="40" y="1"/>
                    <a:pt x="44" y="3"/>
                  </a:cubicBezTo>
                  <a:cubicBezTo>
                    <a:pt x="48" y="4"/>
                    <a:pt x="51" y="7"/>
                    <a:pt x="54" y="10"/>
                  </a:cubicBezTo>
                  <a:cubicBezTo>
                    <a:pt x="57" y="12"/>
                    <a:pt x="59" y="16"/>
                    <a:pt x="61" y="20"/>
                  </a:cubicBezTo>
                  <a:cubicBezTo>
                    <a:pt x="62" y="23"/>
                    <a:pt x="63" y="26"/>
                    <a:pt x="63" y="30"/>
                  </a:cubicBezTo>
                  <a:lnTo>
                    <a:pt x="0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</p:grp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FC9B7FA3-0875-48DA-B1D0-A157DB9611CD}"/>
              </a:ext>
            </a:extLst>
          </p:cNvPr>
          <p:cNvGrpSpPr/>
          <p:nvPr/>
        </p:nvGrpSpPr>
        <p:grpSpPr>
          <a:xfrm>
            <a:off x="6279569" y="7087872"/>
            <a:ext cx="302905" cy="225936"/>
            <a:chOff x="1161256" y="2034115"/>
            <a:chExt cx="193675" cy="144462"/>
          </a:xfrm>
          <a:solidFill>
            <a:srgbClr val="939393"/>
          </a:solidFill>
        </p:grpSpPr>
        <p:sp>
          <p:nvSpPr>
            <p:cNvPr id="158" name="Freeform 38">
              <a:extLst>
                <a:ext uri="{FF2B5EF4-FFF2-40B4-BE49-F238E27FC236}">
                  <a16:creationId xmlns:a16="http://schemas.microsoft.com/office/drawing/2014/main" id="{6A82EEF0-0232-4EE1-A316-DD268B6BF56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93006" y="2034115"/>
              <a:ext cx="130175" cy="100013"/>
            </a:xfrm>
            <a:custGeom>
              <a:avLst/>
              <a:gdLst>
                <a:gd name="T0" fmla="*/ 82 w 82"/>
                <a:gd name="T1" fmla="*/ 0 h 63"/>
                <a:gd name="T2" fmla="*/ 0 w 82"/>
                <a:gd name="T3" fmla="*/ 0 h 63"/>
                <a:gd name="T4" fmla="*/ 0 w 82"/>
                <a:gd name="T5" fmla="*/ 63 h 63"/>
                <a:gd name="T6" fmla="*/ 82 w 82"/>
                <a:gd name="T7" fmla="*/ 62 h 63"/>
                <a:gd name="T8" fmla="*/ 82 w 82"/>
                <a:gd name="T9" fmla="*/ 0 h 63"/>
                <a:gd name="T10" fmla="*/ 76 w 82"/>
                <a:gd name="T11" fmla="*/ 54 h 63"/>
                <a:gd name="T12" fmla="*/ 7 w 82"/>
                <a:gd name="T13" fmla="*/ 54 h 63"/>
                <a:gd name="T14" fmla="*/ 7 w 82"/>
                <a:gd name="T15" fmla="*/ 8 h 63"/>
                <a:gd name="T16" fmla="*/ 76 w 82"/>
                <a:gd name="T17" fmla="*/ 8 h 63"/>
                <a:gd name="T18" fmla="*/ 76 w 82"/>
                <a:gd name="T19" fmla="*/ 54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2" h="63">
                  <a:moveTo>
                    <a:pt x="82" y="0"/>
                  </a:moveTo>
                  <a:lnTo>
                    <a:pt x="0" y="0"/>
                  </a:lnTo>
                  <a:lnTo>
                    <a:pt x="0" y="63"/>
                  </a:lnTo>
                  <a:lnTo>
                    <a:pt x="82" y="62"/>
                  </a:lnTo>
                  <a:lnTo>
                    <a:pt x="82" y="0"/>
                  </a:lnTo>
                  <a:close/>
                  <a:moveTo>
                    <a:pt x="76" y="54"/>
                  </a:moveTo>
                  <a:lnTo>
                    <a:pt x="7" y="54"/>
                  </a:lnTo>
                  <a:lnTo>
                    <a:pt x="7" y="8"/>
                  </a:lnTo>
                  <a:lnTo>
                    <a:pt x="76" y="8"/>
                  </a:lnTo>
                  <a:lnTo>
                    <a:pt x="76" y="5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  <p:sp>
          <p:nvSpPr>
            <p:cNvPr id="159" name="Freeform 39">
              <a:extLst>
                <a:ext uri="{FF2B5EF4-FFF2-40B4-BE49-F238E27FC236}">
                  <a16:creationId xmlns:a16="http://schemas.microsoft.com/office/drawing/2014/main" id="{3D1D5FAA-B405-4F58-870E-14EA8622620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1256" y="2143652"/>
              <a:ext cx="193675" cy="34925"/>
            </a:xfrm>
            <a:custGeom>
              <a:avLst/>
              <a:gdLst>
                <a:gd name="T0" fmla="*/ 128 w 128"/>
                <a:gd name="T1" fmla="*/ 19 h 22"/>
                <a:gd name="T2" fmla="*/ 127 w 128"/>
                <a:gd name="T3" fmla="*/ 16 h 22"/>
                <a:gd name="T4" fmla="*/ 107 w 128"/>
                <a:gd name="T5" fmla="*/ 0 h 22"/>
                <a:gd name="T6" fmla="*/ 21 w 128"/>
                <a:gd name="T7" fmla="*/ 0 h 22"/>
                <a:gd name="T8" fmla="*/ 1 w 128"/>
                <a:gd name="T9" fmla="*/ 16 h 22"/>
                <a:gd name="T10" fmla="*/ 0 w 128"/>
                <a:gd name="T11" fmla="*/ 19 h 22"/>
                <a:gd name="T12" fmla="*/ 0 w 128"/>
                <a:gd name="T13" fmla="*/ 22 h 22"/>
                <a:gd name="T14" fmla="*/ 128 w 128"/>
                <a:gd name="T15" fmla="*/ 22 h 22"/>
                <a:gd name="T16" fmla="*/ 128 w 128"/>
                <a:gd name="T17" fmla="*/ 19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8" h="22">
                  <a:moveTo>
                    <a:pt x="128" y="19"/>
                  </a:moveTo>
                  <a:cubicBezTo>
                    <a:pt x="127" y="17"/>
                    <a:pt x="127" y="16"/>
                    <a:pt x="127" y="16"/>
                  </a:cubicBezTo>
                  <a:cubicBezTo>
                    <a:pt x="107" y="0"/>
                    <a:pt x="107" y="0"/>
                    <a:pt x="107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1" y="16"/>
                    <a:pt x="0" y="17"/>
                    <a:pt x="0" y="19"/>
                  </a:cubicBezTo>
                  <a:cubicBezTo>
                    <a:pt x="0" y="20"/>
                    <a:pt x="0" y="21"/>
                    <a:pt x="0" y="22"/>
                  </a:cubicBezTo>
                  <a:cubicBezTo>
                    <a:pt x="128" y="22"/>
                    <a:pt x="128" y="22"/>
                    <a:pt x="128" y="22"/>
                  </a:cubicBezTo>
                  <a:cubicBezTo>
                    <a:pt x="128" y="21"/>
                    <a:pt x="128" y="20"/>
                    <a:pt x="128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</p:grpSp>
      <p:sp>
        <p:nvSpPr>
          <p:cNvPr id="161" name="Rectangle 160">
            <a:extLst>
              <a:ext uri="{FF2B5EF4-FFF2-40B4-BE49-F238E27FC236}">
                <a16:creationId xmlns:a16="http://schemas.microsoft.com/office/drawing/2014/main" id="{AB19D0A6-C7CB-4C82-AD4A-1B5610DF4A16}"/>
              </a:ext>
            </a:extLst>
          </p:cNvPr>
          <p:cNvSpPr/>
          <p:nvPr/>
        </p:nvSpPr>
        <p:spPr>
          <a:xfrm>
            <a:off x="5721177" y="6951493"/>
            <a:ext cx="1419690" cy="551685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2" name="Picture 4" descr="Image result for windows 10 logo transparent">
            <a:extLst>
              <a:ext uri="{FF2B5EF4-FFF2-40B4-BE49-F238E27FC236}">
                <a16:creationId xmlns:a16="http://schemas.microsoft.com/office/drawing/2014/main" id="{24AA48AA-7FFB-4093-B410-C05334F4C3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3710" y="6778022"/>
            <a:ext cx="248199" cy="248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3" name="Group 162">
            <a:extLst>
              <a:ext uri="{FF2B5EF4-FFF2-40B4-BE49-F238E27FC236}">
                <a16:creationId xmlns:a16="http://schemas.microsoft.com/office/drawing/2014/main" id="{04B7F37F-558C-4060-ABB7-D807699D0F8D}"/>
              </a:ext>
            </a:extLst>
          </p:cNvPr>
          <p:cNvGrpSpPr/>
          <p:nvPr/>
        </p:nvGrpSpPr>
        <p:grpSpPr>
          <a:xfrm>
            <a:off x="3764867" y="6725028"/>
            <a:ext cx="685884" cy="511600"/>
            <a:chOff x="1161256" y="2034115"/>
            <a:chExt cx="193675" cy="144462"/>
          </a:xfrm>
          <a:solidFill>
            <a:schemeClr val="bg1">
              <a:lumMod val="50000"/>
            </a:schemeClr>
          </a:solidFill>
        </p:grpSpPr>
        <p:sp>
          <p:nvSpPr>
            <p:cNvPr id="164" name="Freeform 38">
              <a:extLst>
                <a:ext uri="{FF2B5EF4-FFF2-40B4-BE49-F238E27FC236}">
                  <a16:creationId xmlns:a16="http://schemas.microsoft.com/office/drawing/2014/main" id="{D30B4BE7-ADD1-4401-AA12-14B22BC22E0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93006" y="2034115"/>
              <a:ext cx="130175" cy="100013"/>
            </a:xfrm>
            <a:custGeom>
              <a:avLst/>
              <a:gdLst>
                <a:gd name="T0" fmla="*/ 82 w 82"/>
                <a:gd name="T1" fmla="*/ 0 h 63"/>
                <a:gd name="T2" fmla="*/ 0 w 82"/>
                <a:gd name="T3" fmla="*/ 0 h 63"/>
                <a:gd name="T4" fmla="*/ 0 w 82"/>
                <a:gd name="T5" fmla="*/ 63 h 63"/>
                <a:gd name="T6" fmla="*/ 82 w 82"/>
                <a:gd name="T7" fmla="*/ 62 h 63"/>
                <a:gd name="T8" fmla="*/ 82 w 82"/>
                <a:gd name="T9" fmla="*/ 0 h 63"/>
                <a:gd name="T10" fmla="*/ 76 w 82"/>
                <a:gd name="T11" fmla="*/ 54 h 63"/>
                <a:gd name="T12" fmla="*/ 7 w 82"/>
                <a:gd name="T13" fmla="*/ 54 h 63"/>
                <a:gd name="T14" fmla="*/ 7 w 82"/>
                <a:gd name="T15" fmla="*/ 8 h 63"/>
                <a:gd name="T16" fmla="*/ 76 w 82"/>
                <a:gd name="T17" fmla="*/ 8 h 63"/>
                <a:gd name="T18" fmla="*/ 76 w 82"/>
                <a:gd name="T19" fmla="*/ 54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2" h="63">
                  <a:moveTo>
                    <a:pt x="82" y="0"/>
                  </a:moveTo>
                  <a:lnTo>
                    <a:pt x="0" y="0"/>
                  </a:lnTo>
                  <a:lnTo>
                    <a:pt x="0" y="63"/>
                  </a:lnTo>
                  <a:lnTo>
                    <a:pt x="82" y="62"/>
                  </a:lnTo>
                  <a:lnTo>
                    <a:pt x="82" y="0"/>
                  </a:lnTo>
                  <a:close/>
                  <a:moveTo>
                    <a:pt x="76" y="54"/>
                  </a:moveTo>
                  <a:lnTo>
                    <a:pt x="7" y="54"/>
                  </a:lnTo>
                  <a:lnTo>
                    <a:pt x="7" y="8"/>
                  </a:lnTo>
                  <a:lnTo>
                    <a:pt x="76" y="8"/>
                  </a:lnTo>
                  <a:lnTo>
                    <a:pt x="76" y="5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  <p:sp>
          <p:nvSpPr>
            <p:cNvPr id="165" name="Freeform 39">
              <a:extLst>
                <a:ext uri="{FF2B5EF4-FFF2-40B4-BE49-F238E27FC236}">
                  <a16:creationId xmlns:a16="http://schemas.microsoft.com/office/drawing/2014/main" id="{D84B7A06-F59C-4991-9B75-FA54B2BEE33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1256" y="2143652"/>
              <a:ext cx="193675" cy="34925"/>
            </a:xfrm>
            <a:custGeom>
              <a:avLst/>
              <a:gdLst>
                <a:gd name="T0" fmla="*/ 128 w 128"/>
                <a:gd name="T1" fmla="*/ 19 h 22"/>
                <a:gd name="T2" fmla="*/ 127 w 128"/>
                <a:gd name="T3" fmla="*/ 16 h 22"/>
                <a:gd name="T4" fmla="*/ 107 w 128"/>
                <a:gd name="T5" fmla="*/ 0 h 22"/>
                <a:gd name="T6" fmla="*/ 21 w 128"/>
                <a:gd name="T7" fmla="*/ 0 h 22"/>
                <a:gd name="T8" fmla="*/ 1 w 128"/>
                <a:gd name="T9" fmla="*/ 16 h 22"/>
                <a:gd name="T10" fmla="*/ 0 w 128"/>
                <a:gd name="T11" fmla="*/ 19 h 22"/>
                <a:gd name="T12" fmla="*/ 0 w 128"/>
                <a:gd name="T13" fmla="*/ 22 h 22"/>
                <a:gd name="T14" fmla="*/ 128 w 128"/>
                <a:gd name="T15" fmla="*/ 22 h 22"/>
                <a:gd name="T16" fmla="*/ 128 w 128"/>
                <a:gd name="T17" fmla="*/ 19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8" h="22">
                  <a:moveTo>
                    <a:pt x="128" y="19"/>
                  </a:moveTo>
                  <a:cubicBezTo>
                    <a:pt x="127" y="17"/>
                    <a:pt x="127" y="16"/>
                    <a:pt x="127" y="16"/>
                  </a:cubicBezTo>
                  <a:cubicBezTo>
                    <a:pt x="107" y="0"/>
                    <a:pt x="107" y="0"/>
                    <a:pt x="107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1" y="16"/>
                    <a:pt x="0" y="17"/>
                    <a:pt x="0" y="19"/>
                  </a:cubicBezTo>
                  <a:cubicBezTo>
                    <a:pt x="0" y="20"/>
                    <a:pt x="0" y="21"/>
                    <a:pt x="0" y="22"/>
                  </a:cubicBezTo>
                  <a:cubicBezTo>
                    <a:pt x="128" y="22"/>
                    <a:pt x="128" y="22"/>
                    <a:pt x="128" y="22"/>
                  </a:cubicBezTo>
                  <a:cubicBezTo>
                    <a:pt x="128" y="21"/>
                    <a:pt x="128" y="20"/>
                    <a:pt x="128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</p:grpSp>
      <p:sp>
        <p:nvSpPr>
          <p:cNvPr id="166" name="Rectangle 165">
            <a:extLst>
              <a:ext uri="{FF2B5EF4-FFF2-40B4-BE49-F238E27FC236}">
                <a16:creationId xmlns:a16="http://schemas.microsoft.com/office/drawing/2014/main" id="{A96B4057-76E7-4956-9ABB-1FF57B465BFA}"/>
              </a:ext>
            </a:extLst>
          </p:cNvPr>
          <p:cNvSpPr/>
          <p:nvPr/>
        </p:nvSpPr>
        <p:spPr>
          <a:xfrm>
            <a:off x="8500761" y="6951222"/>
            <a:ext cx="619743" cy="618528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1550086B-11A2-4C75-85FA-535532E4D455}"/>
              </a:ext>
            </a:extLst>
          </p:cNvPr>
          <p:cNvSpPr txBox="1"/>
          <p:nvPr/>
        </p:nvSpPr>
        <p:spPr>
          <a:xfrm>
            <a:off x="5889194" y="7373571"/>
            <a:ext cx="1095172" cy="246221"/>
          </a:xfrm>
          <a:prstGeom prst="rect">
            <a:avLst/>
          </a:prstGeom>
          <a:solidFill>
            <a:srgbClr val="F6F6F6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Enrolled devices</a:t>
            </a:r>
          </a:p>
        </p:txBody>
      </p: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28947398-2A4C-4B90-AC40-A6D9E69477E8}"/>
              </a:ext>
            </a:extLst>
          </p:cNvPr>
          <p:cNvGrpSpPr/>
          <p:nvPr/>
        </p:nvGrpSpPr>
        <p:grpSpPr>
          <a:xfrm>
            <a:off x="8118562" y="6973365"/>
            <a:ext cx="525233" cy="525233"/>
            <a:chOff x="8386644" y="4207601"/>
            <a:chExt cx="525233" cy="525233"/>
          </a:xfrm>
        </p:grpSpPr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9FACD908-FCD5-47F1-8DEE-CB59A0A21159}"/>
                </a:ext>
              </a:extLst>
            </p:cNvPr>
            <p:cNvSpPr/>
            <p:nvPr/>
          </p:nvSpPr>
          <p:spPr>
            <a:xfrm rot="18874115">
              <a:off x="8489992" y="4339347"/>
              <a:ext cx="317341" cy="317341"/>
            </a:xfrm>
            <a:prstGeom prst="rect">
              <a:avLst/>
            </a:prstGeom>
            <a:solidFill>
              <a:srgbClr val="F6F6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71" name="Picture 170">
              <a:extLst>
                <a:ext uri="{FF2B5EF4-FFF2-40B4-BE49-F238E27FC236}">
                  <a16:creationId xmlns:a16="http://schemas.microsoft.com/office/drawing/2014/main" id="{018035C7-897B-4566-B0E8-0C929B351E98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6644" y="4207601"/>
              <a:ext cx="525233" cy="525233"/>
            </a:xfrm>
            <a:prstGeom prst="rect">
              <a:avLst/>
            </a:prstGeom>
          </p:spPr>
        </p:pic>
      </p:grpSp>
      <p:pic>
        <p:nvPicPr>
          <p:cNvPr id="172" name="Picture 2" descr="Related image">
            <a:extLst>
              <a:ext uri="{FF2B5EF4-FFF2-40B4-BE49-F238E27FC236}">
                <a16:creationId xmlns:a16="http://schemas.microsoft.com/office/drawing/2014/main" id="{EEB04ECD-6022-4AB5-996E-939300B994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69" t="23579" r="24524" b="19790"/>
          <a:stretch/>
        </p:blipFill>
        <p:spPr bwMode="auto">
          <a:xfrm>
            <a:off x="7982491" y="5784975"/>
            <a:ext cx="527184" cy="564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3" name="Picture 172">
            <a:extLst>
              <a:ext uri="{FF2B5EF4-FFF2-40B4-BE49-F238E27FC236}">
                <a16:creationId xmlns:a16="http://schemas.microsoft.com/office/drawing/2014/main" id="{A1FDECA4-20F7-48E4-9F44-9BDF43B7CBD5}"/>
              </a:ext>
            </a:extLst>
          </p:cNvPr>
          <p:cNvPicPr>
            <a:picLocks noChangeAspect="1"/>
          </p:cNvPicPr>
          <p:nvPr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894140" y="5804629"/>
            <a:ext cx="548640" cy="527575"/>
          </a:xfrm>
          <a:prstGeom prst="rect">
            <a:avLst/>
          </a:prstGeom>
        </p:spPr>
      </p:pic>
      <p:pic>
        <p:nvPicPr>
          <p:cNvPr id="174" name="Picture 2" descr="Image result for onedrive icon">
            <a:extLst>
              <a:ext uri="{FF2B5EF4-FFF2-40B4-BE49-F238E27FC236}">
                <a16:creationId xmlns:a16="http://schemas.microsoft.com/office/drawing/2014/main" id="{8B66000C-BAD7-416C-BBB4-E8FDC9386C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7998" y="5810328"/>
            <a:ext cx="594832" cy="378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9" name="Picture 178">
            <a:extLst>
              <a:ext uri="{FF2B5EF4-FFF2-40B4-BE49-F238E27FC236}">
                <a16:creationId xmlns:a16="http://schemas.microsoft.com/office/drawing/2014/main" id="{6A041517-9562-4B62-A2F9-6B9E9910D18F}"/>
              </a:ext>
            </a:extLst>
          </p:cNvPr>
          <p:cNvPicPr>
            <a:picLocks noChangeAspect="1"/>
          </p:cNvPicPr>
          <p:nvPr/>
        </p:nvPicPr>
        <p:blipFill>
          <a:blip r:embed="rId1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823033" y="5798055"/>
            <a:ext cx="527184" cy="527184"/>
          </a:xfrm>
          <a:prstGeom prst="rect">
            <a:avLst/>
          </a:prstGeom>
        </p:spPr>
      </p:pic>
      <p:grpSp>
        <p:nvGrpSpPr>
          <p:cNvPr id="180" name="Group 179">
            <a:extLst>
              <a:ext uri="{FF2B5EF4-FFF2-40B4-BE49-F238E27FC236}">
                <a16:creationId xmlns:a16="http://schemas.microsoft.com/office/drawing/2014/main" id="{FC7EC252-8889-4BFF-9D02-EC558AA3DFC6}"/>
              </a:ext>
            </a:extLst>
          </p:cNvPr>
          <p:cNvGrpSpPr/>
          <p:nvPr/>
        </p:nvGrpSpPr>
        <p:grpSpPr>
          <a:xfrm>
            <a:off x="3892730" y="7355879"/>
            <a:ext cx="401435" cy="510234"/>
            <a:chOff x="1165402" y="3943043"/>
            <a:chExt cx="169863" cy="215900"/>
          </a:xfrm>
          <a:solidFill>
            <a:srgbClr val="939393"/>
          </a:solidFill>
        </p:grpSpPr>
        <p:sp>
          <p:nvSpPr>
            <p:cNvPr id="181" name="Freeform 5">
              <a:extLst>
                <a:ext uri="{FF2B5EF4-FFF2-40B4-BE49-F238E27FC236}">
                  <a16:creationId xmlns:a16="http://schemas.microsoft.com/office/drawing/2014/main" id="{7E04044B-60B5-44B7-85C0-DB25CC977B9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3977" y="3943043"/>
              <a:ext cx="112713" cy="115888"/>
            </a:xfrm>
            <a:custGeom>
              <a:avLst/>
              <a:gdLst>
                <a:gd name="T0" fmla="*/ 35 w 69"/>
                <a:gd name="T1" fmla="*/ 69 h 69"/>
                <a:gd name="T2" fmla="*/ 69 w 69"/>
                <a:gd name="T3" fmla="*/ 35 h 69"/>
                <a:gd name="T4" fmla="*/ 49 w 69"/>
                <a:gd name="T5" fmla="*/ 4 h 69"/>
                <a:gd name="T6" fmla="*/ 35 w 69"/>
                <a:gd name="T7" fmla="*/ 0 h 69"/>
                <a:gd name="T8" fmla="*/ 20 w 69"/>
                <a:gd name="T9" fmla="*/ 4 h 69"/>
                <a:gd name="T10" fmla="*/ 0 w 69"/>
                <a:gd name="T11" fmla="*/ 35 h 69"/>
                <a:gd name="T12" fmla="*/ 35 w 69"/>
                <a:gd name="T13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69">
                  <a:moveTo>
                    <a:pt x="35" y="69"/>
                  </a:moveTo>
                  <a:cubicBezTo>
                    <a:pt x="53" y="69"/>
                    <a:pt x="69" y="54"/>
                    <a:pt x="69" y="35"/>
                  </a:cubicBezTo>
                  <a:cubicBezTo>
                    <a:pt x="69" y="21"/>
                    <a:pt x="60" y="9"/>
                    <a:pt x="49" y="4"/>
                  </a:cubicBezTo>
                  <a:cubicBezTo>
                    <a:pt x="44" y="2"/>
                    <a:pt x="40" y="0"/>
                    <a:pt x="35" y="0"/>
                  </a:cubicBezTo>
                  <a:cubicBezTo>
                    <a:pt x="29" y="0"/>
                    <a:pt x="25" y="2"/>
                    <a:pt x="20" y="4"/>
                  </a:cubicBezTo>
                  <a:cubicBezTo>
                    <a:pt x="9" y="9"/>
                    <a:pt x="0" y="21"/>
                    <a:pt x="0" y="35"/>
                  </a:cubicBezTo>
                  <a:cubicBezTo>
                    <a:pt x="0" y="54"/>
                    <a:pt x="16" y="69"/>
                    <a:pt x="35" y="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  <p:sp>
          <p:nvSpPr>
            <p:cNvPr id="182" name="Freeform 6">
              <a:extLst>
                <a:ext uri="{FF2B5EF4-FFF2-40B4-BE49-F238E27FC236}">
                  <a16:creationId xmlns:a16="http://schemas.microsoft.com/office/drawing/2014/main" id="{E237ECC1-6A34-4BEC-8E18-F65D60A0E39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5402" y="4073218"/>
              <a:ext cx="169863" cy="85725"/>
            </a:xfrm>
            <a:custGeom>
              <a:avLst/>
              <a:gdLst>
                <a:gd name="T0" fmla="*/ 51 w 103"/>
                <a:gd name="T1" fmla="*/ 0 h 51"/>
                <a:gd name="T2" fmla="*/ 0 w 103"/>
                <a:gd name="T3" fmla="*/ 51 h 51"/>
                <a:gd name="T4" fmla="*/ 103 w 103"/>
                <a:gd name="T5" fmla="*/ 51 h 51"/>
                <a:gd name="T6" fmla="*/ 51 w 103"/>
                <a:gd name="T7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" h="51">
                  <a:moveTo>
                    <a:pt x="51" y="0"/>
                  </a:moveTo>
                  <a:cubicBezTo>
                    <a:pt x="23" y="0"/>
                    <a:pt x="0" y="23"/>
                    <a:pt x="0" y="51"/>
                  </a:cubicBezTo>
                  <a:cubicBezTo>
                    <a:pt x="103" y="51"/>
                    <a:pt x="103" y="51"/>
                    <a:pt x="103" y="51"/>
                  </a:cubicBezTo>
                  <a:cubicBezTo>
                    <a:pt x="103" y="23"/>
                    <a:pt x="80" y="0"/>
                    <a:pt x="5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</p:grp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5E6418DF-8D63-4B2C-9D96-1F15646DEDA4}"/>
              </a:ext>
            </a:extLst>
          </p:cNvPr>
          <p:cNvGrpSpPr/>
          <p:nvPr/>
        </p:nvGrpSpPr>
        <p:grpSpPr>
          <a:xfrm>
            <a:off x="1880631" y="5971053"/>
            <a:ext cx="281811" cy="286049"/>
            <a:chOff x="1879172" y="2001419"/>
            <a:chExt cx="211138" cy="214313"/>
          </a:xfrm>
        </p:grpSpPr>
        <p:sp>
          <p:nvSpPr>
            <p:cNvPr id="184" name="Freeform 71">
              <a:extLst>
                <a:ext uri="{FF2B5EF4-FFF2-40B4-BE49-F238E27FC236}">
                  <a16:creationId xmlns:a16="http://schemas.microsoft.com/office/drawing/2014/main" id="{95234C1D-C76F-4529-984A-1225B7E5F49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79172" y="2001419"/>
              <a:ext cx="211138" cy="214313"/>
            </a:xfrm>
            <a:custGeom>
              <a:avLst/>
              <a:gdLst>
                <a:gd name="T0" fmla="*/ 0 w 133"/>
                <a:gd name="T1" fmla="*/ 0 h 135"/>
                <a:gd name="T2" fmla="*/ 0 w 133"/>
                <a:gd name="T3" fmla="*/ 135 h 135"/>
                <a:gd name="T4" fmla="*/ 133 w 133"/>
                <a:gd name="T5" fmla="*/ 135 h 135"/>
                <a:gd name="T6" fmla="*/ 133 w 133"/>
                <a:gd name="T7" fmla="*/ 0 h 135"/>
                <a:gd name="T8" fmla="*/ 0 w 133"/>
                <a:gd name="T9" fmla="*/ 0 h 135"/>
                <a:gd name="T10" fmla="*/ 125 w 133"/>
                <a:gd name="T11" fmla="*/ 127 h 135"/>
                <a:gd name="T12" fmla="*/ 8 w 133"/>
                <a:gd name="T13" fmla="*/ 127 h 135"/>
                <a:gd name="T14" fmla="*/ 8 w 133"/>
                <a:gd name="T15" fmla="*/ 8 h 135"/>
                <a:gd name="T16" fmla="*/ 125 w 133"/>
                <a:gd name="T17" fmla="*/ 8 h 135"/>
                <a:gd name="T18" fmla="*/ 125 w 133"/>
                <a:gd name="T19" fmla="*/ 127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3" h="135">
                  <a:moveTo>
                    <a:pt x="0" y="0"/>
                  </a:moveTo>
                  <a:lnTo>
                    <a:pt x="0" y="135"/>
                  </a:lnTo>
                  <a:lnTo>
                    <a:pt x="133" y="135"/>
                  </a:lnTo>
                  <a:lnTo>
                    <a:pt x="133" y="0"/>
                  </a:lnTo>
                  <a:lnTo>
                    <a:pt x="0" y="0"/>
                  </a:lnTo>
                  <a:close/>
                  <a:moveTo>
                    <a:pt x="125" y="127"/>
                  </a:moveTo>
                  <a:lnTo>
                    <a:pt x="8" y="127"/>
                  </a:lnTo>
                  <a:lnTo>
                    <a:pt x="8" y="8"/>
                  </a:lnTo>
                  <a:lnTo>
                    <a:pt x="125" y="8"/>
                  </a:lnTo>
                  <a:lnTo>
                    <a:pt x="125" y="127"/>
                  </a:lnTo>
                  <a:close/>
                </a:path>
              </a:pathLst>
            </a:custGeom>
            <a:solidFill>
              <a:srgbClr val="2F2F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  <p:sp>
          <p:nvSpPr>
            <p:cNvPr id="185" name="Freeform 72">
              <a:extLst>
                <a:ext uri="{FF2B5EF4-FFF2-40B4-BE49-F238E27FC236}">
                  <a16:creationId xmlns:a16="http://schemas.microsoft.com/office/drawing/2014/main" id="{0288E117-0CE4-4B7D-8E5C-91B96BECD047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9022" y="2037932"/>
              <a:ext cx="69850" cy="71438"/>
            </a:xfrm>
            <a:custGeom>
              <a:avLst/>
              <a:gdLst>
                <a:gd name="T0" fmla="*/ 2 w 42"/>
                <a:gd name="T1" fmla="*/ 29 h 42"/>
                <a:gd name="T2" fmla="*/ 0 w 42"/>
                <a:gd name="T3" fmla="*/ 21 h 42"/>
                <a:gd name="T4" fmla="*/ 2 w 42"/>
                <a:gd name="T5" fmla="*/ 13 h 42"/>
                <a:gd name="T6" fmla="*/ 7 w 42"/>
                <a:gd name="T7" fmla="*/ 6 h 42"/>
                <a:gd name="T8" fmla="*/ 13 w 42"/>
                <a:gd name="T9" fmla="*/ 1 h 42"/>
                <a:gd name="T10" fmla="*/ 21 w 42"/>
                <a:gd name="T11" fmla="*/ 0 h 42"/>
                <a:gd name="T12" fmla="*/ 30 w 42"/>
                <a:gd name="T13" fmla="*/ 1 h 42"/>
                <a:gd name="T14" fmla="*/ 36 w 42"/>
                <a:gd name="T15" fmla="*/ 6 h 42"/>
                <a:gd name="T16" fmla="*/ 41 w 42"/>
                <a:gd name="T17" fmla="*/ 13 h 42"/>
                <a:gd name="T18" fmla="*/ 42 w 42"/>
                <a:gd name="T19" fmla="*/ 21 h 42"/>
                <a:gd name="T20" fmla="*/ 41 w 42"/>
                <a:gd name="T21" fmla="*/ 29 h 42"/>
                <a:gd name="T22" fmla="*/ 36 w 42"/>
                <a:gd name="T23" fmla="*/ 36 h 42"/>
                <a:gd name="T24" fmla="*/ 30 w 42"/>
                <a:gd name="T25" fmla="*/ 40 h 42"/>
                <a:gd name="T26" fmla="*/ 21 w 42"/>
                <a:gd name="T27" fmla="*/ 42 h 42"/>
                <a:gd name="T28" fmla="*/ 13 w 42"/>
                <a:gd name="T29" fmla="*/ 40 h 42"/>
                <a:gd name="T30" fmla="*/ 7 w 42"/>
                <a:gd name="T31" fmla="*/ 36 h 42"/>
                <a:gd name="T32" fmla="*/ 2 w 42"/>
                <a:gd name="T33" fmla="*/ 29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" h="42">
                  <a:moveTo>
                    <a:pt x="2" y="29"/>
                  </a:moveTo>
                  <a:cubicBezTo>
                    <a:pt x="1" y="26"/>
                    <a:pt x="0" y="24"/>
                    <a:pt x="0" y="21"/>
                  </a:cubicBezTo>
                  <a:cubicBezTo>
                    <a:pt x="0" y="18"/>
                    <a:pt x="1" y="15"/>
                    <a:pt x="2" y="13"/>
                  </a:cubicBezTo>
                  <a:cubicBezTo>
                    <a:pt x="3" y="10"/>
                    <a:pt x="5" y="8"/>
                    <a:pt x="7" y="6"/>
                  </a:cubicBezTo>
                  <a:cubicBezTo>
                    <a:pt x="8" y="4"/>
                    <a:pt x="11" y="3"/>
                    <a:pt x="13" y="1"/>
                  </a:cubicBezTo>
                  <a:cubicBezTo>
                    <a:pt x="16" y="0"/>
                    <a:pt x="19" y="0"/>
                    <a:pt x="21" y="0"/>
                  </a:cubicBezTo>
                  <a:cubicBezTo>
                    <a:pt x="24" y="0"/>
                    <a:pt x="27" y="0"/>
                    <a:pt x="30" y="1"/>
                  </a:cubicBezTo>
                  <a:cubicBezTo>
                    <a:pt x="32" y="3"/>
                    <a:pt x="34" y="4"/>
                    <a:pt x="36" y="6"/>
                  </a:cubicBezTo>
                  <a:cubicBezTo>
                    <a:pt x="38" y="8"/>
                    <a:pt x="40" y="10"/>
                    <a:pt x="41" y="13"/>
                  </a:cubicBezTo>
                  <a:cubicBezTo>
                    <a:pt x="42" y="15"/>
                    <a:pt x="42" y="18"/>
                    <a:pt x="42" y="21"/>
                  </a:cubicBezTo>
                  <a:cubicBezTo>
                    <a:pt x="42" y="24"/>
                    <a:pt x="42" y="26"/>
                    <a:pt x="41" y="29"/>
                  </a:cubicBezTo>
                  <a:cubicBezTo>
                    <a:pt x="40" y="32"/>
                    <a:pt x="38" y="34"/>
                    <a:pt x="36" y="36"/>
                  </a:cubicBezTo>
                  <a:cubicBezTo>
                    <a:pt x="34" y="38"/>
                    <a:pt x="32" y="39"/>
                    <a:pt x="30" y="40"/>
                  </a:cubicBezTo>
                  <a:cubicBezTo>
                    <a:pt x="27" y="41"/>
                    <a:pt x="24" y="42"/>
                    <a:pt x="21" y="42"/>
                  </a:cubicBezTo>
                  <a:cubicBezTo>
                    <a:pt x="19" y="42"/>
                    <a:pt x="16" y="41"/>
                    <a:pt x="13" y="40"/>
                  </a:cubicBezTo>
                  <a:cubicBezTo>
                    <a:pt x="11" y="39"/>
                    <a:pt x="8" y="38"/>
                    <a:pt x="7" y="36"/>
                  </a:cubicBezTo>
                  <a:cubicBezTo>
                    <a:pt x="5" y="34"/>
                    <a:pt x="3" y="32"/>
                    <a:pt x="2" y="29"/>
                  </a:cubicBezTo>
                  <a:close/>
                </a:path>
              </a:pathLst>
            </a:custGeom>
            <a:solidFill>
              <a:srgbClr val="2F2F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  <p:sp>
          <p:nvSpPr>
            <p:cNvPr id="186" name="Freeform 73">
              <a:extLst>
                <a:ext uri="{FF2B5EF4-FFF2-40B4-BE49-F238E27FC236}">
                  <a16:creationId xmlns:a16="http://schemas.microsoft.com/office/drawing/2014/main" id="{15AD5363-EEC3-45DA-A25C-9BC34E825B4F}"/>
                </a:ext>
              </a:extLst>
            </p:cNvPr>
            <p:cNvSpPr>
              <a:spLocks/>
            </p:cNvSpPr>
            <p:nvPr/>
          </p:nvSpPr>
          <p:spPr bwMode="auto">
            <a:xfrm>
              <a:off x="1933147" y="2125244"/>
              <a:ext cx="104775" cy="50800"/>
            </a:xfrm>
            <a:custGeom>
              <a:avLst/>
              <a:gdLst>
                <a:gd name="T0" fmla="*/ 0 w 63"/>
                <a:gd name="T1" fmla="*/ 30 h 30"/>
                <a:gd name="T2" fmla="*/ 2 w 63"/>
                <a:gd name="T3" fmla="*/ 20 h 30"/>
                <a:gd name="T4" fmla="*/ 9 w 63"/>
                <a:gd name="T5" fmla="*/ 10 h 30"/>
                <a:gd name="T6" fmla="*/ 19 w 63"/>
                <a:gd name="T7" fmla="*/ 3 h 30"/>
                <a:gd name="T8" fmla="*/ 31 w 63"/>
                <a:gd name="T9" fmla="*/ 0 h 30"/>
                <a:gd name="T10" fmla="*/ 44 w 63"/>
                <a:gd name="T11" fmla="*/ 3 h 30"/>
                <a:gd name="T12" fmla="*/ 54 w 63"/>
                <a:gd name="T13" fmla="*/ 10 h 30"/>
                <a:gd name="T14" fmla="*/ 61 w 63"/>
                <a:gd name="T15" fmla="*/ 20 h 30"/>
                <a:gd name="T16" fmla="*/ 63 w 63"/>
                <a:gd name="T17" fmla="*/ 30 h 30"/>
                <a:gd name="T18" fmla="*/ 0 w 63"/>
                <a:gd name="T19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3" h="30">
                  <a:moveTo>
                    <a:pt x="0" y="30"/>
                  </a:moveTo>
                  <a:cubicBezTo>
                    <a:pt x="0" y="27"/>
                    <a:pt x="1" y="23"/>
                    <a:pt x="2" y="20"/>
                  </a:cubicBezTo>
                  <a:cubicBezTo>
                    <a:pt x="4" y="16"/>
                    <a:pt x="6" y="12"/>
                    <a:pt x="9" y="10"/>
                  </a:cubicBezTo>
                  <a:cubicBezTo>
                    <a:pt x="12" y="7"/>
                    <a:pt x="15" y="5"/>
                    <a:pt x="19" y="3"/>
                  </a:cubicBezTo>
                  <a:cubicBezTo>
                    <a:pt x="23" y="1"/>
                    <a:pt x="27" y="0"/>
                    <a:pt x="31" y="0"/>
                  </a:cubicBezTo>
                  <a:cubicBezTo>
                    <a:pt x="36" y="0"/>
                    <a:pt x="40" y="1"/>
                    <a:pt x="44" y="3"/>
                  </a:cubicBezTo>
                  <a:cubicBezTo>
                    <a:pt x="48" y="4"/>
                    <a:pt x="51" y="7"/>
                    <a:pt x="54" y="10"/>
                  </a:cubicBezTo>
                  <a:cubicBezTo>
                    <a:pt x="57" y="12"/>
                    <a:pt x="59" y="16"/>
                    <a:pt x="61" y="20"/>
                  </a:cubicBezTo>
                  <a:cubicBezTo>
                    <a:pt x="62" y="23"/>
                    <a:pt x="63" y="26"/>
                    <a:pt x="63" y="30"/>
                  </a:cubicBezTo>
                  <a:lnTo>
                    <a:pt x="0" y="30"/>
                  </a:lnTo>
                  <a:close/>
                </a:path>
              </a:pathLst>
            </a:custGeom>
            <a:solidFill>
              <a:srgbClr val="2F2F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</p:grpSp>
      <p:sp>
        <p:nvSpPr>
          <p:cNvPr id="187" name="TextBox 186">
            <a:extLst>
              <a:ext uri="{FF2B5EF4-FFF2-40B4-BE49-F238E27FC236}">
                <a16:creationId xmlns:a16="http://schemas.microsoft.com/office/drawing/2014/main" id="{3BFE6A5C-D233-4A96-B7A4-BD8EA3BB3F9D}"/>
              </a:ext>
            </a:extLst>
          </p:cNvPr>
          <p:cNvSpPr txBox="1"/>
          <p:nvPr/>
        </p:nvSpPr>
        <p:spPr>
          <a:xfrm>
            <a:off x="925445" y="6437264"/>
            <a:ext cx="12701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On-premises</a:t>
            </a:r>
            <a:b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AD DS forest</a:t>
            </a:r>
          </a:p>
        </p:txBody>
      </p: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0202FBF9-72B8-449A-BC49-DE4F9B9D2CD5}"/>
              </a:ext>
            </a:extLst>
          </p:cNvPr>
          <p:cNvGrpSpPr/>
          <p:nvPr/>
        </p:nvGrpSpPr>
        <p:grpSpPr>
          <a:xfrm>
            <a:off x="1241522" y="5804410"/>
            <a:ext cx="637989" cy="652378"/>
            <a:chOff x="4319446" y="961767"/>
            <a:chExt cx="637989" cy="652378"/>
          </a:xfrm>
        </p:grpSpPr>
        <p:sp>
          <p:nvSpPr>
            <p:cNvPr id="189" name="Freeform 14">
              <a:extLst>
                <a:ext uri="{FF2B5EF4-FFF2-40B4-BE49-F238E27FC236}">
                  <a16:creationId xmlns:a16="http://schemas.microsoft.com/office/drawing/2014/main" id="{D2FFA175-AC12-4883-8552-B7C726DBEF0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319446" y="961767"/>
              <a:ext cx="637989" cy="652378"/>
            </a:xfrm>
            <a:custGeom>
              <a:avLst/>
              <a:gdLst>
                <a:gd name="T0" fmla="*/ 66 w 133"/>
                <a:gd name="T1" fmla="*/ 0 h 136"/>
                <a:gd name="T2" fmla="*/ 0 w 133"/>
                <a:gd name="T3" fmla="*/ 136 h 136"/>
                <a:gd name="T4" fmla="*/ 133 w 133"/>
                <a:gd name="T5" fmla="*/ 136 h 136"/>
                <a:gd name="T6" fmla="*/ 66 w 133"/>
                <a:gd name="T7" fmla="*/ 0 h 136"/>
                <a:gd name="T8" fmla="*/ 66 w 133"/>
                <a:gd name="T9" fmla="*/ 19 h 136"/>
                <a:gd name="T10" fmla="*/ 120 w 133"/>
                <a:gd name="T11" fmla="*/ 128 h 136"/>
                <a:gd name="T12" fmla="*/ 13 w 133"/>
                <a:gd name="T13" fmla="*/ 128 h 136"/>
                <a:gd name="T14" fmla="*/ 66 w 133"/>
                <a:gd name="T15" fmla="*/ 19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3" h="136">
                  <a:moveTo>
                    <a:pt x="66" y="0"/>
                  </a:moveTo>
                  <a:lnTo>
                    <a:pt x="0" y="136"/>
                  </a:lnTo>
                  <a:lnTo>
                    <a:pt x="133" y="136"/>
                  </a:lnTo>
                  <a:lnTo>
                    <a:pt x="66" y="0"/>
                  </a:lnTo>
                  <a:close/>
                  <a:moveTo>
                    <a:pt x="66" y="19"/>
                  </a:moveTo>
                  <a:lnTo>
                    <a:pt x="120" y="128"/>
                  </a:lnTo>
                  <a:lnTo>
                    <a:pt x="13" y="128"/>
                  </a:lnTo>
                  <a:lnTo>
                    <a:pt x="66" y="19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  <p:sp>
          <p:nvSpPr>
            <p:cNvPr id="190" name="Freeform 15">
              <a:extLst>
                <a:ext uri="{FF2B5EF4-FFF2-40B4-BE49-F238E27FC236}">
                  <a16:creationId xmlns:a16="http://schemas.microsoft.com/office/drawing/2014/main" id="{885F56AE-93C9-4E1B-973E-B16F690A7FAE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4086" y="1340723"/>
              <a:ext cx="57563" cy="86344"/>
            </a:xfrm>
            <a:custGeom>
              <a:avLst/>
              <a:gdLst>
                <a:gd name="T0" fmla="*/ 10 w 12"/>
                <a:gd name="T1" fmla="*/ 1 h 17"/>
                <a:gd name="T2" fmla="*/ 10 w 12"/>
                <a:gd name="T3" fmla="*/ 1 h 17"/>
                <a:gd name="T4" fmla="*/ 8 w 12"/>
                <a:gd name="T5" fmla="*/ 0 h 17"/>
                <a:gd name="T6" fmla="*/ 0 w 12"/>
                <a:gd name="T7" fmla="*/ 15 h 17"/>
                <a:gd name="T8" fmla="*/ 0 w 12"/>
                <a:gd name="T9" fmla="*/ 15 h 17"/>
                <a:gd name="T10" fmla="*/ 2 w 12"/>
                <a:gd name="T11" fmla="*/ 16 h 17"/>
                <a:gd name="T12" fmla="*/ 4 w 12"/>
                <a:gd name="T13" fmla="*/ 17 h 17"/>
                <a:gd name="T14" fmla="*/ 12 w 12"/>
                <a:gd name="T15" fmla="*/ 2 h 17"/>
                <a:gd name="T16" fmla="*/ 10 w 12"/>
                <a:gd name="T17" fmla="*/ 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7">
                  <a:moveTo>
                    <a:pt x="10" y="1"/>
                  </a:move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8" y="0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1" y="15"/>
                    <a:pt x="2" y="16"/>
                    <a:pt x="2" y="16"/>
                  </a:cubicBezTo>
                  <a:cubicBezTo>
                    <a:pt x="3" y="16"/>
                    <a:pt x="3" y="17"/>
                    <a:pt x="4" y="17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1" y="2"/>
                    <a:pt x="11" y="2"/>
                    <a:pt x="10" y="1"/>
                  </a:cubicBezTo>
                  <a:close/>
                </a:path>
              </a:pathLst>
            </a:custGeom>
            <a:solidFill>
              <a:srgbClr val="2F2F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  <p:sp>
          <p:nvSpPr>
            <p:cNvPr id="191" name="Freeform 16">
              <a:extLst>
                <a:ext uri="{FF2B5EF4-FFF2-40B4-BE49-F238E27FC236}">
                  <a16:creationId xmlns:a16="http://schemas.microsoft.com/office/drawing/2014/main" id="{C6214A6F-21C7-4757-BCDB-6EBC3485089C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5229" y="1340723"/>
              <a:ext cx="57563" cy="86344"/>
            </a:xfrm>
            <a:custGeom>
              <a:avLst/>
              <a:gdLst>
                <a:gd name="T0" fmla="*/ 0 w 12"/>
                <a:gd name="T1" fmla="*/ 2 h 17"/>
                <a:gd name="T2" fmla="*/ 7 w 12"/>
                <a:gd name="T3" fmla="*/ 17 h 17"/>
                <a:gd name="T4" fmla="*/ 12 w 12"/>
                <a:gd name="T5" fmla="*/ 15 h 17"/>
                <a:gd name="T6" fmla="*/ 3 w 12"/>
                <a:gd name="T7" fmla="*/ 0 h 17"/>
                <a:gd name="T8" fmla="*/ 0 w 12"/>
                <a:gd name="T9" fmla="*/ 2 h 17"/>
                <a:gd name="T10" fmla="*/ 0 w 12"/>
                <a:gd name="T11" fmla="*/ 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17">
                  <a:moveTo>
                    <a:pt x="0" y="2"/>
                  </a:moveTo>
                  <a:cubicBezTo>
                    <a:pt x="7" y="17"/>
                    <a:pt x="7" y="17"/>
                    <a:pt x="7" y="17"/>
                  </a:cubicBezTo>
                  <a:cubicBezTo>
                    <a:pt x="9" y="16"/>
                    <a:pt x="10" y="15"/>
                    <a:pt x="12" y="15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1"/>
                    <a:pt x="1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lose/>
                </a:path>
              </a:pathLst>
            </a:custGeom>
            <a:solidFill>
              <a:srgbClr val="2F2F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  <p:sp>
          <p:nvSpPr>
            <p:cNvPr id="192" name="Freeform 17">
              <a:extLst>
                <a:ext uri="{FF2B5EF4-FFF2-40B4-BE49-F238E27FC236}">
                  <a16:creationId xmlns:a16="http://schemas.microsoft.com/office/drawing/2014/main" id="{2AB41C3B-306C-4D00-BEC5-DD48E9EC487C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7666" y="1465443"/>
              <a:ext cx="81549" cy="28781"/>
            </a:xfrm>
            <a:custGeom>
              <a:avLst/>
              <a:gdLst>
                <a:gd name="T0" fmla="*/ 0 w 16"/>
                <a:gd name="T1" fmla="*/ 5 h 5"/>
                <a:gd name="T2" fmla="*/ 15 w 16"/>
                <a:gd name="T3" fmla="*/ 5 h 5"/>
                <a:gd name="T4" fmla="*/ 16 w 16"/>
                <a:gd name="T5" fmla="*/ 0 h 5"/>
                <a:gd name="T6" fmla="*/ 0 w 16"/>
                <a:gd name="T7" fmla="*/ 0 h 5"/>
                <a:gd name="T8" fmla="*/ 0 w 16"/>
                <a:gd name="T9" fmla="*/ 4 h 5"/>
                <a:gd name="T10" fmla="*/ 0 w 16"/>
                <a:gd name="T11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5">
                  <a:moveTo>
                    <a:pt x="0" y="5"/>
                  </a:moveTo>
                  <a:cubicBezTo>
                    <a:pt x="15" y="5"/>
                    <a:pt x="15" y="5"/>
                    <a:pt x="15" y="5"/>
                  </a:cubicBezTo>
                  <a:cubicBezTo>
                    <a:pt x="15" y="3"/>
                    <a:pt x="15" y="2"/>
                    <a:pt x="1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0" y="3"/>
                    <a:pt x="0" y="4"/>
                  </a:cubicBezTo>
                  <a:cubicBezTo>
                    <a:pt x="0" y="4"/>
                    <a:pt x="0" y="5"/>
                    <a:pt x="0" y="5"/>
                  </a:cubicBezTo>
                  <a:close/>
                </a:path>
              </a:pathLst>
            </a:custGeom>
            <a:solidFill>
              <a:srgbClr val="2F2F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  <p:sp>
          <p:nvSpPr>
            <p:cNvPr id="200" name="Oval 18">
              <a:extLst>
                <a:ext uri="{FF2B5EF4-FFF2-40B4-BE49-F238E27FC236}">
                  <a16:creationId xmlns:a16="http://schemas.microsoft.com/office/drawing/2014/main" id="{07E93F04-C3DB-40C6-816E-348FA9EBF6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2868" y="1239987"/>
              <a:ext cx="91143" cy="91143"/>
            </a:xfrm>
            <a:prstGeom prst="ellipse">
              <a:avLst/>
            </a:prstGeom>
            <a:solidFill>
              <a:srgbClr val="DB45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  <p:sp>
          <p:nvSpPr>
            <p:cNvPr id="205" name="Oval 19">
              <a:extLst>
                <a:ext uri="{FF2B5EF4-FFF2-40B4-BE49-F238E27FC236}">
                  <a16:creationId xmlns:a16="http://schemas.microsoft.com/office/drawing/2014/main" id="{2CD5F46F-1531-442D-8BF0-07C16CAC6D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8806" y="1436661"/>
              <a:ext cx="91143" cy="91143"/>
            </a:xfrm>
            <a:prstGeom prst="ellipse">
              <a:avLst/>
            </a:prstGeom>
            <a:solidFill>
              <a:srgbClr val="DB45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  <p:sp>
          <p:nvSpPr>
            <p:cNvPr id="206" name="Oval 20">
              <a:extLst>
                <a:ext uri="{FF2B5EF4-FFF2-40B4-BE49-F238E27FC236}">
                  <a16:creationId xmlns:a16="http://schemas.microsoft.com/office/drawing/2014/main" id="{D6F7ED9E-9F69-426F-9BAA-28FA681D54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2134" y="1436661"/>
              <a:ext cx="91143" cy="91143"/>
            </a:xfrm>
            <a:prstGeom prst="ellipse">
              <a:avLst/>
            </a:prstGeom>
            <a:solidFill>
              <a:srgbClr val="DB45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</p:grpSp>
      <p:grpSp>
        <p:nvGrpSpPr>
          <p:cNvPr id="207" name="Group 206">
            <a:extLst>
              <a:ext uri="{FF2B5EF4-FFF2-40B4-BE49-F238E27FC236}">
                <a16:creationId xmlns:a16="http://schemas.microsoft.com/office/drawing/2014/main" id="{8C4797FD-922C-4F7B-B0A3-62660F39F2D4}"/>
              </a:ext>
            </a:extLst>
          </p:cNvPr>
          <p:cNvGrpSpPr/>
          <p:nvPr/>
        </p:nvGrpSpPr>
        <p:grpSpPr>
          <a:xfrm>
            <a:off x="1263710" y="6897294"/>
            <a:ext cx="568419" cy="453997"/>
            <a:chOff x="1128256" y="817730"/>
            <a:chExt cx="244475" cy="195263"/>
          </a:xfrm>
        </p:grpSpPr>
        <p:sp>
          <p:nvSpPr>
            <p:cNvPr id="208" name="Freeform 62">
              <a:extLst>
                <a:ext uri="{FF2B5EF4-FFF2-40B4-BE49-F238E27FC236}">
                  <a16:creationId xmlns:a16="http://schemas.microsoft.com/office/drawing/2014/main" id="{4DA47930-BDBF-4895-AF8B-A7AB7138C0D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18756" y="849480"/>
              <a:ext cx="53975" cy="150813"/>
            </a:xfrm>
            <a:custGeom>
              <a:avLst/>
              <a:gdLst>
                <a:gd name="T0" fmla="*/ 0 w 36"/>
                <a:gd name="T1" fmla="*/ 98 h 98"/>
                <a:gd name="T2" fmla="*/ 32 w 36"/>
                <a:gd name="T3" fmla="*/ 98 h 98"/>
                <a:gd name="T4" fmla="*/ 36 w 36"/>
                <a:gd name="T5" fmla="*/ 94 h 98"/>
                <a:gd name="T6" fmla="*/ 36 w 36"/>
                <a:gd name="T7" fmla="*/ 78 h 98"/>
                <a:gd name="T8" fmla="*/ 36 w 36"/>
                <a:gd name="T9" fmla="*/ 30 h 98"/>
                <a:gd name="T10" fmla="*/ 36 w 36"/>
                <a:gd name="T11" fmla="*/ 4 h 98"/>
                <a:gd name="T12" fmla="*/ 32 w 36"/>
                <a:gd name="T13" fmla="*/ 0 h 98"/>
                <a:gd name="T14" fmla="*/ 0 w 36"/>
                <a:gd name="T15" fmla="*/ 0 h 98"/>
                <a:gd name="T16" fmla="*/ 0 w 36"/>
                <a:gd name="T17" fmla="*/ 98 h 98"/>
                <a:gd name="T18" fmla="*/ 1 w 36"/>
                <a:gd name="T19" fmla="*/ 84 h 98"/>
                <a:gd name="T20" fmla="*/ 15 w 36"/>
                <a:gd name="T21" fmla="*/ 84 h 98"/>
                <a:gd name="T22" fmla="*/ 15 w 36"/>
                <a:gd name="T23" fmla="*/ 91 h 98"/>
                <a:gd name="T24" fmla="*/ 1 w 36"/>
                <a:gd name="T25" fmla="*/ 91 h 98"/>
                <a:gd name="T26" fmla="*/ 1 w 36"/>
                <a:gd name="T27" fmla="*/ 8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" h="98">
                  <a:moveTo>
                    <a:pt x="0" y="98"/>
                  </a:moveTo>
                  <a:cubicBezTo>
                    <a:pt x="32" y="98"/>
                    <a:pt x="32" y="98"/>
                    <a:pt x="32" y="98"/>
                  </a:cubicBezTo>
                  <a:cubicBezTo>
                    <a:pt x="34" y="98"/>
                    <a:pt x="36" y="96"/>
                    <a:pt x="36" y="94"/>
                  </a:cubicBezTo>
                  <a:cubicBezTo>
                    <a:pt x="36" y="78"/>
                    <a:pt x="36" y="78"/>
                    <a:pt x="36" y="78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6" y="4"/>
                    <a:pt x="36" y="4"/>
                    <a:pt x="36" y="4"/>
                  </a:cubicBezTo>
                  <a:cubicBezTo>
                    <a:pt x="36" y="2"/>
                    <a:pt x="34" y="0"/>
                    <a:pt x="32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98"/>
                  </a:lnTo>
                  <a:close/>
                  <a:moveTo>
                    <a:pt x="1" y="84"/>
                  </a:moveTo>
                  <a:cubicBezTo>
                    <a:pt x="15" y="84"/>
                    <a:pt x="15" y="84"/>
                    <a:pt x="15" y="84"/>
                  </a:cubicBezTo>
                  <a:cubicBezTo>
                    <a:pt x="15" y="91"/>
                    <a:pt x="15" y="91"/>
                    <a:pt x="15" y="91"/>
                  </a:cubicBezTo>
                  <a:cubicBezTo>
                    <a:pt x="1" y="91"/>
                    <a:pt x="1" y="91"/>
                    <a:pt x="1" y="91"/>
                  </a:cubicBezTo>
                  <a:lnTo>
                    <a:pt x="1" y="84"/>
                  </a:lnTo>
                  <a:close/>
                </a:path>
              </a:pathLst>
            </a:custGeom>
            <a:solidFill>
              <a:srgbClr val="2F2F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  <p:sp>
          <p:nvSpPr>
            <p:cNvPr id="209" name="Freeform 63">
              <a:extLst>
                <a:ext uri="{FF2B5EF4-FFF2-40B4-BE49-F238E27FC236}">
                  <a16:creationId xmlns:a16="http://schemas.microsoft.com/office/drawing/2014/main" id="{71315E92-CA51-4014-9BBA-DC7F2E563C6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28256" y="849480"/>
              <a:ext cx="53975" cy="150813"/>
            </a:xfrm>
            <a:custGeom>
              <a:avLst/>
              <a:gdLst>
                <a:gd name="T0" fmla="*/ 36 w 36"/>
                <a:gd name="T1" fmla="*/ 98 h 98"/>
                <a:gd name="T2" fmla="*/ 4 w 36"/>
                <a:gd name="T3" fmla="*/ 98 h 98"/>
                <a:gd name="T4" fmla="*/ 0 w 36"/>
                <a:gd name="T5" fmla="*/ 94 h 98"/>
                <a:gd name="T6" fmla="*/ 0 w 36"/>
                <a:gd name="T7" fmla="*/ 78 h 98"/>
                <a:gd name="T8" fmla="*/ 0 w 36"/>
                <a:gd name="T9" fmla="*/ 30 h 98"/>
                <a:gd name="T10" fmla="*/ 0 w 36"/>
                <a:gd name="T11" fmla="*/ 4 h 98"/>
                <a:gd name="T12" fmla="*/ 4 w 36"/>
                <a:gd name="T13" fmla="*/ 0 h 98"/>
                <a:gd name="T14" fmla="*/ 36 w 36"/>
                <a:gd name="T15" fmla="*/ 0 h 98"/>
                <a:gd name="T16" fmla="*/ 36 w 36"/>
                <a:gd name="T17" fmla="*/ 98 h 98"/>
                <a:gd name="T18" fmla="*/ 35 w 36"/>
                <a:gd name="T19" fmla="*/ 84 h 98"/>
                <a:gd name="T20" fmla="*/ 21 w 36"/>
                <a:gd name="T21" fmla="*/ 84 h 98"/>
                <a:gd name="T22" fmla="*/ 21 w 36"/>
                <a:gd name="T23" fmla="*/ 91 h 98"/>
                <a:gd name="T24" fmla="*/ 35 w 36"/>
                <a:gd name="T25" fmla="*/ 91 h 98"/>
                <a:gd name="T26" fmla="*/ 35 w 36"/>
                <a:gd name="T27" fmla="*/ 8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" h="98">
                  <a:moveTo>
                    <a:pt x="36" y="98"/>
                  </a:moveTo>
                  <a:cubicBezTo>
                    <a:pt x="4" y="98"/>
                    <a:pt x="4" y="98"/>
                    <a:pt x="4" y="98"/>
                  </a:cubicBezTo>
                  <a:cubicBezTo>
                    <a:pt x="2" y="98"/>
                    <a:pt x="0" y="96"/>
                    <a:pt x="0" y="94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36" y="0"/>
                    <a:pt x="36" y="0"/>
                    <a:pt x="36" y="0"/>
                  </a:cubicBezTo>
                  <a:lnTo>
                    <a:pt x="36" y="98"/>
                  </a:lnTo>
                  <a:close/>
                  <a:moveTo>
                    <a:pt x="35" y="84"/>
                  </a:moveTo>
                  <a:cubicBezTo>
                    <a:pt x="21" y="84"/>
                    <a:pt x="21" y="84"/>
                    <a:pt x="21" y="84"/>
                  </a:cubicBezTo>
                  <a:cubicBezTo>
                    <a:pt x="21" y="91"/>
                    <a:pt x="21" y="91"/>
                    <a:pt x="21" y="91"/>
                  </a:cubicBezTo>
                  <a:cubicBezTo>
                    <a:pt x="35" y="91"/>
                    <a:pt x="35" y="91"/>
                    <a:pt x="35" y="91"/>
                  </a:cubicBezTo>
                  <a:lnTo>
                    <a:pt x="35" y="84"/>
                  </a:lnTo>
                  <a:close/>
                </a:path>
              </a:pathLst>
            </a:custGeom>
            <a:solidFill>
              <a:srgbClr val="2F2F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  <p:sp>
          <p:nvSpPr>
            <p:cNvPr id="217" name="Freeform 64">
              <a:extLst>
                <a:ext uri="{FF2B5EF4-FFF2-40B4-BE49-F238E27FC236}">
                  <a16:creationId xmlns:a16="http://schemas.microsoft.com/office/drawing/2014/main" id="{D9B5F19C-A396-4E2C-9FF0-D24C8CC59BD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94931" y="817730"/>
              <a:ext cx="109538" cy="195263"/>
            </a:xfrm>
            <a:custGeom>
              <a:avLst/>
              <a:gdLst>
                <a:gd name="T0" fmla="*/ 5 w 73"/>
                <a:gd name="T1" fmla="*/ 128 h 128"/>
                <a:gd name="T2" fmla="*/ 69 w 73"/>
                <a:gd name="T3" fmla="*/ 128 h 128"/>
                <a:gd name="T4" fmla="*/ 73 w 73"/>
                <a:gd name="T5" fmla="*/ 123 h 128"/>
                <a:gd name="T6" fmla="*/ 73 w 73"/>
                <a:gd name="T7" fmla="*/ 102 h 128"/>
                <a:gd name="T8" fmla="*/ 73 w 73"/>
                <a:gd name="T9" fmla="*/ 38 h 128"/>
                <a:gd name="T10" fmla="*/ 73 w 73"/>
                <a:gd name="T11" fmla="*/ 4 h 128"/>
                <a:gd name="T12" fmla="*/ 69 w 73"/>
                <a:gd name="T13" fmla="*/ 0 h 128"/>
                <a:gd name="T14" fmla="*/ 5 w 73"/>
                <a:gd name="T15" fmla="*/ 0 h 128"/>
                <a:gd name="T16" fmla="*/ 0 w 73"/>
                <a:gd name="T17" fmla="*/ 4 h 128"/>
                <a:gd name="T18" fmla="*/ 0 w 73"/>
                <a:gd name="T19" fmla="*/ 123 h 128"/>
                <a:gd name="T20" fmla="*/ 5 w 73"/>
                <a:gd name="T21" fmla="*/ 128 h 128"/>
                <a:gd name="T22" fmla="*/ 28 w 73"/>
                <a:gd name="T23" fmla="*/ 110 h 128"/>
                <a:gd name="T24" fmla="*/ 46 w 73"/>
                <a:gd name="T25" fmla="*/ 110 h 128"/>
                <a:gd name="T26" fmla="*/ 46 w 73"/>
                <a:gd name="T27" fmla="*/ 119 h 128"/>
                <a:gd name="T28" fmla="*/ 28 w 73"/>
                <a:gd name="T29" fmla="*/ 119 h 128"/>
                <a:gd name="T30" fmla="*/ 28 w 73"/>
                <a:gd name="T31" fmla="*/ 11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3" h="128">
                  <a:moveTo>
                    <a:pt x="5" y="128"/>
                  </a:moveTo>
                  <a:cubicBezTo>
                    <a:pt x="69" y="128"/>
                    <a:pt x="69" y="128"/>
                    <a:pt x="69" y="128"/>
                  </a:cubicBezTo>
                  <a:cubicBezTo>
                    <a:pt x="71" y="128"/>
                    <a:pt x="73" y="126"/>
                    <a:pt x="73" y="123"/>
                  </a:cubicBezTo>
                  <a:cubicBezTo>
                    <a:pt x="73" y="102"/>
                    <a:pt x="73" y="102"/>
                    <a:pt x="73" y="102"/>
                  </a:cubicBezTo>
                  <a:cubicBezTo>
                    <a:pt x="73" y="38"/>
                    <a:pt x="73" y="38"/>
                    <a:pt x="73" y="38"/>
                  </a:cubicBezTo>
                  <a:cubicBezTo>
                    <a:pt x="73" y="4"/>
                    <a:pt x="73" y="4"/>
                    <a:pt x="73" y="4"/>
                  </a:cubicBezTo>
                  <a:cubicBezTo>
                    <a:pt x="73" y="2"/>
                    <a:pt x="71" y="0"/>
                    <a:pt x="69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123"/>
                    <a:pt x="0" y="123"/>
                    <a:pt x="0" y="123"/>
                  </a:cubicBezTo>
                  <a:cubicBezTo>
                    <a:pt x="0" y="126"/>
                    <a:pt x="2" y="128"/>
                    <a:pt x="5" y="128"/>
                  </a:cubicBezTo>
                  <a:close/>
                  <a:moveTo>
                    <a:pt x="28" y="110"/>
                  </a:moveTo>
                  <a:cubicBezTo>
                    <a:pt x="46" y="110"/>
                    <a:pt x="46" y="110"/>
                    <a:pt x="46" y="110"/>
                  </a:cubicBezTo>
                  <a:cubicBezTo>
                    <a:pt x="46" y="119"/>
                    <a:pt x="46" y="119"/>
                    <a:pt x="46" y="119"/>
                  </a:cubicBezTo>
                  <a:cubicBezTo>
                    <a:pt x="28" y="119"/>
                    <a:pt x="28" y="119"/>
                    <a:pt x="28" y="119"/>
                  </a:cubicBezTo>
                  <a:lnTo>
                    <a:pt x="28" y="110"/>
                  </a:lnTo>
                  <a:close/>
                </a:path>
              </a:pathLst>
            </a:custGeom>
            <a:solidFill>
              <a:srgbClr val="939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</p:grpSp>
      <p:sp>
        <p:nvSpPr>
          <p:cNvPr id="218" name="TextBox 217">
            <a:extLst>
              <a:ext uri="{FF2B5EF4-FFF2-40B4-BE49-F238E27FC236}">
                <a16:creationId xmlns:a16="http://schemas.microsoft.com/office/drawing/2014/main" id="{780C92F4-C283-43D2-8F40-121193EE3284}"/>
              </a:ext>
            </a:extLst>
          </p:cNvPr>
          <p:cNvSpPr txBox="1"/>
          <p:nvPr/>
        </p:nvSpPr>
        <p:spPr>
          <a:xfrm>
            <a:off x="933397" y="7369369"/>
            <a:ext cx="122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Application datacenters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90111C20-EFB9-460A-9AE3-8FA121B4943A}"/>
              </a:ext>
            </a:extLst>
          </p:cNvPr>
          <p:cNvSpPr txBox="1"/>
          <p:nvPr/>
        </p:nvSpPr>
        <p:spPr>
          <a:xfrm rot="20267212">
            <a:off x="2153977" y="6498862"/>
            <a:ext cx="13891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On-premises traffic</a:t>
            </a:r>
          </a:p>
        </p:txBody>
      </p: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BF1ED088-CB4D-4CFF-AEDB-03E5E23D88F8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1931263" y="6415574"/>
            <a:ext cx="1791310" cy="697370"/>
          </a:xfrm>
          <a:prstGeom prst="straightConnector1">
            <a:avLst/>
          </a:prstGeom>
          <a:ln w="38100">
            <a:solidFill>
              <a:srgbClr val="00B05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Rectangle 222">
            <a:extLst>
              <a:ext uri="{FF2B5EF4-FFF2-40B4-BE49-F238E27FC236}">
                <a16:creationId xmlns:a16="http://schemas.microsoft.com/office/drawing/2014/main" id="{9D20A839-73DB-40D2-B586-8E9A76DA99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038" y="5212285"/>
            <a:ext cx="219632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20450"/>
            <a:r>
              <a:rPr lang="en-US" altLang="en-US" sz="1600" dirty="0">
                <a:solidFill>
                  <a:srgbClr val="FFFFFF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Your organization</a:t>
            </a:r>
            <a:endParaRPr lang="en-US" altLang="en-US" sz="16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70B66A87-BB56-4CB4-8860-9D199B0B505A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4503593" y="6415574"/>
            <a:ext cx="1055991" cy="0"/>
          </a:xfrm>
          <a:prstGeom prst="straightConnector1">
            <a:avLst/>
          </a:prstGeom>
          <a:ln w="381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TextBox 224">
            <a:extLst>
              <a:ext uri="{FF2B5EF4-FFF2-40B4-BE49-F238E27FC236}">
                <a16:creationId xmlns:a16="http://schemas.microsoft.com/office/drawing/2014/main" id="{13DF672D-8644-4BEB-8680-23C7654F6C61}"/>
              </a:ext>
            </a:extLst>
          </p:cNvPr>
          <p:cNvSpPr txBox="1"/>
          <p:nvPr/>
        </p:nvSpPr>
        <p:spPr>
          <a:xfrm>
            <a:off x="4406686" y="6045360"/>
            <a:ext cx="12375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Microsoft 365 traffic</a:t>
            </a: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9CBB4404-9622-45F5-BD6F-13DFAB84E3FF}"/>
              </a:ext>
            </a:extLst>
          </p:cNvPr>
          <p:cNvSpPr txBox="1"/>
          <p:nvPr/>
        </p:nvSpPr>
        <p:spPr>
          <a:xfrm>
            <a:off x="3568302" y="7895859"/>
            <a:ext cx="10502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Remote worker</a:t>
            </a:r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F0A0561A-2671-48E5-9DC9-C88FBFBB73A4}"/>
              </a:ext>
            </a:extLst>
          </p:cNvPr>
          <p:cNvSpPr txBox="1"/>
          <p:nvPr/>
        </p:nvSpPr>
        <p:spPr>
          <a:xfrm>
            <a:off x="5783766" y="6306626"/>
            <a:ext cx="6064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Teams</a:t>
            </a: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60BF85E8-090E-4014-9EFF-CD0F6B98FC2E}"/>
              </a:ext>
            </a:extLst>
          </p:cNvPr>
          <p:cNvSpPr txBox="1"/>
          <p:nvPr/>
        </p:nvSpPr>
        <p:spPr>
          <a:xfrm>
            <a:off x="6829021" y="6306626"/>
            <a:ext cx="7200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Exchange</a:t>
            </a: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C8BDF596-71C7-4C8E-A64B-85D87C75E695}"/>
              </a:ext>
            </a:extLst>
          </p:cNvPr>
          <p:cNvSpPr txBox="1"/>
          <p:nvPr/>
        </p:nvSpPr>
        <p:spPr>
          <a:xfrm>
            <a:off x="7846203" y="6306626"/>
            <a:ext cx="7970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SharePoint</a:t>
            </a: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5AD1FB58-4219-4BDE-9D55-A311749D5FC1}"/>
              </a:ext>
            </a:extLst>
          </p:cNvPr>
          <p:cNvSpPr txBox="1"/>
          <p:nvPr/>
        </p:nvSpPr>
        <p:spPr>
          <a:xfrm>
            <a:off x="8922232" y="6306626"/>
            <a:ext cx="7136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OneDrive</a:t>
            </a: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2D597BF9-0E97-4108-8961-15BE4DC98A40}"/>
              </a:ext>
            </a:extLst>
          </p:cNvPr>
          <p:cNvSpPr txBox="1"/>
          <p:nvPr/>
        </p:nvSpPr>
        <p:spPr>
          <a:xfrm>
            <a:off x="5529809" y="7932996"/>
            <a:ext cx="41834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Microsoft 365 resources include productivity apps, the data stored in them, device management, and security services.</a:t>
            </a:r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B74C9D3C-D487-4C0E-BA75-C73AEE3E4439}"/>
              </a:ext>
            </a:extLst>
          </p:cNvPr>
          <p:cNvSpPr txBox="1"/>
          <p:nvPr/>
        </p:nvSpPr>
        <p:spPr>
          <a:xfrm>
            <a:off x="330749" y="4554401"/>
            <a:ext cx="84235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For many organizations, remote workers need access to both on-premises and cloud apps and resources.</a:t>
            </a:r>
          </a:p>
        </p:txBody>
      </p:sp>
      <p:sp>
        <p:nvSpPr>
          <p:cNvPr id="259" name="TextBox 258">
            <a:hlinkClick r:id="rId18"/>
            <a:extLst>
              <a:ext uri="{FF2B5EF4-FFF2-40B4-BE49-F238E27FC236}">
                <a16:creationId xmlns:a16="http://schemas.microsoft.com/office/drawing/2014/main" id="{021BEE17-4714-4147-BC50-97AEA97889B1}"/>
              </a:ext>
            </a:extLst>
          </p:cNvPr>
          <p:cNvSpPr txBox="1"/>
          <p:nvPr/>
        </p:nvSpPr>
        <p:spPr>
          <a:xfrm>
            <a:off x="266720" y="11131511"/>
            <a:ext cx="6112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Step 3. Deploy security and compliance</a:t>
            </a:r>
            <a:endParaRPr lang="en-US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291" name="Picture 290">
            <a:extLst>
              <a:ext uri="{FF2B5EF4-FFF2-40B4-BE49-F238E27FC236}">
                <a16:creationId xmlns:a16="http://schemas.microsoft.com/office/drawing/2014/main" id="{32937A36-3B37-4ACA-BAF3-DFA5C1D819F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37908" y="10548310"/>
            <a:ext cx="1233055" cy="457200"/>
          </a:xfrm>
          <a:prstGeom prst="rect">
            <a:avLst/>
          </a:prstGeom>
        </p:spPr>
      </p:pic>
      <p:sp>
        <p:nvSpPr>
          <p:cNvPr id="292" name="Rectangle 954">
            <a:extLst>
              <a:ext uri="{FF2B5EF4-FFF2-40B4-BE49-F238E27FC236}">
                <a16:creationId xmlns:a16="http://schemas.microsoft.com/office/drawing/2014/main" id="{53B93ECB-6804-4C16-8F3D-A1628130C3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6200" y="10623022"/>
            <a:ext cx="87600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1220450"/>
            <a:r>
              <a:rPr lang="en-US" alt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Use Windows Virtual Desktop</a:t>
            </a:r>
          </a:p>
        </p:txBody>
      </p:sp>
      <p:pic>
        <p:nvPicPr>
          <p:cNvPr id="293" name="Picture 292">
            <a:extLst>
              <a:ext uri="{FF2B5EF4-FFF2-40B4-BE49-F238E27FC236}">
                <a16:creationId xmlns:a16="http://schemas.microsoft.com/office/drawing/2014/main" id="{8CC4BFDA-C666-43D9-8027-2EFA23A9E11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09991" y="8831688"/>
            <a:ext cx="1488889" cy="1104120"/>
          </a:xfrm>
          <a:prstGeom prst="rect">
            <a:avLst/>
          </a:prstGeom>
        </p:spPr>
      </p:pic>
      <p:sp>
        <p:nvSpPr>
          <p:cNvPr id="294" name="Rectangle 954">
            <a:extLst>
              <a:ext uri="{FF2B5EF4-FFF2-40B4-BE49-F238E27FC236}">
                <a16:creationId xmlns:a16="http://schemas.microsoft.com/office/drawing/2014/main" id="{CF825274-0F45-407E-9E99-275CEBE20C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2893" y="9081315"/>
            <a:ext cx="849315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1220450"/>
            <a:r>
              <a:rPr lang="en-US" alt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Want your</a:t>
            </a:r>
          </a:p>
          <a:p>
            <a:pPr algn="ctr" defTabSz="1220450"/>
            <a:r>
              <a:rPr lang="en-US" alt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workers to use their personal computers?</a:t>
            </a:r>
          </a:p>
        </p:txBody>
      </p:sp>
      <p:sp>
        <p:nvSpPr>
          <p:cNvPr id="295" name="TextBox 294">
            <a:extLst>
              <a:ext uri="{FF2B5EF4-FFF2-40B4-BE49-F238E27FC236}">
                <a16:creationId xmlns:a16="http://schemas.microsoft.com/office/drawing/2014/main" id="{C9B32BA5-A343-4BBC-976A-977BB82ED142}"/>
              </a:ext>
            </a:extLst>
          </p:cNvPr>
          <p:cNvSpPr txBox="1"/>
          <p:nvPr/>
        </p:nvSpPr>
        <p:spPr>
          <a:xfrm>
            <a:off x="3346379" y="10039489"/>
            <a:ext cx="4822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Yes</a:t>
            </a:r>
          </a:p>
        </p:txBody>
      </p:sp>
      <p:cxnSp>
        <p:nvCxnSpPr>
          <p:cNvPr id="296" name="Straight Arrow Connector 295">
            <a:extLst>
              <a:ext uri="{FF2B5EF4-FFF2-40B4-BE49-F238E27FC236}">
                <a16:creationId xmlns:a16="http://schemas.microsoft.com/office/drawing/2014/main" id="{BB8398BA-D8CE-47FD-9504-82CC99BB94AF}"/>
              </a:ext>
            </a:extLst>
          </p:cNvPr>
          <p:cNvCxnSpPr>
            <a:cxnSpLocks/>
          </p:cNvCxnSpPr>
          <p:nvPr/>
        </p:nvCxnSpPr>
        <p:spPr>
          <a:xfrm>
            <a:off x="3354435" y="9935808"/>
            <a:ext cx="0" cy="6125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" name="TextBox 296">
            <a:extLst>
              <a:ext uri="{FF2B5EF4-FFF2-40B4-BE49-F238E27FC236}">
                <a16:creationId xmlns:a16="http://schemas.microsoft.com/office/drawing/2014/main" id="{0F9A3A95-7CF6-445E-AF33-C578E1FD775E}"/>
              </a:ext>
            </a:extLst>
          </p:cNvPr>
          <p:cNvSpPr txBox="1"/>
          <p:nvPr/>
        </p:nvSpPr>
        <p:spPr>
          <a:xfrm>
            <a:off x="4305328" y="9100056"/>
            <a:ext cx="4635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No</a:t>
            </a:r>
          </a:p>
        </p:txBody>
      </p:sp>
      <p:cxnSp>
        <p:nvCxnSpPr>
          <p:cNvPr id="298" name="Straight Arrow Connector 297">
            <a:extLst>
              <a:ext uri="{FF2B5EF4-FFF2-40B4-BE49-F238E27FC236}">
                <a16:creationId xmlns:a16="http://schemas.microsoft.com/office/drawing/2014/main" id="{3F9347FF-BE12-414F-9826-CD4BB170B639}"/>
              </a:ext>
            </a:extLst>
          </p:cNvPr>
          <p:cNvCxnSpPr>
            <a:cxnSpLocks/>
          </p:cNvCxnSpPr>
          <p:nvPr/>
        </p:nvCxnSpPr>
        <p:spPr>
          <a:xfrm flipV="1">
            <a:off x="4091845" y="9382222"/>
            <a:ext cx="891128" cy="15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6810ACED-CDEE-4965-82F0-976A1042AEF2}"/>
              </a:ext>
            </a:extLst>
          </p:cNvPr>
          <p:cNvSpPr/>
          <p:nvPr/>
        </p:nvSpPr>
        <p:spPr>
          <a:xfrm>
            <a:off x="6717894" y="10362971"/>
            <a:ext cx="2831385" cy="70892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000" dirty="0">
                <a:solidFill>
                  <a:srgbClr val="171717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Use an RDS Gateway to protect access to on-premises Windows devices and servers.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0F49EC8-F23A-40DC-997A-9D438A7E8758}"/>
              </a:ext>
            </a:extLst>
          </p:cNvPr>
          <p:cNvSpPr/>
          <p:nvPr/>
        </p:nvSpPr>
        <p:spPr>
          <a:xfrm>
            <a:off x="6717894" y="10016692"/>
            <a:ext cx="2831385" cy="346277"/>
          </a:xfrm>
          <a:prstGeom prst="rect">
            <a:avLst/>
          </a:prstGeom>
          <a:solidFill>
            <a:srgbClr val="E6E6E6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en-US" sz="1400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Remote Desktop Services (RDS)</a:t>
            </a:r>
          </a:p>
        </p:txBody>
      </p:sp>
      <p:sp>
        <p:nvSpPr>
          <p:cNvPr id="301" name="TextBox 300">
            <a:extLst>
              <a:ext uri="{FF2B5EF4-FFF2-40B4-BE49-F238E27FC236}">
                <a16:creationId xmlns:a16="http://schemas.microsoft.com/office/drawing/2014/main" id="{5C3FAB57-DBEF-4F02-AE29-79828E649F4E}"/>
              </a:ext>
            </a:extLst>
          </p:cNvPr>
          <p:cNvSpPr txBox="1"/>
          <p:nvPr/>
        </p:nvSpPr>
        <p:spPr>
          <a:xfrm>
            <a:off x="333909" y="8432873"/>
            <a:ext cx="82400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Use this flowchart to determine how to provide remote access: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E0D26234-30C9-4306-8777-78DB291308F4}"/>
              </a:ext>
            </a:extLst>
          </p:cNvPr>
          <p:cNvSpPr/>
          <p:nvPr/>
        </p:nvSpPr>
        <p:spPr>
          <a:xfrm>
            <a:off x="394029" y="11594640"/>
            <a:ext cx="9276064" cy="3298902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81A02105-EF46-4007-BDB4-542815526DB0}"/>
              </a:ext>
            </a:extLst>
          </p:cNvPr>
          <p:cNvSpPr/>
          <p:nvPr/>
        </p:nvSpPr>
        <p:spPr>
          <a:xfrm>
            <a:off x="492819" y="11665025"/>
            <a:ext cx="2101811" cy="1246096"/>
          </a:xfrm>
          <a:prstGeom prst="rect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Security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3639B16E-F608-4B46-912A-EE2F49935D43}"/>
              </a:ext>
            </a:extLst>
          </p:cNvPr>
          <p:cNvSpPr/>
          <p:nvPr/>
        </p:nvSpPr>
        <p:spPr>
          <a:xfrm>
            <a:off x="2643579" y="11665024"/>
            <a:ext cx="6922002" cy="124609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Office 365 Advanced Threat Protection (ATP) to protect your Microsoft 365 apps and data from attack</a:t>
            </a:r>
            <a:endParaRPr lang="en-US" sz="10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Malware protection for Windows 10, SharePoint files, and Exchange email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Microsoft Defender ATP to detect and respond to advanced cyberthreats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Cloud App Security</a:t>
            </a:r>
            <a:r>
              <a:rPr lang="en-US" sz="1000" dirty="0">
                <a:solidFill>
                  <a:srgbClr val="171717"/>
                </a:solidFill>
                <a:latin typeface="Segoe UI" panose="020B0502040204020203" pitchFamily="34" charset="0"/>
              </a:rPr>
              <a:t> to protect both Microsoft 365 and other SaaS apps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Azure Active Directory (Azure AD) Identity Protection to detect and remediate identity-based risks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dirty="0">
              <a:solidFill>
                <a:srgbClr val="17171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3147AF35-BCBC-4271-A796-80244972196D}"/>
              </a:ext>
            </a:extLst>
          </p:cNvPr>
          <p:cNvSpPr/>
          <p:nvPr/>
        </p:nvSpPr>
        <p:spPr>
          <a:xfrm>
            <a:off x="492819" y="12952814"/>
            <a:ext cx="2101811" cy="1893608"/>
          </a:xfrm>
          <a:prstGeom prst="rect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Compliance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A30F3896-05DA-42BC-98DA-279F609FA293}"/>
              </a:ext>
            </a:extLst>
          </p:cNvPr>
          <p:cNvSpPr/>
          <p:nvPr/>
        </p:nvSpPr>
        <p:spPr>
          <a:xfrm>
            <a:off x="2643579" y="12952813"/>
            <a:ext cx="6922002" cy="189360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Sensitivity labels to classify your data for levels of protection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Data Loss Protection (DLP) to prevent inappropriate sharing of data</a:t>
            </a:r>
            <a:endParaRPr lang="en-US" sz="10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Conditional Access App Control to keep sensitive data off personal devices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Data retention labels and policies to implement data governance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Office message encryption (OME) for</a:t>
            </a:r>
            <a:r>
              <a:rPr lang="en-US" sz="1000" dirty="0">
                <a:solidFill>
                  <a:srgbClr val="171717"/>
                </a:solidFill>
                <a:latin typeface="Segoe UI" panose="020B0502040204020203" pitchFamily="34" charset="0"/>
              </a:rPr>
              <a:t> secure email to internal and external mailboxes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>
                <a:solidFill>
                  <a:srgbClr val="171717"/>
                </a:solidFill>
                <a:latin typeface="Segoe UI" panose="020B0502040204020203" pitchFamily="34" charset="0"/>
              </a:rPr>
              <a:t>Communication Compliance to prevent inappropriate messages and Insider Risk Management to address malicious and inadvertent risks</a:t>
            </a:r>
            <a:endParaRPr lang="en-US" sz="1000" b="0" i="0">
              <a:solidFill>
                <a:srgbClr val="171717"/>
              </a:solidFill>
              <a:effectLst/>
              <a:latin typeface="Segoe UI" panose="020B0502040204020203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0" i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Compliance </a:t>
            </a:r>
            <a:r>
              <a:rPr lang="en-US" sz="10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Manager and Compliance Score (preview) to manage and improve your subscription’s </a:t>
            </a:r>
            <a:r>
              <a:rPr lang="en-US" sz="1000" b="0" i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compliance configuration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dirty="0">
              <a:solidFill>
                <a:srgbClr val="17171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11" name="TextBox 310">
            <a:extLst>
              <a:ext uri="{FF2B5EF4-FFF2-40B4-BE49-F238E27FC236}">
                <a16:creationId xmlns:a16="http://schemas.microsoft.com/office/drawing/2014/main" id="{37ADC1A3-B4BB-4704-B65B-24A99283553E}"/>
              </a:ext>
            </a:extLst>
          </p:cNvPr>
          <p:cNvSpPr txBox="1"/>
          <p:nvPr/>
        </p:nvSpPr>
        <p:spPr>
          <a:xfrm>
            <a:off x="4107809" y="3225656"/>
            <a:ext cx="532194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Segoe UI" panose="020B0502040204020203" pitchFamily="34" charset="0"/>
                <a:cs typeface="Segoe UI" panose="020B0502040204020203" pitchFamily="34" charset="0"/>
              </a:rPr>
              <a:t>Use Conditional Access to require remote workers to sign in using a password and an additional verification method such as Microsoft Authenticator, a phone call, or a text message.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637E222-2CD9-45C8-A56A-15B4A1436FCE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2727874" y="12546963"/>
            <a:ext cx="293526" cy="293526"/>
          </a:xfrm>
          <a:prstGeom prst="rect">
            <a:avLst/>
          </a:prstGeom>
        </p:spPr>
      </p:pic>
      <p:pic>
        <p:nvPicPr>
          <p:cNvPr id="122" name="Graphic 121">
            <a:extLst>
              <a:ext uri="{FF2B5EF4-FFF2-40B4-BE49-F238E27FC236}">
                <a16:creationId xmlns:a16="http://schemas.microsoft.com/office/drawing/2014/main" id="{4ADBCDFC-1909-4530-8767-A5BECC5B4660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2727874" y="14472833"/>
            <a:ext cx="293526" cy="293526"/>
          </a:xfrm>
          <a:prstGeom prst="rect">
            <a:avLst/>
          </a:prstGeom>
        </p:spPr>
      </p:pic>
      <p:sp>
        <p:nvSpPr>
          <p:cNvPr id="5" name="TextBox 4">
            <a:hlinkClick r:id="rId21"/>
            <a:extLst>
              <a:ext uri="{FF2B5EF4-FFF2-40B4-BE49-F238E27FC236}">
                <a16:creationId xmlns:a16="http://schemas.microsoft.com/office/drawing/2014/main" id="{F6A75837-414E-4E6A-886F-D20E583E81DA}"/>
              </a:ext>
            </a:extLst>
          </p:cNvPr>
          <p:cNvSpPr txBox="1"/>
          <p:nvPr/>
        </p:nvSpPr>
        <p:spPr>
          <a:xfrm>
            <a:off x="3021399" y="12555227"/>
            <a:ext cx="58727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docs.microsoft.com/microsoft-365/compliance/compliance-quick-tasks</a:t>
            </a:r>
            <a:endParaRPr lang="en-US" sz="1200" dirty="0"/>
          </a:p>
        </p:txBody>
      </p:sp>
      <p:sp>
        <p:nvSpPr>
          <p:cNvPr id="125" name="TextBox 124">
            <a:hlinkClick r:id="rId22"/>
            <a:extLst>
              <a:ext uri="{FF2B5EF4-FFF2-40B4-BE49-F238E27FC236}">
                <a16:creationId xmlns:a16="http://schemas.microsoft.com/office/drawing/2014/main" id="{BC32B74E-5769-4312-BB7F-2BABCCD7749F}"/>
              </a:ext>
            </a:extLst>
          </p:cNvPr>
          <p:cNvSpPr txBox="1"/>
          <p:nvPr/>
        </p:nvSpPr>
        <p:spPr>
          <a:xfrm>
            <a:off x="3021399" y="14481097"/>
            <a:ext cx="58727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docs.microsoft.com/microsoft-365/security/top-security-tasks-for-remote-work</a:t>
            </a:r>
            <a:endParaRPr lang="en-US" sz="1200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4606C5FA-E2D1-44AE-B69B-C6326C232E69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3961281" y="6133550"/>
            <a:ext cx="293057" cy="52099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1B026871-8DEE-4469-A142-4D9C20B2F8DB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3810182" y="5605074"/>
            <a:ext cx="595254" cy="42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008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" grpId="0" animBg="1"/>
      <p:bldP spid="230" grpId="0" animBg="1"/>
      <p:bldP spid="231" grpId="0" animBg="1"/>
      <p:bldP spid="232" grpId="0" animBg="1"/>
      <p:bldP spid="233" grpId="0" animBg="1"/>
      <p:bldP spid="23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Rectangle 272">
            <a:extLst>
              <a:ext uri="{FF2B5EF4-FFF2-40B4-BE49-F238E27FC236}">
                <a16:creationId xmlns:a16="http://schemas.microsoft.com/office/drawing/2014/main" id="{3A031E8A-39AC-4769-B156-AC088730D251}"/>
              </a:ext>
            </a:extLst>
          </p:cNvPr>
          <p:cNvSpPr/>
          <p:nvPr/>
        </p:nvSpPr>
        <p:spPr>
          <a:xfrm>
            <a:off x="384168" y="10865063"/>
            <a:ext cx="8901548" cy="3939092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hlinkClick r:id="rId3"/>
            <a:extLst>
              <a:ext uri="{FF2B5EF4-FFF2-40B4-BE49-F238E27FC236}">
                <a16:creationId xmlns:a16="http://schemas.microsoft.com/office/drawing/2014/main" id="{98E9E9AC-E4C9-46E8-8CDD-F152FB685C5D}"/>
              </a:ext>
            </a:extLst>
          </p:cNvPr>
          <p:cNvSpPr/>
          <p:nvPr/>
        </p:nvSpPr>
        <p:spPr>
          <a:xfrm>
            <a:off x="-1" y="-17342"/>
            <a:ext cx="10058400" cy="1758447"/>
          </a:xfrm>
          <a:prstGeom prst="rect">
            <a:avLst/>
          </a:prstGeom>
          <a:solidFill>
            <a:srgbClr val="0078DF"/>
          </a:solidFill>
          <a:ln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 Placeholder 3">
            <a:hlinkClick r:id="rId3"/>
            <a:extLst>
              <a:ext uri="{FF2B5EF4-FFF2-40B4-BE49-F238E27FC236}">
                <a16:creationId xmlns:a16="http://schemas.microsoft.com/office/drawing/2014/main" id="{DEBBF52F-E853-4F84-9AC3-756C2A9DF799}"/>
              </a:ext>
            </a:extLst>
          </p:cNvPr>
          <p:cNvSpPr txBox="1">
            <a:spLocks/>
          </p:cNvSpPr>
          <p:nvPr/>
        </p:nvSpPr>
        <p:spPr>
          <a:xfrm>
            <a:off x="384168" y="14869870"/>
            <a:ext cx="5175416" cy="4846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32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>
                <a:solidFill>
                  <a:schemeClr val="tx1"/>
                </a:solidFill>
                <a:latin typeface="Segoe Pro Semibold" panose="020B0502040504020203" pitchFamily="34" charset="0"/>
              </a:rPr>
              <a:t>For deployment guidance, visit aka.ms/m365eremoteworkers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80C28187-7BDA-45AA-BD59-D1FDE2CC6D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911" y="183440"/>
            <a:ext cx="1468062" cy="380081"/>
          </a:xfrm>
          <a:prstGeom prst="rect">
            <a:avLst/>
          </a:prstGeom>
        </p:spPr>
      </p:pic>
      <p:sp>
        <p:nvSpPr>
          <p:cNvPr id="6" name="TextBox 5">
            <a:hlinkClick r:id="rId5"/>
            <a:extLst>
              <a:ext uri="{FF2B5EF4-FFF2-40B4-BE49-F238E27FC236}">
                <a16:creationId xmlns:a16="http://schemas.microsoft.com/office/drawing/2014/main" id="{7D7ED85D-0FF8-4544-AD64-94A5CB0831AA}"/>
              </a:ext>
            </a:extLst>
          </p:cNvPr>
          <p:cNvSpPr txBox="1"/>
          <p:nvPr/>
        </p:nvSpPr>
        <p:spPr>
          <a:xfrm>
            <a:off x="400861" y="1903106"/>
            <a:ext cx="5270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Step 4. Deploy endpoint management</a:t>
            </a:r>
            <a:endParaRPr lang="en-US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4" name="TextBox 3">
            <a:hlinkClick r:id="rId6"/>
            <a:extLst>
              <a:ext uri="{FF2B5EF4-FFF2-40B4-BE49-F238E27FC236}">
                <a16:creationId xmlns:a16="http://schemas.microsoft.com/office/drawing/2014/main" id="{88A523AC-27B7-4E06-A04C-11E55BD6D6F6}"/>
              </a:ext>
            </a:extLst>
          </p:cNvPr>
          <p:cNvSpPr txBox="1"/>
          <p:nvPr/>
        </p:nvSpPr>
        <p:spPr>
          <a:xfrm>
            <a:off x="405050" y="6267807"/>
            <a:ext cx="6989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Step 5. Deploy remote worker productivity apps and services</a:t>
            </a:r>
            <a:endParaRPr lang="en-US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7EFB9737-4E2A-429F-AA0C-1FDCCF900FCD}"/>
              </a:ext>
            </a:extLst>
          </p:cNvPr>
          <p:cNvSpPr/>
          <p:nvPr/>
        </p:nvSpPr>
        <p:spPr>
          <a:xfrm>
            <a:off x="385241" y="6713870"/>
            <a:ext cx="8982402" cy="3268319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F6837A74-F09C-4AD5-A2D0-2000F19D09D1}"/>
              </a:ext>
            </a:extLst>
          </p:cNvPr>
          <p:cNvSpPr/>
          <p:nvPr/>
        </p:nvSpPr>
        <p:spPr>
          <a:xfrm>
            <a:off x="482958" y="7556080"/>
            <a:ext cx="1904230" cy="2336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171717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Chat and conversations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171717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Meetings, events, and conferences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171717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Calling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171717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Apps and workflows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8A6F3AFA-F87B-4E73-8249-1569854577CE}"/>
              </a:ext>
            </a:extLst>
          </p:cNvPr>
          <p:cNvSpPr/>
          <p:nvPr/>
        </p:nvSpPr>
        <p:spPr>
          <a:xfrm>
            <a:off x="2563955" y="7556080"/>
            <a:ext cx="2087364" cy="2336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171717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Send and receive email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171717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Manage calendars, contacts, and tasks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AD7B111B-696D-4138-80A0-1651E5D0A80B}"/>
              </a:ext>
            </a:extLst>
          </p:cNvPr>
          <p:cNvSpPr/>
          <p:nvPr/>
        </p:nvSpPr>
        <p:spPr>
          <a:xfrm>
            <a:off x="4783355" y="7556080"/>
            <a:ext cx="2242748" cy="2336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171717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Migrate files to SharePoint and OneDrive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171717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Collaborate on, store, and manage documents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171717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Work from Teams, Office desktop apps, or a web browser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03B8FE11-62C2-488D-AEE3-379338BC4315}"/>
              </a:ext>
            </a:extLst>
          </p:cNvPr>
          <p:cNvSpPr/>
          <p:nvPr/>
        </p:nvSpPr>
        <p:spPr>
          <a:xfrm>
            <a:off x="7124894" y="7556080"/>
            <a:ext cx="2110713" cy="2336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171717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Create and co-author in real time on documents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171717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Get the latest security and feature updates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810D96EC-47C0-423A-BEFF-8ED44E959603}"/>
              </a:ext>
            </a:extLst>
          </p:cNvPr>
          <p:cNvSpPr/>
          <p:nvPr/>
        </p:nvSpPr>
        <p:spPr>
          <a:xfrm>
            <a:off x="482958" y="6788642"/>
            <a:ext cx="1904230" cy="694300"/>
          </a:xfrm>
          <a:prstGeom prst="rect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Microsoft Teams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FF4FF0BF-148F-4491-BBF1-FD9C5C82BA1A}"/>
              </a:ext>
            </a:extLst>
          </p:cNvPr>
          <p:cNvSpPr/>
          <p:nvPr/>
        </p:nvSpPr>
        <p:spPr>
          <a:xfrm>
            <a:off x="2563955" y="6788642"/>
            <a:ext cx="2087364" cy="694300"/>
          </a:xfrm>
          <a:prstGeom prst="rect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Exchange Online and Outlook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B24B8179-7B1C-4970-A99A-714BCEA26B17}"/>
              </a:ext>
            </a:extLst>
          </p:cNvPr>
          <p:cNvSpPr/>
          <p:nvPr/>
        </p:nvSpPr>
        <p:spPr>
          <a:xfrm>
            <a:off x="4783354" y="6788642"/>
            <a:ext cx="2209503" cy="694300"/>
          </a:xfrm>
          <a:prstGeom prst="rect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SharePoint and OneDrive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1B83A04F-9882-41B2-8285-BE4A59F2AD8B}"/>
              </a:ext>
            </a:extLst>
          </p:cNvPr>
          <p:cNvSpPr/>
          <p:nvPr/>
        </p:nvSpPr>
        <p:spPr>
          <a:xfrm>
            <a:off x="7124894" y="6788642"/>
            <a:ext cx="2110713" cy="694300"/>
          </a:xfrm>
          <a:prstGeom prst="rect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Microsoft 365 Apps</a:t>
            </a:r>
          </a:p>
        </p:txBody>
      </p:sp>
      <p:sp>
        <p:nvSpPr>
          <p:cNvPr id="84" name="TextBox 83">
            <a:hlinkClick r:id="rId7"/>
            <a:extLst>
              <a:ext uri="{FF2B5EF4-FFF2-40B4-BE49-F238E27FC236}">
                <a16:creationId xmlns:a16="http://schemas.microsoft.com/office/drawing/2014/main" id="{52801FB9-EC91-4EFD-8FBF-0ED327E10CCA}"/>
              </a:ext>
            </a:extLst>
          </p:cNvPr>
          <p:cNvSpPr txBox="1"/>
          <p:nvPr/>
        </p:nvSpPr>
        <p:spPr>
          <a:xfrm>
            <a:off x="400861" y="10379985"/>
            <a:ext cx="5270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Step 6. Train remote workers</a:t>
            </a:r>
            <a:endParaRPr lang="en-US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04CA7E7F-B692-4B02-93D5-8541F3809E6C}"/>
              </a:ext>
            </a:extLst>
          </p:cNvPr>
          <p:cNvSpPr/>
          <p:nvPr/>
        </p:nvSpPr>
        <p:spPr>
          <a:xfrm>
            <a:off x="482958" y="11004699"/>
            <a:ext cx="2101811" cy="825060"/>
          </a:xfrm>
          <a:prstGeom prst="rect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Segoe UI Semibold"/>
                <a:cs typeface="Segoe UI"/>
              </a:rPr>
              <a:t>Sign-in</a:t>
            </a:r>
          </a:p>
        </p:txBody>
      </p:sp>
      <p:sp>
        <p:nvSpPr>
          <p:cNvPr id="266" name="Rectangle 265">
            <a:extLst>
              <a:ext uri="{FF2B5EF4-FFF2-40B4-BE49-F238E27FC236}">
                <a16:creationId xmlns:a16="http://schemas.microsoft.com/office/drawing/2014/main" id="{80A4555D-8511-41C6-9042-C9A135516C03}"/>
              </a:ext>
            </a:extLst>
          </p:cNvPr>
          <p:cNvSpPr/>
          <p:nvPr/>
        </p:nvSpPr>
        <p:spPr>
          <a:xfrm>
            <a:off x="2633718" y="11004698"/>
            <a:ext cx="6450546" cy="82506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How to use MFA with an additional verification method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How sign-ins can be blocked for users that use legacy authentication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How risky sign-ins can be blocked or force the employee to change their password</a:t>
            </a:r>
          </a:p>
        </p:txBody>
      </p:sp>
      <p:sp>
        <p:nvSpPr>
          <p:cNvPr id="267" name="Rectangle 266">
            <a:extLst>
              <a:ext uri="{FF2B5EF4-FFF2-40B4-BE49-F238E27FC236}">
                <a16:creationId xmlns:a16="http://schemas.microsoft.com/office/drawing/2014/main" id="{DE3B8585-BCD8-42DB-B962-656179B1237B}"/>
              </a:ext>
            </a:extLst>
          </p:cNvPr>
          <p:cNvSpPr/>
          <p:nvPr/>
        </p:nvSpPr>
        <p:spPr>
          <a:xfrm>
            <a:off x="482958" y="11902897"/>
            <a:ext cx="2101811" cy="484673"/>
          </a:xfrm>
          <a:prstGeom prst="rect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Segoe UI Semibold"/>
                <a:cs typeface="Segoe UI Semibold"/>
              </a:rPr>
              <a:t>Remote access</a:t>
            </a:r>
          </a:p>
        </p:txBody>
      </p:sp>
      <p:sp>
        <p:nvSpPr>
          <p:cNvPr id="268" name="Rectangle 267">
            <a:extLst>
              <a:ext uri="{FF2B5EF4-FFF2-40B4-BE49-F238E27FC236}">
                <a16:creationId xmlns:a16="http://schemas.microsoft.com/office/drawing/2014/main" id="{89688253-5FF5-4CC5-B4AA-E9C53376B460}"/>
              </a:ext>
            </a:extLst>
          </p:cNvPr>
          <p:cNvSpPr/>
          <p:nvPr/>
        </p:nvSpPr>
        <p:spPr>
          <a:xfrm>
            <a:off x="2633718" y="11902896"/>
            <a:ext cx="6450546" cy="48467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How to use your organization’s remote access VPN client, an Azure virtual desktop, or RDS</a:t>
            </a:r>
          </a:p>
        </p:txBody>
      </p:sp>
      <p:sp>
        <p:nvSpPr>
          <p:cNvPr id="269" name="Rectangle 268">
            <a:extLst>
              <a:ext uri="{FF2B5EF4-FFF2-40B4-BE49-F238E27FC236}">
                <a16:creationId xmlns:a16="http://schemas.microsoft.com/office/drawing/2014/main" id="{7B735EFA-1C69-4D26-B0C4-937DCB4A8A80}"/>
              </a:ext>
            </a:extLst>
          </p:cNvPr>
          <p:cNvSpPr/>
          <p:nvPr/>
        </p:nvSpPr>
        <p:spPr>
          <a:xfrm>
            <a:off x="482958" y="12442942"/>
            <a:ext cx="2101811" cy="845499"/>
          </a:xfrm>
          <a:prstGeom prst="rect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Segoe UI Semibold"/>
                <a:cs typeface="Segoe UI"/>
              </a:rPr>
              <a:t>Endpoint</a:t>
            </a:r>
            <a:r>
              <a:rPr lang="en-US" dirty="0">
                <a:solidFill>
                  <a:schemeClr val="tx1"/>
                </a:solidFill>
                <a:latin typeface="Segoe UI"/>
                <a:cs typeface="Segoe UI"/>
              </a:rPr>
              <a:t> </a:t>
            </a:r>
            <a:r>
              <a:rPr lang="en-US" dirty="0">
                <a:solidFill>
                  <a:schemeClr val="tx1"/>
                </a:solidFill>
                <a:latin typeface="Segoe UI Semibold"/>
                <a:cs typeface="Segoe UI"/>
              </a:rPr>
              <a:t>management</a:t>
            </a:r>
          </a:p>
        </p:txBody>
      </p:sp>
      <p:sp>
        <p:nvSpPr>
          <p:cNvPr id="270" name="Rectangle 269">
            <a:extLst>
              <a:ext uri="{FF2B5EF4-FFF2-40B4-BE49-F238E27FC236}">
                <a16:creationId xmlns:a16="http://schemas.microsoft.com/office/drawing/2014/main" id="{169E7D21-B674-4009-AC0D-44604EC9041E}"/>
              </a:ext>
            </a:extLst>
          </p:cNvPr>
          <p:cNvSpPr/>
          <p:nvPr/>
        </p:nvSpPr>
        <p:spPr>
          <a:xfrm>
            <a:off x="2633718" y="12442941"/>
            <a:ext cx="6450546" cy="8454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How endpoint management policies can be used to block access for non-compliant devices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use of allowed apps and how app polices can be used to block the use of apps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How to use and interact with Windows 10 Enterprise security features</a:t>
            </a:r>
          </a:p>
        </p:txBody>
      </p:sp>
      <p:sp>
        <p:nvSpPr>
          <p:cNvPr id="271" name="Rectangle 270">
            <a:extLst>
              <a:ext uri="{FF2B5EF4-FFF2-40B4-BE49-F238E27FC236}">
                <a16:creationId xmlns:a16="http://schemas.microsoft.com/office/drawing/2014/main" id="{AA1F456C-E750-4F04-A077-E6F451B889B2}"/>
              </a:ext>
            </a:extLst>
          </p:cNvPr>
          <p:cNvSpPr/>
          <p:nvPr/>
        </p:nvSpPr>
        <p:spPr>
          <a:xfrm>
            <a:off x="482958" y="13339609"/>
            <a:ext cx="2101811" cy="1360773"/>
          </a:xfrm>
          <a:prstGeom prst="rect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Segoe UI Semibold"/>
                <a:cs typeface="Segoe UI Semibold"/>
              </a:rPr>
              <a:t>Productivity apps and services</a:t>
            </a:r>
          </a:p>
        </p:txBody>
      </p:sp>
      <p:sp>
        <p:nvSpPr>
          <p:cNvPr id="272" name="Rectangle 271">
            <a:extLst>
              <a:ext uri="{FF2B5EF4-FFF2-40B4-BE49-F238E27FC236}">
                <a16:creationId xmlns:a16="http://schemas.microsoft.com/office/drawing/2014/main" id="{31840221-7DF3-44EB-AC05-09DF096111A3}"/>
              </a:ext>
            </a:extLst>
          </p:cNvPr>
          <p:cNvSpPr/>
          <p:nvPr/>
        </p:nvSpPr>
        <p:spPr>
          <a:xfrm>
            <a:off x="2633718" y="13339608"/>
            <a:ext cx="6450546" cy="136077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How to install and use Microsoft 365 Apps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How to use Teams for chat, video-based conferencing, document sharing, and threaded conversations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How to use Outlook for email and scheduling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How to use SharePoint team or communication sites and OneDrive folders to browse and collaborate on files in a user's library and those belonging to a group</a:t>
            </a:r>
          </a:p>
          <a:p>
            <a:endParaRPr lang="en-US" sz="10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0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  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0DC43E9-43F7-4982-8FF0-1763CE75A1EA}"/>
              </a:ext>
            </a:extLst>
          </p:cNvPr>
          <p:cNvSpPr/>
          <p:nvPr/>
        </p:nvSpPr>
        <p:spPr>
          <a:xfrm>
            <a:off x="406460" y="2323606"/>
            <a:ext cx="8961183" cy="3430583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79DE20E-742F-4FB8-987D-31F2B5622349}"/>
              </a:ext>
            </a:extLst>
          </p:cNvPr>
          <p:cNvSpPr/>
          <p:nvPr/>
        </p:nvSpPr>
        <p:spPr>
          <a:xfrm>
            <a:off x="592227" y="3170393"/>
            <a:ext cx="1481560" cy="24680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dirty="0">
                <a:solidFill>
                  <a:srgbClr val="171717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 app protection policies for granular control over data and allow access only for the right people under the right conditions.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CFFFFFE-31E2-423E-BAA5-3517EFCA248A}"/>
              </a:ext>
            </a:extLst>
          </p:cNvPr>
          <p:cNvSpPr/>
          <p:nvPr/>
        </p:nvSpPr>
        <p:spPr>
          <a:xfrm>
            <a:off x="2391191" y="3170393"/>
            <a:ext cx="1481560" cy="24680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400" dirty="0">
                <a:solidFill>
                  <a:srgbClr val="171717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Deploy apps, software updates, and operating systems to manage desktops, servers, and laptops from on-premises or the cloud.</a:t>
            </a:r>
            <a:endParaRPr lang="en-US" sz="11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7EEE2B0E-33A1-4D5B-9B4C-9D75DE4D3A67}"/>
              </a:ext>
            </a:extLst>
          </p:cNvPr>
          <p:cNvSpPr/>
          <p:nvPr/>
        </p:nvSpPr>
        <p:spPr>
          <a:xfrm>
            <a:off x="4190155" y="3170393"/>
            <a:ext cx="1481560" cy="24680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400" dirty="0">
                <a:solidFill>
                  <a:srgbClr val="171717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Attach your existing Configuration Manager deployment to the Microsoft 365 cloud to concurrently manage Windows 10 devices.</a:t>
            </a:r>
            <a:endParaRPr lang="en-US" sz="11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E46EAB6B-9032-4845-BEC4-F255E10716EB}"/>
              </a:ext>
            </a:extLst>
          </p:cNvPr>
          <p:cNvSpPr/>
          <p:nvPr/>
        </p:nvSpPr>
        <p:spPr>
          <a:xfrm>
            <a:off x="5989119" y="3170393"/>
            <a:ext cx="1481560" cy="24680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400" dirty="0">
                <a:solidFill>
                  <a:srgbClr val="171717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Use Desktop Analytics to inventory apps running in your organization and deploy Windows 10 to pilot and production-managed devices.</a:t>
            </a:r>
            <a:endParaRPr lang="en-US" sz="11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B52AAF7A-5F7F-4228-A556-989FB83E7380}"/>
              </a:ext>
            </a:extLst>
          </p:cNvPr>
          <p:cNvSpPr/>
          <p:nvPr/>
        </p:nvSpPr>
        <p:spPr>
          <a:xfrm>
            <a:off x="7754047" y="3170393"/>
            <a:ext cx="1481560" cy="24680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400" dirty="0">
                <a:solidFill>
                  <a:srgbClr val="171717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Simplify the lifecycle of Windows devices by pre-configuring new devices for production use and for resetting and recovering existing devices.</a:t>
            </a:r>
            <a:endParaRPr lang="en-US" sz="11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367A55CE-FF46-4F21-9AF8-996E2CAA4EA4}"/>
              </a:ext>
            </a:extLst>
          </p:cNvPr>
          <p:cNvSpPr/>
          <p:nvPr/>
        </p:nvSpPr>
        <p:spPr>
          <a:xfrm>
            <a:off x="592227" y="2491552"/>
            <a:ext cx="1481560" cy="678842"/>
          </a:xfrm>
          <a:prstGeom prst="rect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Microsoft Intune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C497B309-6214-4AA4-BEB9-25C3316EE115}"/>
              </a:ext>
            </a:extLst>
          </p:cNvPr>
          <p:cNvSpPr/>
          <p:nvPr/>
        </p:nvSpPr>
        <p:spPr>
          <a:xfrm>
            <a:off x="2391191" y="2491552"/>
            <a:ext cx="1481560" cy="678842"/>
          </a:xfrm>
          <a:prstGeom prst="rect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Configuration Manager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5802B4E1-459A-48F2-B37B-B97E11E1EC9E}"/>
              </a:ext>
            </a:extLst>
          </p:cNvPr>
          <p:cNvSpPr/>
          <p:nvPr/>
        </p:nvSpPr>
        <p:spPr>
          <a:xfrm>
            <a:off x="4190155" y="2491552"/>
            <a:ext cx="1481560" cy="678842"/>
          </a:xfrm>
          <a:prstGeom prst="rect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Co-management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DA028BF9-BF08-4502-94D3-F65DAC6A8851}"/>
              </a:ext>
            </a:extLst>
          </p:cNvPr>
          <p:cNvSpPr/>
          <p:nvPr/>
        </p:nvSpPr>
        <p:spPr>
          <a:xfrm>
            <a:off x="5989119" y="2491552"/>
            <a:ext cx="1481560" cy="678842"/>
          </a:xfrm>
          <a:prstGeom prst="rect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Desktop Analytics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4336B10D-AA24-43F7-9C94-B40F6FFCD90B}"/>
              </a:ext>
            </a:extLst>
          </p:cNvPr>
          <p:cNvSpPr/>
          <p:nvPr/>
        </p:nvSpPr>
        <p:spPr>
          <a:xfrm>
            <a:off x="7754047" y="2491552"/>
            <a:ext cx="1481560" cy="678842"/>
          </a:xfrm>
          <a:prstGeom prst="rect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Windows Autopilot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641B915-E875-4DAF-AE60-B53EA997F3EB}"/>
              </a:ext>
            </a:extLst>
          </p:cNvPr>
          <p:cNvGrpSpPr/>
          <p:nvPr/>
        </p:nvGrpSpPr>
        <p:grpSpPr>
          <a:xfrm>
            <a:off x="2725392" y="14300138"/>
            <a:ext cx="2560446" cy="310896"/>
            <a:chOff x="2725392" y="13884898"/>
            <a:chExt cx="2560446" cy="310896"/>
          </a:xfrm>
        </p:grpSpPr>
        <p:pic>
          <p:nvPicPr>
            <p:cNvPr id="2" name="Graphic 1">
              <a:extLst>
                <a:ext uri="{FF2B5EF4-FFF2-40B4-BE49-F238E27FC236}">
                  <a16:creationId xmlns:a16="http://schemas.microsoft.com/office/drawing/2014/main" id="{E42E3E59-77B7-47D4-85B9-8F94DEA9FE9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725392" y="13884898"/>
              <a:ext cx="310896" cy="310896"/>
            </a:xfrm>
            <a:prstGeom prst="rect">
              <a:avLst/>
            </a:prstGeom>
          </p:spPr>
        </p:pic>
        <p:sp>
          <p:nvSpPr>
            <p:cNvPr id="3" name="TextBox 2">
              <a:hlinkClick r:id="rId10"/>
              <a:extLst>
                <a:ext uri="{FF2B5EF4-FFF2-40B4-BE49-F238E27FC236}">
                  <a16:creationId xmlns:a16="http://schemas.microsoft.com/office/drawing/2014/main" id="{7AC01C29-EAC6-4EFF-BC89-A1F4D644C0BA}"/>
                </a:ext>
              </a:extLst>
            </p:cNvPr>
            <p:cNvSpPr txBox="1"/>
            <p:nvPr/>
          </p:nvSpPr>
          <p:spPr>
            <a:xfrm>
              <a:off x="2989247" y="13901847"/>
              <a:ext cx="229659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support.microsoft.com/training</a:t>
              </a:r>
              <a:endParaRPr lang="en-US" sz="1200" dirty="0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DFC5C180-9984-42A9-AE0F-8860C20B7150}"/>
              </a:ext>
            </a:extLst>
          </p:cNvPr>
          <p:cNvSpPr txBox="1"/>
          <p:nvPr/>
        </p:nvSpPr>
        <p:spPr>
          <a:xfrm>
            <a:off x="270364" y="758947"/>
            <a:ext cx="87932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Segoe Pro Semibold" panose="020B0502040504020203"/>
                <a:cs typeface="Segoe UI" panose="020B0502040204020203" pitchFamily="34" charset="0"/>
              </a:rPr>
              <a:t>Empower remote workers with Microsoft 365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8AF909F-4739-45FF-A82D-981487196B65}"/>
              </a:ext>
            </a:extLst>
          </p:cNvPr>
          <p:cNvSpPr txBox="1"/>
          <p:nvPr/>
        </p:nvSpPr>
        <p:spPr>
          <a:xfrm>
            <a:off x="384168" y="9965330"/>
            <a:ext cx="53916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Includes PCs and mobile devices such as smartphones and tablets.</a:t>
            </a:r>
          </a:p>
        </p:txBody>
      </p:sp>
      <p:sp>
        <p:nvSpPr>
          <p:cNvPr id="47" name="TextBox 46">
            <a:hlinkClick r:id="rId11"/>
            <a:extLst>
              <a:ext uri="{FF2B5EF4-FFF2-40B4-BE49-F238E27FC236}">
                <a16:creationId xmlns:a16="http://schemas.microsoft.com/office/drawing/2014/main" id="{F1BE336A-B5E8-4328-924C-C3BE4369A0E0}"/>
              </a:ext>
            </a:extLst>
          </p:cNvPr>
          <p:cNvSpPr txBox="1"/>
          <p:nvPr/>
        </p:nvSpPr>
        <p:spPr>
          <a:xfrm>
            <a:off x="384168" y="5804436"/>
            <a:ext cx="6789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Microsoft Endpoint Manager includes Microsoft Intune and Configuration Manager.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3E63BD-B1B9-40F6-9204-DDA7188967AA}"/>
              </a:ext>
            </a:extLst>
          </p:cNvPr>
          <p:cNvSpPr txBox="1"/>
          <p:nvPr/>
        </p:nvSpPr>
        <p:spPr>
          <a:xfrm>
            <a:off x="6061809" y="14968656"/>
            <a:ext cx="36375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b="0" i="0" u="none" strike="noStrike" baseline="0" dirty="0">
                <a:solidFill>
                  <a:srgbClr val="7F7F7F"/>
                </a:solidFill>
                <a:latin typeface="Segoe UI" panose="020B0502040204020203" pitchFamily="34" charset="0"/>
              </a:rPr>
              <a:t>July 2020   © 2020 Microsoft Corporation. All rights reserved.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5155871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993</Words>
  <Application>Microsoft Office PowerPoint</Application>
  <PresentationFormat>Custom</PresentationFormat>
  <Paragraphs>114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Calibri</vt:lpstr>
      <vt:lpstr>Calibri Light</vt:lpstr>
      <vt:lpstr>Segoe Pro Semibold</vt:lpstr>
      <vt:lpstr>Segoe UI</vt:lpstr>
      <vt:lpstr>Segoe UI Semibold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Empower remote workers with Microsoft 365</dc:title>
  <dc:creator/>
  <cp:keywords/>
  <cp:lastModifiedBy/>
  <cp:revision>1</cp:revision>
  <dcterms:created xsi:type="dcterms:W3CDTF">2020-07-13T22:06:02Z</dcterms:created>
  <dcterms:modified xsi:type="dcterms:W3CDTF">2020-07-27T21:19:46Z</dcterms:modified>
</cp:coreProperties>
</file>