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6" r:id="rId5"/>
    <p:sldId id="263" r:id="rId6"/>
  </p:sldIdLst>
  <p:sldSz cx="10058400" cy="15544800"/>
  <p:notesSz cx="9296400" cy="14782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49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BB8D3E-F0A2-01B2-745F-F2ABF2C7F06E}" name="Joe Davies" initials="JD" userId="S::josephd@microsoft.com::715e07be-2c7d-4cd3-ad46-ae75243b2fd2" providerId="AD"/>
  <p188:author id="{C5C148FD-DE10-CC29-3812-DC522F104B3E}" name="John Flores" initials="JF" userId="S::joflore@microsoft.com::9a0f506d-387b-4687-8338-8958ae0fcf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79D6"/>
    <a:srgbClr val="F6F6F6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D39A0-721B-4E4A-B7DC-3328D6475AF6}" v="59" dt="2020-08-06T16:21:3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228" y="48"/>
      </p:cViewPr>
      <p:guideLst>
        <p:guide orient="horz" pos="4896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4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/>
          <a:lstStyle>
            <a:lvl1pPr algn="r">
              <a:defRPr sz="1800"/>
            </a:lvl1pPr>
          </a:lstStyle>
          <a:p>
            <a:fld id="{F6718B09-A5BF-4500-B7D0-AD2FFA08E10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5300" y="1847850"/>
            <a:ext cx="3225800" cy="498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5007" tIns="67504" rIns="135007" bIns="6750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7113720"/>
            <a:ext cx="7435436" cy="5821232"/>
          </a:xfrm>
          <a:prstGeom prst="rect">
            <a:avLst/>
          </a:prstGeom>
        </p:spPr>
        <p:txBody>
          <a:bodyPr vert="horz" lIns="135007" tIns="67504" rIns="135007" bIns="675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4040635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 anchor="b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14040635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 anchor="b"/>
          <a:lstStyle>
            <a:lvl1pPr algn="r">
              <a:defRPr sz="18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hyperlink" Target="https://aka.ms/m365eremoteworkers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hyperlink" Target="https://aka.ms/m365edeployi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pricing/details/active-directory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docs.microsoft.com/microsoft-365/enterprise/microsoft-365-overview#plans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m365edeployi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hyperlink" Target="https://aka.ms/m365goldenconfi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hyperlink" Target="https://aka.ms/m365eremoteworkers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>
            <a:hlinkClick r:id="rId2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4790283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aka.ms/m365edeployid.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C5BED-C0F7-4E40-9DB9-9ADC8A402B2F}"/>
              </a:ext>
            </a:extLst>
          </p:cNvPr>
          <p:cNvSpPr/>
          <p:nvPr/>
        </p:nvSpPr>
        <p:spPr>
          <a:xfrm>
            <a:off x="2994397" y="6213400"/>
            <a:ext cx="6580385" cy="826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766290-34E6-4740-86BA-2B4DB4303E39}"/>
              </a:ext>
            </a:extLst>
          </p:cNvPr>
          <p:cNvGrpSpPr/>
          <p:nvPr/>
        </p:nvGrpSpPr>
        <p:grpSpPr>
          <a:xfrm>
            <a:off x="384168" y="6055874"/>
            <a:ext cx="1363419" cy="1013627"/>
            <a:chOff x="833833" y="2149466"/>
            <a:chExt cx="1363419" cy="10136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88311-DD58-4FBE-981B-6385800B3D57}"/>
                </a:ext>
              </a:extLst>
            </p:cNvPr>
            <p:cNvGrpSpPr/>
            <p:nvPr/>
          </p:nvGrpSpPr>
          <p:grpSpPr>
            <a:xfrm>
              <a:off x="1172595" y="2149466"/>
              <a:ext cx="685900" cy="701370"/>
              <a:chOff x="456494" y="788619"/>
              <a:chExt cx="211138" cy="215900"/>
            </a:xfrm>
          </p:grpSpPr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402E766C-32AD-462F-B902-AA83EA3B4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494" y="788619"/>
                <a:ext cx="211138" cy="215900"/>
              </a:xfrm>
              <a:custGeom>
                <a:avLst/>
                <a:gdLst>
                  <a:gd name="T0" fmla="*/ 66 w 133"/>
                  <a:gd name="T1" fmla="*/ 0 h 136"/>
                  <a:gd name="T2" fmla="*/ 0 w 133"/>
                  <a:gd name="T3" fmla="*/ 136 h 136"/>
                  <a:gd name="T4" fmla="*/ 133 w 133"/>
                  <a:gd name="T5" fmla="*/ 136 h 136"/>
                  <a:gd name="T6" fmla="*/ 66 w 133"/>
                  <a:gd name="T7" fmla="*/ 0 h 136"/>
                  <a:gd name="T8" fmla="*/ 66 w 133"/>
                  <a:gd name="T9" fmla="*/ 19 h 136"/>
                  <a:gd name="T10" fmla="*/ 120 w 133"/>
                  <a:gd name="T11" fmla="*/ 128 h 136"/>
                  <a:gd name="T12" fmla="*/ 13 w 133"/>
                  <a:gd name="T13" fmla="*/ 128 h 136"/>
                  <a:gd name="T14" fmla="*/ 66 w 133"/>
                  <a:gd name="T15" fmla="*/ 1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36">
                    <a:moveTo>
                      <a:pt x="66" y="0"/>
                    </a:moveTo>
                    <a:lnTo>
                      <a:pt x="0" y="136"/>
                    </a:lnTo>
                    <a:lnTo>
                      <a:pt x="133" y="136"/>
                    </a:lnTo>
                    <a:lnTo>
                      <a:pt x="66" y="0"/>
                    </a:lnTo>
                    <a:close/>
                    <a:moveTo>
                      <a:pt x="66" y="19"/>
                    </a:moveTo>
                    <a:lnTo>
                      <a:pt x="120" y="128"/>
                    </a:lnTo>
                    <a:lnTo>
                      <a:pt x="13" y="128"/>
                    </a:lnTo>
                    <a:lnTo>
                      <a:pt x="66" y="19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D2CB46E6-8F09-41E8-8EB8-8CB357C55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56" y="914032"/>
                <a:ext cx="19050" cy="28575"/>
              </a:xfrm>
              <a:custGeom>
                <a:avLst/>
                <a:gdLst>
                  <a:gd name="T0" fmla="*/ 10 w 12"/>
                  <a:gd name="T1" fmla="*/ 1 h 17"/>
                  <a:gd name="T2" fmla="*/ 10 w 12"/>
                  <a:gd name="T3" fmla="*/ 1 h 17"/>
                  <a:gd name="T4" fmla="*/ 8 w 12"/>
                  <a:gd name="T5" fmla="*/ 0 h 17"/>
                  <a:gd name="T6" fmla="*/ 0 w 12"/>
                  <a:gd name="T7" fmla="*/ 15 h 17"/>
                  <a:gd name="T8" fmla="*/ 0 w 12"/>
                  <a:gd name="T9" fmla="*/ 15 h 17"/>
                  <a:gd name="T10" fmla="*/ 2 w 12"/>
                  <a:gd name="T11" fmla="*/ 16 h 17"/>
                  <a:gd name="T12" fmla="*/ 4 w 12"/>
                  <a:gd name="T13" fmla="*/ 17 h 17"/>
                  <a:gd name="T14" fmla="*/ 12 w 12"/>
                  <a:gd name="T15" fmla="*/ 2 h 17"/>
                  <a:gd name="T16" fmla="*/ 10 w 12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2" y="16"/>
                      <a:pt x="2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F7A9B6B3-FD40-42AB-A316-2F4620D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619" y="914032"/>
                <a:ext cx="19050" cy="28575"/>
              </a:xfrm>
              <a:custGeom>
                <a:avLst/>
                <a:gdLst>
                  <a:gd name="T0" fmla="*/ 0 w 12"/>
                  <a:gd name="T1" fmla="*/ 2 h 17"/>
                  <a:gd name="T2" fmla="*/ 7 w 12"/>
                  <a:gd name="T3" fmla="*/ 17 h 17"/>
                  <a:gd name="T4" fmla="*/ 12 w 12"/>
                  <a:gd name="T5" fmla="*/ 15 h 17"/>
                  <a:gd name="T6" fmla="*/ 3 w 12"/>
                  <a:gd name="T7" fmla="*/ 0 h 17"/>
                  <a:gd name="T8" fmla="*/ 0 w 12"/>
                  <a:gd name="T9" fmla="*/ 2 h 17"/>
                  <a:gd name="T10" fmla="*/ 0 w 12"/>
                  <a:gd name="T11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0" y="2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9" y="16"/>
                      <a:pt x="10" y="15"/>
                      <a:pt x="12" y="1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15D2E1B-9967-40F1-B775-DA15865EF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569" y="955307"/>
                <a:ext cx="26988" cy="9525"/>
              </a:xfrm>
              <a:custGeom>
                <a:avLst/>
                <a:gdLst>
                  <a:gd name="T0" fmla="*/ 0 w 16"/>
                  <a:gd name="T1" fmla="*/ 5 h 5"/>
                  <a:gd name="T2" fmla="*/ 15 w 16"/>
                  <a:gd name="T3" fmla="*/ 5 h 5"/>
                  <a:gd name="T4" fmla="*/ 16 w 16"/>
                  <a:gd name="T5" fmla="*/ 0 h 5"/>
                  <a:gd name="T6" fmla="*/ 0 w 16"/>
                  <a:gd name="T7" fmla="*/ 0 h 5"/>
                  <a:gd name="T8" fmla="*/ 0 w 16"/>
                  <a:gd name="T9" fmla="*/ 4 h 5"/>
                  <a:gd name="T10" fmla="*/ 0 w 16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">
                    <a:moveTo>
                      <a:pt x="0" y="5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5" y="3"/>
                      <a:pt x="15" y="2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8" name="Oval 18">
                <a:extLst>
                  <a:ext uri="{FF2B5EF4-FFF2-40B4-BE49-F238E27FC236}">
                    <a16:creationId xmlns:a16="http://schemas.microsoft.com/office/drawing/2014/main" id="{DD543C7C-9B6B-47D5-BF39-5AB1D4B34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981" y="880694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9" name="Oval 19">
                <a:extLst>
                  <a:ext uri="{FF2B5EF4-FFF2-40B4-BE49-F238E27FC236}">
                    <a16:creationId xmlns:a16="http://schemas.microsoft.com/office/drawing/2014/main" id="{6BC29CA5-1CCE-4346-A887-4BB00431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31" y="945782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140E8195-975A-42CE-9DD3-ABAED347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44" y="945782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BDA0A1-C586-40B9-BA65-D333D7757B3D}"/>
                </a:ext>
              </a:extLst>
            </p:cNvPr>
            <p:cNvSpPr txBox="1"/>
            <p:nvPr/>
          </p:nvSpPr>
          <p:spPr>
            <a:xfrm>
              <a:off x="833833" y="2886094"/>
              <a:ext cx="1363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AD DS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6E5975F-8447-4DC0-A029-F891A6DF4C37}"/>
              </a:ext>
            </a:extLst>
          </p:cNvPr>
          <p:cNvSpPr txBox="1"/>
          <p:nvPr/>
        </p:nvSpPr>
        <p:spPr>
          <a:xfrm>
            <a:off x="3152748" y="5258297"/>
            <a:ext cx="113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cloud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57ACE2-668B-4F58-8AE4-8508CAA24AD6}"/>
              </a:ext>
            </a:extLst>
          </p:cNvPr>
          <p:cNvGrpSpPr/>
          <p:nvPr/>
        </p:nvGrpSpPr>
        <p:grpSpPr>
          <a:xfrm>
            <a:off x="4645377" y="4818657"/>
            <a:ext cx="1303114" cy="894642"/>
            <a:chOff x="4588077" y="1167150"/>
            <a:chExt cx="1303114" cy="89464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274CC21-D6B3-4097-B7EE-9A03CE95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4847" y="1167150"/>
              <a:ext cx="733851" cy="57613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5ECAD8-8B0D-43FE-90F9-3A7AC7363A40}"/>
                </a:ext>
              </a:extLst>
            </p:cNvPr>
            <p:cNvSpPr txBox="1"/>
            <p:nvPr/>
          </p:nvSpPr>
          <p:spPr>
            <a:xfrm>
              <a:off x="4588077" y="1784793"/>
              <a:ext cx="1303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Intune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85D6E0-8397-471F-8E07-920014C4A7F7}"/>
              </a:ext>
            </a:extLst>
          </p:cNvPr>
          <p:cNvGrpSpPr/>
          <p:nvPr/>
        </p:nvGrpSpPr>
        <p:grpSpPr>
          <a:xfrm>
            <a:off x="6437276" y="4832784"/>
            <a:ext cx="675765" cy="558540"/>
            <a:chOff x="461777" y="3311397"/>
            <a:chExt cx="155575" cy="128588"/>
          </a:xfrm>
        </p:grpSpPr>
        <p:sp>
          <p:nvSpPr>
            <p:cNvPr id="38" name="Freeform 70">
              <a:extLst>
                <a:ext uri="{FF2B5EF4-FFF2-40B4-BE49-F238E27FC236}">
                  <a16:creationId xmlns:a16="http://schemas.microsoft.com/office/drawing/2014/main" id="{14969894-76C9-4FED-A966-879D4AD88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77" y="3311397"/>
              <a:ext cx="155575" cy="128588"/>
            </a:xfrm>
            <a:custGeom>
              <a:avLst/>
              <a:gdLst>
                <a:gd name="T0" fmla="*/ 0 w 98"/>
                <a:gd name="T1" fmla="*/ 0 h 81"/>
                <a:gd name="T2" fmla="*/ 0 w 98"/>
                <a:gd name="T3" fmla="*/ 81 h 81"/>
                <a:gd name="T4" fmla="*/ 98 w 98"/>
                <a:gd name="T5" fmla="*/ 81 h 81"/>
                <a:gd name="T6" fmla="*/ 98 w 98"/>
                <a:gd name="T7" fmla="*/ 0 h 81"/>
                <a:gd name="T8" fmla="*/ 0 w 98"/>
                <a:gd name="T9" fmla="*/ 0 h 81"/>
                <a:gd name="T10" fmla="*/ 6 w 98"/>
                <a:gd name="T11" fmla="*/ 28 h 81"/>
                <a:gd name="T12" fmla="*/ 6 w 98"/>
                <a:gd name="T13" fmla="*/ 19 h 81"/>
                <a:gd name="T14" fmla="*/ 6 w 98"/>
                <a:gd name="T15" fmla="*/ 28 h 81"/>
                <a:gd name="T16" fmla="*/ 92 w 98"/>
                <a:gd name="T17" fmla="*/ 75 h 81"/>
                <a:gd name="T18" fmla="*/ 6 w 98"/>
                <a:gd name="T19" fmla="*/ 75 h 81"/>
                <a:gd name="T20" fmla="*/ 6 w 98"/>
                <a:gd name="T21" fmla="*/ 19 h 81"/>
                <a:gd name="T22" fmla="*/ 92 w 98"/>
                <a:gd name="T23" fmla="*/ 19 h 81"/>
                <a:gd name="T24" fmla="*/ 92 w 98"/>
                <a:gd name="T25" fmla="*/ 75 h 81"/>
                <a:gd name="T26" fmla="*/ 98 w 98"/>
                <a:gd name="T27" fmla="*/ 13 h 81"/>
                <a:gd name="T28" fmla="*/ 0 w 98"/>
                <a:gd name="T29" fmla="*/ 13 h 81"/>
                <a:gd name="T30" fmla="*/ 0 w 98"/>
                <a:gd name="T31" fmla="*/ 7 h 81"/>
                <a:gd name="T32" fmla="*/ 98 w 98"/>
                <a:gd name="T33" fmla="*/ 7 h 81"/>
                <a:gd name="T34" fmla="*/ 98 w 98"/>
                <a:gd name="T35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81">
                  <a:moveTo>
                    <a:pt x="0" y="0"/>
                  </a:moveTo>
                  <a:lnTo>
                    <a:pt x="0" y="81"/>
                  </a:lnTo>
                  <a:lnTo>
                    <a:pt x="98" y="81"/>
                  </a:lnTo>
                  <a:lnTo>
                    <a:pt x="98" y="0"/>
                  </a:lnTo>
                  <a:lnTo>
                    <a:pt x="0" y="0"/>
                  </a:lnTo>
                  <a:close/>
                  <a:moveTo>
                    <a:pt x="6" y="28"/>
                  </a:moveTo>
                  <a:lnTo>
                    <a:pt x="6" y="19"/>
                  </a:lnTo>
                  <a:lnTo>
                    <a:pt x="6" y="28"/>
                  </a:lnTo>
                  <a:close/>
                  <a:moveTo>
                    <a:pt x="92" y="75"/>
                  </a:moveTo>
                  <a:lnTo>
                    <a:pt x="6" y="75"/>
                  </a:lnTo>
                  <a:lnTo>
                    <a:pt x="6" y="19"/>
                  </a:lnTo>
                  <a:lnTo>
                    <a:pt x="92" y="19"/>
                  </a:lnTo>
                  <a:lnTo>
                    <a:pt x="92" y="75"/>
                  </a:lnTo>
                  <a:close/>
                  <a:moveTo>
                    <a:pt x="98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98" y="7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9" name="Freeform 71">
              <a:extLst>
                <a:ext uri="{FF2B5EF4-FFF2-40B4-BE49-F238E27FC236}">
                  <a16:creationId xmlns:a16="http://schemas.microsoft.com/office/drawing/2014/main" id="{20663CC7-8AE2-4905-B532-4CEE4B11A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77" y="3311397"/>
              <a:ext cx="155575" cy="128588"/>
            </a:xfrm>
            <a:custGeom>
              <a:avLst/>
              <a:gdLst>
                <a:gd name="T0" fmla="*/ 0 w 98"/>
                <a:gd name="T1" fmla="*/ 0 h 81"/>
                <a:gd name="T2" fmla="*/ 0 w 98"/>
                <a:gd name="T3" fmla="*/ 81 h 81"/>
                <a:gd name="T4" fmla="*/ 98 w 98"/>
                <a:gd name="T5" fmla="*/ 81 h 81"/>
                <a:gd name="T6" fmla="*/ 98 w 98"/>
                <a:gd name="T7" fmla="*/ 0 h 81"/>
                <a:gd name="T8" fmla="*/ 0 w 98"/>
                <a:gd name="T9" fmla="*/ 0 h 81"/>
                <a:gd name="T10" fmla="*/ 6 w 98"/>
                <a:gd name="T11" fmla="*/ 28 h 81"/>
                <a:gd name="T12" fmla="*/ 6 w 98"/>
                <a:gd name="T13" fmla="*/ 19 h 81"/>
                <a:gd name="T14" fmla="*/ 92 w 98"/>
                <a:gd name="T15" fmla="*/ 75 h 81"/>
                <a:gd name="T16" fmla="*/ 6 w 98"/>
                <a:gd name="T17" fmla="*/ 75 h 81"/>
                <a:gd name="T18" fmla="*/ 6 w 98"/>
                <a:gd name="T19" fmla="*/ 19 h 81"/>
                <a:gd name="T20" fmla="*/ 92 w 98"/>
                <a:gd name="T21" fmla="*/ 19 h 81"/>
                <a:gd name="T22" fmla="*/ 92 w 98"/>
                <a:gd name="T23" fmla="*/ 75 h 81"/>
                <a:gd name="T24" fmla="*/ 98 w 98"/>
                <a:gd name="T25" fmla="*/ 13 h 81"/>
                <a:gd name="T26" fmla="*/ 0 w 98"/>
                <a:gd name="T27" fmla="*/ 13 h 81"/>
                <a:gd name="T28" fmla="*/ 0 w 98"/>
                <a:gd name="T29" fmla="*/ 7 h 81"/>
                <a:gd name="T30" fmla="*/ 98 w 98"/>
                <a:gd name="T31" fmla="*/ 7 h 81"/>
                <a:gd name="T32" fmla="*/ 98 w 98"/>
                <a:gd name="T33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81">
                  <a:moveTo>
                    <a:pt x="0" y="0"/>
                  </a:moveTo>
                  <a:lnTo>
                    <a:pt x="0" y="81"/>
                  </a:lnTo>
                  <a:lnTo>
                    <a:pt x="98" y="81"/>
                  </a:lnTo>
                  <a:lnTo>
                    <a:pt x="98" y="0"/>
                  </a:lnTo>
                  <a:lnTo>
                    <a:pt x="0" y="0"/>
                  </a:lnTo>
                  <a:moveTo>
                    <a:pt x="6" y="28"/>
                  </a:moveTo>
                  <a:lnTo>
                    <a:pt x="6" y="19"/>
                  </a:lnTo>
                  <a:moveTo>
                    <a:pt x="92" y="75"/>
                  </a:moveTo>
                  <a:lnTo>
                    <a:pt x="6" y="75"/>
                  </a:lnTo>
                  <a:lnTo>
                    <a:pt x="6" y="19"/>
                  </a:lnTo>
                  <a:lnTo>
                    <a:pt x="92" y="19"/>
                  </a:lnTo>
                  <a:lnTo>
                    <a:pt x="92" y="75"/>
                  </a:lnTo>
                  <a:moveTo>
                    <a:pt x="98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98" y="7"/>
                  </a:lnTo>
                  <a:lnTo>
                    <a:pt x="98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" name="Freeform 72">
              <a:extLst>
                <a:ext uri="{FF2B5EF4-FFF2-40B4-BE49-F238E27FC236}">
                  <a16:creationId xmlns:a16="http://schemas.microsoft.com/office/drawing/2014/main" id="{D8820811-7712-488A-A67A-E57FAE975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5" y="3401885"/>
              <a:ext cx="25400" cy="19050"/>
            </a:xfrm>
            <a:custGeom>
              <a:avLst/>
              <a:gdLst>
                <a:gd name="T0" fmla="*/ 21 w 21"/>
                <a:gd name="T1" fmla="*/ 0 h 16"/>
                <a:gd name="T2" fmla="*/ 0 w 21"/>
                <a:gd name="T3" fmla="*/ 0 h 16"/>
                <a:gd name="T4" fmla="*/ 1 w 21"/>
                <a:gd name="T5" fmla="*/ 3 h 16"/>
                <a:gd name="T6" fmla="*/ 2 w 21"/>
                <a:gd name="T7" fmla="*/ 6 h 16"/>
                <a:gd name="T8" fmla="*/ 3 w 21"/>
                <a:gd name="T9" fmla="*/ 9 h 16"/>
                <a:gd name="T10" fmla="*/ 5 w 21"/>
                <a:gd name="T11" fmla="*/ 13 h 16"/>
                <a:gd name="T12" fmla="*/ 8 w 21"/>
                <a:gd name="T13" fmla="*/ 15 h 16"/>
                <a:gd name="T14" fmla="*/ 10 w 21"/>
                <a:gd name="T15" fmla="*/ 16 h 16"/>
                <a:gd name="T16" fmla="*/ 13 w 21"/>
                <a:gd name="T17" fmla="*/ 15 h 16"/>
                <a:gd name="T18" fmla="*/ 16 w 21"/>
                <a:gd name="T19" fmla="*/ 13 h 16"/>
                <a:gd name="T20" fmla="*/ 18 w 21"/>
                <a:gd name="T21" fmla="*/ 9 h 16"/>
                <a:gd name="T22" fmla="*/ 19 w 21"/>
                <a:gd name="T23" fmla="*/ 6 h 16"/>
                <a:gd name="T24" fmla="*/ 20 w 21"/>
                <a:gd name="T25" fmla="*/ 3 h 16"/>
                <a:gd name="T26" fmla="*/ 21 w 21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2" y="7"/>
                    <a:pt x="3" y="8"/>
                    <a:pt x="3" y="9"/>
                  </a:cubicBezTo>
                  <a:cubicBezTo>
                    <a:pt x="4" y="11"/>
                    <a:pt x="4" y="12"/>
                    <a:pt x="5" y="13"/>
                  </a:cubicBezTo>
                  <a:cubicBezTo>
                    <a:pt x="6" y="13"/>
                    <a:pt x="7" y="14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2" y="15"/>
                    <a:pt x="13" y="15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6" y="12"/>
                    <a:pt x="17" y="11"/>
                    <a:pt x="18" y="9"/>
                  </a:cubicBezTo>
                  <a:cubicBezTo>
                    <a:pt x="18" y="8"/>
                    <a:pt x="19" y="7"/>
                    <a:pt x="19" y="6"/>
                  </a:cubicBezTo>
                  <a:cubicBezTo>
                    <a:pt x="20" y="5"/>
                    <a:pt x="20" y="4"/>
                    <a:pt x="20" y="3"/>
                  </a:cubicBezTo>
                  <a:cubicBezTo>
                    <a:pt x="21" y="2"/>
                    <a:pt x="21" y="1"/>
                    <a:pt x="21" y="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1" name="Freeform 73">
              <a:extLst>
                <a:ext uri="{FF2B5EF4-FFF2-40B4-BE49-F238E27FC236}">
                  <a16:creationId xmlns:a16="http://schemas.microsoft.com/office/drawing/2014/main" id="{C2F54BFE-0B34-4343-89E7-2E282440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15" y="3376485"/>
              <a:ext cx="14288" cy="20638"/>
            </a:xfrm>
            <a:custGeom>
              <a:avLst/>
              <a:gdLst>
                <a:gd name="T0" fmla="*/ 0 w 12"/>
                <a:gd name="T1" fmla="*/ 0 h 16"/>
                <a:gd name="T2" fmla="*/ 0 w 12"/>
                <a:gd name="T3" fmla="*/ 4 h 16"/>
                <a:gd name="T4" fmla="*/ 0 w 12"/>
                <a:gd name="T5" fmla="*/ 8 h 16"/>
                <a:gd name="T6" fmla="*/ 0 w 12"/>
                <a:gd name="T7" fmla="*/ 12 h 16"/>
                <a:gd name="T8" fmla="*/ 0 w 12"/>
                <a:gd name="T9" fmla="*/ 16 h 16"/>
                <a:gd name="T10" fmla="*/ 11 w 12"/>
                <a:gd name="T11" fmla="*/ 16 h 16"/>
                <a:gd name="T12" fmla="*/ 12 w 12"/>
                <a:gd name="T13" fmla="*/ 8 h 16"/>
                <a:gd name="T14" fmla="*/ 11 w 12"/>
                <a:gd name="T15" fmla="*/ 0 h 16"/>
                <a:gd name="T16" fmla="*/ 0 w 1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3"/>
                    <a:pt x="12" y="11"/>
                    <a:pt x="12" y="8"/>
                  </a:cubicBezTo>
                  <a:cubicBezTo>
                    <a:pt x="12" y="5"/>
                    <a:pt x="12" y="3"/>
                    <a:pt x="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990DA8A6-4D68-4B0C-B1F4-E64D1263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90" y="3354260"/>
              <a:ext cx="20638" cy="17463"/>
            </a:xfrm>
            <a:custGeom>
              <a:avLst/>
              <a:gdLst>
                <a:gd name="T0" fmla="*/ 4 w 16"/>
                <a:gd name="T1" fmla="*/ 7 h 14"/>
                <a:gd name="T2" fmla="*/ 5 w 16"/>
                <a:gd name="T3" fmla="*/ 10 h 14"/>
                <a:gd name="T4" fmla="*/ 6 w 16"/>
                <a:gd name="T5" fmla="*/ 14 h 14"/>
                <a:gd name="T6" fmla="*/ 16 w 16"/>
                <a:gd name="T7" fmla="*/ 14 h 14"/>
                <a:gd name="T8" fmla="*/ 13 w 16"/>
                <a:gd name="T9" fmla="*/ 10 h 14"/>
                <a:gd name="T10" fmla="*/ 10 w 16"/>
                <a:gd name="T11" fmla="*/ 6 h 14"/>
                <a:gd name="T12" fmla="*/ 5 w 16"/>
                <a:gd name="T13" fmla="*/ 2 h 14"/>
                <a:gd name="T14" fmla="*/ 0 w 16"/>
                <a:gd name="T15" fmla="*/ 0 h 14"/>
                <a:gd name="T16" fmla="*/ 2 w 16"/>
                <a:gd name="T17" fmla="*/ 3 h 14"/>
                <a:gd name="T18" fmla="*/ 4 w 16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4">
                  <a:moveTo>
                    <a:pt x="4" y="7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6" y="12"/>
                    <a:pt x="6" y="13"/>
                    <a:pt x="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3"/>
                    <a:pt x="15" y="11"/>
                    <a:pt x="13" y="10"/>
                  </a:cubicBezTo>
                  <a:cubicBezTo>
                    <a:pt x="12" y="8"/>
                    <a:pt x="11" y="7"/>
                    <a:pt x="10" y="6"/>
                  </a:cubicBezTo>
                  <a:cubicBezTo>
                    <a:pt x="8" y="4"/>
                    <a:pt x="7" y="3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6"/>
                    <a:pt x="4" y="7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3" name="Freeform 75">
              <a:extLst>
                <a:ext uri="{FF2B5EF4-FFF2-40B4-BE49-F238E27FC236}">
                  <a16:creationId xmlns:a16="http://schemas.microsoft.com/office/drawing/2014/main" id="{FFDD8D54-18FC-4596-99C4-36FF62B71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77" y="3376485"/>
              <a:ext cx="28575" cy="20638"/>
            </a:xfrm>
            <a:custGeom>
              <a:avLst/>
              <a:gdLst>
                <a:gd name="T0" fmla="*/ 0 w 23"/>
                <a:gd name="T1" fmla="*/ 0 h 16"/>
                <a:gd name="T2" fmla="*/ 0 w 23"/>
                <a:gd name="T3" fmla="*/ 4 h 16"/>
                <a:gd name="T4" fmla="*/ 0 w 23"/>
                <a:gd name="T5" fmla="*/ 8 h 16"/>
                <a:gd name="T6" fmla="*/ 0 w 23"/>
                <a:gd name="T7" fmla="*/ 12 h 16"/>
                <a:gd name="T8" fmla="*/ 0 w 23"/>
                <a:gd name="T9" fmla="*/ 16 h 16"/>
                <a:gd name="T10" fmla="*/ 23 w 23"/>
                <a:gd name="T11" fmla="*/ 16 h 16"/>
                <a:gd name="T12" fmla="*/ 23 w 23"/>
                <a:gd name="T13" fmla="*/ 12 h 16"/>
                <a:gd name="T14" fmla="*/ 23 w 23"/>
                <a:gd name="T15" fmla="*/ 8 h 16"/>
                <a:gd name="T16" fmla="*/ 23 w 23"/>
                <a:gd name="T17" fmla="*/ 4 h 16"/>
                <a:gd name="T18" fmla="*/ 23 w 23"/>
                <a:gd name="T19" fmla="*/ 0 h 16"/>
                <a:gd name="T20" fmla="*/ 0 w 23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3"/>
                    <a:pt x="23" y="12"/>
                  </a:cubicBezTo>
                  <a:cubicBezTo>
                    <a:pt x="23" y="11"/>
                    <a:pt x="23" y="9"/>
                    <a:pt x="23" y="8"/>
                  </a:cubicBezTo>
                  <a:cubicBezTo>
                    <a:pt x="23" y="7"/>
                    <a:pt x="23" y="5"/>
                    <a:pt x="23" y="4"/>
                  </a:cubicBezTo>
                  <a:cubicBezTo>
                    <a:pt x="23" y="3"/>
                    <a:pt x="23" y="1"/>
                    <a:pt x="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4" name="Freeform 76">
              <a:extLst>
                <a:ext uri="{FF2B5EF4-FFF2-40B4-BE49-F238E27FC236}">
                  <a16:creationId xmlns:a16="http://schemas.microsoft.com/office/drawing/2014/main" id="{969D612E-12D9-40B9-8A0A-133C58C1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5" y="3351085"/>
              <a:ext cx="25400" cy="20638"/>
            </a:xfrm>
            <a:custGeom>
              <a:avLst/>
              <a:gdLst>
                <a:gd name="T0" fmla="*/ 3 w 21"/>
                <a:gd name="T1" fmla="*/ 7 h 16"/>
                <a:gd name="T2" fmla="*/ 5 w 21"/>
                <a:gd name="T3" fmla="*/ 3 h 16"/>
                <a:gd name="T4" fmla="*/ 8 w 21"/>
                <a:gd name="T5" fmla="*/ 1 h 16"/>
                <a:gd name="T6" fmla="*/ 10 w 21"/>
                <a:gd name="T7" fmla="*/ 0 h 16"/>
                <a:gd name="T8" fmla="*/ 13 w 21"/>
                <a:gd name="T9" fmla="*/ 1 h 16"/>
                <a:gd name="T10" fmla="*/ 16 w 21"/>
                <a:gd name="T11" fmla="*/ 3 h 16"/>
                <a:gd name="T12" fmla="*/ 18 w 21"/>
                <a:gd name="T13" fmla="*/ 7 h 16"/>
                <a:gd name="T14" fmla="*/ 19 w 21"/>
                <a:gd name="T15" fmla="*/ 10 h 16"/>
                <a:gd name="T16" fmla="*/ 20 w 21"/>
                <a:gd name="T17" fmla="*/ 13 h 16"/>
                <a:gd name="T18" fmla="*/ 21 w 21"/>
                <a:gd name="T19" fmla="*/ 16 h 16"/>
                <a:gd name="T20" fmla="*/ 0 w 21"/>
                <a:gd name="T21" fmla="*/ 16 h 16"/>
                <a:gd name="T22" fmla="*/ 1 w 21"/>
                <a:gd name="T23" fmla="*/ 13 h 16"/>
                <a:gd name="T24" fmla="*/ 2 w 21"/>
                <a:gd name="T25" fmla="*/ 10 h 16"/>
                <a:gd name="T26" fmla="*/ 3 w 21"/>
                <a:gd name="T2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3" y="7"/>
                  </a:moveTo>
                  <a:cubicBezTo>
                    <a:pt x="4" y="5"/>
                    <a:pt x="4" y="4"/>
                    <a:pt x="5" y="3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1" y="0"/>
                    <a:pt x="12" y="1"/>
                    <a:pt x="13" y="1"/>
                  </a:cubicBezTo>
                  <a:cubicBezTo>
                    <a:pt x="14" y="2"/>
                    <a:pt x="15" y="3"/>
                    <a:pt x="16" y="3"/>
                  </a:cubicBezTo>
                  <a:cubicBezTo>
                    <a:pt x="16" y="4"/>
                    <a:pt x="17" y="5"/>
                    <a:pt x="18" y="7"/>
                  </a:cubicBezTo>
                  <a:cubicBezTo>
                    <a:pt x="18" y="8"/>
                    <a:pt x="19" y="9"/>
                    <a:pt x="19" y="10"/>
                  </a:cubicBezTo>
                  <a:cubicBezTo>
                    <a:pt x="20" y="11"/>
                    <a:pt x="20" y="12"/>
                    <a:pt x="20" y="13"/>
                  </a:cubicBezTo>
                  <a:cubicBezTo>
                    <a:pt x="21" y="14"/>
                    <a:pt x="21" y="15"/>
                    <a:pt x="2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3" y="8"/>
                    <a:pt x="3" y="7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5" name="Freeform 77">
              <a:extLst>
                <a:ext uri="{FF2B5EF4-FFF2-40B4-BE49-F238E27FC236}">
                  <a16:creationId xmlns:a16="http://schemas.microsoft.com/office/drawing/2014/main" id="{C5D05A70-7B9C-42F4-9D24-DEBA47CB5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02" y="3354260"/>
              <a:ext cx="19050" cy="17463"/>
            </a:xfrm>
            <a:custGeom>
              <a:avLst/>
              <a:gdLst>
                <a:gd name="T0" fmla="*/ 2 w 15"/>
                <a:gd name="T1" fmla="*/ 10 h 14"/>
                <a:gd name="T2" fmla="*/ 6 w 15"/>
                <a:gd name="T3" fmla="*/ 6 h 14"/>
                <a:gd name="T4" fmla="*/ 10 w 15"/>
                <a:gd name="T5" fmla="*/ 2 h 14"/>
                <a:gd name="T6" fmla="*/ 15 w 15"/>
                <a:gd name="T7" fmla="*/ 0 h 14"/>
                <a:gd name="T8" fmla="*/ 13 w 15"/>
                <a:gd name="T9" fmla="*/ 3 h 14"/>
                <a:gd name="T10" fmla="*/ 12 w 15"/>
                <a:gd name="T11" fmla="*/ 7 h 14"/>
                <a:gd name="T12" fmla="*/ 11 w 15"/>
                <a:gd name="T13" fmla="*/ 10 h 14"/>
                <a:gd name="T14" fmla="*/ 10 w 15"/>
                <a:gd name="T15" fmla="*/ 14 h 14"/>
                <a:gd name="T16" fmla="*/ 0 w 15"/>
                <a:gd name="T17" fmla="*/ 14 h 14"/>
                <a:gd name="T18" fmla="*/ 2 w 15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4">
                  <a:moveTo>
                    <a:pt x="2" y="10"/>
                  </a:moveTo>
                  <a:cubicBezTo>
                    <a:pt x="3" y="8"/>
                    <a:pt x="5" y="7"/>
                    <a:pt x="6" y="6"/>
                  </a:cubicBezTo>
                  <a:cubicBezTo>
                    <a:pt x="7" y="4"/>
                    <a:pt x="9" y="3"/>
                    <a:pt x="10" y="2"/>
                  </a:cubicBezTo>
                  <a:cubicBezTo>
                    <a:pt x="12" y="1"/>
                    <a:pt x="14" y="1"/>
                    <a:pt x="15" y="0"/>
                  </a:cubicBezTo>
                  <a:cubicBezTo>
                    <a:pt x="15" y="1"/>
                    <a:pt x="14" y="2"/>
                    <a:pt x="13" y="3"/>
                  </a:cubicBezTo>
                  <a:cubicBezTo>
                    <a:pt x="13" y="4"/>
                    <a:pt x="12" y="6"/>
                    <a:pt x="12" y="7"/>
                  </a:cubicBezTo>
                  <a:cubicBezTo>
                    <a:pt x="11" y="8"/>
                    <a:pt x="11" y="9"/>
                    <a:pt x="11" y="10"/>
                  </a:cubicBezTo>
                  <a:cubicBezTo>
                    <a:pt x="10" y="12"/>
                    <a:pt x="10" y="13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1"/>
                    <a:pt x="2" y="1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95FAFF6B-4AA8-4E62-AF76-1AECD9A5E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27" y="3376485"/>
              <a:ext cx="14288" cy="20638"/>
            </a:xfrm>
            <a:custGeom>
              <a:avLst/>
              <a:gdLst>
                <a:gd name="T0" fmla="*/ 0 w 12"/>
                <a:gd name="T1" fmla="*/ 8 h 16"/>
                <a:gd name="T2" fmla="*/ 1 w 12"/>
                <a:gd name="T3" fmla="*/ 0 h 16"/>
                <a:gd name="T4" fmla="*/ 12 w 12"/>
                <a:gd name="T5" fmla="*/ 0 h 16"/>
                <a:gd name="T6" fmla="*/ 12 w 12"/>
                <a:gd name="T7" fmla="*/ 4 h 16"/>
                <a:gd name="T8" fmla="*/ 12 w 12"/>
                <a:gd name="T9" fmla="*/ 8 h 16"/>
                <a:gd name="T10" fmla="*/ 12 w 12"/>
                <a:gd name="T11" fmla="*/ 12 h 16"/>
                <a:gd name="T12" fmla="*/ 12 w 12"/>
                <a:gd name="T13" fmla="*/ 16 h 16"/>
                <a:gd name="T14" fmla="*/ 1 w 12"/>
                <a:gd name="T15" fmla="*/ 16 h 16"/>
                <a:gd name="T16" fmla="*/ 0 w 12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6">
                  <a:moveTo>
                    <a:pt x="0" y="8"/>
                  </a:moveTo>
                  <a:cubicBezTo>
                    <a:pt x="0" y="5"/>
                    <a:pt x="0" y="3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3"/>
                    <a:pt x="12" y="4"/>
                  </a:cubicBezTo>
                  <a:cubicBezTo>
                    <a:pt x="12" y="5"/>
                    <a:pt x="12" y="7"/>
                    <a:pt x="12" y="8"/>
                  </a:cubicBezTo>
                  <a:cubicBezTo>
                    <a:pt x="12" y="9"/>
                    <a:pt x="12" y="11"/>
                    <a:pt x="12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90F019B7-0C7F-4172-9D28-D961AA0E6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02" y="3401885"/>
              <a:ext cx="19050" cy="17463"/>
            </a:xfrm>
            <a:custGeom>
              <a:avLst/>
              <a:gdLst>
                <a:gd name="T0" fmla="*/ 10 w 15"/>
                <a:gd name="T1" fmla="*/ 12 h 14"/>
                <a:gd name="T2" fmla="*/ 6 w 15"/>
                <a:gd name="T3" fmla="*/ 9 h 14"/>
                <a:gd name="T4" fmla="*/ 2 w 15"/>
                <a:gd name="T5" fmla="*/ 4 h 14"/>
                <a:gd name="T6" fmla="*/ 0 w 15"/>
                <a:gd name="T7" fmla="*/ 0 h 14"/>
                <a:gd name="T8" fmla="*/ 10 w 15"/>
                <a:gd name="T9" fmla="*/ 0 h 14"/>
                <a:gd name="T10" fmla="*/ 11 w 15"/>
                <a:gd name="T11" fmla="*/ 4 h 14"/>
                <a:gd name="T12" fmla="*/ 12 w 15"/>
                <a:gd name="T13" fmla="*/ 7 h 14"/>
                <a:gd name="T14" fmla="*/ 13 w 15"/>
                <a:gd name="T15" fmla="*/ 11 h 14"/>
                <a:gd name="T16" fmla="*/ 15 w 15"/>
                <a:gd name="T17" fmla="*/ 14 h 14"/>
                <a:gd name="T18" fmla="*/ 10 w 15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4">
                  <a:moveTo>
                    <a:pt x="10" y="12"/>
                  </a:moveTo>
                  <a:cubicBezTo>
                    <a:pt x="9" y="11"/>
                    <a:pt x="7" y="10"/>
                    <a:pt x="6" y="9"/>
                  </a:cubicBezTo>
                  <a:cubicBezTo>
                    <a:pt x="5" y="7"/>
                    <a:pt x="3" y="6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2"/>
                    <a:pt x="11" y="4"/>
                  </a:cubicBezTo>
                  <a:cubicBezTo>
                    <a:pt x="11" y="5"/>
                    <a:pt x="11" y="6"/>
                    <a:pt x="12" y="7"/>
                  </a:cubicBezTo>
                  <a:cubicBezTo>
                    <a:pt x="12" y="8"/>
                    <a:pt x="13" y="10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4" y="13"/>
                    <a:pt x="12" y="13"/>
                    <a:pt x="10" y="1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15EA4751-0C9B-4C3C-8A9C-3889EA904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90" y="3401885"/>
              <a:ext cx="20638" cy="17463"/>
            </a:xfrm>
            <a:custGeom>
              <a:avLst/>
              <a:gdLst>
                <a:gd name="T0" fmla="*/ 13 w 16"/>
                <a:gd name="T1" fmla="*/ 4 h 14"/>
                <a:gd name="T2" fmla="*/ 10 w 16"/>
                <a:gd name="T3" fmla="*/ 9 h 14"/>
                <a:gd name="T4" fmla="*/ 5 w 16"/>
                <a:gd name="T5" fmla="*/ 12 h 14"/>
                <a:gd name="T6" fmla="*/ 0 w 16"/>
                <a:gd name="T7" fmla="*/ 14 h 14"/>
                <a:gd name="T8" fmla="*/ 2 w 16"/>
                <a:gd name="T9" fmla="*/ 11 h 14"/>
                <a:gd name="T10" fmla="*/ 4 w 16"/>
                <a:gd name="T11" fmla="*/ 7 h 14"/>
                <a:gd name="T12" fmla="*/ 5 w 16"/>
                <a:gd name="T13" fmla="*/ 4 h 14"/>
                <a:gd name="T14" fmla="*/ 6 w 16"/>
                <a:gd name="T15" fmla="*/ 0 h 14"/>
                <a:gd name="T16" fmla="*/ 16 w 16"/>
                <a:gd name="T17" fmla="*/ 0 h 14"/>
                <a:gd name="T18" fmla="*/ 13 w 16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4">
                  <a:moveTo>
                    <a:pt x="13" y="4"/>
                  </a:moveTo>
                  <a:cubicBezTo>
                    <a:pt x="12" y="6"/>
                    <a:pt x="11" y="7"/>
                    <a:pt x="10" y="9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4" y="13"/>
                    <a:pt x="2" y="13"/>
                    <a:pt x="0" y="14"/>
                  </a:cubicBezTo>
                  <a:cubicBezTo>
                    <a:pt x="1" y="13"/>
                    <a:pt x="2" y="12"/>
                    <a:pt x="2" y="11"/>
                  </a:cubicBezTo>
                  <a:cubicBezTo>
                    <a:pt x="3" y="10"/>
                    <a:pt x="4" y="8"/>
                    <a:pt x="4" y="7"/>
                  </a:cubicBezTo>
                  <a:cubicBezTo>
                    <a:pt x="4" y="6"/>
                    <a:pt x="5" y="5"/>
                    <a:pt x="5" y="4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1"/>
                    <a:pt x="15" y="3"/>
                    <a:pt x="13" y="4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87599DF-293F-48A2-A8D9-5F7C893EBAA9}"/>
              </a:ext>
            </a:extLst>
          </p:cNvPr>
          <p:cNvSpPr txBox="1"/>
          <p:nvPr/>
        </p:nvSpPr>
        <p:spPr>
          <a:xfrm>
            <a:off x="6037613" y="5435546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Other SaaS and PaaS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B2991C-69BF-4AF4-8E14-B7B82D08FAC9}"/>
              </a:ext>
            </a:extLst>
          </p:cNvPr>
          <p:cNvGrpSpPr/>
          <p:nvPr/>
        </p:nvGrpSpPr>
        <p:grpSpPr>
          <a:xfrm>
            <a:off x="3251081" y="6355808"/>
            <a:ext cx="594678" cy="594678"/>
            <a:chOff x="6308755" y="1819866"/>
            <a:chExt cx="780290" cy="78029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DE4A-8302-4D4C-9B90-0DACD69DD581}"/>
                </a:ext>
              </a:extLst>
            </p:cNvPr>
            <p:cNvSpPr/>
            <p:nvPr/>
          </p:nvSpPr>
          <p:spPr>
            <a:xfrm rot="19058850">
              <a:off x="6470918" y="2003412"/>
              <a:ext cx="469586" cy="469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BA65877-FDF2-4E9C-95B2-0EE0585B0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755" y="1819866"/>
              <a:ext cx="780290" cy="78029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323-5588-40DB-A402-8853ABDB9E45}"/>
              </a:ext>
            </a:extLst>
          </p:cNvPr>
          <p:cNvSpPr txBox="1"/>
          <p:nvPr/>
        </p:nvSpPr>
        <p:spPr>
          <a:xfrm>
            <a:off x="3806402" y="6537850"/>
            <a:ext cx="103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8BD9B-5A87-46EF-A845-E309750D77FC}"/>
              </a:ext>
            </a:extLst>
          </p:cNvPr>
          <p:cNvSpPr/>
          <p:nvPr/>
        </p:nvSpPr>
        <p:spPr>
          <a:xfrm>
            <a:off x="7652449" y="4795986"/>
            <a:ext cx="777262" cy="989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partners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(B2B)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5342D2-2A9E-4604-8C08-DEEF134535F4}"/>
              </a:ext>
            </a:extLst>
          </p:cNvPr>
          <p:cNvSpPr/>
          <p:nvPr/>
        </p:nvSpPr>
        <p:spPr>
          <a:xfrm>
            <a:off x="8631513" y="4795986"/>
            <a:ext cx="943269" cy="989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(B2C)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3A2881-DD5A-4D6B-B63D-7B2B230F4732}"/>
              </a:ext>
            </a:extLst>
          </p:cNvPr>
          <p:cNvCxnSpPr>
            <a:cxnSpLocks/>
          </p:cNvCxnSpPr>
          <p:nvPr/>
        </p:nvCxnSpPr>
        <p:spPr>
          <a:xfrm>
            <a:off x="1445042" y="6725745"/>
            <a:ext cx="17137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5444D6C-5276-4996-9C43-384A32FB1CEA}"/>
              </a:ext>
            </a:extLst>
          </p:cNvPr>
          <p:cNvSpPr txBox="1"/>
          <p:nvPr/>
        </p:nvSpPr>
        <p:spPr>
          <a:xfrm>
            <a:off x="1556366" y="6273334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9A3924-C752-4444-B7E8-B53DE13E3F3B}"/>
              </a:ext>
            </a:extLst>
          </p:cNvPr>
          <p:cNvSpPr/>
          <p:nvPr/>
        </p:nvSpPr>
        <p:spPr>
          <a:xfrm>
            <a:off x="516364" y="5931057"/>
            <a:ext cx="1049903" cy="1217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227789-9128-404F-B7B1-92310D0655FC}"/>
              </a:ext>
            </a:extLst>
          </p:cNvPr>
          <p:cNvGrpSpPr/>
          <p:nvPr/>
        </p:nvGrpSpPr>
        <p:grpSpPr>
          <a:xfrm>
            <a:off x="341360" y="5700179"/>
            <a:ext cx="311697" cy="441391"/>
            <a:chOff x="83068" y="5307136"/>
            <a:chExt cx="311697" cy="44139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5DA98F-1319-4DB0-B1D7-57802C627A39}"/>
                </a:ext>
              </a:extLst>
            </p:cNvPr>
            <p:cNvSpPr/>
            <p:nvPr/>
          </p:nvSpPr>
          <p:spPr>
            <a:xfrm>
              <a:off x="102960" y="5330969"/>
              <a:ext cx="281208" cy="388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2E3305-BE80-4C7B-BE57-6CCE912BA3C1}"/>
                </a:ext>
              </a:extLst>
            </p:cNvPr>
            <p:cNvGrpSpPr/>
            <p:nvPr/>
          </p:nvGrpSpPr>
          <p:grpSpPr>
            <a:xfrm>
              <a:off x="83068" y="5307136"/>
              <a:ext cx="311697" cy="441391"/>
              <a:chOff x="783609" y="4493551"/>
              <a:chExt cx="383327" cy="54282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32D889-4241-49C8-A329-44D8AFF5C575}"/>
                  </a:ext>
                </a:extLst>
              </p:cNvPr>
              <p:cNvSpPr/>
              <p:nvPr/>
            </p:nvSpPr>
            <p:spPr>
              <a:xfrm>
                <a:off x="1016757" y="4669821"/>
                <a:ext cx="150179" cy="36655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35B8D13-0AD1-47A2-A6AD-E7F95CA64D1F}"/>
                  </a:ext>
                </a:extLst>
              </p:cNvPr>
              <p:cNvGrpSpPr/>
              <p:nvPr/>
            </p:nvGrpSpPr>
            <p:grpSpPr>
              <a:xfrm>
                <a:off x="783609" y="4493551"/>
                <a:ext cx="383171" cy="542826"/>
                <a:chOff x="653614" y="4584733"/>
                <a:chExt cx="203412" cy="288167"/>
              </a:xfrm>
            </p:grpSpPr>
            <p:sp>
              <p:nvSpPr>
                <p:cNvPr id="64" name="Freeform 74">
                  <a:extLst>
                    <a:ext uri="{FF2B5EF4-FFF2-40B4-BE49-F238E27FC236}">
                      <a16:creationId xmlns:a16="http://schemas.microsoft.com/office/drawing/2014/main" id="{ADACEC18-BD1D-4CAD-B6E0-745913B010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614" y="4584733"/>
                  <a:ext cx="203412" cy="288167"/>
                </a:xfrm>
                <a:custGeom>
                  <a:avLst/>
                  <a:gdLst>
                    <a:gd name="T0" fmla="*/ 0 w 92"/>
                    <a:gd name="T1" fmla="*/ 0 h 128"/>
                    <a:gd name="T2" fmla="*/ 0 w 92"/>
                    <a:gd name="T3" fmla="*/ 128 h 128"/>
                    <a:gd name="T4" fmla="*/ 59 w 92"/>
                    <a:gd name="T5" fmla="*/ 128 h 128"/>
                    <a:gd name="T6" fmla="*/ 66 w 92"/>
                    <a:gd name="T7" fmla="*/ 105 h 128"/>
                    <a:gd name="T8" fmla="*/ 81 w 92"/>
                    <a:gd name="T9" fmla="*/ 93 h 128"/>
                    <a:gd name="T10" fmla="*/ 74 w 92"/>
                    <a:gd name="T11" fmla="*/ 55 h 128"/>
                    <a:gd name="T12" fmla="*/ 92 w 92"/>
                    <a:gd name="T13" fmla="*/ 45 h 128"/>
                    <a:gd name="T14" fmla="*/ 92 w 92"/>
                    <a:gd name="T15" fmla="*/ 0 h 128"/>
                    <a:gd name="T16" fmla="*/ 0 w 92"/>
                    <a:gd name="T17" fmla="*/ 0 h 128"/>
                    <a:gd name="T18" fmla="*/ 9 w 92"/>
                    <a:gd name="T19" fmla="*/ 18 h 128"/>
                    <a:gd name="T20" fmla="*/ 27 w 92"/>
                    <a:gd name="T21" fmla="*/ 18 h 128"/>
                    <a:gd name="T22" fmla="*/ 27 w 92"/>
                    <a:gd name="T23" fmla="*/ 36 h 128"/>
                    <a:gd name="T24" fmla="*/ 9 w 92"/>
                    <a:gd name="T25" fmla="*/ 36 h 128"/>
                    <a:gd name="T26" fmla="*/ 9 w 92"/>
                    <a:gd name="T27" fmla="*/ 18 h 128"/>
                    <a:gd name="T28" fmla="*/ 28 w 92"/>
                    <a:gd name="T29" fmla="*/ 91 h 128"/>
                    <a:gd name="T30" fmla="*/ 9 w 92"/>
                    <a:gd name="T31" fmla="*/ 91 h 128"/>
                    <a:gd name="T32" fmla="*/ 9 w 92"/>
                    <a:gd name="T33" fmla="*/ 73 h 128"/>
                    <a:gd name="T34" fmla="*/ 28 w 92"/>
                    <a:gd name="T35" fmla="*/ 73 h 128"/>
                    <a:gd name="T36" fmla="*/ 28 w 92"/>
                    <a:gd name="T37" fmla="*/ 91 h 128"/>
                    <a:gd name="T38" fmla="*/ 28 w 92"/>
                    <a:gd name="T39" fmla="*/ 64 h 128"/>
                    <a:gd name="T40" fmla="*/ 9 w 92"/>
                    <a:gd name="T41" fmla="*/ 64 h 128"/>
                    <a:gd name="T42" fmla="*/ 9 w 92"/>
                    <a:gd name="T43" fmla="*/ 45 h 128"/>
                    <a:gd name="T44" fmla="*/ 28 w 92"/>
                    <a:gd name="T45" fmla="*/ 45 h 128"/>
                    <a:gd name="T46" fmla="*/ 28 w 92"/>
                    <a:gd name="T47" fmla="*/ 64 h 128"/>
                    <a:gd name="T48" fmla="*/ 55 w 92"/>
                    <a:gd name="T49" fmla="*/ 119 h 128"/>
                    <a:gd name="T50" fmla="*/ 37 w 92"/>
                    <a:gd name="T51" fmla="*/ 119 h 128"/>
                    <a:gd name="T52" fmla="*/ 37 w 92"/>
                    <a:gd name="T53" fmla="*/ 100 h 128"/>
                    <a:gd name="T54" fmla="*/ 55 w 92"/>
                    <a:gd name="T55" fmla="*/ 100 h 128"/>
                    <a:gd name="T56" fmla="*/ 55 w 92"/>
                    <a:gd name="T57" fmla="*/ 119 h 128"/>
                    <a:gd name="T58" fmla="*/ 55 w 92"/>
                    <a:gd name="T59" fmla="*/ 91 h 128"/>
                    <a:gd name="T60" fmla="*/ 37 w 92"/>
                    <a:gd name="T61" fmla="*/ 91 h 128"/>
                    <a:gd name="T62" fmla="*/ 37 w 92"/>
                    <a:gd name="T63" fmla="*/ 73 h 128"/>
                    <a:gd name="T64" fmla="*/ 55 w 92"/>
                    <a:gd name="T65" fmla="*/ 73 h 128"/>
                    <a:gd name="T66" fmla="*/ 55 w 92"/>
                    <a:gd name="T67" fmla="*/ 91 h 128"/>
                    <a:gd name="T68" fmla="*/ 55 w 92"/>
                    <a:gd name="T69" fmla="*/ 64 h 128"/>
                    <a:gd name="T70" fmla="*/ 37 w 92"/>
                    <a:gd name="T71" fmla="*/ 64 h 128"/>
                    <a:gd name="T72" fmla="*/ 37 w 92"/>
                    <a:gd name="T73" fmla="*/ 45 h 128"/>
                    <a:gd name="T74" fmla="*/ 55 w 92"/>
                    <a:gd name="T75" fmla="*/ 45 h 128"/>
                    <a:gd name="T76" fmla="*/ 55 w 92"/>
                    <a:gd name="T77" fmla="*/ 64 h 128"/>
                    <a:gd name="T78" fmla="*/ 55 w 92"/>
                    <a:gd name="T79" fmla="*/ 36 h 128"/>
                    <a:gd name="T80" fmla="*/ 37 w 92"/>
                    <a:gd name="T81" fmla="*/ 36 h 128"/>
                    <a:gd name="T82" fmla="*/ 37 w 92"/>
                    <a:gd name="T83" fmla="*/ 18 h 128"/>
                    <a:gd name="T84" fmla="*/ 55 w 92"/>
                    <a:gd name="T85" fmla="*/ 18 h 128"/>
                    <a:gd name="T86" fmla="*/ 55 w 92"/>
                    <a:gd name="T87" fmla="*/ 36 h 128"/>
                    <a:gd name="T88" fmla="*/ 83 w 92"/>
                    <a:gd name="T89" fmla="*/ 36 h 128"/>
                    <a:gd name="T90" fmla="*/ 64 w 92"/>
                    <a:gd name="T91" fmla="*/ 36 h 128"/>
                    <a:gd name="T92" fmla="*/ 64 w 92"/>
                    <a:gd name="T93" fmla="*/ 18 h 128"/>
                    <a:gd name="T94" fmla="*/ 83 w 92"/>
                    <a:gd name="T95" fmla="*/ 18 h 128"/>
                    <a:gd name="T96" fmla="*/ 83 w 92"/>
                    <a:gd name="T9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2" h="128">
                      <a:moveTo>
                        <a:pt x="0" y="0"/>
                      </a:move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59" y="128"/>
                        <a:pt x="59" y="128"/>
                        <a:pt x="59" y="128"/>
                      </a:cubicBezTo>
                      <a:cubicBezTo>
                        <a:pt x="59" y="128"/>
                        <a:pt x="59" y="116"/>
                        <a:pt x="66" y="105"/>
                      </a:cubicBezTo>
                      <a:cubicBezTo>
                        <a:pt x="71" y="98"/>
                        <a:pt x="81" y="93"/>
                        <a:pt x="81" y="93"/>
                      </a:cubicBezTo>
                      <a:cubicBezTo>
                        <a:pt x="65" y="82"/>
                        <a:pt x="68" y="64"/>
                        <a:pt x="74" y="55"/>
                      </a:cubicBezTo>
                      <a:cubicBezTo>
                        <a:pt x="81" y="46"/>
                        <a:pt x="92" y="45"/>
                        <a:pt x="92" y="45"/>
                      </a:cubicBezTo>
                      <a:cubicBezTo>
                        <a:pt x="92" y="0"/>
                        <a:pt x="92" y="0"/>
                        <a:pt x="92" y="0"/>
                      </a:cubicBezTo>
                      <a:lnTo>
                        <a:pt x="0" y="0"/>
                      </a:lnTo>
                      <a:close/>
                      <a:moveTo>
                        <a:pt x="9" y="18"/>
                      </a:move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9" y="36"/>
                        <a:pt x="9" y="36"/>
                        <a:pt x="9" y="36"/>
                      </a:cubicBezTo>
                      <a:lnTo>
                        <a:pt x="9" y="18"/>
                      </a:lnTo>
                      <a:close/>
                      <a:moveTo>
                        <a:pt x="28" y="91"/>
                      </a:moveTo>
                      <a:cubicBezTo>
                        <a:pt x="9" y="91"/>
                        <a:pt x="9" y="91"/>
                        <a:pt x="9" y="91"/>
                      </a:cubicBezTo>
                      <a:cubicBezTo>
                        <a:pt x="9" y="73"/>
                        <a:pt x="9" y="73"/>
                        <a:pt x="9" y="73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lnTo>
                        <a:pt x="28" y="91"/>
                      </a:lnTo>
                      <a:close/>
                      <a:moveTo>
                        <a:pt x="28" y="64"/>
                      </a:move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lnTo>
                        <a:pt x="28" y="64"/>
                      </a:lnTo>
                      <a:close/>
                      <a:moveTo>
                        <a:pt x="55" y="119"/>
                      </a:moveTo>
                      <a:cubicBezTo>
                        <a:pt x="37" y="119"/>
                        <a:pt x="37" y="119"/>
                        <a:pt x="37" y="119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55" y="100"/>
                        <a:pt x="55" y="100"/>
                        <a:pt x="55" y="100"/>
                      </a:cubicBezTo>
                      <a:lnTo>
                        <a:pt x="55" y="119"/>
                      </a:lnTo>
                      <a:close/>
                      <a:moveTo>
                        <a:pt x="55" y="91"/>
                      </a:moveTo>
                      <a:cubicBezTo>
                        <a:pt x="37" y="91"/>
                        <a:pt x="37" y="91"/>
                        <a:pt x="37" y="91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55" y="73"/>
                        <a:pt x="55" y="73"/>
                        <a:pt x="55" y="73"/>
                      </a:cubicBezTo>
                      <a:lnTo>
                        <a:pt x="55" y="91"/>
                      </a:lnTo>
                      <a:close/>
                      <a:moveTo>
                        <a:pt x="55" y="64"/>
                      </a:move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lnTo>
                        <a:pt x="55" y="64"/>
                      </a:lnTo>
                      <a:close/>
                      <a:moveTo>
                        <a:pt x="55" y="36"/>
                      </a:move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lnTo>
                        <a:pt x="55" y="36"/>
                      </a:lnTo>
                      <a:close/>
                      <a:moveTo>
                        <a:pt x="83" y="36"/>
                      </a:move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4" y="18"/>
                        <a:pt x="64" y="18"/>
                        <a:pt x="64" y="18"/>
                      </a:cubicBezTo>
                      <a:cubicBezTo>
                        <a:pt x="83" y="18"/>
                        <a:pt x="83" y="18"/>
                        <a:pt x="83" y="18"/>
                      </a:cubicBezTo>
                      <a:lnTo>
                        <a:pt x="83" y="36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  <p:sp>
              <p:nvSpPr>
                <p:cNvPr id="65" name="Rectangle 75">
                  <a:extLst>
                    <a:ext uri="{FF2B5EF4-FFF2-40B4-BE49-F238E27FC236}">
                      <a16:creationId xmlns:a16="http://schemas.microsoft.com/office/drawing/2014/main" id="{FD37D3AC-BE9C-4D91-A7A7-6837624DA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683" y="4624992"/>
                  <a:ext cx="40259" cy="40259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8917422-1776-4EBB-8D04-8ECA75B45230}"/>
              </a:ext>
            </a:extLst>
          </p:cNvPr>
          <p:cNvSpPr txBox="1"/>
          <p:nvPr/>
        </p:nvSpPr>
        <p:spPr>
          <a:xfrm>
            <a:off x="667476" y="5689512"/>
            <a:ext cx="94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On-premises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37E9B-7455-4279-9839-C8778DC3C350}"/>
              </a:ext>
            </a:extLst>
          </p:cNvPr>
          <p:cNvSpPr txBox="1"/>
          <p:nvPr/>
        </p:nvSpPr>
        <p:spPr>
          <a:xfrm>
            <a:off x="292428" y="4347527"/>
            <a:ext cx="45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 provides Identity as a Service (IDaaS)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4FB21-9132-40AA-847A-F3852E955AA0}"/>
              </a:ext>
            </a:extLst>
          </p:cNvPr>
          <p:cNvSpPr/>
          <p:nvPr/>
        </p:nvSpPr>
        <p:spPr>
          <a:xfrm>
            <a:off x="3070746" y="3677693"/>
            <a:ext cx="6578219" cy="46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5CA7D597-6015-404A-AC47-30D171716315}"/>
              </a:ext>
            </a:extLst>
          </p:cNvPr>
          <p:cNvSpPr txBox="1"/>
          <p:nvPr/>
        </p:nvSpPr>
        <p:spPr>
          <a:xfrm>
            <a:off x="288170" y="2180690"/>
            <a:ext cx="254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Microsoft 365 for enterprise plans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B5183-3B45-47E8-91DD-6B29AF9130B2}"/>
              </a:ext>
            </a:extLst>
          </p:cNvPr>
          <p:cNvSpPr/>
          <p:nvPr/>
        </p:nvSpPr>
        <p:spPr>
          <a:xfrm>
            <a:off x="3058879" y="3407634"/>
            <a:ext cx="6590087" cy="241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hlinkClick r:id="rId6"/>
            <a:extLst>
              <a:ext uri="{FF2B5EF4-FFF2-40B4-BE49-F238E27FC236}">
                <a16:creationId xmlns:a16="http://schemas.microsoft.com/office/drawing/2014/main" id="{E70B5EBA-DE06-47AD-B8F7-9EC6CA97517B}"/>
              </a:ext>
            </a:extLst>
          </p:cNvPr>
          <p:cNvSpPr/>
          <p:nvPr/>
        </p:nvSpPr>
        <p:spPr>
          <a:xfrm>
            <a:off x="3087753" y="2274977"/>
            <a:ext cx="4411784" cy="4433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Active Directory (Azure AD) Premium P1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features include:</a:t>
            </a:r>
          </a:p>
        </p:txBody>
      </p:sp>
      <p:sp>
        <p:nvSpPr>
          <p:cNvPr id="74" name="Rectangle 73">
            <a:hlinkClick r:id="rId6"/>
            <a:extLst>
              <a:ext uri="{FF2B5EF4-FFF2-40B4-BE49-F238E27FC236}">
                <a16:creationId xmlns:a16="http://schemas.microsoft.com/office/drawing/2014/main" id="{DB416DB7-B637-4291-820A-6007369500B6}"/>
              </a:ext>
            </a:extLst>
          </p:cNvPr>
          <p:cNvSpPr/>
          <p:nvPr/>
        </p:nvSpPr>
        <p:spPr>
          <a:xfrm>
            <a:off x="7531391" y="2274711"/>
            <a:ext cx="2117576" cy="455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AD Premium P2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7BEB34-7F75-4F29-BF88-FABA522BE6F3}"/>
              </a:ext>
            </a:extLst>
          </p:cNvPr>
          <p:cNvSpPr/>
          <p:nvPr/>
        </p:nvSpPr>
        <p:spPr>
          <a:xfrm>
            <a:off x="7500832" y="2921663"/>
            <a:ext cx="2148136" cy="230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Privileged Identity Management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04A1E3-1815-4B03-95A2-BFA9EB101405}"/>
              </a:ext>
            </a:extLst>
          </p:cNvPr>
          <p:cNvSpPr/>
          <p:nvPr/>
        </p:nvSpPr>
        <p:spPr>
          <a:xfrm>
            <a:off x="7505110" y="3147840"/>
            <a:ext cx="2140872" cy="21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Reviews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C24C23-AED6-4AE2-AE0A-52211DF2AB87}"/>
              </a:ext>
            </a:extLst>
          </p:cNvPr>
          <p:cNvSpPr/>
          <p:nvPr/>
        </p:nvSpPr>
        <p:spPr>
          <a:xfrm>
            <a:off x="3086458" y="2721425"/>
            <a:ext cx="2419038" cy="201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Multi-factor Authentication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40D937-F844-44C6-A777-AE7A4BF84E93}"/>
              </a:ext>
            </a:extLst>
          </p:cNvPr>
          <p:cNvSpPr/>
          <p:nvPr/>
        </p:nvSpPr>
        <p:spPr>
          <a:xfrm>
            <a:off x="3060175" y="2923389"/>
            <a:ext cx="2425883" cy="229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Conditional Access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A8E20F-4540-4FF2-BB4B-3716418F0E7A}"/>
              </a:ext>
            </a:extLst>
          </p:cNvPr>
          <p:cNvSpPr/>
          <p:nvPr/>
        </p:nvSpPr>
        <p:spPr>
          <a:xfrm>
            <a:off x="3058881" y="3151715"/>
            <a:ext cx="2443630" cy="215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AD Join for Windows 10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6641D-A742-4832-AA4E-E93CCB3000D8}"/>
              </a:ext>
            </a:extLst>
          </p:cNvPr>
          <p:cNvSpPr/>
          <p:nvPr/>
        </p:nvSpPr>
        <p:spPr>
          <a:xfrm>
            <a:off x="5487358" y="2720660"/>
            <a:ext cx="2012179" cy="202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Self-Service Password Reset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C289689-FC55-4A1A-A2F8-362A2D210275}"/>
              </a:ext>
            </a:extLst>
          </p:cNvPr>
          <p:cNvSpPr/>
          <p:nvPr/>
        </p:nvSpPr>
        <p:spPr>
          <a:xfrm>
            <a:off x="5521942" y="2923389"/>
            <a:ext cx="1978889" cy="229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Write-back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28B78A-D9ED-461F-B04A-CC46BC5C4B52}"/>
              </a:ext>
            </a:extLst>
          </p:cNvPr>
          <p:cNvSpPr/>
          <p:nvPr/>
        </p:nvSpPr>
        <p:spPr>
          <a:xfrm>
            <a:off x="5505496" y="3148048"/>
            <a:ext cx="1994042" cy="21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Health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88494A-0D53-47B0-B3D7-11946303AE03}"/>
              </a:ext>
            </a:extLst>
          </p:cNvPr>
          <p:cNvSpPr txBox="1"/>
          <p:nvPr/>
        </p:nvSpPr>
        <p:spPr>
          <a:xfrm>
            <a:off x="279034" y="3400695"/>
            <a:ext cx="27495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E3 and F3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AB9E1B-24BC-4EB3-A821-A310FDEFB327}"/>
              </a:ext>
            </a:extLst>
          </p:cNvPr>
          <p:cNvSpPr txBox="1"/>
          <p:nvPr/>
        </p:nvSpPr>
        <p:spPr>
          <a:xfrm>
            <a:off x="288171" y="3678495"/>
            <a:ext cx="274039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E5 or E3 with the Identity &amp; Threat Protection offering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D53C58B-7929-4AE2-8F7A-F0509C3C7E29}"/>
              </a:ext>
            </a:extLst>
          </p:cNvPr>
          <p:cNvSpPr/>
          <p:nvPr/>
        </p:nvSpPr>
        <p:spPr>
          <a:xfrm>
            <a:off x="7505110" y="2719156"/>
            <a:ext cx="2143858" cy="20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 Protection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7639EC-6261-4C42-8B8D-FC6A30346F52}"/>
              </a:ext>
            </a:extLst>
          </p:cNvPr>
          <p:cNvSpPr txBox="1"/>
          <p:nvPr/>
        </p:nvSpPr>
        <p:spPr>
          <a:xfrm>
            <a:off x="329319" y="7506550"/>
            <a:ext cx="224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 infrastructure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B2BFDA4-C0E2-4354-A326-7BC8A379441D}"/>
              </a:ext>
            </a:extLst>
          </p:cNvPr>
          <p:cNvGrpSpPr/>
          <p:nvPr/>
        </p:nvGrpSpPr>
        <p:grpSpPr>
          <a:xfrm>
            <a:off x="516364" y="8735890"/>
            <a:ext cx="2794392" cy="6057876"/>
            <a:chOff x="529238" y="1198357"/>
            <a:chExt cx="2794392" cy="6057876"/>
          </a:xfrm>
        </p:grpSpPr>
        <p:sp>
          <p:nvSpPr>
            <p:cNvPr id="107" name="Rectangle 348">
              <a:extLst>
                <a:ext uri="{FF2B5EF4-FFF2-40B4-BE49-F238E27FC236}">
                  <a16:creationId xmlns:a16="http://schemas.microsoft.com/office/drawing/2014/main" id="{26331538-33E5-4CB1-ADF3-14691D97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2012655"/>
              <a:ext cx="2794392" cy="52435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8" name="Rectangle 349">
              <a:extLst>
                <a:ext uri="{FF2B5EF4-FFF2-40B4-BE49-F238E27FC236}">
                  <a16:creationId xmlns:a16="http://schemas.microsoft.com/office/drawing/2014/main" id="{7B0137F7-617B-414B-BA65-123A76EFF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7"/>
              <a:ext cx="2794392" cy="713961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9" name="Rectangle 954">
              <a:extLst>
                <a:ext uri="{FF2B5EF4-FFF2-40B4-BE49-F238E27FC236}">
                  <a16:creationId xmlns:a16="http://schemas.microsoft.com/office/drawing/2014/main" id="{06770823-C1C9-4A89-B2D8-84175C7E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457941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A945D9C-2E0D-43AF-8AB3-CEA98D7DE214}"/>
              </a:ext>
            </a:extLst>
          </p:cNvPr>
          <p:cNvGrpSpPr/>
          <p:nvPr/>
        </p:nvGrpSpPr>
        <p:grpSpPr>
          <a:xfrm>
            <a:off x="1515055" y="12748021"/>
            <a:ext cx="747583" cy="446566"/>
            <a:chOff x="1829015" y="3278211"/>
            <a:chExt cx="358775" cy="214313"/>
          </a:xfrm>
        </p:grpSpPr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D2EA672A-B3B2-4803-9ED7-FA6B8923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015" y="3435373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0 w 48"/>
                <a:gd name="T3" fmla="*/ 34 h 34"/>
                <a:gd name="T4" fmla="*/ 40 w 48"/>
                <a:gd name="T5" fmla="*/ 34 h 34"/>
                <a:gd name="T6" fmla="*/ 48 w 48"/>
                <a:gd name="T7" fmla="*/ 2 h 34"/>
                <a:gd name="T8" fmla="*/ 34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22"/>
                    <a:pt x="43" y="12"/>
                    <a:pt x="48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06CBBB21-4114-41E6-AE34-F14A753AF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677" y="3405211"/>
              <a:ext cx="147638" cy="87313"/>
            </a:xfrm>
            <a:custGeom>
              <a:avLst/>
              <a:gdLst>
                <a:gd name="T0" fmla="*/ 14 w 89"/>
                <a:gd name="T1" fmla="*/ 17 h 52"/>
                <a:gd name="T2" fmla="*/ 9 w 89"/>
                <a:gd name="T3" fmla="*/ 23 h 52"/>
                <a:gd name="T4" fmla="*/ 5 w 89"/>
                <a:gd name="T5" fmla="*/ 31 h 52"/>
                <a:gd name="T6" fmla="*/ 0 w 89"/>
                <a:gd name="T7" fmla="*/ 52 h 52"/>
                <a:gd name="T8" fmla="*/ 11 w 89"/>
                <a:gd name="T9" fmla="*/ 52 h 52"/>
                <a:gd name="T10" fmla="*/ 20 w 89"/>
                <a:gd name="T11" fmla="*/ 52 h 52"/>
                <a:gd name="T12" fmla="*/ 29 w 89"/>
                <a:gd name="T13" fmla="*/ 52 h 52"/>
                <a:gd name="T14" fmla="*/ 75 w 89"/>
                <a:gd name="T15" fmla="*/ 52 h 52"/>
                <a:gd name="T16" fmla="*/ 89 w 89"/>
                <a:gd name="T17" fmla="*/ 16 h 52"/>
                <a:gd name="T18" fmla="*/ 52 w 89"/>
                <a:gd name="T19" fmla="*/ 0 h 52"/>
                <a:gd name="T20" fmla="*/ 14 w 89"/>
                <a:gd name="T2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2">
                  <a:moveTo>
                    <a:pt x="14" y="17"/>
                  </a:moveTo>
                  <a:cubicBezTo>
                    <a:pt x="12" y="19"/>
                    <a:pt x="11" y="21"/>
                    <a:pt x="9" y="23"/>
                  </a:cubicBezTo>
                  <a:cubicBezTo>
                    <a:pt x="7" y="26"/>
                    <a:pt x="6" y="29"/>
                    <a:pt x="5" y="31"/>
                  </a:cubicBezTo>
                  <a:cubicBezTo>
                    <a:pt x="2" y="38"/>
                    <a:pt x="0" y="44"/>
                    <a:pt x="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38"/>
                    <a:pt x="80" y="26"/>
                    <a:pt x="89" y="16"/>
                  </a:cubicBezTo>
                  <a:cubicBezTo>
                    <a:pt x="79" y="7"/>
                    <a:pt x="66" y="0"/>
                    <a:pt x="52" y="0"/>
                  </a:cubicBezTo>
                  <a:cubicBezTo>
                    <a:pt x="37" y="0"/>
                    <a:pt x="24" y="7"/>
                    <a:pt x="14" y="17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27B3F903-304E-4C2E-8FBB-1C3C76B0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077" y="3433786"/>
              <a:ext cx="112713" cy="58738"/>
            </a:xfrm>
            <a:custGeom>
              <a:avLst/>
              <a:gdLst>
                <a:gd name="T0" fmla="*/ 34 w 68"/>
                <a:gd name="T1" fmla="*/ 0 h 35"/>
                <a:gd name="T2" fmla="*/ 20 w 68"/>
                <a:gd name="T3" fmla="*/ 3 h 35"/>
                <a:gd name="T4" fmla="*/ 13 w 68"/>
                <a:gd name="T5" fmla="*/ 8 h 35"/>
                <a:gd name="T6" fmla="*/ 7 w 68"/>
                <a:gd name="T7" fmla="*/ 14 h 35"/>
                <a:gd name="T8" fmla="*/ 0 w 68"/>
                <a:gd name="T9" fmla="*/ 35 h 35"/>
                <a:gd name="T10" fmla="*/ 11 w 68"/>
                <a:gd name="T11" fmla="*/ 35 h 35"/>
                <a:gd name="T12" fmla="*/ 19 w 68"/>
                <a:gd name="T13" fmla="*/ 35 h 35"/>
                <a:gd name="T14" fmla="*/ 28 w 68"/>
                <a:gd name="T15" fmla="*/ 35 h 35"/>
                <a:gd name="T16" fmla="*/ 68 w 68"/>
                <a:gd name="T17" fmla="*/ 35 h 35"/>
                <a:gd name="T18" fmla="*/ 34 w 68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5">
                  <a:moveTo>
                    <a:pt x="34" y="0"/>
                  </a:moveTo>
                  <a:cubicBezTo>
                    <a:pt x="29" y="0"/>
                    <a:pt x="24" y="2"/>
                    <a:pt x="20" y="3"/>
                  </a:cubicBezTo>
                  <a:cubicBezTo>
                    <a:pt x="18" y="5"/>
                    <a:pt x="15" y="6"/>
                    <a:pt x="13" y="8"/>
                  </a:cubicBezTo>
                  <a:cubicBezTo>
                    <a:pt x="11" y="10"/>
                    <a:pt x="8" y="12"/>
                    <a:pt x="7" y="14"/>
                  </a:cubicBezTo>
                  <a:cubicBezTo>
                    <a:pt x="2" y="20"/>
                    <a:pt x="0" y="27"/>
                    <a:pt x="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F4E45C76-012C-40B5-8B7B-FF6C35284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302" y="3349648"/>
              <a:ext cx="68263" cy="71438"/>
            </a:xfrm>
            <a:custGeom>
              <a:avLst/>
              <a:gdLst>
                <a:gd name="T0" fmla="*/ 19 w 42"/>
                <a:gd name="T1" fmla="*/ 42 h 42"/>
                <a:gd name="T2" fmla="*/ 21 w 42"/>
                <a:gd name="T3" fmla="*/ 42 h 42"/>
                <a:gd name="T4" fmla="*/ 22 w 42"/>
                <a:gd name="T5" fmla="*/ 42 h 42"/>
                <a:gd name="T6" fmla="*/ 36 w 42"/>
                <a:gd name="T7" fmla="*/ 36 h 42"/>
                <a:gd name="T8" fmla="*/ 42 w 42"/>
                <a:gd name="T9" fmla="*/ 21 h 42"/>
                <a:gd name="T10" fmla="*/ 21 w 42"/>
                <a:gd name="T11" fmla="*/ 0 h 42"/>
                <a:gd name="T12" fmla="*/ 0 w 42"/>
                <a:gd name="T13" fmla="*/ 21 h 42"/>
                <a:gd name="T14" fmla="*/ 6 w 42"/>
                <a:gd name="T15" fmla="*/ 36 h 42"/>
                <a:gd name="T16" fmla="*/ 19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19" y="42"/>
                  </a:moveTo>
                  <a:cubicBezTo>
                    <a:pt x="20" y="42"/>
                    <a:pt x="20" y="42"/>
                    <a:pt x="21" y="42"/>
                  </a:cubicBezTo>
                  <a:cubicBezTo>
                    <a:pt x="21" y="42"/>
                    <a:pt x="22" y="42"/>
                    <a:pt x="22" y="42"/>
                  </a:cubicBezTo>
                  <a:cubicBezTo>
                    <a:pt x="28" y="42"/>
                    <a:pt x="33" y="39"/>
                    <a:pt x="36" y="36"/>
                  </a:cubicBezTo>
                  <a:cubicBezTo>
                    <a:pt x="40" y="32"/>
                    <a:pt x="42" y="27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7"/>
                    <a:pt x="2" y="32"/>
                    <a:pt x="6" y="36"/>
                  </a:cubicBezTo>
                  <a:cubicBezTo>
                    <a:pt x="9" y="39"/>
                    <a:pt x="14" y="42"/>
                    <a:pt x="19" y="4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8445C1ED-169E-4E2C-8A5A-4E409A184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840" y="3278211"/>
              <a:ext cx="112713" cy="114300"/>
            </a:xfrm>
            <a:custGeom>
              <a:avLst/>
              <a:gdLst>
                <a:gd name="T0" fmla="*/ 14 w 68"/>
                <a:gd name="T1" fmla="*/ 62 h 68"/>
                <a:gd name="T2" fmla="*/ 31 w 68"/>
                <a:gd name="T3" fmla="*/ 68 h 68"/>
                <a:gd name="T4" fmla="*/ 34 w 68"/>
                <a:gd name="T5" fmla="*/ 68 h 68"/>
                <a:gd name="T6" fmla="*/ 36 w 68"/>
                <a:gd name="T7" fmla="*/ 68 h 68"/>
                <a:gd name="T8" fmla="*/ 53 w 68"/>
                <a:gd name="T9" fmla="*/ 62 h 68"/>
                <a:gd name="T10" fmla="*/ 68 w 68"/>
                <a:gd name="T11" fmla="*/ 34 h 68"/>
                <a:gd name="T12" fmla="*/ 48 w 68"/>
                <a:gd name="T13" fmla="*/ 3 h 68"/>
                <a:gd name="T14" fmla="*/ 48 w 68"/>
                <a:gd name="T15" fmla="*/ 3 h 68"/>
                <a:gd name="T16" fmla="*/ 34 w 68"/>
                <a:gd name="T17" fmla="*/ 0 h 68"/>
                <a:gd name="T18" fmla="*/ 20 w 68"/>
                <a:gd name="T19" fmla="*/ 3 h 68"/>
                <a:gd name="T20" fmla="*/ 20 w 68"/>
                <a:gd name="T21" fmla="*/ 3 h 68"/>
                <a:gd name="T22" fmla="*/ 0 w 68"/>
                <a:gd name="T23" fmla="*/ 34 h 68"/>
                <a:gd name="T24" fmla="*/ 14 w 68"/>
                <a:gd name="T2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8">
                  <a:moveTo>
                    <a:pt x="14" y="62"/>
                  </a:moveTo>
                  <a:cubicBezTo>
                    <a:pt x="19" y="66"/>
                    <a:pt x="25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2" y="68"/>
                    <a:pt x="48" y="66"/>
                    <a:pt x="53" y="62"/>
                  </a:cubicBezTo>
                  <a:cubicBezTo>
                    <a:pt x="62" y="56"/>
                    <a:pt x="68" y="46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46"/>
                    <a:pt x="5" y="56"/>
                    <a:pt x="14" y="62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90D47762-7ABC-49B7-ACF9-E2BF4B6B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302" y="3335361"/>
              <a:ext cx="84138" cy="85725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9 w 51"/>
                <a:gd name="T5" fmla="*/ 45 h 51"/>
                <a:gd name="T6" fmla="*/ 24 w 51"/>
                <a:gd name="T7" fmla="*/ 51 h 51"/>
                <a:gd name="T8" fmla="*/ 25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34"/>
                    <a:pt x="3" y="41"/>
                    <a:pt x="9" y="45"/>
                  </a:cubicBezTo>
                  <a:cubicBezTo>
                    <a:pt x="13" y="49"/>
                    <a:pt x="18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2" y="51"/>
                    <a:pt x="38" y="49"/>
                    <a:pt x="42" y="45"/>
                  </a:cubicBezTo>
                  <a:cubicBezTo>
                    <a:pt x="47" y="41"/>
                    <a:pt x="51" y="34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3DFB76BC-B8EB-48C5-975F-F5A9DC4959C6}"/>
              </a:ext>
            </a:extLst>
          </p:cNvPr>
          <p:cNvSpPr txBox="1"/>
          <p:nvPr/>
        </p:nvSpPr>
        <p:spPr>
          <a:xfrm>
            <a:off x="1217829" y="13184879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On-premises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DEA77EB-CADC-4FAD-B7F4-DED987DB8F3F}"/>
              </a:ext>
            </a:extLst>
          </p:cNvPr>
          <p:cNvGrpSpPr/>
          <p:nvPr/>
        </p:nvGrpSpPr>
        <p:grpSpPr>
          <a:xfrm>
            <a:off x="5124660" y="8741201"/>
            <a:ext cx="4260500" cy="6052565"/>
            <a:chOff x="366694" y="2453183"/>
            <a:chExt cx="1656924" cy="2438251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6C88B81-F99F-4000-8A85-A4F97BA937B3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2438251"/>
              <a:chOff x="1367782" y="2458726"/>
              <a:chExt cx="1656924" cy="2438251"/>
            </a:xfrm>
          </p:grpSpPr>
          <p:sp>
            <p:nvSpPr>
              <p:cNvPr id="149" name="Rectangle 353">
                <a:extLst>
                  <a:ext uri="{FF2B5EF4-FFF2-40B4-BE49-F238E27FC236}">
                    <a16:creationId xmlns:a16="http://schemas.microsoft.com/office/drawing/2014/main" id="{671269CA-F74E-437B-B541-802A2010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783546"/>
                <a:ext cx="1656924" cy="2113431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359">
                <a:extLst>
                  <a:ext uri="{FF2B5EF4-FFF2-40B4-BE49-F238E27FC236}">
                    <a16:creationId xmlns:a16="http://schemas.microsoft.com/office/drawing/2014/main" id="{54122F16-030D-4BBE-AD5A-6C310A35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286912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48" name="Rectangle 954">
              <a:extLst>
                <a:ext uri="{FF2B5EF4-FFF2-40B4-BE49-F238E27FC236}">
                  <a16:creationId xmlns:a16="http://schemas.microsoft.com/office/drawing/2014/main" id="{3BF88ADB-64B2-4FB2-8342-E891A344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97449"/>
              <a:ext cx="736041" cy="19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DF715675-F113-4FA2-B263-942A7E0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16" y="9922739"/>
            <a:ext cx="733851" cy="57613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47EF918-F92B-4692-9CA7-71D4D1CDE1C6}"/>
              </a:ext>
            </a:extLst>
          </p:cNvPr>
          <p:cNvSpPr txBox="1"/>
          <p:nvPr/>
        </p:nvSpPr>
        <p:spPr>
          <a:xfrm>
            <a:off x="5325584" y="10039352"/>
            <a:ext cx="124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cloud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2CA03B4-B3D6-49DB-9605-C4742FF9B6F3}"/>
              </a:ext>
            </a:extLst>
          </p:cNvPr>
          <p:cNvSpPr txBox="1"/>
          <p:nvPr/>
        </p:nvSpPr>
        <p:spPr>
          <a:xfrm>
            <a:off x="7646852" y="10507203"/>
            <a:ext cx="130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Intune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AC354D2-345C-4F34-A5E1-2247D43127AD}"/>
              </a:ext>
            </a:extLst>
          </p:cNvPr>
          <p:cNvGrpSpPr/>
          <p:nvPr/>
        </p:nvGrpSpPr>
        <p:grpSpPr>
          <a:xfrm>
            <a:off x="3960610" y="13434373"/>
            <a:ext cx="497082" cy="520024"/>
            <a:chOff x="1892835" y="789626"/>
            <a:chExt cx="206375" cy="215900"/>
          </a:xfrm>
        </p:grpSpPr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8E25B836-8066-456B-AC3F-174E6D4DB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410" y="789626"/>
              <a:ext cx="112713" cy="114300"/>
            </a:xfrm>
            <a:custGeom>
              <a:avLst/>
              <a:gdLst>
                <a:gd name="T0" fmla="*/ 34 w 68"/>
                <a:gd name="T1" fmla="*/ 68 h 68"/>
                <a:gd name="T2" fmla="*/ 68 w 68"/>
                <a:gd name="T3" fmla="*/ 34 h 68"/>
                <a:gd name="T4" fmla="*/ 48 w 68"/>
                <a:gd name="T5" fmla="*/ 3 h 68"/>
                <a:gd name="T6" fmla="*/ 34 w 68"/>
                <a:gd name="T7" fmla="*/ 0 h 68"/>
                <a:gd name="T8" fmla="*/ 20 w 68"/>
                <a:gd name="T9" fmla="*/ 3 h 68"/>
                <a:gd name="T10" fmla="*/ 0 w 68"/>
                <a:gd name="T11" fmla="*/ 34 h 68"/>
                <a:gd name="T12" fmla="*/ 34 w 6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53" y="68"/>
                    <a:pt x="68" y="53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97BC1EBC-A292-4BA5-9546-5F32AEC34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835" y="918213"/>
              <a:ext cx="169863" cy="87313"/>
            </a:xfrm>
            <a:custGeom>
              <a:avLst/>
              <a:gdLst>
                <a:gd name="T0" fmla="*/ 52 w 103"/>
                <a:gd name="T1" fmla="*/ 0 h 52"/>
                <a:gd name="T2" fmla="*/ 0 w 103"/>
                <a:gd name="T3" fmla="*/ 52 h 52"/>
                <a:gd name="T4" fmla="*/ 103 w 103"/>
                <a:gd name="T5" fmla="*/ 52 h 52"/>
                <a:gd name="T6" fmla="*/ 52 w 10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2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9E76CEAC-8762-4650-9562-A5E85149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647" y="876938"/>
              <a:ext cx="55563" cy="57150"/>
            </a:xfrm>
            <a:custGeom>
              <a:avLst/>
              <a:gdLst>
                <a:gd name="T0" fmla="*/ 27 w 35"/>
                <a:gd name="T1" fmla="*/ 15 h 36"/>
                <a:gd name="T2" fmla="*/ 6 w 35"/>
                <a:gd name="T3" fmla="*/ 36 h 36"/>
                <a:gd name="T4" fmla="*/ 0 w 35"/>
                <a:gd name="T5" fmla="*/ 30 h 36"/>
                <a:gd name="T6" fmla="*/ 20 w 35"/>
                <a:gd name="T7" fmla="*/ 9 h 36"/>
                <a:gd name="T8" fmla="*/ 6 w 35"/>
                <a:gd name="T9" fmla="*/ 9 h 36"/>
                <a:gd name="T10" fmla="*/ 6 w 35"/>
                <a:gd name="T11" fmla="*/ 0 h 36"/>
                <a:gd name="T12" fmla="*/ 35 w 35"/>
                <a:gd name="T13" fmla="*/ 0 h 36"/>
                <a:gd name="T14" fmla="*/ 35 w 35"/>
                <a:gd name="T15" fmla="*/ 30 h 36"/>
                <a:gd name="T16" fmla="*/ 27 w 35"/>
                <a:gd name="T17" fmla="*/ 30 h 36"/>
                <a:gd name="T18" fmla="*/ 27 w 35"/>
                <a:gd name="T19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6">
                  <a:moveTo>
                    <a:pt x="27" y="15"/>
                  </a:moveTo>
                  <a:lnTo>
                    <a:pt x="6" y="36"/>
                  </a:lnTo>
                  <a:lnTo>
                    <a:pt x="0" y="30"/>
                  </a:lnTo>
                  <a:lnTo>
                    <a:pt x="20" y="9"/>
                  </a:lnTo>
                  <a:lnTo>
                    <a:pt x="6" y="9"/>
                  </a:lnTo>
                  <a:lnTo>
                    <a:pt x="6" y="0"/>
                  </a:lnTo>
                  <a:lnTo>
                    <a:pt x="35" y="0"/>
                  </a:lnTo>
                  <a:lnTo>
                    <a:pt x="35" y="30"/>
                  </a:lnTo>
                  <a:lnTo>
                    <a:pt x="27" y="3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53F0D1F6-6652-48AE-859B-1AD6A92F957D}"/>
              </a:ext>
            </a:extLst>
          </p:cNvPr>
          <p:cNvSpPr txBox="1"/>
          <p:nvPr/>
        </p:nvSpPr>
        <p:spPr>
          <a:xfrm>
            <a:off x="3693626" y="1395439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>
            <a:cxnSpLocks/>
          </p:cNvCxnSpPr>
          <p:nvPr/>
        </p:nvCxnSpPr>
        <p:spPr>
          <a:xfrm>
            <a:off x="251911" y="4271953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30E43-F872-42D0-9C4B-593DCE1BD27C}"/>
              </a:ext>
            </a:extLst>
          </p:cNvPr>
          <p:cNvCxnSpPr>
            <a:cxnSpLocks/>
          </p:cNvCxnSpPr>
          <p:nvPr/>
        </p:nvCxnSpPr>
        <p:spPr>
          <a:xfrm>
            <a:off x="251911" y="746353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1688B-A8ED-41F2-9803-EE60EA25C389}"/>
              </a:ext>
            </a:extLst>
          </p:cNvPr>
          <p:cNvGrpSpPr/>
          <p:nvPr/>
        </p:nvGrpSpPr>
        <p:grpSpPr>
          <a:xfrm>
            <a:off x="1704739" y="11739437"/>
            <a:ext cx="368215" cy="486999"/>
            <a:chOff x="1156832" y="2668949"/>
            <a:chExt cx="147637" cy="195263"/>
          </a:xfrm>
        </p:grpSpPr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D86B0C63-6F8B-4C56-A046-360148618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6" name="Freeform 44">
              <a:extLst>
                <a:ext uri="{FF2B5EF4-FFF2-40B4-BE49-F238E27FC236}">
                  <a16:creationId xmlns:a16="http://schemas.microsoft.com/office/drawing/2014/main" id="{C7C2C302-325B-4E9C-AE0A-BD3039BEB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8051FA0C-8778-4AD8-AED7-8487710CF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F704F08F-6EFE-4E0E-8AC6-140F601CDE61}"/>
              </a:ext>
            </a:extLst>
          </p:cNvPr>
          <p:cNvSpPr txBox="1"/>
          <p:nvPr/>
        </p:nvSpPr>
        <p:spPr>
          <a:xfrm>
            <a:off x="1217829" y="12226436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19DA44A-1AD7-4AFF-8019-52DC3E48D929}"/>
              </a:ext>
            </a:extLst>
          </p:cNvPr>
          <p:cNvGrpSpPr/>
          <p:nvPr/>
        </p:nvGrpSpPr>
        <p:grpSpPr>
          <a:xfrm>
            <a:off x="2131077" y="9861778"/>
            <a:ext cx="281811" cy="286049"/>
            <a:chOff x="1879172" y="2001419"/>
            <a:chExt cx="211138" cy="214313"/>
          </a:xfrm>
        </p:grpSpPr>
        <p:sp>
          <p:nvSpPr>
            <p:cNvPr id="191" name="Freeform 71">
              <a:extLst>
                <a:ext uri="{FF2B5EF4-FFF2-40B4-BE49-F238E27FC236}">
                  <a16:creationId xmlns:a16="http://schemas.microsoft.com/office/drawing/2014/main" id="{DF0A0C16-EEEB-4A92-805C-7CAFAAA3C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2" name="Freeform 72">
              <a:extLst>
                <a:ext uri="{FF2B5EF4-FFF2-40B4-BE49-F238E27FC236}">
                  <a16:creationId xmlns:a16="http://schemas.microsoft.com/office/drawing/2014/main" id="{2872E91D-3671-4BB3-993C-5D8EC574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3" name="Freeform 73">
              <a:extLst>
                <a:ext uri="{FF2B5EF4-FFF2-40B4-BE49-F238E27FC236}">
                  <a16:creationId xmlns:a16="http://schemas.microsoft.com/office/drawing/2014/main" id="{52336535-DCDB-4D0E-AC7C-C92C2374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036BE34-1FEB-4308-9D3C-D2DFA3EC147D}"/>
              </a:ext>
            </a:extLst>
          </p:cNvPr>
          <p:cNvSpPr txBox="1"/>
          <p:nvPr/>
        </p:nvSpPr>
        <p:spPr>
          <a:xfrm>
            <a:off x="1860667" y="963035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D292C9-D144-4CAC-95D3-A0537581B9FA}"/>
              </a:ext>
            </a:extLst>
          </p:cNvPr>
          <p:cNvSpPr txBox="1"/>
          <p:nvPr/>
        </p:nvSpPr>
        <p:spPr>
          <a:xfrm>
            <a:off x="1175891" y="10327989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4FEEA86-8FEA-4172-B470-D6C0E4225A7A}"/>
              </a:ext>
            </a:extLst>
          </p:cNvPr>
          <p:cNvGrpSpPr/>
          <p:nvPr/>
        </p:nvGrpSpPr>
        <p:grpSpPr>
          <a:xfrm>
            <a:off x="1491968" y="9695135"/>
            <a:ext cx="637989" cy="652378"/>
            <a:chOff x="4319446" y="961767"/>
            <a:chExt cx="637989" cy="652378"/>
          </a:xfrm>
        </p:grpSpPr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A5A4788D-0E87-4E7F-A84D-CA52C837B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D79AEF92-9BD0-4786-85AC-63C90DB16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8CE88504-DCBE-4DBD-98EA-67321B001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0A617F46-2A5A-42B1-9BF5-1004143DD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6" name="Oval 18">
              <a:extLst>
                <a:ext uri="{FF2B5EF4-FFF2-40B4-BE49-F238E27FC236}">
                  <a16:creationId xmlns:a16="http://schemas.microsoft.com/office/drawing/2014/main" id="{5EE66D27-E26B-4F30-964B-C33240607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7" name="Oval 19">
              <a:extLst>
                <a:ext uri="{FF2B5EF4-FFF2-40B4-BE49-F238E27FC236}">
                  <a16:creationId xmlns:a16="http://schemas.microsoft.com/office/drawing/2014/main" id="{33349C5B-098D-4C43-AF95-0F9B3138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8" name="Oval 20">
              <a:extLst>
                <a:ext uri="{FF2B5EF4-FFF2-40B4-BE49-F238E27FC236}">
                  <a16:creationId xmlns:a16="http://schemas.microsoft.com/office/drawing/2014/main" id="{A4A8A2C6-CB3C-4A03-A43F-AD4F3D6E4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7A4F3CA-1B90-4EDB-8747-6F2CCF14ABF9}"/>
              </a:ext>
            </a:extLst>
          </p:cNvPr>
          <p:cNvGrpSpPr/>
          <p:nvPr/>
        </p:nvGrpSpPr>
        <p:grpSpPr>
          <a:xfrm>
            <a:off x="1118062" y="10640365"/>
            <a:ext cx="406516" cy="490212"/>
            <a:chOff x="1159054" y="3298441"/>
            <a:chExt cx="161925" cy="195263"/>
          </a:xfrm>
        </p:grpSpPr>
        <p:sp>
          <p:nvSpPr>
            <p:cNvPr id="239" name="Freeform 108">
              <a:extLst>
                <a:ext uri="{FF2B5EF4-FFF2-40B4-BE49-F238E27FC236}">
                  <a16:creationId xmlns:a16="http://schemas.microsoft.com/office/drawing/2014/main" id="{D638FAB0-CFBB-48D8-B3B6-C433AE06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0" name="Freeform 109">
              <a:extLst>
                <a:ext uri="{FF2B5EF4-FFF2-40B4-BE49-F238E27FC236}">
                  <a16:creationId xmlns:a16="http://schemas.microsoft.com/office/drawing/2014/main" id="{9602ED03-DE89-459C-AF69-F80905BD4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8509670-A60A-4DC7-AC28-F9C808D722AC}"/>
              </a:ext>
            </a:extLst>
          </p:cNvPr>
          <p:cNvGrpSpPr/>
          <p:nvPr/>
        </p:nvGrpSpPr>
        <p:grpSpPr>
          <a:xfrm>
            <a:off x="1736608" y="10640365"/>
            <a:ext cx="406516" cy="490212"/>
            <a:chOff x="1159054" y="3298441"/>
            <a:chExt cx="161925" cy="195263"/>
          </a:xfrm>
        </p:grpSpPr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BB7B4C03-FC77-4750-9634-81DAE9960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5AF42DE6-7777-4E6C-9BDB-F9485EC08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F382258-31A1-4675-A06C-2E042F2A580F}"/>
              </a:ext>
            </a:extLst>
          </p:cNvPr>
          <p:cNvGrpSpPr/>
          <p:nvPr/>
        </p:nvGrpSpPr>
        <p:grpSpPr>
          <a:xfrm>
            <a:off x="2355154" y="10640365"/>
            <a:ext cx="406516" cy="490212"/>
            <a:chOff x="1159054" y="3298441"/>
            <a:chExt cx="161925" cy="195263"/>
          </a:xfrm>
        </p:grpSpPr>
        <p:sp>
          <p:nvSpPr>
            <p:cNvPr id="245" name="Freeform 108">
              <a:extLst>
                <a:ext uri="{FF2B5EF4-FFF2-40B4-BE49-F238E27FC236}">
                  <a16:creationId xmlns:a16="http://schemas.microsoft.com/office/drawing/2014/main" id="{FCAFFDFE-1020-4BB7-BE00-61D1531AD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6" name="Freeform 109">
              <a:extLst>
                <a:ext uri="{FF2B5EF4-FFF2-40B4-BE49-F238E27FC236}">
                  <a16:creationId xmlns:a16="http://schemas.microsoft.com/office/drawing/2014/main" id="{132E9538-627B-4EAD-8B83-879E3DBA2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B8122283-2E32-40DC-8815-EA6DC4BCA9EC}"/>
              </a:ext>
            </a:extLst>
          </p:cNvPr>
          <p:cNvSpPr txBox="1"/>
          <p:nvPr/>
        </p:nvSpPr>
        <p:spPr>
          <a:xfrm>
            <a:off x="696325" y="11127466"/>
            <a:ext cx="2391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Domain controllers running agents for Azure AD Connect Health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6CABA-0D6A-46F7-8D9A-6E1FF2327BC4}"/>
              </a:ext>
            </a:extLst>
          </p:cNvPr>
          <p:cNvSpPr/>
          <p:nvPr/>
        </p:nvSpPr>
        <p:spPr>
          <a:xfrm>
            <a:off x="711799" y="13566845"/>
            <a:ext cx="2397162" cy="9693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AA4924D5-1B9D-4DA3-ACF4-786FA02BD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4353" y="13694385"/>
            <a:ext cx="252032" cy="448056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0DAE1A3-881D-4F79-9207-9B9520C91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0776" y="13664476"/>
            <a:ext cx="462385" cy="448373"/>
          </a:xfrm>
          <a:prstGeom prst="rect">
            <a:avLst/>
          </a:prstGeom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F3E97BBA-5B8C-4F38-8BE3-1DD49FDB5541}"/>
              </a:ext>
            </a:extLst>
          </p:cNvPr>
          <p:cNvSpPr txBox="1"/>
          <p:nvPr/>
        </p:nvSpPr>
        <p:spPr>
          <a:xfrm>
            <a:off x="2061976" y="14139984"/>
            <a:ext cx="876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Connector server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980BEC4-02A9-46A0-AB55-4B8DE297FE6E}"/>
              </a:ext>
            </a:extLst>
          </p:cNvPr>
          <p:cNvSpPr txBox="1"/>
          <p:nvPr/>
        </p:nvSpPr>
        <p:spPr>
          <a:xfrm>
            <a:off x="875606" y="14139984"/>
            <a:ext cx="932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Application server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CD7D74B-35CB-4426-8A04-A2F6E356D85E}"/>
              </a:ext>
            </a:extLst>
          </p:cNvPr>
          <p:cNvSpPr/>
          <p:nvPr/>
        </p:nvSpPr>
        <p:spPr>
          <a:xfrm>
            <a:off x="5254978" y="12048527"/>
            <a:ext cx="4022372" cy="259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1480EFF-7553-41C9-87DA-E62063143511}"/>
              </a:ext>
            </a:extLst>
          </p:cNvPr>
          <p:cNvSpPr txBox="1"/>
          <p:nvPr/>
        </p:nvSpPr>
        <p:spPr>
          <a:xfrm>
            <a:off x="6817210" y="12394250"/>
            <a:ext cx="81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46B6A58-1962-4D31-8B4E-C99C82A4B3C5}"/>
              </a:ext>
            </a:extLst>
          </p:cNvPr>
          <p:cNvSpPr/>
          <p:nvPr/>
        </p:nvSpPr>
        <p:spPr>
          <a:xfrm>
            <a:off x="5332060" y="12900328"/>
            <a:ext cx="897661" cy="150981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7399006-A60C-4F42-96E5-AA5D55C60E4A}"/>
              </a:ext>
            </a:extLst>
          </p:cNvPr>
          <p:cNvSpPr/>
          <p:nvPr/>
        </p:nvSpPr>
        <p:spPr>
          <a:xfrm>
            <a:off x="6312880" y="12900328"/>
            <a:ext cx="1272612" cy="150521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B70B277-B51B-4952-A1C8-D677F010809A}"/>
              </a:ext>
            </a:extLst>
          </p:cNvPr>
          <p:cNvSpPr/>
          <p:nvPr/>
        </p:nvSpPr>
        <p:spPr>
          <a:xfrm>
            <a:off x="7680048" y="12900328"/>
            <a:ext cx="1502746" cy="150521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53626-AC1A-4C95-84CC-0401B5DF8C44}"/>
              </a:ext>
            </a:extLst>
          </p:cNvPr>
          <p:cNvSpPr/>
          <p:nvPr/>
        </p:nvSpPr>
        <p:spPr>
          <a:xfrm>
            <a:off x="5332061" y="12696342"/>
            <a:ext cx="896890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668805C-6300-432F-8EDA-AF2516C7D884}"/>
              </a:ext>
            </a:extLst>
          </p:cNvPr>
          <p:cNvSpPr/>
          <p:nvPr/>
        </p:nvSpPr>
        <p:spPr>
          <a:xfrm>
            <a:off x="6312880" y="12696342"/>
            <a:ext cx="1272612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FC3A663-68B9-4297-AF25-E179BCEE7772}"/>
              </a:ext>
            </a:extLst>
          </p:cNvPr>
          <p:cNvSpPr/>
          <p:nvPr/>
        </p:nvSpPr>
        <p:spPr>
          <a:xfrm>
            <a:off x="7681584" y="12696342"/>
            <a:ext cx="1502745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8EFA1-C24D-4FBA-BBD8-445C2964739A}"/>
              </a:ext>
            </a:extLst>
          </p:cNvPr>
          <p:cNvSpPr txBox="1"/>
          <p:nvPr/>
        </p:nvSpPr>
        <p:spPr>
          <a:xfrm>
            <a:off x="5306172" y="12949891"/>
            <a:ext cx="830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8E19B07-5161-4369-8864-D0658DF7A63A}"/>
              </a:ext>
            </a:extLst>
          </p:cNvPr>
          <p:cNvSpPr txBox="1"/>
          <p:nvPr/>
        </p:nvSpPr>
        <p:spPr>
          <a:xfrm>
            <a:off x="6282183" y="12949891"/>
            <a:ext cx="139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Domain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Multi-Factor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methods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74C19CD-019C-4066-9466-56D74F482524}"/>
              </a:ext>
            </a:extLst>
          </p:cNvPr>
          <p:cNvSpPr txBox="1"/>
          <p:nvPr/>
        </p:nvSpPr>
        <p:spPr>
          <a:xfrm>
            <a:off x="7628586" y="12949891"/>
            <a:ext cx="15861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Privileged Identity Management (PIM)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Identity Protection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Connect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Diagnostics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7A2FE1-6312-4174-81B0-47D334616580}"/>
              </a:ext>
            </a:extLst>
          </p:cNvPr>
          <p:cNvSpPr/>
          <p:nvPr/>
        </p:nvSpPr>
        <p:spPr>
          <a:xfrm rot="18711775">
            <a:off x="7003380" y="11846460"/>
            <a:ext cx="449580" cy="44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DD5DF5FA-98EF-4F21-92D6-122C33D69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96" y="11650004"/>
            <a:ext cx="780290" cy="780290"/>
          </a:xfrm>
          <a:prstGeom prst="rect">
            <a:avLst/>
          </a:prstGeom>
        </p:spPr>
      </p:pic>
      <p:pic>
        <p:nvPicPr>
          <p:cNvPr id="211" name="Graphic 210">
            <a:extLst>
              <a:ext uri="{FF2B5EF4-FFF2-40B4-BE49-F238E27FC236}">
                <a16:creationId xmlns:a16="http://schemas.microsoft.com/office/drawing/2014/main" id="{C928D9F0-D0C0-4B77-B3EC-6C2617202B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5207" y="3430089"/>
            <a:ext cx="188718" cy="18871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13415D-0670-4EC0-9C03-8D4363F2C30E}"/>
              </a:ext>
            </a:extLst>
          </p:cNvPr>
          <p:cNvCxnSpPr>
            <a:cxnSpLocks/>
          </p:cNvCxnSpPr>
          <p:nvPr/>
        </p:nvCxnSpPr>
        <p:spPr>
          <a:xfrm>
            <a:off x="5509566" y="2718366"/>
            <a:ext cx="0" cy="6754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80D81B0-D104-4EA0-9165-C7661D24CF03}"/>
              </a:ext>
            </a:extLst>
          </p:cNvPr>
          <p:cNvCxnSpPr>
            <a:cxnSpLocks/>
          </p:cNvCxnSpPr>
          <p:nvPr/>
        </p:nvCxnSpPr>
        <p:spPr>
          <a:xfrm>
            <a:off x="7508072" y="2274711"/>
            <a:ext cx="0" cy="1876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Graphic 217">
            <a:extLst>
              <a:ext uri="{FF2B5EF4-FFF2-40B4-BE49-F238E27FC236}">
                <a16:creationId xmlns:a16="http://schemas.microsoft.com/office/drawing/2014/main" id="{EBDC6587-97FA-4D58-9685-690CE42F82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5207" y="3820343"/>
            <a:ext cx="188718" cy="188718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01346DA9-752F-4147-907B-BD9EE00CCE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2668" y="3820343"/>
            <a:ext cx="188718" cy="188718"/>
          </a:xfrm>
          <a:prstGeom prst="rect">
            <a:avLst/>
          </a:prstGeom>
        </p:spPr>
      </p:pic>
      <p:sp>
        <p:nvSpPr>
          <p:cNvPr id="75" name="Arrow: Down 74">
            <a:extLst>
              <a:ext uri="{FF2B5EF4-FFF2-40B4-BE49-F238E27FC236}">
                <a16:creationId xmlns:a16="http://schemas.microsoft.com/office/drawing/2014/main" id="{93B69FBF-DB5F-43B9-89FC-1AF604654C0E}"/>
              </a:ext>
            </a:extLst>
          </p:cNvPr>
          <p:cNvSpPr/>
          <p:nvPr/>
        </p:nvSpPr>
        <p:spPr>
          <a:xfrm>
            <a:off x="3596845" y="5741605"/>
            <a:ext cx="244283" cy="34332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0D94BD-7DF0-4295-836C-C7D4BE3569E3}"/>
              </a:ext>
            </a:extLst>
          </p:cNvPr>
          <p:cNvSpPr/>
          <p:nvPr/>
        </p:nvSpPr>
        <p:spPr>
          <a:xfrm>
            <a:off x="2994397" y="6107274"/>
            <a:ext cx="6580385" cy="19607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set of identity services</a:t>
            </a:r>
          </a:p>
        </p:txBody>
      </p:sp>
      <p:sp>
        <p:nvSpPr>
          <p:cNvPr id="220" name="Arrow: Down 219">
            <a:extLst>
              <a:ext uri="{FF2B5EF4-FFF2-40B4-BE49-F238E27FC236}">
                <a16:creationId xmlns:a16="http://schemas.microsoft.com/office/drawing/2014/main" id="{B362EF64-8F5E-4039-8DB8-6FED429CF815}"/>
              </a:ext>
            </a:extLst>
          </p:cNvPr>
          <p:cNvSpPr/>
          <p:nvPr/>
        </p:nvSpPr>
        <p:spPr>
          <a:xfrm>
            <a:off x="5174793" y="5741605"/>
            <a:ext cx="244283" cy="34332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Arrow: Down 220">
            <a:extLst>
              <a:ext uri="{FF2B5EF4-FFF2-40B4-BE49-F238E27FC236}">
                <a16:creationId xmlns:a16="http://schemas.microsoft.com/office/drawing/2014/main" id="{E504A084-890A-4138-A9CA-E4E3EBD8BD96}"/>
              </a:ext>
            </a:extLst>
          </p:cNvPr>
          <p:cNvSpPr/>
          <p:nvPr/>
        </p:nvSpPr>
        <p:spPr>
          <a:xfrm>
            <a:off x="7918939" y="5834625"/>
            <a:ext cx="244283" cy="25030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Arrow: Down 221">
            <a:extLst>
              <a:ext uri="{FF2B5EF4-FFF2-40B4-BE49-F238E27FC236}">
                <a16:creationId xmlns:a16="http://schemas.microsoft.com/office/drawing/2014/main" id="{79FF9708-546A-44E8-BEE5-2AFE7E7581DB}"/>
              </a:ext>
            </a:extLst>
          </p:cNvPr>
          <p:cNvSpPr/>
          <p:nvPr/>
        </p:nvSpPr>
        <p:spPr>
          <a:xfrm>
            <a:off x="8981006" y="5834625"/>
            <a:ext cx="244283" cy="25030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Arrow: Down 222">
            <a:extLst>
              <a:ext uri="{FF2B5EF4-FFF2-40B4-BE49-F238E27FC236}">
                <a16:creationId xmlns:a16="http://schemas.microsoft.com/office/drawing/2014/main" id="{2B702995-700F-4673-834C-993F3938D0B6}"/>
              </a:ext>
            </a:extLst>
          </p:cNvPr>
          <p:cNvSpPr/>
          <p:nvPr/>
        </p:nvSpPr>
        <p:spPr>
          <a:xfrm>
            <a:off x="6653017" y="5890794"/>
            <a:ext cx="244283" cy="1941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DCEB19D-755B-4C2A-8540-7841E6B0B44D}"/>
              </a:ext>
            </a:extLst>
          </p:cNvPr>
          <p:cNvSpPr txBox="1"/>
          <p:nvPr/>
        </p:nvSpPr>
        <p:spPr>
          <a:xfrm>
            <a:off x="1154723" y="14500316"/>
            <a:ext cx="143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E7EE36F-B494-4DFB-932B-04331BA81134}"/>
              </a:ext>
            </a:extLst>
          </p:cNvPr>
          <p:cNvCxnSpPr>
            <a:cxnSpLocks/>
          </p:cNvCxnSpPr>
          <p:nvPr/>
        </p:nvCxnSpPr>
        <p:spPr>
          <a:xfrm>
            <a:off x="2203119" y="11979769"/>
            <a:ext cx="4654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1842174F-72B2-4353-85C6-9B13BF3EB98E}"/>
              </a:ext>
            </a:extLst>
          </p:cNvPr>
          <p:cNvSpPr txBox="1"/>
          <p:nvPr/>
        </p:nvSpPr>
        <p:spPr>
          <a:xfrm>
            <a:off x="3408319" y="11448024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0EC8FEA-DB99-4CBD-BA9B-AC6D5987EBD7}"/>
              </a:ext>
            </a:extLst>
          </p:cNvPr>
          <p:cNvCxnSpPr>
            <a:cxnSpLocks/>
          </p:cNvCxnSpPr>
          <p:nvPr/>
        </p:nvCxnSpPr>
        <p:spPr>
          <a:xfrm>
            <a:off x="251911" y="2077460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5F5CF19-6207-437A-B4B9-0E3B578F7DF2}"/>
              </a:ext>
            </a:extLst>
          </p:cNvPr>
          <p:cNvCxnSpPr>
            <a:cxnSpLocks/>
          </p:cNvCxnSpPr>
          <p:nvPr/>
        </p:nvCxnSpPr>
        <p:spPr>
          <a:xfrm>
            <a:off x="3055897" y="3400695"/>
            <a:ext cx="0" cy="7394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E7D8834-F909-4387-AD9B-9329E3E4D3F8}"/>
              </a:ext>
            </a:extLst>
          </p:cNvPr>
          <p:cNvCxnSpPr>
            <a:cxnSpLocks/>
          </p:cNvCxnSpPr>
          <p:nvPr/>
        </p:nvCxnSpPr>
        <p:spPr>
          <a:xfrm flipV="1">
            <a:off x="282996" y="3666994"/>
            <a:ext cx="9362986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EFCDC74-00EB-4AA0-AFB7-AF3F683D90E2}"/>
              </a:ext>
            </a:extLst>
          </p:cNvPr>
          <p:cNvCxnSpPr>
            <a:cxnSpLocks/>
          </p:cNvCxnSpPr>
          <p:nvPr/>
        </p:nvCxnSpPr>
        <p:spPr>
          <a:xfrm>
            <a:off x="3055897" y="3393843"/>
            <a:ext cx="659008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A8F1D-E1C7-4830-B9CD-FCBED8398B68}"/>
              </a:ext>
            </a:extLst>
          </p:cNvPr>
          <p:cNvSpPr txBox="1"/>
          <p:nvPr/>
        </p:nvSpPr>
        <p:spPr>
          <a:xfrm>
            <a:off x="305722" y="2876514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E3 and F3 provide core identity services.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E5 provides advanced identity services.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149888" y="1497738"/>
            <a:ext cx="666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well-planned and executed identity infrastructure provides stronger security and access by authenticated users and devices to your productivity workloads and their data.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1C9BD12-CC00-46C1-9A73-B264C2A4D581}"/>
              </a:ext>
            </a:extLst>
          </p:cNvPr>
          <p:cNvSpPr txBox="1"/>
          <p:nvPr/>
        </p:nvSpPr>
        <p:spPr>
          <a:xfrm>
            <a:off x="303947" y="4670499"/>
            <a:ext cx="28050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 offers a common set of services for Microsoft 365, SaaS and PaaS apps, and business partners and customers, and can be synchronized with Active Directory Domain Services (AD DS) accounts.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07E47E2-9C7B-44E3-AAC2-01E5F4057276}"/>
              </a:ext>
            </a:extLst>
          </p:cNvPr>
          <p:cNvSpPr txBox="1"/>
          <p:nvPr/>
        </p:nvSpPr>
        <p:spPr>
          <a:xfrm>
            <a:off x="432233" y="7870885"/>
            <a:ext cx="3196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Many organizations have an on-premises AD DS forest and use Azure AD Connect to synchronize objects to Azure AD. Additional agents and servers facilitate Azure AD subservices.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C1EE32A-9027-49E3-A5F9-A2B0CC555B8B}"/>
              </a:ext>
            </a:extLst>
          </p:cNvPr>
          <p:cNvSpPr txBox="1"/>
          <p:nvPr/>
        </p:nvSpPr>
        <p:spPr>
          <a:xfrm>
            <a:off x="5029199" y="7870885"/>
            <a:ext cx="4258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The Azure AD tenant of your Microsoft 365 subscription serves Microsoft 365 and Intune services, stores objects and settings, and hosts subservices that extend Azure AD functionality.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sp>
        <p:nvSpPr>
          <p:cNvPr id="3" name="Rectangle 2">
            <a:hlinkClick r:id="rId13"/>
            <a:extLst>
              <a:ext uri="{FF2B5EF4-FFF2-40B4-BE49-F238E27FC236}">
                <a16:creationId xmlns:a16="http://schemas.microsoft.com/office/drawing/2014/main" id="{C2AC77CF-B4A3-4657-B13E-A11BCC5077C4}"/>
              </a:ext>
            </a:extLst>
          </p:cNvPr>
          <p:cNvSpPr/>
          <p:nvPr/>
        </p:nvSpPr>
        <p:spPr>
          <a:xfrm>
            <a:off x="-8917" y="-73255"/>
            <a:ext cx="10058400" cy="1378073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16261-1D9F-4A5A-84FE-EF1AFAFA3586}"/>
              </a:ext>
            </a:extLst>
          </p:cNvPr>
          <p:cNvSpPr txBox="1"/>
          <p:nvPr/>
        </p:nvSpPr>
        <p:spPr>
          <a:xfrm>
            <a:off x="140252" y="556951"/>
            <a:ext cx="797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Identity infrastructure for Microsoft 365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F57F64-8B02-4A86-A356-24CB8368DC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252" y="51808"/>
            <a:ext cx="1468062" cy="3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>
            <a:hlinkClick r:id="rId2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238917" y="14898386"/>
            <a:ext cx="4790283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more details on these authentication configurations, visit aka.ms/m365goldenconfig.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995FC10-8C34-471B-9DA8-2F7333E2FB9E}"/>
              </a:ext>
            </a:extLst>
          </p:cNvPr>
          <p:cNvSpPr txBox="1"/>
          <p:nvPr/>
        </p:nvSpPr>
        <p:spPr>
          <a:xfrm>
            <a:off x="292428" y="19021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Cloud-only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E59DCD3-DB42-48A2-B1DD-E935B2BB8DD0}"/>
              </a:ext>
            </a:extLst>
          </p:cNvPr>
          <p:cNvGrpSpPr/>
          <p:nvPr/>
        </p:nvGrpSpPr>
        <p:grpSpPr>
          <a:xfrm>
            <a:off x="516364" y="2589696"/>
            <a:ext cx="2794392" cy="2008917"/>
            <a:chOff x="529238" y="1198358"/>
            <a:chExt cx="2794392" cy="2008917"/>
          </a:xfrm>
        </p:grpSpPr>
        <p:sp>
          <p:nvSpPr>
            <p:cNvPr id="79" name="Rectangle 348">
              <a:extLst>
                <a:ext uri="{FF2B5EF4-FFF2-40B4-BE49-F238E27FC236}">
                  <a16:creationId xmlns:a16="http://schemas.microsoft.com/office/drawing/2014/main" id="{6115CF07-9416-4B52-BD09-FDF3697D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156147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0" name="Rectangle 349">
              <a:extLst>
                <a:ext uri="{FF2B5EF4-FFF2-40B4-BE49-F238E27FC236}">
                  <a16:creationId xmlns:a16="http://schemas.microsoft.com/office/drawing/2014/main" id="{5F64BAEB-AB36-4656-934C-8AD3D058F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1" name="Rectangle 954">
              <a:extLst>
                <a:ext uri="{FF2B5EF4-FFF2-40B4-BE49-F238E27FC236}">
                  <a16:creationId xmlns:a16="http://schemas.microsoft.com/office/drawing/2014/main" id="{4E159997-286C-4AF2-894D-FF007BC6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617F65-A2E8-4D30-9F25-493C0C9D8574}"/>
              </a:ext>
            </a:extLst>
          </p:cNvPr>
          <p:cNvGrpSpPr/>
          <p:nvPr/>
        </p:nvGrpSpPr>
        <p:grpSpPr>
          <a:xfrm>
            <a:off x="1242543" y="3682366"/>
            <a:ext cx="1342034" cy="698468"/>
            <a:chOff x="1241481" y="10098818"/>
            <a:chExt cx="1342034" cy="6984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D3FE90-915C-44EE-9470-E37850535869}"/>
                </a:ext>
              </a:extLst>
            </p:cNvPr>
            <p:cNvGrpSpPr/>
            <p:nvPr/>
          </p:nvGrpSpPr>
          <p:grpSpPr>
            <a:xfrm>
              <a:off x="1538707" y="10098818"/>
              <a:ext cx="747583" cy="446566"/>
              <a:chOff x="1829015" y="3278211"/>
              <a:chExt cx="358775" cy="214313"/>
            </a:xfrm>
          </p:grpSpPr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73FD95B3-6960-4B90-AF8D-6676B3E43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015" y="3435373"/>
                <a:ext cx="79375" cy="57150"/>
              </a:xfrm>
              <a:custGeom>
                <a:avLst/>
                <a:gdLst>
                  <a:gd name="T0" fmla="*/ 0 w 48"/>
                  <a:gd name="T1" fmla="*/ 34 h 34"/>
                  <a:gd name="T2" fmla="*/ 40 w 48"/>
                  <a:gd name="T3" fmla="*/ 34 h 34"/>
                  <a:gd name="T4" fmla="*/ 40 w 48"/>
                  <a:gd name="T5" fmla="*/ 34 h 34"/>
                  <a:gd name="T6" fmla="*/ 48 w 48"/>
                  <a:gd name="T7" fmla="*/ 2 h 34"/>
                  <a:gd name="T8" fmla="*/ 34 w 48"/>
                  <a:gd name="T9" fmla="*/ 0 h 34"/>
                  <a:gd name="T10" fmla="*/ 0 w 48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4">
                    <a:moveTo>
                      <a:pt x="0" y="34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22"/>
                      <a:pt x="43" y="12"/>
                      <a:pt x="48" y="2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F96588FF-3BFF-457D-BFAD-2825432A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677" y="3405211"/>
                <a:ext cx="147638" cy="87313"/>
              </a:xfrm>
              <a:custGeom>
                <a:avLst/>
                <a:gdLst>
                  <a:gd name="T0" fmla="*/ 14 w 89"/>
                  <a:gd name="T1" fmla="*/ 17 h 52"/>
                  <a:gd name="T2" fmla="*/ 9 w 89"/>
                  <a:gd name="T3" fmla="*/ 23 h 52"/>
                  <a:gd name="T4" fmla="*/ 5 w 89"/>
                  <a:gd name="T5" fmla="*/ 31 h 52"/>
                  <a:gd name="T6" fmla="*/ 0 w 89"/>
                  <a:gd name="T7" fmla="*/ 52 h 52"/>
                  <a:gd name="T8" fmla="*/ 11 w 89"/>
                  <a:gd name="T9" fmla="*/ 52 h 52"/>
                  <a:gd name="T10" fmla="*/ 20 w 89"/>
                  <a:gd name="T11" fmla="*/ 52 h 52"/>
                  <a:gd name="T12" fmla="*/ 29 w 89"/>
                  <a:gd name="T13" fmla="*/ 52 h 52"/>
                  <a:gd name="T14" fmla="*/ 75 w 89"/>
                  <a:gd name="T15" fmla="*/ 52 h 52"/>
                  <a:gd name="T16" fmla="*/ 89 w 89"/>
                  <a:gd name="T17" fmla="*/ 16 h 52"/>
                  <a:gd name="T18" fmla="*/ 52 w 89"/>
                  <a:gd name="T19" fmla="*/ 0 h 52"/>
                  <a:gd name="T20" fmla="*/ 14 w 89"/>
                  <a:gd name="T21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52">
                    <a:moveTo>
                      <a:pt x="14" y="17"/>
                    </a:moveTo>
                    <a:cubicBezTo>
                      <a:pt x="12" y="19"/>
                      <a:pt x="11" y="21"/>
                      <a:pt x="9" y="23"/>
                    </a:cubicBezTo>
                    <a:cubicBezTo>
                      <a:pt x="7" y="26"/>
                      <a:pt x="6" y="29"/>
                      <a:pt x="5" y="31"/>
                    </a:cubicBezTo>
                    <a:cubicBezTo>
                      <a:pt x="2" y="38"/>
                      <a:pt x="0" y="44"/>
                      <a:pt x="0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38"/>
                      <a:pt x="80" y="26"/>
                      <a:pt x="89" y="16"/>
                    </a:cubicBezTo>
                    <a:cubicBezTo>
                      <a:pt x="79" y="7"/>
                      <a:pt x="66" y="0"/>
                      <a:pt x="52" y="0"/>
                    </a:cubicBezTo>
                    <a:cubicBezTo>
                      <a:pt x="37" y="0"/>
                      <a:pt x="24" y="7"/>
                      <a:pt x="14" y="17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1A0CE0FC-BE46-4486-B2B5-171B1C00A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077" y="3433786"/>
                <a:ext cx="112713" cy="58738"/>
              </a:xfrm>
              <a:custGeom>
                <a:avLst/>
                <a:gdLst>
                  <a:gd name="T0" fmla="*/ 34 w 68"/>
                  <a:gd name="T1" fmla="*/ 0 h 35"/>
                  <a:gd name="T2" fmla="*/ 20 w 68"/>
                  <a:gd name="T3" fmla="*/ 3 h 35"/>
                  <a:gd name="T4" fmla="*/ 13 w 68"/>
                  <a:gd name="T5" fmla="*/ 8 h 35"/>
                  <a:gd name="T6" fmla="*/ 7 w 68"/>
                  <a:gd name="T7" fmla="*/ 14 h 35"/>
                  <a:gd name="T8" fmla="*/ 0 w 68"/>
                  <a:gd name="T9" fmla="*/ 35 h 35"/>
                  <a:gd name="T10" fmla="*/ 11 w 68"/>
                  <a:gd name="T11" fmla="*/ 35 h 35"/>
                  <a:gd name="T12" fmla="*/ 19 w 68"/>
                  <a:gd name="T13" fmla="*/ 35 h 35"/>
                  <a:gd name="T14" fmla="*/ 28 w 68"/>
                  <a:gd name="T15" fmla="*/ 35 h 35"/>
                  <a:gd name="T16" fmla="*/ 68 w 68"/>
                  <a:gd name="T17" fmla="*/ 35 h 35"/>
                  <a:gd name="T18" fmla="*/ 34 w 68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35">
                    <a:moveTo>
                      <a:pt x="34" y="0"/>
                    </a:moveTo>
                    <a:cubicBezTo>
                      <a:pt x="29" y="0"/>
                      <a:pt x="24" y="2"/>
                      <a:pt x="20" y="3"/>
                    </a:cubicBezTo>
                    <a:cubicBezTo>
                      <a:pt x="18" y="5"/>
                      <a:pt x="15" y="6"/>
                      <a:pt x="13" y="8"/>
                    </a:cubicBezTo>
                    <a:cubicBezTo>
                      <a:pt x="11" y="10"/>
                      <a:pt x="8" y="12"/>
                      <a:pt x="7" y="14"/>
                    </a:cubicBezTo>
                    <a:cubicBezTo>
                      <a:pt x="2" y="20"/>
                      <a:pt x="0" y="27"/>
                      <a:pt x="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E2B90AA8-5E01-4F28-9BE5-1EE3059F3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7302" y="3349648"/>
                <a:ext cx="68263" cy="71438"/>
              </a:xfrm>
              <a:custGeom>
                <a:avLst/>
                <a:gdLst>
                  <a:gd name="T0" fmla="*/ 19 w 42"/>
                  <a:gd name="T1" fmla="*/ 42 h 42"/>
                  <a:gd name="T2" fmla="*/ 21 w 42"/>
                  <a:gd name="T3" fmla="*/ 42 h 42"/>
                  <a:gd name="T4" fmla="*/ 22 w 42"/>
                  <a:gd name="T5" fmla="*/ 42 h 42"/>
                  <a:gd name="T6" fmla="*/ 36 w 42"/>
                  <a:gd name="T7" fmla="*/ 36 h 42"/>
                  <a:gd name="T8" fmla="*/ 42 w 42"/>
                  <a:gd name="T9" fmla="*/ 21 h 42"/>
                  <a:gd name="T10" fmla="*/ 21 w 42"/>
                  <a:gd name="T11" fmla="*/ 0 h 42"/>
                  <a:gd name="T12" fmla="*/ 0 w 42"/>
                  <a:gd name="T13" fmla="*/ 21 h 42"/>
                  <a:gd name="T14" fmla="*/ 6 w 42"/>
                  <a:gd name="T15" fmla="*/ 36 h 42"/>
                  <a:gd name="T16" fmla="*/ 19 w 42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2">
                    <a:moveTo>
                      <a:pt x="19" y="42"/>
                    </a:moveTo>
                    <a:cubicBezTo>
                      <a:pt x="20" y="42"/>
                      <a:pt x="20" y="42"/>
                      <a:pt x="21" y="42"/>
                    </a:cubicBezTo>
                    <a:cubicBezTo>
                      <a:pt x="21" y="42"/>
                      <a:pt x="22" y="42"/>
                      <a:pt x="22" y="42"/>
                    </a:cubicBezTo>
                    <a:cubicBezTo>
                      <a:pt x="28" y="42"/>
                      <a:pt x="33" y="39"/>
                      <a:pt x="36" y="36"/>
                    </a:cubicBezTo>
                    <a:cubicBezTo>
                      <a:pt x="40" y="32"/>
                      <a:pt x="42" y="27"/>
                      <a:pt x="42" y="21"/>
                    </a:cubicBezTo>
                    <a:cubicBezTo>
                      <a:pt x="42" y="9"/>
                      <a:pt x="33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27"/>
                      <a:pt x="2" y="32"/>
                      <a:pt x="6" y="36"/>
                    </a:cubicBezTo>
                    <a:cubicBezTo>
                      <a:pt x="9" y="39"/>
                      <a:pt x="14" y="42"/>
                      <a:pt x="19" y="42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EA98A1CD-0D18-4975-B462-66CEA931E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840" y="3278211"/>
                <a:ext cx="112713" cy="114300"/>
              </a:xfrm>
              <a:custGeom>
                <a:avLst/>
                <a:gdLst>
                  <a:gd name="T0" fmla="*/ 14 w 68"/>
                  <a:gd name="T1" fmla="*/ 62 h 68"/>
                  <a:gd name="T2" fmla="*/ 31 w 68"/>
                  <a:gd name="T3" fmla="*/ 68 h 68"/>
                  <a:gd name="T4" fmla="*/ 34 w 68"/>
                  <a:gd name="T5" fmla="*/ 68 h 68"/>
                  <a:gd name="T6" fmla="*/ 36 w 68"/>
                  <a:gd name="T7" fmla="*/ 68 h 68"/>
                  <a:gd name="T8" fmla="*/ 53 w 68"/>
                  <a:gd name="T9" fmla="*/ 62 h 68"/>
                  <a:gd name="T10" fmla="*/ 68 w 68"/>
                  <a:gd name="T11" fmla="*/ 34 h 68"/>
                  <a:gd name="T12" fmla="*/ 48 w 68"/>
                  <a:gd name="T13" fmla="*/ 3 h 68"/>
                  <a:gd name="T14" fmla="*/ 48 w 68"/>
                  <a:gd name="T15" fmla="*/ 3 h 68"/>
                  <a:gd name="T16" fmla="*/ 34 w 68"/>
                  <a:gd name="T17" fmla="*/ 0 h 68"/>
                  <a:gd name="T18" fmla="*/ 20 w 68"/>
                  <a:gd name="T19" fmla="*/ 3 h 68"/>
                  <a:gd name="T20" fmla="*/ 20 w 68"/>
                  <a:gd name="T21" fmla="*/ 3 h 68"/>
                  <a:gd name="T22" fmla="*/ 0 w 68"/>
                  <a:gd name="T23" fmla="*/ 34 h 68"/>
                  <a:gd name="T24" fmla="*/ 14 w 68"/>
                  <a:gd name="T25" fmla="*/ 6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68">
                    <a:moveTo>
                      <a:pt x="14" y="62"/>
                    </a:moveTo>
                    <a:cubicBezTo>
                      <a:pt x="19" y="66"/>
                      <a:pt x="25" y="68"/>
                      <a:pt x="31" y="68"/>
                    </a:cubicBezTo>
                    <a:cubicBezTo>
                      <a:pt x="32" y="68"/>
                      <a:pt x="33" y="68"/>
                      <a:pt x="34" y="68"/>
                    </a:cubicBezTo>
                    <a:cubicBezTo>
                      <a:pt x="35" y="68"/>
                      <a:pt x="35" y="68"/>
                      <a:pt x="36" y="68"/>
                    </a:cubicBezTo>
                    <a:cubicBezTo>
                      <a:pt x="42" y="68"/>
                      <a:pt x="48" y="66"/>
                      <a:pt x="53" y="62"/>
                    </a:cubicBezTo>
                    <a:cubicBezTo>
                      <a:pt x="62" y="56"/>
                      <a:pt x="68" y="46"/>
                      <a:pt x="68" y="34"/>
                    </a:cubicBezTo>
                    <a:cubicBezTo>
                      <a:pt x="68" y="20"/>
                      <a:pt x="60" y="8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29" y="0"/>
                      <a:pt x="24" y="1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8" y="8"/>
                      <a:pt x="0" y="20"/>
                      <a:pt x="0" y="34"/>
                    </a:cubicBezTo>
                    <a:cubicBezTo>
                      <a:pt x="0" y="46"/>
                      <a:pt x="5" y="56"/>
                      <a:pt x="14" y="62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2721E18B-83A2-4530-B932-D7D8DD8D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302" y="3335361"/>
                <a:ext cx="84138" cy="85725"/>
              </a:xfrm>
              <a:custGeom>
                <a:avLst/>
                <a:gdLst>
                  <a:gd name="T0" fmla="*/ 25 w 51"/>
                  <a:gd name="T1" fmla="*/ 0 h 51"/>
                  <a:gd name="T2" fmla="*/ 0 w 51"/>
                  <a:gd name="T3" fmla="*/ 26 h 51"/>
                  <a:gd name="T4" fmla="*/ 9 w 51"/>
                  <a:gd name="T5" fmla="*/ 45 h 51"/>
                  <a:gd name="T6" fmla="*/ 24 w 51"/>
                  <a:gd name="T7" fmla="*/ 51 h 51"/>
                  <a:gd name="T8" fmla="*/ 25 w 51"/>
                  <a:gd name="T9" fmla="*/ 51 h 51"/>
                  <a:gd name="T10" fmla="*/ 27 w 51"/>
                  <a:gd name="T11" fmla="*/ 51 h 51"/>
                  <a:gd name="T12" fmla="*/ 42 w 51"/>
                  <a:gd name="T13" fmla="*/ 45 h 51"/>
                  <a:gd name="T14" fmla="*/ 51 w 51"/>
                  <a:gd name="T15" fmla="*/ 26 h 51"/>
                  <a:gd name="T16" fmla="*/ 25 w 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34"/>
                      <a:pt x="3" y="41"/>
                      <a:pt x="9" y="45"/>
                    </a:cubicBezTo>
                    <a:cubicBezTo>
                      <a:pt x="13" y="49"/>
                      <a:pt x="18" y="51"/>
                      <a:pt x="24" y="51"/>
                    </a:cubicBezTo>
                    <a:cubicBezTo>
                      <a:pt x="24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7" y="51"/>
                    </a:cubicBezTo>
                    <a:cubicBezTo>
                      <a:pt x="32" y="51"/>
                      <a:pt x="38" y="49"/>
                      <a:pt x="42" y="45"/>
                    </a:cubicBezTo>
                    <a:cubicBezTo>
                      <a:pt x="47" y="41"/>
                      <a:pt x="51" y="34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CA089A-75D7-490B-8555-CC274F874ABA}"/>
                </a:ext>
              </a:extLst>
            </p:cNvPr>
            <p:cNvSpPr txBox="1"/>
            <p:nvPr/>
          </p:nvSpPr>
          <p:spPr>
            <a:xfrm>
              <a:off x="1241481" y="10535676"/>
              <a:ext cx="1342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On-premises users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3EE9FAB-7E2A-477C-BC25-7F9126F0E611}"/>
              </a:ext>
            </a:extLst>
          </p:cNvPr>
          <p:cNvGrpSpPr/>
          <p:nvPr/>
        </p:nvGrpSpPr>
        <p:grpSpPr>
          <a:xfrm>
            <a:off x="5185710" y="2595007"/>
            <a:ext cx="4260500" cy="2003605"/>
            <a:chOff x="366694" y="2453183"/>
            <a:chExt cx="1656924" cy="80714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FADC32F-18D2-4EEC-BA99-4F51343A1DE2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93" name="Rectangle 353">
                <a:extLst>
                  <a:ext uri="{FF2B5EF4-FFF2-40B4-BE49-F238E27FC236}">
                    <a16:creationId xmlns:a16="http://schemas.microsoft.com/office/drawing/2014/main" id="{60F2EC73-1A4F-441C-B62D-C5AEF8B8E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36836"/>
                <a:ext cx="1656924" cy="629034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94" name="Rectangle 359">
                <a:extLst>
                  <a:ext uri="{FF2B5EF4-FFF2-40B4-BE49-F238E27FC236}">
                    <a16:creationId xmlns:a16="http://schemas.microsoft.com/office/drawing/2014/main" id="{CBD4F5EA-9374-4A8E-BB41-0602CE58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53946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92" name="Rectangle 954">
              <a:extLst>
                <a:ext uri="{FF2B5EF4-FFF2-40B4-BE49-F238E27FC236}">
                  <a16:creationId xmlns:a16="http://schemas.microsoft.com/office/drawing/2014/main" id="{C4BDE4F4-EBDF-4C8C-8FC7-FB9A18F35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94D8A7A-AB64-4046-8233-558BFD12E417}"/>
              </a:ext>
            </a:extLst>
          </p:cNvPr>
          <p:cNvGrpSpPr/>
          <p:nvPr/>
        </p:nvGrpSpPr>
        <p:grpSpPr>
          <a:xfrm>
            <a:off x="4035873" y="3819897"/>
            <a:ext cx="497082" cy="520024"/>
            <a:chOff x="1892835" y="789626"/>
            <a:chExt cx="206375" cy="215900"/>
          </a:xfrm>
        </p:grpSpPr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5920BADC-F12D-4D43-B1D0-04D276F69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410" y="789626"/>
              <a:ext cx="112713" cy="114300"/>
            </a:xfrm>
            <a:custGeom>
              <a:avLst/>
              <a:gdLst>
                <a:gd name="T0" fmla="*/ 34 w 68"/>
                <a:gd name="T1" fmla="*/ 68 h 68"/>
                <a:gd name="T2" fmla="*/ 68 w 68"/>
                <a:gd name="T3" fmla="*/ 34 h 68"/>
                <a:gd name="T4" fmla="*/ 48 w 68"/>
                <a:gd name="T5" fmla="*/ 3 h 68"/>
                <a:gd name="T6" fmla="*/ 34 w 68"/>
                <a:gd name="T7" fmla="*/ 0 h 68"/>
                <a:gd name="T8" fmla="*/ 20 w 68"/>
                <a:gd name="T9" fmla="*/ 3 h 68"/>
                <a:gd name="T10" fmla="*/ 0 w 68"/>
                <a:gd name="T11" fmla="*/ 34 h 68"/>
                <a:gd name="T12" fmla="*/ 34 w 6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53" y="68"/>
                    <a:pt x="68" y="53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E8BC34DF-18B0-4150-B436-D74163780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835" y="918213"/>
              <a:ext cx="169863" cy="87313"/>
            </a:xfrm>
            <a:custGeom>
              <a:avLst/>
              <a:gdLst>
                <a:gd name="T0" fmla="*/ 52 w 103"/>
                <a:gd name="T1" fmla="*/ 0 h 52"/>
                <a:gd name="T2" fmla="*/ 0 w 103"/>
                <a:gd name="T3" fmla="*/ 52 h 52"/>
                <a:gd name="T4" fmla="*/ 103 w 103"/>
                <a:gd name="T5" fmla="*/ 52 h 52"/>
                <a:gd name="T6" fmla="*/ 52 w 10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2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D37E119-D516-4088-AABF-CEDF97438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647" y="876938"/>
              <a:ext cx="55563" cy="57150"/>
            </a:xfrm>
            <a:custGeom>
              <a:avLst/>
              <a:gdLst>
                <a:gd name="T0" fmla="*/ 27 w 35"/>
                <a:gd name="T1" fmla="*/ 15 h 36"/>
                <a:gd name="T2" fmla="*/ 6 w 35"/>
                <a:gd name="T3" fmla="*/ 36 h 36"/>
                <a:gd name="T4" fmla="*/ 0 w 35"/>
                <a:gd name="T5" fmla="*/ 30 h 36"/>
                <a:gd name="T6" fmla="*/ 20 w 35"/>
                <a:gd name="T7" fmla="*/ 9 h 36"/>
                <a:gd name="T8" fmla="*/ 6 w 35"/>
                <a:gd name="T9" fmla="*/ 9 h 36"/>
                <a:gd name="T10" fmla="*/ 6 w 35"/>
                <a:gd name="T11" fmla="*/ 0 h 36"/>
                <a:gd name="T12" fmla="*/ 35 w 35"/>
                <a:gd name="T13" fmla="*/ 0 h 36"/>
                <a:gd name="T14" fmla="*/ 35 w 35"/>
                <a:gd name="T15" fmla="*/ 30 h 36"/>
                <a:gd name="T16" fmla="*/ 27 w 35"/>
                <a:gd name="T17" fmla="*/ 30 h 36"/>
                <a:gd name="T18" fmla="*/ 27 w 35"/>
                <a:gd name="T19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6">
                  <a:moveTo>
                    <a:pt x="27" y="15"/>
                  </a:moveTo>
                  <a:lnTo>
                    <a:pt x="6" y="36"/>
                  </a:lnTo>
                  <a:lnTo>
                    <a:pt x="0" y="30"/>
                  </a:lnTo>
                  <a:lnTo>
                    <a:pt x="20" y="9"/>
                  </a:lnTo>
                  <a:lnTo>
                    <a:pt x="6" y="9"/>
                  </a:lnTo>
                  <a:lnTo>
                    <a:pt x="6" y="0"/>
                  </a:lnTo>
                  <a:lnTo>
                    <a:pt x="35" y="0"/>
                  </a:lnTo>
                  <a:lnTo>
                    <a:pt x="35" y="30"/>
                  </a:lnTo>
                  <a:lnTo>
                    <a:pt x="27" y="3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09A4F0E-D038-4766-AF21-7EA9064B3FE1}"/>
              </a:ext>
            </a:extLst>
          </p:cNvPr>
          <p:cNvSpPr txBox="1"/>
          <p:nvPr/>
        </p:nvSpPr>
        <p:spPr>
          <a:xfrm>
            <a:off x="3768889" y="43399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FEEC-6593-4916-B421-442DF26E66B3}"/>
              </a:ext>
            </a:extLst>
          </p:cNvPr>
          <p:cNvGrpSpPr/>
          <p:nvPr/>
        </p:nvGrpSpPr>
        <p:grpSpPr>
          <a:xfrm>
            <a:off x="6905648" y="3540040"/>
            <a:ext cx="819007" cy="1021245"/>
            <a:chOff x="6817210" y="9000801"/>
            <a:chExt cx="819007" cy="102124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1DC5388-C46D-438B-A501-77575DD09EE7}"/>
                </a:ext>
              </a:extLst>
            </p:cNvPr>
            <p:cNvSpPr txBox="1"/>
            <p:nvPr/>
          </p:nvSpPr>
          <p:spPr>
            <a:xfrm>
              <a:off x="6817210" y="9745047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B80F3-7743-4428-94C8-64EB5A7A3781}"/>
                </a:ext>
              </a:extLst>
            </p:cNvPr>
            <p:cNvSpPr/>
            <p:nvPr/>
          </p:nvSpPr>
          <p:spPr>
            <a:xfrm rot="18711775">
              <a:off x="7003380" y="9197257"/>
              <a:ext cx="449580" cy="44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C694C8F2-0469-49F1-9B20-F9D7C494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96" y="9000801"/>
              <a:ext cx="780290" cy="780290"/>
            </a:xfrm>
            <a:prstGeom prst="rect">
              <a:avLst/>
            </a:prstGeom>
          </p:spPr>
        </p:pic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F8D71D06-0235-4CFD-AB4D-860898EDA714}"/>
              </a:ext>
            </a:extLst>
          </p:cNvPr>
          <p:cNvSpPr txBox="1"/>
          <p:nvPr/>
        </p:nvSpPr>
        <p:spPr>
          <a:xfrm>
            <a:off x="292428" y="4779057"/>
            <a:ext cx="484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Password Hash Synchronization (PHS)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3796364-C5CA-4790-AFE7-CEBCA1979068}"/>
              </a:ext>
            </a:extLst>
          </p:cNvPr>
          <p:cNvGrpSpPr/>
          <p:nvPr/>
        </p:nvGrpSpPr>
        <p:grpSpPr>
          <a:xfrm>
            <a:off x="514749" y="5467911"/>
            <a:ext cx="2794392" cy="2507350"/>
            <a:chOff x="529238" y="1198358"/>
            <a:chExt cx="2794392" cy="2507350"/>
          </a:xfrm>
        </p:grpSpPr>
        <p:sp>
          <p:nvSpPr>
            <p:cNvPr id="173" name="Rectangle 348">
              <a:extLst>
                <a:ext uri="{FF2B5EF4-FFF2-40B4-BE49-F238E27FC236}">
                  <a16:creationId xmlns:a16="http://schemas.microsoft.com/office/drawing/2014/main" id="{D10668AF-E458-44A5-8AF1-2A7206631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74" name="Rectangle 349">
              <a:extLst>
                <a:ext uri="{FF2B5EF4-FFF2-40B4-BE49-F238E27FC236}">
                  <a16:creationId xmlns:a16="http://schemas.microsoft.com/office/drawing/2014/main" id="{9BBB2E4F-3C57-45A8-9FA6-661E26DA0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75" name="Rectangle 954">
              <a:extLst>
                <a:ext uri="{FF2B5EF4-FFF2-40B4-BE49-F238E27FC236}">
                  <a16:creationId xmlns:a16="http://schemas.microsoft.com/office/drawing/2014/main" id="{9D5308CE-0CD8-4B98-9B06-B5DC97BE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9158E66-423B-4F59-9CA2-D4260DD566B5}"/>
              </a:ext>
            </a:extLst>
          </p:cNvPr>
          <p:cNvGrpSpPr/>
          <p:nvPr/>
        </p:nvGrpSpPr>
        <p:grpSpPr>
          <a:xfrm>
            <a:off x="5184095" y="5473222"/>
            <a:ext cx="4260500" cy="2502039"/>
            <a:chOff x="366694" y="2453183"/>
            <a:chExt cx="1656924" cy="807144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7107C48-4B44-4EB3-BA23-16E13637E71B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220" name="Rectangle 353">
                <a:extLst>
                  <a:ext uri="{FF2B5EF4-FFF2-40B4-BE49-F238E27FC236}">
                    <a16:creationId xmlns:a16="http://schemas.microsoft.com/office/drawing/2014/main" id="{1DEA735F-3CA6-41C2-92FC-A4DF1C25B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21" name="Rectangle 359">
                <a:extLst>
                  <a:ext uri="{FF2B5EF4-FFF2-40B4-BE49-F238E27FC236}">
                    <a16:creationId xmlns:a16="http://schemas.microsoft.com/office/drawing/2014/main" id="{E43B8E7C-1B68-4C8E-B274-D3518FDC5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19" name="Rectangle 954">
              <a:extLst>
                <a:ext uri="{FF2B5EF4-FFF2-40B4-BE49-F238E27FC236}">
                  <a16:creationId xmlns:a16="http://schemas.microsoft.com/office/drawing/2014/main" id="{349B6F89-343F-43A8-9016-5DF42928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3A27AD4-C64C-459C-821C-DF06C0BD2454}"/>
              </a:ext>
            </a:extLst>
          </p:cNvPr>
          <p:cNvGrpSpPr/>
          <p:nvPr/>
        </p:nvGrpSpPr>
        <p:grpSpPr>
          <a:xfrm>
            <a:off x="6904033" y="6758577"/>
            <a:ext cx="819007" cy="1021245"/>
            <a:chOff x="6817210" y="9000801"/>
            <a:chExt cx="819007" cy="1021245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E1362F7-BB68-4E9D-8C58-3752E818A8EA}"/>
                </a:ext>
              </a:extLst>
            </p:cNvPr>
            <p:cNvSpPr txBox="1"/>
            <p:nvPr/>
          </p:nvSpPr>
          <p:spPr>
            <a:xfrm>
              <a:off x="6817210" y="9745047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EF9B267-2537-44D7-B4C8-108884E980AD}"/>
                </a:ext>
              </a:extLst>
            </p:cNvPr>
            <p:cNvSpPr/>
            <p:nvPr/>
          </p:nvSpPr>
          <p:spPr>
            <a:xfrm rot="18711775">
              <a:off x="7003380" y="9197257"/>
              <a:ext cx="449580" cy="44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FA90AC6D-CCEE-4485-BC29-3E5ADA2F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96" y="9000801"/>
              <a:ext cx="780290" cy="780290"/>
            </a:xfrm>
            <a:prstGeom prst="rect">
              <a:avLst/>
            </a:prstGeom>
          </p:spPr>
        </p:pic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47F9ADE-9A03-4B2B-B53B-9239B36B3361}"/>
              </a:ext>
            </a:extLst>
          </p:cNvPr>
          <p:cNvGrpSpPr/>
          <p:nvPr/>
        </p:nvGrpSpPr>
        <p:grpSpPr>
          <a:xfrm>
            <a:off x="1681087" y="7057375"/>
            <a:ext cx="368215" cy="486999"/>
            <a:chOff x="1156832" y="2668949"/>
            <a:chExt cx="147637" cy="195263"/>
          </a:xfrm>
        </p:grpSpPr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3ECA8C16-EB0E-4362-ADED-B8A319D5C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3" name="Freeform 44">
              <a:extLst>
                <a:ext uri="{FF2B5EF4-FFF2-40B4-BE49-F238E27FC236}">
                  <a16:creationId xmlns:a16="http://schemas.microsoft.com/office/drawing/2014/main" id="{96CC3B03-0249-4255-9A82-4DCAF69B3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45">
              <a:extLst>
                <a:ext uri="{FF2B5EF4-FFF2-40B4-BE49-F238E27FC236}">
                  <a16:creationId xmlns:a16="http://schemas.microsoft.com/office/drawing/2014/main" id="{46041535-7ED0-4EC4-87E2-CAFE81038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CD8B1AAB-E360-453F-8CD6-73F792DC71C6}"/>
              </a:ext>
            </a:extLst>
          </p:cNvPr>
          <p:cNvSpPr txBox="1"/>
          <p:nvPr/>
        </p:nvSpPr>
        <p:spPr>
          <a:xfrm>
            <a:off x="1194177" y="7544374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1D5DE81-AE21-45D5-99A8-7173FF656810}"/>
              </a:ext>
            </a:extLst>
          </p:cNvPr>
          <p:cNvGrpSpPr/>
          <p:nvPr/>
        </p:nvGrpSpPr>
        <p:grpSpPr>
          <a:xfrm>
            <a:off x="2131077" y="6162000"/>
            <a:ext cx="281811" cy="286049"/>
            <a:chOff x="1879172" y="2001419"/>
            <a:chExt cx="211138" cy="214313"/>
          </a:xfrm>
        </p:grpSpPr>
        <p:sp>
          <p:nvSpPr>
            <p:cNvPr id="254" name="Freeform 71">
              <a:extLst>
                <a:ext uri="{FF2B5EF4-FFF2-40B4-BE49-F238E27FC236}">
                  <a16:creationId xmlns:a16="http://schemas.microsoft.com/office/drawing/2014/main" id="{2861C575-5E34-4BB3-8EF4-46A7D54B1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5" name="Freeform 72">
              <a:extLst>
                <a:ext uri="{FF2B5EF4-FFF2-40B4-BE49-F238E27FC236}">
                  <a16:creationId xmlns:a16="http://schemas.microsoft.com/office/drawing/2014/main" id="{5CBC4B93-7B10-49EB-9312-F4A5CDC5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5AA2336D-3D9B-41D7-AA98-F91AD05F5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9AC0A42B-BCF6-404F-9291-E64EF3BEA9E4}"/>
              </a:ext>
            </a:extLst>
          </p:cNvPr>
          <p:cNvSpPr txBox="1"/>
          <p:nvPr/>
        </p:nvSpPr>
        <p:spPr>
          <a:xfrm>
            <a:off x="1860667" y="593058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5CF420E-A4EB-4F2F-AB87-77282AE591F7}"/>
              </a:ext>
            </a:extLst>
          </p:cNvPr>
          <p:cNvSpPr txBox="1"/>
          <p:nvPr/>
        </p:nvSpPr>
        <p:spPr>
          <a:xfrm>
            <a:off x="1175891" y="6628211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5DD5F7C-9FFE-44F0-9DBA-F74BD855DE3B}"/>
              </a:ext>
            </a:extLst>
          </p:cNvPr>
          <p:cNvGrpSpPr/>
          <p:nvPr/>
        </p:nvGrpSpPr>
        <p:grpSpPr>
          <a:xfrm>
            <a:off x="1491968" y="5995357"/>
            <a:ext cx="637989" cy="652378"/>
            <a:chOff x="4319446" y="961767"/>
            <a:chExt cx="637989" cy="652378"/>
          </a:xfrm>
        </p:grpSpPr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F9B9C352-5CF9-4109-9264-B27623ED1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DEDACE80-8636-4DEE-8430-FBDB30344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3C529D71-5BB5-4A38-8C2E-775287B66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935F1953-5651-4B9A-B7FE-DC66EBF3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1" name="Oval 18">
              <a:extLst>
                <a:ext uri="{FF2B5EF4-FFF2-40B4-BE49-F238E27FC236}">
                  <a16:creationId xmlns:a16="http://schemas.microsoft.com/office/drawing/2014/main" id="{F7C6F473-D81A-4D46-B392-8008DE74A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2" name="Oval 19">
              <a:extLst>
                <a:ext uri="{FF2B5EF4-FFF2-40B4-BE49-F238E27FC236}">
                  <a16:creationId xmlns:a16="http://schemas.microsoft.com/office/drawing/2014/main" id="{DDBED500-4DEB-4406-9015-DF036894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3" name="Oval 20">
              <a:extLst>
                <a:ext uri="{FF2B5EF4-FFF2-40B4-BE49-F238E27FC236}">
                  <a16:creationId xmlns:a16="http://schemas.microsoft.com/office/drawing/2014/main" id="{1E253643-1949-4E2B-ADBF-50A0D0EA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A838F08-4BBA-4E00-BA41-9F292DACE717}"/>
              </a:ext>
            </a:extLst>
          </p:cNvPr>
          <p:cNvCxnSpPr>
            <a:cxnSpLocks/>
          </p:cNvCxnSpPr>
          <p:nvPr/>
        </p:nvCxnSpPr>
        <p:spPr>
          <a:xfrm>
            <a:off x="2152977" y="7228411"/>
            <a:ext cx="4654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FE55E85C-3CA1-4CDC-840B-EB4361FD86C8}"/>
              </a:ext>
            </a:extLst>
          </p:cNvPr>
          <p:cNvSpPr txBox="1"/>
          <p:nvPr/>
        </p:nvSpPr>
        <p:spPr>
          <a:xfrm>
            <a:off x="3358177" y="7227627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9987D3C-AEFD-4432-A78C-681249270D38}"/>
              </a:ext>
            </a:extLst>
          </p:cNvPr>
          <p:cNvSpPr txBox="1"/>
          <p:nvPr/>
        </p:nvSpPr>
        <p:spPr>
          <a:xfrm>
            <a:off x="292428" y="8185479"/>
            <a:ext cx="460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Pass-Through Authentication (PTA)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C6FE302-847C-48E4-A03C-FD785494B473}"/>
              </a:ext>
            </a:extLst>
          </p:cNvPr>
          <p:cNvGrpSpPr/>
          <p:nvPr/>
        </p:nvGrpSpPr>
        <p:grpSpPr>
          <a:xfrm>
            <a:off x="514749" y="8851511"/>
            <a:ext cx="2794392" cy="2507350"/>
            <a:chOff x="529238" y="1198358"/>
            <a:chExt cx="2794392" cy="2507350"/>
          </a:xfrm>
        </p:grpSpPr>
        <p:sp>
          <p:nvSpPr>
            <p:cNvPr id="279" name="Rectangle 348">
              <a:extLst>
                <a:ext uri="{FF2B5EF4-FFF2-40B4-BE49-F238E27FC236}">
                  <a16:creationId xmlns:a16="http://schemas.microsoft.com/office/drawing/2014/main" id="{1E718673-A488-44D8-A020-0F36FE031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80" name="Rectangle 349">
              <a:extLst>
                <a:ext uri="{FF2B5EF4-FFF2-40B4-BE49-F238E27FC236}">
                  <a16:creationId xmlns:a16="http://schemas.microsoft.com/office/drawing/2014/main" id="{0AD365DE-DFA2-4B1B-B656-A3360B2F8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81" name="Rectangle 954">
              <a:extLst>
                <a:ext uri="{FF2B5EF4-FFF2-40B4-BE49-F238E27FC236}">
                  <a16:creationId xmlns:a16="http://schemas.microsoft.com/office/drawing/2014/main" id="{32154777-59E7-4CA1-8ED1-39850B1DB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82A96D97-AF38-44CE-88F0-A55BC211A231}"/>
              </a:ext>
            </a:extLst>
          </p:cNvPr>
          <p:cNvGrpSpPr/>
          <p:nvPr/>
        </p:nvGrpSpPr>
        <p:grpSpPr>
          <a:xfrm>
            <a:off x="5184095" y="8856822"/>
            <a:ext cx="4260500" cy="2502039"/>
            <a:chOff x="366694" y="2453183"/>
            <a:chExt cx="1656924" cy="807144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04B0110-3F07-45B4-9AED-7430F98437C5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285" name="Rectangle 353">
                <a:extLst>
                  <a:ext uri="{FF2B5EF4-FFF2-40B4-BE49-F238E27FC236}">
                    <a16:creationId xmlns:a16="http://schemas.microsoft.com/office/drawing/2014/main" id="{FD360C50-9001-4BF7-BFF7-858F76E47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86" name="Rectangle 359">
                <a:extLst>
                  <a:ext uri="{FF2B5EF4-FFF2-40B4-BE49-F238E27FC236}">
                    <a16:creationId xmlns:a16="http://schemas.microsoft.com/office/drawing/2014/main" id="{C89F0B31-2608-40E0-96A2-7B5933495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84" name="Rectangle 954">
              <a:extLst>
                <a:ext uri="{FF2B5EF4-FFF2-40B4-BE49-F238E27FC236}">
                  <a16:creationId xmlns:a16="http://schemas.microsoft.com/office/drawing/2014/main" id="{6DE1DCFD-AC41-4D87-AD7B-E3B396EE4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68544E94-79C6-4A8A-B3A6-A7EE52384FAC}"/>
              </a:ext>
            </a:extLst>
          </p:cNvPr>
          <p:cNvGrpSpPr/>
          <p:nvPr/>
        </p:nvGrpSpPr>
        <p:grpSpPr>
          <a:xfrm>
            <a:off x="6904033" y="10142177"/>
            <a:ext cx="819007" cy="1021245"/>
            <a:chOff x="6817210" y="9000801"/>
            <a:chExt cx="819007" cy="1021245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512C6AA-E565-4518-A61B-674ECAF3648D}"/>
                </a:ext>
              </a:extLst>
            </p:cNvPr>
            <p:cNvSpPr txBox="1"/>
            <p:nvPr/>
          </p:nvSpPr>
          <p:spPr>
            <a:xfrm>
              <a:off x="6817210" y="9745047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AAE9064-3974-4FCF-916F-A849F0314E41}"/>
                </a:ext>
              </a:extLst>
            </p:cNvPr>
            <p:cNvSpPr/>
            <p:nvPr/>
          </p:nvSpPr>
          <p:spPr>
            <a:xfrm rot="18711775">
              <a:off x="7003380" y="9197257"/>
              <a:ext cx="449580" cy="44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7FA88BF1-97A1-4ADB-BD49-33212107C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96" y="9000801"/>
              <a:ext cx="780290" cy="780290"/>
            </a:xfrm>
            <a:prstGeom prst="rect">
              <a:avLst/>
            </a:prstGeom>
          </p:spPr>
        </p:pic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A0D7DE3-20B3-4CF5-B200-F4C4229508C5}"/>
              </a:ext>
            </a:extLst>
          </p:cNvPr>
          <p:cNvGrpSpPr/>
          <p:nvPr/>
        </p:nvGrpSpPr>
        <p:grpSpPr>
          <a:xfrm>
            <a:off x="984299" y="10440975"/>
            <a:ext cx="368215" cy="486999"/>
            <a:chOff x="1156832" y="2668949"/>
            <a:chExt cx="147637" cy="195263"/>
          </a:xfrm>
        </p:grpSpPr>
        <p:sp>
          <p:nvSpPr>
            <p:cNvPr id="292" name="Freeform 43">
              <a:extLst>
                <a:ext uri="{FF2B5EF4-FFF2-40B4-BE49-F238E27FC236}">
                  <a16:creationId xmlns:a16="http://schemas.microsoft.com/office/drawing/2014/main" id="{30FA7B99-2CBB-4635-B61B-0D16D444E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3" name="Freeform 44">
              <a:extLst>
                <a:ext uri="{FF2B5EF4-FFF2-40B4-BE49-F238E27FC236}">
                  <a16:creationId xmlns:a16="http://schemas.microsoft.com/office/drawing/2014/main" id="{4A17919A-D144-4DC8-947A-0A6EAED1C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4" name="Freeform 45">
              <a:extLst>
                <a:ext uri="{FF2B5EF4-FFF2-40B4-BE49-F238E27FC236}">
                  <a16:creationId xmlns:a16="http://schemas.microsoft.com/office/drawing/2014/main" id="{D28E43DB-ED5E-4BA2-911D-158C3F230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1E647E4E-0077-4C41-9BEF-60D79C212815}"/>
              </a:ext>
            </a:extLst>
          </p:cNvPr>
          <p:cNvSpPr txBox="1"/>
          <p:nvPr/>
        </p:nvSpPr>
        <p:spPr>
          <a:xfrm>
            <a:off x="497389" y="10927974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75DE2-03B0-4847-A9E1-E67100734FF6}"/>
              </a:ext>
            </a:extLst>
          </p:cNvPr>
          <p:cNvGrpSpPr/>
          <p:nvPr/>
        </p:nvGrpSpPr>
        <p:grpSpPr>
          <a:xfrm>
            <a:off x="2131077" y="9545600"/>
            <a:ext cx="281811" cy="286049"/>
            <a:chOff x="1879172" y="2001419"/>
            <a:chExt cx="211138" cy="214313"/>
          </a:xfrm>
        </p:grpSpPr>
        <p:sp>
          <p:nvSpPr>
            <p:cNvPr id="297" name="Freeform 71">
              <a:extLst>
                <a:ext uri="{FF2B5EF4-FFF2-40B4-BE49-F238E27FC236}">
                  <a16:creationId xmlns:a16="http://schemas.microsoft.com/office/drawing/2014/main" id="{7C93B01B-5CAD-40BA-93C0-AAADAC816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8" name="Freeform 72">
              <a:extLst>
                <a:ext uri="{FF2B5EF4-FFF2-40B4-BE49-F238E27FC236}">
                  <a16:creationId xmlns:a16="http://schemas.microsoft.com/office/drawing/2014/main" id="{574E0EDF-50AD-46BC-A004-9CD08741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9" name="Freeform 73">
              <a:extLst>
                <a:ext uri="{FF2B5EF4-FFF2-40B4-BE49-F238E27FC236}">
                  <a16:creationId xmlns:a16="http://schemas.microsoft.com/office/drawing/2014/main" id="{CEFE7200-8F21-4832-A1DD-ABD3FF233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0279B817-E525-4087-80E6-2C299B55BC56}"/>
              </a:ext>
            </a:extLst>
          </p:cNvPr>
          <p:cNvSpPr txBox="1"/>
          <p:nvPr/>
        </p:nvSpPr>
        <p:spPr>
          <a:xfrm>
            <a:off x="1860667" y="931418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30E01E0-7B7B-4F18-B8DA-5E25116B5299}"/>
              </a:ext>
            </a:extLst>
          </p:cNvPr>
          <p:cNvSpPr txBox="1"/>
          <p:nvPr/>
        </p:nvSpPr>
        <p:spPr>
          <a:xfrm>
            <a:off x="1175891" y="10011811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12A92D3-1BD8-4211-984A-988294E65060}"/>
              </a:ext>
            </a:extLst>
          </p:cNvPr>
          <p:cNvGrpSpPr/>
          <p:nvPr/>
        </p:nvGrpSpPr>
        <p:grpSpPr>
          <a:xfrm>
            <a:off x="1491968" y="9378957"/>
            <a:ext cx="637989" cy="652378"/>
            <a:chOff x="4319446" y="961767"/>
            <a:chExt cx="637989" cy="652378"/>
          </a:xfrm>
        </p:grpSpPr>
        <p:sp>
          <p:nvSpPr>
            <p:cNvPr id="303" name="Freeform 14">
              <a:extLst>
                <a:ext uri="{FF2B5EF4-FFF2-40B4-BE49-F238E27FC236}">
                  <a16:creationId xmlns:a16="http://schemas.microsoft.com/office/drawing/2014/main" id="{4F005C5A-E275-4654-9FA9-1E32EEBA2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4" name="Freeform 15">
              <a:extLst>
                <a:ext uri="{FF2B5EF4-FFF2-40B4-BE49-F238E27FC236}">
                  <a16:creationId xmlns:a16="http://schemas.microsoft.com/office/drawing/2014/main" id="{DF908766-93D7-4306-87F2-6F4AE458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5" name="Freeform 16">
              <a:extLst>
                <a:ext uri="{FF2B5EF4-FFF2-40B4-BE49-F238E27FC236}">
                  <a16:creationId xmlns:a16="http://schemas.microsoft.com/office/drawing/2014/main" id="{9F824662-4B1F-4E15-8E3A-B5879ABB0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6" name="Freeform 17">
              <a:extLst>
                <a:ext uri="{FF2B5EF4-FFF2-40B4-BE49-F238E27FC236}">
                  <a16:creationId xmlns:a16="http://schemas.microsoft.com/office/drawing/2014/main" id="{14C6F4A1-7F71-44EF-B514-472EA2B8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7" name="Oval 18">
              <a:extLst>
                <a:ext uri="{FF2B5EF4-FFF2-40B4-BE49-F238E27FC236}">
                  <a16:creationId xmlns:a16="http://schemas.microsoft.com/office/drawing/2014/main" id="{2AD60510-A7A8-45A3-9F29-F50375B3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8" name="Oval 19">
              <a:extLst>
                <a:ext uri="{FF2B5EF4-FFF2-40B4-BE49-F238E27FC236}">
                  <a16:creationId xmlns:a16="http://schemas.microsoft.com/office/drawing/2014/main" id="{1C256F73-A303-454F-B29D-5360B147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9" name="Oval 20">
              <a:extLst>
                <a:ext uri="{FF2B5EF4-FFF2-40B4-BE49-F238E27FC236}">
                  <a16:creationId xmlns:a16="http://schemas.microsoft.com/office/drawing/2014/main" id="{84DED741-28E1-4001-93F3-37D0455E9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312" name="Graphic 311">
            <a:extLst>
              <a:ext uri="{FF2B5EF4-FFF2-40B4-BE49-F238E27FC236}">
                <a16:creationId xmlns:a16="http://schemas.microsoft.com/office/drawing/2014/main" id="{F910D8B9-839D-480F-BDC3-9EF97FB4A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66" y="10337085"/>
            <a:ext cx="355180" cy="631430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26414BDD-FC72-4F5E-B1EB-B876AD982882}"/>
              </a:ext>
            </a:extLst>
          </p:cNvPr>
          <p:cNvSpPr txBox="1"/>
          <p:nvPr/>
        </p:nvSpPr>
        <p:spPr>
          <a:xfrm>
            <a:off x="2184973" y="10943312"/>
            <a:ext cx="10253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agent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B4D95E6-08C2-4770-8671-0A9D9A78A131}"/>
              </a:ext>
            </a:extLst>
          </p:cNvPr>
          <p:cNvSpPr txBox="1"/>
          <p:nvPr/>
        </p:nvSpPr>
        <p:spPr>
          <a:xfrm>
            <a:off x="292428" y="11553827"/>
            <a:ext cx="367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federated authentication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436C612-D20F-4C07-97F5-D37896850C59}"/>
              </a:ext>
            </a:extLst>
          </p:cNvPr>
          <p:cNvGrpSpPr/>
          <p:nvPr/>
        </p:nvGrpSpPr>
        <p:grpSpPr>
          <a:xfrm>
            <a:off x="532109" y="12226997"/>
            <a:ext cx="2794392" cy="2507350"/>
            <a:chOff x="529238" y="1198358"/>
            <a:chExt cx="2794392" cy="2507350"/>
          </a:xfrm>
        </p:grpSpPr>
        <p:sp>
          <p:nvSpPr>
            <p:cNvPr id="332" name="Rectangle 348">
              <a:extLst>
                <a:ext uri="{FF2B5EF4-FFF2-40B4-BE49-F238E27FC236}">
                  <a16:creationId xmlns:a16="http://schemas.microsoft.com/office/drawing/2014/main" id="{C47FF653-E37F-467F-BA6A-64FD3F69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33" name="Rectangle 349">
              <a:extLst>
                <a:ext uri="{FF2B5EF4-FFF2-40B4-BE49-F238E27FC236}">
                  <a16:creationId xmlns:a16="http://schemas.microsoft.com/office/drawing/2014/main" id="{89056900-7BD8-4EE6-8631-7D27330B8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34" name="Rectangle 954">
              <a:extLst>
                <a:ext uri="{FF2B5EF4-FFF2-40B4-BE49-F238E27FC236}">
                  <a16:creationId xmlns:a16="http://schemas.microsoft.com/office/drawing/2014/main" id="{49703896-8284-4144-8CB5-1B803F01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44ADAC8-0FC7-4F1A-A567-B5A2E3D41D21}"/>
              </a:ext>
            </a:extLst>
          </p:cNvPr>
          <p:cNvGrpSpPr/>
          <p:nvPr/>
        </p:nvGrpSpPr>
        <p:grpSpPr>
          <a:xfrm>
            <a:off x="5201455" y="12232308"/>
            <a:ext cx="4260500" cy="2502039"/>
            <a:chOff x="366694" y="2453183"/>
            <a:chExt cx="1656924" cy="807144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21C66B08-0A11-468E-AE7B-02412E28006E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338" name="Rectangle 353">
                <a:extLst>
                  <a:ext uri="{FF2B5EF4-FFF2-40B4-BE49-F238E27FC236}">
                    <a16:creationId xmlns:a16="http://schemas.microsoft.com/office/drawing/2014/main" id="{9DD501F1-573C-436B-9E0A-C879144B8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39" name="Rectangle 359">
                <a:extLst>
                  <a:ext uri="{FF2B5EF4-FFF2-40B4-BE49-F238E27FC236}">
                    <a16:creationId xmlns:a16="http://schemas.microsoft.com/office/drawing/2014/main" id="{CE3C45ED-2143-48B7-A754-BDDACA6F8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37" name="Rectangle 954">
              <a:extLst>
                <a:ext uri="{FF2B5EF4-FFF2-40B4-BE49-F238E27FC236}">
                  <a16:creationId xmlns:a16="http://schemas.microsoft.com/office/drawing/2014/main" id="{9EEA5FEA-1B25-4AD4-822B-FEED56D5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21CA0787-86CB-47D8-B7B8-43A2EBAC2DBA}"/>
              </a:ext>
            </a:extLst>
          </p:cNvPr>
          <p:cNvGrpSpPr/>
          <p:nvPr/>
        </p:nvGrpSpPr>
        <p:grpSpPr>
          <a:xfrm>
            <a:off x="6921393" y="13517663"/>
            <a:ext cx="819007" cy="1021245"/>
            <a:chOff x="6817210" y="9000801"/>
            <a:chExt cx="819007" cy="1021245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9811CA9-33E9-431B-B321-FB4F3212FFEE}"/>
                </a:ext>
              </a:extLst>
            </p:cNvPr>
            <p:cNvSpPr txBox="1"/>
            <p:nvPr/>
          </p:nvSpPr>
          <p:spPr>
            <a:xfrm>
              <a:off x="6817210" y="9745047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47A4063-93D9-460E-9563-1A97D642D559}"/>
                </a:ext>
              </a:extLst>
            </p:cNvPr>
            <p:cNvSpPr/>
            <p:nvPr/>
          </p:nvSpPr>
          <p:spPr>
            <a:xfrm rot="18711775">
              <a:off x="7003380" y="9197257"/>
              <a:ext cx="449580" cy="44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5EDA7F82-34F1-4EB0-9B3F-5B03A9A55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96" y="9000801"/>
              <a:ext cx="780290" cy="780290"/>
            </a:xfrm>
            <a:prstGeom prst="rect">
              <a:avLst/>
            </a:prstGeom>
          </p:spPr>
        </p:pic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738E272-A1B4-4CFC-9C1E-1CF1C6404EB1}"/>
              </a:ext>
            </a:extLst>
          </p:cNvPr>
          <p:cNvGrpSpPr/>
          <p:nvPr/>
        </p:nvGrpSpPr>
        <p:grpSpPr>
          <a:xfrm>
            <a:off x="1001659" y="13816461"/>
            <a:ext cx="368215" cy="486999"/>
            <a:chOff x="1156832" y="2668949"/>
            <a:chExt cx="147637" cy="195263"/>
          </a:xfrm>
        </p:grpSpPr>
        <p:sp>
          <p:nvSpPr>
            <p:cNvPr id="345" name="Freeform 43">
              <a:extLst>
                <a:ext uri="{FF2B5EF4-FFF2-40B4-BE49-F238E27FC236}">
                  <a16:creationId xmlns:a16="http://schemas.microsoft.com/office/drawing/2014/main" id="{10E04A0C-AF83-4E6E-834F-E842C24E7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6" name="Freeform 44">
              <a:extLst>
                <a:ext uri="{FF2B5EF4-FFF2-40B4-BE49-F238E27FC236}">
                  <a16:creationId xmlns:a16="http://schemas.microsoft.com/office/drawing/2014/main" id="{4D5092DE-17C7-4089-86C6-B936874C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7" name="Freeform 45">
              <a:extLst>
                <a:ext uri="{FF2B5EF4-FFF2-40B4-BE49-F238E27FC236}">
                  <a16:creationId xmlns:a16="http://schemas.microsoft.com/office/drawing/2014/main" id="{AF488324-7F66-4319-84BC-EA342CCF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43300B8C-2E63-4718-9377-BCA69665A4B3}"/>
              </a:ext>
            </a:extLst>
          </p:cNvPr>
          <p:cNvSpPr txBox="1"/>
          <p:nvPr/>
        </p:nvSpPr>
        <p:spPr>
          <a:xfrm>
            <a:off x="514749" y="14303460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2018950-D704-4FD4-8431-ED368F6BF837}"/>
              </a:ext>
            </a:extLst>
          </p:cNvPr>
          <p:cNvGrpSpPr/>
          <p:nvPr/>
        </p:nvGrpSpPr>
        <p:grpSpPr>
          <a:xfrm>
            <a:off x="2148437" y="12921086"/>
            <a:ext cx="281811" cy="286049"/>
            <a:chOff x="1879172" y="2001419"/>
            <a:chExt cx="211138" cy="214313"/>
          </a:xfrm>
        </p:grpSpPr>
        <p:sp>
          <p:nvSpPr>
            <p:cNvPr id="350" name="Freeform 71">
              <a:extLst>
                <a:ext uri="{FF2B5EF4-FFF2-40B4-BE49-F238E27FC236}">
                  <a16:creationId xmlns:a16="http://schemas.microsoft.com/office/drawing/2014/main" id="{4B82CAD2-620A-484C-B6B4-1F8373618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1" name="Freeform 72">
              <a:extLst>
                <a:ext uri="{FF2B5EF4-FFF2-40B4-BE49-F238E27FC236}">
                  <a16:creationId xmlns:a16="http://schemas.microsoft.com/office/drawing/2014/main" id="{AEA26B82-FE2E-49F7-8319-84D20218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2" name="Freeform 73">
              <a:extLst>
                <a:ext uri="{FF2B5EF4-FFF2-40B4-BE49-F238E27FC236}">
                  <a16:creationId xmlns:a16="http://schemas.microsoft.com/office/drawing/2014/main" id="{5828C5A1-5FBF-40CC-B78F-F0556E2B7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53" name="TextBox 352">
            <a:extLst>
              <a:ext uri="{FF2B5EF4-FFF2-40B4-BE49-F238E27FC236}">
                <a16:creationId xmlns:a16="http://schemas.microsoft.com/office/drawing/2014/main" id="{5775F4C0-2199-4CD0-B4ED-BF957E96934D}"/>
              </a:ext>
            </a:extLst>
          </p:cNvPr>
          <p:cNvSpPr txBox="1"/>
          <p:nvPr/>
        </p:nvSpPr>
        <p:spPr>
          <a:xfrm>
            <a:off x="1878027" y="12689667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648543A2-2B61-4E80-BB31-3920A873A150}"/>
              </a:ext>
            </a:extLst>
          </p:cNvPr>
          <p:cNvSpPr txBox="1"/>
          <p:nvPr/>
        </p:nvSpPr>
        <p:spPr>
          <a:xfrm>
            <a:off x="1193251" y="13387297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A19FD66E-DC64-420E-82C5-6137AF56E87B}"/>
              </a:ext>
            </a:extLst>
          </p:cNvPr>
          <p:cNvGrpSpPr/>
          <p:nvPr/>
        </p:nvGrpSpPr>
        <p:grpSpPr>
          <a:xfrm>
            <a:off x="1509328" y="12754443"/>
            <a:ext cx="637989" cy="652378"/>
            <a:chOff x="4319446" y="961767"/>
            <a:chExt cx="637989" cy="652378"/>
          </a:xfrm>
        </p:grpSpPr>
        <p:sp>
          <p:nvSpPr>
            <p:cNvPr id="356" name="Freeform 14">
              <a:extLst>
                <a:ext uri="{FF2B5EF4-FFF2-40B4-BE49-F238E27FC236}">
                  <a16:creationId xmlns:a16="http://schemas.microsoft.com/office/drawing/2014/main" id="{5FFF7DC8-98FA-4FB6-9A65-70B10F0D8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7" name="Freeform 15">
              <a:extLst>
                <a:ext uri="{FF2B5EF4-FFF2-40B4-BE49-F238E27FC236}">
                  <a16:creationId xmlns:a16="http://schemas.microsoft.com/office/drawing/2014/main" id="{FB1C7E89-28EC-4F48-8772-2587AA50A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8" name="Freeform 16">
              <a:extLst>
                <a:ext uri="{FF2B5EF4-FFF2-40B4-BE49-F238E27FC236}">
                  <a16:creationId xmlns:a16="http://schemas.microsoft.com/office/drawing/2014/main" id="{743A83DD-9424-4A0B-8326-EA5DA67CF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9" name="Freeform 17">
              <a:extLst>
                <a:ext uri="{FF2B5EF4-FFF2-40B4-BE49-F238E27FC236}">
                  <a16:creationId xmlns:a16="http://schemas.microsoft.com/office/drawing/2014/main" id="{D5E000AA-7858-4406-A227-DDD9AFF89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0" name="Oval 18">
              <a:extLst>
                <a:ext uri="{FF2B5EF4-FFF2-40B4-BE49-F238E27FC236}">
                  <a16:creationId xmlns:a16="http://schemas.microsoft.com/office/drawing/2014/main" id="{F3588A1B-48FB-4677-9538-234C9DF4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1" name="Oval 19">
              <a:extLst>
                <a:ext uri="{FF2B5EF4-FFF2-40B4-BE49-F238E27FC236}">
                  <a16:creationId xmlns:a16="http://schemas.microsoft.com/office/drawing/2014/main" id="{69159EED-41DE-4579-B439-6DB6E027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2" name="Oval 20">
              <a:extLst>
                <a:ext uri="{FF2B5EF4-FFF2-40B4-BE49-F238E27FC236}">
                  <a16:creationId xmlns:a16="http://schemas.microsoft.com/office/drawing/2014/main" id="{6CBA0381-5489-43E9-B002-E7D11B0F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B8FEA9A0-038D-433C-98CD-055CA592D3C0}"/>
              </a:ext>
            </a:extLst>
          </p:cNvPr>
          <p:cNvSpPr txBox="1"/>
          <p:nvPr/>
        </p:nvSpPr>
        <p:spPr>
          <a:xfrm>
            <a:off x="2202333" y="14318798"/>
            <a:ext cx="10253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Federation service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960B8EE-824D-49FB-B1DA-AA7F103E133D}"/>
              </a:ext>
            </a:extLst>
          </p:cNvPr>
          <p:cNvSpPr txBox="1"/>
          <p:nvPr/>
        </p:nvSpPr>
        <p:spPr>
          <a:xfrm>
            <a:off x="149888" y="1446652"/>
            <a:ext cx="902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Pro Semibold" panose="020B0502040504020203"/>
                <a:cs typeface="Segoe UI" panose="020B0502040204020203" pitchFamily="34" charset="0"/>
              </a:rPr>
              <a:t>Authentication infrastructure configurations for Microsoft 365 for enterprise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9ED55-3754-4373-ADDC-5AA77A73A621}"/>
              </a:ext>
            </a:extLst>
          </p:cNvPr>
          <p:cNvSpPr txBox="1"/>
          <p:nvPr/>
        </p:nvSpPr>
        <p:spPr>
          <a:xfrm>
            <a:off x="419105" y="2257816"/>
            <a:ext cx="452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using its own set of accounts.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B92795E-29AC-4CD1-9319-62CC11DFA810}"/>
              </a:ext>
            </a:extLst>
          </p:cNvPr>
          <p:cNvSpPr txBox="1"/>
          <p:nvPr/>
        </p:nvSpPr>
        <p:spPr>
          <a:xfrm>
            <a:off x="419105" y="5129788"/>
            <a:ext cx="504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using a synchronized set of accounts.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E88F3B0F-7679-4A48-AD71-56239B70CC9B}"/>
              </a:ext>
            </a:extLst>
          </p:cNvPr>
          <p:cNvSpPr txBox="1"/>
          <p:nvPr/>
        </p:nvSpPr>
        <p:spPr>
          <a:xfrm>
            <a:off x="410950" y="8503918"/>
            <a:ext cx="708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by passing the credentials to AD DS through an on-premises agent.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FCBD7364-1D27-4712-93F5-3071849FD480}"/>
              </a:ext>
            </a:extLst>
          </p:cNvPr>
          <p:cNvSpPr txBox="1"/>
          <p:nvPr/>
        </p:nvSpPr>
        <p:spPr>
          <a:xfrm>
            <a:off x="410950" y="11913568"/>
            <a:ext cx="396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refers authentication to a federation service.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0ED99DB-317E-41B9-9A9D-DACC0A6D7A5D}"/>
              </a:ext>
            </a:extLst>
          </p:cNvPr>
          <p:cNvSpPr txBox="1"/>
          <p:nvPr/>
        </p:nvSpPr>
        <p:spPr>
          <a:xfrm>
            <a:off x="6172200" y="15002223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F66188DE-583E-4645-BE87-B03A25C5B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9311" y="13668009"/>
            <a:ext cx="645809" cy="688862"/>
          </a:xfrm>
          <a:prstGeom prst="rect">
            <a:avLst/>
          </a:prstGeom>
        </p:spPr>
      </p:pic>
      <p:sp>
        <p:nvSpPr>
          <p:cNvPr id="176" name="Text Placeholder 3">
            <a:hlinkClick r:id="rId8"/>
            <a:extLst>
              <a:ext uri="{FF2B5EF4-FFF2-40B4-BE49-F238E27FC236}">
                <a16:creationId xmlns:a16="http://schemas.microsoft.com/office/drawing/2014/main" id="{6121BEE9-83A0-4636-BF71-6459E703AC9D}"/>
              </a:ext>
            </a:extLst>
          </p:cNvPr>
          <p:cNvSpPr txBox="1">
            <a:spLocks/>
          </p:cNvSpPr>
          <p:nvPr/>
        </p:nvSpPr>
        <p:spPr>
          <a:xfrm>
            <a:off x="5909538" y="1896885"/>
            <a:ext cx="3830818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Watch the video at aka.ms/m365edeployid.</a:t>
            </a:r>
          </a:p>
        </p:txBody>
      </p:sp>
      <p:pic>
        <p:nvPicPr>
          <p:cNvPr id="178" name="Picture 177">
            <a:hlinkClick r:id="rId8"/>
            <a:extLst>
              <a:ext uri="{FF2B5EF4-FFF2-40B4-BE49-F238E27FC236}">
                <a16:creationId xmlns:a16="http://schemas.microsoft.com/office/drawing/2014/main" id="{BDCB01FE-DB11-4749-B632-01F46C2C0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2738" y="2002241"/>
            <a:ext cx="556800" cy="3654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DE78B-77CC-4BA5-8892-684FD5BBA9B8}"/>
              </a:ext>
            </a:extLst>
          </p:cNvPr>
          <p:cNvSpPr/>
          <p:nvPr/>
        </p:nvSpPr>
        <p:spPr>
          <a:xfrm>
            <a:off x="5254455" y="1930921"/>
            <a:ext cx="4313291" cy="51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0578F6-0BB6-4A72-88A4-0703445B2D20}"/>
              </a:ext>
            </a:extLst>
          </p:cNvPr>
          <p:cNvGrpSpPr/>
          <p:nvPr/>
        </p:nvGrpSpPr>
        <p:grpSpPr>
          <a:xfrm>
            <a:off x="7642833" y="3610191"/>
            <a:ext cx="774571" cy="735617"/>
            <a:chOff x="7595208" y="3257799"/>
            <a:chExt cx="774571" cy="7356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32024A3-F5E8-40E8-8D32-46A369CDDADB}"/>
                </a:ext>
              </a:extLst>
            </p:cNvPr>
            <p:cNvGrpSpPr/>
            <p:nvPr/>
          </p:nvGrpSpPr>
          <p:grpSpPr>
            <a:xfrm>
              <a:off x="7841588" y="3489218"/>
              <a:ext cx="281811" cy="286049"/>
              <a:chOff x="1879172" y="2001419"/>
              <a:chExt cx="211138" cy="214313"/>
            </a:xfrm>
          </p:grpSpPr>
          <p:sp>
            <p:nvSpPr>
              <p:cNvPr id="325" name="Freeform 71">
                <a:extLst>
                  <a:ext uri="{FF2B5EF4-FFF2-40B4-BE49-F238E27FC236}">
                    <a16:creationId xmlns:a16="http://schemas.microsoft.com/office/drawing/2014/main" id="{E152E1DC-101D-486B-8F22-6D755C6D4D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26" name="Freeform 72">
                <a:extLst>
                  <a:ext uri="{FF2B5EF4-FFF2-40B4-BE49-F238E27FC236}">
                    <a16:creationId xmlns:a16="http://schemas.microsoft.com/office/drawing/2014/main" id="{5179A6AB-465A-482F-BF30-3B704FEA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27" name="Freeform 73">
                <a:extLst>
                  <a:ext uri="{FF2B5EF4-FFF2-40B4-BE49-F238E27FC236}">
                    <a16:creationId xmlns:a16="http://schemas.microsoft.com/office/drawing/2014/main" id="{D4013837-F3AD-4868-AB2C-EBE2D5A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A884D8E-D3BD-424B-AB75-CAD8F142BE25}"/>
                </a:ext>
              </a:extLst>
            </p:cNvPr>
            <p:cNvSpPr txBox="1"/>
            <p:nvPr/>
          </p:nvSpPr>
          <p:spPr>
            <a:xfrm>
              <a:off x="7630474" y="325779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779E091-7F46-47C6-8295-A4AF952D203C}"/>
                </a:ext>
              </a:extLst>
            </p:cNvPr>
            <p:cNvSpPr txBox="1"/>
            <p:nvPr/>
          </p:nvSpPr>
          <p:spPr>
            <a:xfrm>
              <a:off x="7595208" y="3747195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5AD812-6A33-4A71-B4A4-E85C35F6E25B}"/>
              </a:ext>
            </a:extLst>
          </p:cNvPr>
          <p:cNvGrpSpPr/>
          <p:nvPr/>
        </p:nvGrpSpPr>
        <p:grpSpPr>
          <a:xfrm>
            <a:off x="7470233" y="6683343"/>
            <a:ext cx="1114174" cy="1018757"/>
            <a:chOff x="7535903" y="6516979"/>
            <a:chExt cx="1114174" cy="101875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A85CD36-7B99-456A-BEF2-853EFCE9D579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315" name="Freeform 71">
                <a:extLst>
                  <a:ext uri="{FF2B5EF4-FFF2-40B4-BE49-F238E27FC236}">
                    <a16:creationId xmlns:a16="http://schemas.microsoft.com/office/drawing/2014/main" id="{662E8A24-649B-4714-8FC4-85BAC0B0A9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16" name="Freeform 72">
                <a:extLst>
                  <a:ext uri="{FF2B5EF4-FFF2-40B4-BE49-F238E27FC236}">
                    <a16:creationId xmlns:a16="http://schemas.microsoft.com/office/drawing/2014/main" id="{219B4710-F547-4033-B330-A08731A11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17" name="Freeform 73">
                <a:extLst>
                  <a:ext uri="{FF2B5EF4-FFF2-40B4-BE49-F238E27FC236}">
                    <a16:creationId xmlns:a16="http://schemas.microsoft.com/office/drawing/2014/main" id="{C91B4271-27C9-4F5D-88EC-4EBF9C5ED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37EBE8D-5FC7-424C-A13A-2302C1545A38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62BD122-2601-417F-A615-AAE668E06AFB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Hashed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0E53268-8197-43EE-9C02-0873671A71DE}"/>
              </a:ext>
            </a:extLst>
          </p:cNvPr>
          <p:cNvGrpSpPr/>
          <p:nvPr/>
        </p:nvGrpSpPr>
        <p:grpSpPr>
          <a:xfrm>
            <a:off x="7470233" y="10061258"/>
            <a:ext cx="1114174" cy="1018757"/>
            <a:chOff x="7535903" y="6516979"/>
            <a:chExt cx="1114174" cy="1018757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B8EA4B2-9B1A-48C9-977F-02FC2FD4FAB6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192" name="Freeform 71">
                <a:extLst>
                  <a:ext uri="{FF2B5EF4-FFF2-40B4-BE49-F238E27FC236}">
                    <a16:creationId xmlns:a16="http://schemas.microsoft.com/office/drawing/2014/main" id="{ADBFF788-84BD-4D76-8865-38D2CEA258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93" name="Freeform 72">
                <a:extLst>
                  <a:ext uri="{FF2B5EF4-FFF2-40B4-BE49-F238E27FC236}">
                    <a16:creationId xmlns:a16="http://schemas.microsoft.com/office/drawing/2014/main" id="{695A22A1-97D5-4F45-A8F8-A3263D0D0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94" name="Freeform 73">
                <a:extLst>
                  <a:ext uri="{FF2B5EF4-FFF2-40B4-BE49-F238E27FC236}">
                    <a16:creationId xmlns:a16="http://schemas.microsoft.com/office/drawing/2014/main" id="{9C08836D-B2F2-4AB1-B515-E8A0C0C77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E1F655-954D-4EF3-AC34-ED37528C7D3E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763E3A5-9B45-4CCF-80A0-5A958E4E5E16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No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6395142-4058-4DFD-B8AD-73ECB1E3540B}"/>
              </a:ext>
            </a:extLst>
          </p:cNvPr>
          <p:cNvGrpSpPr/>
          <p:nvPr/>
        </p:nvGrpSpPr>
        <p:grpSpPr>
          <a:xfrm>
            <a:off x="7470233" y="13447392"/>
            <a:ext cx="1114174" cy="1018757"/>
            <a:chOff x="7535903" y="6516979"/>
            <a:chExt cx="1114174" cy="1018757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D1AB547-0D92-4077-98AE-6030269C346C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id="{68D50207-7651-44AC-8B2D-38EB03BA54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1" name="Freeform 72">
                <a:extLst>
                  <a:ext uri="{FF2B5EF4-FFF2-40B4-BE49-F238E27FC236}">
                    <a16:creationId xmlns:a16="http://schemas.microsoft.com/office/drawing/2014/main" id="{BDD3C783-210D-4C25-9F3C-EA10E87AF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3" name="Freeform 73">
                <a:extLst>
                  <a:ext uri="{FF2B5EF4-FFF2-40B4-BE49-F238E27FC236}">
                    <a16:creationId xmlns:a16="http://schemas.microsoft.com/office/drawing/2014/main" id="{301D38DF-9E43-41D3-8EE3-8979ABC7B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624E423-E50E-4214-8B19-D9AEDDCB312C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E0C16FE-0DA8-4218-8DBF-76A10B04525A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No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>
            <a:hlinkClick r:id="rId10"/>
            <a:extLst>
              <a:ext uri="{FF2B5EF4-FFF2-40B4-BE49-F238E27FC236}">
                <a16:creationId xmlns:a16="http://schemas.microsoft.com/office/drawing/2014/main" id="{BF56C149-E0DD-46AA-A68E-0D3D4A17EDFD}"/>
              </a:ext>
            </a:extLst>
          </p:cNvPr>
          <p:cNvSpPr/>
          <p:nvPr/>
        </p:nvSpPr>
        <p:spPr>
          <a:xfrm>
            <a:off x="0" y="-73255"/>
            <a:ext cx="10058400" cy="1378073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A5807-AFEA-4149-ADFB-12BECA3A8080}"/>
              </a:ext>
            </a:extLst>
          </p:cNvPr>
          <p:cNvSpPr txBox="1"/>
          <p:nvPr/>
        </p:nvSpPr>
        <p:spPr>
          <a:xfrm>
            <a:off x="149169" y="556951"/>
            <a:ext cx="797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Identity infrastructure for Microsoft 365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C88F60-92BE-4D3A-ACBC-61C361E4E0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169" y="51808"/>
            <a:ext cx="1468062" cy="3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9097417BC06428B857BB2E2408EBD" ma:contentTypeVersion="13" ma:contentTypeDescription="Create a new document." ma:contentTypeScope="" ma:versionID="58061d3732281eee5e103969ee14c7a6">
  <xsd:schema xmlns:xsd="http://www.w3.org/2001/XMLSchema" xmlns:xs="http://www.w3.org/2001/XMLSchema" xmlns:p="http://schemas.microsoft.com/office/2006/metadata/properties" xmlns:ns2="dbe27416-6867-469e-b165-f931b8d0abb8" xmlns:ns3="ea29863e-484f-4213-8a5e-7e6fb110a695" targetNamespace="http://schemas.microsoft.com/office/2006/metadata/properties" ma:root="true" ma:fieldsID="aa6609da1d9139deee2a16d946b6a154" ns2:_="" ns3:_="">
    <xsd:import namespace="dbe27416-6867-469e-b165-f931b8d0abb8"/>
    <xsd:import namespace="ea29863e-484f-4213-8a5e-7e6fb110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Toreview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27416-6867-469e-b165-f931b8d0a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Toreview" ma:index="20" nillable="true" ma:displayName="To review" ma:default="1" ma:format="Dropdown" ma:internalName="Toreview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9863e-484f-4213-8a5e-7e6fb110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review xmlns="dbe27416-6867-469e-b165-f931b8d0abb8">true</Toreview>
  </documentManagement>
</p:properties>
</file>

<file path=customXml/itemProps1.xml><?xml version="1.0" encoding="utf-8"?>
<ds:datastoreItem xmlns:ds="http://schemas.openxmlformats.org/officeDocument/2006/customXml" ds:itemID="{6D15CCF0-7CC5-4962-8B9C-7BB486B54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27416-6867-469e-b165-f931b8d0abb8"/>
    <ds:schemaRef ds:uri="ea29863e-484f-4213-8a5e-7e6fb110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90FBA1-4C54-44EA-9FC4-73C5783857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A32202-B781-4BD0-910F-3EDB23528A7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dbe27416-6867-469e-b165-f931b8d0abb8"/>
    <ds:schemaRef ds:uri="http://www.w3.org/XML/1998/namespace"/>
    <ds:schemaRef ds:uri="http://schemas.openxmlformats.org/package/2006/metadata/core-properties"/>
    <ds:schemaRef ds:uri="ea29863e-484f-4213-8a5e-7e6fb110a69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2524</TotalTime>
  <Words>534</Words>
  <Application>Microsoft Office PowerPoint</Application>
  <PresentationFormat>Custom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infrastructure for Microsoft 365 for enterprise</dc:title>
  <dc:creator>Microsoft</dc:creator>
  <cp:lastModifiedBy>Joe Davies</cp:lastModifiedBy>
  <cp:revision>7</cp:revision>
  <cp:lastPrinted>2019-08-21T19:49:45Z</cp:lastPrinted>
  <dcterms:created xsi:type="dcterms:W3CDTF">2019-07-17T19:09:34Z</dcterms:created>
  <dcterms:modified xsi:type="dcterms:W3CDTF">2020-08-06T16:21:34Z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2019-07-17T19:09:34Z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bc7f34e2-3acc-46f9-a853-000027cea64e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0x01010073E9097417BC06428B857BB2E2408EBD</vt:lpwstr>
  </property>
</Properties>
</file>