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 id="2147483675" r:id="rId6"/>
  </p:sldMasterIdLst>
  <p:notesMasterIdLst>
    <p:notesMasterId r:id="rId58"/>
  </p:notesMasterIdLst>
  <p:sldIdLst>
    <p:sldId id="2147478584" r:id="rId7"/>
    <p:sldId id="3087" r:id="rId8"/>
    <p:sldId id="3091" r:id="rId9"/>
    <p:sldId id="2147477614" r:id="rId10"/>
    <p:sldId id="3092" r:id="rId11"/>
    <p:sldId id="3093" r:id="rId12"/>
    <p:sldId id="2147478811" r:id="rId13"/>
    <p:sldId id="10219" r:id="rId14"/>
    <p:sldId id="2147478836" r:id="rId15"/>
    <p:sldId id="2147478837" r:id="rId16"/>
    <p:sldId id="2076137975" r:id="rId17"/>
    <p:sldId id="2147478715" r:id="rId18"/>
    <p:sldId id="2147478810" r:id="rId19"/>
    <p:sldId id="2147478717" r:id="rId20"/>
    <p:sldId id="2147478812" r:id="rId21"/>
    <p:sldId id="2147478752" r:id="rId22"/>
    <p:sldId id="2147478813" r:id="rId23"/>
    <p:sldId id="2147478814" r:id="rId24"/>
    <p:sldId id="2147478815" r:id="rId25"/>
    <p:sldId id="2147478756" r:id="rId26"/>
    <p:sldId id="2147478816" r:id="rId27"/>
    <p:sldId id="2147478736" r:id="rId28"/>
    <p:sldId id="2147478817" r:id="rId29"/>
    <p:sldId id="2147478723" r:id="rId30"/>
    <p:sldId id="2147478825" r:id="rId31"/>
    <p:sldId id="2147478739" r:id="rId32"/>
    <p:sldId id="2147478826" r:id="rId33"/>
    <p:sldId id="2147478730" r:id="rId34"/>
    <p:sldId id="2147478827" r:id="rId35"/>
    <p:sldId id="2147478785" r:id="rId36"/>
    <p:sldId id="2147478828" r:id="rId37"/>
    <p:sldId id="2147478712" r:id="rId38"/>
    <p:sldId id="2147478829" r:id="rId39"/>
    <p:sldId id="2147478748" r:id="rId40"/>
    <p:sldId id="2147478830" r:id="rId41"/>
    <p:sldId id="2147478737" r:id="rId42"/>
    <p:sldId id="2147478831" r:id="rId43"/>
    <p:sldId id="2147478788" r:id="rId44"/>
    <p:sldId id="2147478834" r:id="rId45"/>
    <p:sldId id="2147478833" r:id="rId46"/>
    <p:sldId id="2147478832" r:id="rId47"/>
    <p:sldId id="2147478835" r:id="rId48"/>
    <p:sldId id="2147478823" r:id="rId49"/>
    <p:sldId id="2147478824" r:id="rId50"/>
    <p:sldId id="2147478821" r:id="rId51"/>
    <p:sldId id="2147478822" r:id="rId52"/>
    <p:sldId id="2147478819" r:id="rId53"/>
    <p:sldId id="2147478820" r:id="rId54"/>
    <p:sldId id="2147478803" r:id="rId55"/>
    <p:sldId id="2147478818" r:id="rId56"/>
    <p:sldId id="2147478769" r:id="rId5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E043E21-186F-4483-A03B-5254858D960B}">
          <p14:sldIdLst>
            <p14:sldId id="2147478584"/>
            <p14:sldId id="3087"/>
            <p14:sldId id="3091"/>
            <p14:sldId id="2147477614"/>
            <p14:sldId id="3092"/>
            <p14:sldId id="3093"/>
            <p14:sldId id="2147478811"/>
            <p14:sldId id="10219"/>
            <p14:sldId id="2147478836"/>
            <p14:sldId id="2147478837"/>
            <p14:sldId id="2076137975"/>
          </p14:sldIdLst>
        </p14:section>
        <p14:section name="Project governance" id="{618FD76E-75FC-48B3-BCFB-6E5A94724F63}">
          <p14:sldIdLst>
            <p14:sldId id="2147478715"/>
            <p14:sldId id="2147478810"/>
          </p14:sldIdLst>
        </p14:section>
        <p14:section name="Implementation strategy" id="{649FD5CB-EDE7-4583-96FF-50CA57975DBC}">
          <p14:sldIdLst>
            <p14:sldId id="2147478717"/>
            <p14:sldId id="2147478812"/>
          </p14:sldIdLst>
        </p14:section>
        <p14:section name="Change management &amp; adoption strategy" id="{6463D299-151D-45C7-BBD1-E34AE10A94A3}">
          <p14:sldIdLst>
            <p14:sldId id="2147478752"/>
            <p14:sldId id="2147478813"/>
          </p14:sldIdLst>
        </p14:section>
        <p14:section name="Process-focused solution" id="{2B67B241-F4B7-4AFF-A5A1-49FC78E53E4C}">
          <p14:sldIdLst>
            <p14:sldId id="2147478814"/>
            <p14:sldId id="2147478815"/>
          </p14:sldIdLst>
        </p14:section>
        <p14:section name="Business process strategy" id="{09B6588C-FEB8-483F-BA9A-8DFC5892937C}">
          <p14:sldIdLst>
            <p14:sldId id="2147478756"/>
            <p14:sldId id="2147478816"/>
          </p14:sldIdLst>
        </p14:section>
        <p14:section name="Application architecture" id="{9B64F9D3-CB8B-480D-BC4D-1049AF83E935}">
          <p14:sldIdLst>
            <p14:sldId id="2147478736"/>
            <p14:sldId id="2147478817"/>
          </p14:sldIdLst>
        </p14:section>
        <p14:section name="Environment strategy" id="{47193AB0-1ED4-4703-8D9E-BE1FF263A8F0}">
          <p14:sldIdLst>
            <p14:sldId id="2147478723"/>
            <p14:sldId id="2147478825"/>
          </p14:sldIdLst>
        </p14:section>
        <p14:section name="Application lifecycle management (ALM) strategy" id="{A254DFDD-01CD-4856-A041-A60B833A5332}">
          <p14:sldIdLst>
            <p14:sldId id="2147478739"/>
            <p14:sldId id="2147478826"/>
          </p14:sldIdLst>
        </p14:section>
        <p14:section name="Data management" id="{88F8DE93-41BE-4055-95C0-C23A3091BAEE}">
          <p14:sldIdLst>
            <p14:sldId id="2147478730"/>
            <p14:sldId id="2147478827"/>
          </p14:sldIdLst>
        </p14:section>
        <p14:section name="Integration" id="{11826BFB-D0D0-4C87-9BFF-2CB3440740B4}">
          <p14:sldIdLst>
            <p14:sldId id="2147478785"/>
            <p14:sldId id="2147478828"/>
          </p14:sldIdLst>
        </p14:section>
        <p14:section name="Performance strategy" id="{EC1D4CE6-144C-4FA7-BE4E-D8D967C98EEF}">
          <p14:sldIdLst>
            <p14:sldId id="2147478712"/>
            <p14:sldId id="2147478829"/>
          </p14:sldIdLst>
        </p14:section>
        <p14:section name="Security strategy" id="{5B84AE73-5029-4837-BCC3-E6DE2D0582AA}">
          <p14:sldIdLst>
            <p14:sldId id="2147478748"/>
            <p14:sldId id="2147478830"/>
          </p14:sldIdLst>
        </p14:section>
        <p14:section name="Testing strategy" id="{3FDA2915-98AE-4807-B356-66A18E6C796B}">
          <p14:sldIdLst>
            <p14:sldId id="2147478737"/>
            <p14:sldId id="2147478831"/>
          </p14:sldIdLst>
        </p14:section>
        <p14:section name="Application specific topics" id="{20DEA13A-7A79-4D6C-886B-056A3C1CFB46}">
          <p14:sldIdLst>
            <p14:sldId id="2147478788"/>
          </p14:sldIdLst>
        </p14:section>
        <p14:section name="Finance" id="{FFD70F75-65D1-4F89-B7F2-FDC3B1D93D3C}">
          <p14:sldIdLst>
            <p14:sldId id="2147478834"/>
          </p14:sldIdLst>
        </p14:section>
        <p14:section name="Supply Chain Management" id="{B29C3F76-122D-4925-8FCA-CCE78A261117}">
          <p14:sldIdLst>
            <p14:sldId id="2147478833"/>
          </p14:sldIdLst>
        </p14:section>
        <p14:section name="Commerce" id="{EA74AF62-DADF-427B-AD63-C5720AE272EF}">
          <p14:sldIdLst>
            <p14:sldId id="2147478832"/>
          </p14:sldIdLst>
        </p14:section>
        <p14:section name="Project Operations" id="{0B36108D-25C1-466D-AF8A-645EF22E8A41}">
          <p14:sldIdLst>
            <p14:sldId id="2147478835"/>
          </p14:sldIdLst>
        </p14:section>
        <p14:section name="Customer Insights Journey" id="{8329CED2-7971-4935-94B9-4DD4383B9726}">
          <p14:sldIdLst>
            <p14:sldId id="2147478823"/>
            <p14:sldId id="2147478824"/>
          </p14:sldIdLst>
        </p14:section>
        <p14:section name="Customer Service" id="{1DFDECFA-7FD6-41D3-96A8-B38E83D741AA}">
          <p14:sldIdLst>
            <p14:sldId id="2147478821"/>
            <p14:sldId id="2147478822"/>
          </p14:sldIdLst>
        </p14:section>
        <p14:section name="Field Service" id="{BE6BACCC-3757-4819-AB61-5E95CFB3C427}">
          <p14:sldIdLst>
            <p14:sldId id="2147478819"/>
            <p14:sldId id="2147478820"/>
          </p14:sldIdLst>
        </p14:section>
        <p14:section name="Sales" id="{D08EFF9E-99D9-44E9-BD24-3A3847BD1087}">
          <p14:sldIdLst>
            <p14:sldId id="2147478803"/>
            <p14:sldId id="2147478818"/>
          </p14:sldIdLst>
        </p14:section>
        <p14:section name="Templates and examples" id="{D217B82A-C8FE-4404-B5D3-8B633971201B}">
          <p14:sldIdLst>
            <p14:sldId id="21474787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ED0AB2-FA03-0BAA-D901-884A43F3A413}" v="21" dt="2025-06-04T15:58:01.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138"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839E3-B762-4A5E-BEE3-CE9D969B0918}" type="datetimeFigureOut">
              <a:rPr lang="en-DE" smtClean="0"/>
              <a:t>06/26/2025</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8F96AB-51FA-4DBB-A473-A3210F13B36C}" type="slidenum">
              <a:rPr lang="en-DE" smtClean="0"/>
              <a:t>‹#›</a:t>
            </a:fld>
            <a:endParaRPr lang="en-DE"/>
          </a:p>
        </p:txBody>
      </p:sp>
    </p:spTree>
    <p:extLst>
      <p:ext uri="{BB962C8B-B14F-4D97-AF65-F5344CB8AC3E}">
        <p14:creationId xmlns:p14="http://schemas.microsoft.com/office/powerpoint/2010/main" val="3002680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4000"/>
              </a:lnSpc>
              <a:spcBef>
                <a:spcPts val="2000"/>
              </a:spcBef>
              <a:spcAft>
                <a:spcPts val="600"/>
              </a:spcAft>
            </a:pPr>
            <a:r>
              <a:rPr lang="en-US" sz="1200">
                <a:solidFill>
                  <a:schemeClr val="tx1"/>
                </a:solidFill>
              </a:rPr>
              <a:t>The</a:t>
            </a:r>
            <a:r>
              <a:rPr lang="en-US" sz="1200" i="1">
                <a:solidFill>
                  <a:schemeClr val="tx1"/>
                </a:solidFill>
              </a:rPr>
              <a:t> </a:t>
            </a:r>
            <a:r>
              <a:rPr lang="en-US" sz="1200">
                <a:solidFill>
                  <a:schemeClr val="accent1"/>
                </a:solidFill>
                <a:latin typeface="+mj-lt"/>
              </a:rPr>
              <a:t>Dynamics 365 engineering team</a:t>
            </a:r>
            <a:r>
              <a:rPr lang="en-US" sz="1200" i="1">
                <a:solidFill>
                  <a:schemeClr val="accent1"/>
                </a:solidFill>
                <a:latin typeface="+mj-lt"/>
              </a:rPr>
              <a:t> </a:t>
            </a:r>
            <a:r>
              <a:rPr lang="en-US" sz="1200">
                <a:solidFill>
                  <a:schemeClr val="tx1"/>
                </a:solidFill>
              </a:rPr>
              <a:t>brings you the learnings and experiences from </a:t>
            </a:r>
            <a:r>
              <a:rPr lang="en-US" sz="1200">
                <a:solidFill>
                  <a:schemeClr val="accent1"/>
                </a:solidFill>
                <a:latin typeface="+mj-lt"/>
              </a:rPr>
              <a:t>4500+</a:t>
            </a:r>
            <a:r>
              <a:rPr lang="en-US" sz="1200" i="1">
                <a:solidFill>
                  <a:schemeClr val="tx1"/>
                </a:solidFill>
              </a:rPr>
              <a:t> </a:t>
            </a:r>
            <a:r>
              <a:rPr lang="en-US" sz="1200">
                <a:solidFill>
                  <a:schemeClr val="tx1"/>
                </a:solidFill>
              </a:rPr>
              <a:t>cloud deployments through </a:t>
            </a:r>
            <a:r>
              <a:rPr lang="en-US" sz="1200">
                <a:solidFill>
                  <a:schemeClr val="accent1"/>
                </a:solidFill>
                <a:latin typeface="+mj-lt"/>
              </a:rPr>
              <a:t>Success by Design.</a:t>
            </a:r>
          </a:p>
          <a:p>
            <a:pPr>
              <a:lnSpc>
                <a:spcPct val="114000"/>
              </a:lnSpc>
              <a:spcBef>
                <a:spcPts val="2000"/>
              </a:spcBef>
              <a:spcAft>
                <a:spcPts val="600"/>
              </a:spcAft>
            </a:pPr>
            <a:endParaRPr lang="en-US" sz="1200">
              <a:solidFill>
                <a:schemeClr val="accent1"/>
              </a:solidFill>
              <a:latin typeface="+mj-lt"/>
            </a:endParaRPr>
          </a:p>
          <a:p>
            <a:pPr algn="l">
              <a:lnSpc>
                <a:spcPct val="114000"/>
              </a:lnSpc>
              <a:spcBef>
                <a:spcPts val="2000"/>
              </a:spcBef>
              <a:spcAft>
                <a:spcPts val="600"/>
              </a:spcAft>
            </a:pPr>
            <a:r>
              <a:rPr lang="en-US" sz="1200">
                <a:solidFill>
                  <a:schemeClr val="accent1"/>
                </a:solidFill>
                <a:latin typeface="+mj-lt"/>
              </a:rPr>
              <a:t>Success by Design (SbD) </a:t>
            </a:r>
            <a:r>
              <a:rPr lang="en-US" sz="1200"/>
              <a:t>is the prescriptive guidance - approaches &amp; recommended practices - for designing, building and deploying a Dynamics 365 solution</a:t>
            </a:r>
          </a:p>
          <a:p>
            <a:pPr algn="l">
              <a:lnSpc>
                <a:spcPct val="114000"/>
              </a:lnSpc>
              <a:spcBef>
                <a:spcPts val="2000"/>
              </a:spcBef>
              <a:spcAft>
                <a:spcPts val="600"/>
              </a:spcAft>
            </a:pPr>
            <a:r>
              <a:rPr lang="en-US" sz="1200"/>
              <a:t>.</a:t>
            </a:r>
          </a:p>
          <a:p>
            <a:pPr algn="l">
              <a:lnSpc>
                <a:spcPct val="114000"/>
              </a:lnSpc>
              <a:spcBef>
                <a:spcPts val="2000"/>
              </a:spcBef>
              <a:spcAft>
                <a:spcPts val="600"/>
              </a:spcAft>
            </a:pPr>
            <a:r>
              <a:rPr lang="en-US" sz="1200"/>
              <a:t>It is grounded in fundamentals of good solution architecture and design, product capabilities, and proven approaches to business process transformation and implementation.</a:t>
            </a:r>
          </a:p>
          <a:p>
            <a:pPr>
              <a:lnSpc>
                <a:spcPct val="114000"/>
              </a:lnSpc>
              <a:spcBef>
                <a:spcPts val="2000"/>
              </a:spcBef>
              <a:spcAft>
                <a:spcPts val="600"/>
              </a:spcAft>
            </a:pPr>
            <a:r>
              <a:rPr lang="en-US" sz="1200"/>
              <a:t>Designed around three core principles:</a:t>
            </a:r>
          </a:p>
          <a:p>
            <a:pPr>
              <a:lnSpc>
                <a:spcPct val="114000"/>
              </a:lnSpc>
              <a:spcBef>
                <a:spcPts val="2000"/>
              </a:spcBef>
              <a:spcAft>
                <a:spcPts val="600"/>
              </a:spcAft>
            </a:pPr>
            <a:endParaRPr lang="en-US" sz="1200"/>
          </a:p>
          <a:p>
            <a:pPr marL="171450" indent="-171450">
              <a:lnSpc>
                <a:spcPct val="114000"/>
              </a:lnSpc>
              <a:spcBef>
                <a:spcPts val="2000"/>
              </a:spcBef>
              <a:spcAft>
                <a:spcPts val="600"/>
              </a:spcAft>
              <a:buFontTx/>
              <a:buChar char="-"/>
            </a:pPr>
            <a:r>
              <a:rPr lang="en-US" sz="1200"/>
              <a:t>Early discovery</a:t>
            </a:r>
          </a:p>
          <a:p>
            <a:pPr marL="171450" indent="-171450">
              <a:lnSpc>
                <a:spcPct val="114000"/>
              </a:lnSpc>
              <a:spcBef>
                <a:spcPts val="2000"/>
              </a:spcBef>
              <a:spcAft>
                <a:spcPts val="600"/>
              </a:spcAft>
              <a:buFontTx/>
              <a:buChar char="-"/>
            </a:pPr>
            <a:r>
              <a:rPr lang="en-US" sz="1200"/>
              <a:t>Proactive guidance</a:t>
            </a:r>
          </a:p>
          <a:p>
            <a:pPr marL="171450" indent="-171450">
              <a:lnSpc>
                <a:spcPct val="114000"/>
              </a:lnSpc>
              <a:spcBef>
                <a:spcPts val="2000"/>
              </a:spcBef>
              <a:spcAft>
                <a:spcPts val="600"/>
              </a:spcAft>
              <a:buFontTx/>
              <a:buChar char="-"/>
            </a:pPr>
            <a:r>
              <a:rPr lang="en-US" sz="1200"/>
              <a:t>Predictable success</a:t>
            </a:r>
          </a:p>
          <a:p>
            <a:endParaRPr lang="en-US"/>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6/26/2025 8:44 AM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548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BBA21-CAB6-93DB-364C-F1D93CE7CD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742034-1D93-D35B-AF21-BEE570B60C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80A07C-1214-00B8-53DF-861FDD71A6CE}"/>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5CD97863-DD62-7EF1-E23B-408EAA1035CE}"/>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A81697F2-181C-EE83-EA6F-AFD5BB00B20E}"/>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FAE30C06-D2F4-B116-74D0-BFECE6DF0364}"/>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9773B480-FC61-FD9E-67FD-505EC35F1070}"/>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99563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144AD-F745-7696-E2A0-842320E961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7B4A7B-9C1F-7DFE-B366-A41AF02304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D2EE99-6BC3-5DCE-BF4E-3100D0DFA07D}"/>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D2022796-DAE7-E725-17BD-D496C2423ECE}"/>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29ABB6EF-9905-877B-FFEC-B15209B60509}"/>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89D5E1E5-1041-2A0B-C869-BD622396EEB3}"/>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FA944C2-7010-B437-0FE8-F3F28981734A}"/>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68764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BF937-E6C9-748C-3210-83B9341BC6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B9837F-F028-29F8-5145-C8D3AC5EF1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27107D-C4FE-20E9-FD67-DFF8D512718C}"/>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DBFF2901-F5BA-8C8F-9442-7021B149EAB7}"/>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DF3DC531-AA42-8C8E-52D3-E858EC777BB9}"/>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B22109BF-2A78-0AE8-AA94-D759F24E497F}"/>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DD3B8E69-220F-3186-F619-EAE7A6177E50}"/>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56961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0E657-6DE4-F65A-CEC8-F3B75640DB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5BE020-FB3F-CEAF-BA18-84B2AAAF34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06EF1-3829-1BBD-E9C9-5E3FE087F5DF}"/>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CAB1AC24-4621-A6DB-4D42-326DD1FDA7B6}"/>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41251D12-8DAD-EC30-BD69-BFFC0B10276B}"/>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119766A5-2DBA-C908-E116-C4D76A3BB09E}"/>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0CAFA82D-5D78-0E70-A43B-E6FDB61CE309}"/>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39055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D21EA-647E-0B5D-187F-D74A14D4D0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CD84EA-3042-98EC-8745-B9B4E7BE70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D74BD-88F2-B0DA-7043-0F8B0EF878AA}"/>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7D2D5E13-85D3-F3D9-F273-B62CF5275BED}"/>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0C99FD85-2B35-111E-94E2-8C23D72D4A7A}"/>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689807D8-A5B7-C180-E7E5-2C61180AF1BE}"/>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A6C603D6-FB2D-BB90-0043-BCCF5D04BAB0}"/>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02215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8CD11-5161-B1E7-588E-23137AF7F8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DE02B1-2FF9-4F53-9B38-4B3CBE136D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EE5BBE-8635-AAB7-4612-B5B425B9B385}"/>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7B7E468A-D8C3-7371-E83C-7E5098B0F147}"/>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7EDF687C-B717-7F5A-29B3-3D49F8FD4CE5}"/>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1C2663B-47AD-FD24-897B-7855A9D314B4}"/>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61040077-843F-9BD2-BA26-30A3840570D7}"/>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75959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F51E6-2972-9589-84F9-DE575B4F3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552304-DB23-7237-2784-1F814887B5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78E1B5-090E-88EE-147D-921D3049E215}"/>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FE7F5895-B768-A275-2337-8CC0B34392BC}"/>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6135267E-ABEE-3398-54EC-D7BBAB6C5C09}"/>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AA39FE66-9ADC-14CF-38EB-D47577E48F90}"/>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306AECE1-E0A2-0C98-1E81-A4420AA71386}"/>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24427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FA06A-44EE-0236-7445-63ACEBCB24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F4D510-F264-09A8-9A7A-73D89556F4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672B20-C0DC-EF76-5B47-BBCDEE5FE0B4}"/>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503A6583-6A1D-52B3-755F-C8FE9A5DF6F3}"/>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2175B549-09CA-A589-0CCB-FC0CCF72E94D}"/>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1FDF295-9B0C-21C5-08B0-29B2E1FDB151}"/>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9BB31DF2-C975-AA4E-8D87-B13BC806E0CD}"/>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7615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C7102-E7CC-AF62-F308-BDA2732FF2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352231-01A8-0619-C24A-2B774AA959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1E86F3-FAFD-1298-7D47-606E995F11D7}"/>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BB17C1D0-C97D-CA41-28EF-856866A3DDE3}"/>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465DFD7-7954-5199-36C9-484C718400D2}"/>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D4AC2481-4B24-0360-5C2B-009D80EB69AB}"/>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402B7FE3-D099-3F15-0305-5088F669E757}"/>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6503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69C96-D1D1-BDAE-7B9B-4004DEBF6E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76A42F-7219-0D1B-535B-F3FEEC05EC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A96456-358D-D768-7CE8-B0B38C999D99}"/>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1ADAD7BF-ECC0-656C-EF42-BF0A70444A09}"/>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1263D597-204E-F476-64D4-DF59C1AF8949}"/>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7CD3D379-F6B0-B084-4219-34A92212A72E}"/>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95DE7035-8450-EAD3-5084-6F53B6991707}"/>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245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6577" rtl="0" eaLnBrk="1" fontAlgn="auto" latinLnBrk="0" hangingPunct="1">
              <a:lnSpc>
                <a:spcPct val="100000"/>
              </a:lnSpc>
              <a:spcBef>
                <a:spcPts val="0"/>
              </a:spcBef>
              <a:spcAft>
                <a:spcPts val="0"/>
              </a:spcAft>
              <a:buClrTx/>
              <a:buSzTx/>
              <a:buFontTx/>
              <a:buNone/>
              <a:tabLst/>
              <a:defRPr/>
            </a:pPr>
            <a:fld id="{BFC2C6D9-B0B0-44A0-86FD-59D841B508D0}"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6657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96658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24EB2-2752-73B6-2D20-0731749B05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3F6C7C-B11A-4B60-67EE-4AD376CDB0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98CDE6-0F14-12DF-C32E-7391273BDA70}"/>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CBD14E00-D915-11BE-6F0C-44C7BE67581D}"/>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5178B1C6-8E84-0A29-0AAB-9173932B8975}"/>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D6D3FD95-6A11-6553-4631-1C7CE9924ECF}"/>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163BE49B-CB3A-2B1A-C9AA-053D73758997}"/>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6633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71E5C-8717-B22C-84B2-F15BE7053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D21A56-40A9-7789-7C22-FB00E99871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4D3C92-0F14-3E26-68E8-E85C5A14178D}"/>
              </a:ext>
            </a:extLst>
          </p:cNvPr>
          <p:cNvSpPr>
            <a:spLocks noGrp="1"/>
          </p:cNvSpPr>
          <p:nvPr>
            <p:ph type="body" idx="1"/>
          </p:nvPr>
        </p:nvSpPr>
        <p:spPr/>
        <p:txBody>
          <a:bodyPr/>
          <a:lstStyle/>
          <a:p>
            <a:pPr>
              <a:lnSpc>
                <a:spcPts val="1500"/>
              </a:lnSpc>
            </a:pPr>
            <a:endParaRPr lang="en-US" b="0" i="0">
              <a:effectLst/>
              <a:latin typeface="Segoe UI" panose="020B0502040204020203" pitchFamily="34" charset="0"/>
            </a:endParaRPr>
          </a:p>
        </p:txBody>
      </p:sp>
      <p:sp>
        <p:nvSpPr>
          <p:cNvPr id="4" name="Slide Number Placeholder 3">
            <a:extLst>
              <a:ext uri="{FF2B5EF4-FFF2-40B4-BE49-F238E27FC236}">
                <a16:creationId xmlns:a16="http://schemas.microsoft.com/office/drawing/2014/main" id="{7C10988B-91F7-5C80-45EB-D5C0438804C7}"/>
              </a:ext>
            </a:extLst>
          </p:cNvPr>
          <p:cNvSpPr>
            <a:spLocks noGrp="1"/>
          </p:cNvSpPr>
          <p:nvPr>
            <p:ph type="sldNum" sz="quarter" idx="5"/>
          </p:nvPr>
        </p:nvSpPr>
        <p:spPr/>
        <p:txBody>
          <a:bodyPr/>
          <a:lstStyle/>
          <a:p>
            <a:fld id="{C48F96AB-51FA-4DBB-A473-A3210F13B36C}" type="slidenum">
              <a:rPr lang="en-DE" smtClean="0"/>
              <a:t>38</a:t>
            </a:fld>
            <a:endParaRPr lang="en-DE"/>
          </a:p>
        </p:txBody>
      </p:sp>
    </p:spTree>
    <p:extLst>
      <p:ext uri="{BB962C8B-B14F-4D97-AF65-F5344CB8AC3E}">
        <p14:creationId xmlns:p14="http://schemas.microsoft.com/office/powerpoint/2010/main" val="2745399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13B0C-3E9C-5939-985E-C319D333A4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A6FFF4-C773-EC6F-0BDE-E9EFFC36D6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4AB7A-5567-30CF-112D-058790792772}"/>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5F7EBF40-0930-9F50-6845-E63BD2B60450}"/>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C253C434-B620-AFF2-AAAB-A262CCE73195}"/>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7CBBBBF-A7C2-5652-2B0C-2D3D522D4A66}"/>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07AC87A6-8E30-C5DB-F5C8-140D19700E32}"/>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588750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FA91A-65CF-C5AC-C70F-4763B48742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CD8B24-429F-4A64-BCF9-8EA52F1F67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E9C92C-CBCB-6E6C-345C-C7993F9EF7EF}"/>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53B2E5FC-6877-316C-7C6B-E30269DFB5AA}"/>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3514F31-92D9-56C0-569A-1260515FF58A}"/>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BF502B5C-6447-C91C-2710-A7B1F58D5303}"/>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0009F449-DBF8-FBC5-CCC3-1016B445A715}"/>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2427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FCAA0-EAC1-8AA2-2D73-2AFDD4972B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490D24-3514-0976-B732-74B177AB4C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CA0364-5A7C-A4E2-3033-9D6FED46AA67}"/>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146A6CAE-5CFF-DDA1-DA7A-8B4CFAC0DD87}"/>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A5663136-4AEE-BC88-0C6B-BC30FDE9CA35}"/>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81945AC6-7C35-3682-0FD7-D5C4852DD68E}"/>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DD00EE31-6EA3-D206-C45B-01842AA59D43}"/>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74232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366A6-CC4B-8F45-BE10-646DB84539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C02C89-1226-ADE0-EB71-4DA3396FF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928878-3211-1F07-CBA1-9419253B0975}"/>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55B76A74-9968-2C20-B436-C80C169708D7}"/>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C851926D-DD87-9985-5463-59D08420BFE0}"/>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86732FA2-13C9-CC1B-AB2D-0953567F3F56}"/>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B7C3B7F2-155C-7597-812B-7A574295CFC7}"/>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3191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5C126-1DC4-B9E5-A55A-4742CEAEB9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5A51F0-7DC5-1AC0-408A-FAED423785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A63464-41F2-AA88-7641-D8FABF2AAE30}"/>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7F079DC9-5A95-9AF0-1E7F-0E39E68446E9}"/>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575841F6-978F-B517-590A-8A26FE65DC4A}"/>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7E6072B-10CE-3A6B-0CC3-5758C09EA876}"/>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3550B08-9D3F-11A2-6E30-31A63DCF5143}"/>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49645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5C126-1DC4-B9E5-A55A-4742CEAEB9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5A51F0-7DC5-1AC0-408A-FAED423785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A63464-41F2-AA88-7641-D8FABF2AAE30}"/>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7F079DC9-5A95-9AF0-1E7F-0E39E68446E9}"/>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575841F6-978F-B517-590A-8A26FE65DC4A}"/>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7E6072B-10CE-3A6B-0CC3-5758C09EA876}"/>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3550B08-9D3F-11A2-6E30-31A63DCF5143}"/>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49645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2FCC6-6214-94DF-77CB-D7EEA0239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96A5ED-79C5-7FB2-054D-5920011EF3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7A46DA-EB7B-756C-3279-AA6654E59226}"/>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0B829A4A-DEBD-39D6-4445-72FB4A8B16F4}"/>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CB62BCB2-D414-AEE7-0AF0-D439DFD48003}"/>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981B7D77-CF91-9FC7-5714-7459073BF589}"/>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8E4967C2-3BB9-F284-0A3F-C38FAFA42499}"/>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70474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3E906-9CDC-02BD-6EF7-7F86570A64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A86DD6-A85A-31D7-B168-CDFC5A2805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17CFC0-051E-EEAC-4D65-DF3BE759C5C3}"/>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2BACE9A0-CE5A-7EB5-D679-508FCA08FF20}"/>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95363D33-114F-EB5E-249D-219853A66B45}"/>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E37EE73D-C949-FF24-0B03-8513EFAA1CA9}"/>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F7E3860C-BEF0-1E5A-FEA8-B6C7833CD4CC}"/>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67830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C48F96AB-51FA-4DBB-A473-A3210F13B36C}" type="slidenum">
              <a:rPr lang="en-DE" smtClean="0"/>
              <a:t>5</a:t>
            </a:fld>
            <a:endParaRPr lang="en-DE"/>
          </a:p>
        </p:txBody>
      </p:sp>
    </p:spTree>
    <p:extLst>
      <p:ext uri="{BB962C8B-B14F-4D97-AF65-F5344CB8AC3E}">
        <p14:creationId xmlns:p14="http://schemas.microsoft.com/office/powerpoint/2010/main" val="1953521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966B356-2F22-40D0-A92B-C8127227BBA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58612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23A18-7DD3-9380-DEE4-1F9A76404E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B319C6-52E7-B7D6-7D58-DC2B003309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B1CC22-B3B3-034C-C966-9BB6848DE29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12ABC2-3775-1AB7-63F9-F858FD7EAFCC}"/>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966B356-2F22-40D0-A92B-C8127227BBA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735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Suggest the following Agenda order (Topic Order value) based on the current R2R topics.</a:t>
            </a:r>
          </a:p>
          <a:p>
            <a:endParaRPr lang="en-US"/>
          </a:p>
          <a:p>
            <a:r>
              <a:rPr lang="en-US"/>
              <a:t>Convention</a:t>
            </a:r>
          </a:p>
          <a:p>
            <a:pPr marL="171450" indent="-171450">
              <a:buFontTx/>
              <a:buChar char="-"/>
            </a:pPr>
            <a:r>
              <a:rPr lang="en-US"/>
              <a:t>Four digits</a:t>
            </a:r>
          </a:p>
          <a:p>
            <a:pPr marL="171450" indent="-171450">
              <a:buFontTx/>
              <a:buChar char="-"/>
            </a:pPr>
            <a:r>
              <a:rPr lang="en-US"/>
              <a:t>Common topics starts with 1</a:t>
            </a:r>
          </a:p>
          <a:p>
            <a:pPr marL="171450" indent="-171450">
              <a:buFontTx/>
              <a:buChar char="-"/>
            </a:pPr>
            <a:r>
              <a:rPr lang="en-US"/>
              <a:t>App specific topics starts with 2</a:t>
            </a:r>
          </a:p>
          <a:p>
            <a:pPr marL="628650" lvl="1" indent="-171450">
              <a:buFontTx/>
              <a:buChar char="-"/>
            </a:pPr>
            <a:r>
              <a:rPr lang="en-US"/>
              <a:t>CE app starts with 20 (and 21)</a:t>
            </a:r>
          </a:p>
          <a:p>
            <a:pPr marL="628650" lvl="1" indent="-171450">
              <a:buFontTx/>
              <a:buChar char="-"/>
            </a:pPr>
            <a:r>
              <a:rPr lang="en-US"/>
              <a:t>FO apps starts with 22 (these will eventually be part of Dataverse)</a:t>
            </a:r>
          </a:p>
          <a:p>
            <a:pPr marL="628650" lvl="1" indent="-171450">
              <a:buFontTx/>
              <a:buChar char="-"/>
            </a:pPr>
            <a:r>
              <a:rPr lang="en-US"/>
              <a:t>Others starts with 23</a:t>
            </a:r>
            <a:br>
              <a:rPr lang="en-US"/>
            </a:br>
            <a:endParaRPr lang="en-US"/>
          </a:p>
          <a:p>
            <a:r>
              <a:rPr lang="en-US"/>
              <a:t>1010 – Project governance</a:t>
            </a:r>
          </a:p>
          <a:p>
            <a:r>
              <a:rPr lang="en-US"/>
              <a:t>1020 – Implementation strategy</a:t>
            </a:r>
          </a:p>
          <a:p>
            <a:r>
              <a:rPr lang="en-US"/>
              <a:t>1030 – Change management &amp; adoption</a:t>
            </a:r>
          </a:p>
          <a:p>
            <a:r>
              <a:rPr lang="en-US"/>
              <a:t>1040 – Process-focused solution</a:t>
            </a:r>
          </a:p>
          <a:p>
            <a:r>
              <a:rPr lang="en-US"/>
              <a:t>1050 – Business Process Strategy</a:t>
            </a:r>
          </a:p>
          <a:p>
            <a:r>
              <a:rPr lang="en-US"/>
              <a:t>1060 – Application Architecture</a:t>
            </a:r>
          </a:p>
          <a:p>
            <a:r>
              <a:rPr lang="en-US"/>
              <a:t>1070 – Environment strategy</a:t>
            </a:r>
          </a:p>
          <a:p>
            <a:r>
              <a:rPr lang="en-US"/>
              <a:t>1080 – Application lifecycle management (ALM) strategy</a:t>
            </a:r>
          </a:p>
          <a:p>
            <a:r>
              <a:rPr lang="en-US"/>
              <a:t>1090 – Data management</a:t>
            </a:r>
          </a:p>
          <a:p>
            <a:r>
              <a:rPr lang="en-US"/>
              <a:t>1100 – Integration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1110 – Performance strategy</a:t>
            </a:r>
          </a:p>
          <a:p>
            <a:r>
              <a:rPr lang="en-US"/>
              <a:t>1120 – Security</a:t>
            </a:r>
          </a:p>
          <a:p>
            <a:r>
              <a:rPr lang="en-US"/>
              <a:t>1130 – Testing strategy</a:t>
            </a:r>
          </a:p>
          <a:p>
            <a:r>
              <a:rPr lang="en-US"/>
              <a:t>2010 – Customer Service</a:t>
            </a:r>
          </a:p>
          <a:p>
            <a:r>
              <a:rPr lang="en-US"/>
              <a:t>2020 – Sales</a:t>
            </a:r>
          </a:p>
          <a:p>
            <a:r>
              <a:rPr lang="en-US"/>
              <a:t>2030 – Customer Insights – Data</a:t>
            </a:r>
          </a:p>
          <a:p>
            <a:r>
              <a:rPr lang="en-US"/>
              <a:t>2035 – Customer Insights - Journey</a:t>
            </a:r>
          </a:p>
          <a:p>
            <a:r>
              <a:rPr lang="en-US"/>
              <a:t>2040 – Field Service</a:t>
            </a:r>
          </a:p>
          <a:p>
            <a:r>
              <a:rPr lang="en-US"/>
              <a:t>2110 – Project Operations</a:t>
            </a:r>
          </a:p>
          <a:p>
            <a:r>
              <a:rPr lang="en-US"/>
              <a:t>2210 – Finance</a:t>
            </a:r>
          </a:p>
          <a:p>
            <a:r>
              <a:rPr lang="en-US"/>
              <a:t>2220 – Supply Chain Management</a:t>
            </a:r>
          </a:p>
          <a:p>
            <a:r>
              <a:rPr lang="en-US"/>
              <a:t>2230 – Commerce</a:t>
            </a:r>
          </a:p>
          <a:p>
            <a:r>
              <a:rPr lang="en-US"/>
              <a:t>2240 – Human Resources </a:t>
            </a:r>
          </a:p>
          <a:p>
            <a:r>
              <a:rPr lang="en-US"/>
              <a:t>2310 – Intelligent Order Management</a:t>
            </a:r>
          </a:p>
          <a:p>
            <a:endParaRPr lang="en-US"/>
          </a:p>
        </p:txBody>
      </p:sp>
      <p:sp>
        <p:nvSpPr>
          <p:cNvPr id="4" name="Slide Number Placeholder 3"/>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56915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6C5D0-373E-2FEB-310D-63855B36F4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2DFB6F-4660-BC40-9AF0-638780489E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AEF286-C26A-A51F-0EA8-F7068B668528}"/>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5CFA069D-89EE-5559-48E0-A6D2B7F98A95}"/>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9EDB8CC-84AF-09B3-61A3-3752CFB0CEED}"/>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F4DF502-D2D2-173A-3B24-0831DD55B903}"/>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8EDF97EB-2EE1-A263-2125-A9E7D36A1F8A}"/>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4573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5C126-1DC4-B9E5-A55A-4742CEAEB9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5A51F0-7DC5-1AC0-408A-FAED423785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A63464-41F2-AA88-7641-D8FABF2AAE30}"/>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7F079DC9-5A95-9AF0-1E7F-0E39E68446E9}"/>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575841F6-978F-B517-590A-8A26FE65DC4A}"/>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7E6072B-10CE-3A6B-0CC3-5758C09EA876}"/>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3550B08-9D3F-11A2-6E30-31A63DCF5143}"/>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49645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224C0-B6C8-75B1-0071-FF6885AEFE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F978B-A363-DE98-1D58-0FF675D8C3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3E062D-FE63-23D1-EE1D-05F66F83BFEE}"/>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BF14CB89-05F2-ED87-D239-69DC19D890C2}"/>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ED853860-6695-721B-C487-607E12CD0332}"/>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1D2F6E5A-5955-8FF5-6977-737664FB056C}"/>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6/26/2025 8:44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68516851-7359-BBB0-0123-947BEE36CA50}"/>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58841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 Id="rId5" Type="http://schemas.openxmlformats.org/officeDocument/2006/relationships/image" Target="../media/image9.emf"/><Relationship Id="rId4" Type="http://schemas.openxmlformats.org/officeDocument/2006/relationships/image" Target="../media/image8.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pic>
        <p:nvPicPr>
          <p:cNvPr id="6" name="Graphic 5" descr="Microsoft Power Platform logo">
            <a:extLst>
              <a:ext uri="{FF2B5EF4-FFF2-40B4-BE49-F238E27FC236}">
                <a16:creationId xmlns:a16="http://schemas.microsoft.com/office/drawing/2014/main" id="{562B047D-2DF4-4424-A380-07348F4E4DE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4200" y="585788"/>
            <a:ext cx="306832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5" y="2425542"/>
            <a:ext cx="4167887" cy="1107996"/>
          </a:xfrm>
        </p:spPr>
        <p:txBody>
          <a:bodyPr anchor="b" anchorCtr="0">
            <a:spAutoFit/>
          </a:bodyPr>
          <a:lstStyle>
            <a:lvl1pPr>
              <a:defRPr>
                <a:gradFill>
                  <a:gsLst>
                    <a:gs pos="2917">
                      <a:schemeClr val="accent2"/>
                    </a:gs>
                    <a:gs pos="29000">
                      <a:schemeClr val="accent2"/>
                    </a:gs>
                  </a:gsLst>
                  <a:lin ang="5400000" scaled="0"/>
                </a:gradFill>
                <a:latin typeface="Aptos SemiBold" panose="020B0004020202020204"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2043" y="3962400"/>
            <a:ext cx="4164583" cy="338554"/>
          </a:xfrm>
          <a:noFill/>
        </p:spPr>
        <p:txBody>
          <a:bodyPr wrap="square" lIns="0" tIns="0" rIns="0" bIns="0">
            <a:spAutoFit/>
          </a:bodyPr>
          <a:lstStyle>
            <a:lvl1pPr marL="0" indent="0">
              <a:spcBef>
                <a:spcPts val="0"/>
              </a:spcBef>
              <a:buNone/>
              <a:defRPr sz="2200" spc="0" baseline="0">
                <a:solidFill>
                  <a:schemeClr val="tx1"/>
                </a:solidFill>
                <a:latin typeface="Aptos" panose="020B0004020202020204" pitchFamily="34" charset="0"/>
                <a:cs typeface="Segoe UI" panose="020B0502040204020203" pitchFamily="34" charset="0"/>
              </a:defRPr>
            </a:lvl1pPr>
          </a:lstStyle>
          <a:p>
            <a:pPr lvl="0"/>
            <a:r>
              <a:rPr lang="en-US"/>
              <a:t>Customer and project name</a:t>
            </a:r>
          </a:p>
        </p:txBody>
      </p:sp>
      <p:sp>
        <p:nvSpPr>
          <p:cNvPr id="10" name="Hexagon 9">
            <a:extLst>
              <a:ext uri="{FF2B5EF4-FFF2-40B4-BE49-F238E27FC236}">
                <a16:creationId xmlns:a16="http://schemas.microsoft.com/office/drawing/2014/main" id="{4949F23F-D5AE-4ECB-9BF0-6662ADE5E0F3}"/>
              </a:ext>
              <a:ext uri="{C183D7F6-B498-43B3-948B-1728B52AA6E4}">
                <adec:decorative xmlns:adec="http://schemas.microsoft.com/office/drawing/2017/decorative" val="1"/>
              </a:ext>
            </a:extLst>
          </p:cNvPr>
          <p:cNvSpPr/>
          <p:nvPr userDrawn="1"/>
        </p:nvSpPr>
        <p:spPr bwMode="auto">
          <a:xfrm rot="18523888">
            <a:off x="-406916" y="6289160"/>
            <a:ext cx="1139699" cy="982499"/>
          </a:xfrm>
          <a:prstGeom prst="hexagon">
            <a:avLst/>
          </a:pr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Hexagon 10">
            <a:extLst>
              <a:ext uri="{FF2B5EF4-FFF2-40B4-BE49-F238E27FC236}">
                <a16:creationId xmlns:a16="http://schemas.microsoft.com/office/drawing/2014/main" id="{DFCC5D66-E1B0-4BEA-B849-F538DAC3AB54}"/>
              </a:ext>
              <a:ext uri="{C183D7F6-B498-43B3-948B-1728B52AA6E4}">
                <adec:decorative xmlns:adec="http://schemas.microsoft.com/office/drawing/2017/decorative" val="1"/>
              </a:ext>
            </a:extLst>
          </p:cNvPr>
          <p:cNvSpPr/>
          <p:nvPr userDrawn="1"/>
        </p:nvSpPr>
        <p:spPr bwMode="auto">
          <a:xfrm rot="18523888">
            <a:off x="-204568" y="5202108"/>
            <a:ext cx="1139699" cy="982499"/>
          </a:xfrm>
          <a:prstGeom prst="hexagon">
            <a:avLst/>
          </a:prstGeom>
          <a:noFill/>
          <a:ln w="19050" cap="sq">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 name="Hexagon 11">
            <a:extLst>
              <a:ext uri="{FF2B5EF4-FFF2-40B4-BE49-F238E27FC236}">
                <a16:creationId xmlns:a16="http://schemas.microsoft.com/office/drawing/2014/main" id="{40D1F78C-84F1-4905-BA37-A1F1437F32A4}"/>
              </a:ext>
              <a:ext uri="{C183D7F6-B498-43B3-948B-1728B52AA6E4}">
                <adec:decorative xmlns:adec="http://schemas.microsoft.com/office/drawing/2017/decorative" val="1"/>
              </a:ext>
            </a:extLst>
          </p:cNvPr>
          <p:cNvSpPr/>
          <p:nvPr userDrawn="1"/>
        </p:nvSpPr>
        <p:spPr bwMode="auto">
          <a:xfrm rot="18523888">
            <a:off x="640841" y="5875937"/>
            <a:ext cx="1139699" cy="982499"/>
          </a:xfrm>
          <a:prstGeom prst="hexagon">
            <a:avLst/>
          </a:pr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Hexagon 12">
            <a:extLst>
              <a:ext uri="{FF2B5EF4-FFF2-40B4-BE49-F238E27FC236}">
                <a16:creationId xmlns:a16="http://schemas.microsoft.com/office/drawing/2014/main" id="{544DC7F4-8CA3-458F-ACD0-1D745C18724C}"/>
              </a:ext>
              <a:ext uri="{C183D7F6-B498-43B3-948B-1728B52AA6E4}">
                <adec:decorative xmlns:adec="http://schemas.microsoft.com/office/drawing/2017/decorative" val="1"/>
              </a:ext>
            </a:extLst>
          </p:cNvPr>
          <p:cNvSpPr/>
          <p:nvPr userDrawn="1"/>
        </p:nvSpPr>
        <p:spPr bwMode="auto">
          <a:xfrm rot="18523888">
            <a:off x="1471833" y="6548309"/>
            <a:ext cx="1139699" cy="982499"/>
          </a:xfrm>
          <a:prstGeom prst="hexagon">
            <a:avLst/>
          </a:prstGeom>
          <a:noFill/>
          <a:ln w="19050" cap="sq">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descr="A group of people in a meeting sitting at a table using laptops and tablets">
            <a:extLst>
              <a:ext uri="{FF2B5EF4-FFF2-40B4-BE49-F238E27FC236}">
                <a16:creationId xmlns:a16="http://schemas.microsoft.com/office/drawing/2014/main" id="{1D19C9A3-BAF2-4F05-8D66-08ABA8502C5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1142073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400"/>
                                        <p:tgtEl>
                                          <p:spTgt spid="11"/>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400"/>
                                        <p:tgtEl>
                                          <p:spTgt spid="13"/>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400"/>
                                        <p:tgtEl>
                                          <p:spTgt spid="10"/>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06989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no he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0703651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no he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67555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908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8406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2917">
                      <a:schemeClr val="accent2"/>
                    </a:gs>
                    <a:gs pos="29000">
                      <a:schemeClr val="accent2"/>
                    </a:gs>
                  </a:gsLst>
                  <a:lin ang="5400000" scaled="0"/>
                </a:gradFill>
                <a:effectLst/>
                <a:latin typeface="Aptos SemiBold" panose="020B0004020202020204" pitchFamily="34" charset="0"/>
                <a:ea typeface="+mn-ea"/>
                <a:cs typeface="Segoe UI" pitchFamily="34" charset="0"/>
              </a:defRPr>
            </a:lvl1pPr>
          </a:lstStyle>
          <a:p>
            <a:r>
              <a:rPr lang="en-US"/>
              <a:t>Section title</a:t>
            </a:r>
          </a:p>
        </p:txBody>
      </p:sp>
      <p:sp>
        <p:nvSpPr>
          <p:cNvPr id="3" name="Hexagon 2">
            <a:extLst>
              <a:ext uri="{FF2B5EF4-FFF2-40B4-BE49-F238E27FC236}">
                <a16:creationId xmlns:a16="http://schemas.microsoft.com/office/drawing/2014/main" id="{2252D5E6-31D9-41A0-AB60-D321B3C5C9D0}"/>
              </a:ext>
              <a:ext uri="{C183D7F6-B498-43B3-948B-1728B52AA6E4}">
                <adec:decorative xmlns:adec="http://schemas.microsoft.com/office/drawing/2017/decorative" val="1"/>
              </a:ext>
            </a:extLst>
          </p:cNvPr>
          <p:cNvSpPr/>
          <p:nvPr userDrawn="1"/>
        </p:nvSpPr>
        <p:spPr bwMode="auto">
          <a:xfrm>
            <a:off x="10275045" y="18664"/>
            <a:ext cx="1174574" cy="1012564"/>
          </a:xfrm>
          <a:prstGeom prst="hexagon">
            <a:avLst/>
          </a:prstGeom>
          <a:solidFill>
            <a:schemeClr val="bg1">
              <a:lumMod val="75000"/>
              <a:lumOff val="25000"/>
            </a:schemeClr>
          </a:solidFill>
          <a:ln w="19050" cap="sq">
            <a:solidFill>
              <a:schemeClr val="bg1">
                <a:lumMod val="75000"/>
                <a:lumOff val="2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Hexagon 3">
            <a:extLst>
              <a:ext uri="{FF2B5EF4-FFF2-40B4-BE49-F238E27FC236}">
                <a16:creationId xmlns:a16="http://schemas.microsoft.com/office/drawing/2014/main" id="{C7EB1F97-19FA-4825-B8CD-ABDA4E1F3936}"/>
              </a:ext>
              <a:ext uri="{C183D7F6-B498-43B3-948B-1728B52AA6E4}">
                <adec:decorative xmlns:adec="http://schemas.microsoft.com/office/drawing/2017/decorative" val="1"/>
              </a:ext>
            </a:extLst>
          </p:cNvPr>
          <p:cNvSpPr/>
          <p:nvPr userDrawn="1"/>
        </p:nvSpPr>
        <p:spPr bwMode="auto">
          <a:xfrm>
            <a:off x="10275045" y="1188925"/>
            <a:ext cx="1174574" cy="1012564"/>
          </a:xfrm>
          <a:prstGeom prst="hexagon">
            <a:avLst/>
          </a:pr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Hexagon 4">
            <a:extLst>
              <a:ext uri="{FF2B5EF4-FFF2-40B4-BE49-F238E27FC236}">
                <a16:creationId xmlns:a16="http://schemas.microsoft.com/office/drawing/2014/main" id="{CE214AF2-4930-4FBE-95F7-D062D757EBD6}"/>
              </a:ext>
              <a:ext uri="{C183D7F6-B498-43B3-948B-1728B52AA6E4}">
                <adec:decorative xmlns:adec="http://schemas.microsoft.com/office/drawing/2017/decorative" val="1"/>
              </a:ext>
            </a:extLst>
          </p:cNvPr>
          <p:cNvSpPr/>
          <p:nvPr userDrawn="1"/>
        </p:nvSpPr>
        <p:spPr bwMode="auto">
          <a:xfrm>
            <a:off x="11331973" y="598488"/>
            <a:ext cx="1174574" cy="1012564"/>
          </a:xfrm>
          <a:prstGeom prst="hexagon">
            <a:avLst/>
          </a:prstGeom>
          <a:noFill/>
          <a:ln w="19050" cap="sq">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Hexagon 5">
            <a:extLst>
              <a:ext uri="{FF2B5EF4-FFF2-40B4-BE49-F238E27FC236}">
                <a16:creationId xmlns:a16="http://schemas.microsoft.com/office/drawing/2014/main" id="{27CB3E5D-AA95-487B-989A-E91ABB71A876}"/>
              </a:ext>
              <a:ext uri="{C183D7F6-B498-43B3-948B-1728B52AA6E4}">
                <adec:decorative xmlns:adec="http://schemas.microsoft.com/office/drawing/2017/decorative" val="1"/>
              </a:ext>
            </a:extLst>
          </p:cNvPr>
          <p:cNvSpPr/>
          <p:nvPr userDrawn="1"/>
        </p:nvSpPr>
        <p:spPr bwMode="auto">
          <a:xfrm>
            <a:off x="10275045" y="2359186"/>
            <a:ext cx="1174574" cy="1012564"/>
          </a:xfrm>
          <a:prstGeom prst="hexagon">
            <a:avLst/>
          </a:prstGeom>
          <a:noFill/>
          <a:ln w="19050" cap="sq">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Hexagon 6">
            <a:extLst>
              <a:ext uri="{FF2B5EF4-FFF2-40B4-BE49-F238E27FC236}">
                <a16:creationId xmlns:a16="http://schemas.microsoft.com/office/drawing/2014/main" id="{561FB4EF-2116-4943-AB50-6D1972DC5A64}"/>
              </a:ext>
              <a:ext uri="{C183D7F6-B498-43B3-948B-1728B52AA6E4}">
                <adec:decorative xmlns:adec="http://schemas.microsoft.com/office/drawing/2017/decorative" val="1"/>
              </a:ext>
            </a:extLst>
          </p:cNvPr>
          <p:cNvSpPr/>
          <p:nvPr userDrawn="1"/>
        </p:nvSpPr>
        <p:spPr bwMode="auto">
          <a:xfrm>
            <a:off x="10275045" y="3529447"/>
            <a:ext cx="1174574" cy="1012564"/>
          </a:xfrm>
          <a:prstGeom prst="hexagon">
            <a:avLst/>
          </a:prstGeom>
          <a:noFill/>
          <a:ln w="19050" cap="sq">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Hexagon 7">
            <a:extLst>
              <a:ext uri="{FF2B5EF4-FFF2-40B4-BE49-F238E27FC236}">
                <a16:creationId xmlns:a16="http://schemas.microsoft.com/office/drawing/2014/main" id="{7B3B2C29-F1A6-4FF8-B71E-C8D4BEB63531}"/>
              </a:ext>
              <a:ext uri="{C183D7F6-B498-43B3-948B-1728B52AA6E4}">
                <adec:decorative xmlns:adec="http://schemas.microsoft.com/office/drawing/2017/decorative" val="1"/>
              </a:ext>
            </a:extLst>
          </p:cNvPr>
          <p:cNvSpPr/>
          <p:nvPr userDrawn="1"/>
        </p:nvSpPr>
        <p:spPr bwMode="auto">
          <a:xfrm>
            <a:off x="11331973" y="1775644"/>
            <a:ext cx="1174574" cy="1012564"/>
          </a:xfrm>
          <a:prstGeom prst="hexagon">
            <a:avLst/>
          </a:prstGeom>
          <a:noFill/>
          <a:ln w="19050" cap="sq">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Hexagon 8">
            <a:extLst>
              <a:ext uri="{FF2B5EF4-FFF2-40B4-BE49-F238E27FC236}">
                <a16:creationId xmlns:a16="http://schemas.microsoft.com/office/drawing/2014/main" id="{3650E49C-D4E0-431A-9E4D-ADC417BDD2ED}"/>
              </a:ext>
              <a:ext uri="{C183D7F6-B498-43B3-948B-1728B52AA6E4}">
                <adec:decorative xmlns:adec="http://schemas.microsoft.com/office/drawing/2017/decorative" val="1"/>
              </a:ext>
            </a:extLst>
          </p:cNvPr>
          <p:cNvSpPr/>
          <p:nvPr userDrawn="1"/>
        </p:nvSpPr>
        <p:spPr bwMode="auto">
          <a:xfrm>
            <a:off x="11331973" y="2956249"/>
            <a:ext cx="1174574" cy="1012564"/>
          </a:xfrm>
          <a:prstGeom prst="hexagon">
            <a:avLst/>
          </a:prstGeom>
          <a:solidFill>
            <a:schemeClr val="bg1">
              <a:lumMod val="75000"/>
              <a:lumOff val="25000"/>
            </a:schemeClr>
          </a:solidFill>
          <a:ln w="19050" cap="sq">
            <a:solidFill>
              <a:schemeClr val="bg1">
                <a:lumMod val="75000"/>
                <a:lumOff val="2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Hexagon 9">
            <a:extLst>
              <a:ext uri="{FF2B5EF4-FFF2-40B4-BE49-F238E27FC236}">
                <a16:creationId xmlns:a16="http://schemas.microsoft.com/office/drawing/2014/main" id="{B1B41046-FB78-4017-AD71-09D783A9D417}"/>
              </a:ext>
              <a:ext uri="{C183D7F6-B498-43B3-948B-1728B52AA6E4}">
                <adec:decorative xmlns:adec="http://schemas.microsoft.com/office/drawing/2017/decorative" val="1"/>
              </a:ext>
            </a:extLst>
          </p:cNvPr>
          <p:cNvSpPr/>
          <p:nvPr userDrawn="1"/>
        </p:nvSpPr>
        <p:spPr bwMode="auto">
          <a:xfrm>
            <a:off x="9246345" y="4139047"/>
            <a:ext cx="1174574" cy="1012564"/>
          </a:xfrm>
          <a:prstGeom prst="hexagon">
            <a:avLst/>
          </a:pr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Hexagon 10">
            <a:extLst>
              <a:ext uri="{FF2B5EF4-FFF2-40B4-BE49-F238E27FC236}">
                <a16:creationId xmlns:a16="http://schemas.microsoft.com/office/drawing/2014/main" id="{3509FA1E-17EB-424D-AAF9-1DAED237478D}"/>
              </a:ext>
              <a:ext uri="{C183D7F6-B498-43B3-948B-1728B52AA6E4}">
                <adec:decorative xmlns:adec="http://schemas.microsoft.com/office/drawing/2017/decorative" val="1"/>
              </a:ext>
            </a:extLst>
          </p:cNvPr>
          <p:cNvSpPr/>
          <p:nvPr userDrawn="1"/>
        </p:nvSpPr>
        <p:spPr bwMode="auto">
          <a:xfrm>
            <a:off x="8204945" y="4723247"/>
            <a:ext cx="1174574" cy="1012564"/>
          </a:xfrm>
          <a:prstGeom prst="hexagon">
            <a:avLst/>
          </a:prstGeom>
          <a:noFill/>
          <a:ln w="19050" cap="sq">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2" name="Hexagon 11">
            <a:extLst>
              <a:ext uri="{FF2B5EF4-FFF2-40B4-BE49-F238E27FC236}">
                <a16:creationId xmlns:a16="http://schemas.microsoft.com/office/drawing/2014/main" id="{22F05F3A-F046-4251-9577-2A5594222538}"/>
              </a:ext>
              <a:ext uri="{C183D7F6-B498-43B3-948B-1728B52AA6E4}">
                <adec:decorative xmlns:adec="http://schemas.microsoft.com/office/drawing/2017/decorative" val="1"/>
              </a:ext>
            </a:extLst>
          </p:cNvPr>
          <p:cNvSpPr/>
          <p:nvPr userDrawn="1"/>
        </p:nvSpPr>
        <p:spPr bwMode="auto">
          <a:xfrm>
            <a:off x="8204945" y="5845436"/>
            <a:ext cx="1174574" cy="1012564"/>
          </a:xfrm>
          <a:prstGeom prst="hexagon">
            <a:avLst/>
          </a:prstGeom>
          <a:solidFill>
            <a:schemeClr val="bg1">
              <a:lumMod val="75000"/>
              <a:lumOff val="25000"/>
            </a:schemeClr>
          </a:solidFill>
          <a:ln w="19050" cap="sq">
            <a:solidFill>
              <a:schemeClr val="bg1">
                <a:lumMod val="75000"/>
                <a:lumOff val="2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Hexagon 12">
            <a:extLst>
              <a:ext uri="{FF2B5EF4-FFF2-40B4-BE49-F238E27FC236}">
                <a16:creationId xmlns:a16="http://schemas.microsoft.com/office/drawing/2014/main" id="{6194F30F-665C-43CF-9842-7D5979A8B9E6}"/>
              </a:ext>
              <a:ext uri="{C183D7F6-B498-43B3-948B-1728B52AA6E4}">
                <adec:decorative xmlns:adec="http://schemas.microsoft.com/office/drawing/2017/decorative" val="1"/>
              </a:ext>
            </a:extLst>
          </p:cNvPr>
          <p:cNvSpPr/>
          <p:nvPr userDrawn="1"/>
        </p:nvSpPr>
        <p:spPr bwMode="auto">
          <a:xfrm>
            <a:off x="10300445" y="4697847"/>
            <a:ext cx="1174574" cy="1012564"/>
          </a:xfrm>
          <a:prstGeom prst="hexagon">
            <a:avLst/>
          </a:pr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 name="Hexagon 13">
            <a:extLst>
              <a:ext uri="{FF2B5EF4-FFF2-40B4-BE49-F238E27FC236}">
                <a16:creationId xmlns:a16="http://schemas.microsoft.com/office/drawing/2014/main" id="{5D1745D7-F708-4EF6-98F0-8EABEF8CE0D9}"/>
              </a:ext>
              <a:ext uri="{C183D7F6-B498-43B3-948B-1728B52AA6E4}">
                <adec:decorative xmlns:adec="http://schemas.microsoft.com/office/drawing/2017/decorative" val="1"/>
              </a:ext>
            </a:extLst>
          </p:cNvPr>
          <p:cNvSpPr/>
          <p:nvPr userDrawn="1"/>
        </p:nvSpPr>
        <p:spPr bwMode="auto">
          <a:xfrm>
            <a:off x="9236473" y="2968949"/>
            <a:ext cx="1174574" cy="1012564"/>
          </a:xfrm>
          <a:prstGeom prst="hexagon">
            <a:avLst/>
          </a:prstGeom>
          <a:solidFill>
            <a:schemeClr val="bg1">
              <a:lumMod val="75000"/>
              <a:lumOff val="25000"/>
            </a:schemeClr>
          </a:solidFill>
          <a:ln w="19050" cap="sq">
            <a:solidFill>
              <a:schemeClr val="bg1">
                <a:lumMod val="75000"/>
                <a:lumOff val="2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941682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400"/>
                                        <p:tgtEl>
                                          <p:spTgt spid="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4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400"/>
                                        <p:tgtEl>
                                          <p:spTgt spid="3"/>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400"/>
                                        <p:tgtEl>
                                          <p:spTgt spid="4"/>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400"/>
                                        <p:tgtEl>
                                          <p:spTgt spid="6"/>
                                        </p:tgtEl>
                                      </p:cBhvr>
                                    </p:animEffect>
                                  </p:childTnLst>
                                </p:cTn>
                              </p:par>
                              <p:par>
                                <p:cTn id="23" presetID="10" presetClass="entr" presetSubtype="0" fill="hold" grpId="0" nodeType="withEffect">
                                  <p:stCondLst>
                                    <p:cond delay="6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400"/>
                                        <p:tgtEl>
                                          <p:spTgt spid="7"/>
                                        </p:tgtEl>
                                      </p:cBhvr>
                                    </p:animEffect>
                                  </p:childTnLst>
                                </p:cTn>
                              </p:par>
                              <p:par>
                                <p:cTn id="26" presetID="10" presetClass="entr" presetSubtype="0" fill="hold" grpId="0" nodeType="withEffect">
                                  <p:stCondLst>
                                    <p:cond delay="7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400"/>
                                        <p:tgtEl>
                                          <p:spTgt spid="14"/>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400"/>
                                        <p:tgtEl>
                                          <p:spTgt spid="10"/>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400"/>
                                        <p:tgtEl>
                                          <p:spTgt spid="11"/>
                                        </p:tgtEl>
                                      </p:cBhvr>
                                    </p:animEffect>
                                  </p:childTnLst>
                                </p:cTn>
                              </p:par>
                              <p:par>
                                <p:cTn id="38" presetID="10" presetClass="entr" presetSubtype="0" fill="hold" grpId="0" nodeType="withEffect">
                                  <p:stCondLst>
                                    <p:cond delay="110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4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lvl1pPr>
              <a:defRPr>
                <a:latin typeface="Aptos SemiBold" panose="020B0004020202020204" pitchFamily="34" charset="0"/>
              </a:defRPr>
            </a:lvl1pPr>
          </a:lstStyle>
          <a:p>
            <a:r>
              <a:rPr lang="en-US"/>
              <a:t>Click to edit Master title style</a:t>
            </a:r>
          </a:p>
        </p:txBody>
      </p:sp>
    </p:spTree>
    <p:extLst>
      <p:ext uri="{BB962C8B-B14F-4D97-AF65-F5344CB8AC3E}">
        <p14:creationId xmlns:p14="http://schemas.microsoft.com/office/powerpoint/2010/main" val="35552903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image : hex pattern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312420"/>
            <a:ext cx="11018520" cy="553998"/>
          </a:xfrm>
        </p:spPr>
        <p:txBody>
          <a:bodyPr/>
          <a:lstStyle>
            <a:lvl1pPr algn="l">
              <a:defRPr/>
            </a:lvl1pPr>
          </a:lstStyle>
          <a:p>
            <a:r>
              <a:rPr lang="en-US"/>
              <a:t>Click to edit Master title style</a:t>
            </a:r>
          </a:p>
        </p:txBody>
      </p:sp>
    </p:spTree>
    <p:extLst>
      <p:ext uri="{BB962C8B-B14F-4D97-AF65-F5344CB8AC3E}">
        <p14:creationId xmlns:p14="http://schemas.microsoft.com/office/powerpoint/2010/main" val="16016026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hoto_Option">
    <p:bg>
      <p:bgPr>
        <a:solidFill>
          <a:schemeClr val="accent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E347669-273E-41F8-86D6-D7D8C09DA4E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6525" y="3793"/>
            <a:ext cx="12469525" cy="6986939"/>
          </a:xfrm>
          <a:prstGeom prst="rect">
            <a:avLst/>
          </a:prstGeom>
        </p:spPr>
      </p:pic>
      <p:pic>
        <p:nvPicPr>
          <p:cNvPr id="13" name="Graphic 12">
            <a:extLst>
              <a:ext uri="{FF2B5EF4-FFF2-40B4-BE49-F238E27FC236}">
                <a16:creationId xmlns:a16="http://schemas.microsoft.com/office/drawing/2014/main" id="{D925D7E7-2E5D-4A14-A0B0-6CBD592C2D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0956" y="-12699"/>
            <a:ext cx="5943600" cy="6999638"/>
          </a:xfrm>
          <a:prstGeom prst="rect">
            <a:avLst/>
          </a:prstGeom>
        </p:spPr>
      </p:pic>
      <p:sp>
        <p:nvSpPr>
          <p:cNvPr id="9" name="Title 1"/>
          <p:cNvSpPr>
            <a:spLocks noGrp="1"/>
          </p:cNvSpPr>
          <p:nvPr>
            <p:ph type="title" hasCustomPrompt="1"/>
          </p:nvPr>
        </p:nvSpPr>
        <p:spPr bwMode="auto">
          <a:xfrm>
            <a:off x="229230" y="1223341"/>
            <a:ext cx="5825213" cy="1793104"/>
          </a:xfrm>
          <a:noFill/>
        </p:spPr>
        <p:txBody>
          <a:bodyPr lIns="146304" tIns="91440" rIns="146304" bIns="91440" anchor="t" anchorCtr="0"/>
          <a:lstStyle>
            <a:lvl1pPr>
              <a:defRPr sz="32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27726" y="4454770"/>
            <a:ext cx="5826717" cy="785445"/>
          </a:xfrm>
        </p:spPr>
        <p:txBody>
          <a:bodyPr tIns="109728" bIns="109728">
            <a:noAutofit/>
          </a:bodyPr>
          <a:lstStyle>
            <a:lvl1pPr marL="0" indent="0">
              <a:spcBef>
                <a:spcPts val="0"/>
              </a:spcBef>
              <a:buNone/>
              <a:defRPr sz="2400">
                <a:solidFill>
                  <a:schemeClr val="bg1"/>
                </a:solidFill>
                <a:latin typeface="+mn-lt"/>
              </a:defRPr>
            </a:lvl1pPr>
          </a:lstStyle>
          <a:p>
            <a:pPr lvl="0"/>
            <a:r>
              <a:rPr lang="en-US"/>
              <a:t>Speaker Name</a:t>
            </a:r>
          </a:p>
          <a:p>
            <a:pPr lvl="0"/>
            <a:r>
              <a:rPr lang="en-US"/>
              <a:t>FastTrack Solution Architect</a:t>
            </a:r>
          </a:p>
        </p:txBody>
      </p:sp>
      <p:grpSp>
        <p:nvGrpSpPr>
          <p:cNvPr id="7" name="Group 6"/>
          <p:cNvGrpSpPr>
            <a:grpSpLocks noChangeAspect="1"/>
          </p:cNvGrpSpPr>
          <p:nvPr/>
        </p:nvGrpSpPr>
        <p:grpSpPr bwMode="gray">
          <a:xfrm>
            <a:off x="448214" y="470069"/>
            <a:ext cx="1648360" cy="353933"/>
            <a:chOff x="457200" y="1643393"/>
            <a:chExt cx="4492753" cy="964540"/>
          </a:xfrm>
        </p:grpSpPr>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bwMode="gray">
            <a:xfrm>
              <a:off x="457200" y="1643393"/>
              <a:ext cx="964540" cy="964540"/>
            </a:xfrm>
            <a:prstGeom prst="rect">
              <a:avLst/>
            </a:prstGeom>
          </p:spPr>
        </p:pic>
        <p:sp>
          <p:nvSpPr>
            <p:cNvPr id="11"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4" name="Text Placeholder 3">
            <a:extLst>
              <a:ext uri="{FF2B5EF4-FFF2-40B4-BE49-F238E27FC236}">
                <a16:creationId xmlns:a16="http://schemas.microsoft.com/office/drawing/2014/main" id="{D9320196-E460-49CB-9974-1931C78D0D75}"/>
              </a:ext>
            </a:extLst>
          </p:cNvPr>
          <p:cNvSpPr>
            <a:spLocks noGrp="1"/>
          </p:cNvSpPr>
          <p:nvPr>
            <p:ph type="body" sz="quarter" idx="15" hasCustomPrompt="1"/>
          </p:nvPr>
        </p:nvSpPr>
        <p:spPr>
          <a:xfrm>
            <a:off x="268288" y="3173413"/>
            <a:ext cx="5826125" cy="517065"/>
          </a:xfrm>
        </p:spPr>
        <p:txBody>
          <a:bodyPr/>
          <a:lstStyle>
            <a:lvl1pPr marL="0" indent="0">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Workshop Name</a:t>
            </a:r>
          </a:p>
        </p:txBody>
      </p:sp>
      <p:sp>
        <p:nvSpPr>
          <p:cNvPr id="6" name="Text Placeholder 5">
            <a:extLst>
              <a:ext uri="{FF2B5EF4-FFF2-40B4-BE49-F238E27FC236}">
                <a16:creationId xmlns:a16="http://schemas.microsoft.com/office/drawing/2014/main" id="{8B3C3BFC-E8A3-495F-ABE5-C493226AA55F}"/>
              </a:ext>
            </a:extLst>
          </p:cNvPr>
          <p:cNvSpPr>
            <a:spLocks noGrp="1"/>
          </p:cNvSpPr>
          <p:nvPr>
            <p:ph type="body" sz="quarter" idx="16" hasCustomPrompt="1"/>
          </p:nvPr>
        </p:nvSpPr>
        <p:spPr>
          <a:xfrm>
            <a:off x="268288" y="6186488"/>
            <a:ext cx="5786437" cy="406265"/>
          </a:xfrm>
        </p:spPr>
        <p:txBody>
          <a:bodyPr/>
          <a:lstStyle>
            <a:lvl1pPr marL="0" indent="0">
              <a:buNone/>
              <a:defRPr sz="1600"/>
            </a:lvl1pPr>
          </a:lstStyle>
          <a:p>
            <a:pPr lvl="0"/>
            <a:r>
              <a:rPr lang="en-GB"/>
              <a:t>Created On: dd/MM/</a:t>
            </a:r>
            <a:r>
              <a:rPr lang="en-GB" err="1"/>
              <a:t>yyyy</a:t>
            </a:r>
            <a:endParaRPr lang="en-GB"/>
          </a:p>
        </p:txBody>
      </p:sp>
    </p:spTree>
    <p:extLst>
      <p:ext uri="{BB962C8B-B14F-4D97-AF65-F5344CB8AC3E}">
        <p14:creationId xmlns:p14="http://schemas.microsoft.com/office/powerpoint/2010/main" val="161804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70455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2AA63561-31B5-45B8-995A-EDA7562DB62E}"/>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2963310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hex pattern 2">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9" cy="1612749"/>
          </a:xfrm>
        </p:spPr>
        <p:txBody>
          <a:bodyPr/>
          <a:lstStyle>
            <a:lvl1pPr>
              <a:defRPr>
                <a:solidFill>
                  <a:schemeClr val="tx1"/>
                </a:solidFill>
                <a:latin typeface="Aptos" panose="020B0004020202020204" pitchFamily="34" charset="0"/>
              </a:defRPr>
            </a:lvl1pPr>
            <a:lvl2pPr>
              <a:defRPr>
                <a:solidFill>
                  <a:schemeClr val="tx1"/>
                </a:solidFill>
                <a:latin typeface="Aptos" panose="020B0004020202020204" pitchFamily="34" charset="0"/>
              </a:defRPr>
            </a:lvl2pPr>
            <a:lvl3pPr>
              <a:defRPr>
                <a:solidFill>
                  <a:schemeClr val="tx1"/>
                </a:solidFill>
                <a:latin typeface="Aptos" panose="020B0004020202020204" pitchFamily="34" charset="0"/>
              </a:defRPr>
            </a:lvl3pPr>
            <a:lvl4pPr>
              <a:defRPr>
                <a:solidFill>
                  <a:schemeClr val="tx1"/>
                </a:solidFill>
                <a:latin typeface="Aptos" panose="020B0004020202020204" pitchFamily="34" charset="0"/>
              </a:defRPr>
            </a:lvl4pPr>
            <a:lvl5pPr>
              <a:defRPr>
                <a:solidFill>
                  <a:schemeClr val="tx1"/>
                </a:solidFill>
                <a:latin typeface="Aptos"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Hexagon 11">
            <a:extLst>
              <a:ext uri="{FF2B5EF4-FFF2-40B4-BE49-F238E27FC236}">
                <a16:creationId xmlns:a16="http://schemas.microsoft.com/office/drawing/2014/main" id="{14E836E7-74EA-4A44-B5DD-B1BB51B48C59}"/>
              </a:ext>
              <a:ext uri="{C183D7F6-B498-43B3-948B-1728B52AA6E4}">
                <adec:decorative xmlns:adec="http://schemas.microsoft.com/office/drawing/2017/decorative" val="1"/>
              </a:ext>
            </a:extLst>
          </p:cNvPr>
          <p:cNvSpPr/>
          <p:nvPr userDrawn="1"/>
        </p:nvSpPr>
        <p:spPr bwMode="auto">
          <a:xfrm rot="17798322">
            <a:off x="-709550" y="6056901"/>
            <a:ext cx="1139699" cy="982499"/>
          </a:xfrm>
          <a:prstGeom prst="hexagon">
            <a:avLst/>
          </a:pr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3" name="Hexagon 12">
            <a:extLst>
              <a:ext uri="{FF2B5EF4-FFF2-40B4-BE49-F238E27FC236}">
                <a16:creationId xmlns:a16="http://schemas.microsoft.com/office/drawing/2014/main" id="{1F9C21CB-3132-4C9A-9A51-EC64EDF01B65}"/>
              </a:ext>
              <a:ext uri="{C183D7F6-B498-43B3-948B-1728B52AA6E4}">
                <adec:decorative xmlns:adec="http://schemas.microsoft.com/office/drawing/2017/decorative" val="1"/>
              </a:ext>
            </a:extLst>
          </p:cNvPr>
          <p:cNvSpPr/>
          <p:nvPr userDrawn="1"/>
        </p:nvSpPr>
        <p:spPr bwMode="auto">
          <a:xfrm rot="17798322">
            <a:off x="-735800" y="4957149"/>
            <a:ext cx="1139699" cy="982499"/>
          </a:xfrm>
          <a:prstGeom prst="hexagon">
            <a:avLst/>
          </a:prstGeom>
          <a:noFill/>
          <a:ln w="19050" cap="sq">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4" name="Hexagon 13">
            <a:extLst>
              <a:ext uri="{FF2B5EF4-FFF2-40B4-BE49-F238E27FC236}">
                <a16:creationId xmlns:a16="http://schemas.microsoft.com/office/drawing/2014/main" id="{1FEB0659-2C20-415B-B1F0-81EE65E96882}"/>
              </a:ext>
              <a:ext uri="{C183D7F6-B498-43B3-948B-1728B52AA6E4}">
                <adec:decorative xmlns:adec="http://schemas.microsoft.com/office/drawing/2017/decorative" val="1"/>
              </a:ext>
            </a:extLst>
          </p:cNvPr>
          <p:cNvSpPr/>
          <p:nvPr userDrawn="1"/>
        </p:nvSpPr>
        <p:spPr bwMode="auto">
          <a:xfrm rot="17789728">
            <a:off x="254059" y="6545220"/>
            <a:ext cx="1139699" cy="982499"/>
          </a:xfrm>
          <a:prstGeom prst="hexagon">
            <a:avLst/>
          </a:prstGeom>
          <a:noFill/>
          <a:ln w="19050" cap="sq">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Hexagon 14">
            <a:extLst>
              <a:ext uri="{FF2B5EF4-FFF2-40B4-BE49-F238E27FC236}">
                <a16:creationId xmlns:a16="http://schemas.microsoft.com/office/drawing/2014/main" id="{97AB9959-048A-439D-8F82-55191E156F6D}"/>
              </a:ext>
              <a:ext uri="{C183D7F6-B498-43B3-948B-1728B52AA6E4}">
                <adec:decorative xmlns:adec="http://schemas.microsoft.com/office/drawing/2017/decorative" val="1"/>
              </a:ext>
            </a:extLst>
          </p:cNvPr>
          <p:cNvSpPr/>
          <p:nvPr userDrawn="1"/>
        </p:nvSpPr>
        <p:spPr bwMode="auto">
          <a:xfrm>
            <a:off x="11716304" y="0"/>
            <a:ext cx="1139699" cy="982499"/>
          </a:xfrm>
          <a:prstGeom prst="hexagon">
            <a:avLst/>
          </a:pr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6" name="Hexagon 15">
            <a:extLst>
              <a:ext uri="{FF2B5EF4-FFF2-40B4-BE49-F238E27FC236}">
                <a16:creationId xmlns:a16="http://schemas.microsoft.com/office/drawing/2014/main" id="{3C5DD966-7D8B-4379-B9B3-943316A36595}"/>
              </a:ext>
              <a:ext uri="{C183D7F6-B498-43B3-948B-1728B52AA6E4}">
                <adec:decorative xmlns:adec="http://schemas.microsoft.com/office/drawing/2017/decorative" val="1"/>
              </a:ext>
            </a:extLst>
          </p:cNvPr>
          <p:cNvSpPr/>
          <p:nvPr userDrawn="1"/>
        </p:nvSpPr>
        <p:spPr bwMode="auto">
          <a:xfrm>
            <a:off x="10738404" y="-558800"/>
            <a:ext cx="1139699" cy="982499"/>
          </a:xfrm>
          <a:prstGeom prst="hexagon">
            <a:avLst/>
          </a:prstGeom>
          <a:noFill/>
          <a:ln w="19050" cap="sq">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Hexagon 16">
            <a:extLst>
              <a:ext uri="{FF2B5EF4-FFF2-40B4-BE49-F238E27FC236}">
                <a16:creationId xmlns:a16="http://schemas.microsoft.com/office/drawing/2014/main" id="{B6A958F4-1A4A-437B-9CA7-D4ABC49DED69}"/>
              </a:ext>
              <a:ext uri="{C183D7F6-B498-43B3-948B-1728B52AA6E4}">
                <adec:decorative xmlns:adec="http://schemas.microsoft.com/office/drawing/2017/decorative" val="1"/>
              </a:ext>
            </a:extLst>
          </p:cNvPr>
          <p:cNvSpPr/>
          <p:nvPr userDrawn="1"/>
        </p:nvSpPr>
        <p:spPr bwMode="auto">
          <a:xfrm>
            <a:off x="11716304" y="1098653"/>
            <a:ext cx="1139699" cy="982499"/>
          </a:xfrm>
          <a:prstGeom prst="hexagon">
            <a:avLst/>
          </a:prstGeom>
          <a:noFill/>
          <a:ln w="19050" cap="sq">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49"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21">
            <a:extLst>
              <a:ext uri="{FF2B5EF4-FFF2-40B4-BE49-F238E27FC236}">
                <a16:creationId xmlns:a16="http://schemas.microsoft.com/office/drawing/2014/main" id="{198BAE06-4375-54CD-3E97-A333AE7F1580}"/>
              </a:ext>
            </a:extLst>
          </p:cNvPr>
          <p:cNvSpPr>
            <a:spLocks noGrp="1"/>
          </p:cNvSpPr>
          <p:nvPr>
            <p:ph type="body" sz="quarter" idx="11" hasCustomPrompt="1"/>
          </p:nvPr>
        </p:nvSpPr>
        <p:spPr>
          <a:xfrm>
            <a:off x="276200" y="237133"/>
            <a:ext cx="11326840" cy="553998"/>
          </a:xfrm>
        </p:spPr>
        <p:txBody>
          <a:bodyPr/>
          <a:lstStyle>
            <a:lvl1pPr marL="0" indent="0">
              <a:buNone/>
              <a:defRPr lang="en-US" sz="3600" b="0" kern="1200" cap="none" spc="-51" baseline="0" dirty="0" smtClean="0">
                <a:ln w="3175">
                  <a:noFill/>
                </a:ln>
                <a:solidFill>
                  <a:schemeClr val="tx1"/>
                </a:solidFill>
                <a:effectLst/>
                <a:latin typeface="Aptos SemiBold" panose="020B0004020202020204" pitchFamily="34" charset="0"/>
                <a:ea typeface="+mn-ea"/>
                <a:cs typeface="Segoe UI" pitchFamily="34" charset="0"/>
              </a:defRPr>
            </a:lvl1pPr>
            <a:lvl2pPr>
              <a:defRPr lang="en-US" sz="3600" b="0" kern="1200" cap="none" spc="-51" baseline="0" dirty="0" smtClean="0">
                <a:ln w="3175">
                  <a:noFill/>
                </a:ln>
                <a:solidFill>
                  <a:schemeClr val="tx1"/>
                </a:solidFill>
                <a:effectLst/>
                <a:latin typeface="+mj-lt"/>
                <a:ea typeface="+mn-ea"/>
                <a:cs typeface="Segoe UI" pitchFamily="34" charset="0"/>
              </a:defRPr>
            </a:lvl2pPr>
          </a:lstStyle>
          <a:p>
            <a:pPr lvl="0"/>
            <a:r>
              <a:rPr lang="en-US"/>
              <a:t>Click to add title</a:t>
            </a:r>
          </a:p>
        </p:txBody>
      </p:sp>
      <p:sp>
        <p:nvSpPr>
          <p:cNvPr id="8" name="Text Placeholder 24">
            <a:extLst>
              <a:ext uri="{FF2B5EF4-FFF2-40B4-BE49-F238E27FC236}">
                <a16:creationId xmlns:a16="http://schemas.microsoft.com/office/drawing/2014/main" id="{F23ED6E3-DD75-2D06-803C-7FC05290432A}"/>
              </a:ext>
            </a:extLst>
          </p:cNvPr>
          <p:cNvSpPr>
            <a:spLocks noGrp="1"/>
          </p:cNvSpPr>
          <p:nvPr>
            <p:ph type="body" sz="quarter" idx="12" hasCustomPrompt="1"/>
          </p:nvPr>
        </p:nvSpPr>
        <p:spPr>
          <a:xfrm>
            <a:off x="276201" y="914420"/>
            <a:ext cx="11326840" cy="307777"/>
          </a:xfrm>
        </p:spPr>
        <p:txBody>
          <a:bodyPr anchor="ctr" anchorCtr="0"/>
          <a:lstStyle>
            <a:lvl1pPr marL="0" indent="0" algn="l" defTabSz="914367" rtl="0" eaLnBrk="1" latinLnBrk="0" hangingPunct="1">
              <a:buNone/>
              <a:defRPr lang="en-US" sz="2000" kern="1200" dirty="0">
                <a:solidFill>
                  <a:schemeClr val="accent2"/>
                </a:solidFill>
                <a:latin typeface="Aptos" panose="020B0004020202020204" pitchFamily="34" charset="0"/>
                <a:ea typeface="+mn-ea"/>
                <a:cs typeface="+mn-cs"/>
              </a:defRPr>
            </a:lvl1pPr>
          </a:lstStyle>
          <a:p>
            <a:pPr lvl="0"/>
            <a:r>
              <a:rPr lang="en-US"/>
              <a:t>Click to add subtitle or question</a:t>
            </a:r>
          </a:p>
        </p:txBody>
      </p:sp>
    </p:spTree>
    <p:extLst>
      <p:ext uri="{BB962C8B-B14F-4D97-AF65-F5344CB8AC3E}">
        <p14:creationId xmlns:p14="http://schemas.microsoft.com/office/powerpoint/2010/main" val="2921373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4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400"/>
                                        <p:tgtEl>
                                          <p:spTgt spid="15"/>
                                        </p:tgtEl>
                                      </p:cBhvr>
                                    </p:animEffect>
                                  </p:childTnLst>
                                </p:cTn>
                              </p:par>
                              <p:par>
                                <p:cTn id="11" presetID="10" presetClass="entr" presetSubtype="0" fill="hold" grpId="0" nodeType="withEffect">
                                  <p:stCondLst>
                                    <p:cond delay="10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400"/>
                                        <p:tgtEl>
                                          <p:spTgt spid="14"/>
                                        </p:tgtEl>
                                      </p:cBhvr>
                                    </p:animEffect>
                                  </p:childTnLst>
                                </p:cTn>
                              </p:par>
                              <p:par>
                                <p:cTn id="14" presetID="10" presetClass="entr" presetSubtype="0" fill="hold" grpId="0" nodeType="withEffect">
                                  <p:stCondLst>
                                    <p:cond delay="1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400"/>
                                        <p:tgtEl>
                                          <p:spTgt spid="16"/>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400"/>
                                        <p:tgtEl>
                                          <p:spTgt spid="12"/>
                                        </p:tgtEl>
                                      </p:cBhvr>
                                    </p:animEffect>
                                  </p:childTnLst>
                                </p:cTn>
                              </p:par>
                              <p:par>
                                <p:cTn id="20" presetID="10" presetClass="entr" presetSubtype="0" fill="hold" grpId="0" nodeType="withEffect">
                                  <p:stCondLst>
                                    <p:cond delay="3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4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
        <p:nvSpPr>
          <p:cNvPr id="2" name="Rectangle 1">
            <a:extLst>
              <a:ext uri="{FF2B5EF4-FFF2-40B4-BE49-F238E27FC236}">
                <a16:creationId xmlns:a16="http://schemas.microsoft.com/office/drawing/2014/main" id="{3DBB6C98-FFDE-474F-B972-E6DE38A0178E}"/>
              </a:ext>
            </a:extLst>
          </p:cNvPr>
          <p:cNvSpPr/>
          <p:nvPr userDrawn="1"/>
        </p:nvSpPr>
        <p:spPr>
          <a:xfrm>
            <a:off x="8392668" y="0"/>
            <a:ext cx="3799332" cy="443365"/>
          </a:xfrm>
          <a:prstGeom prst="rect">
            <a:avLst/>
          </a:prstGeom>
          <a:solidFill>
            <a:srgbClr val="FFC000"/>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00" b="1">
                <a:solidFill>
                  <a:schemeClr val="tx1"/>
                </a:solidFill>
                <a:latin typeface="+mj-lt"/>
              </a:rPr>
              <a:t>Customer slide (please update)</a:t>
            </a:r>
          </a:p>
        </p:txBody>
      </p:sp>
    </p:spTree>
    <p:extLst>
      <p:ext uri="{BB962C8B-B14F-4D97-AF65-F5344CB8AC3E}">
        <p14:creationId xmlns:p14="http://schemas.microsoft.com/office/powerpoint/2010/main" val="126449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965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36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588263" y="1838324"/>
            <a:ext cx="11018520"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588263" y="1189038"/>
            <a:ext cx="1101852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98174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66143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ivider Slid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921169"/>
            <a:ext cx="4597785" cy="1015663"/>
          </a:xfrm>
          <a:noFill/>
        </p:spPr>
        <p:txBody>
          <a:bodyPr wrap="square" tIns="91440" bIns="91440" anchor="ctr" anchorCtr="0">
            <a:spAutoFit/>
          </a:bodyPr>
          <a:lstStyle>
            <a:lvl1pPr>
              <a:defRPr sz="6000" spc="-98" baseline="0">
                <a:gradFill>
                  <a:gsLst>
                    <a:gs pos="100000">
                      <a:schemeClr val="tx1"/>
                    </a:gs>
                    <a:gs pos="0">
                      <a:schemeClr val="tx1"/>
                    </a:gs>
                  </a:gsLst>
                  <a:lin ang="5400000" scaled="0"/>
                </a:gradFill>
              </a:defRPr>
            </a:lvl1pPr>
          </a:lstStyle>
          <a:p>
            <a:r>
              <a:rPr lang="en-US"/>
              <a:t>Section title</a:t>
            </a:r>
          </a:p>
        </p:txBody>
      </p:sp>
      <p:grpSp>
        <p:nvGrpSpPr>
          <p:cNvPr id="9" name="Group 8">
            <a:extLst>
              <a:ext uri="{FF2B5EF4-FFF2-40B4-BE49-F238E27FC236}">
                <a16:creationId xmlns:a16="http://schemas.microsoft.com/office/drawing/2014/main" id="{7B10C0DF-AEA4-4752-8280-CBB135FEA5AE}"/>
              </a:ext>
            </a:extLst>
          </p:cNvPr>
          <p:cNvGrpSpPr/>
          <p:nvPr/>
        </p:nvGrpSpPr>
        <p:grpSpPr>
          <a:xfrm>
            <a:off x="4867024" y="2590800"/>
            <a:ext cx="2915154" cy="1676402"/>
            <a:chOff x="6497638" y="5624513"/>
            <a:chExt cx="623888" cy="358775"/>
          </a:xfrm>
          <a:solidFill>
            <a:schemeClr val="accent2"/>
          </a:solidFill>
        </p:grpSpPr>
        <p:sp>
          <p:nvSpPr>
            <p:cNvPr id="10" name="Rectangle 102">
              <a:extLst>
                <a:ext uri="{FF2B5EF4-FFF2-40B4-BE49-F238E27FC236}">
                  <a16:creationId xmlns:a16="http://schemas.microsoft.com/office/drawing/2014/main" id="{8CEB455B-4BBB-4066-8DEB-B3C2E1E93BB4}"/>
                </a:ext>
              </a:extLst>
            </p:cNvPr>
            <p:cNvSpPr>
              <a:spLocks noChangeArrowheads="1"/>
            </p:cNvSpPr>
            <p:nvPr/>
          </p:nvSpPr>
          <p:spPr bwMode="auto">
            <a:xfrm>
              <a:off x="6900863" y="5759451"/>
              <a:ext cx="87313" cy="9048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1" name="Oval 103">
              <a:extLst>
                <a:ext uri="{FF2B5EF4-FFF2-40B4-BE49-F238E27FC236}">
                  <a16:creationId xmlns:a16="http://schemas.microsoft.com/office/drawing/2014/main" id="{034728C7-2437-42A7-92DE-5CFA0A2EE924}"/>
                </a:ext>
              </a:extLst>
            </p:cNvPr>
            <p:cNvSpPr>
              <a:spLocks noChangeArrowheads="1"/>
            </p:cNvSpPr>
            <p:nvPr/>
          </p:nvSpPr>
          <p:spPr bwMode="auto">
            <a:xfrm>
              <a:off x="7034213" y="5759451"/>
              <a:ext cx="87313" cy="90488"/>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sp>
          <p:nvSpPr>
            <p:cNvPr id="12" name="Freeform 104">
              <a:extLst>
                <a:ext uri="{FF2B5EF4-FFF2-40B4-BE49-F238E27FC236}">
                  <a16:creationId xmlns:a16="http://schemas.microsoft.com/office/drawing/2014/main" id="{1FBAA3A3-CB40-4989-963A-31EE281C8CC6}"/>
                </a:ext>
              </a:extLst>
            </p:cNvPr>
            <p:cNvSpPr>
              <a:spLocks/>
            </p:cNvSpPr>
            <p:nvPr/>
          </p:nvSpPr>
          <p:spPr bwMode="auto">
            <a:xfrm>
              <a:off x="6497638" y="5624513"/>
              <a:ext cx="357188" cy="358775"/>
            </a:xfrm>
            <a:custGeom>
              <a:avLst/>
              <a:gdLst>
                <a:gd name="T0" fmla="*/ 74 w 118"/>
                <a:gd name="T1" fmla="*/ 0 h 118"/>
                <a:gd name="T2" fmla="*/ 44 w 118"/>
                <a:gd name="T3" fmla="*/ 0 h 118"/>
                <a:gd name="T4" fmla="*/ 59 w 118"/>
                <a:gd name="T5" fmla="*/ 44 h 118"/>
                <a:gd name="T6" fmla="*/ 0 w 118"/>
                <a:gd name="T7" fmla="*/ 44 h 118"/>
                <a:gd name="T8" fmla="*/ 0 w 118"/>
                <a:gd name="T9" fmla="*/ 74 h 118"/>
                <a:gd name="T10" fmla="*/ 30 w 118"/>
                <a:gd name="T11" fmla="*/ 74 h 118"/>
                <a:gd name="T12" fmla="*/ 15 w 118"/>
                <a:gd name="T13" fmla="*/ 118 h 118"/>
                <a:gd name="T14" fmla="*/ 44 w 118"/>
                <a:gd name="T15" fmla="*/ 118 h 118"/>
                <a:gd name="T16" fmla="*/ 89 w 118"/>
                <a:gd name="T17" fmla="*/ 74 h 118"/>
                <a:gd name="T18" fmla="*/ 118 w 118"/>
                <a:gd name="T19" fmla="*/ 74 h 118"/>
                <a:gd name="T20" fmla="*/ 118 w 118"/>
                <a:gd name="T21" fmla="*/ 44 h 118"/>
                <a:gd name="T22" fmla="*/ 74 w 118"/>
                <a:gd name="T23"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 h="118">
                  <a:moveTo>
                    <a:pt x="74" y="0"/>
                  </a:moveTo>
                  <a:cubicBezTo>
                    <a:pt x="44" y="0"/>
                    <a:pt x="44" y="0"/>
                    <a:pt x="44" y="0"/>
                  </a:cubicBezTo>
                  <a:cubicBezTo>
                    <a:pt x="44" y="17"/>
                    <a:pt x="50" y="32"/>
                    <a:pt x="59" y="44"/>
                  </a:cubicBezTo>
                  <a:cubicBezTo>
                    <a:pt x="0" y="44"/>
                    <a:pt x="0" y="44"/>
                    <a:pt x="0" y="44"/>
                  </a:cubicBezTo>
                  <a:cubicBezTo>
                    <a:pt x="0" y="74"/>
                    <a:pt x="0" y="74"/>
                    <a:pt x="0" y="74"/>
                  </a:cubicBezTo>
                  <a:cubicBezTo>
                    <a:pt x="30" y="74"/>
                    <a:pt x="30" y="74"/>
                    <a:pt x="30" y="74"/>
                  </a:cubicBezTo>
                  <a:cubicBezTo>
                    <a:pt x="20" y="86"/>
                    <a:pt x="15" y="101"/>
                    <a:pt x="15" y="118"/>
                  </a:cubicBezTo>
                  <a:cubicBezTo>
                    <a:pt x="44" y="118"/>
                    <a:pt x="44" y="118"/>
                    <a:pt x="44" y="118"/>
                  </a:cubicBezTo>
                  <a:cubicBezTo>
                    <a:pt x="44" y="94"/>
                    <a:pt x="64" y="74"/>
                    <a:pt x="89" y="74"/>
                  </a:cubicBezTo>
                  <a:cubicBezTo>
                    <a:pt x="118" y="74"/>
                    <a:pt x="118" y="74"/>
                    <a:pt x="118" y="74"/>
                  </a:cubicBezTo>
                  <a:cubicBezTo>
                    <a:pt x="118" y="44"/>
                    <a:pt x="118" y="44"/>
                    <a:pt x="118" y="44"/>
                  </a:cubicBezTo>
                  <a:cubicBezTo>
                    <a:pt x="94" y="44"/>
                    <a:pt x="74" y="25"/>
                    <a:pt x="7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450"/>
            </a:p>
          </p:txBody>
        </p:sp>
      </p:grpSp>
    </p:spTree>
    <p:extLst>
      <p:ext uri="{BB962C8B-B14F-4D97-AF65-F5344CB8AC3E}">
        <p14:creationId xmlns:p14="http://schemas.microsoft.com/office/powerpoint/2010/main" val="41456135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175648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08190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807309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48098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50815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hex pattern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7BF5CCA-AA37-8F26-DF5F-92E0BBFCF5A5}"/>
              </a:ext>
            </a:extLst>
          </p:cNvPr>
          <p:cNvSpPr/>
          <p:nvPr userDrawn="1"/>
        </p:nvSpPr>
        <p:spPr>
          <a:xfrm>
            <a:off x="8968257" y="0"/>
            <a:ext cx="3223744" cy="6876000"/>
          </a:xfrm>
          <a:prstGeom prst="rect">
            <a:avLst/>
          </a:prstGeom>
          <a:solidFill>
            <a:schemeClr val="bg2">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endParaRPr lang="en-US" sz="1400">
              <a:solidFill>
                <a:schemeClr val="tx1">
                  <a:lumMod val="95000"/>
                </a:schemeClr>
              </a:solidFill>
            </a:endParaRPr>
          </a:p>
        </p:txBody>
      </p:sp>
      <p:grpSp>
        <p:nvGrpSpPr>
          <p:cNvPr id="8" name="Group 7">
            <a:extLst>
              <a:ext uri="{FF2B5EF4-FFF2-40B4-BE49-F238E27FC236}">
                <a16:creationId xmlns:a16="http://schemas.microsoft.com/office/drawing/2014/main" id="{AD373D8E-4615-1975-3CB8-41BA1CA39960}"/>
              </a:ext>
            </a:extLst>
          </p:cNvPr>
          <p:cNvGrpSpPr/>
          <p:nvPr/>
        </p:nvGrpSpPr>
        <p:grpSpPr>
          <a:xfrm>
            <a:off x="304800" y="905252"/>
            <a:ext cx="326112" cy="326112"/>
            <a:chOff x="115497" y="1864737"/>
            <a:chExt cx="461744" cy="461744"/>
          </a:xfrm>
          <a:solidFill>
            <a:schemeClr val="tx2"/>
          </a:solidFill>
        </p:grpSpPr>
        <p:sp>
          <p:nvSpPr>
            <p:cNvPr id="9" name="Freeform: Shape 8">
              <a:extLst>
                <a:ext uri="{FF2B5EF4-FFF2-40B4-BE49-F238E27FC236}">
                  <a16:creationId xmlns:a16="http://schemas.microsoft.com/office/drawing/2014/main" id="{234F530B-CB31-3D13-1894-F132FD12CD6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Graphic 77">
              <a:extLst>
                <a:ext uri="{FF2B5EF4-FFF2-40B4-BE49-F238E27FC236}">
                  <a16:creationId xmlns:a16="http://schemas.microsoft.com/office/drawing/2014/main" id="{E73CD27C-94B2-CCA8-6161-C7A2AA9ECAE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endParaRPr lang="en-US"/>
            </a:p>
          </p:txBody>
        </p:sp>
      </p:grpSp>
      <p:sp>
        <p:nvSpPr>
          <p:cNvPr id="22" name="Text Placeholder 21">
            <a:extLst>
              <a:ext uri="{FF2B5EF4-FFF2-40B4-BE49-F238E27FC236}">
                <a16:creationId xmlns:a16="http://schemas.microsoft.com/office/drawing/2014/main" id="{09F8BB6E-DC72-6DA8-EB5D-BA789783697B}"/>
              </a:ext>
            </a:extLst>
          </p:cNvPr>
          <p:cNvSpPr>
            <a:spLocks noGrp="1"/>
          </p:cNvSpPr>
          <p:nvPr>
            <p:ph type="body" sz="quarter" idx="11" hasCustomPrompt="1"/>
          </p:nvPr>
        </p:nvSpPr>
        <p:spPr>
          <a:xfrm>
            <a:off x="276200" y="237133"/>
            <a:ext cx="8420100" cy="553998"/>
          </a:xfrm>
        </p:spPr>
        <p:txBody>
          <a:bodyPr/>
          <a:lstStyle>
            <a:lvl1pPr marL="0" indent="0">
              <a:buNone/>
              <a:defRPr lang="en-US" sz="3600" b="0" kern="1200" cap="none" spc="-51" baseline="0" dirty="0" smtClean="0">
                <a:ln w="3175">
                  <a:noFill/>
                </a:ln>
                <a:solidFill>
                  <a:schemeClr val="tx1"/>
                </a:solidFill>
                <a:effectLst/>
                <a:latin typeface="Aptos SemiBold" panose="020B0004020202020204" pitchFamily="34" charset="0"/>
                <a:ea typeface="+mn-ea"/>
                <a:cs typeface="Segoe UI" pitchFamily="34" charset="0"/>
              </a:defRPr>
            </a:lvl1pPr>
            <a:lvl2pPr>
              <a:defRPr lang="en-US" sz="3600" b="0" kern="1200" cap="none" spc="-51" baseline="0" dirty="0" smtClean="0">
                <a:ln w="3175">
                  <a:noFill/>
                </a:ln>
                <a:solidFill>
                  <a:schemeClr val="tx1"/>
                </a:solidFill>
                <a:effectLst/>
                <a:latin typeface="+mj-lt"/>
                <a:ea typeface="+mn-ea"/>
                <a:cs typeface="Segoe UI" pitchFamily="34" charset="0"/>
              </a:defRPr>
            </a:lvl2pPr>
          </a:lstStyle>
          <a:p>
            <a:pPr lvl="0"/>
            <a:r>
              <a:rPr lang="en-US"/>
              <a:t>Click to add title</a:t>
            </a:r>
          </a:p>
        </p:txBody>
      </p:sp>
      <p:sp>
        <p:nvSpPr>
          <p:cNvPr id="25" name="Text Placeholder 24">
            <a:extLst>
              <a:ext uri="{FF2B5EF4-FFF2-40B4-BE49-F238E27FC236}">
                <a16:creationId xmlns:a16="http://schemas.microsoft.com/office/drawing/2014/main" id="{F8B2F5D7-0C75-16BD-76A6-72360A7C33D1}"/>
              </a:ext>
            </a:extLst>
          </p:cNvPr>
          <p:cNvSpPr>
            <a:spLocks noGrp="1"/>
          </p:cNvSpPr>
          <p:nvPr>
            <p:ph type="body" sz="quarter" idx="12" hasCustomPrompt="1"/>
          </p:nvPr>
        </p:nvSpPr>
        <p:spPr>
          <a:xfrm>
            <a:off x="712343" y="945198"/>
            <a:ext cx="7983957" cy="246221"/>
          </a:xfrm>
        </p:spPr>
        <p:txBody>
          <a:bodyPr anchor="ctr" anchorCtr="0"/>
          <a:lstStyle>
            <a:lvl1pPr marL="0" indent="0" algn="l" defTabSz="914367" rtl="0" eaLnBrk="1" latinLnBrk="0" hangingPunct="1">
              <a:buNone/>
              <a:defRPr lang="en-US" sz="1600" kern="1200" dirty="0">
                <a:solidFill>
                  <a:schemeClr val="accent2"/>
                </a:solidFill>
                <a:latin typeface="Aptos" panose="020B0004020202020204" pitchFamily="34" charset="0"/>
                <a:ea typeface="+mn-ea"/>
                <a:cs typeface="+mn-cs"/>
              </a:defRPr>
            </a:lvl1pPr>
          </a:lstStyle>
          <a:p>
            <a:pPr lvl="0"/>
            <a:r>
              <a:rPr lang="en-US"/>
              <a:t>Click to add subtitle or question</a:t>
            </a:r>
          </a:p>
        </p:txBody>
      </p:sp>
      <p:sp>
        <p:nvSpPr>
          <p:cNvPr id="27" name="Text Placeholder 26">
            <a:extLst>
              <a:ext uri="{FF2B5EF4-FFF2-40B4-BE49-F238E27FC236}">
                <a16:creationId xmlns:a16="http://schemas.microsoft.com/office/drawing/2014/main" id="{F6E96339-781D-1A4A-921B-770E1724FEAA}"/>
              </a:ext>
            </a:extLst>
          </p:cNvPr>
          <p:cNvSpPr>
            <a:spLocks noGrp="1"/>
          </p:cNvSpPr>
          <p:nvPr>
            <p:ph type="body" sz="quarter" idx="13" hasCustomPrompt="1"/>
          </p:nvPr>
        </p:nvSpPr>
        <p:spPr>
          <a:xfrm>
            <a:off x="276200" y="1427639"/>
            <a:ext cx="8420125" cy="5180551"/>
          </a:xfrm>
          <a:solidFill>
            <a:schemeClr val="tx1">
              <a:lumMod val="85000"/>
            </a:schemeClr>
          </a:solidFill>
        </p:spPr>
        <p:txBody>
          <a:bodyPr lIns="90000" tIns="90000" rIns="90000" bIns="90000">
            <a:noAutofit/>
          </a:bodyPr>
          <a:lstStyle>
            <a:lvl1pPr marL="285750" indent="-196850">
              <a:buFont typeface="Arial" panose="020B0604020202020204" pitchFamily="34" charset="0"/>
              <a:buChar char="•"/>
              <a:defRPr sz="1800">
                <a:solidFill>
                  <a:schemeClr val="bg2">
                    <a:lumMod val="95000"/>
                    <a:lumOff val="5000"/>
                  </a:schemeClr>
                </a:solidFill>
                <a:latin typeface="Aptos" panose="020B0004020202020204" pitchFamily="34" charset="0"/>
              </a:defRPr>
            </a:lvl1pPr>
            <a:lvl2pPr marL="539750" indent="-182563">
              <a:buFont typeface="Courier New" panose="02070309020205020404" pitchFamily="49" charset="0"/>
              <a:buChar char="o"/>
              <a:defRPr sz="1600">
                <a:solidFill>
                  <a:schemeClr val="bg2">
                    <a:lumMod val="95000"/>
                    <a:lumOff val="5000"/>
                  </a:schemeClr>
                </a:solidFill>
                <a:latin typeface="Aptos" panose="020B0004020202020204" pitchFamily="34" charset="0"/>
              </a:defRPr>
            </a:lvl2pPr>
            <a:lvl3pPr marL="655638" indent="-115888">
              <a:defRPr sz="1600">
                <a:solidFill>
                  <a:schemeClr val="bg2">
                    <a:lumMod val="95000"/>
                    <a:lumOff val="5000"/>
                  </a:schemeClr>
                </a:solidFill>
              </a:defRPr>
            </a:lvl3pPr>
            <a:lvl4pPr marL="841375" indent="-128588">
              <a:defRPr sz="1600">
                <a:solidFill>
                  <a:schemeClr val="bg2">
                    <a:lumMod val="95000"/>
                    <a:lumOff val="5000"/>
                  </a:schemeClr>
                </a:solidFill>
              </a:defRPr>
            </a:lvl4pPr>
            <a:lvl5pPr marL="1022350" indent="-127000">
              <a:defRPr sz="1600">
                <a:solidFill>
                  <a:schemeClr val="bg2">
                    <a:lumMod val="95000"/>
                    <a:lumOff val="5000"/>
                  </a:schemeClr>
                </a:solidFill>
              </a:defRPr>
            </a:lvl5pPr>
          </a:lstStyle>
          <a:p>
            <a:pPr lvl="0"/>
            <a:r>
              <a:rPr lang="en-US"/>
              <a:t>Add details here</a:t>
            </a:r>
          </a:p>
        </p:txBody>
      </p:sp>
      <p:sp>
        <p:nvSpPr>
          <p:cNvPr id="33" name="Text Placeholder 32">
            <a:extLst>
              <a:ext uri="{FF2B5EF4-FFF2-40B4-BE49-F238E27FC236}">
                <a16:creationId xmlns:a16="http://schemas.microsoft.com/office/drawing/2014/main" id="{A890115D-0E90-0D83-5DE6-0A5D5B33E9DC}"/>
              </a:ext>
            </a:extLst>
          </p:cNvPr>
          <p:cNvSpPr>
            <a:spLocks noGrp="1"/>
          </p:cNvSpPr>
          <p:nvPr>
            <p:ph type="body" sz="quarter" idx="15" hasCustomPrompt="1"/>
          </p:nvPr>
        </p:nvSpPr>
        <p:spPr>
          <a:xfrm>
            <a:off x="8968232" y="0"/>
            <a:ext cx="3223744" cy="1322070"/>
          </a:xfrm>
        </p:spPr>
        <p:txBody>
          <a:bodyPr lIns="90000" tIns="90000" rIns="90000" bIns="90000"/>
          <a:lstStyle>
            <a:lvl1pPr marL="0" indent="0">
              <a:spcBef>
                <a:spcPts val="0"/>
              </a:spcBef>
              <a:spcAft>
                <a:spcPts val="600"/>
              </a:spcAft>
              <a:buNone/>
              <a:defRPr sz="1600">
                <a:latin typeface="Aptos SemiBold" panose="020B0004020202020204" pitchFamily="34" charset="0"/>
              </a:defRPr>
            </a:lvl1pPr>
            <a:lvl2pPr marL="361950" indent="-180975">
              <a:spcBef>
                <a:spcPts val="300"/>
              </a:spcBef>
              <a:buSzPct val="100000"/>
              <a:buFont typeface="Arial" panose="020B0604020202020204" pitchFamily="34" charset="0"/>
              <a:buChar char="•"/>
              <a:defRPr sz="1100">
                <a:latin typeface="Aptos" panose="020B0004020202020204" pitchFamily="34" charset="0"/>
              </a:defRPr>
            </a:lvl2pPr>
            <a:lvl3pPr marL="655638" indent="-207963">
              <a:buFont typeface="Courier New" panose="02070309020205020404" pitchFamily="49" charset="0"/>
              <a:buChar char="o"/>
              <a:defRPr sz="1100">
                <a:latin typeface="Aptos" panose="020B0004020202020204" pitchFamily="34" charset="0"/>
              </a:defRPr>
            </a:lvl3pPr>
            <a:lvl4pPr marL="842942" indent="-180970">
              <a:buFont typeface="Wingdings" panose="05000000000000000000" pitchFamily="2" charset="2"/>
              <a:buChar char="§"/>
              <a:defRPr sz="1100">
                <a:latin typeface="Aptos" panose="020B0004020202020204" pitchFamily="34" charset="0"/>
              </a:defRPr>
            </a:lvl4pPr>
            <a:lvl5pPr>
              <a:defRPr sz="1100">
                <a:latin typeface="Aptos" panose="020B0004020202020204" pitchFamily="34" charset="0"/>
              </a:defRPr>
            </a:lvl5pPr>
          </a:lstStyle>
          <a:p>
            <a:pPr lvl="0"/>
            <a:r>
              <a:rPr lang="en-US"/>
              <a:t>Add context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46452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6072544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983674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4CCBED"/>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837452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688465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76349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28787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710720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6_Title with ph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8281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2045">
          <p15:clr>
            <a:srgbClr val="FBAE40"/>
          </p15:clr>
        </p15:guide>
        <p15:guide id="2" pos="578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87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gradFill>
                  <a:gsLst>
                    <a:gs pos="83000">
                      <a:schemeClr val="tx1"/>
                    </a:gs>
                    <a:gs pos="99000">
                      <a:schemeClr val="tx1"/>
                    </a:gs>
                  </a:gsLst>
                  <a:lin ang="5400000" scaled="1"/>
                </a:gradFill>
              </a:defRPr>
            </a:lvl1pPr>
          </a:lstStyle>
          <a:p>
            <a:r>
              <a:rPr lang="en-US"/>
              <a:t>Title</a:t>
            </a:r>
          </a:p>
        </p:txBody>
      </p:sp>
    </p:spTree>
    <p:extLst>
      <p:ext uri="{BB962C8B-B14F-4D97-AF65-F5344CB8AC3E}">
        <p14:creationId xmlns:p14="http://schemas.microsoft.com/office/powerpoint/2010/main" val="650019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lvl1pPr>
              <a:defRPr>
                <a:latin typeface="Aptos SemiBold" panose="020B0004020202020204" pitchFamily="34" charset="0"/>
              </a:defRPr>
            </a:lvl1pPr>
          </a:lstStyle>
          <a:p>
            <a:r>
              <a:rPr lang="en-US"/>
              <a:t>Click to edit Master title style</a:t>
            </a:r>
          </a:p>
        </p:txBody>
      </p:sp>
      <p:sp>
        <p:nvSpPr>
          <p:cNvPr id="4" name="Text Placeholder 3"/>
          <p:cNvSpPr>
            <a:spLocks noGrp="1"/>
          </p:cNvSpPr>
          <p:nvPr>
            <p:ph type="body" sz="quarter" idx="10"/>
          </p:nvPr>
        </p:nvSpPr>
        <p:spPr>
          <a:xfrm>
            <a:off x="586391" y="1434371"/>
            <a:ext cx="11018520" cy="1612749"/>
          </a:xfrm>
        </p:spPr>
        <p:txBody>
          <a:bodyPr wrap="square">
            <a:spAutoFit/>
          </a:bodyPr>
          <a:lstStyle>
            <a:lvl1pPr marL="0" indent="0">
              <a:buNone/>
              <a:defRPr>
                <a:latin typeface="Aptos" panose="020B0004020202020204" pitchFamily="34" charset="0"/>
              </a:defRPr>
            </a:lvl1pPr>
            <a:lvl2pPr marL="228594" indent="0">
              <a:buNone/>
              <a:defRPr>
                <a:latin typeface="Aptos" panose="020B0004020202020204" pitchFamily="34" charset="0"/>
              </a:defRPr>
            </a:lvl2pPr>
            <a:lvl3pPr marL="457189" indent="0">
              <a:buNone/>
              <a:defRPr>
                <a:latin typeface="Aptos" panose="020B0004020202020204" pitchFamily="34" charset="0"/>
              </a:defRPr>
            </a:lvl3pPr>
            <a:lvl4pPr marL="685783" indent="0">
              <a:buNone/>
              <a:defRPr>
                <a:latin typeface="Aptos" panose="020B0004020202020204" pitchFamily="34" charset="0"/>
              </a:defRPr>
            </a:lvl4pPr>
            <a:lvl5pPr marL="914377" indent="0">
              <a:buNone/>
              <a:defRPr>
                <a:latin typeface="Aptos"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638482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731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no he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lvl1pPr>
              <a:defRPr>
                <a:latin typeface="Aptos SemiBold" panose="020B0004020202020204" pitchFamily="34" charset="0"/>
              </a:defRPr>
            </a:lvl1pPr>
          </a:lstStyle>
          <a:p>
            <a:r>
              <a:rPr lang="en-US"/>
              <a:t>Click to edit Master title style</a:t>
            </a:r>
          </a:p>
        </p:txBody>
      </p:sp>
    </p:spTree>
    <p:extLst>
      <p:ext uri="{BB962C8B-B14F-4D97-AF65-F5344CB8AC3E}">
        <p14:creationId xmlns:p14="http://schemas.microsoft.com/office/powerpoint/2010/main" val="23742798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7" y="2309812"/>
            <a:ext cx="3182027" cy="553997"/>
          </a:xfrm>
        </p:spPr>
        <p:txBody>
          <a:bodyPr anchor="t"/>
          <a:lstStyle>
            <a:lvl1pPr>
              <a:defRPr>
                <a:solidFill>
                  <a:schemeClr val="tx1"/>
                </a:solidFill>
                <a:latin typeface="Aptos SemiBold" panose="020B0004020202020204" pitchFamily="34" charset="0"/>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4"/>
            <a:ext cx="7253288" cy="430887"/>
          </a:xfrm>
        </p:spPr>
        <p:txBody>
          <a:bodyPr anchor="t"/>
          <a:lstStyle>
            <a:lvl1pPr marL="231769" indent="-231769">
              <a:spcAft>
                <a:spcPts val="600"/>
              </a:spcAft>
              <a:buFont typeface="Wingdings" panose="05000000000000000000" pitchFamily="2" charset="2"/>
              <a:buChar char=""/>
              <a:defRPr>
                <a:latin typeface="Aptos" panose="020B0004020202020204" pitchFamily="34" charset="0"/>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5"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78178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Agenda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8263" y="457200"/>
            <a:ext cx="5215637" cy="553998"/>
          </a:xfrm>
        </p:spPr>
        <p:txBody>
          <a:bodyPr/>
          <a:lstStyle>
            <a:lvl1pPr>
              <a:defRPr/>
            </a:lvl1pPr>
          </a:lstStyle>
          <a:p>
            <a:r>
              <a:rPr lang="en-US"/>
              <a:t>Agenda</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614E108-2258-4959-A182-798030A0C286}"/>
              </a:ext>
            </a:extLst>
          </p:cNvPr>
          <p:cNvSpPr/>
          <p:nvPr userDrawn="1"/>
        </p:nvSpPr>
        <p:spPr bwMode="auto">
          <a:xfrm>
            <a:off x="6395722" y="0"/>
            <a:ext cx="5796278"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22E07E8F-16B4-4F77-8278-6A843F1B9F57}"/>
              </a:ext>
            </a:extLst>
          </p:cNvPr>
          <p:cNvGrpSpPr/>
          <p:nvPr userDrawn="1"/>
        </p:nvGrpSpPr>
        <p:grpSpPr>
          <a:xfrm rot="16200000">
            <a:off x="7643952" y="2603639"/>
            <a:ext cx="5424211" cy="3084509"/>
            <a:chOff x="6395721" y="4420906"/>
            <a:chExt cx="3250001" cy="1848132"/>
          </a:xfrm>
        </p:grpSpPr>
        <p:sp>
          <p:nvSpPr>
            <p:cNvPr id="27" name="Rectangle: Top Corners Rounded 26">
              <a:extLst>
                <a:ext uri="{FF2B5EF4-FFF2-40B4-BE49-F238E27FC236}">
                  <a16:creationId xmlns:a16="http://schemas.microsoft.com/office/drawing/2014/main" id="{B26B5DC7-3928-4E30-95C7-101CC42758F9}"/>
                </a:ext>
              </a:extLst>
            </p:cNvPr>
            <p:cNvSpPr/>
            <p:nvPr userDrawn="1"/>
          </p:nvSpPr>
          <p:spPr bwMode="auto">
            <a:xfrm rot="5400000">
              <a:off x="6879140" y="3937487"/>
              <a:ext cx="501648" cy="1468485"/>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5" name="Oval 24">
              <a:extLst>
                <a:ext uri="{FF2B5EF4-FFF2-40B4-BE49-F238E27FC236}">
                  <a16:creationId xmlns:a16="http://schemas.microsoft.com/office/drawing/2014/main" id="{6F2E0A55-6A95-45A9-9988-FD4377975EAD}"/>
                </a:ext>
              </a:extLst>
            </p:cNvPr>
            <p:cNvSpPr/>
            <p:nvPr userDrawn="1"/>
          </p:nvSpPr>
          <p:spPr bwMode="auto">
            <a:xfrm>
              <a:off x="7407431" y="4471065"/>
              <a:ext cx="401326" cy="401326"/>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8" name="Rectangle: Top Corners Rounded 27">
              <a:extLst>
                <a:ext uri="{FF2B5EF4-FFF2-40B4-BE49-F238E27FC236}">
                  <a16:creationId xmlns:a16="http://schemas.microsoft.com/office/drawing/2014/main" id="{EA3F14D9-33C3-411A-8D84-8E8E15E9381B}"/>
                </a:ext>
              </a:extLst>
            </p:cNvPr>
            <p:cNvSpPr/>
            <p:nvPr userDrawn="1"/>
          </p:nvSpPr>
          <p:spPr bwMode="auto">
            <a:xfrm rot="5400000">
              <a:off x="7246261" y="4243608"/>
              <a:ext cx="501648" cy="2202728"/>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9" name="Oval 28">
              <a:extLst>
                <a:ext uri="{FF2B5EF4-FFF2-40B4-BE49-F238E27FC236}">
                  <a16:creationId xmlns:a16="http://schemas.microsoft.com/office/drawing/2014/main" id="{4A285CB0-5ABD-4C59-98FE-F25F8026D321}"/>
                </a:ext>
              </a:extLst>
            </p:cNvPr>
            <p:cNvSpPr/>
            <p:nvPr userDrawn="1"/>
          </p:nvSpPr>
          <p:spPr bwMode="auto">
            <a:xfrm>
              <a:off x="8141673" y="5144307"/>
              <a:ext cx="401326" cy="401326"/>
            </a:xfrm>
            <a:prstGeom prst="ellipse">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0" name="Rectangle: Top Corners Rounded 29">
              <a:extLst>
                <a:ext uri="{FF2B5EF4-FFF2-40B4-BE49-F238E27FC236}">
                  <a16:creationId xmlns:a16="http://schemas.microsoft.com/office/drawing/2014/main" id="{6EC31BC0-C04D-4163-9ECB-371CBCE34ADB}"/>
                </a:ext>
              </a:extLst>
            </p:cNvPr>
            <p:cNvSpPr/>
            <p:nvPr userDrawn="1"/>
          </p:nvSpPr>
          <p:spPr bwMode="auto">
            <a:xfrm rot="5400000">
              <a:off x="7769898" y="4393213"/>
              <a:ext cx="501648" cy="3250001"/>
            </a:xfrm>
            <a:prstGeom prst="round2SameRect">
              <a:avLst>
                <a:gd name="adj1" fmla="val 50000"/>
                <a:gd name="adj2" fmla="val 0"/>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E691BBA6-17F1-4715-BBD9-9570E0AF6EBF}"/>
                </a:ext>
              </a:extLst>
            </p:cNvPr>
            <p:cNvSpPr/>
            <p:nvPr userDrawn="1"/>
          </p:nvSpPr>
          <p:spPr bwMode="auto">
            <a:xfrm>
              <a:off x="9188946" y="5817549"/>
              <a:ext cx="401326" cy="40132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Tree>
    <p:extLst>
      <p:ext uri="{BB962C8B-B14F-4D97-AF65-F5344CB8AC3E}">
        <p14:creationId xmlns:p14="http://schemas.microsoft.com/office/powerpoint/2010/main" val="2809940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8533573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5217" y="1189176"/>
            <a:ext cx="5062572"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062569" cy="1733680"/>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231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image" Target="../media/image4.png"/><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theme" Target="../theme/theme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1"/>
            <a:ext cx="11018520" cy="553999"/>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96332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700" r:id="rId8"/>
    <p:sldLayoutId id="2147483701" r:id="rId9"/>
    <p:sldLayoutId id="2147483702" r:id="rId10"/>
  </p:sldLayoutIdLst>
  <p:transition>
    <p:fade/>
  </p:transition>
  <p:hf sldNum="0" hdr="0" dt="0"/>
  <p:txStyles>
    <p:titleStyle>
      <a:lvl1pPr algn="l" defTabSz="932719" rtl="0" eaLnBrk="1" latinLnBrk="0" hangingPunct="1">
        <a:lnSpc>
          <a:spcPct val="100000"/>
        </a:lnSpc>
        <a:spcBef>
          <a:spcPct val="0"/>
        </a:spcBef>
        <a:buNone/>
        <a:defRPr lang="en-US" sz="3600" b="0" kern="1200" cap="none" spc="-51" baseline="0" dirty="0" smtClean="0">
          <a:ln w="3175">
            <a:noFill/>
          </a:ln>
          <a:solidFill>
            <a:schemeClr val="tx1"/>
          </a:solidFill>
          <a:effectLst/>
          <a:latin typeface="+mj-lt"/>
          <a:ea typeface="+mn-ea"/>
          <a:cs typeface="Segoe UI" pitchFamily="34" charset="0"/>
        </a:defRPr>
      </a:lvl1pPr>
    </p:titleStyle>
    <p:bodyStyle>
      <a:lvl1pPr marL="228594"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19" rtl="0" eaLnBrk="1" latinLnBrk="0" hangingPunct="1">
        <a:defRPr sz="1800" kern="1200">
          <a:solidFill>
            <a:schemeClr val="tx1"/>
          </a:solidFill>
          <a:latin typeface="+mn-lt"/>
          <a:ea typeface="+mn-ea"/>
          <a:cs typeface="+mn-cs"/>
        </a:defRPr>
      </a:lvl1pPr>
      <a:lvl2pPr marL="466359" algn="l" defTabSz="932719" rtl="0" eaLnBrk="1" latinLnBrk="0" hangingPunct="1">
        <a:defRPr sz="1800" kern="1200">
          <a:solidFill>
            <a:schemeClr val="tx1"/>
          </a:solidFill>
          <a:latin typeface="+mn-lt"/>
          <a:ea typeface="+mn-ea"/>
          <a:cs typeface="+mn-cs"/>
        </a:defRPr>
      </a:lvl2pPr>
      <a:lvl3pPr marL="932719" algn="l" defTabSz="932719" rtl="0" eaLnBrk="1" latinLnBrk="0" hangingPunct="1">
        <a:defRPr sz="1800" kern="1200">
          <a:solidFill>
            <a:schemeClr val="tx1"/>
          </a:solidFill>
          <a:latin typeface="+mn-lt"/>
          <a:ea typeface="+mn-ea"/>
          <a:cs typeface="+mn-cs"/>
        </a:defRPr>
      </a:lvl3pPr>
      <a:lvl4pPr marL="1399078" algn="l" defTabSz="932719" rtl="0" eaLnBrk="1" latinLnBrk="0" hangingPunct="1">
        <a:defRPr sz="1800" kern="1200">
          <a:solidFill>
            <a:schemeClr val="tx1"/>
          </a:solidFill>
          <a:latin typeface="+mn-lt"/>
          <a:ea typeface="+mn-ea"/>
          <a:cs typeface="+mn-cs"/>
        </a:defRPr>
      </a:lvl4pPr>
      <a:lvl5pPr marL="1865437" algn="l" defTabSz="932719" rtl="0" eaLnBrk="1" latinLnBrk="0" hangingPunct="1">
        <a:defRPr sz="1800" kern="1200">
          <a:solidFill>
            <a:schemeClr val="tx1"/>
          </a:solidFill>
          <a:latin typeface="+mn-lt"/>
          <a:ea typeface="+mn-ea"/>
          <a:cs typeface="+mn-cs"/>
        </a:defRPr>
      </a:lvl5pPr>
      <a:lvl6pPr marL="2331798" algn="l" defTabSz="932719" rtl="0" eaLnBrk="1" latinLnBrk="0" hangingPunct="1">
        <a:defRPr sz="1800" kern="1200">
          <a:solidFill>
            <a:schemeClr val="tx1"/>
          </a:solidFill>
          <a:latin typeface="+mn-lt"/>
          <a:ea typeface="+mn-ea"/>
          <a:cs typeface="+mn-cs"/>
        </a:defRPr>
      </a:lvl6pPr>
      <a:lvl7pPr marL="2798157" algn="l" defTabSz="932719" rtl="0" eaLnBrk="1" latinLnBrk="0" hangingPunct="1">
        <a:defRPr sz="1800" kern="1200">
          <a:solidFill>
            <a:schemeClr val="tx1"/>
          </a:solidFill>
          <a:latin typeface="+mn-lt"/>
          <a:ea typeface="+mn-ea"/>
          <a:cs typeface="+mn-cs"/>
        </a:defRPr>
      </a:lvl7pPr>
      <a:lvl8pPr marL="3264516" algn="l" defTabSz="932719" rtl="0" eaLnBrk="1" latinLnBrk="0" hangingPunct="1">
        <a:defRPr sz="1800" kern="1200">
          <a:solidFill>
            <a:schemeClr val="tx1"/>
          </a:solidFill>
          <a:latin typeface="+mn-lt"/>
          <a:ea typeface="+mn-ea"/>
          <a:cs typeface="+mn-cs"/>
        </a:defRPr>
      </a:lvl8pPr>
      <a:lvl9pPr marL="3730876" algn="l" defTabSz="93271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0732211"/>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Aptos SemiBold" panose="020B0004020202020204" pitchFamily="34"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Aptos" panose="020B0004020202020204" pitchFamily="34"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Aptos" panose="020B0004020202020204" pitchFamily="34"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Aptos" panose="020B0004020202020204" pitchFamily="34"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Aptos" panose="020B0004020202020204" pitchFamily="34"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Aptos" panose="020B0004020202020204" pitchFamily="34"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B36951B0-9DD1-9642-A782-90F1E7DB8FAA}"/>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rot="5400000">
            <a:off x="9494791" y="2855691"/>
            <a:ext cx="6858001" cy="1146617"/>
          </a:xfrm>
          <a:prstGeom prst="rect">
            <a:avLst/>
          </a:prstGeom>
        </p:spPr>
      </p:pic>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4623219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community.dynamics.com/blogs/post/?postid=2dd27794-8020-4cdb-973a-4db09c772250"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learn.microsoft.com/en-us/dynamics365/guidance/implementation-guide/project-governanc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dynamics365/guidance/implementation-guide/implementing-cloud-solutions"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dynamics365/guidance/implementation-guide/implementation-strategy-define-strategy-adoption-change-management"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dynamics365/guidance/implementation-guide/process-focused-solution"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dynamics365/guidance/implementation-guide/implementation-strategy-define-strategy-adoption-change-management"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en-us/dynamics365/guidance/implementation-guide/implementing-cloud-solution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learn.microsoft.com/en-us/dynamics365/guidance/implementation-guide/environment-strategy-overview"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dynamics365/guidance/implementation-guide/application-lifecycle-management"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dynamics365/guidance/implementation-guide/data-management"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hyperlink" Target="https://learn.microsoft.com/en-us/dynamics365/guidance/implementation-guide/integrate-other-solutions"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learn.microsoft.com/en-us/dynamics365/guidance/techtalks/integrate-finance-operations-dataverse" TargetMode="External"/><Relationship Id="rId4" Type="http://schemas.openxmlformats.org/officeDocument/2006/relationships/hyperlink" Target="https://learn.microsoft.com/en-us/dynamics365/guidance/techtalks/integrate-finance-operations-overview"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learn.microsoft.com/en-us/dynamics365/guidance/implementation-guide/performing-solution-prioritize-performance"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dynamics365/guidance/implementation-guide/security-strategy-day-one-priority"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learn.microsoft.com/en-us/dynamics365/guidance/implementation-guide/testing-strategy"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community.dynamics.com/blogs/post/?postid=05707484-1079-48b0-982b-88fe9215eaf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notesSlide" Target="../notesSlides/notesSlide2.xml"/><Relationship Id="rId16" Type="http://schemas.openxmlformats.org/officeDocument/2006/relationships/image" Target="../media/image23.svg"/><Relationship Id="rId1" Type="http://schemas.openxmlformats.org/officeDocument/2006/relationships/slideLayout" Target="../slideLayouts/slideLayout15.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learn.microsoft.com/en-us/dynamics365/commerce/"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learn.microsoft.com/en-us/dynamics365/customer-insights/journey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s://learn.microsoft.com/en-us/dynamics365/guidance/resources/cs-index"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s://learn.microsoft.com/en-us/dynamics365/guidance/resources/fs-index"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s://learn.microsoft.com/en-us/dynamics365/sales/"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learn.microsoft.com/en-us/dynamics365/sales/developer/developer-guide"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5BC7-FDFD-3087-A2E9-233604002B0C}"/>
              </a:ext>
            </a:extLst>
          </p:cNvPr>
          <p:cNvSpPr>
            <a:spLocks noGrp="1"/>
          </p:cNvSpPr>
          <p:nvPr>
            <p:ph type="title"/>
          </p:nvPr>
        </p:nvSpPr>
        <p:spPr>
          <a:xfrm>
            <a:off x="362078" y="2662361"/>
            <a:ext cx="4795139" cy="1436227"/>
          </a:xfrm>
        </p:spPr>
        <p:txBody>
          <a:bodyPr/>
          <a:lstStyle/>
          <a:p>
            <a:r>
              <a:rPr lang="en-GB">
                <a:latin typeface="Aptos SemiBold" panose="020B0004020202020204" pitchFamily="34" charset="0"/>
              </a:rPr>
              <a:t>Dynamics 365 FastTrack </a:t>
            </a:r>
            <a:br>
              <a:rPr lang="en-GB">
                <a:latin typeface="Aptos SemiBold" panose="020B0004020202020204" pitchFamily="34" charset="0"/>
              </a:rPr>
            </a:br>
            <a:r>
              <a:rPr lang="en-GB" sz="2800">
                <a:latin typeface="Aptos SemiBold" panose="020B0004020202020204" pitchFamily="34" charset="0"/>
              </a:rPr>
              <a:t>Solution Blueprint Workshop</a:t>
            </a:r>
            <a:br>
              <a:rPr lang="en-US"/>
            </a:br>
            <a:endParaRPr lang="en-US" sz="2933" b="1">
              <a:solidFill>
                <a:schemeClr val="tx1"/>
              </a:solidFill>
              <a:latin typeface="Aptos SemiBold" panose="020B0004020202020204" pitchFamily="34" charset="0"/>
            </a:endParaRPr>
          </a:p>
        </p:txBody>
      </p:sp>
      <p:sp>
        <p:nvSpPr>
          <p:cNvPr id="5" name="Text Placeholder 4">
            <a:extLst>
              <a:ext uri="{FF2B5EF4-FFF2-40B4-BE49-F238E27FC236}">
                <a16:creationId xmlns:a16="http://schemas.microsoft.com/office/drawing/2014/main" id="{0A916E71-C834-40D7-F59C-D27CAEE98EC0}"/>
              </a:ext>
            </a:extLst>
          </p:cNvPr>
          <p:cNvSpPr>
            <a:spLocks noGrp="1"/>
          </p:cNvSpPr>
          <p:nvPr>
            <p:ph type="body" sz="quarter" idx="12"/>
          </p:nvPr>
        </p:nvSpPr>
        <p:spPr>
          <a:xfrm>
            <a:off x="588265" y="4567676"/>
            <a:ext cx="4164583" cy="338554"/>
          </a:xfrm>
        </p:spPr>
        <p:txBody>
          <a:bodyPr vert="horz" wrap="square" lIns="0" tIns="0" rIns="0" bIns="0" rtlCol="0" anchor="t">
            <a:spAutoFit/>
          </a:bodyPr>
          <a:lstStyle/>
          <a:p>
            <a:r>
              <a:rPr lang="en-US">
                <a:latin typeface="Aptos"/>
                <a:cs typeface="Segoe UI"/>
              </a:rPr>
              <a:t>&lt;Customer Name&gt;</a:t>
            </a:r>
            <a:endParaRPr lang="en-US">
              <a:latin typeface="Aptos" panose="020B0004020202020204" pitchFamily="34" charset="0"/>
            </a:endParaRPr>
          </a:p>
        </p:txBody>
      </p:sp>
      <p:sp>
        <p:nvSpPr>
          <p:cNvPr id="4" name="TextBox 3">
            <a:extLst>
              <a:ext uri="{FF2B5EF4-FFF2-40B4-BE49-F238E27FC236}">
                <a16:creationId xmlns:a16="http://schemas.microsoft.com/office/drawing/2014/main" id="{695D9E13-D2A8-70D0-35B7-E481EBB4AF11}"/>
              </a:ext>
            </a:extLst>
          </p:cNvPr>
          <p:cNvSpPr txBox="1"/>
          <p:nvPr/>
        </p:nvSpPr>
        <p:spPr>
          <a:xfrm>
            <a:off x="2257622" y="6427991"/>
            <a:ext cx="2971603" cy="338554"/>
          </a:xfrm>
          <a:prstGeom prst="rect">
            <a:avLst/>
          </a:prstGeom>
          <a:noFill/>
        </p:spPr>
        <p:txBody>
          <a:bodyPr wrap="square">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srgbClr val="FFFFFF">
                    <a:lumMod val="85000"/>
                  </a:srgbClr>
                </a:solidFill>
                <a:effectLst/>
                <a:uLnTx/>
                <a:uFillTx/>
                <a:latin typeface="Aptos" panose="020B0004020202020204" pitchFamily="34" charset="0"/>
                <a:ea typeface="+mn-ea"/>
                <a:cs typeface="+mn-cs"/>
              </a:rPr>
              <a:t>Workshop date: </a:t>
            </a:r>
            <a:r>
              <a:rPr kumimoji="0" lang="en-GB" sz="1600" b="1" i="0" u="none" strike="noStrike" kern="1200" cap="none" spc="0" normalizeH="0" baseline="0" noProof="0">
                <a:ln>
                  <a:noFill/>
                </a:ln>
                <a:solidFill>
                  <a:srgbClr val="FFFFFF">
                    <a:lumMod val="85000"/>
                  </a:srgbClr>
                </a:solidFill>
                <a:effectLst/>
                <a:uLnTx/>
                <a:uFillTx/>
                <a:latin typeface="Aptos" panose="020B0004020202020204" pitchFamily="34" charset="0"/>
                <a:ea typeface="+mn-ea"/>
                <a:cs typeface="+mn-cs"/>
              </a:rPr>
              <a:t>DD.MM.YYYY</a:t>
            </a:r>
          </a:p>
        </p:txBody>
      </p:sp>
    </p:spTree>
    <p:extLst>
      <p:ext uri="{BB962C8B-B14F-4D97-AF65-F5344CB8AC3E}">
        <p14:creationId xmlns:p14="http://schemas.microsoft.com/office/powerpoint/2010/main" val="228823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1CC14-B02B-493F-C02C-E887EB8E4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40F49-63EF-E136-701A-BDB6A5C9D884}"/>
              </a:ext>
            </a:extLst>
          </p:cNvPr>
          <p:cNvSpPr>
            <a:spLocks noGrp="1"/>
          </p:cNvSpPr>
          <p:nvPr>
            <p:ph type="title"/>
          </p:nvPr>
        </p:nvSpPr>
        <p:spPr/>
        <p:txBody>
          <a:bodyPr/>
          <a:lstStyle/>
          <a:p>
            <a:r>
              <a:rPr lang="en-US" dirty="0"/>
              <a:t>Major use cases</a:t>
            </a:r>
          </a:p>
        </p:txBody>
      </p:sp>
      <p:sp>
        <p:nvSpPr>
          <p:cNvPr id="3" name="Text Placeholder 2">
            <a:extLst>
              <a:ext uri="{FF2B5EF4-FFF2-40B4-BE49-F238E27FC236}">
                <a16:creationId xmlns:a16="http://schemas.microsoft.com/office/drawing/2014/main" id="{FA5B7C33-1371-E60B-58C1-61C00E57A2EE}"/>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17648034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C0E9BC-2233-43DC-9527-1200441FDE79}"/>
              </a:ext>
            </a:extLst>
          </p:cNvPr>
          <p:cNvSpPr>
            <a:spLocks noGrp="1"/>
          </p:cNvSpPr>
          <p:nvPr>
            <p:ph type="title"/>
          </p:nvPr>
        </p:nvSpPr>
        <p:spPr>
          <a:xfrm>
            <a:off x="588263" y="457200"/>
            <a:ext cx="11018520" cy="553998"/>
          </a:xfrm>
        </p:spPr>
        <p:txBody>
          <a:bodyPr wrap="square" anchor="t">
            <a:normAutofit/>
          </a:bodyPr>
          <a:lstStyle/>
          <a:p>
            <a:r>
              <a:rPr lang="en-GB" dirty="0"/>
              <a:t>Program Strategy – Success Measure Definition Help</a:t>
            </a:r>
          </a:p>
        </p:txBody>
      </p:sp>
      <p:pic>
        <p:nvPicPr>
          <p:cNvPr id="10" name="Image 9">
            <a:extLst>
              <a:ext uri="{FF2B5EF4-FFF2-40B4-BE49-F238E27FC236}">
                <a16:creationId xmlns:a16="http://schemas.microsoft.com/office/drawing/2014/main" id="{EF479C33-6DF2-4909-5F81-C0B8FEC868E9}"/>
              </a:ext>
            </a:extLst>
          </p:cNvPr>
          <p:cNvPicPr>
            <a:picLocks noChangeAspect="1"/>
          </p:cNvPicPr>
          <p:nvPr/>
        </p:nvPicPr>
        <p:blipFill>
          <a:blip r:embed="rId2"/>
          <a:stretch>
            <a:fillRect/>
          </a:stretch>
        </p:blipFill>
        <p:spPr>
          <a:xfrm>
            <a:off x="588263" y="1250198"/>
            <a:ext cx="11018838" cy="4793193"/>
          </a:xfrm>
          <a:prstGeom prst="rect">
            <a:avLst/>
          </a:prstGeom>
          <a:noFill/>
        </p:spPr>
      </p:pic>
    </p:spTree>
    <p:extLst>
      <p:ext uri="{BB962C8B-B14F-4D97-AF65-F5344CB8AC3E}">
        <p14:creationId xmlns:p14="http://schemas.microsoft.com/office/powerpoint/2010/main" val="32336519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353D9-1C7F-10EB-125B-940644152D3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B7E05A1-E530-94B2-2189-83D4AA771FF9}"/>
              </a:ext>
            </a:extLst>
          </p:cNvPr>
          <p:cNvSpPr>
            <a:spLocks noGrp="1"/>
          </p:cNvSpPr>
          <p:nvPr>
            <p:ph type="body" sz="quarter" idx="11"/>
          </p:nvPr>
        </p:nvSpPr>
        <p:spPr>
          <a:xfrm>
            <a:off x="276200" y="237133"/>
            <a:ext cx="8420100" cy="553998"/>
          </a:xfrm>
        </p:spPr>
        <p:txBody>
          <a:bodyPr vert="horz" wrap="square" lIns="0" tIns="0" rIns="0" bIns="0" rtlCol="0" anchor="t">
            <a:spAutoFit/>
          </a:bodyPr>
          <a:lstStyle/>
          <a:p>
            <a:r>
              <a:rPr lang="en-US">
                <a:latin typeface="Aptos SemiBold"/>
                <a:cs typeface="Segoe UI"/>
              </a:rPr>
              <a:t>Project Governance</a:t>
            </a:r>
          </a:p>
        </p:txBody>
      </p:sp>
      <p:sp>
        <p:nvSpPr>
          <p:cNvPr id="7" name="Text Placeholder 4">
            <a:extLst>
              <a:ext uri="{FF2B5EF4-FFF2-40B4-BE49-F238E27FC236}">
                <a16:creationId xmlns:a16="http://schemas.microsoft.com/office/drawing/2014/main" id="{056B3130-2860-390A-AA3E-0CD058E44319}"/>
              </a:ext>
            </a:extLst>
          </p:cNvPr>
          <p:cNvSpPr>
            <a:spLocks noGrp="1"/>
          </p:cNvSpPr>
          <p:nvPr>
            <p:ph type="body" sz="quarter" idx="15"/>
          </p:nvPr>
        </p:nvSpPr>
        <p:spPr>
          <a:xfrm>
            <a:off x="8967788" y="0"/>
            <a:ext cx="3224212" cy="6814343"/>
          </a:xfrm>
        </p:spPr>
        <p:txBody>
          <a:bodyPr vert="horz" wrap="square" lIns="90000" tIns="90000" rIns="90000" bIns="90000" rtlCol="0" anchor="t">
            <a:spAutoFit/>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b="1" i="0" u="none" strike="noStrike" kern="1200" cap="none" spc="0" normalizeH="0" baseline="0">
                <a:ln>
                  <a:noFill/>
                </a:ln>
                <a:solidFill>
                  <a:srgbClr val="FFFFFF">
                    <a:lumMod val="95000"/>
                  </a:srgbClr>
                </a:solidFill>
                <a:effectLst/>
                <a:uLnTx/>
                <a:uFillTx/>
              </a:rPr>
              <a:t>Topic instructions</a:t>
            </a:r>
          </a:p>
          <a:p>
            <a:pPr algn="l"/>
            <a:r>
              <a:rPr lang="en-US" sz="1200">
                <a:solidFill>
                  <a:srgbClr val="FFFFFF">
                    <a:lumMod val="95000"/>
                  </a:srgbClr>
                </a:solidFill>
                <a:latin typeface="Aptos" panose="020B0004020202020204" pitchFamily="34" charset="0"/>
              </a:rPr>
              <a:t>Project governance should be designed to provide the framework and techniques to do the following:</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Map business goals into actions and measures that deliver the goals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Structure, plan, and reliably, safely, and efficiently drive the project</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Anticipate and avoid common issues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Detect emerging risks and divergence from the planned path and support corrective actions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Provide the right amount of flexibility and agility to respond to unexpected events and to adjust to the specific constraints of the customer’s business or project</a:t>
            </a:r>
          </a:p>
          <a:p>
            <a:pPr marL="171450" indent="-171450">
              <a:buChar char="q"/>
            </a:pPr>
            <a:r>
              <a:rPr lang="en-US" sz="1200">
                <a:solidFill>
                  <a:srgbClr val="FFFFFF">
                    <a:lumMod val="95000"/>
                  </a:srgbClr>
                </a:solidFill>
                <a:latin typeface="Aptos" panose="020B0004020202020204" pitchFamily="34" charset="0"/>
              </a:rPr>
              <a:t>Who will create artifacts, who will consume these? Are these available to the whole team?</a:t>
            </a:r>
          </a:p>
          <a:p>
            <a:pPr algn="l"/>
            <a:br>
              <a:rPr lang="en-US" sz="1200">
                <a:solidFill>
                  <a:srgbClr val="FFFFFF">
                    <a:lumMod val="95000"/>
                  </a:srgbClr>
                </a:solidFill>
                <a:latin typeface="Aptos" panose="020B0004020202020204" pitchFamily="34" charset="0"/>
              </a:rPr>
            </a:br>
            <a:r>
              <a:rPr lang="en-GB" sz="1200">
                <a:solidFill>
                  <a:srgbClr val="FFFFFF">
                    <a:lumMod val="95000"/>
                  </a:srgbClr>
                </a:solidFill>
                <a:latin typeface="Aptos" panose="020B0004020202020204" pitchFamily="34" charset="0"/>
              </a:rPr>
              <a:t>The architect will be </a:t>
            </a:r>
            <a:r>
              <a:rPr lang="en-US" sz="1200">
                <a:solidFill>
                  <a:srgbClr val="FFFFFF">
                    <a:lumMod val="95000"/>
                  </a:srgbClr>
                </a:solidFill>
                <a:latin typeface="Aptos" panose="020B0004020202020204" pitchFamily="34" charset="0"/>
              </a:rPr>
              <a:t>analyzing</a:t>
            </a:r>
            <a:r>
              <a:rPr lang="en-GB" sz="1200">
                <a:solidFill>
                  <a:srgbClr val="FFFFFF">
                    <a:lumMod val="95000"/>
                  </a:srgbClr>
                </a:solidFill>
                <a:latin typeface="Aptos" panose="020B0004020202020204" pitchFamily="34" charset="0"/>
              </a:rPr>
              <a:t> this information and sharing any recommendations accordingly.</a:t>
            </a:r>
            <a:endParaRPr lang="en-US" sz="1200">
              <a:solidFill>
                <a:srgbClr val="FFFFFF">
                  <a:lumMod val="95000"/>
                </a:srgbClr>
              </a:solidFill>
              <a:latin typeface="Aptos" panose="020B0004020202020204" pitchFamily="34" charset="0"/>
            </a:endParaRPr>
          </a:p>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solidFill>
                  <a:srgbClr val="FFFFFF">
                    <a:lumMod val="95000"/>
                  </a:srgbClr>
                </a:solidFill>
                <a:latin typeface="Aptos" panose="020B0004020202020204" pitchFamily="34" charset="0"/>
                <a:hlinkClick r:id="rId3">
                  <a:extLst>
                    <a:ext uri="{A12FA001-AC4F-418D-AE19-62706E023703}">
                      <ahyp:hlinkClr xmlns:ahyp="http://schemas.microsoft.com/office/drawing/2018/hyperlinkcolor" val="tx"/>
                    </a:ext>
                  </a:extLst>
                </a:hlinkClick>
              </a:rPr>
              <a:t>Dynamics 365 Fast Track for Dynamics - Engagement Model &amp; Project Governance | May 13, 2021</a:t>
            </a:r>
            <a:endParaRPr lang="en-US" sz="1200">
              <a:solidFill>
                <a:srgbClr val="FFFFFF">
                  <a:lumMod val="95000"/>
                </a:srgbClr>
              </a:solidFill>
              <a:latin typeface="Aptos" panose="020B0004020202020204" pitchFamily="34" charset="0"/>
            </a:endParaRPr>
          </a:p>
          <a:p>
            <a:pPr marL="285750" indent="-200025" defTabSz="914367">
              <a:spcBef>
                <a:spcPts val="300"/>
              </a:spcBef>
              <a:spcAft>
                <a:spcPts val="0"/>
              </a:spcAft>
              <a:buSzTx/>
              <a:buFont typeface="Arial" panose="020B0604020202020204" pitchFamily="34" charset="0"/>
              <a:buChar char="•"/>
              <a:defRPr/>
            </a:pPr>
            <a:r>
              <a:rPr lang="en-US" sz="1200">
                <a:solidFill>
                  <a:srgbClr val="FFFFFF">
                    <a:lumMod val="95000"/>
                  </a:srgbClr>
                </a:solidFill>
                <a:latin typeface="Aptos" panose="020B0004020202020204" pitchFamily="34" charset="0"/>
                <a:hlinkClick r:id="rId4">
                  <a:extLst>
                    <a:ext uri="{A12FA001-AC4F-418D-AE19-62706E023703}">
                      <ahyp:hlinkClr xmlns:ahyp="http://schemas.microsoft.com/office/drawing/2018/hyperlinkcolor" val="tx"/>
                    </a:ext>
                  </a:extLst>
                </a:hlinkClick>
              </a:rPr>
              <a:t>Implement Dynamics 365 projects with effective governance - Dynamics 365 | Microsoft Learn</a:t>
            </a:r>
            <a:endParaRPr lang="en-US" sz="1200">
              <a:solidFill>
                <a:srgbClr val="FFFFFF">
                  <a:lumMod val="95000"/>
                </a:srgbClr>
              </a:solidFill>
              <a:latin typeface="Aptos" panose="020B0004020202020204" pitchFamily="34" charset="0"/>
            </a:endParaRPr>
          </a:p>
        </p:txBody>
      </p:sp>
      <p:sp>
        <p:nvSpPr>
          <p:cNvPr id="5" name="Text Placeholder 4">
            <a:extLst>
              <a:ext uri="{FF2B5EF4-FFF2-40B4-BE49-F238E27FC236}">
                <a16:creationId xmlns:a16="http://schemas.microsoft.com/office/drawing/2014/main" id="{F5A35962-88D6-B6A5-EA83-34AF27775EFC}"/>
              </a:ext>
            </a:extLst>
          </p:cNvPr>
          <p:cNvSpPr>
            <a:spLocks noGrp="1"/>
          </p:cNvSpPr>
          <p:nvPr>
            <p:ph type="body" sz="quarter" idx="12"/>
          </p:nvPr>
        </p:nvSpPr>
        <p:spPr/>
        <p:txBody>
          <a:bodyPr/>
          <a:lstStyle/>
          <a:p>
            <a:r>
              <a:rPr lang="en-US"/>
              <a:t>Topic items</a:t>
            </a:r>
          </a:p>
        </p:txBody>
      </p:sp>
      <p:sp>
        <p:nvSpPr>
          <p:cNvPr id="6" name="Text Placeholder 5">
            <a:extLst>
              <a:ext uri="{FF2B5EF4-FFF2-40B4-BE49-F238E27FC236}">
                <a16:creationId xmlns:a16="http://schemas.microsoft.com/office/drawing/2014/main" id="{42C49553-6C8C-D125-FC2F-54A093BA4027}"/>
              </a:ext>
            </a:extLst>
          </p:cNvPr>
          <p:cNvSpPr txBox="1">
            <a:spLocks/>
          </p:cNvSpPr>
          <p:nvPr/>
        </p:nvSpPr>
        <p:spPr>
          <a:xfrm>
            <a:off x="585217" y="1522638"/>
            <a:ext cx="7253288" cy="2326791"/>
          </a:xfrm>
          <a:prstGeom prst="rect">
            <a:avLst/>
          </a:prstGeom>
        </p:spPr>
        <p:txBody>
          <a:bodyPr vert="horz" wrap="square" lIns="0" tIns="0" rIns="0" bIns="0" rtlCol="0">
            <a:spAutoFit/>
          </a:bodyPr>
          <a:lstStyle>
            <a:lvl1pPr marL="0"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3600" b="0" kern="1200" cap="none" spc="-51" baseline="0" dirty="0" smtClean="0">
                <a:ln w="3175">
                  <a:noFill/>
                </a:ln>
                <a:solidFill>
                  <a:schemeClr val="tx1"/>
                </a:solidFill>
                <a:effectLst/>
                <a:latin typeface="Aptos SemiBold" panose="020B0004020202020204" pitchFamily="34" charset="0"/>
                <a:ea typeface="+mn-ea"/>
                <a:cs typeface="Segoe UI"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3600" b="0" kern="1200" cap="none" spc="-51" baseline="0" dirty="0" smtClean="0">
                <a:ln w="3175">
                  <a:noFill/>
                </a:ln>
                <a:solidFill>
                  <a:schemeClr val="tx1"/>
                </a:solidFill>
                <a:effectLst/>
                <a:latin typeface="+mj-lt"/>
                <a:ea typeface="+mn-ea"/>
                <a:cs typeface="Segoe UI" pitchFamily="34" charset="0"/>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ctr">
              <a:spcBef>
                <a:spcPts val="0"/>
              </a:spcBef>
              <a:buFont typeface="Wingdings" panose="05000000000000000000" pitchFamily="2" charset="2"/>
              <a:buChar char="ü"/>
            </a:pPr>
            <a:r>
              <a:rPr lang="de-DE" sz="1800" err="1">
                <a:solidFill>
                  <a:srgbClr val="FFFFFF"/>
                </a:solidFill>
                <a:latin typeface="Segoe UI" panose="020B0502040204020203" pitchFamily="34" charset="0"/>
              </a:rPr>
              <a:t>Documentation</a:t>
            </a:r>
            <a:r>
              <a:rPr lang="de-DE" sz="1800">
                <a:solidFill>
                  <a:srgbClr val="FFFFFF"/>
                </a:solidFill>
                <a:latin typeface="Segoe UI" panose="020B0502040204020203" pitchFamily="34" charset="0"/>
              </a:rPr>
              <a:t> Approach</a:t>
            </a:r>
            <a:endParaRPr lang="en-DE" sz="1800">
              <a:latin typeface="Arial" panose="020B0604020202020204" pitchFamily="34" charset="0"/>
            </a:endParaRPr>
          </a:p>
          <a:p>
            <a:pPr marL="285750" indent="-285750" fontAlgn="ctr">
              <a:spcBef>
                <a:spcPts val="0"/>
              </a:spcBef>
              <a:buFont typeface="Wingdings" panose="05000000000000000000" pitchFamily="2" charset="2"/>
              <a:buChar char="ü"/>
            </a:pPr>
            <a:r>
              <a:rPr lang="de-DE" sz="1800">
                <a:solidFill>
                  <a:srgbClr val="FFFFFF"/>
                </a:solidFill>
                <a:latin typeface="Segoe UI" panose="020B0502040204020203" pitchFamily="34" charset="0"/>
              </a:rPr>
              <a:t>Work Management</a:t>
            </a:r>
            <a:endParaRPr lang="en-DE" sz="1800">
              <a:latin typeface="Arial" panose="020B0604020202020204" pitchFamily="34" charset="0"/>
            </a:endParaRPr>
          </a:p>
          <a:p>
            <a:pPr marL="285750" indent="-285750" fontAlgn="ctr">
              <a:spcBef>
                <a:spcPts val="0"/>
              </a:spcBef>
              <a:buFont typeface="Wingdings" panose="05000000000000000000" pitchFamily="2" charset="2"/>
              <a:buChar char="ü"/>
            </a:pPr>
            <a:r>
              <a:rPr lang="de-DE" sz="1800">
                <a:solidFill>
                  <a:srgbClr val="FFFFFF"/>
                </a:solidFill>
                <a:latin typeface="Segoe UI" panose="020B0502040204020203" pitchFamily="34" charset="0"/>
              </a:rPr>
              <a:t>Communication</a:t>
            </a:r>
            <a:endParaRPr lang="en-DE" sz="1800">
              <a:latin typeface="Arial" panose="020B0604020202020204" pitchFamily="34" charset="0"/>
            </a:endParaRPr>
          </a:p>
          <a:p>
            <a:pPr marL="285750" indent="-285750" fontAlgn="ctr">
              <a:spcBef>
                <a:spcPts val="0"/>
              </a:spcBef>
              <a:buFont typeface="Wingdings" panose="05000000000000000000" pitchFamily="2" charset="2"/>
              <a:buChar char="ü"/>
            </a:pPr>
            <a:r>
              <a:rPr lang="de-DE" sz="1800" err="1">
                <a:solidFill>
                  <a:srgbClr val="FFFFFF"/>
                </a:solidFill>
                <a:latin typeface="Segoe UI" panose="020B0502040204020203" pitchFamily="34" charset="0"/>
              </a:rPr>
              <a:t>Decision</a:t>
            </a:r>
            <a:r>
              <a:rPr lang="de-DE" sz="1800">
                <a:solidFill>
                  <a:srgbClr val="FFFFFF"/>
                </a:solidFill>
                <a:latin typeface="Segoe UI" panose="020B0502040204020203" pitchFamily="34" charset="0"/>
              </a:rPr>
              <a:t> Making</a:t>
            </a:r>
            <a:endParaRPr lang="en-DE" sz="1800">
              <a:latin typeface="Arial" panose="020B0604020202020204" pitchFamily="34" charset="0"/>
            </a:endParaRPr>
          </a:p>
          <a:p>
            <a:pPr marL="285750" indent="-285750" fontAlgn="ctr">
              <a:spcBef>
                <a:spcPts val="0"/>
              </a:spcBef>
              <a:buFont typeface="Wingdings" panose="05000000000000000000" pitchFamily="2" charset="2"/>
              <a:buChar char="ü"/>
            </a:pPr>
            <a:r>
              <a:rPr lang="de-DE" sz="1800" err="1">
                <a:solidFill>
                  <a:srgbClr val="FFFFFF"/>
                </a:solidFill>
                <a:latin typeface="Segoe UI" panose="020B0502040204020203" pitchFamily="34" charset="0"/>
              </a:rPr>
              <a:t>Roles</a:t>
            </a:r>
            <a:r>
              <a:rPr lang="de-DE" sz="1800">
                <a:solidFill>
                  <a:srgbClr val="FFFFFF"/>
                </a:solidFill>
                <a:latin typeface="Segoe UI" panose="020B0502040204020203" pitchFamily="34" charset="0"/>
              </a:rPr>
              <a:t>, </a:t>
            </a:r>
            <a:r>
              <a:rPr lang="de-DE" sz="1800" err="1">
                <a:solidFill>
                  <a:srgbClr val="FFFFFF"/>
                </a:solidFill>
                <a:latin typeface="Segoe UI" panose="020B0502040204020203" pitchFamily="34" charset="0"/>
              </a:rPr>
              <a:t>Responsibilities</a:t>
            </a:r>
            <a:r>
              <a:rPr lang="de-DE" sz="1800">
                <a:solidFill>
                  <a:srgbClr val="FFFFFF"/>
                </a:solidFill>
                <a:latin typeface="Segoe UI" panose="020B0502040204020203" pitchFamily="34" charset="0"/>
              </a:rPr>
              <a:t> and </a:t>
            </a:r>
            <a:r>
              <a:rPr lang="de-DE" sz="1800" err="1">
                <a:solidFill>
                  <a:srgbClr val="FFFFFF"/>
                </a:solidFill>
                <a:latin typeface="Segoe UI" panose="020B0502040204020203" pitchFamily="34" charset="0"/>
              </a:rPr>
              <a:t>Resourcing</a:t>
            </a:r>
            <a:endParaRPr lang="en-DE" sz="1800">
              <a:latin typeface="Arial" panose="020B0604020202020204" pitchFamily="34" charset="0"/>
            </a:endParaRPr>
          </a:p>
          <a:p>
            <a:pPr marL="285750" indent="-285750" fontAlgn="ctr">
              <a:spcBef>
                <a:spcPts val="0"/>
              </a:spcBef>
              <a:buFont typeface="Wingdings" panose="05000000000000000000" pitchFamily="2" charset="2"/>
              <a:buChar char="ü"/>
            </a:pPr>
            <a:r>
              <a:rPr lang="de-DE" sz="1800">
                <a:solidFill>
                  <a:srgbClr val="FFFFFF"/>
                </a:solidFill>
                <a:latin typeface="Segoe UI" panose="020B0502040204020203" pitchFamily="34" charset="0"/>
              </a:rPr>
              <a:t>Project </a:t>
            </a:r>
            <a:r>
              <a:rPr lang="de-DE" sz="1800" err="1">
                <a:solidFill>
                  <a:srgbClr val="FFFFFF"/>
                </a:solidFill>
                <a:latin typeface="Segoe UI" panose="020B0502040204020203" pitchFamily="34" charset="0"/>
              </a:rPr>
              <a:t>Governance</a:t>
            </a:r>
            <a:r>
              <a:rPr lang="de-DE" sz="1800">
                <a:solidFill>
                  <a:srgbClr val="FFFFFF"/>
                </a:solidFill>
                <a:latin typeface="Segoe UI" panose="020B0502040204020203" pitchFamily="34" charset="0"/>
              </a:rPr>
              <a:t> </a:t>
            </a:r>
            <a:r>
              <a:rPr lang="de-DE" sz="1800" err="1">
                <a:solidFill>
                  <a:srgbClr val="FFFFFF"/>
                </a:solidFill>
                <a:latin typeface="Segoe UI" panose="020B0502040204020203" pitchFamily="34" charset="0"/>
              </a:rPr>
              <a:t>Considerations</a:t>
            </a:r>
            <a:endParaRPr lang="en-DE" sz="1800">
              <a:latin typeface="Arial" panose="020B0604020202020204" pitchFamily="34" charset="0"/>
            </a:endParaRPr>
          </a:p>
          <a:p>
            <a:pPr marL="571500" indent="-571500">
              <a:buFont typeface="Wingdings" panose="05000000000000000000" pitchFamily="2" charset="2"/>
              <a:buChar char="ü"/>
            </a:pPr>
            <a:endParaRPr lang="en-DE"/>
          </a:p>
        </p:txBody>
      </p:sp>
      <p:sp>
        <p:nvSpPr>
          <p:cNvPr id="8" name="TextBox 7">
            <a:extLst>
              <a:ext uri="{FF2B5EF4-FFF2-40B4-BE49-F238E27FC236}">
                <a16:creationId xmlns:a16="http://schemas.microsoft.com/office/drawing/2014/main" id="{B58CCE6D-B86E-A444-5CB4-A19D41431DA6}"/>
              </a:ext>
            </a:extLst>
          </p:cNvPr>
          <p:cNvSpPr txBox="1"/>
          <p:nvPr/>
        </p:nvSpPr>
        <p:spPr>
          <a:xfrm>
            <a:off x="585217" y="5456008"/>
            <a:ext cx="8111083" cy="1031051"/>
          </a:xfrm>
          <a:prstGeom prst="rect">
            <a:avLst/>
          </a:prstGeom>
          <a:noFill/>
        </p:spPr>
        <p:txBody>
          <a:bodyPr wrap="square" lIns="0" tIns="0" rIns="0" bIns="0" rtlCol="0">
            <a:spAutoFit/>
          </a:bodyPr>
          <a:lstStyle/>
          <a:p>
            <a:pPr algn="l"/>
            <a:r>
              <a:rPr lang="en-US" sz="1100" b="1" i="1">
                <a:solidFill>
                  <a:srgbClr val="FFFFFF"/>
                </a:solidFill>
                <a:effectLst/>
                <a:latin typeface="Segoe UI" panose="020B0502040204020203" pitchFamily="34" charset="0"/>
              </a:rPr>
              <a:t>Example assets</a:t>
            </a:r>
            <a:br>
              <a:rPr lang="en-US" sz="1100" b="1" i="1">
                <a:solidFill>
                  <a:srgbClr val="FFFFFF"/>
                </a:solidFill>
                <a:effectLst/>
                <a:latin typeface="Segoe UI" panose="020B0502040204020203" pitchFamily="34" charset="0"/>
              </a:rPr>
            </a:br>
            <a:endParaRPr lang="en-US" sz="1100" b="1" i="1">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Project Governance Framework Diagram</a:t>
            </a:r>
            <a:r>
              <a:rPr lang="en-US" sz="1100" b="0" i="1">
                <a:solidFill>
                  <a:srgbClr val="FFFFFF"/>
                </a:solidFill>
                <a:effectLst/>
                <a:latin typeface="Segoe UI" panose="020B0502040204020203" pitchFamily="34" charset="0"/>
              </a:rPr>
              <a:t>: Visual representation of the governance structure, roles, and responsibilities.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Project Timeline and Milestones</a:t>
            </a:r>
            <a:r>
              <a:rPr lang="en-US" sz="1100" b="0" i="1">
                <a:solidFill>
                  <a:srgbClr val="FFFFFF"/>
                </a:solidFill>
                <a:effectLst/>
                <a:latin typeface="Segoe UI" panose="020B0502040204020203" pitchFamily="34" charset="0"/>
              </a:rPr>
              <a:t>: Visual overview of the project schedule, key milestones, and deadlines.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Status Reporting</a:t>
            </a:r>
            <a:r>
              <a:rPr lang="en-US" sz="1100" b="0" i="1">
                <a:solidFill>
                  <a:srgbClr val="FFFFFF"/>
                </a:solidFill>
                <a:effectLst/>
                <a:latin typeface="Segoe UI" panose="020B0502040204020203" pitchFamily="34" charset="0"/>
              </a:rPr>
              <a:t>: Established templates and processes for regular progress reports and updates.</a:t>
            </a:r>
          </a:p>
          <a:p>
            <a:pPr algn="l"/>
            <a:endParaRPr lang="en-US" sz="1200"/>
          </a:p>
        </p:txBody>
      </p:sp>
    </p:spTree>
    <p:extLst>
      <p:ext uri="{BB962C8B-B14F-4D97-AF65-F5344CB8AC3E}">
        <p14:creationId xmlns:p14="http://schemas.microsoft.com/office/powerpoint/2010/main" val="13834236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9A07-EE19-0661-2908-C04EF6C3D2CA}"/>
              </a:ext>
            </a:extLst>
          </p:cNvPr>
          <p:cNvSpPr>
            <a:spLocks noGrp="1"/>
          </p:cNvSpPr>
          <p:nvPr>
            <p:ph type="title"/>
          </p:nvPr>
        </p:nvSpPr>
        <p:spPr/>
        <p:txBody>
          <a:bodyPr/>
          <a:lstStyle/>
          <a:p>
            <a:r>
              <a:rPr lang="en-US"/>
              <a:t>Project governance</a:t>
            </a:r>
          </a:p>
        </p:txBody>
      </p:sp>
      <p:sp>
        <p:nvSpPr>
          <p:cNvPr id="3" name="Text Placeholder 2">
            <a:extLst>
              <a:ext uri="{FF2B5EF4-FFF2-40B4-BE49-F238E27FC236}">
                <a16:creationId xmlns:a16="http://schemas.microsoft.com/office/drawing/2014/main" id="{4C59C8F0-F75C-359B-71DA-EBC451F52DF2}"/>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7360680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B7610-B55F-172E-AFA4-C011EA88CA8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96C9B52-C8E5-89B3-9AC0-58336CABD06B}"/>
              </a:ext>
            </a:extLst>
          </p:cNvPr>
          <p:cNvSpPr>
            <a:spLocks noGrp="1"/>
          </p:cNvSpPr>
          <p:nvPr>
            <p:ph type="body" sz="quarter" idx="11"/>
          </p:nvPr>
        </p:nvSpPr>
        <p:spPr>
          <a:xfrm>
            <a:off x="276200" y="237133"/>
            <a:ext cx="8420100" cy="553998"/>
          </a:xfrm>
        </p:spPr>
        <p:txBody>
          <a:bodyPr/>
          <a:lstStyle/>
          <a:p>
            <a:r>
              <a:rPr lang="en-US"/>
              <a:t>Implementation strategy</a:t>
            </a:r>
          </a:p>
        </p:txBody>
      </p:sp>
      <p:sp>
        <p:nvSpPr>
          <p:cNvPr id="3" name="Text Placeholder 2">
            <a:extLst>
              <a:ext uri="{FF2B5EF4-FFF2-40B4-BE49-F238E27FC236}">
                <a16:creationId xmlns:a16="http://schemas.microsoft.com/office/drawing/2014/main" id="{AB0921CA-D881-8ECD-E459-64C7FE07E38A}"/>
              </a:ext>
            </a:extLst>
          </p:cNvPr>
          <p:cNvSpPr>
            <a:spLocks noGrp="1"/>
          </p:cNvSpPr>
          <p:nvPr>
            <p:ph type="body" sz="quarter" idx="12"/>
          </p:nvPr>
        </p:nvSpPr>
        <p:spPr/>
        <p:txBody>
          <a:bodyPr/>
          <a:lstStyle/>
          <a:p>
            <a:r>
              <a:rPr lang="en-US"/>
              <a:t>Topic items</a:t>
            </a:r>
          </a:p>
        </p:txBody>
      </p:sp>
      <p:sp>
        <p:nvSpPr>
          <p:cNvPr id="7" name="Text Placeholder 4">
            <a:extLst>
              <a:ext uri="{FF2B5EF4-FFF2-40B4-BE49-F238E27FC236}">
                <a16:creationId xmlns:a16="http://schemas.microsoft.com/office/drawing/2014/main" id="{2D66C541-1B76-BCC5-471C-91166CB14D1F}"/>
              </a:ext>
            </a:extLst>
          </p:cNvPr>
          <p:cNvSpPr>
            <a:spLocks noGrp="1"/>
          </p:cNvSpPr>
          <p:nvPr>
            <p:ph type="body" sz="quarter" idx="15"/>
          </p:nvPr>
        </p:nvSpPr>
        <p:spPr>
          <a:xfrm>
            <a:off x="8967788" y="0"/>
            <a:ext cx="3224212" cy="6129540"/>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a:ln>
                  <a:noFill/>
                </a:ln>
                <a:solidFill>
                  <a:srgbClr val="FFFFFF">
                    <a:lumMod val="95000"/>
                  </a:srgbClr>
                </a:solidFill>
                <a:effectLst/>
                <a:uLnTx/>
                <a:uFillTx/>
              </a:rPr>
              <a:t>Why do we ask these questions?</a:t>
            </a:r>
          </a:p>
          <a:p>
            <a:pPr algn="l"/>
            <a:r>
              <a:rPr lang="en-US" sz="1200">
                <a:solidFill>
                  <a:srgbClr val="FFFFFF">
                    <a:lumMod val="95000"/>
                  </a:srgbClr>
                </a:solidFill>
                <a:latin typeface="Aptos" panose="020B0004020202020204" pitchFamily="34" charset="0"/>
              </a:rPr>
              <a:t>The questions asked as part of the "Implementation strategy" are essential to ensure the project is aligned with business goals, minimizes risks, and maximizes the chances of success. They help clarify the purpose of the implementation, identify potential challenges, and ensure that the project is well-planned and executed. </a:t>
            </a:r>
          </a:p>
          <a:p>
            <a:pPr algn="l"/>
            <a:r>
              <a:rPr lang="en-US" sz="1200">
                <a:solidFill>
                  <a:srgbClr val="FFFFFF">
                    <a:lumMod val="95000"/>
                  </a:srgbClr>
                </a:solidFill>
                <a:latin typeface="Aptos" panose="020B0004020202020204" pitchFamily="34" charset="0"/>
              </a:rPr>
              <a:t>A good implementation strategy includes the following elements: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Define business objectives as goals and expected outcomes of the implementation.</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Outline the project timeline, milestones, and resource allocation as part of the project planning.</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Identify potential key risks and develop mitigation strategies.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Plan for managing organizational changes and user adoption as part of change management.</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Ensure there is a plan for continuous communication and involvement of key stakeholders.</a:t>
            </a:r>
            <a:br>
              <a:rPr lang="en-US" sz="1200">
                <a:solidFill>
                  <a:srgbClr val="FFFFFF">
                    <a:lumMod val="95000"/>
                  </a:srgbClr>
                </a:solidFill>
                <a:latin typeface="Aptos" panose="020B0004020202020204" pitchFamily="34" charset="0"/>
              </a:rPr>
            </a:br>
            <a:br>
              <a:rPr lang="en-US" sz="1200">
                <a:solidFill>
                  <a:srgbClr val="FFFFFF">
                    <a:lumMod val="95000"/>
                  </a:srgbClr>
                </a:solidFill>
                <a:latin typeface="Aptos" panose="020B0004020202020204" pitchFamily="34" charset="0"/>
              </a:rPr>
            </a:br>
            <a:r>
              <a:rPr kumimoji="0" lang="en-US" sz="1600"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rPr>
              <a:t>How to implement Dynamics 365 cloud solutions | Microsoft Learn</a:t>
            </a:r>
            <a:endParaRPr lang="en-US" sz="1200">
              <a:latin typeface="Aptos" panose="020B0004020202020204" pitchFamily="34" charset="0"/>
            </a:endParaRPr>
          </a:p>
        </p:txBody>
      </p:sp>
      <p:sp>
        <p:nvSpPr>
          <p:cNvPr id="4" name="Text Placeholder 5">
            <a:extLst>
              <a:ext uri="{FF2B5EF4-FFF2-40B4-BE49-F238E27FC236}">
                <a16:creationId xmlns:a16="http://schemas.microsoft.com/office/drawing/2014/main" id="{B3849AE8-087D-07A8-3AA2-DE227F9DD30E}"/>
              </a:ext>
            </a:extLst>
          </p:cNvPr>
          <p:cNvSpPr txBox="1">
            <a:spLocks/>
          </p:cNvSpPr>
          <p:nvPr/>
        </p:nvSpPr>
        <p:spPr>
          <a:xfrm>
            <a:off x="585217" y="1522638"/>
            <a:ext cx="7253288" cy="1107996"/>
          </a:xfrm>
          <a:prstGeom prst="rect">
            <a:avLst/>
          </a:prstGeom>
        </p:spPr>
        <p:txBody>
          <a:bodyPr vert="horz" wrap="square" lIns="0" tIns="0" rIns="0" bIns="0" rtlCol="0">
            <a:spAutoFit/>
          </a:bodyPr>
          <a:lstStyle>
            <a:defPPr>
              <a:defRPr lang="en-DE"/>
            </a:defPPr>
            <a:lvl1pPr marL="285750" marR="0" indent="-285750" defTabSz="932719" fontAlgn="ctr">
              <a:lnSpc>
                <a:spcPct val="100000"/>
              </a:lnSpc>
              <a:spcBef>
                <a:spcPts val="0"/>
              </a:spcBef>
              <a:spcAft>
                <a:spcPts val="0"/>
              </a:spcAft>
              <a:buClrTx/>
              <a:buSzPct val="90000"/>
              <a:buFont typeface="Wingdings" panose="05000000000000000000" pitchFamily="2" charset="2"/>
              <a:buChar char="ü"/>
              <a:tabLst/>
              <a:defRPr b="0" cap="none" spc="-51" baseline="0">
                <a:ln w="3175">
                  <a:noFill/>
                </a:ln>
                <a:solidFill>
                  <a:srgbClr val="FFFFFF"/>
                </a:solidFill>
                <a:effectLst/>
                <a:latin typeface="Segoe UI" panose="020B0502040204020203" pitchFamily="34" charset="0"/>
                <a:cs typeface="Segoe UI" pitchFamily="34" charset="0"/>
              </a:defRPr>
            </a:lvl1pPr>
            <a:lvl2pPr marL="457189" marR="0" indent="-228594" defTabSz="932719" fontAlgn="auto">
              <a:lnSpc>
                <a:spcPct val="100000"/>
              </a:lnSpc>
              <a:spcBef>
                <a:spcPct val="20000"/>
              </a:spcBef>
              <a:spcAft>
                <a:spcPts val="0"/>
              </a:spcAft>
              <a:buClrTx/>
              <a:buSzPct val="90000"/>
              <a:buFont typeface="Wingdings" panose="05000000000000000000" pitchFamily="2" charset="2"/>
              <a:buChar char=""/>
              <a:tabLst/>
              <a:defRPr sz="3600" b="0" cap="none" spc="-51" baseline="0">
                <a:ln w="3175">
                  <a:noFill/>
                </a:ln>
                <a:effectLst/>
                <a:latin typeface="+mj-lt"/>
                <a:cs typeface="Segoe UI" pitchFamily="34" charset="0"/>
              </a:defRPr>
            </a:lvl2pPr>
            <a:lvl3pPr marL="657209" marR="0" indent="-200020" defTabSz="932719"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42" marR="0" indent="-1809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13" marR="0" indent="-1682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4976" indent="-233181" defTabSz="932719">
              <a:spcBef>
                <a:spcPct val="20000"/>
              </a:spcBef>
              <a:buFont typeface="Arial" pitchFamily="34" charset="0"/>
              <a:buChar char="•"/>
              <a:defRPr sz="2000"/>
            </a:lvl6pPr>
            <a:lvl7pPr marL="3031336" indent="-233181" defTabSz="932719">
              <a:spcBef>
                <a:spcPct val="20000"/>
              </a:spcBef>
              <a:buFont typeface="Arial" pitchFamily="34" charset="0"/>
              <a:buChar char="•"/>
              <a:defRPr sz="2000"/>
            </a:lvl7pPr>
            <a:lvl8pPr marL="3497695" indent="-233181" defTabSz="932719">
              <a:spcBef>
                <a:spcPct val="20000"/>
              </a:spcBef>
              <a:buFont typeface="Arial" pitchFamily="34" charset="0"/>
              <a:buChar char="•"/>
              <a:defRPr sz="2000"/>
            </a:lvl8pPr>
            <a:lvl9pPr marL="3964056" indent="-233181" defTabSz="932719">
              <a:spcBef>
                <a:spcPct val="20000"/>
              </a:spcBef>
              <a:buFont typeface="Arial" pitchFamily="34" charset="0"/>
              <a:buChar char="•"/>
              <a:defRPr sz="2000"/>
            </a:lvl9pPr>
          </a:lstStyle>
          <a:p>
            <a:r>
              <a:rPr lang="en-US"/>
              <a:t>Implementation strategy methodology</a:t>
            </a:r>
          </a:p>
          <a:p>
            <a:r>
              <a:rPr lang="en-US"/>
              <a:t>Rollout model</a:t>
            </a:r>
          </a:p>
          <a:p>
            <a:r>
              <a:rPr lang="en-US"/>
              <a:t>Project schedule</a:t>
            </a:r>
          </a:p>
          <a:p>
            <a:endParaRPr lang="en-DE"/>
          </a:p>
        </p:txBody>
      </p:sp>
      <p:sp>
        <p:nvSpPr>
          <p:cNvPr id="5" name="TextBox 4">
            <a:extLst>
              <a:ext uri="{FF2B5EF4-FFF2-40B4-BE49-F238E27FC236}">
                <a16:creationId xmlns:a16="http://schemas.microsoft.com/office/drawing/2014/main" id="{0F93CF65-1479-218D-494A-FFBE6D117330}"/>
              </a:ext>
            </a:extLst>
          </p:cNvPr>
          <p:cNvSpPr txBox="1"/>
          <p:nvPr/>
        </p:nvSpPr>
        <p:spPr>
          <a:xfrm>
            <a:off x="585217" y="5456008"/>
            <a:ext cx="8111083" cy="1031051"/>
          </a:xfrm>
          <a:prstGeom prst="rect">
            <a:avLst/>
          </a:prstGeom>
          <a:noFill/>
        </p:spPr>
        <p:txBody>
          <a:bodyPr wrap="square" lIns="0" tIns="0" rIns="0" bIns="0" rtlCol="0">
            <a:spAutoFit/>
          </a:bodyPr>
          <a:lstStyle/>
          <a:p>
            <a:pPr algn="l"/>
            <a:r>
              <a:rPr lang="en-US" sz="1100" b="1" i="1">
                <a:solidFill>
                  <a:srgbClr val="FFFFFF"/>
                </a:solidFill>
                <a:effectLst/>
                <a:latin typeface="Segoe UI" panose="020B0502040204020203" pitchFamily="34" charset="0"/>
              </a:rPr>
              <a:t>Example assets</a:t>
            </a:r>
            <a:br>
              <a:rPr lang="en-US" sz="1100" b="1" i="1">
                <a:solidFill>
                  <a:srgbClr val="FFFFFF"/>
                </a:solidFill>
                <a:effectLst/>
                <a:latin typeface="Segoe UI" panose="020B0502040204020203" pitchFamily="34" charset="0"/>
              </a:rPr>
            </a:br>
            <a:endParaRPr lang="en-US" sz="1100" b="1" i="1">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Project Governance Framework Diagram</a:t>
            </a:r>
            <a:r>
              <a:rPr lang="en-US" sz="1100" b="0" i="1">
                <a:solidFill>
                  <a:srgbClr val="FFFFFF"/>
                </a:solidFill>
                <a:effectLst/>
                <a:latin typeface="Segoe UI" panose="020B0502040204020203" pitchFamily="34" charset="0"/>
              </a:rPr>
              <a:t>: Visual representation of the governance structure, roles, and responsibilities.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Project Timeline and Milestones</a:t>
            </a:r>
            <a:r>
              <a:rPr lang="en-US" sz="1100" b="0" i="1">
                <a:solidFill>
                  <a:srgbClr val="FFFFFF"/>
                </a:solidFill>
                <a:effectLst/>
                <a:latin typeface="Segoe UI" panose="020B0502040204020203" pitchFamily="34" charset="0"/>
              </a:rPr>
              <a:t>: Visual overview of the project schedule, key milestones, and deadlines.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Status Reporting</a:t>
            </a:r>
            <a:r>
              <a:rPr lang="en-US" sz="1100" b="0" i="1">
                <a:solidFill>
                  <a:srgbClr val="FFFFFF"/>
                </a:solidFill>
                <a:effectLst/>
                <a:latin typeface="Segoe UI" panose="020B0502040204020203" pitchFamily="34" charset="0"/>
              </a:rPr>
              <a:t>: Established templates and processes for regular progress reports and updates.</a:t>
            </a:r>
          </a:p>
          <a:p>
            <a:pPr algn="l"/>
            <a:endParaRPr lang="en-US" sz="1200"/>
          </a:p>
        </p:txBody>
      </p:sp>
    </p:spTree>
    <p:extLst>
      <p:ext uri="{BB962C8B-B14F-4D97-AF65-F5344CB8AC3E}">
        <p14:creationId xmlns:p14="http://schemas.microsoft.com/office/powerpoint/2010/main" val="193172343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FCA18-B9B5-4DB9-DFF5-424C462A14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B955F-F506-2168-0C3C-CBA847922308}"/>
              </a:ext>
            </a:extLst>
          </p:cNvPr>
          <p:cNvSpPr>
            <a:spLocks noGrp="1"/>
          </p:cNvSpPr>
          <p:nvPr>
            <p:ph type="title"/>
          </p:nvPr>
        </p:nvSpPr>
        <p:spPr/>
        <p:txBody>
          <a:bodyPr/>
          <a:lstStyle/>
          <a:p>
            <a:r>
              <a:rPr lang="en-US"/>
              <a:t>Implementation strategy</a:t>
            </a:r>
          </a:p>
        </p:txBody>
      </p:sp>
      <p:sp>
        <p:nvSpPr>
          <p:cNvPr id="3" name="Text Placeholder 2">
            <a:extLst>
              <a:ext uri="{FF2B5EF4-FFF2-40B4-BE49-F238E27FC236}">
                <a16:creationId xmlns:a16="http://schemas.microsoft.com/office/drawing/2014/main" id="{C49F0110-9546-518B-B902-43803F6E84E8}"/>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38125502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D0ECB-8322-529C-9520-47A8BCCC702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8CED294-AB1B-AC79-A9A2-9E96F0608881}"/>
              </a:ext>
            </a:extLst>
          </p:cNvPr>
          <p:cNvSpPr>
            <a:spLocks noGrp="1"/>
          </p:cNvSpPr>
          <p:nvPr>
            <p:ph type="body" sz="quarter" idx="11"/>
          </p:nvPr>
        </p:nvSpPr>
        <p:spPr>
          <a:xfrm>
            <a:off x="276200" y="237133"/>
            <a:ext cx="8420100" cy="553998"/>
          </a:xfrm>
        </p:spPr>
        <p:txBody>
          <a:bodyPr/>
          <a:lstStyle/>
          <a:p>
            <a:r>
              <a:rPr lang="en-US"/>
              <a:t>Change management &amp; adoption strategy</a:t>
            </a:r>
          </a:p>
        </p:txBody>
      </p:sp>
      <p:sp>
        <p:nvSpPr>
          <p:cNvPr id="3" name="Text Placeholder 2">
            <a:extLst>
              <a:ext uri="{FF2B5EF4-FFF2-40B4-BE49-F238E27FC236}">
                <a16:creationId xmlns:a16="http://schemas.microsoft.com/office/drawing/2014/main" id="{2D1E3D06-7E62-58B4-CAEC-480352BFB57F}"/>
              </a:ext>
            </a:extLst>
          </p:cNvPr>
          <p:cNvSpPr>
            <a:spLocks noGrp="1"/>
          </p:cNvSpPr>
          <p:nvPr>
            <p:ph type="body" sz="quarter" idx="12"/>
          </p:nvPr>
        </p:nvSpPr>
        <p:spPr/>
        <p:txBody>
          <a:bodyPr/>
          <a:lstStyle/>
          <a:p>
            <a:r>
              <a:rPr lang="en-US"/>
              <a:t>Topic items</a:t>
            </a:r>
          </a:p>
        </p:txBody>
      </p:sp>
      <p:sp>
        <p:nvSpPr>
          <p:cNvPr id="7" name="Text Placeholder 4">
            <a:extLst>
              <a:ext uri="{FF2B5EF4-FFF2-40B4-BE49-F238E27FC236}">
                <a16:creationId xmlns:a16="http://schemas.microsoft.com/office/drawing/2014/main" id="{EE97BC34-C048-FF51-DB4C-3D6233DA61A9}"/>
              </a:ext>
            </a:extLst>
          </p:cNvPr>
          <p:cNvSpPr>
            <a:spLocks noGrp="1"/>
          </p:cNvSpPr>
          <p:nvPr>
            <p:ph type="body" sz="quarter" idx="15"/>
          </p:nvPr>
        </p:nvSpPr>
        <p:spPr>
          <a:xfrm>
            <a:off x="8967788" y="0"/>
            <a:ext cx="3224212" cy="6206484"/>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a:ln>
                  <a:noFill/>
                </a:ln>
                <a:solidFill>
                  <a:srgbClr val="FFFFFF">
                    <a:lumMod val="95000"/>
                  </a:srgbClr>
                </a:solidFill>
                <a:effectLst/>
                <a:uLnTx/>
                <a:uFillTx/>
              </a:rPr>
              <a:t>Why do we ask these questions?</a:t>
            </a:r>
          </a:p>
          <a:p>
            <a:r>
              <a:rPr lang="en-US" sz="1200">
                <a:solidFill>
                  <a:srgbClr val="FFFFFF">
                    <a:lumMod val="95000"/>
                  </a:srgbClr>
                </a:solidFill>
                <a:latin typeface="Aptos" panose="020B0004020202020204" pitchFamily="34" charset="0"/>
              </a:rPr>
              <a:t>The questions asked as part of the "Change management &amp; adoption strategy" are essential to ensure that the organization successfully adopts and uses the new solution. They help manage the transition, engage employees, and align the solution with business goals.</a:t>
            </a:r>
          </a:p>
          <a:p>
            <a:pPr algn="l"/>
            <a:r>
              <a:rPr lang="en-US" sz="1200">
                <a:solidFill>
                  <a:srgbClr val="FFFFFF">
                    <a:lumMod val="95000"/>
                  </a:srgbClr>
                </a:solidFill>
                <a:latin typeface="Aptos" panose="020B0004020202020204" pitchFamily="34" charset="0"/>
              </a:rPr>
              <a:t>A good  change management and adoption strategy includes the following elements:</a:t>
            </a:r>
          </a:p>
          <a:p>
            <a:pPr marL="171450" indent="-171450" algn="l">
              <a:buFont typeface="Wingdings" panose="05000000000000000000" pitchFamily="2" charset="2"/>
              <a:buChar char="q"/>
            </a:pPr>
            <a:r>
              <a:rPr lang="en-US" sz="1200" i="0">
                <a:effectLst/>
                <a:latin typeface="Aptos" panose="020B0004020202020204" pitchFamily="34" charset="0"/>
              </a:rPr>
              <a:t>Align the solution with business outcomes to ensure it meets organizational goals</a:t>
            </a:r>
          </a:p>
          <a:p>
            <a:pPr marL="171450" indent="-171450" algn="l">
              <a:buFont typeface="Wingdings" panose="05000000000000000000" pitchFamily="2" charset="2"/>
              <a:buChar char="q"/>
            </a:pPr>
            <a:r>
              <a:rPr lang="en-US" sz="1200" i="0">
                <a:effectLst/>
                <a:latin typeface="Aptos" panose="020B0004020202020204" pitchFamily="34" charset="0"/>
              </a:rPr>
              <a:t>Plan for executive sponsorship to provide leadership and support throughout the change</a:t>
            </a:r>
          </a:p>
          <a:p>
            <a:pPr marL="171450" indent="-171450" algn="l">
              <a:buFont typeface="Wingdings" panose="05000000000000000000" pitchFamily="2" charset="2"/>
              <a:buChar char="q"/>
            </a:pPr>
            <a:r>
              <a:rPr lang="en-US" sz="1200" i="0">
                <a:effectLst/>
                <a:latin typeface="Aptos" panose="020B0004020202020204" pitchFamily="34" charset="0"/>
              </a:rPr>
              <a:t>Integrate with project management teams to ensure coordinated efforts and smooth implementation</a:t>
            </a:r>
          </a:p>
          <a:p>
            <a:pPr marL="171450" indent="-171450" algn="l">
              <a:buFont typeface="Wingdings" panose="05000000000000000000" pitchFamily="2" charset="2"/>
              <a:buChar char="q"/>
            </a:pPr>
            <a:r>
              <a:rPr lang="en-US" sz="1200" i="0">
                <a:effectLst/>
                <a:latin typeface="Aptos" panose="020B0004020202020204" pitchFamily="34" charset="0"/>
              </a:rPr>
              <a:t>Engage employees to foster acceptance and usage of the new solution</a:t>
            </a:r>
          </a:p>
          <a:p>
            <a:pPr marL="171450" indent="-171450" algn="l">
              <a:buFont typeface="Wingdings" panose="05000000000000000000" pitchFamily="2" charset="2"/>
              <a:buChar char="q"/>
            </a:pPr>
            <a:r>
              <a:rPr lang="en-US" sz="1200" i="0">
                <a:effectLst/>
                <a:latin typeface="Aptos" panose="020B0004020202020204" pitchFamily="34" charset="0"/>
              </a:rPr>
              <a:t>Maintain frequent and open communication to keep all stakeholders informed and involved</a:t>
            </a:r>
          </a:p>
          <a:p>
            <a:pPr algn="l"/>
            <a:br>
              <a:rPr lang="en-US" sz="1200">
                <a:solidFill>
                  <a:srgbClr val="FFFFFF">
                    <a:lumMod val="95000"/>
                  </a:srgbClr>
                </a:solidFill>
                <a:latin typeface="Aptos" panose="020B0004020202020204" pitchFamily="34" charset="0"/>
              </a:rPr>
            </a:br>
            <a:r>
              <a:rPr kumimoji="0" lang="en-US" sz="1600"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rPr>
              <a:t>Define a strategy for adoption and change management | Microsoft Learn</a:t>
            </a:r>
            <a:endParaRPr lang="en-US" sz="1200">
              <a:latin typeface="Aptos" panose="020B0004020202020204" pitchFamily="34" charset="0"/>
            </a:endParaRPr>
          </a:p>
        </p:txBody>
      </p:sp>
      <p:sp>
        <p:nvSpPr>
          <p:cNvPr id="5" name="Text Placeholder 5">
            <a:extLst>
              <a:ext uri="{FF2B5EF4-FFF2-40B4-BE49-F238E27FC236}">
                <a16:creationId xmlns:a16="http://schemas.microsoft.com/office/drawing/2014/main" id="{AA85B520-0538-7183-6CE6-DFAC24122FCE}"/>
              </a:ext>
            </a:extLst>
          </p:cNvPr>
          <p:cNvSpPr txBox="1">
            <a:spLocks/>
          </p:cNvSpPr>
          <p:nvPr/>
        </p:nvSpPr>
        <p:spPr>
          <a:xfrm>
            <a:off x="585217" y="1522638"/>
            <a:ext cx="7253288" cy="1384995"/>
          </a:xfrm>
          <a:prstGeom prst="rect">
            <a:avLst/>
          </a:prstGeom>
        </p:spPr>
        <p:txBody>
          <a:bodyPr vert="horz" wrap="square" lIns="0" tIns="0" rIns="0" bIns="0" rtlCol="0">
            <a:spAutoFit/>
          </a:bodyPr>
          <a:lstStyle>
            <a:defPPr>
              <a:defRPr lang="en-DE"/>
            </a:defPPr>
            <a:lvl1pPr marL="285750" marR="0" indent="-285750" defTabSz="932719" fontAlgn="ctr">
              <a:lnSpc>
                <a:spcPct val="100000"/>
              </a:lnSpc>
              <a:spcBef>
                <a:spcPts val="0"/>
              </a:spcBef>
              <a:spcAft>
                <a:spcPts val="0"/>
              </a:spcAft>
              <a:buClrTx/>
              <a:buSzPct val="90000"/>
              <a:buFont typeface="Wingdings" panose="05000000000000000000" pitchFamily="2" charset="2"/>
              <a:buChar char="ü"/>
              <a:tabLst/>
              <a:defRPr b="0" cap="none" spc="-51" baseline="0">
                <a:ln w="3175">
                  <a:noFill/>
                </a:ln>
                <a:solidFill>
                  <a:srgbClr val="FFFFFF"/>
                </a:solidFill>
                <a:effectLst/>
                <a:latin typeface="Segoe UI" panose="020B0502040204020203" pitchFamily="34" charset="0"/>
                <a:cs typeface="Segoe UI" pitchFamily="34" charset="0"/>
              </a:defRPr>
            </a:lvl1pPr>
            <a:lvl2pPr marL="457189" marR="0" indent="-228594" defTabSz="932719" fontAlgn="auto">
              <a:lnSpc>
                <a:spcPct val="100000"/>
              </a:lnSpc>
              <a:spcBef>
                <a:spcPct val="20000"/>
              </a:spcBef>
              <a:spcAft>
                <a:spcPts val="0"/>
              </a:spcAft>
              <a:buClrTx/>
              <a:buSzPct val="90000"/>
              <a:buFont typeface="Wingdings" panose="05000000000000000000" pitchFamily="2" charset="2"/>
              <a:buChar char=""/>
              <a:tabLst/>
              <a:defRPr sz="3600" b="0" cap="none" spc="-51" baseline="0">
                <a:ln w="3175">
                  <a:noFill/>
                </a:ln>
                <a:effectLst/>
                <a:latin typeface="+mj-lt"/>
                <a:cs typeface="Segoe UI" pitchFamily="34" charset="0"/>
              </a:defRPr>
            </a:lvl2pPr>
            <a:lvl3pPr marL="657209" marR="0" indent="-200020" defTabSz="932719"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42" marR="0" indent="-1809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13" marR="0" indent="-1682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4976" indent="-233181" defTabSz="932719">
              <a:spcBef>
                <a:spcPct val="20000"/>
              </a:spcBef>
              <a:buFont typeface="Arial" pitchFamily="34" charset="0"/>
              <a:buChar char="•"/>
              <a:defRPr sz="2000"/>
            </a:lvl6pPr>
            <a:lvl7pPr marL="3031336" indent="-233181" defTabSz="932719">
              <a:spcBef>
                <a:spcPct val="20000"/>
              </a:spcBef>
              <a:buFont typeface="Arial" pitchFamily="34" charset="0"/>
              <a:buChar char="•"/>
              <a:defRPr sz="2000"/>
            </a:lvl7pPr>
            <a:lvl8pPr marL="3497695" indent="-233181" defTabSz="932719">
              <a:spcBef>
                <a:spcPct val="20000"/>
              </a:spcBef>
              <a:buFont typeface="Arial" pitchFamily="34" charset="0"/>
              <a:buChar char="•"/>
              <a:defRPr sz="2000"/>
            </a:lvl8pPr>
            <a:lvl9pPr marL="3964056" indent="-233181" defTabSz="932719">
              <a:spcBef>
                <a:spcPct val="20000"/>
              </a:spcBef>
              <a:buFont typeface="Arial" pitchFamily="34" charset="0"/>
              <a:buChar char="•"/>
              <a:defRPr sz="2000"/>
            </a:lvl9pPr>
          </a:lstStyle>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Change management and adoption considerations</a:t>
            </a: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Sponsorship</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Organizational alignment</a:t>
            </a: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Communications</a:t>
            </a:r>
          </a:p>
          <a:p>
            <a:endParaRPr lang="en-DE"/>
          </a:p>
        </p:txBody>
      </p:sp>
      <p:sp>
        <p:nvSpPr>
          <p:cNvPr id="6" name="TextBox 5">
            <a:extLst>
              <a:ext uri="{FF2B5EF4-FFF2-40B4-BE49-F238E27FC236}">
                <a16:creationId xmlns:a16="http://schemas.microsoft.com/office/drawing/2014/main" id="{5ACBDF2F-3D13-44D0-38E3-3513127A3D81}"/>
              </a:ext>
            </a:extLst>
          </p:cNvPr>
          <p:cNvSpPr txBox="1"/>
          <p:nvPr/>
        </p:nvSpPr>
        <p:spPr>
          <a:xfrm>
            <a:off x="585217" y="5456008"/>
            <a:ext cx="8276681" cy="1015663"/>
          </a:xfrm>
          <a:prstGeom prst="rect">
            <a:avLst/>
          </a:prstGeom>
          <a:noFill/>
        </p:spPr>
        <p:txBody>
          <a:bodyPr wrap="square" lIns="0" tIns="0" rIns="0" bIns="0" rtlCol="0">
            <a:spAutoFit/>
          </a:bodyPr>
          <a:lstStyle/>
          <a:p>
            <a:pPr algn="l"/>
            <a:r>
              <a:rPr lang="en-US" sz="1100" b="1" i="1">
                <a:solidFill>
                  <a:srgbClr val="FFFFFF"/>
                </a:solidFill>
                <a:effectLst/>
                <a:latin typeface="Segoe UI" panose="020B0502040204020203" pitchFamily="34" charset="0"/>
              </a:rPr>
              <a:t>Example assets</a:t>
            </a:r>
            <a:br>
              <a:rPr lang="en-US" sz="1100" b="1" i="1">
                <a:solidFill>
                  <a:srgbClr val="FFFFFF"/>
                </a:solidFill>
                <a:effectLst/>
                <a:latin typeface="Segoe UI" panose="020B0502040204020203" pitchFamily="34" charset="0"/>
              </a:rPr>
            </a:br>
            <a:endParaRPr lang="en-US" sz="1100" b="1" i="1">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Change Management Plan: </a:t>
            </a:r>
            <a:r>
              <a:rPr lang="en-US" sz="1100" i="1">
                <a:solidFill>
                  <a:srgbClr val="FFFFFF"/>
                </a:solidFill>
                <a:effectLst/>
                <a:latin typeface="Segoe UI" panose="020B0502040204020203" pitchFamily="34" charset="0"/>
              </a:rPr>
              <a:t>Strategy for managing change and ensuring user adoption.</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Stakeholder Engagement Overview:</a:t>
            </a:r>
            <a:r>
              <a:rPr lang="en-US" sz="1100" i="1">
                <a:solidFill>
                  <a:srgbClr val="FFFFFF"/>
                </a:solidFill>
                <a:effectLst/>
                <a:latin typeface="Segoe UI" panose="020B0502040204020203" pitchFamily="34" charset="0"/>
              </a:rPr>
              <a:t> Visual representation of key stakeholders and their roles.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Training and Communication Plan: </a:t>
            </a:r>
            <a:r>
              <a:rPr lang="en-US" sz="1100" i="1">
                <a:solidFill>
                  <a:srgbClr val="FFFFFF"/>
                </a:solidFill>
                <a:effectLst/>
                <a:latin typeface="Segoe UI" panose="020B0502040204020203" pitchFamily="34" charset="0"/>
              </a:rPr>
              <a:t>Document outlining training schedules and communication strategies.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Adoption Metrics Dashboard: </a:t>
            </a:r>
            <a:r>
              <a:rPr lang="en-US" sz="1100" i="1">
                <a:solidFill>
                  <a:srgbClr val="FFFFFF"/>
                </a:solidFill>
                <a:effectLst/>
                <a:latin typeface="Segoe UI" panose="020B0502040204020203" pitchFamily="34" charset="0"/>
              </a:rPr>
              <a:t>Visual tool for tracking adoption rates and user engagement</a:t>
            </a:r>
            <a:endParaRPr lang="en-US" sz="1200"/>
          </a:p>
        </p:txBody>
      </p:sp>
    </p:spTree>
    <p:extLst>
      <p:ext uri="{BB962C8B-B14F-4D97-AF65-F5344CB8AC3E}">
        <p14:creationId xmlns:p14="http://schemas.microsoft.com/office/powerpoint/2010/main" val="296845868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0A1B8-2574-E767-036A-7FF62B20F7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51D36-CEAB-CA6E-94EB-41ECC945C4CE}"/>
              </a:ext>
            </a:extLst>
          </p:cNvPr>
          <p:cNvSpPr>
            <a:spLocks noGrp="1"/>
          </p:cNvSpPr>
          <p:nvPr>
            <p:ph type="title"/>
          </p:nvPr>
        </p:nvSpPr>
        <p:spPr/>
        <p:txBody>
          <a:bodyPr/>
          <a:lstStyle/>
          <a:p>
            <a:r>
              <a:rPr lang="en-US"/>
              <a:t>Change management &amp; adoption strategy</a:t>
            </a:r>
          </a:p>
        </p:txBody>
      </p:sp>
      <p:sp>
        <p:nvSpPr>
          <p:cNvPr id="3" name="Text Placeholder 2">
            <a:extLst>
              <a:ext uri="{FF2B5EF4-FFF2-40B4-BE49-F238E27FC236}">
                <a16:creationId xmlns:a16="http://schemas.microsoft.com/office/drawing/2014/main" id="{53D9A90B-1E1C-DDB8-F521-DD887B38C22B}"/>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31790215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CE82D-B4E1-0465-C3AE-EA66E94302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98A3123-66FB-6D4B-DCBE-8DAD9CD1B3DD}"/>
              </a:ext>
            </a:extLst>
          </p:cNvPr>
          <p:cNvSpPr>
            <a:spLocks noGrp="1"/>
          </p:cNvSpPr>
          <p:nvPr>
            <p:ph type="body" sz="quarter" idx="11"/>
          </p:nvPr>
        </p:nvSpPr>
        <p:spPr>
          <a:xfrm>
            <a:off x="276200" y="237133"/>
            <a:ext cx="8420100" cy="553998"/>
          </a:xfrm>
        </p:spPr>
        <p:txBody>
          <a:bodyPr/>
          <a:lstStyle/>
          <a:p>
            <a:r>
              <a:rPr lang="en-US"/>
              <a:t>Process-focused Solution</a:t>
            </a:r>
          </a:p>
        </p:txBody>
      </p:sp>
      <p:sp>
        <p:nvSpPr>
          <p:cNvPr id="3" name="Text Placeholder 2">
            <a:extLst>
              <a:ext uri="{FF2B5EF4-FFF2-40B4-BE49-F238E27FC236}">
                <a16:creationId xmlns:a16="http://schemas.microsoft.com/office/drawing/2014/main" id="{02589BDF-DDF7-D65F-7A8B-35D8B0F8A700}"/>
              </a:ext>
            </a:extLst>
          </p:cNvPr>
          <p:cNvSpPr>
            <a:spLocks noGrp="1"/>
          </p:cNvSpPr>
          <p:nvPr>
            <p:ph type="body" sz="quarter" idx="12"/>
          </p:nvPr>
        </p:nvSpPr>
        <p:spPr/>
        <p:txBody>
          <a:bodyPr/>
          <a:lstStyle/>
          <a:p>
            <a:r>
              <a:rPr lang="en-US"/>
              <a:t>Topic items</a:t>
            </a:r>
          </a:p>
        </p:txBody>
      </p:sp>
      <p:sp>
        <p:nvSpPr>
          <p:cNvPr id="7" name="Text Placeholder 4">
            <a:extLst>
              <a:ext uri="{FF2B5EF4-FFF2-40B4-BE49-F238E27FC236}">
                <a16:creationId xmlns:a16="http://schemas.microsoft.com/office/drawing/2014/main" id="{53747FC8-0316-F5A0-4AD5-BDEBA4EF9CB5}"/>
              </a:ext>
            </a:extLst>
          </p:cNvPr>
          <p:cNvSpPr>
            <a:spLocks noGrp="1"/>
          </p:cNvSpPr>
          <p:nvPr>
            <p:ph type="body" sz="quarter" idx="15"/>
          </p:nvPr>
        </p:nvSpPr>
        <p:spPr>
          <a:xfrm>
            <a:off x="8967788" y="0"/>
            <a:ext cx="3224212" cy="6945148"/>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a:ln>
                  <a:noFill/>
                </a:ln>
                <a:solidFill>
                  <a:srgbClr val="FFFFFF">
                    <a:lumMod val="95000"/>
                  </a:srgbClr>
                </a:solidFill>
                <a:effectLst/>
                <a:uLnTx/>
                <a:uFillTx/>
              </a:rPr>
              <a:t>Why do we ask these questions?</a:t>
            </a:r>
          </a:p>
          <a:p>
            <a:pPr algn="l"/>
            <a:r>
              <a:rPr lang="en-GB" sz="1200">
                <a:solidFill>
                  <a:srgbClr val="FFFFFF">
                    <a:lumMod val="95000"/>
                  </a:srgbClr>
                </a:solidFill>
                <a:latin typeface="Aptos" panose="020B0004020202020204" pitchFamily="34" charset="0"/>
              </a:rPr>
              <a:t>A process-focused solution helps you define, design, build, test, and support your Dynamics 365 implementation with your end-to-end business processes as the framework. Processes are the way you deliver value to your customers and achieve your business goals. By using a process-focused approach, you can create a solution that reflects and improves your business operations, regardless of the underlying methodology.</a:t>
            </a:r>
          </a:p>
          <a:p>
            <a:pPr algn="l"/>
            <a:r>
              <a:rPr lang="en-GB" sz="1200">
                <a:solidFill>
                  <a:srgbClr val="FFFFFF">
                    <a:lumMod val="95000"/>
                  </a:srgbClr>
                </a:solidFill>
                <a:latin typeface="Aptos" panose="020B0004020202020204" pitchFamily="34" charset="0"/>
              </a:rPr>
              <a:t>Use your business processes to define and communicate your scope in a clear and common language.</a:t>
            </a:r>
          </a:p>
          <a:p>
            <a:pPr marL="171450" indent="-171450">
              <a:buFont typeface="Wingdings" panose="05000000000000000000" pitchFamily="2" charset="2"/>
              <a:buChar char="q"/>
            </a:pPr>
            <a:r>
              <a:rPr lang="en-GB" sz="1200">
                <a:solidFill>
                  <a:srgbClr val="FFFFFF">
                    <a:lumMod val="95000"/>
                  </a:srgbClr>
                </a:solidFill>
                <a:latin typeface="Aptos" panose="020B0004020202020204" pitchFamily="34" charset="0"/>
              </a:rPr>
              <a:t>Users understand business processes because they're expressed in the languages they know best.</a:t>
            </a:r>
          </a:p>
          <a:p>
            <a:pPr marL="171450" indent="-171450">
              <a:buFont typeface="Wingdings" panose="05000000000000000000" pitchFamily="2" charset="2"/>
              <a:buChar char="q"/>
            </a:pPr>
            <a:r>
              <a:rPr lang="en-GB" sz="1200">
                <a:solidFill>
                  <a:srgbClr val="FFFFFF">
                    <a:lumMod val="95000"/>
                  </a:srgbClr>
                </a:solidFill>
                <a:latin typeface="Aptos" panose="020B0004020202020204" pitchFamily="34" charset="0"/>
              </a:rPr>
              <a:t>Processes are richer in context than a requirements list.</a:t>
            </a:r>
          </a:p>
          <a:p>
            <a:pPr marL="171450" indent="-171450">
              <a:buFont typeface="Wingdings" panose="05000000000000000000" pitchFamily="2" charset="2"/>
              <a:buChar char="q"/>
            </a:pPr>
            <a:r>
              <a:rPr lang="en-GB" sz="1200">
                <a:solidFill>
                  <a:srgbClr val="FFFFFF">
                    <a:lumMod val="95000"/>
                  </a:srgbClr>
                </a:solidFill>
                <a:latin typeface="Aptos" panose="020B0004020202020204" pitchFamily="34" charset="0"/>
              </a:rPr>
              <a:t>Processes show the connections between different business units, roles, functions, task-level steps, and systems.</a:t>
            </a:r>
          </a:p>
          <a:p>
            <a:pPr marL="171450" indent="-171450">
              <a:buFont typeface="Wingdings" panose="05000000000000000000" pitchFamily="2" charset="2"/>
              <a:buChar char="q"/>
            </a:pPr>
            <a:r>
              <a:rPr lang="en-GB" sz="1200">
                <a:solidFill>
                  <a:srgbClr val="FFFFFF">
                    <a:lumMod val="95000"/>
                  </a:srgbClr>
                </a:solidFill>
                <a:latin typeface="Aptos" panose="020B0004020202020204" pitchFamily="34" charset="0"/>
              </a:rPr>
              <a:t>They're naturally hierarchical and can be expressed in different levels of detail, depending on their intended purpose.</a:t>
            </a:r>
          </a:p>
          <a:p>
            <a:pPr marL="171450" indent="-171450">
              <a:buFont typeface="Wingdings" panose="05000000000000000000" pitchFamily="2" charset="2"/>
              <a:buChar char="q"/>
            </a:pPr>
            <a:r>
              <a:rPr lang="en-GB" sz="1200">
                <a:solidFill>
                  <a:srgbClr val="FFFFFF">
                    <a:lumMod val="95000"/>
                  </a:srgbClr>
                </a:solidFill>
                <a:latin typeface="Aptos" panose="020B0004020202020204" pitchFamily="34" charset="0"/>
              </a:rPr>
              <a:t>Processes are the connectors that show the data and people feedback loop.</a:t>
            </a:r>
          </a:p>
          <a:p>
            <a:pPr algn="l"/>
            <a:br>
              <a:rPr lang="en-US" sz="1200">
                <a:solidFill>
                  <a:srgbClr val="FFFFFF">
                    <a:lumMod val="95000"/>
                  </a:srgbClr>
                </a:solidFill>
                <a:latin typeface="Aptos" panose="020B0004020202020204" pitchFamily="34" charset="0"/>
              </a:rPr>
            </a:br>
            <a:r>
              <a:rPr kumimoji="0" lang="en-US" sz="1600"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GB" sz="1200">
                <a:latin typeface="Aptos" panose="020B0004020202020204" pitchFamily="34" charset="0"/>
                <a:hlinkClick r:id="rId3">
                  <a:extLst>
                    <a:ext uri="{A12FA001-AC4F-418D-AE19-62706E023703}">
                      <ahyp:hlinkClr xmlns:ahyp="http://schemas.microsoft.com/office/drawing/2018/hyperlinkcolor" val="tx"/>
                    </a:ext>
                  </a:extLst>
                </a:hlinkClick>
              </a:rPr>
              <a:t>Implement a solution based on your business processes - Dynamics 365 | Microsoft Learn</a:t>
            </a:r>
            <a:endParaRPr lang="en-GB" sz="1200">
              <a:latin typeface="Aptos" panose="020B0004020202020204" pitchFamily="34" charset="0"/>
            </a:endParaRPr>
          </a:p>
        </p:txBody>
      </p:sp>
      <p:sp>
        <p:nvSpPr>
          <p:cNvPr id="5" name="Text Placeholder 5">
            <a:extLst>
              <a:ext uri="{FF2B5EF4-FFF2-40B4-BE49-F238E27FC236}">
                <a16:creationId xmlns:a16="http://schemas.microsoft.com/office/drawing/2014/main" id="{0DA60483-5638-8265-26D8-21520C5F2601}"/>
              </a:ext>
            </a:extLst>
          </p:cNvPr>
          <p:cNvSpPr txBox="1">
            <a:spLocks/>
          </p:cNvSpPr>
          <p:nvPr/>
        </p:nvSpPr>
        <p:spPr>
          <a:xfrm>
            <a:off x="585217" y="1522638"/>
            <a:ext cx="7253288" cy="1938992"/>
          </a:xfrm>
          <a:prstGeom prst="rect">
            <a:avLst/>
          </a:prstGeom>
        </p:spPr>
        <p:txBody>
          <a:bodyPr vert="horz" wrap="square" lIns="0" tIns="0" rIns="0" bIns="0" rtlCol="0">
            <a:spAutoFit/>
          </a:bodyPr>
          <a:lstStyle>
            <a:defPPr>
              <a:defRPr lang="en-DE"/>
            </a:defPPr>
            <a:lvl1pPr marL="285750" marR="0" indent="-285750" defTabSz="932719" fontAlgn="ctr">
              <a:lnSpc>
                <a:spcPct val="100000"/>
              </a:lnSpc>
              <a:spcBef>
                <a:spcPts val="0"/>
              </a:spcBef>
              <a:spcAft>
                <a:spcPts val="0"/>
              </a:spcAft>
              <a:buClrTx/>
              <a:buSzPct val="90000"/>
              <a:buFont typeface="Wingdings" panose="05000000000000000000" pitchFamily="2" charset="2"/>
              <a:buChar char="ü"/>
              <a:tabLst/>
              <a:defRPr b="0" cap="none" spc="-51" baseline="0">
                <a:ln w="3175">
                  <a:noFill/>
                </a:ln>
                <a:solidFill>
                  <a:srgbClr val="FFFFFF"/>
                </a:solidFill>
                <a:effectLst/>
                <a:latin typeface="Segoe UI" panose="020B0502040204020203" pitchFamily="34" charset="0"/>
                <a:cs typeface="Segoe UI" pitchFamily="34" charset="0"/>
              </a:defRPr>
            </a:lvl1pPr>
            <a:lvl2pPr marL="457189" marR="0" indent="-228594" defTabSz="932719" fontAlgn="auto">
              <a:lnSpc>
                <a:spcPct val="100000"/>
              </a:lnSpc>
              <a:spcBef>
                <a:spcPct val="20000"/>
              </a:spcBef>
              <a:spcAft>
                <a:spcPts val="0"/>
              </a:spcAft>
              <a:buClrTx/>
              <a:buSzPct val="90000"/>
              <a:buFont typeface="Wingdings" panose="05000000000000000000" pitchFamily="2" charset="2"/>
              <a:buChar char=""/>
              <a:tabLst/>
              <a:defRPr sz="3600" b="0" cap="none" spc="-51" baseline="0">
                <a:ln w="3175">
                  <a:noFill/>
                </a:ln>
                <a:effectLst/>
                <a:latin typeface="+mj-lt"/>
                <a:cs typeface="Segoe UI" pitchFamily="34" charset="0"/>
              </a:defRPr>
            </a:lvl2pPr>
            <a:lvl3pPr marL="657209" marR="0" indent="-200020" defTabSz="932719"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42" marR="0" indent="-1809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13" marR="0" indent="-1682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4976" indent="-233181" defTabSz="932719">
              <a:spcBef>
                <a:spcPct val="20000"/>
              </a:spcBef>
              <a:buFont typeface="Arial" pitchFamily="34" charset="0"/>
              <a:buChar char="•"/>
              <a:defRPr sz="2000"/>
            </a:lvl6pPr>
            <a:lvl7pPr marL="3031336" indent="-233181" defTabSz="932719">
              <a:spcBef>
                <a:spcPct val="20000"/>
              </a:spcBef>
              <a:buFont typeface="Arial" pitchFamily="34" charset="0"/>
              <a:buChar char="•"/>
              <a:defRPr sz="2000"/>
            </a:lvl7pPr>
            <a:lvl8pPr marL="3497695" indent="-233181" defTabSz="932719">
              <a:spcBef>
                <a:spcPct val="20000"/>
              </a:spcBef>
              <a:buFont typeface="Arial" pitchFamily="34" charset="0"/>
              <a:buChar char="•"/>
              <a:defRPr sz="2000"/>
            </a:lvl8pPr>
            <a:lvl9pPr marL="3964056" indent="-233181" defTabSz="932719">
              <a:spcBef>
                <a:spcPct val="20000"/>
              </a:spcBef>
              <a:buFont typeface="Arial" pitchFamily="34" charset="0"/>
              <a:buChar char="•"/>
              <a:defRPr sz="2000"/>
            </a:lvl9pPr>
          </a:lstStyle>
          <a:p>
            <a:pPr marL="0" indent="-231140">
              <a:spcBef>
                <a:spcPts val="0"/>
              </a:spcBef>
              <a:spcAft>
                <a:spcPts val="0"/>
              </a:spcAft>
            </a:pPr>
            <a:r>
              <a:rPr lang="en-US" sz="1800">
                <a:solidFill>
                  <a:srgbClr val="FFFFFF"/>
                </a:solidFill>
                <a:latin typeface="Segoe UI"/>
                <a:cs typeface="Segoe UI"/>
              </a:rPr>
              <a:t>Process-focused considerations</a:t>
            </a:r>
            <a:endParaRPr lang="en-US"/>
          </a:p>
          <a:p>
            <a:pPr marL="0" indent="-231140" fontAlgn="ctr">
              <a:spcBef>
                <a:spcPts val="0"/>
              </a:spcBef>
              <a:spcAft>
                <a:spcPts val="0"/>
              </a:spcAft>
            </a:pPr>
            <a:r>
              <a:rPr lang="en-US" sz="1800">
                <a:solidFill>
                  <a:srgbClr val="FFFFFF"/>
                </a:solidFill>
                <a:latin typeface="Segoe UI"/>
                <a:cs typeface="Segoe UI"/>
              </a:rPr>
              <a:t>Process maturity</a:t>
            </a:r>
            <a:endParaRPr lang="en-US" sz="1800">
              <a:solidFill>
                <a:srgbClr val="FFFFFF"/>
              </a:solidFill>
              <a:latin typeface="Segoe UI" panose="020B0502040204020203" pitchFamily="34" charset="0"/>
            </a:endParaRPr>
          </a:p>
          <a:p>
            <a:pPr marL="0" indent="-231140" fontAlgn="ctr">
              <a:spcBef>
                <a:spcPts val="0"/>
              </a:spcBef>
              <a:spcAft>
                <a:spcPts val="0"/>
              </a:spcAft>
            </a:pPr>
            <a:r>
              <a:rPr lang="en-US" sz="1800">
                <a:solidFill>
                  <a:srgbClr val="FFFFFF"/>
                </a:solidFill>
                <a:latin typeface="Segoe UI"/>
                <a:cs typeface="Segoe UI"/>
              </a:rPr>
              <a:t>People and organization structure</a:t>
            </a:r>
            <a:endParaRPr lang="en-DE" sz="1800" b="0" i="0" u="none" strike="noStrike">
              <a:effectLst/>
              <a:latin typeface="Arial" panose="020B0604020202020204" pitchFamily="34" charset="0"/>
            </a:endParaRPr>
          </a:p>
          <a:p>
            <a:pPr marL="0" indent="-231140">
              <a:spcBef>
                <a:spcPts val="0"/>
              </a:spcBef>
              <a:spcAft>
                <a:spcPts val="0"/>
              </a:spcAft>
            </a:pPr>
            <a:r>
              <a:rPr lang="en-US" sz="1800">
                <a:latin typeface="Segoe UI"/>
                <a:cs typeface="Segoe UI"/>
              </a:rPr>
              <a:t>Process scope</a:t>
            </a:r>
            <a:endParaRPr lang="en-US" sz="1800">
              <a:latin typeface="Segoe UI"/>
            </a:endParaRPr>
          </a:p>
          <a:p>
            <a:pPr marL="0" indent="-231140">
              <a:spcBef>
                <a:spcPts val="0"/>
              </a:spcBef>
              <a:spcAft>
                <a:spcPts val="0"/>
              </a:spcAft>
            </a:pPr>
            <a:r>
              <a:rPr lang="en-US" sz="1800">
                <a:latin typeface="Segoe UI"/>
                <a:cs typeface="Segoe UI"/>
              </a:rPr>
              <a:t>Process implementation drivers</a:t>
            </a:r>
            <a:endParaRPr lang="en-US" sz="1800">
              <a:latin typeface="Segoe UI"/>
            </a:endParaRPr>
          </a:p>
          <a:p>
            <a:pPr marL="0" indent="-231140">
              <a:spcBef>
                <a:spcPts val="0"/>
              </a:spcBef>
              <a:spcAft>
                <a:spcPts val="0"/>
              </a:spcAft>
            </a:pPr>
            <a:r>
              <a:rPr lang="en-US" sz="1800">
                <a:latin typeface="Segoe UI"/>
                <a:cs typeface="Segoe UI"/>
              </a:rPr>
              <a:t>Template strategy</a:t>
            </a:r>
            <a:endParaRPr lang="en-US" sz="1800">
              <a:latin typeface="Segoe UI"/>
            </a:endParaRPr>
          </a:p>
          <a:p>
            <a:endParaRPr lang="en-DE"/>
          </a:p>
        </p:txBody>
      </p:sp>
      <p:sp>
        <p:nvSpPr>
          <p:cNvPr id="4" name="TextBox 3">
            <a:extLst>
              <a:ext uri="{FF2B5EF4-FFF2-40B4-BE49-F238E27FC236}">
                <a16:creationId xmlns:a16="http://schemas.microsoft.com/office/drawing/2014/main" id="{2F98792D-F323-863A-E8B3-391575A8C87D}"/>
              </a:ext>
            </a:extLst>
          </p:cNvPr>
          <p:cNvSpPr txBox="1"/>
          <p:nvPr/>
        </p:nvSpPr>
        <p:spPr>
          <a:xfrm>
            <a:off x="585218" y="5456008"/>
            <a:ext cx="8198860" cy="1200329"/>
          </a:xfrm>
          <a:prstGeom prst="rect">
            <a:avLst/>
          </a:prstGeom>
          <a:noFill/>
        </p:spPr>
        <p:txBody>
          <a:bodyPr wrap="square" lIns="0" tIns="0" rIns="0" bIns="0" rtlCol="0">
            <a:spAutoFit/>
          </a:bodyPr>
          <a:lstStyle/>
          <a:p>
            <a:pPr algn="l"/>
            <a:r>
              <a:rPr lang="en-US" sz="1100" b="1" i="1">
                <a:solidFill>
                  <a:srgbClr val="FFFFFF"/>
                </a:solidFill>
                <a:effectLst/>
                <a:latin typeface="Segoe UI" panose="020B0502040204020203" pitchFamily="34" charset="0"/>
              </a:rPr>
              <a:t>Example assets</a:t>
            </a:r>
            <a:br>
              <a:rPr lang="en-US" sz="1100" b="1" i="1">
                <a:solidFill>
                  <a:srgbClr val="FFFFFF"/>
                </a:solidFill>
                <a:effectLst/>
                <a:latin typeface="Segoe UI" panose="020B0502040204020203" pitchFamily="34" charset="0"/>
              </a:rPr>
            </a:br>
            <a:endParaRPr lang="en-US" sz="1100" b="1" i="1">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Considerations regarding stakeholders, standardization and adoption</a:t>
            </a:r>
          </a:p>
          <a:p>
            <a:pPr marL="171450" indent="-171450" algn="l">
              <a:buFont typeface="Wingdings" panose="05000000000000000000" pitchFamily="2" charset="2"/>
              <a:buChar char="ü"/>
            </a:pPr>
            <a:r>
              <a:rPr lang="en-US" sz="1100" b="1" i="1">
                <a:solidFill>
                  <a:srgbClr val="FFFFFF"/>
                </a:solidFill>
                <a:latin typeface="Segoe UI" panose="020B0502040204020203" pitchFamily="34" charset="0"/>
              </a:rPr>
              <a:t>Roles and responsibilities, change management and communication</a:t>
            </a:r>
          </a:p>
          <a:p>
            <a:pPr marL="171450" indent="-171450" algn="l">
              <a:buFont typeface="Wingdings" panose="05000000000000000000" pitchFamily="2" charset="2"/>
              <a:buChar char="ü"/>
            </a:pPr>
            <a:r>
              <a:rPr lang="en-US" sz="1100" b="1" i="1">
                <a:solidFill>
                  <a:srgbClr val="FFFFFF"/>
                </a:solidFill>
                <a:latin typeface="Segoe UI" panose="020B0502040204020203" pitchFamily="34" charset="0"/>
              </a:rPr>
              <a:t>Process alignment with organizational and legal structure</a:t>
            </a:r>
          </a:p>
          <a:p>
            <a:pPr marL="171450" indent="-171450" algn="l">
              <a:buFont typeface="Wingdings" panose="05000000000000000000" pitchFamily="2" charset="2"/>
              <a:buChar char="ü"/>
            </a:pPr>
            <a:r>
              <a:rPr lang="en-US" sz="1100" b="1" i="1">
                <a:solidFill>
                  <a:srgbClr val="FFFFFF"/>
                </a:solidFill>
                <a:latin typeface="Segoe UI" panose="020B0502040204020203" pitchFamily="34" charset="0"/>
              </a:rPr>
              <a:t>Process drivers and requirements</a:t>
            </a:r>
          </a:p>
          <a:p>
            <a:pPr marL="171450" indent="-171450" algn="l">
              <a:buFont typeface="Wingdings" panose="05000000000000000000" pitchFamily="2" charset="2"/>
              <a:buChar char="ü"/>
            </a:pPr>
            <a:r>
              <a:rPr lang="en-US" sz="1100" b="1" i="1">
                <a:solidFill>
                  <a:srgbClr val="FFFFFF"/>
                </a:solidFill>
                <a:latin typeface="Segoe UI" panose="020B0502040204020203" pitchFamily="34" charset="0"/>
              </a:rPr>
              <a:t>Template scope and management</a:t>
            </a:r>
            <a:endParaRPr lang="en-US" sz="1200"/>
          </a:p>
        </p:txBody>
      </p:sp>
    </p:spTree>
    <p:extLst>
      <p:ext uri="{BB962C8B-B14F-4D97-AF65-F5344CB8AC3E}">
        <p14:creationId xmlns:p14="http://schemas.microsoft.com/office/powerpoint/2010/main" val="42777553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4C088-A84F-9699-A1BA-414E4343B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C808A7-7F2F-46E6-E393-C5A5DE789EFB}"/>
              </a:ext>
            </a:extLst>
          </p:cNvPr>
          <p:cNvSpPr>
            <a:spLocks noGrp="1"/>
          </p:cNvSpPr>
          <p:nvPr>
            <p:ph type="title"/>
          </p:nvPr>
        </p:nvSpPr>
        <p:spPr/>
        <p:txBody>
          <a:bodyPr/>
          <a:lstStyle/>
          <a:p>
            <a:r>
              <a:rPr lang="en-US"/>
              <a:t>Process-focused Solution</a:t>
            </a:r>
          </a:p>
        </p:txBody>
      </p:sp>
      <p:sp>
        <p:nvSpPr>
          <p:cNvPr id="3" name="Text Placeholder 2">
            <a:extLst>
              <a:ext uri="{FF2B5EF4-FFF2-40B4-BE49-F238E27FC236}">
                <a16:creationId xmlns:a16="http://schemas.microsoft.com/office/drawing/2014/main" id="{7A8EB6F3-084D-DA33-62EC-FA9CF8E80A34}"/>
              </a:ext>
            </a:extLst>
          </p:cNvPr>
          <p:cNvSpPr>
            <a:spLocks noGrp="1"/>
          </p:cNvSpPr>
          <p:nvPr>
            <p:ph type="body" sz="quarter" idx="10"/>
          </p:nvPr>
        </p:nvSpPr>
        <p:spPr>
          <a:xfrm>
            <a:off x="586391" y="1434371"/>
            <a:ext cx="11018520" cy="430887"/>
          </a:xfrm>
        </p:spPr>
        <p:txBody>
          <a:bodyPr/>
          <a:lstStyle/>
          <a:p>
            <a:r>
              <a:rPr lang="en-US" dirty="0"/>
              <a:t>(Add your content)</a:t>
            </a:r>
          </a:p>
        </p:txBody>
      </p:sp>
    </p:spTree>
    <p:extLst>
      <p:ext uri="{BB962C8B-B14F-4D97-AF65-F5344CB8AC3E}">
        <p14:creationId xmlns:p14="http://schemas.microsoft.com/office/powerpoint/2010/main" val="7701055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AA1AB7C-815E-E5F6-F077-3C39CC891632}"/>
              </a:ext>
            </a:extLst>
          </p:cNvPr>
          <p:cNvSpPr>
            <a:spLocks noGrp="1"/>
          </p:cNvSpPr>
          <p:nvPr>
            <p:ph type="body" sz="quarter" idx="11"/>
          </p:nvPr>
        </p:nvSpPr>
        <p:spPr>
          <a:xfrm>
            <a:off x="619313" y="465979"/>
            <a:ext cx="10974201" cy="553998"/>
          </a:xfrm>
        </p:spPr>
        <p:txBody>
          <a:bodyPr/>
          <a:lstStyle/>
          <a:p>
            <a:r>
              <a:rPr lang="en-US"/>
              <a:t>Success by Design</a:t>
            </a:r>
          </a:p>
        </p:txBody>
      </p:sp>
      <p:cxnSp>
        <p:nvCxnSpPr>
          <p:cNvPr id="108" name="Straight Connector 107">
            <a:extLst>
              <a:ext uri="{FF2B5EF4-FFF2-40B4-BE49-F238E27FC236}">
                <a16:creationId xmlns:a16="http://schemas.microsoft.com/office/drawing/2014/main" id="{940BDD52-E2E4-4BED-B0C7-A59AAC352D97}"/>
              </a:ext>
            </a:extLst>
          </p:cNvPr>
          <p:cNvCxnSpPr>
            <a:cxnSpLocks/>
          </p:cNvCxnSpPr>
          <p:nvPr/>
        </p:nvCxnSpPr>
        <p:spPr>
          <a:xfrm>
            <a:off x="1647547" y="2519930"/>
            <a:ext cx="5538304" cy="0"/>
          </a:xfrm>
          <a:prstGeom prst="line">
            <a:avLst/>
          </a:prstGeom>
          <a:noFill/>
          <a:ln w="3175">
            <a:solidFill>
              <a:schemeClr val="bg1">
                <a:lumMod val="85000"/>
              </a:schemeClr>
            </a:solidFill>
            <a:prstDash val="dash"/>
          </a:ln>
        </p:spPr>
      </p:cxnSp>
      <p:cxnSp>
        <p:nvCxnSpPr>
          <p:cNvPr id="110" name="Straight Connector 109">
            <a:extLst>
              <a:ext uri="{FF2B5EF4-FFF2-40B4-BE49-F238E27FC236}">
                <a16:creationId xmlns:a16="http://schemas.microsoft.com/office/drawing/2014/main" id="{5620C0C8-DA0B-4BA3-AC09-84734C8E8B5C}"/>
              </a:ext>
            </a:extLst>
          </p:cNvPr>
          <p:cNvCxnSpPr>
            <a:cxnSpLocks/>
          </p:cNvCxnSpPr>
          <p:nvPr/>
        </p:nvCxnSpPr>
        <p:spPr>
          <a:xfrm>
            <a:off x="1647547" y="4533748"/>
            <a:ext cx="5538304" cy="0"/>
          </a:xfrm>
          <a:prstGeom prst="line">
            <a:avLst/>
          </a:prstGeom>
          <a:noFill/>
          <a:ln w="3175">
            <a:solidFill>
              <a:schemeClr val="bg1">
                <a:lumMod val="85000"/>
              </a:schemeClr>
            </a:solidFill>
            <a:prstDash val="dash"/>
          </a:ln>
        </p:spPr>
      </p:cxnSp>
      <p:grpSp>
        <p:nvGrpSpPr>
          <p:cNvPr id="18" name="Group 17">
            <a:extLst>
              <a:ext uri="{FF2B5EF4-FFF2-40B4-BE49-F238E27FC236}">
                <a16:creationId xmlns:a16="http://schemas.microsoft.com/office/drawing/2014/main" id="{D93D151E-1C7E-41D3-B466-850E279D563C}"/>
              </a:ext>
            </a:extLst>
          </p:cNvPr>
          <p:cNvGrpSpPr/>
          <p:nvPr/>
        </p:nvGrpSpPr>
        <p:grpSpPr>
          <a:xfrm>
            <a:off x="1614208" y="2670692"/>
            <a:ext cx="5537082" cy="1578038"/>
            <a:chOff x="1501140" y="2848018"/>
            <a:chExt cx="5799307" cy="1609681"/>
          </a:xfrm>
        </p:grpSpPr>
        <p:sp>
          <p:nvSpPr>
            <p:cNvPr id="13" name="Rectangle 12">
              <a:extLst>
                <a:ext uri="{FF2B5EF4-FFF2-40B4-BE49-F238E27FC236}">
                  <a16:creationId xmlns:a16="http://schemas.microsoft.com/office/drawing/2014/main" id="{DF55EDC2-5401-438D-A6F5-08071D2628F2}"/>
                </a:ext>
              </a:extLst>
            </p:cNvPr>
            <p:cNvSpPr/>
            <p:nvPr/>
          </p:nvSpPr>
          <p:spPr>
            <a:xfrm>
              <a:off x="1501140" y="2848018"/>
              <a:ext cx="5631106" cy="7316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marR="0" lvl="0" indent="0" algn="l" defTabSz="784338" rtl="0" eaLnBrk="1" fontAlgn="auto" latinLnBrk="0" hangingPunct="1">
                <a:lnSpc>
                  <a:spcPct val="100000"/>
                </a:lnSpc>
                <a:spcBef>
                  <a:spcPct val="0"/>
                </a:spcBef>
                <a:spcAft>
                  <a:spcPct val="35000"/>
                </a:spcAft>
                <a:buClrTx/>
                <a:buSzTx/>
                <a:buFontTx/>
                <a:buNone/>
                <a:tabLst/>
                <a:defRPr/>
              </a:pPr>
              <a:r>
                <a:rPr kumimoji="0" lang="en-US" sz="1961" b="0" i="0" u="none" strike="noStrike" kern="1200" cap="none" spc="0" normalizeH="0" baseline="0" noProof="0">
                  <a:ln>
                    <a:noFill/>
                  </a:ln>
                  <a:solidFill>
                    <a:srgbClr val="FFFFFF"/>
                  </a:solidFill>
                  <a:effectLst/>
                  <a:uLnTx/>
                  <a:uFillTx/>
                  <a:latin typeface="Aptos" panose="020B0004020202020204" pitchFamily="34" charset="0"/>
                  <a:ea typeface="+mn-ea"/>
                  <a:cs typeface="+mn-cs"/>
                </a:rPr>
                <a:t>The framework is designed around </a:t>
              </a:r>
              <a:r>
                <a:rPr kumimoji="0" lang="en-US" sz="1961" b="0" i="0" u="none" strike="noStrike" kern="1200" cap="none" spc="0" normalizeH="0" baseline="0" noProof="0">
                  <a:ln>
                    <a:noFill/>
                  </a:ln>
                  <a:solidFill>
                    <a:srgbClr val="4CCBED"/>
                  </a:solidFill>
                  <a:effectLst/>
                  <a:uLnTx/>
                  <a:uFillTx/>
                  <a:latin typeface="Aptos" panose="020B0004020202020204" pitchFamily="34" charset="0"/>
                  <a:ea typeface="+mn-ea"/>
                  <a:cs typeface="+mn-cs"/>
                </a:rPr>
                <a:t>3 principles: </a:t>
              </a:r>
            </a:p>
          </p:txBody>
        </p:sp>
        <p:sp>
          <p:nvSpPr>
            <p:cNvPr id="14" name="Rectangle 13">
              <a:extLst>
                <a:ext uri="{FF2B5EF4-FFF2-40B4-BE49-F238E27FC236}">
                  <a16:creationId xmlns:a16="http://schemas.microsoft.com/office/drawing/2014/main" id="{37575196-25AE-42C2-A5B1-7F6C4F348016}"/>
                </a:ext>
              </a:extLst>
            </p:cNvPr>
            <p:cNvSpPr/>
            <p:nvPr/>
          </p:nvSpPr>
          <p:spPr>
            <a:xfrm>
              <a:off x="2036388" y="3453065"/>
              <a:ext cx="5264059" cy="1004634"/>
            </a:xfrm>
            <a:prstGeom prst="rect">
              <a:avLst/>
            </a:prstGeom>
            <a:noFill/>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0" marR="0" lvl="1" indent="0" algn="l" defTabSz="932719" rtl="0" eaLnBrk="1" fontAlgn="auto" latinLnBrk="0" hangingPunct="1">
                <a:lnSpc>
                  <a:spcPct val="100000"/>
                </a:lnSpc>
                <a:spcBef>
                  <a:spcPts val="600"/>
                </a:spcBef>
                <a:spcAft>
                  <a:spcPts val="0"/>
                </a:spcAft>
                <a:buClr>
                  <a:srgbClr val="9BF00B"/>
                </a:buClr>
                <a:buSzPct val="100000"/>
                <a:buFontTx/>
                <a:buNone/>
                <a:tabLst/>
                <a:defRPr/>
              </a:pPr>
              <a:r>
                <a:rPr kumimoji="0" lang="en-US" sz="1800" b="0" i="0" u="none" strike="noStrike" kern="1200" cap="none" spc="0" normalizeH="0" baseline="0" noProof="0">
                  <a:ln>
                    <a:noFill/>
                  </a:ln>
                  <a:solidFill>
                    <a:srgbClr val="FFFFFF"/>
                  </a:solidFill>
                  <a:effectLst/>
                  <a:uLnTx/>
                  <a:uFillTx/>
                  <a:latin typeface="Aptos" panose="020B0004020202020204" pitchFamily="34" charset="0"/>
                  <a:ea typeface="+mn-ea"/>
                  <a:cs typeface="Segoe UI" panose="020B0502040204020203" pitchFamily="34" charset="0"/>
                </a:rPr>
                <a:t>Early Discovery</a:t>
              </a:r>
            </a:p>
            <a:p>
              <a:pPr marL="0" marR="0" lvl="1" indent="0" algn="l" defTabSz="932719" rtl="0" eaLnBrk="1" fontAlgn="auto" latinLnBrk="0" hangingPunct="1">
                <a:lnSpc>
                  <a:spcPct val="100000"/>
                </a:lnSpc>
                <a:spcBef>
                  <a:spcPts val="600"/>
                </a:spcBef>
                <a:spcAft>
                  <a:spcPts val="0"/>
                </a:spcAft>
                <a:buClr>
                  <a:srgbClr val="9BF00B"/>
                </a:buClr>
                <a:buSzPct val="100000"/>
                <a:buFontTx/>
                <a:buNone/>
                <a:tabLst/>
                <a:defRPr/>
              </a:pPr>
              <a:r>
                <a:rPr kumimoji="0" lang="en-US" sz="1800" b="0" i="0" u="none" strike="noStrike" kern="1200" cap="none" spc="0" normalizeH="0" baseline="0" noProof="0">
                  <a:ln>
                    <a:noFill/>
                  </a:ln>
                  <a:solidFill>
                    <a:srgbClr val="FFFFFF"/>
                  </a:solidFill>
                  <a:effectLst/>
                  <a:uLnTx/>
                  <a:uFillTx/>
                  <a:latin typeface="Aptos" panose="020B0004020202020204" pitchFamily="34" charset="0"/>
                  <a:ea typeface="+mn-ea"/>
                  <a:cs typeface="Segoe UI" panose="020B0502040204020203" pitchFamily="34" charset="0"/>
                </a:rPr>
                <a:t>Proactive Guidance </a:t>
              </a:r>
            </a:p>
            <a:p>
              <a:pPr marL="0" marR="0" lvl="1" indent="0" algn="l" defTabSz="932719" rtl="0" eaLnBrk="1" fontAlgn="auto" latinLnBrk="0" hangingPunct="1">
                <a:lnSpc>
                  <a:spcPct val="100000"/>
                </a:lnSpc>
                <a:spcBef>
                  <a:spcPts val="600"/>
                </a:spcBef>
                <a:spcAft>
                  <a:spcPts val="0"/>
                </a:spcAft>
                <a:buClr>
                  <a:srgbClr val="9BF00B"/>
                </a:buClr>
                <a:buSzPct val="100000"/>
                <a:buFontTx/>
                <a:buNone/>
                <a:tabLst/>
                <a:defRPr/>
              </a:pPr>
              <a:r>
                <a:rPr kumimoji="0" lang="en-US" sz="1800" b="0" i="0" u="none" strike="noStrike" kern="1200" cap="none" spc="0" normalizeH="0" baseline="0" noProof="0">
                  <a:ln>
                    <a:noFill/>
                  </a:ln>
                  <a:solidFill>
                    <a:srgbClr val="FFFFFF"/>
                  </a:solidFill>
                  <a:effectLst/>
                  <a:uLnTx/>
                  <a:uFillTx/>
                  <a:latin typeface="Aptos" panose="020B0004020202020204" pitchFamily="34" charset="0"/>
                  <a:ea typeface="+mn-ea"/>
                  <a:cs typeface="Segoe UI" panose="020B0502040204020203" pitchFamily="34" charset="0"/>
                </a:rPr>
                <a:t>Predictable Success</a:t>
              </a:r>
              <a:endParaRPr kumimoji="0" lang="en-US" sz="2000" b="0" i="0" u="none" strike="noStrike" kern="1200" cap="none" spc="0" normalizeH="0" baseline="0" noProof="0">
                <a:ln>
                  <a:noFill/>
                </a:ln>
                <a:solidFill>
                  <a:srgbClr val="FFFFFF"/>
                </a:solidFill>
                <a:effectLst/>
                <a:uLnTx/>
                <a:uFillTx/>
                <a:latin typeface="Aptos" panose="020B0004020202020204" pitchFamily="34" charset="0"/>
                <a:ea typeface="+mn-ea"/>
                <a:cs typeface="Segoe UI" panose="020B0502040204020203" pitchFamily="34" charset="0"/>
              </a:endParaRPr>
            </a:p>
          </p:txBody>
        </p:sp>
      </p:grpSp>
      <p:sp>
        <p:nvSpPr>
          <p:cNvPr id="52" name="Oval 51">
            <a:extLst>
              <a:ext uri="{FF2B5EF4-FFF2-40B4-BE49-F238E27FC236}">
                <a16:creationId xmlns:a16="http://schemas.microsoft.com/office/drawing/2014/main" id="{66D22106-37EB-4F14-A05E-8100125726E7}"/>
              </a:ext>
            </a:extLst>
          </p:cNvPr>
          <p:cNvSpPr/>
          <p:nvPr/>
        </p:nvSpPr>
        <p:spPr>
          <a:xfrm>
            <a:off x="617742" y="2701389"/>
            <a:ext cx="780599" cy="780599"/>
          </a:xfrm>
          <a:prstGeom prst="ellipse">
            <a:avLst/>
          </a:prstGeom>
          <a:solidFill>
            <a:schemeClr val="tx1">
              <a:lumMod val="95000"/>
            </a:schemeClr>
          </a:solidFill>
        </p:spPr>
        <p:txBody>
          <a:bodyPr wrap="square" lIns="0" tIns="0" rIns="0" bIns="0" rtlCol="0" anchor="ctr">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5" name="Rectangle 14">
            <a:extLst>
              <a:ext uri="{FF2B5EF4-FFF2-40B4-BE49-F238E27FC236}">
                <a16:creationId xmlns:a16="http://schemas.microsoft.com/office/drawing/2014/main" id="{8B788170-FA75-4EF9-B4A8-4BC93CC9CDEA}"/>
              </a:ext>
            </a:extLst>
          </p:cNvPr>
          <p:cNvSpPr/>
          <p:nvPr/>
        </p:nvSpPr>
        <p:spPr>
          <a:xfrm>
            <a:off x="1647546" y="4692987"/>
            <a:ext cx="6011799" cy="105036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marR="0" lvl="0" indent="0" algn="l" defTabSz="784338" rtl="0" eaLnBrk="1" fontAlgn="auto" latinLnBrk="0" hangingPunct="1">
              <a:lnSpc>
                <a:spcPct val="100000"/>
              </a:lnSpc>
              <a:spcBef>
                <a:spcPct val="0"/>
              </a:spcBef>
              <a:spcAft>
                <a:spcPct val="35000"/>
              </a:spcAft>
              <a:buClrTx/>
              <a:buSzTx/>
              <a:buFontTx/>
              <a:buNone/>
              <a:tabLst/>
              <a:defRPr/>
            </a:pPr>
            <a:r>
              <a:rPr kumimoji="0" lang="en-US" sz="1961" b="0" i="0" u="none" strike="noStrike" kern="1200" cap="none" spc="0" normalizeH="0" baseline="0" noProof="0">
                <a:ln>
                  <a:noFill/>
                </a:ln>
                <a:solidFill>
                  <a:srgbClr val="FFFFFF"/>
                </a:solidFill>
                <a:effectLst/>
                <a:uLnTx/>
                <a:uFillTx/>
                <a:latin typeface="Aptos" panose="020B0004020202020204" pitchFamily="34" charset="0"/>
                <a:ea typeface="+mn-ea"/>
                <a:cs typeface="+mn-cs"/>
              </a:rPr>
              <a:t>Success by Design brings the </a:t>
            </a:r>
            <a:r>
              <a:rPr kumimoji="0" lang="en-US" sz="1961" b="0" i="0" u="none" strike="noStrike" kern="1200" cap="none" spc="0" normalizeH="0" baseline="0" noProof="0">
                <a:ln>
                  <a:noFill/>
                </a:ln>
                <a:solidFill>
                  <a:srgbClr val="4CCBED"/>
                </a:solidFill>
                <a:effectLst/>
                <a:uLnTx/>
                <a:uFillTx/>
                <a:latin typeface="Aptos" panose="020B0004020202020204" pitchFamily="34" charset="0"/>
                <a:ea typeface="+mn-ea"/>
                <a:cs typeface="+mn-cs"/>
              </a:rPr>
              <a:t>learnings</a:t>
            </a:r>
            <a:r>
              <a:rPr kumimoji="0" lang="en-US" sz="1961" b="0" i="0" u="none" strike="noStrike" kern="1200" cap="none" spc="0" normalizeH="0" baseline="0" noProof="0">
                <a:ln>
                  <a:noFill/>
                </a:ln>
                <a:solidFill>
                  <a:srgbClr val="FFFFFF"/>
                </a:solidFill>
                <a:effectLst/>
                <a:uLnTx/>
                <a:uFillTx/>
                <a:latin typeface="Aptos" panose="020B0004020202020204" pitchFamily="34" charset="0"/>
                <a:ea typeface="+mn-ea"/>
                <a:cs typeface="+mn-cs"/>
              </a:rPr>
              <a:t> and </a:t>
            </a:r>
            <a:r>
              <a:rPr kumimoji="0" lang="en-US" sz="1961" b="0" i="0" u="none" strike="noStrike" kern="1200" cap="none" spc="0" normalizeH="0" baseline="0" noProof="0">
                <a:ln>
                  <a:noFill/>
                </a:ln>
                <a:solidFill>
                  <a:srgbClr val="4CCBED"/>
                </a:solidFill>
                <a:effectLst/>
                <a:uLnTx/>
                <a:uFillTx/>
                <a:latin typeface="Aptos" panose="020B0004020202020204" pitchFamily="34" charset="0"/>
                <a:ea typeface="+mn-ea"/>
                <a:cs typeface="+mn-cs"/>
              </a:rPr>
              <a:t>experiences</a:t>
            </a:r>
            <a:r>
              <a:rPr kumimoji="0" lang="en-US" sz="1961" b="0" i="0" u="none" strike="noStrike" kern="1200" cap="none" spc="0" normalizeH="0" baseline="0" noProof="0">
                <a:ln>
                  <a:noFill/>
                </a:ln>
                <a:solidFill>
                  <a:srgbClr val="FFFFFF"/>
                </a:solidFill>
                <a:effectLst/>
                <a:uLnTx/>
                <a:uFillTx/>
                <a:latin typeface="Aptos" panose="020B0004020202020204" pitchFamily="34" charset="0"/>
                <a:ea typeface="+mn-ea"/>
                <a:cs typeface="+mn-cs"/>
              </a:rPr>
              <a:t> from thousands of customer deployments to make your journey to the cloud </a:t>
            </a:r>
            <a:r>
              <a:rPr kumimoji="0" lang="en-US" sz="1961" b="0" i="0" u="none" strike="noStrike" kern="1200" cap="none" spc="0" normalizeH="0" baseline="0" noProof="0">
                <a:ln>
                  <a:noFill/>
                </a:ln>
                <a:solidFill>
                  <a:srgbClr val="4CCBED"/>
                </a:solidFill>
                <a:effectLst/>
                <a:uLnTx/>
                <a:uFillTx/>
                <a:latin typeface="Aptos" panose="020B0004020202020204" pitchFamily="34" charset="0"/>
                <a:ea typeface="+mn-ea"/>
                <a:cs typeface="+mn-cs"/>
              </a:rPr>
              <a:t>smoother</a:t>
            </a:r>
            <a:r>
              <a:rPr kumimoji="0" lang="en-US" sz="1961" b="0" i="0" u="none" strike="noStrike" kern="1200" cap="none" spc="0" normalizeH="0" baseline="0" noProof="0">
                <a:ln>
                  <a:noFill/>
                </a:ln>
                <a:solidFill>
                  <a:srgbClr val="FFFFFF"/>
                </a:solidFill>
                <a:effectLst/>
                <a:uLnTx/>
                <a:uFillTx/>
                <a:latin typeface="Aptos" panose="020B0004020202020204" pitchFamily="34" charset="0"/>
                <a:ea typeface="+mn-ea"/>
                <a:cs typeface="+mn-cs"/>
              </a:rPr>
              <a:t>,</a:t>
            </a:r>
            <a:r>
              <a:rPr kumimoji="0" lang="en-US" sz="1961" b="0" i="0" u="none" strike="noStrike" kern="1200" cap="none" spc="0" normalizeH="0" baseline="0" noProof="0">
                <a:ln>
                  <a:noFill/>
                </a:ln>
                <a:solidFill>
                  <a:srgbClr val="4CCBED"/>
                </a:solidFill>
                <a:effectLst/>
                <a:uLnTx/>
                <a:uFillTx/>
                <a:latin typeface="Aptos" panose="020B0004020202020204" pitchFamily="34" charset="0"/>
                <a:ea typeface="+mn-ea"/>
                <a:cs typeface="+mn-cs"/>
              </a:rPr>
              <a:t> faster </a:t>
            </a:r>
            <a:r>
              <a:rPr kumimoji="0" lang="en-US" sz="1961" b="0" i="0" u="none" strike="noStrike" kern="1200" cap="none" spc="0" normalizeH="0" baseline="0" noProof="0">
                <a:ln>
                  <a:noFill/>
                </a:ln>
                <a:solidFill>
                  <a:srgbClr val="FFFFFF"/>
                </a:solidFill>
                <a:effectLst/>
                <a:uLnTx/>
                <a:uFillTx/>
                <a:latin typeface="Aptos" panose="020B0004020202020204" pitchFamily="34" charset="0"/>
                <a:ea typeface="+mn-ea"/>
                <a:cs typeface="+mn-cs"/>
              </a:rPr>
              <a:t>and</a:t>
            </a:r>
            <a:r>
              <a:rPr kumimoji="0" lang="en-US" sz="1961" b="0" i="0" u="none" strike="noStrike" kern="1200" cap="none" spc="0" normalizeH="0" baseline="0" noProof="0">
                <a:ln>
                  <a:noFill/>
                </a:ln>
                <a:solidFill>
                  <a:srgbClr val="4CCBED"/>
                </a:solidFill>
                <a:effectLst/>
                <a:uLnTx/>
                <a:uFillTx/>
                <a:latin typeface="Aptos" panose="020B0004020202020204" pitchFamily="34" charset="0"/>
                <a:ea typeface="+mn-ea"/>
                <a:cs typeface="+mn-cs"/>
              </a:rPr>
              <a:t> successful</a:t>
            </a:r>
            <a:r>
              <a:rPr kumimoji="0" lang="en-US" sz="1961" b="0" i="0" u="none" strike="noStrike" kern="1200" cap="none" spc="0" normalizeH="0" baseline="0" noProof="0">
                <a:ln>
                  <a:noFill/>
                </a:ln>
                <a:solidFill>
                  <a:srgbClr val="FFFFFF"/>
                </a:solidFill>
                <a:effectLst/>
                <a:uLnTx/>
                <a:uFillTx/>
                <a:latin typeface="Aptos" panose="020B0004020202020204" pitchFamily="34" charset="0"/>
                <a:ea typeface="+mn-ea"/>
                <a:cs typeface="+mn-cs"/>
              </a:rPr>
              <a:t>.</a:t>
            </a:r>
          </a:p>
        </p:txBody>
      </p:sp>
      <p:sp>
        <p:nvSpPr>
          <p:cNvPr id="53" name="Oval 52">
            <a:extLst>
              <a:ext uri="{FF2B5EF4-FFF2-40B4-BE49-F238E27FC236}">
                <a16:creationId xmlns:a16="http://schemas.microsoft.com/office/drawing/2014/main" id="{319C0DD1-70F5-4A9E-8D10-39FA7EC07DAF}"/>
              </a:ext>
            </a:extLst>
          </p:cNvPr>
          <p:cNvSpPr/>
          <p:nvPr/>
        </p:nvSpPr>
        <p:spPr>
          <a:xfrm>
            <a:off x="617742" y="4639125"/>
            <a:ext cx="780599" cy="780600"/>
          </a:xfrm>
          <a:prstGeom prst="ellipse">
            <a:avLst/>
          </a:prstGeom>
          <a:solidFill>
            <a:schemeClr val="tx1">
              <a:lumMod val="95000"/>
            </a:schemeClr>
          </a:solidFill>
        </p:spPr>
        <p:txBody>
          <a:bodyPr wrap="square" lIns="0" tIns="0" rIns="0" bIns="0" rtlCol="0" anchor="ctr">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2" name="Rectangle 11">
            <a:extLst>
              <a:ext uri="{FF2B5EF4-FFF2-40B4-BE49-F238E27FC236}">
                <a16:creationId xmlns:a16="http://schemas.microsoft.com/office/drawing/2014/main" id="{0C040E89-E4CA-4171-90DC-ACB6421550B6}"/>
              </a:ext>
            </a:extLst>
          </p:cNvPr>
          <p:cNvSpPr/>
          <p:nvPr/>
        </p:nvSpPr>
        <p:spPr>
          <a:xfrm>
            <a:off x="1647546" y="1688393"/>
            <a:ext cx="5514792" cy="7172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marR="0" lvl="0" indent="0" algn="l" defTabSz="784338" rtl="0" eaLnBrk="1" fontAlgn="auto" latinLnBrk="0" hangingPunct="1">
              <a:lnSpc>
                <a:spcPct val="100000"/>
              </a:lnSpc>
              <a:spcBef>
                <a:spcPct val="0"/>
              </a:spcBef>
              <a:spcAft>
                <a:spcPct val="35000"/>
              </a:spcAft>
              <a:buClrTx/>
              <a:buSzTx/>
              <a:buFontTx/>
              <a:buNone/>
              <a:tabLst/>
              <a:defRPr/>
            </a:pPr>
            <a:r>
              <a:rPr kumimoji="0" lang="en-US" sz="1950" b="0" i="0" u="none" strike="noStrike" kern="1200" cap="none" spc="0" normalizeH="0" baseline="0" noProof="0">
                <a:ln>
                  <a:noFill/>
                </a:ln>
                <a:solidFill>
                  <a:srgbClr val="4CCBED"/>
                </a:solidFill>
                <a:effectLst/>
                <a:uLnTx/>
                <a:uFillTx/>
                <a:latin typeface="Aptos"/>
                <a:ea typeface="+mn-ea"/>
                <a:cs typeface="+mn-cs"/>
              </a:rPr>
              <a:t>Success by Design </a:t>
            </a:r>
            <a:r>
              <a:rPr kumimoji="0" lang="en-US" sz="1950" b="0" i="0" u="none" strike="noStrike" kern="1200" cap="none" spc="0" normalizeH="0" baseline="0" noProof="0">
                <a:ln>
                  <a:noFill/>
                </a:ln>
                <a:solidFill>
                  <a:srgbClr val="FFFFFF"/>
                </a:solidFill>
                <a:effectLst/>
                <a:uLnTx/>
                <a:uFillTx/>
                <a:latin typeface="Aptos"/>
                <a:ea typeface="+mn-ea"/>
                <a:cs typeface="+mn-cs"/>
              </a:rPr>
              <a:t>is Microsoft’s prescribed framework for Dynamics 365 implementations</a:t>
            </a:r>
          </a:p>
        </p:txBody>
      </p:sp>
      <p:sp>
        <p:nvSpPr>
          <p:cNvPr id="19" name="Oval 18">
            <a:extLst>
              <a:ext uri="{FF2B5EF4-FFF2-40B4-BE49-F238E27FC236}">
                <a16:creationId xmlns:a16="http://schemas.microsoft.com/office/drawing/2014/main" id="{86EEF643-7D0B-4E1A-B09B-36E89847D64E}"/>
              </a:ext>
            </a:extLst>
          </p:cNvPr>
          <p:cNvSpPr/>
          <p:nvPr/>
        </p:nvSpPr>
        <p:spPr>
          <a:xfrm>
            <a:off x="619314" y="1591340"/>
            <a:ext cx="780599" cy="780599"/>
          </a:xfrm>
          <a:prstGeom prst="ellipse">
            <a:avLst/>
          </a:prstGeom>
          <a:solidFill>
            <a:schemeClr val="tx1">
              <a:lumMod val="95000"/>
            </a:schemeClr>
          </a:solidFill>
        </p:spPr>
        <p:txBody>
          <a:bodyPr wrap="square" lIns="0" tIns="0" rIns="0" bIns="0" rtlCol="0" anchor="ctr">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grpSp>
        <p:nvGrpSpPr>
          <p:cNvPr id="3" name="Group 2">
            <a:extLst>
              <a:ext uri="{FF2B5EF4-FFF2-40B4-BE49-F238E27FC236}">
                <a16:creationId xmlns:a16="http://schemas.microsoft.com/office/drawing/2014/main" id="{65A60699-AF40-4C95-89AA-365867D09A84}"/>
              </a:ext>
              <a:ext uri="{C183D7F6-B498-43B3-948B-1728B52AA6E4}">
                <adec:decorative xmlns:adec="http://schemas.microsoft.com/office/drawing/2017/decorative" val="1"/>
              </a:ext>
            </a:extLst>
          </p:cNvPr>
          <p:cNvGrpSpPr/>
          <p:nvPr/>
        </p:nvGrpSpPr>
        <p:grpSpPr>
          <a:xfrm>
            <a:off x="7406640" y="1564446"/>
            <a:ext cx="4324922" cy="4292412"/>
            <a:chOff x="7451471" y="6064989"/>
            <a:chExt cx="4324922" cy="4292412"/>
          </a:xfrm>
          <a:solidFill>
            <a:schemeClr val="accent2"/>
          </a:solidFill>
        </p:grpSpPr>
        <p:sp>
          <p:nvSpPr>
            <p:cNvPr id="61" name="Freeform 5">
              <a:extLst>
                <a:ext uri="{FF2B5EF4-FFF2-40B4-BE49-F238E27FC236}">
                  <a16:creationId xmlns:a16="http://schemas.microsoft.com/office/drawing/2014/main" id="{8958E916-F0A4-476B-BF89-FFAACBECE388}"/>
                </a:ext>
              </a:extLst>
            </p:cNvPr>
            <p:cNvSpPr>
              <a:spLocks/>
            </p:cNvSpPr>
            <p:nvPr/>
          </p:nvSpPr>
          <p:spPr bwMode="auto">
            <a:xfrm>
              <a:off x="7451471" y="7182657"/>
              <a:ext cx="2114697" cy="3174744"/>
            </a:xfrm>
            <a:custGeom>
              <a:avLst/>
              <a:gdLst>
                <a:gd name="T0" fmla="*/ 165 w 330"/>
                <a:gd name="T1" fmla="*/ 166 h 496"/>
                <a:gd name="T2" fmla="*/ 187 w 330"/>
                <a:gd name="T3" fmla="*/ 83 h 496"/>
                <a:gd name="T4" fmla="*/ 44 w 330"/>
                <a:gd name="T5" fmla="*/ 0 h 496"/>
                <a:gd name="T6" fmla="*/ 0 w 330"/>
                <a:gd name="T7" fmla="*/ 166 h 496"/>
                <a:gd name="T8" fmla="*/ 330 w 330"/>
                <a:gd name="T9" fmla="*/ 496 h 496"/>
                <a:gd name="T10" fmla="*/ 330 w 330"/>
                <a:gd name="T11" fmla="*/ 331 h 496"/>
                <a:gd name="T12" fmla="*/ 165 w 330"/>
                <a:gd name="T13" fmla="*/ 166 h 496"/>
              </a:gdLst>
              <a:ahLst/>
              <a:cxnLst>
                <a:cxn ang="0">
                  <a:pos x="T0" y="T1"/>
                </a:cxn>
                <a:cxn ang="0">
                  <a:pos x="T2" y="T3"/>
                </a:cxn>
                <a:cxn ang="0">
                  <a:pos x="T4" y="T5"/>
                </a:cxn>
                <a:cxn ang="0">
                  <a:pos x="T6" y="T7"/>
                </a:cxn>
                <a:cxn ang="0">
                  <a:pos x="T8" y="T9"/>
                </a:cxn>
                <a:cxn ang="0">
                  <a:pos x="T10" y="T11"/>
                </a:cxn>
                <a:cxn ang="0">
                  <a:pos x="T12" y="T13"/>
                </a:cxn>
              </a:cxnLst>
              <a:rect l="0" t="0" r="r" b="b"/>
              <a:pathLst>
                <a:path w="330" h="496">
                  <a:moveTo>
                    <a:pt x="165" y="166"/>
                  </a:moveTo>
                  <a:cubicBezTo>
                    <a:pt x="165" y="135"/>
                    <a:pt x="173" y="107"/>
                    <a:pt x="187" y="83"/>
                  </a:cubicBezTo>
                  <a:cubicBezTo>
                    <a:pt x="44" y="0"/>
                    <a:pt x="44" y="0"/>
                    <a:pt x="44" y="0"/>
                  </a:cubicBezTo>
                  <a:cubicBezTo>
                    <a:pt x="16" y="49"/>
                    <a:pt x="0" y="105"/>
                    <a:pt x="0" y="166"/>
                  </a:cubicBezTo>
                  <a:cubicBezTo>
                    <a:pt x="0" y="348"/>
                    <a:pt x="148" y="496"/>
                    <a:pt x="330" y="496"/>
                  </a:cubicBezTo>
                  <a:cubicBezTo>
                    <a:pt x="330" y="331"/>
                    <a:pt x="330" y="331"/>
                    <a:pt x="330" y="331"/>
                  </a:cubicBezTo>
                  <a:cubicBezTo>
                    <a:pt x="239" y="331"/>
                    <a:pt x="165" y="257"/>
                    <a:pt x="165" y="166"/>
                  </a:cubicBezTo>
                  <a:close/>
                </a:path>
              </a:pathLst>
            </a:custGeom>
            <a:grp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marL="0" marR="0" lvl="0" indent="0" algn="ctr" defTabSz="913915"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sp>
          <p:nvSpPr>
            <p:cNvPr id="63" name="Freeform 6">
              <a:extLst>
                <a:ext uri="{FF2B5EF4-FFF2-40B4-BE49-F238E27FC236}">
                  <a16:creationId xmlns:a16="http://schemas.microsoft.com/office/drawing/2014/main" id="{3FA3E279-7720-455A-81CE-B4F00DB1DE49}"/>
                </a:ext>
              </a:extLst>
            </p:cNvPr>
            <p:cNvSpPr>
              <a:spLocks/>
            </p:cNvSpPr>
            <p:nvPr/>
          </p:nvSpPr>
          <p:spPr bwMode="auto">
            <a:xfrm>
              <a:off x="9656303" y="7182657"/>
              <a:ext cx="2120090" cy="3174744"/>
            </a:xfrm>
            <a:custGeom>
              <a:avLst/>
              <a:gdLst>
                <a:gd name="T0" fmla="*/ 144 w 331"/>
                <a:gd name="T1" fmla="*/ 83 h 496"/>
                <a:gd name="T2" fmla="*/ 166 w 331"/>
                <a:gd name="T3" fmla="*/ 166 h 496"/>
                <a:gd name="T4" fmla="*/ 0 w 331"/>
                <a:gd name="T5" fmla="*/ 331 h 496"/>
                <a:gd name="T6" fmla="*/ 0 w 331"/>
                <a:gd name="T7" fmla="*/ 496 h 496"/>
                <a:gd name="T8" fmla="*/ 331 w 331"/>
                <a:gd name="T9" fmla="*/ 166 h 496"/>
                <a:gd name="T10" fmla="*/ 287 w 331"/>
                <a:gd name="T11" fmla="*/ 0 h 496"/>
                <a:gd name="T12" fmla="*/ 144 w 331"/>
                <a:gd name="T13" fmla="*/ 83 h 496"/>
              </a:gdLst>
              <a:ahLst/>
              <a:cxnLst>
                <a:cxn ang="0">
                  <a:pos x="T0" y="T1"/>
                </a:cxn>
                <a:cxn ang="0">
                  <a:pos x="T2" y="T3"/>
                </a:cxn>
                <a:cxn ang="0">
                  <a:pos x="T4" y="T5"/>
                </a:cxn>
                <a:cxn ang="0">
                  <a:pos x="T6" y="T7"/>
                </a:cxn>
                <a:cxn ang="0">
                  <a:pos x="T8" y="T9"/>
                </a:cxn>
                <a:cxn ang="0">
                  <a:pos x="T10" y="T11"/>
                </a:cxn>
                <a:cxn ang="0">
                  <a:pos x="T12" y="T13"/>
                </a:cxn>
              </a:cxnLst>
              <a:rect l="0" t="0" r="r" b="b"/>
              <a:pathLst>
                <a:path w="331" h="496">
                  <a:moveTo>
                    <a:pt x="144" y="83"/>
                  </a:moveTo>
                  <a:cubicBezTo>
                    <a:pt x="158" y="107"/>
                    <a:pt x="166" y="135"/>
                    <a:pt x="166" y="166"/>
                  </a:cubicBezTo>
                  <a:cubicBezTo>
                    <a:pt x="166" y="257"/>
                    <a:pt x="92" y="331"/>
                    <a:pt x="0" y="331"/>
                  </a:cubicBezTo>
                  <a:cubicBezTo>
                    <a:pt x="0" y="496"/>
                    <a:pt x="0" y="496"/>
                    <a:pt x="0" y="496"/>
                  </a:cubicBezTo>
                  <a:cubicBezTo>
                    <a:pt x="183" y="496"/>
                    <a:pt x="331" y="348"/>
                    <a:pt x="331" y="166"/>
                  </a:cubicBezTo>
                  <a:cubicBezTo>
                    <a:pt x="331" y="105"/>
                    <a:pt x="315" y="49"/>
                    <a:pt x="287" y="0"/>
                  </a:cubicBezTo>
                  <a:lnTo>
                    <a:pt x="144" y="83"/>
                  </a:lnTo>
                  <a:close/>
                </a:path>
              </a:pathLst>
            </a:custGeom>
            <a:grp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marL="0" marR="0" lvl="0" indent="0" algn="ctr" defTabSz="913915"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sp>
          <p:nvSpPr>
            <p:cNvPr id="64" name="Freeform 7">
              <a:extLst>
                <a:ext uri="{FF2B5EF4-FFF2-40B4-BE49-F238E27FC236}">
                  <a16:creationId xmlns:a16="http://schemas.microsoft.com/office/drawing/2014/main" id="{4A8373E1-7AF6-41AA-A8EB-CC0E25A87A26}"/>
                </a:ext>
              </a:extLst>
            </p:cNvPr>
            <p:cNvSpPr>
              <a:spLocks/>
            </p:cNvSpPr>
            <p:nvPr/>
          </p:nvSpPr>
          <p:spPr bwMode="auto">
            <a:xfrm>
              <a:off x="7779758" y="6064989"/>
              <a:ext cx="3668350" cy="1586022"/>
            </a:xfrm>
            <a:custGeom>
              <a:avLst/>
              <a:gdLst>
                <a:gd name="T0" fmla="*/ 286 w 573"/>
                <a:gd name="T1" fmla="*/ 165 h 248"/>
                <a:gd name="T2" fmla="*/ 430 w 573"/>
                <a:gd name="T3" fmla="*/ 248 h 248"/>
                <a:gd name="T4" fmla="*/ 573 w 573"/>
                <a:gd name="T5" fmla="*/ 165 h 248"/>
                <a:gd name="T6" fmla="*/ 286 w 573"/>
                <a:gd name="T7" fmla="*/ 0 h 248"/>
                <a:gd name="T8" fmla="*/ 0 w 573"/>
                <a:gd name="T9" fmla="*/ 165 h 248"/>
                <a:gd name="T10" fmla="*/ 143 w 573"/>
                <a:gd name="T11" fmla="*/ 248 h 248"/>
                <a:gd name="T12" fmla="*/ 286 w 573"/>
                <a:gd name="T13" fmla="*/ 165 h 248"/>
              </a:gdLst>
              <a:ahLst/>
              <a:cxnLst>
                <a:cxn ang="0">
                  <a:pos x="T0" y="T1"/>
                </a:cxn>
                <a:cxn ang="0">
                  <a:pos x="T2" y="T3"/>
                </a:cxn>
                <a:cxn ang="0">
                  <a:pos x="T4" y="T5"/>
                </a:cxn>
                <a:cxn ang="0">
                  <a:pos x="T6" y="T7"/>
                </a:cxn>
                <a:cxn ang="0">
                  <a:pos x="T8" y="T9"/>
                </a:cxn>
                <a:cxn ang="0">
                  <a:pos x="T10" y="T11"/>
                </a:cxn>
                <a:cxn ang="0">
                  <a:pos x="T12" y="T13"/>
                </a:cxn>
              </a:cxnLst>
              <a:rect l="0" t="0" r="r" b="b"/>
              <a:pathLst>
                <a:path w="573" h="248">
                  <a:moveTo>
                    <a:pt x="286" y="165"/>
                  </a:moveTo>
                  <a:cubicBezTo>
                    <a:pt x="348" y="165"/>
                    <a:pt x="401" y="198"/>
                    <a:pt x="430" y="248"/>
                  </a:cubicBezTo>
                  <a:cubicBezTo>
                    <a:pt x="573" y="165"/>
                    <a:pt x="573" y="165"/>
                    <a:pt x="573" y="165"/>
                  </a:cubicBezTo>
                  <a:cubicBezTo>
                    <a:pt x="515" y="67"/>
                    <a:pt x="409" y="0"/>
                    <a:pt x="286" y="0"/>
                  </a:cubicBezTo>
                  <a:cubicBezTo>
                    <a:pt x="164" y="0"/>
                    <a:pt x="57" y="67"/>
                    <a:pt x="0" y="165"/>
                  </a:cubicBezTo>
                  <a:cubicBezTo>
                    <a:pt x="143" y="248"/>
                    <a:pt x="143" y="248"/>
                    <a:pt x="143" y="248"/>
                  </a:cubicBezTo>
                  <a:cubicBezTo>
                    <a:pt x="171" y="198"/>
                    <a:pt x="225" y="165"/>
                    <a:pt x="286" y="165"/>
                  </a:cubicBezTo>
                  <a:close/>
                </a:path>
              </a:pathLst>
            </a:custGeom>
            <a:grp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marL="0" marR="0" lvl="0" indent="0" algn="ctr" defTabSz="913915"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grpSp>
      <p:grpSp>
        <p:nvGrpSpPr>
          <p:cNvPr id="5" name="Group 4">
            <a:extLst>
              <a:ext uri="{FF2B5EF4-FFF2-40B4-BE49-F238E27FC236}">
                <a16:creationId xmlns:a16="http://schemas.microsoft.com/office/drawing/2014/main" id="{34262F06-2160-47A5-896D-445702066946}"/>
              </a:ext>
              <a:ext uri="{C183D7F6-B498-43B3-948B-1728B52AA6E4}">
                <adec:decorative xmlns:adec="http://schemas.microsoft.com/office/drawing/2017/decorative" val="1"/>
              </a:ext>
            </a:extLst>
          </p:cNvPr>
          <p:cNvGrpSpPr/>
          <p:nvPr/>
        </p:nvGrpSpPr>
        <p:grpSpPr>
          <a:xfrm rot="19957037">
            <a:off x="10825741" y="2716975"/>
            <a:ext cx="335420" cy="334063"/>
            <a:chOff x="11181976" y="2925955"/>
            <a:chExt cx="335420" cy="334063"/>
          </a:xfrm>
        </p:grpSpPr>
        <p:sp>
          <p:nvSpPr>
            <p:cNvPr id="4" name="Oval 3">
              <a:extLst>
                <a:ext uri="{FF2B5EF4-FFF2-40B4-BE49-F238E27FC236}">
                  <a16:creationId xmlns:a16="http://schemas.microsoft.com/office/drawing/2014/main" id="{8A2898D3-D143-45BC-8911-CFCA84F2749B}"/>
                </a:ext>
              </a:extLst>
            </p:cNvPr>
            <p:cNvSpPr/>
            <p:nvPr/>
          </p:nvSpPr>
          <p:spPr bwMode="auto">
            <a:xfrm>
              <a:off x="11193780" y="2933700"/>
              <a:ext cx="312420" cy="312420"/>
            </a:xfrm>
            <a:prstGeom prst="ellipse">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sp>
          <p:nvSpPr>
            <p:cNvPr id="93" name="Freeform 9">
              <a:extLst>
                <a:ext uri="{FF2B5EF4-FFF2-40B4-BE49-F238E27FC236}">
                  <a16:creationId xmlns:a16="http://schemas.microsoft.com/office/drawing/2014/main" id="{7FB5EA02-0569-4B17-A102-63C420934535}"/>
                </a:ext>
              </a:extLst>
            </p:cNvPr>
            <p:cNvSpPr>
              <a:spLocks noChangeAspect="1" noEditPoints="1"/>
            </p:cNvSpPr>
            <p:nvPr/>
          </p:nvSpPr>
          <p:spPr bwMode="auto">
            <a:xfrm rot="5400000">
              <a:off x="11182654" y="2925277"/>
              <a:ext cx="334063" cy="33542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marL="0" marR="0" lvl="0" indent="0" algn="ctr" defTabSz="913915"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grpSp>
      <p:grpSp>
        <p:nvGrpSpPr>
          <p:cNvPr id="67" name="Group 66">
            <a:extLst>
              <a:ext uri="{FF2B5EF4-FFF2-40B4-BE49-F238E27FC236}">
                <a16:creationId xmlns:a16="http://schemas.microsoft.com/office/drawing/2014/main" id="{294E6E6F-8115-4BAA-A37D-2342C7797B52}"/>
              </a:ext>
              <a:ext uri="{C183D7F6-B498-43B3-948B-1728B52AA6E4}">
                <adec:decorative xmlns:adec="http://schemas.microsoft.com/office/drawing/2017/decorative" val="1"/>
              </a:ext>
            </a:extLst>
          </p:cNvPr>
          <p:cNvGrpSpPr/>
          <p:nvPr/>
        </p:nvGrpSpPr>
        <p:grpSpPr>
          <a:xfrm rot="5400000">
            <a:off x="9393183" y="5166807"/>
            <a:ext cx="335420" cy="334063"/>
            <a:chOff x="11181976" y="2925955"/>
            <a:chExt cx="335420" cy="334063"/>
          </a:xfrm>
        </p:grpSpPr>
        <p:sp>
          <p:nvSpPr>
            <p:cNvPr id="68" name="Oval 67">
              <a:extLst>
                <a:ext uri="{FF2B5EF4-FFF2-40B4-BE49-F238E27FC236}">
                  <a16:creationId xmlns:a16="http://schemas.microsoft.com/office/drawing/2014/main" id="{FDF78BC7-6AF6-4C1A-B07C-3D7A13CE3BE1}"/>
                </a:ext>
              </a:extLst>
            </p:cNvPr>
            <p:cNvSpPr/>
            <p:nvPr/>
          </p:nvSpPr>
          <p:spPr bwMode="auto">
            <a:xfrm>
              <a:off x="11193780" y="2933700"/>
              <a:ext cx="312420" cy="312420"/>
            </a:xfrm>
            <a:prstGeom prst="ellipse">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sp>
          <p:nvSpPr>
            <p:cNvPr id="69" name="Freeform 9">
              <a:extLst>
                <a:ext uri="{FF2B5EF4-FFF2-40B4-BE49-F238E27FC236}">
                  <a16:creationId xmlns:a16="http://schemas.microsoft.com/office/drawing/2014/main" id="{ED526EE6-2DB8-49F8-9AC0-FCF85E6048A1}"/>
                </a:ext>
              </a:extLst>
            </p:cNvPr>
            <p:cNvSpPr>
              <a:spLocks noChangeAspect="1" noEditPoints="1"/>
            </p:cNvSpPr>
            <p:nvPr/>
          </p:nvSpPr>
          <p:spPr bwMode="auto">
            <a:xfrm rot="5400000">
              <a:off x="11182654" y="2925277"/>
              <a:ext cx="334063" cy="33542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marL="0" marR="0" lvl="0" indent="0" algn="ctr" defTabSz="913915"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grpSp>
      <p:grpSp>
        <p:nvGrpSpPr>
          <p:cNvPr id="70" name="Group 69">
            <a:extLst>
              <a:ext uri="{FF2B5EF4-FFF2-40B4-BE49-F238E27FC236}">
                <a16:creationId xmlns:a16="http://schemas.microsoft.com/office/drawing/2014/main" id="{9E331BFB-6D6B-4A72-8340-B9B745B6DEE9}"/>
              </a:ext>
              <a:ext uri="{C183D7F6-B498-43B3-948B-1728B52AA6E4}">
                <adec:decorative xmlns:adec="http://schemas.microsoft.com/office/drawing/2017/decorative" val="1"/>
              </a:ext>
            </a:extLst>
          </p:cNvPr>
          <p:cNvGrpSpPr/>
          <p:nvPr/>
        </p:nvGrpSpPr>
        <p:grpSpPr>
          <a:xfrm rot="12412206">
            <a:off x="8184797" y="2863640"/>
            <a:ext cx="335420" cy="334063"/>
            <a:chOff x="11181976" y="2925955"/>
            <a:chExt cx="335420" cy="334063"/>
          </a:xfrm>
        </p:grpSpPr>
        <p:sp>
          <p:nvSpPr>
            <p:cNvPr id="71" name="Oval 70">
              <a:extLst>
                <a:ext uri="{FF2B5EF4-FFF2-40B4-BE49-F238E27FC236}">
                  <a16:creationId xmlns:a16="http://schemas.microsoft.com/office/drawing/2014/main" id="{F4BFE7F4-B69B-4AE7-860E-CA9120103C3A}"/>
                </a:ext>
              </a:extLst>
            </p:cNvPr>
            <p:cNvSpPr/>
            <p:nvPr/>
          </p:nvSpPr>
          <p:spPr bwMode="auto">
            <a:xfrm>
              <a:off x="11193780" y="2933700"/>
              <a:ext cx="312420" cy="312420"/>
            </a:xfrm>
            <a:prstGeom prst="ellipse">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sp>
          <p:nvSpPr>
            <p:cNvPr id="72" name="Freeform 9">
              <a:extLst>
                <a:ext uri="{FF2B5EF4-FFF2-40B4-BE49-F238E27FC236}">
                  <a16:creationId xmlns:a16="http://schemas.microsoft.com/office/drawing/2014/main" id="{C37AE835-8F65-404B-BD7F-FEAB6D178740}"/>
                </a:ext>
              </a:extLst>
            </p:cNvPr>
            <p:cNvSpPr>
              <a:spLocks noChangeAspect="1" noEditPoints="1"/>
            </p:cNvSpPr>
            <p:nvPr/>
          </p:nvSpPr>
          <p:spPr bwMode="auto">
            <a:xfrm rot="5400000">
              <a:off x="11182654" y="2925277"/>
              <a:ext cx="334063" cy="33542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marL="0" marR="0" lvl="0" indent="0" algn="ctr" defTabSz="913915"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grpSp>
      <p:grpSp>
        <p:nvGrpSpPr>
          <p:cNvPr id="6" name="Group 5">
            <a:extLst>
              <a:ext uri="{FF2B5EF4-FFF2-40B4-BE49-F238E27FC236}">
                <a16:creationId xmlns:a16="http://schemas.microsoft.com/office/drawing/2014/main" id="{911A84D5-D13C-4E37-8C45-0A2C78B54FF8}"/>
              </a:ext>
              <a:ext uri="{C183D7F6-B498-43B3-948B-1728B52AA6E4}">
                <adec:decorative xmlns:adec="http://schemas.microsoft.com/office/drawing/2017/decorative" val="1"/>
              </a:ext>
            </a:extLst>
          </p:cNvPr>
          <p:cNvGrpSpPr/>
          <p:nvPr/>
        </p:nvGrpSpPr>
        <p:grpSpPr>
          <a:xfrm>
            <a:off x="9266511" y="2403717"/>
            <a:ext cx="582827" cy="582825"/>
            <a:chOff x="9322520" y="8310813"/>
            <a:chExt cx="582827" cy="582825"/>
          </a:xfrm>
        </p:grpSpPr>
        <p:sp>
          <p:nvSpPr>
            <p:cNvPr id="100" name="Oval 99">
              <a:extLst>
                <a:ext uri="{FF2B5EF4-FFF2-40B4-BE49-F238E27FC236}">
                  <a16:creationId xmlns:a16="http://schemas.microsoft.com/office/drawing/2014/main" id="{DC845E3A-D25F-470B-A7AB-7A6D6BA35B22}"/>
                </a:ext>
              </a:extLst>
            </p:cNvPr>
            <p:cNvSpPr/>
            <p:nvPr/>
          </p:nvSpPr>
          <p:spPr>
            <a:xfrm>
              <a:off x="9322520" y="8310813"/>
              <a:ext cx="582827" cy="582825"/>
            </a:xfrm>
            <a:prstGeom prst="ellipse">
              <a:avLst/>
            </a:prstGeom>
            <a:solidFill>
              <a:schemeClr val="bg1"/>
            </a:solidFill>
            <a:ln w="6350">
              <a:solidFill>
                <a:schemeClr val="accent2"/>
              </a:solidFill>
            </a:ln>
          </p:spPr>
          <p:txBody>
            <a:bodyPr wrap="square" lIns="0" tIns="0" rIns="0" bIns="0" rtlCol="0" anchor="ctr">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01" name="send" title="Icon of a paper airplane">
              <a:extLst>
                <a:ext uri="{FF2B5EF4-FFF2-40B4-BE49-F238E27FC236}">
                  <a16:creationId xmlns:a16="http://schemas.microsoft.com/office/drawing/2014/main" id="{6D602A2F-7B58-42B6-A515-9D7452B0B02F}"/>
                </a:ext>
              </a:extLst>
            </p:cNvPr>
            <p:cNvSpPr>
              <a:spLocks noChangeAspect="1" noEditPoints="1"/>
            </p:cNvSpPr>
            <p:nvPr/>
          </p:nvSpPr>
          <p:spPr bwMode="auto">
            <a:xfrm rot="19573410">
              <a:off x="9427004" y="8477057"/>
              <a:ext cx="373858" cy="250336"/>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15875" cap="sq">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gradFill>
                  <a:gsLst>
                    <a:gs pos="0">
                      <a:srgbClr val="505050"/>
                    </a:gs>
                    <a:gs pos="100000">
                      <a:srgbClr val="505050"/>
                    </a:gs>
                  </a:gsLst>
                </a:gradFill>
                <a:effectLst/>
                <a:uLnTx/>
                <a:uFillTx/>
                <a:latin typeface="Aptos" panose="020B0004020202020204" pitchFamily="34" charset="0"/>
                <a:ea typeface="+mn-ea"/>
                <a:cs typeface="+mn-cs"/>
              </a:endParaRPr>
            </a:p>
          </p:txBody>
        </p:sp>
      </p:grpSp>
      <p:sp>
        <p:nvSpPr>
          <p:cNvPr id="75" name="Oval 74">
            <a:extLst>
              <a:ext uri="{FF2B5EF4-FFF2-40B4-BE49-F238E27FC236}">
                <a16:creationId xmlns:a16="http://schemas.microsoft.com/office/drawing/2014/main" id="{E1AC9BB9-EEDE-4DA1-B1AE-61F87D31B4BF}"/>
              </a:ext>
            </a:extLst>
          </p:cNvPr>
          <p:cNvSpPr/>
          <p:nvPr/>
        </p:nvSpPr>
        <p:spPr>
          <a:xfrm>
            <a:off x="10170185" y="3849639"/>
            <a:ext cx="582827" cy="582825"/>
          </a:xfrm>
          <a:prstGeom prst="ellipse">
            <a:avLst/>
          </a:prstGeom>
          <a:solidFill>
            <a:schemeClr val="bg1"/>
          </a:solidFill>
          <a:ln w="6350">
            <a:solidFill>
              <a:schemeClr val="accent2"/>
            </a:solidFill>
          </a:ln>
        </p:spPr>
        <p:txBody>
          <a:bodyPr wrap="square" lIns="0" tIns="0" rIns="0" bIns="0" rtlCol="0" anchor="ctr">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85" name="Oval 84">
            <a:extLst>
              <a:ext uri="{FF2B5EF4-FFF2-40B4-BE49-F238E27FC236}">
                <a16:creationId xmlns:a16="http://schemas.microsoft.com/office/drawing/2014/main" id="{D33E0761-F102-47D8-8E08-F5D0927A9A56}"/>
              </a:ext>
            </a:extLst>
          </p:cNvPr>
          <p:cNvSpPr/>
          <p:nvPr/>
        </p:nvSpPr>
        <p:spPr>
          <a:xfrm>
            <a:off x="8528079" y="3951853"/>
            <a:ext cx="582827" cy="582825"/>
          </a:xfrm>
          <a:prstGeom prst="ellipse">
            <a:avLst/>
          </a:prstGeom>
          <a:solidFill>
            <a:schemeClr val="bg1"/>
          </a:solidFill>
          <a:ln w="6350">
            <a:solidFill>
              <a:schemeClr val="accent2"/>
            </a:solidFill>
          </a:ln>
        </p:spPr>
        <p:txBody>
          <a:bodyPr wrap="square" lIns="0" tIns="0" rIns="0" bIns="0" rtlCol="0" anchor="ctr">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87" name="Chart_E999">
            <a:extLst>
              <a:ext uri="{FF2B5EF4-FFF2-40B4-BE49-F238E27FC236}">
                <a16:creationId xmlns:a16="http://schemas.microsoft.com/office/drawing/2014/main" id="{AD2CB0F0-7CB4-44A3-9CD8-37CFF6BFE636}"/>
              </a:ext>
            </a:extLst>
          </p:cNvPr>
          <p:cNvSpPr>
            <a:spLocks noChangeAspect="1" noEditPoints="1"/>
          </p:cNvSpPr>
          <p:nvPr/>
        </p:nvSpPr>
        <p:spPr bwMode="auto">
          <a:xfrm>
            <a:off x="10311957" y="3991304"/>
            <a:ext cx="299283" cy="299495"/>
          </a:xfrm>
          <a:custGeom>
            <a:avLst/>
            <a:gdLst>
              <a:gd name="T0" fmla="*/ 0 w 4245"/>
              <a:gd name="T1" fmla="*/ 0 h 4248"/>
              <a:gd name="T2" fmla="*/ 0 w 4245"/>
              <a:gd name="T3" fmla="*/ 4248 h 4248"/>
              <a:gd name="T4" fmla="*/ 4245 w 4245"/>
              <a:gd name="T5" fmla="*/ 4248 h 4248"/>
              <a:gd name="T6" fmla="*/ 4088 w 4245"/>
              <a:gd name="T7" fmla="*/ 1101 h 4248"/>
              <a:gd name="T8" fmla="*/ 2515 w 4245"/>
              <a:gd name="T9" fmla="*/ 2675 h 4248"/>
              <a:gd name="T10" fmla="*/ 1886 w 4245"/>
              <a:gd name="T11" fmla="*/ 2045 h 4248"/>
              <a:gd name="T12" fmla="*/ 0 w 4245"/>
              <a:gd name="T13" fmla="*/ 3933 h 4248"/>
              <a:gd name="T14" fmla="*/ 4088 w 4245"/>
              <a:gd name="T15" fmla="*/ 2203 h 4248"/>
              <a:gd name="T16" fmla="*/ 4088 w 4245"/>
              <a:gd name="T17" fmla="*/ 1101 h 4248"/>
              <a:gd name="T18" fmla="*/ 2987 w 4245"/>
              <a:gd name="T19" fmla="*/ 1101 h 4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45" h="4248">
                <a:moveTo>
                  <a:pt x="0" y="0"/>
                </a:moveTo>
                <a:lnTo>
                  <a:pt x="0" y="4248"/>
                </a:lnTo>
                <a:lnTo>
                  <a:pt x="4245" y="4248"/>
                </a:lnTo>
                <a:moveTo>
                  <a:pt x="4088" y="1101"/>
                </a:moveTo>
                <a:lnTo>
                  <a:pt x="2515" y="2675"/>
                </a:lnTo>
                <a:lnTo>
                  <a:pt x="1886" y="2045"/>
                </a:lnTo>
                <a:lnTo>
                  <a:pt x="0" y="3933"/>
                </a:lnTo>
                <a:moveTo>
                  <a:pt x="4088" y="2203"/>
                </a:moveTo>
                <a:lnTo>
                  <a:pt x="4088" y="1101"/>
                </a:lnTo>
                <a:lnTo>
                  <a:pt x="2987" y="1101"/>
                </a:lnTo>
              </a:path>
            </a:pathLst>
          </a:custGeom>
          <a:noFill/>
          <a:ln w="15875"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gradFill>
                <a:gsLst>
                  <a:gs pos="0">
                    <a:srgbClr val="505050"/>
                  </a:gs>
                  <a:gs pos="100000">
                    <a:srgbClr val="505050"/>
                  </a:gs>
                </a:gsLst>
                <a:lin ang="5400000" scaled="1"/>
              </a:gradFill>
              <a:effectLst/>
              <a:uLnTx/>
              <a:uFillTx/>
              <a:latin typeface="Aptos" panose="020B0004020202020204" pitchFamily="34" charset="0"/>
              <a:ea typeface="+mn-ea"/>
              <a:cs typeface="+mn-cs"/>
            </a:endParaRPr>
          </a:p>
        </p:txBody>
      </p:sp>
      <p:sp>
        <p:nvSpPr>
          <p:cNvPr id="106" name="Financial_E7BB">
            <a:extLst>
              <a:ext uri="{FF2B5EF4-FFF2-40B4-BE49-F238E27FC236}">
                <a16:creationId xmlns:a16="http://schemas.microsoft.com/office/drawing/2014/main" id="{AC7B08C0-309B-4E31-9522-AAE3B57E7109}"/>
              </a:ext>
            </a:extLst>
          </p:cNvPr>
          <p:cNvSpPr>
            <a:spLocks noChangeAspect="1" noEditPoints="1"/>
          </p:cNvSpPr>
          <p:nvPr/>
        </p:nvSpPr>
        <p:spPr bwMode="auto">
          <a:xfrm>
            <a:off x="8646670" y="4089103"/>
            <a:ext cx="345644" cy="308325"/>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flat">
            <a:solidFill>
              <a:schemeClr val="accent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gradFill>
                <a:gsLst>
                  <a:gs pos="0">
                    <a:srgbClr val="505050"/>
                  </a:gs>
                  <a:gs pos="100000">
                    <a:srgbClr val="505050"/>
                  </a:gs>
                </a:gsLst>
                <a:lin ang="5400000" scaled="1"/>
              </a:gradFill>
              <a:effectLst/>
              <a:uLnTx/>
              <a:uFillTx/>
              <a:latin typeface="Aptos" panose="020B0004020202020204" pitchFamily="34" charset="0"/>
              <a:ea typeface="+mn-ea"/>
              <a:cs typeface="+mn-cs"/>
            </a:endParaRPr>
          </a:p>
        </p:txBody>
      </p:sp>
      <p:sp>
        <p:nvSpPr>
          <p:cNvPr id="112" name="TextBox 111">
            <a:extLst>
              <a:ext uri="{FF2B5EF4-FFF2-40B4-BE49-F238E27FC236}">
                <a16:creationId xmlns:a16="http://schemas.microsoft.com/office/drawing/2014/main" id="{B5404789-7E08-4B5D-9800-A1057A86C8F6}"/>
              </a:ext>
            </a:extLst>
          </p:cNvPr>
          <p:cNvSpPr txBox="1"/>
          <p:nvPr/>
        </p:nvSpPr>
        <p:spPr>
          <a:xfrm>
            <a:off x="8345456" y="2244535"/>
            <a:ext cx="2606994" cy="1985742"/>
          </a:xfrm>
          <a:prstGeom prst="rect">
            <a:avLst/>
          </a:prstGeom>
          <a:noFill/>
        </p:spPr>
        <p:txBody>
          <a:bodyPr spcFirstLastPara="1" wrap="none" lIns="44813" tIns="44813" rIns="44813" bIns="44813" numCol="1" rtlCol="0">
            <a:prstTxWarp prst="textArchUp">
              <a:avLst/>
            </a:prstTxWarp>
            <a:spAutoFit/>
          </a:bodyPr>
          <a:lstStyle/>
          <a:p>
            <a:pPr marL="0" marR="0" lvl="0" indent="0" algn="ctr" defTabSz="91418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29" normalizeH="0" baseline="0" noProof="0">
                <a:ln>
                  <a:noFill/>
                </a:ln>
                <a:solidFill>
                  <a:srgbClr val="000000"/>
                </a:solidFill>
                <a:effectLst/>
                <a:uLnTx/>
                <a:uFillTx/>
                <a:latin typeface="Aptos" panose="020B0004020202020204" pitchFamily="34" charset="0"/>
                <a:ea typeface="+mn-ea"/>
                <a:cs typeface="+mn-cs"/>
              </a:rPr>
              <a:t>Faster</a:t>
            </a:r>
            <a:br>
              <a:rPr kumimoji="0" lang="en-US" sz="2400" b="0" i="0" u="none" strike="noStrike" kern="1200" cap="none" spc="-29" normalizeH="0" baseline="0" noProof="0">
                <a:ln>
                  <a:noFill/>
                </a:ln>
                <a:solidFill>
                  <a:srgbClr val="000000"/>
                </a:solidFill>
                <a:effectLst/>
                <a:uLnTx/>
                <a:uFillTx/>
                <a:latin typeface="Aptos" panose="020B0004020202020204" pitchFamily="34" charset="0"/>
                <a:ea typeface="+mn-ea"/>
                <a:cs typeface="+mn-cs"/>
              </a:rPr>
            </a:br>
            <a:r>
              <a:rPr kumimoji="0" lang="en-US" sz="2400" b="0" i="0" u="none" strike="noStrike" kern="1200" cap="none" spc="-29" normalizeH="0" baseline="0" noProof="0">
                <a:ln>
                  <a:noFill/>
                </a:ln>
                <a:solidFill>
                  <a:srgbClr val="000000"/>
                </a:solidFill>
                <a:effectLst/>
                <a:uLnTx/>
                <a:uFillTx/>
                <a:latin typeface="Aptos" panose="020B0004020202020204" pitchFamily="34" charset="0"/>
                <a:ea typeface="+mn-ea"/>
                <a:cs typeface="+mn-cs"/>
              </a:rPr>
              <a:t>Deployment</a:t>
            </a:r>
          </a:p>
        </p:txBody>
      </p:sp>
      <p:sp>
        <p:nvSpPr>
          <p:cNvPr id="113" name="TextBox 112">
            <a:extLst>
              <a:ext uri="{FF2B5EF4-FFF2-40B4-BE49-F238E27FC236}">
                <a16:creationId xmlns:a16="http://schemas.microsoft.com/office/drawing/2014/main" id="{889D21FB-8BCC-4741-9AFF-52D79A343816}"/>
              </a:ext>
            </a:extLst>
          </p:cNvPr>
          <p:cNvSpPr txBox="1"/>
          <p:nvPr/>
        </p:nvSpPr>
        <p:spPr>
          <a:xfrm rot="17965387">
            <a:off x="9655487" y="3830070"/>
            <a:ext cx="1856586" cy="754488"/>
          </a:xfrm>
          <a:prstGeom prst="rect">
            <a:avLst/>
          </a:prstGeom>
          <a:noFill/>
        </p:spPr>
        <p:txBody>
          <a:bodyPr spcFirstLastPara="1" wrap="none" lIns="44813" tIns="44813" rIns="44813" bIns="44813" numCol="1" rtlCol="0">
            <a:prstTxWarp prst="textArchDown">
              <a:avLst/>
            </a:prstTxWarp>
            <a:spAutoFit/>
          </a:bodyPr>
          <a:lstStyle/>
          <a:p>
            <a:pPr marL="0" marR="0" lvl="0" indent="0" algn="ctr" defTabSz="91418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29" normalizeH="0" baseline="0" noProof="0">
                <a:ln>
                  <a:noFill/>
                </a:ln>
                <a:solidFill>
                  <a:srgbClr val="000000"/>
                </a:solidFill>
                <a:effectLst/>
                <a:uLnTx/>
                <a:uFillTx/>
                <a:latin typeface="Aptos" panose="020B0004020202020204" pitchFamily="34" charset="0"/>
                <a:ea typeface="+mn-ea"/>
                <a:cs typeface="+mn-cs"/>
              </a:rPr>
              <a:t>Higher</a:t>
            </a:r>
            <a:br>
              <a:rPr kumimoji="0" lang="en-US" sz="2400" b="0" i="0" u="none" strike="noStrike" kern="1200" cap="none" spc="-29" normalizeH="0" baseline="0" noProof="0">
                <a:ln>
                  <a:noFill/>
                </a:ln>
                <a:solidFill>
                  <a:srgbClr val="000000"/>
                </a:solidFill>
                <a:effectLst/>
                <a:uLnTx/>
                <a:uFillTx/>
                <a:latin typeface="Aptos" panose="020B0004020202020204" pitchFamily="34" charset="0"/>
                <a:ea typeface="+mn-ea"/>
                <a:cs typeface="+mn-cs"/>
              </a:rPr>
            </a:br>
            <a:r>
              <a:rPr kumimoji="0" lang="en-US" sz="2400" b="0" i="0" u="none" strike="noStrike" kern="1200" cap="none" spc="-29" normalizeH="0" baseline="0" noProof="0">
                <a:ln>
                  <a:noFill/>
                </a:ln>
                <a:solidFill>
                  <a:srgbClr val="000000"/>
                </a:solidFill>
                <a:effectLst/>
                <a:uLnTx/>
                <a:uFillTx/>
                <a:latin typeface="Aptos" panose="020B0004020202020204" pitchFamily="34" charset="0"/>
                <a:ea typeface="+mn-ea"/>
                <a:cs typeface="+mn-cs"/>
              </a:rPr>
              <a:t>Adoption</a:t>
            </a:r>
          </a:p>
        </p:txBody>
      </p:sp>
      <p:sp>
        <p:nvSpPr>
          <p:cNvPr id="114" name="TextBox 113">
            <a:extLst>
              <a:ext uri="{FF2B5EF4-FFF2-40B4-BE49-F238E27FC236}">
                <a16:creationId xmlns:a16="http://schemas.microsoft.com/office/drawing/2014/main" id="{D185724B-90BE-4AEA-8B66-35F1D501CF07}"/>
              </a:ext>
            </a:extLst>
          </p:cNvPr>
          <p:cNvSpPr txBox="1"/>
          <p:nvPr/>
        </p:nvSpPr>
        <p:spPr>
          <a:xfrm rot="3474637">
            <a:off x="7739383" y="3859648"/>
            <a:ext cx="1701916" cy="829667"/>
          </a:xfrm>
          <a:prstGeom prst="rect">
            <a:avLst/>
          </a:prstGeom>
          <a:noFill/>
        </p:spPr>
        <p:txBody>
          <a:bodyPr spcFirstLastPara="1" wrap="none" lIns="44813" tIns="44813" rIns="44813" bIns="44813" numCol="1" rtlCol="0">
            <a:prstTxWarp prst="textArchDown">
              <a:avLst>
                <a:gd name="adj" fmla="val 473164"/>
              </a:avLst>
            </a:prstTxWarp>
            <a:spAutoFit/>
          </a:bodyPr>
          <a:lstStyle/>
          <a:p>
            <a:pPr marL="0" marR="0" lvl="0" indent="0" algn="ctr" defTabSz="91418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29" normalizeH="0" baseline="0" noProof="0">
                <a:ln>
                  <a:noFill/>
                </a:ln>
                <a:solidFill>
                  <a:srgbClr val="000000"/>
                </a:solidFill>
                <a:effectLst/>
                <a:uLnTx/>
                <a:uFillTx/>
                <a:latin typeface="Aptos" panose="020B0004020202020204" pitchFamily="34" charset="0"/>
                <a:ea typeface="+mn-ea"/>
                <a:cs typeface="+mn-cs"/>
              </a:rPr>
              <a:t>Maximized </a:t>
            </a:r>
            <a:br>
              <a:rPr kumimoji="0" lang="en-US" sz="2400" b="0" i="0" u="none" strike="noStrike" kern="1200" cap="none" spc="-29" normalizeH="0" baseline="0" noProof="0">
                <a:ln>
                  <a:noFill/>
                </a:ln>
                <a:solidFill>
                  <a:srgbClr val="000000"/>
                </a:solidFill>
                <a:effectLst/>
                <a:uLnTx/>
                <a:uFillTx/>
                <a:latin typeface="Aptos" panose="020B0004020202020204" pitchFamily="34" charset="0"/>
                <a:ea typeface="+mn-ea"/>
                <a:cs typeface="+mn-cs"/>
              </a:rPr>
            </a:br>
            <a:r>
              <a:rPr kumimoji="0" lang="en-US" sz="2400" b="0" i="0" u="none" strike="noStrike" kern="1200" cap="none" spc="-29" normalizeH="0" baseline="0" noProof="0">
                <a:ln>
                  <a:noFill/>
                </a:ln>
                <a:solidFill>
                  <a:srgbClr val="000000"/>
                </a:solidFill>
                <a:effectLst/>
                <a:uLnTx/>
                <a:uFillTx/>
                <a:latin typeface="Aptos" panose="020B0004020202020204" pitchFamily="34" charset="0"/>
                <a:ea typeface="+mn-ea"/>
                <a:cs typeface="+mn-cs"/>
              </a:rPr>
              <a:t>ROI</a:t>
            </a:r>
          </a:p>
        </p:txBody>
      </p:sp>
      <p:grpSp>
        <p:nvGrpSpPr>
          <p:cNvPr id="17" name="Group 16">
            <a:extLst>
              <a:ext uri="{FF2B5EF4-FFF2-40B4-BE49-F238E27FC236}">
                <a16:creationId xmlns:a16="http://schemas.microsoft.com/office/drawing/2014/main" id="{7CA9523E-2DB7-484E-8650-7348B904C503}"/>
              </a:ext>
              <a:ext uri="{C183D7F6-B498-43B3-948B-1728B52AA6E4}">
                <adec:decorative xmlns:adec="http://schemas.microsoft.com/office/drawing/2017/decorative" val="1"/>
              </a:ext>
            </a:extLst>
          </p:cNvPr>
          <p:cNvGrpSpPr/>
          <p:nvPr/>
        </p:nvGrpSpPr>
        <p:grpSpPr>
          <a:xfrm>
            <a:off x="735612" y="1788708"/>
            <a:ext cx="537683" cy="373603"/>
            <a:chOff x="-2966560" y="2206485"/>
            <a:chExt cx="1426628" cy="991282"/>
          </a:xfrm>
        </p:grpSpPr>
        <p:grpSp>
          <p:nvGrpSpPr>
            <p:cNvPr id="128" name="Group 127">
              <a:extLst>
                <a:ext uri="{FF2B5EF4-FFF2-40B4-BE49-F238E27FC236}">
                  <a16:creationId xmlns:a16="http://schemas.microsoft.com/office/drawing/2014/main" id="{6291253E-F40A-4B02-B9B4-B632A94B9CD6}"/>
                </a:ext>
              </a:extLst>
            </p:cNvPr>
            <p:cNvGrpSpPr/>
            <p:nvPr/>
          </p:nvGrpSpPr>
          <p:grpSpPr>
            <a:xfrm>
              <a:off x="-2966560" y="2538059"/>
              <a:ext cx="637277" cy="659708"/>
              <a:chOff x="5769769" y="3088481"/>
              <a:chExt cx="647700" cy="674370"/>
            </a:xfrm>
          </p:grpSpPr>
          <p:sp>
            <p:nvSpPr>
              <p:cNvPr id="129" name="Freeform: Shape 128">
                <a:extLst>
                  <a:ext uri="{FF2B5EF4-FFF2-40B4-BE49-F238E27FC236}">
                    <a16:creationId xmlns:a16="http://schemas.microsoft.com/office/drawing/2014/main" id="{F9EC5390-57A9-4D1F-8F14-754886EBDA43}"/>
                  </a:ext>
                </a:extLst>
              </p:cNvPr>
              <p:cNvSpPr/>
              <p:nvPr/>
            </p:nvSpPr>
            <p:spPr>
              <a:xfrm>
                <a:off x="5938361" y="3088481"/>
                <a:ext cx="314325" cy="314325"/>
              </a:xfrm>
              <a:custGeom>
                <a:avLst/>
                <a:gdLst>
                  <a:gd name="connsiteX0" fmla="*/ 308134 w 314325"/>
                  <a:gd name="connsiteY0" fmla="*/ 157639 h 314325"/>
                  <a:gd name="connsiteX1" fmla="*/ 157639 w 314325"/>
                  <a:gd name="connsiteY1" fmla="*/ 308134 h 314325"/>
                  <a:gd name="connsiteX2" fmla="*/ 7144 w 314325"/>
                  <a:gd name="connsiteY2" fmla="*/ 157639 h 314325"/>
                  <a:gd name="connsiteX3" fmla="*/ 157639 w 314325"/>
                  <a:gd name="connsiteY3" fmla="*/ 7144 h 314325"/>
                  <a:gd name="connsiteX4" fmla="*/ 308134 w 314325"/>
                  <a:gd name="connsiteY4" fmla="*/ 157639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5" h="314325">
                    <a:moveTo>
                      <a:pt x="308134" y="157639"/>
                    </a:moveTo>
                    <a:cubicBezTo>
                      <a:pt x="308134" y="240755"/>
                      <a:pt x="240755" y="308134"/>
                      <a:pt x="157639" y="308134"/>
                    </a:cubicBezTo>
                    <a:cubicBezTo>
                      <a:pt x="74523" y="308134"/>
                      <a:pt x="7144" y="240755"/>
                      <a:pt x="7144" y="157639"/>
                    </a:cubicBezTo>
                    <a:cubicBezTo>
                      <a:pt x="7144" y="74523"/>
                      <a:pt x="74523" y="7144"/>
                      <a:pt x="157639" y="7144"/>
                    </a:cubicBezTo>
                    <a:cubicBezTo>
                      <a:pt x="240755" y="7144"/>
                      <a:pt x="308134" y="74523"/>
                      <a:pt x="308134" y="157639"/>
                    </a:cubicBezTo>
                    <a:close/>
                  </a:path>
                </a:pathLst>
              </a:custGeom>
              <a:solidFill>
                <a:schemeClr val="bg1"/>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30" name="Freeform: Shape 129">
                <a:extLst>
                  <a:ext uri="{FF2B5EF4-FFF2-40B4-BE49-F238E27FC236}">
                    <a16:creationId xmlns:a16="http://schemas.microsoft.com/office/drawing/2014/main" id="{7F240053-51A9-4B5D-B7E4-BEDDDA226B26}"/>
                  </a:ext>
                </a:extLst>
              </p:cNvPr>
              <p:cNvSpPr/>
              <p:nvPr/>
            </p:nvSpPr>
            <p:spPr>
              <a:xfrm>
                <a:off x="5769769" y="3410426"/>
                <a:ext cx="647700" cy="352425"/>
              </a:xfrm>
              <a:custGeom>
                <a:avLst/>
                <a:gdLst>
                  <a:gd name="connsiteX0" fmla="*/ 436721 w 647700"/>
                  <a:gd name="connsiteY0" fmla="*/ 7144 h 352425"/>
                  <a:gd name="connsiteX1" fmla="*/ 215741 w 647700"/>
                  <a:gd name="connsiteY1" fmla="*/ 7144 h 352425"/>
                  <a:gd name="connsiteX2" fmla="*/ 7144 w 647700"/>
                  <a:gd name="connsiteY2" fmla="*/ 215741 h 352425"/>
                  <a:gd name="connsiteX3" fmla="*/ 7144 w 647700"/>
                  <a:gd name="connsiteY3" fmla="*/ 351949 h 352425"/>
                  <a:gd name="connsiteX4" fmla="*/ 644366 w 647700"/>
                  <a:gd name="connsiteY4" fmla="*/ 351949 h 352425"/>
                  <a:gd name="connsiteX5" fmla="*/ 644366 w 647700"/>
                  <a:gd name="connsiteY5" fmla="*/ 214789 h 352425"/>
                  <a:gd name="connsiteX6" fmla="*/ 436721 w 647700"/>
                  <a:gd name="connsiteY6" fmla="*/ 7144 h 352425"/>
                  <a:gd name="connsiteX7" fmla="*/ 326231 w 647700"/>
                  <a:gd name="connsiteY7" fmla="*/ 290989 h 352425"/>
                  <a:gd name="connsiteX8" fmla="*/ 302419 w 647700"/>
                  <a:gd name="connsiteY8" fmla="*/ 208121 h 352425"/>
                  <a:gd name="connsiteX9" fmla="*/ 310991 w 647700"/>
                  <a:gd name="connsiteY9" fmla="*/ 77629 h 352425"/>
                  <a:gd name="connsiteX10" fmla="*/ 341471 w 647700"/>
                  <a:gd name="connsiteY10" fmla="*/ 77629 h 352425"/>
                  <a:gd name="connsiteX11" fmla="*/ 350044 w 647700"/>
                  <a:gd name="connsiteY11" fmla="*/ 208121 h 352425"/>
                  <a:gd name="connsiteX12" fmla="*/ 326231 w 647700"/>
                  <a:gd name="connsiteY12" fmla="*/ 290989 h 352425"/>
                  <a:gd name="connsiteX13" fmla="*/ 341471 w 647700"/>
                  <a:gd name="connsiteY13" fmla="*/ 72866 h 352425"/>
                  <a:gd name="connsiteX14" fmla="*/ 341471 w 647700"/>
                  <a:gd name="connsiteY14" fmla="*/ 72866 h 352425"/>
                  <a:gd name="connsiteX15" fmla="*/ 311944 w 647700"/>
                  <a:gd name="connsiteY15" fmla="*/ 72866 h 352425"/>
                  <a:gd name="connsiteX16" fmla="*/ 290989 w 647700"/>
                  <a:gd name="connsiteY16" fmla="*/ 36671 h 352425"/>
                  <a:gd name="connsiteX17" fmla="*/ 363379 w 647700"/>
                  <a:gd name="connsiteY17" fmla="*/ 36671 h 352425"/>
                  <a:gd name="connsiteX18" fmla="*/ 341471 w 647700"/>
                  <a:gd name="connsiteY18" fmla="*/ 72866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7700" h="352425">
                    <a:moveTo>
                      <a:pt x="436721" y="7144"/>
                    </a:moveTo>
                    <a:lnTo>
                      <a:pt x="215741" y="7144"/>
                    </a:lnTo>
                    <a:cubicBezTo>
                      <a:pt x="101441" y="7144"/>
                      <a:pt x="7144" y="100489"/>
                      <a:pt x="7144" y="215741"/>
                    </a:cubicBezTo>
                    <a:lnTo>
                      <a:pt x="7144" y="351949"/>
                    </a:lnTo>
                    <a:lnTo>
                      <a:pt x="644366" y="351949"/>
                    </a:lnTo>
                    <a:lnTo>
                      <a:pt x="644366" y="214789"/>
                    </a:lnTo>
                    <a:cubicBezTo>
                      <a:pt x="645319" y="100489"/>
                      <a:pt x="551021" y="7144"/>
                      <a:pt x="436721" y="7144"/>
                    </a:cubicBezTo>
                    <a:close/>
                    <a:moveTo>
                      <a:pt x="326231" y="290989"/>
                    </a:moveTo>
                    <a:lnTo>
                      <a:pt x="302419" y="208121"/>
                    </a:lnTo>
                    <a:lnTo>
                      <a:pt x="310991" y="77629"/>
                    </a:lnTo>
                    <a:lnTo>
                      <a:pt x="341471" y="77629"/>
                    </a:lnTo>
                    <a:lnTo>
                      <a:pt x="350044" y="208121"/>
                    </a:lnTo>
                    <a:lnTo>
                      <a:pt x="326231" y="290989"/>
                    </a:lnTo>
                    <a:close/>
                    <a:moveTo>
                      <a:pt x="341471" y="72866"/>
                    </a:moveTo>
                    <a:lnTo>
                      <a:pt x="341471" y="72866"/>
                    </a:lnTo>
                    <a:lnTo>
                      <a:pt x="311944" y="72866"/>
                    </a:lnTo>
                    <a:lnTo>
                      <a:pt x="290989" y="36671"/>
                    </a:lnTo>
                    <a:lnTo>
                      <a:pt x="363379" y="36671"/>
                    </a:lnTo>
                    <a:lnTo>
                      <a:pt x="341471" y="72866"/>
                    </a:lnTo>
                    <a:close/>
                  </a:path>
                </a:pathLst>
              </a:custGeom>
              <a:solidFill>
                <a:srgbClr val="00E7CF"/>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grpSp>
        <p:sp>
          <p:nvSpPr>
            <p:cNvPr id="137" name="Freeform: Shape 136">
              <a:extLst>
                <a:ext uri="{FF2B5EF4-FFF2-40B4-BE49-F238E27FC236}">
                  <a16:creationId xmlns:a16="http://schemas.microsoft.com/office/drawing/2014/main" id="{83B5B691-A172-46FF-B04B-08C63F01AC35}"/>
                </a:ext>
              </a:extLst>
            </p:cNvPr>
            <p:cNvSpPr/>
            <p:nvPr/>
          </p:nvSpPr>
          <p:spPr bwMode="auto">
            <a:xfrm>
              <a:off x="-2675312" y="2206485"/>
              <a:ext cx="1135380" cy="811499"/>
            </a:xfrm>
            <a:custGeom>
              <a:avLst/>
              <a:gdLst>
                <a:gd name="connsiteX0" fmla="*/ 0 w 1135380"/>
                <a:gd name="connsiteY0" fmla="*/ 0 h 811499"/>
                <a:gd name="connsiteX1" fmla="*/ 1135380 w 1135380"/>
                <a:gd name="connsiteY1" fmla="*/ 0 h 811499"/>
                <a:gd name="connsiteX2" fmla="*/ 1135380 w 1135380"/>
                <a:gd name="connsiteY2" fmla="*/ 811499 h 811499"/>
                <a:gd name="connsiteX3" fmla="*/ 407670 w 1135380"/>
                <a:gd name="connsiteY3" fmla="*/ 811499 h 811499"/>
                <a:gd name="connsiteX4" fmla="*/ 407670 w 1135380"/>
                <a:gd name="connsiteY4" fmla="*/ 751976 h 811499"/>
                <a:gd name="connsiteX5" fmla="*/ 1075857 w 1135380"/>
                <a:gd name="connsiteY5" fmla="*/ 751976 h 811499"/>
                <a:gd name="connsiteX6" fmla="*/ 1075857 w 1135380"/>
                <a:gd name="connsiteY6" fmla="*/ 59523 h 811499"/>
                <a:gd name="connsiteX7" fmla="*/ 59523 w 1135380"/>
                <a:gd name="connsiteY7" fmla="*/ 59523 h 811499"/>
                <a:gd name="connsiteX8" fmla="*/ 59523 w 1135380"/>
                <a:gd name="connsiteY8" fmla="*/ 278741 h 811499"/>
                <a:gd name="connsiteX9" fmla="*/ 0 w 1135380"/>
                <a:gd name="connsiteY9" fmla="*/ 278741 h 811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380" h="811499">
                  <a:moveTo>
                    <a:pt x="0" y="0"/>
                  </a:moveTo>
                  <a:lnTo>
                    <a:pt x="1135380" y="0"/>
                  </a:lnTo>
                  <a:lnTo>
                    <a:pt x="1135380" y="811499"/>
                  </a:lnTo>
                  <a:lnTo>
                    <a:pt x="407670" y="811499"/>
                  </a:lnTo>
                  <a:lnTo>
                    <a:pt x="407670" y="751976"/>
                  </a:lnTo>
                  <a:lnTo>
                    <a:pt x="1075857" y="751976"/>
                  </a:lnTo>
                  <a:lnTo>
                    <a:pt x="1075857" y="59523"/>
                  </a:lnTo>
                  <a:lnTo>
                    <a:pt x="59523" y="59523"/>
                  </a:lnTo>
                  <a:lnTo>
                    <a:pt x="59523" y="278741"/>
                  </a:lnTo>
                  <a:lnTo>
                    <a:pt x="0" y="278741"/>
                  </a:lnTo>
                  <a:close/>
                </a:path>
              </a:pathLst>
            </a:custGeom>
            <a:solidFill>
              <a:schemeClr val="bg1"/>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grpSp>
          <p:nvGrpSpPr>
            <p:cNvPr id="16" name="Group 15">
              <a:extLst>
                <a:ext uri="{FF2B5EF4-FFF2-40B4-BE49-F238E27FC236}">
                  <a16:creationId xmlns:a16="http://schemas.microsoft.com/office/drawing/2014/main" id="{4BF9EC1F-B8E5-4D6B-B19D-561669EB04D7}"/>
                </a:ext>
              </a:extLst>
            </p:cNvPr>
            <p:cNvGrpSpPr/>
            <p:nvPr/>
          </p:nvGrpSpPr>
          <p:grpSpPr>
            <a:xfrm>
              <a:off x="-2419350" y="2412839"/>
              <a:ext cx="717479" cy="336075"/>
              <a:chOff x="-2419350" y="2412839"/>
              <a:chExt cx="717479" cy="336075"/>
            </a:xfrm>
          </p:grpSpPr>
          <p:sp>
            <p:nvSpPr>
              <p:cNvPr id="10" name="Freeform: Shape 9">
                <a:extLst>
                  <a:ext uri="{FF2B5EF4-FFF2-40B4-BE49-F238E27FC236}">
                    <a16:creationId xmlns:a16="http://schemas.microsoft.com/office/drawing/2014/main" id="{54CD0802-B932-40FF-9D58-0058712AAD31}"/>
                  </a:ext>
                </a:extLst>
              </p:cNvPr>
              <p:cNvSpPr/>
              <p:nvPr/>
            </p:nvSpPr>
            <p:spPr bwMode="auto">
              <a:xfrm>
                <a:off x="-2419350" y="2465069"/>
                <a:ext cx="681990" cy="283845"/>
              </a:xfrm>
              <a:custGeom>
                <a:avLst/>
                <a:gdLst>
                  <a:gd name="connsiteX0" fmla="*/ 0 w 681990"/>
                  <a:gd name="connsiteY0" fmla="*/ 243840 h 304800"/>
                  <a:gd name="connsiteX1" fmla="*/ 266700 w 681990"/>
                  <a:gd name="connsiteY1" fmla="*/ 45720 h 304800"/>
                  <a:gd name="connsiteX2" fmla="*/ 358140 w 681990"/>
                  <a:gd name="connsiteY2" fmla="*/ 201930 h 304800"/>
                  <a:gd name="connsiteX3" fmla="*/ 647700 w 681990"/>
                  <a:gd name="connsiteY3" fmla="*/ 0 h 304800"/>
                  <a:gd name="connsiteX4" fmla="*/ 681990 w 681990"/>
                  <a:gd name="connsiteY4" fmla="*/ 38100 h 304800"/>
                  <a:gd name="connsiteX5" fmla="*/ 346710 w 681990"/>
                  <a:gd name="connsiteY5" fmla="*/ 262890 h 304800"/>
                  <a:gd name="connsiteX6" fmla="*/ 251460 w 681990"/>
                  <a:gd name="connsiteY6" fmla="*/ 106680 h 304800"/>
                  <a:gd name="connsiteX7" fmla="*/ 26670 w 681990"/>
                  <a:gd name="connsiteY7" fmla="*/ 304800 h 304800"/>
                  <a:gd name="connsiteX8" fmla="*/ 0 w 681990"/>
                  <a:gd name="connsiteY8" fmla="*/ 243840 h 304800"/>
                  <a:gd name="connsiteX0" fmla="*/ 0 w 681990"/>
                  <a:gd name="connsiteY0" fmla="*/ 243840 h 283845"/>
                  <a:gd name="connsiteX1" fmla="*/ 266700 w 681990"/>
                  <a:gd name="connsiteY1" fmla="*/ 45720 h 283845"/>
                  <a:gd name="connsiteX2" fmla="*/ 358140 w 681990"/>
                  <a:gd name="connsiteY2" fmla="*/ 201930 h 283845"/>
                  <a:gd name="connsiteX3" fmla="*/ 647700 w 681990"/>
                  <a:gd name="connsiteY3" fmla="*/ 0 h 283845"/>
                  <a:gd name="connsiteX4" fmla="*/ 681990 w 681990"/>
                  <a:gd name="connsiteY4" fmla="*/ 38100 h 283845"/>
                  <a:gd name="connsiteX5" fmla="*/ 346710 w 681990"/>
                  <a:gd name="connsiteY5" fmla="*/ 262890 h 283845"/>
                  <a:gd name="connsiteX6" fmla="*/ 251460 w 681990"/>
                  <a:gd name="connsiteY6" fmla="*/ 106680 h 283845"/>
                  <a:gd name="connsiteX7" fmla="*/ 20955 w 681990"/>
                  <a:gd name="connsiteY7" fmla="*/ 283845 h 283845"/>
                  <a:gd name="connsiteX8" fmla="*/ 0 w 681990"/>
                  <a:gd name="connsiteY8" fmla="*/ 243840 h 28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1990" h="283845">
                    <a:moveTo>
                      <a:pt x="0" y="243840"/>
                    </a:moveTo>
                    <a:lnTo>
                      <a:pt x="266700" y="45720"/>
                    </a:lnTo>
                    <a:lnTo>
                      <a:pt x="358140" y="201930"/>
                    </a:lnTo>
                    <a:lnTo>
                      <a:pt x="647700" y="0"/>
                    </a:lnTo>
                    <a:lnTo>
                      <a:pt x="681990" y="38100"/>
                    </a:lnTo>
                    <a:lnTo>
                      <a:pt x="346710" y="262890"/>
                    </a:lnTo>
                    <a:lnTo>
                      <a:pt x="251460" y="106680"/>
                    </a:lnTo>
                    <a:lnTo>
                      <a:pt x="20955" y="283845"/>
                    </a:lnTo>
                    <a:lnTo>
                      <a:pt x="0" y="243840"/>
                    </a:lnTo>
                    <a:close/>
                  </a:path>
                </a:pathLst>
              </a:custGeom>
              <a:solidFill>
                <a:srgbClr val="00E7CF"/>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1" name="Isosceles Triangle 10">
                <a:extLst>
                  <a:ext uri="{FF2B5EF4-FFF2-40B4-BE49-F238E27FC236}">
                    <a16:creationId xmlns:a16="http://schemas.microsoft.com/office/drawing/2014/main" id="{1B84A075-8044-47EC-A92F-1D4A209E393E}"/>
                  </a:ext>
                </a:extLst>
              </p:cNvPr>
              <p:cNvSpPr/>
              <p:nvPr/>
            </p:nvSpPr>
            <p:spPr bwMode="auto">
              <a:xfrm rot="3192519">
                <a:off x="-1804747" y="2430686"/>
                <a:ext cx="120724" cy="85029"/>
              </a:xfrm>
              <a:prstGeom prst="triangle">
                <a:avLst/>
              </a:prstGeom>
              <a:solidFill>
                <a:srgbClr val="00E7CF"/>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grpSp>
      </p:grpSp>
      <p:grpSp>
        <p:nvGrpSpPr>
          <p:cNvPr id="138" name="Group 137">
            <a:extLst>
              <a:ext uri="{FF2B5EF4-FFF2-40B4-BE49-F238E27FC236}">
                <a16:creationId xmlns:a16="http://schemas.microsoft.com/office/drawing/2014/main" id="{8B3CE1C8-1EE3-4407-9407-502C4150EF09}"/>
              </a:ext>
              <a:ext uri="{C183D7F6-B498-43B3-948B-1728B52AA6E4}">
                <adec:decorative xmlns:adec="http://schemas.microsoft.com/office/drawing/2017/decorative" val="1"/>
              </a:ext>
            </a:extLst>
          </p:cNvPr>
          <p:cNvGrpSpPr/>
          <p:nvPr/>
        </p:nvGrpSpPr>
        <p:grpSpPr>
          <a:xfrm>
            <a:off x="797822" y="4836229"/>
            <a:ext cx="420483" cy="386394"/>
            <a:chOff x="3848315" y="2854269"/>
            <a:chExt cx="180212" cy="166560"/>
          </a:xfrm>
        </p:grpSpPr>
        <p:sp>
          <p:nvSpPr>
            <p:cNvPr id="139" name="Freeform: Shape 138">
              <a:extLst>
                <a:ext uri="{FF2B5EF4-FFF2-40B4-BE49-F238E27FC236}">
                  <a16:creationId xmlns:a16="http://schemas.microsoft.com/office/drawing/2014/main" id="{D344B84B-1C86-48BE-B4CF-00FF96A28A73}"/>
                </a:ext>
              </a:extLst>
            </p:cNvPr>
            <p:cNvSpPr/>
            <p:nvPr/>
          </p:nvSpPr>
          <p:spPr>
            <a:xfrm>
              <a:off x="3848315" y="2854269"/>
              <a:ext cx="121450" cy="166560"/>
            </a:xfrm>
            <a:custGeom>
              <a:avLst/>
              <a:gdLst>
                <a:gd name="connsiteX0" fmla="*/ 241548 w 333375"/>
                <a:gd name="connsiteY0" fmla="*/ 144730 h 457200"/>
                <a:gd name="connsiteX1" fmla="*/ 190110 w 333375"/>
                <a:gd name="connsiteY1" fmla="*/ 93296 h 457200"/>
                <a:gd name="connsiteX2" fmla="*/ 190110 w 333375"/>
                <a:gd name="connsiteY2" fmla="*/ 16715 h 457200"/>
                <a:gd name="connsiteX3" fmla="*/ 191819 w 333375"/>
                <a:gd name="connsiteY3" fmla="*/ 7144 h 457200"/>
                <a:gd name="connsiteX4" fmla="*/ 39495 w 333375"/>
                <a:gd name="connsiteY4" fmla="*/ 7144 h 457200"/>
                <a:gd name="connsiteX5" fmla="*/ 7144 w 333375"/>
                <a:gd name="connsiteY5" fmla="*/ 39486 h 457200"/>
                <a:gd name="connsiteX6" fmla="*/ 7144 w 333375"/>
                <a:gd name="connsiteY6" fmla="*/ 421258 h 457200"/>
                <a:gd name="connsiteX7" fmla="*/ 39495 w 333375"/>
                <a:gd name="connsiteY7" fmla="*/ 453605 h 457200"/>
                <a:gd name="connsiteX8" fmla="*/ 295340 w 333375"/>
                <a:gd name="connsiteY8" fmla="*/ 453605 h 457200"/>
                <a:gd name="connsiteX9" fmla="*/ 327682 w 333375"/>
                <a:gd name="connsiteY9" fmla="*/ 421258 h 457200"/>
                <a:gd name="connsiteX10" fmla="*/ 327682 w 333375"/>
                <a:gd name="connsiteY10" fmla="*/ 143010 h 457200"/>
                <a:gd name="connsiteX11" fmla="*/ 318130 w 333375"/>
                <a:gd name="connsiteY11" fmla="*/ 144730 h 457200"/>
                <a:gd name="connsiteX12" fmla="*/ 241548 w 333375"/>
                <a:gd name="connsiteY12" fmla="*/ 144730 h 457200"/>
                <a:gd name="connsiteX13" fmla="*/ 68545 w 333375"/>
                <a:gd name="connsiteY13" fmla="*/ 88325 h 457200"/>
                <a:gd name="connsiteX14" fmla="*/ 166399 w 333375"/>
                <a:gd name="connsiteY14" fmla="*/ 88325 h 457200"/>
                <a:gd name="connsiteX15" fmla="*/ 175924 w 333375"/>
                <a:gd name="connsiteY15" fmla="*/ 97850 h 457200"/>
                <a:gd name="connsiteX16" fmla="*/ 166399 w 333375"/>
                <a:gd name="connsiteY16" fmla="*/ 107375 h 457200"/>
                <a:gd name="connsiteX17" fmla="*/ 68545 w 333375"/>
                <a:gd name="connsiteY17" fmla="*/ 107375 h 457200"/>
                <a:gd name="connsiteX18" fmla="*/ 59020 w 333375"/>
                <a:gd name="connsiteY18" fmla="*/ 97850 h 457200"/>
                <a:gd name="connsiteX19" fmla="*/ 68545 w 333375"/>
                <a:gd name="connsiteY19" fmla="*/ 88325 h 457200"/>
                <a:gd name="connsiteX20" fmla="*/ 254422 w 333375"/>
                <a:gd name="connsiteY20" fmla="*/ 389809 h 457200"/>
                <a:gd name="connsiteX21" fmla="*/ 68545 w 333375"/>
                <a:gd name="connsiteY21" fmla="*/ 389809 h 457200"/>
                <a:gd name="connsiteX22" fmla="*/ 59020 w 333375"/>
                <a:gd name="connsiteY22" fmla="*/ 380284 h 457200"/>
                <a:gd name="connsiteX23" fmla="*/ 68545 w 333375"/>
                <a:gd name="connsiteY23" fmla="*/ 370759 h 457200"/>
                <a:gd name="connsiteX24" fmla="*/ 254422 w 333375"/>
                <a:gd name="connsiteY24" fmla="*/ 370759 h 457200"/>
                <a:gd name="connsiteX25" fmla="*/ 263947 w 333375"/>
                <a:gd name="connsiteY25" fmla="*/ 380284 h 457200"/>
                <a:gd name="connsiteX26" fmla="*/ 254422 w 333375"/>
                <a:gd name="connsiteY26" fmla="*/ 389809 h 457200"/>
                <a:gd name="connsiteX27" fmla="*/ 254422 w 333375"/>
                <a:gd name="connsiteY27" fmla="*/ 315451 h 457200"/>
                <a:gd name="connsiteX28" fmla="*/ 68545 w 333375"/>
                <a:gd name="connsiteY28" fmla="*/ 315451 h 457200"/>
                <a:gd name="connsiteX29" fmla="*/ 59020 w 333375"/>
                <a:gd name="connsiteY29" fmla="*/ 305926 h 457200"/>
                <a:gd name="connsiteX30" fmla="*/ 68545 w 333375"/>
                <a:gd name="connsiteY30" fmla="*/ 296401 h 457200"/>
                <a:gd name="connsiteX31" fmla="*/ 254422 w 333375"/>
                <a:gd name="connsiteY31" fmla="*/ 296401 h 457200"/>
                <a:gd name="connsiteX32" fmla="*/ 263947 w 333375"/>
                <a:gd name="connsiteY32" fmla="*/ 305926 h 457200"/>
                <a:gd name="connsiteX33" fmla="*/ 254422 w 333375"/>
                <a:gd name="connsiteY33" fmla="*/ 315451 h 457200"/>
                <a:gd name="connsiteX34" fmla="*/ 254422 w 333375"/>
                <a:gd name="connsiteY34" fmla="*/ 241097 h 457200"/>
                <a:gd name="connsiteX35" fmla="*/ 68545 w 333375"/>
                <a:gd name="connsiteY35" fmla="*/ 241097 h 457200"/>
                <a:gd name="connsiteX36" fmla="*/ 59020 w 333375"/>
                <a:gd name="connsiteY36" fmla="*/ 231572 h 457200"/>
                <a:gd name="connsiteX37" fmla="*/ 68545 w 333375"/>
                <a:gd name="connsiteY37" fmla="*/ 222047 h 457200"/>
                <a:gd name="connsiteX38" fmla="*/ 254422 w 333375"/>
                <a:gd name="connsiteY38" fmla="*/ 222047 h 457200"/>
                <a:gd name="connsiteX39" fmla="*/ 263947 w 333375"/>
                <a:gd name="connsiteY39" fmla="*/ 231572 h 457200"/>
                <a:gd name="connsiteX40" fmla="*/ 254422 w 333375"/>
                <a:gd name="connsiteY40" fmla="*/ 241097 h 457200"/>
                <a:gd name="connsiteX41" fmla="*/ 254422 w 333375"/>
                <a:gd name="connsiteY41" fmla="*/ 166744 h 457200"/>
                <a:gd name="connsiteX42" fmla="*/ 68545 w 333375"/>
                <a:gd name="connsiteY42" fmla="*/ 166744 h 457200"/>
                <a:gd name="connsiteX43" fmla="*/ 59020 w 333375"/>
                <a:gd name="connsiteY43" fmla="*/ 157219 h 457200"/>
                <a:gd name="connsiteX44" fmla="*/ 68545 w 333375"/>
                <a:gd name="connsiteY44" fmla="*/ 147694 h 457200"/>
                <a:gd name="connsiteX45" fmla="*/ 254422 w 333375"/>
                <a:gd name="connsiteY45" fmla="*/ 147694 h 457200"/>
                <a:gd name="connsiteX46" fmla="*/ 263947 w 333375"/>
                <a:gd name="connsiteY46" fmla="*/ 157219 h 457200"/>
                <a:gd name="connsiteX47" fmla="*/ 254422 w 333375"/>
                <a:gd name="connsiteY47" fmla="*/ 166744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33375" h="457200">
                  <a:moveTo>
                    <a:pt x="241548" y="144730"/>
                  </a:moveTo>
                  <a:cubicBezTo>
                    <a:pt x="213187" y="144730"/>
                    <a:pt x="190110" y="121658"/>
                    <a:pt x="190110" y="93296"/>
                  </a:cubicBezTo>
                  <a:lnTo>
                    <a:pt x="190110" y="16715"/>
                  </a:lnTo>
                  <a:cubicBezTo>
                    <a:pt x="190110" y="13380"/>
                    <a:pt x="190744" y="10169"/>
                    <a:pt x="191819" y="7144"/>
                  </a:cubicBezTo>
                  <a:lnTo>
                    <a:pt x="39495" y="7144"/>
                  </a:lnTo>
                  <a:cubicBezTo>
                    <a:pt x="21655" y="7144"/>
                    <a:pt x="7144" y="21655"/>
                    <a:pt x="7144" y="39486"/>
                  </a:cubicBezTo>
                  <a:lnTo>
                    <a:pt x="7144" y="421258"/>
                  </a:lnTo>
                  <a:cubicBezTo>
                    <a:pt x="7144" y="439094"/>
                    <a:pt x="21655" y="453605"/>
                    <a:pt x="39495" y="453605"/>
                  </a:cubicBezTo>
                  <a:lnTo>
                    <a:pt x="295340" y="453605"/>
                  </a:lnTo>
                  <a:cubicBezTo>
                    <a:pt x="313172" y="453605"/>
                    <a:pt x="327682" y="439094"/>
                    <a:pt x="327682" y="421258"/>
                  </a:cubicBezTo>
                  <a:lnTo>
                    <a:pt x="327682" y="143010"/>
                  </a:lnTo>
                  <a:cubicBezTo>
                    <a:pt x="324657" y="144094"/>
                    <a:pt x="321453" y="144730"/>
                    <a:pt x="318130" y="144730"/>
                  </a:cubicBezTo>
                  <a:lnTo>
                    <a:pt x="241548" y="144730"/>
                  </a:lnTo>
                  <a:close/>
                  <a:moveTo>
                    <a:pt x="68545" y="88325"/>
                  </a:moveTo>
                  <a:lnTo>
                    <a:pt x="166399" y="88325"/>
                  </a:lnTo>
                  <a:cubicBezTo>
                    <a:pt x="171664" y="88325"/>
                    <a:pt x="175924" y="92589"/>
                    <a:pt x="175924" y="97850"/>
                  </a:cubicBezTo>
                  <a:cubicBezTo>
                    <a:pt x="175924" y="103110"/>
                    <a:pt x="171664" y="107375"/>
                    <a:pt x="166399" y="107375"/>
                  </a:cubicBezTo>
                  <a:lnTo>
                    <a:pt x="68545" y="107375"/>
                  </a:lnTo>
                  <a:cubicBezTo>
                    <a:pt x="63280" y="107375"/>
                    <a:pt x="59020" y="103110"/>
                    <a:pt x="59020" y="97850"/>
                  </a:cubicBezTo>
                  <a:cubicBezTo>
                    <a:pt x="59020" y="92589"/>
                    <a:pt x="63280" y="88325"/>
                    <a:pt x="68545" y="88325"/>
                  </a:cubicBezTo>
                  <a:close/>
                  <a:moveTo>
                    <a:pt x="254422" y="389809"/>
                  </a:moveTo>
                  <a:lnTo>
                    <a:pt x="68545" y="389809"/>
                  </a:lnTo>
                  <a:cubicBezTo>
                    <a:pt x="63280" y="389809"/>
                    <a:pt x="59020" y="385544"/>
                    <a:pt x="59020" y="380284"/>
                  </a:cubicBezTo>
                  <a:cubicBezTo>
                    <a:pt x="59020" y="375024"/>
                    <a:pt x="63280" y="370759"/>
                    <a:pt x="68545" y="370759"/>
                  </a:cubicBezTo>
                  <a:lnTo>
                    <a:pt x="254422" y="370759"/>
                  </a:lnTo>
                  <a:cubicBezTo>
                    <a:pt x="259686" y="370759"/>
                    <a:pt x="263947" y="375024"/>
                    <a:pt x="263947" y="380284"/>
                  </a:cubicBezTo>
                  <a:cubicBezTo>
                    <a:pt x="263947" y="385544"/>
                    <a:pt x="259686" y="389809"/>
                    <a:pt x="254422" y="389809"/>
                  </a:cubicBezTo>
                  <a:close/>
                  <a:moveTo>
                    <a:pt x="254422" y="315451"/>
                  </a:moveTo>
                  <a:lnTo>
                    <a:pt x="68545" y="315451"/>
                  </a:lnTo>
                  <a:cubicBezTo>
                    <a:pt x="63280" y="315451"/>
                    <a:pt x="59020" y="311185"/>
                    <a:pt x="59020" y="305926"/>
                  </a:cubicBezTo>
                  <a:cubicBezTo>
                    <a:pt x="59020" y="300665"/>
                    <a:pt x="63280" y="296401"/>
                    <a:pt x="68545" y="296401"/>
                  </a:cubicBezTo>
                  <a:lnTo>
                    <a:pt x="254422" y="296401"/>
                  </a:lnTo>
                  <a:cubicBezTo>
                    <a:pt x="259686" y="296401"/>
                    <a:pt x="263947" y="300665"/>
                    <a:pt x="263947" y="305926"/>
                  </a:cubicBezTo>
                  <a:cubicBezTo>
                    <a:pt x="263947" y="311185"/>
                    <a:pt x="259686" y="315451"/>
                    <a:pt x="254422" y="315451"/>
                  </a:cubicBezTo>
                  <a:close/>
                  <a:moveTo>
                    <a:pt x="254422" y="241097"/>
                  </a:moveTo>
                  <a:lnTo>
                    <a:pt x="68545" y="241097"/>
                  </a:lnTo>
                  <a:cubicBezTo>
                    <a:pt x="63280" y="241097"/>
                    <a:pt x="59020" y="236832"/>
                    <a:pt x="59020" y="231572"/>
                  </a:cubicBezTo>
                  <a:cubicBezTo>
                    <a:pt x="59020" y="226312"/>
                    <a:pt x="63280" y="222047"/>
                    <a:pt x="68545" y="222047"/>
                  </a:cubicBezTo>
                  <a:lnTo>
                    <a:pt x="254422" y="222047"/>
                  </a:lnTo>
                  <a:cubicBezTo>
                    <a:pt x="259686" y="222047"/>
                    <a:pt x="263947" y="226312"/>
                    <a:pt x="263947" y="231572"/>
                  </a:cubicBezTo>
                  <a:cubicBezTo>
                    <a:pt x="263947" y="236832"/>
                    <a:pt x="259686" y="241097"/>
                    <a:pt x="254422" y="241097"/>
                  </a:cubicBezTo>
                  <a:close/>
                  <a:moveTo>
                    <a:pt x="254422" y="166744"/>
                  </a:moveTo>
                  <a:lnTo>
                    <a:pt x="68545" y="166744"/>
                  </a:lnTo>
                  <a:cubicBezTo>
                    <a:pt x="63280" y="166744"/>
                    <a:pt x="59020" y="162478"/>
                    <a:pt x="59020" y="157219"/>
                  </a:cubicBezTo>
                  <a:cubicBezTo>
                    <a:pt x="59020" y="151958"/>
                    <a:pt x="63280" y="147694"/>
                    <a:pt x="68545" y="147694"/>
                  </a:cubicBezTo>
                  <a:lnTo>
                    <a:pt x="254422" y="147694"/>
                  </a:lnTo>
                  <a:cubicBezTo>
                    <a:pt x="259686" y="147694"/>
                    <a:pt x="263947" y="151958"/>
                    <a:pt x="263947" y="157219"/>
                  </a:cubicBezTo>
                  <a:cubicBezTo>
                    <a:pt x="263947" y="162478"/>
                    <a:pt x="259686" y="166744"/>
                    <a:pt x="254422" y="166744"/>
                  </a:cubicBezTo>
                  <a:close/>
                </a:path>
              </a:pathLst>
            </a:custGeom>
            <a:solidFill>
              <a:schemeClr val="bg1"/>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40" name="Freeform: Shape 139">
              <a:extLst>
                <a:ext uri="{FF2B5EF4-FFF2-40B4-BE49-F238E27FC236}">
                  <a16:creationId xmlns:a16="http://schemas.microsoft.com/office/drawing/2014/main" id="{687441F1-26E8-4301-A143-819A6CB0DEE9}"/>
                </a:ext>
              </a:extLst>
            </p:cNvPr>
            <p:cNvSpPr/>
            <p:nvPr/>
          </p:nvSpPr>
          <p:spPr>
            <a:xfrm>
              <a:off x="3921911" y="2854272"/>
              <a:ext cx="45110" cy="45110"/>
            </a:xfrm>
            <a:custGeom>
              <a:avLst/>
              <a:gdLst>
                <a:gd name="connsiteX0" fmla="*/ 39529 w 123825"/>
                <a:gd name="connsiteY0" fmla="*/ 125674 h 123825"/>
                <a:gd name="connsiteX1" fmla="*/ 116110 w 123825"/>
                <a:gd name="connsiteY1" fmla="*/ 125674 h 123825"/>
                <a:gd name="connsiteX2" fmla="*/ 124968 w 123825"/>
                <a:gd name="connsiteY2" fmla="*/ 119768 h 123825"/>
                <a:gd name="connsiteX3" fmla="*/ 122873 w 123825"/>
                <a:gd name="connsiteY3" fmla="*/ 109386 h 123825"/>
                <a:gd name="connsiteX4" fmla="*/ 23432 w 123825"/>
                <a:gd name="connsiteY4" fmla="*/ 9945 h 123825"/>
                <a:gd name="connsiteX5" fmla="*/ 13049 w 123825"/>
                <a:gd name="connsiteY5" fmla="*/ 7849 h 123825"/>
                <a:gd name="connsiteX6" fmla="*/ 7144 w 123825"/>
                <a:gd name="connsiteY6" fmla="*/ 16708 h 123825"/>
                <a:gd name="connsiteX7" fmla="*/ 7144 w 123825"/>
                <a:gd name="connsiteY7" fmla="*/ 93289 h 123825"/>
                <a:gd name="connsiteX8" fmla="*/ 39529 w 123825"/>
                <a:gd name="connsiteY8" fmla="*/ 12567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 h="123825">
                  <a:moveTo>
                    <a:pt x="39529" y="125674"/>
                  </a:moveTo>
                  <a:lnTo>
                    <a:pt x="116110" y="125674"/>
                  </a:lnTo>
                  <a:cubicBezTo>
                    <a:pt x="120015" y="125674"/>
                    <a:pt x="123444" y="123292"/>
                    <a:pt x="124968" y="119768"/>
                  </a:cubicBezTo>
                  <a:cubicBezTo>
                    <a:pt x="126397" y="116244"/>
                    <a:pt x="125635" y="112148"/>
                    <a:pt x="122873" y="109386"/>
                  </a:cubicBezTo>
                  <a:lnTo>
                    <a:pt x="23432" y="9945"/>
                  </a:lnTo>
                  <a:cubicBezTo>
                    <a:pt x="20669" y="7183"/>
                    <a:pt x="16573" y="6421"/>
                    <a:pt x="13049" y="7849"/>
                  </a:cubicBezTo>
                  <a:cubicBezTo>
                    <a:pt x="9430" y="9373"/>
                    <a:pt x="7144" y="12802"/>
                    <a:pt x="7144" y="16708"/>
                  </a:cubicBezTo>
                  <a:lnTo>
                    <a:pt x="7144" y="93289"/>
                  </a:lnTo>
                  <a:cubicBezTo>
                    <a:pt x="7144" y="111100"/>
                    <a:pt x="21622" y="125674"/>
                    <a:pt x="39529" y="125674"/>
                  </a:cubicBezTo>
                  <a:close/>
                </a:path>
              </a:pathLst>
            </a:custGeom>
            <a:solidFill>
              <a:schemeClr val="bg1"/>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41" name="Freeform: Shape 140">
              <a:extLst>
                <a:ext uri="{FF2B5EF4-FFF2-40B4-BE49-F238E27FC236}">
                  <a16:creationId xmlns:a16="http://schemas.microsoft.com/office/drawing/2014/main" id="{8A6F87F5-EC2F-48A4-8745-5F74CF37A33A}"/>
                </a:ext>
              </a:extLst>
            </p:cNvPr>
            <p:cNvSpPr/>
            <p:nvPr/>
          </p:nvSpPr>
          <p:spPr>
            <a:xfrm>
              <a:off x="3982792" y="2866188"/>
              <a:ext cx="34700" cy="27760"/>
            </a:xfrm>
            <a:custGeom>
              <a:avLst/>
              <a:gdLst>
                <a:gd name="connsiteX0" fmla="*/ 72962 w 95250"/>
                <a:gd name="connsiteY0" fmla="*/ 7144 h 76200"/>
                <a:gd name="connsiteX1" fmla="*/ 28670 w 95250"/>
                <a:gd name="connsiteY1" fmla="*/ 7144 h 76200"/>
                <a:gd name="connsiteX2" fmla="*/ 7144 w 95250"/>
                <a:gd name="connsiteY2" fmla="*/ 32385 h 76200"/>
                <a:gd name="connsiteX3" fmla="*/ 7144 w 95250"/>
                <a:gd name="connsiteY3" fmla="*/ 69913 h 76200"/>
                <a:gd name="connsiteX4" fmla="*/ 94583 w 95250"/>
                <a:gd name="connsiteY4" fmla="*/ 69913 h 76200"/>
                <a:gd name="connsiteX5" fmla="*/ 94583 w 95250"/>
                <a:gd name="connsiteY5" fmla="*/ 32385 h 76200"/>
                <a:gd name="connsiteX6" fmla="*/ 72962 w 95250"/>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76200">
                  <a:moveTo>
                    <a:pt x="72962" y="7144"/>
                  </a:moveTo>
                  <a:lnTo>
                    <a:pt x="28670" y="7144"/>
                  </a:lnTo>
                  <a:cubicBezTo>
                    <a:pt x="16573" y="7144"/>
                    <a:pt x="7144" y="18288"/>
                    <a:pt x="7144" y="32385"/>
                  </a:cubicBezTo>
                  <a:lnTo>
                    <a:pt x="7144" y="69913"/>
                  </a:lnTo>
                  <a:lnTo>
                    <a:pt x="94583" y="69913"/>
                  </a:lnTo>
                  <a:lnTo>
                    <a:pt x="94583" y="32385"/>
                  </a:lnTo>
                  <a:cubicBezTo>
                    <a:pt x="94583" y="18288"/>
                    <a:pt x="85058" y="7144"/>
                    <a:pt x="72962" y="7144"/>
                  </a:cubicBezTo>
                  <a:close/>
                </a:path>
              </a:pathLst>
            </a:custGeom>
            <a:solidFill>
              <a:srgbClr val="00E7CF"/>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42" name="Freeform: Shape 141">
              <a:extLst>
                <a:ext uri="{FF2B5EF4-FFF2-40B4-BE49-F238E27FC236}">
                  <a16:creationId xmlns:a16="http://schemas.microsoft.com/office/drawing/2014/main" id="{BF3D1771-BD53-40ED-B384-7C24B85ED477}"/>
                </a:ext>
              </a:extLst>
            </p:cNvPr>
            <p:cNvSpPr/>
            <p:nvPr/>
          </p:nvSpPr>
          <p:spPr>
            <a:xfrm>
              <a:off x="3982792" y="2895995"/>
              <a:ext cx="34700" cy="117980"/>
            </a:xfrm>
            <a:custGeom>
              <a:avLst/>
              <a:gdLst>
                <a:gd name="connsiteX0" fmla="*/ 7144 w 95250"/>
                <a:gd name="connsiteY0" fmla="*/ 7144 h 323850"/>
                <a:gd name="connsiteX1" fmla="*/ 7144 w 95250"/>
                <a:gd name="connsiteY1" fmla="*/ 102584 h 323850"/>
                <a:gd name="connsiteX2" fmla="*/ 41815 w 95250"/>
                <a:gd name="connsiteY2" fmla="*/ 311277 h 323850"/>
                <a:gd name="connsiteX3" fmla="*/ 50864 w 95250"/>
                <a:gd name="connsiteY3" fmla="*/ 317659 h 323850"/>
                <a:gd name="connsiteX4" fmla="*/ 59817 w 95250"/>
                <a:gd name="connsiteY4" fmla="*/ 311277 h 323850"/>
                <a:gd name="connsiteX5" fmla="*/ 94583 w 95250"/>
                <a:gd name="connsiteY5" fmla="*/ 102584 h 323850"/>
                <a:gd name="connsiteX6" fmla="*/ 94583 w 95250"/>
                <a:gd name="connsiteY6" fmla="*/ 7144 h 323850"/>
                <a:gd name="connsiteX7" fmla="*/ 16669 w 95250"/>
                <a:gd name="connsiteY7" fmla="*/ 7144 h 323850"/>
                <a:gd name="connsiteX8" fmla="*/ 7144 w 95250"/>
                <a:gd name="connsiteY8" fmla="*/ 714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323850">
                  <a:moveTo>
                    <a:pt x="7144" y="7144"/>
                  </a:moveTo>
                  <a:lnTo>
                    <a:pt x="7144" y="102584"/>
                  </a:lnTo>
                  <a:cubicBezTo>
                    <a:pt x="7144" y="175070"/>
                    <a:pt x="18859" y="245269"/>
                    <a:pt x="41815" y="311277"/>
                  </a:cubicBezTo>
                  <a:cubicBezTo>
                    <a:pt x="43148" y="315087"/>
                    <a:pt x="46768" y="317659"/>
                    <a:pt x="50864" y="317659"/>
                  </a:cubicBezTo>
                  <a:cubicBezTo>
                    <a:pt x="54864" y="317659"/>
                    <a:pt x="58483" y="315087"/>
                    <a:pt x="59817" y="311277"/>
                  </a:cubicBezTo>
                  <a:cubicBezTo>
                    <a:pt x="82868" y="245269"/>
                    <a:pt x="94583" y="175070"/>
                    <a:pt x="94583" y="102584"/>
                  </a:cubicBezTo>
                  <a:lnTo>
                    <a:pt x="94583" y="7144"/>
                  </a:lnTo>
                  <a:lnTo>
                    <a:pt x="16669" y="7144"/>
                  </a:lnTo>
                  <a:lnTo>
                    <a:pt x="7144" y="7144"/>
                  </a:lnTo>
                  <a:close/>
                </a:path>
              </a:pathLst>
            </a:custGeom>
            <a:solidFill>
              <a:srgbClr val="00E7CF"/>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43" name="Freeform: Shape 142">
              <a:extLst>
                <a:ext uri="{FF2B5EF4-FFF2-40B4-BE49-F238E27FC236}">
                  <a16:creationId xmlns:a16="http://schemas.microsoft.com/office/drawing/2014/main" id="{607BFB50-025B-4ED5-8D89-E93C57F026C0}"/>
                </a:ext>
              </a:extLst>
            </p:cNvPr>
            <p:cNvSpPr/>
            <p:nvPr/>
          </p:nvSpPr>
          <p:spPr>
            <a:xfrm>
              <a:off x="4014647" y="2889055"/>
              <a:ext cx="13880" cy="58990"/>
            </a:xfrm>
            <a:custGeom>
              <a:avLst/>
              <a:gdLst>
                <a:gd name="connsiteX0" fmla="*/ 30194 w 38100"/>
                <a:gd name="connsiteY0" fmla="*/ 9144 h 161925"/>
                <a:gd name="connsiteX1" fmla="*/ 24384 w 38100"/>
                <a:gd name="connsiteY1" fmla="*/ 7144 h 161925"/>
                <a:gd name="connsiteX2" fmla="*/ 7144 w 38100"/>
                <a:gd name="connsiteY2" fmla="*/ 7144 h 161925"/>
                <a:gd name="connsiteX3" fmla="*/ 7144 w 38100"/>
                <a:gd name="connsiteY3" fmla="*/ 26194 h 161925"/>
                <a:gd name="connsiteX4" fmla="*/ 14859 w 38100"/>
                <a:gd name="connsiteY4" fmla="*/ 26194 h 161925"/>
                <a:gd name="connsiteX5" fmla="*/ 14859 w 38100"/>
                <a:gd name="connsiteY5" fmla="*/ 149828 h 161925"/>
                <a:gd name="connsiteX6" fmla="*/ 24384 w 38100"/>
                <a:gd name="connsiteY6" fmla="*/ 159353 h 161925"/>
                <a:gd name="connsiteX7" fmla="*/ 33909 w 38100"/>
                <a:gd name="connsiteY7" fmla="*/ 149828 h 161925"/>
                <a:gd name="connsiteX8" fmla="*/ 33909 w 38100"/>
                <a:gd name="connsiteY8" fmla="*/ 16669 h 161925"/>
                <a:gd name="connsiteX9" fmla="*/ 30194 w 38100"/>
                <a:gd name="connsiteY9" fmla="*/ 9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61925">
                  <a:moveTo>
                    <a:pt x="30194" y="9144"/>
                  </a:moveTo>
                  <a:cubicBezTo>
                    <a:pt x="28575" y="7906"/>
                    <a:pt x="26575" y="7144"/>
                    <a:pt x="24384" y="7144"/>
                  </a:cubicBezTo>
                  <a:lnTo>
                    <a:pt x="7144" y="7144"/>
                  </a:lnTo>
                  <a:lnTo>
                    <a:pt x="7144" y="26194"/>
                  </a:lnTo>
                  <a:lnTo>
                    <a:pt x="14859" y="26194"/>
                  </a:lnTo>
                  <a:lnTo>
                    <a:pt x="14859" y="149828"/>
                  </a:lnTo>
                  <a:cubicBezTo>
                    <a:pt x="14859" y="155162"/>
                    <a:pt x="19145" y="159353"/>
                    <a:pt x="24384" y="159353"/>
                  </a:cubicBezTo>
                  <a:cubicBezTo>
                    <a:pt x="29623" y="159353"/>
                    <a:pt x="33909" y="155162"/>
                    <a:pt x="33909" y="149828"/>
                  </a:cubicBezTo>
                  <a:lnTo>
                    <a:pt x="33909" y="16669"/>
                  </a:lnTo>
                  <a:cubicBezTo>
                    <a:pt x="33909" y="13621"/>
                    <a:pt x="32480" y="10858"/>
                    <a:pt x="30194" y="9144"/>
                  </a:cubicBezTo>
                  <a:close/>
                </a:path>
              </a:pathLst>
            </a:custGeom>
            <a:solidFill>
              <a:srgbClr val="00E7CF"/>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grpSp>
      <p:grpSp>
        <p:nvGrpSpPr>
          <p:cNvPr id="144" name="Group 143">
            <a:extLst>
              <a:ext uri="{FF2B5EF4-FFF2-40B4-BE49-F238E27FC236}">
                <a16:creationId xmlns:a16="http://schemas.microsoft.com/office/drawing/2014/main" id="{75E6C490-27C5-464E-B9AA-68C06DC5E379}"/>
              </a:ext>
              <a:ext uri="{C183D7F6-B498-43B3-948B-1728B52AA6E4}">
                <adec:decorative xmlns:adec="http://schemas.microsoft.com/office/drawing/2017/decorative" val="1"/>
              </a:ext>
            </a:extLst>
          </p:cNvPr>
          <p:cNvGrpSpPr/>
          <p:nvPr/>
        </p:nvGrpSpPr>
        <p:grpSpPr>
          <a:xfrm>
            <a:off x="808889" y="2826427"/>
            <a:ext cx="398304" cy="530522"/>
            <a:chOff x="2203659" y="2819574"/>
            <a:chExt cx="179394" cy="240325"/>
          </a:xfrm>
        </p:grpSpPr>
        <p:sp>
          <p:nvSpPr>
            <p:cNvPr id="145" name="Freeform: Shape 144">
              <a:extLst>
                <a:ext uri="{FF2B5EF4-FFF2-40B4-BE49-F238E27FC236}">
                  <a16:creationId xmlns:a16="http://schemas.microsoft.com/office/drawing/2014/main" id="{4148AD17-2C83-4C7B-8A22-FE43EC4A8D03}"/>
                </a:ext>
              </a:extLst>
            </p:cNvPr>
            <p:cNvSpPr/>
            <p:nvPr/>
          </p:nvSpPr>
          <p:spPr>
            <a:xfrm>
              <a:off x="2203659" y="2819574"/>
              <a:ext cx="178206" cy="240325"/>
            </a:xfrm>
            <a:custGeom>
              <a:avLst/>
              <a:gdLst>
                <a:gd name="connsiteX0" fmla="*/ 13688 w 199099"/>
                <a:gd name="connsiteY0" fmla="*/ 13688 h 278739"/>
                <a:gd name="connsiteX1" fmla="*/ 13688 w 199099"/>
                <a:gd name="connsiteY1" fmla="*/ 265881 h 278739"/>
                <a:gd name="connsiteX2" fmla="*/ 195532 w 199099"/>
                <a:gd name="connsiteY2" fmla="*/ 265881 h 278739"/>
                <a:gd name="connsiteX3" fmla="*/ 195532 w 199099"/>
                <a:gd name="connsiteY3" fmla="*/ 93328 h 278739"/>
                <a:gd name="connsiteX4" fmla="*/ 119875 w 199099"/>
                <a:gd name="connsiteY4" fmla="*/ 93328 h 278739"/>
                <a:gd name="connsiteX5" fmla="*/ 119875 w 199099"/>
                <a:gd name="connsiteY5" fmla="*/ 13688 h 278739"/>
                <a:gd name="connsiteX6" fmla="*/ 13688 w 199099"/>
                <a:gd name="connsiteY6" fmla="*/ 13688 h 278739"/>
                <a:gd name="connsiteX7" fmla="*/ 13688 w 199099"/>
                <a:gd name="connsiteY7" fmla="*/ 13688 h 27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099" h="278739">
                  <a:moveTo>
                    <a:pt x="13688" y="13688"/>
                  </a:moveTo>
                  <a:lnTo>
                    <a:pt x="13688" y="265881"/>
                  </a:lnTo>
                  <a:lnTo>
                    <a:pt x="195532" y="265881"/>
                  </a:lnTo>
                  <a:lnTo>
                    <a:pt x="195532" y="93328"/>
                  </a:lnTo>
                  <a:lnTo>
                    <a:pt x="119875" y="93328"/>
                  </a:lnTo>
                  <a:lnTo>
                    <a:pt x="119875" y="13688"/>
                  </a:lnTo>
                  <a:lnTo>
                    <a:pt x="13688" y="13688"/>
                  </a:lnTo>
                  <a:lnTo>
                    <a:pt x="13688" y="13688"/>
                  </a:lnTo>
                  <a:close/>
                </a:path>
              </a:pathLst>
            </a:custGeom>
            <a:solidFill>
              <a:schemeClr val="bg1"/>
            </a:solidFill>
            <a:ln w="13097"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46" name="Freeform: Shape 145">
              <a:extLst>
                <a:ext uri="{FF2B5EF4-FFF2-40B4-BE49-F238E27FC236}">
                  <a16:creationId xmlns:a16="http://schemas.microsoft.com/office/drawing/2014/main" id="{3CCCFCDC-9ED3-4409-9D85-9D5412C90E32}"/>
                </a:ext>
              </a:extLst>
            </p:cNvPr>
            <p:cNvSpPr/>
            <p:nvPr/>
          </p:nvSpPr>
          <p:spPr>
            <a:xfrm>
              <a:off x="2311771" y="2819574"/>
              <a:ext cx="71282" cy="68664"/>
            </a:xfrm>
            <a:custGeom>
              <a:avLst/>
              <a:gdLst>
                <a:gd name="connsiteX0" fmla="*/ 13688 w 79639"/>
                <a:gd name="connsiteY0" fmla="*/ 74745 h 79639"/>
                <a:gd name="connsiteX1" fmla="*/ 74745 w 79639"/>
                <a:gd name="connsiteY1" fmla="*/ 74745 h 79639"/>
                <a:gd name="connsiteX2" fmla="*/ 13688 w 79639"/>
                <a:gd name="connsiteY2" fmla="*/ 13688 h 79639"/>
                <a:gd name="connsiteX3" fmla="*/ 13688 w 79639"/>
                <a:gd name="connsiteY3" fmla="*/ 74745 h 79639"/>
                <a:gd name="connsiteX4" fmla="*/ 13688 w 79639"/>
                <a:gd name="connsiteY4" fmla="*/ 74745 h 79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39" h="79639">
                  <a:moveTo>
                    <a:pt x="13688" y="74745"/>
                  </a:moveTo>
                  <a:lnTo>
                    <a:pt x="74745" y="74745"/>
                  </a:lnTo>
                  <a:lnTo>
                    <a:pt x="13688" y="13688"/>
                  </a:lnTo>
                  <a:lnTo>
                    <a:pt x="13688" y="74745"/>
                  </a:lnTo>
                  <a:lnTo>
                    <a:pt x="13688" y="74745"/>
                  </a:lnTo>
                  <a:close/>
                </a:path>
              </a:pathLst>
            </a:custGeom>
            <a:solidFill>
              <a:schemeClr val="bg1"/>
            </a:solidFill>
            <a:ln w="13097"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IN"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47" name="Freeform: Shape 146">
              <a:extLst>
                <a:ext uri="{FF2B5EF4-FFF2-40B4-BE49-F238E27FC236}">
                  <a16:creationId xmlns:a16="http://schemas.microsoft.com/office/drawing/2014/main" id="{A6F6003B-5C76-44B4-B306-C9A9885F8EF7}"/>
                </a:ext>
              </a:extLst>
            </p:cNvPr>
            <p:cNvSpPr/>
            <p:nvPr/>
          </p:nvSpPr>
          <p:spPr>
            <a:xfrm>
              <a:off x="2273857" y="2904552"/>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00E7CF"/>
            </a:solidFill>
            <a:ln w="7408"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48" name="Freeform: Shape 147">
              <a:extLst>
                <a:ext uri="{FF2B5EF4-FFF2-40B4-BE49-F238E27FC236}">
                  <a16:creationId xmlns:a16="http://schemas.microsoft.com/office/drawing/2014/main" id="{4A4A4023-ED49-4217-BFB9-514090B98547}"/>
                </a:ext>
              </a:extLst>
            </p:cNvPr>
            <p:cNvSpPr/>
            <p:nvPr/>
          </p:nvSpPr>
          <p:spPr>
            <a:xfrm>
              <a:off x="2273857" y="2939737"/>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00E7CF"/>
            </a:solidFill>
            <a:ln w="7408"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49" name="Freeform: Shape 148">
              <a:extLst>
                <a:ext uri="{FF2B5EF4-FFF2-40B4-BE49-F238E27FC236}">
                  <a16:creationId xmlns:a16="http://schemas.microsoft.com/office/drawing/2014/main" id="{35784B0D-8A86-49D4-9734-4B2E3269094A}"/>
                </a:ext>
              </a:extLst>
            </p:cNvPr>
            <p:cNvSpPr/>
            <p:nvPr/>
          </p:nvSpPr>
          <p:spPr>
            <a:xfrm>
              <a:off x="2273857" y="2974282"/>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75757A"/>
            </a:solidFill>
            <a:ln w="7408"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50" name="Freeform: Shape 149">
              <a:extLst>
                <a:ext uri="{FF2B5EF4-FFF2-40B4-BE49-F238E27FC236}">
                  <a16:creationId xmlns:a16="http://schemas.microsoft.com/office/drawing/2014/main" id="{80DD81A2-17B1-4E7D-A406-4CA00F955C5F}"/>
                </a:ext>
              </a:extLst>
            </p:cNvPr>
            <p:cNvSpPr/>
            <p:nvPr/>
          </p:nvSpPr>
          <p:spPr>
            <a:xfrm>
              <a:off x="2273857" y="3008827"/>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75757A"/>
            </a:solidFill>
            <a:ln w="7408"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51" name="Freeform: Shape 150">
              <a:extLst>
                <a:ext uri="{FF2B5EF4-FFF2-40B4-BE49-F238E27FC236}">
                  <a16:creationId xmlns:a16="http://schemas.microsoft.com/office/drawing/2014/main" id="{5A4F3173-03CF-42BF-B672-876A09FDD555}"/>
                </a:ext>
              </a:extLst>
            </p:cNvPr>
            <p:cNvSpPr/>
            <p:nvPr/>
          </p:nvSpPr>
          <p:spPr>
            <a:xfrm>
              <a:off x="2221614" y="2898368"/>
              <a:ext cx="44780" cy="38383"/>
            </a:xfrm>
            <a:custGeom>
              <a:avLst/>
              <a:gdLst>
                <a:gd name="connsiteX0" fmla="*/ 22375 w 53093"/>
                <a:gd name="connsiteY0" fmla="*/ 39820 h 45508"/>
                <a:gd name="connsiteX1" fmla="*/ 5689 w 53093"/>
                <a:gd name="connsiteY1" fmla="*/ 19341 h 45508"/>
                <a:gd name="connsiteX2" fmla="*/ 14032 w 53093"/>
                <a:gd name="connsiteY2" fmla="*/ 12515 h 45508"/>
                <a:gd name="connsiteX3" fmla="*/ 23892 w 53093"/>
                <a:gd name="connsiteY3" fmla="*/ 23133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39820"/>
                  </a:moveTo>
                  <a:lnTo>
                    <a:pt x="5689" y="19341"/>
                  </a:lnTo>
                  <a:lnTo>
                    <a:pt x="14032" y="12515"/>
                  </a:lnTo>
                  <a:lnTo>
                    <a:pt x="23892" y="23133"/>
                  </a:lnTo>
                  <a:lnTo>
                    <a:pt x="43612" y="5689"/>
                  </a:lnTo>
                  <a:lnTo>
                    <a:pt x="51197" y="14032"/>
                  </a:lnTo>
                  <a:close/>
                </a:path>
              </a:pathLst>
            </a:custGeom>
            <a:solidFill>
              <a:srgbClr val="00E7CF"/>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52" name="Freeform: Shape 151">
              <a:extLst>
                <a:ext uri="{FF2B5EF4-FFF2-40B4-BE49-F238E27FC236}">
                  <a16:creationId xmlns:a16="http://schemas.microsoft.com/office/drawing/2014/main" id="{6609ED8A-8249-48BE-8028-8D58B99093D3}"/>
                </a:ext>
              </a:extLst>
            </p:cNvPr>
            <p:cNvSpPr/>
            <p:nvPr/>
          </p:nvSpPr>
          <p:spPr>
            <a:xfrm>
              <a:off x="2221614" y="2932274"/>
              <a:ext cx="44780" cy="38383"/>
            </a:xfrm>
            <a:custGeom>
              <a:avLst/>
              <a:gdLst>
                <a:gd name="connsiteX0" fmla="*/ 22375 w 53093"/>
                <a:gd name="connsiteY0" fmla="*/ 39820 h 45508"/>
                <a:gd name="connsiteX1" fmla="*/ 5689 w 53093"/>
                <a:gd name="connsiteY1" fmla="*/ 20100 h 45508"/>
                <a:gd name="connsiteX2" fmla="*/ 14032 w 53093"/>
                <a:gd name="connsiteY2" fmla="*/ 12515 h 45508"/>
                <a:gd name="connsiteX3" fmla="*/ 23892 w 53093"/>
                <a:gd name="connsiteY3" fmla="*/ 23892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39820"/>
                  </a:moveTo>
                  <a:lnTo>
                    <a:pt x="5689" y="20100"/>
                  </a:lnTo>
                  <a:lnTo>
                    <a:pt x="14032" y="12515"/>
                  </a:lnTo>
                  <a:lnTo>
                    <a:pt x="23892" y="23892"/>
                  </a:lnTo>
                  <a:lnTo>
                    <a:pt x="43612" y="5689"/>
                  </a:lnTo>
                  <a:lnTo>
                    <a:pt x="51197" y="14032"/>
                  </a:lnTo>
                  <a:close/>
                </a:path>
              </a:pathLst>
            </a:custGeom>
            <a:solidFill>
              <a:srgbClr val="00E7CF"/>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53" name="Freeform: Shape 152">
              <a:extLst>
                <a:ext uri="{FF2B5EF4-FFF2-40B4-BE49-F238E27FC236}">
                  <a16:creationId xmlns:a16="http://schemas.microsoft.com/office/drawing/2014/main" id="{A3665710-34CE-45DB-AC20-4E91210725C2}"/>
                </a:ext>
              </a:extLst>
            </p:cNvPr>
            <p:cNvSpPr/>
            <p:nvPr/>
          </p:nvSpPr>
          <p:spPr>
            <a:xfrm>
              <a:off x="2221614" y="2966819"/>
              <a:ext cx="44780" cy="38383"/>
            </a:xfrm>
            <a:custGeom>
              <a:avLst/>
              <a:gdLst>
                <a:gd name="connsiteX0" fmla="*/ 22375 w 53093"/>
                <a:gd name="connsiteY0" fmla="*/ 39820 h 45508"/>
                <a:gd name="connsiteX1" fmla="*/ 5689 w 53093"/>
                <a:gd name="connsiteY1" fmla="*/ 19341 h 45508"/>
                <a:gd name="connsiteX2" fmla="*/ 14032 w 53093"/>
                <a:gd name="connsiteY2" fmla="*/ 12515 h 45508"/>
                <a:gd name="connsiteX3" fmla="*/ 23892 w 53093"/>
                <a:gd name="connsiteY3" fmla="*/ 23133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39820"/>
                  </a:moveTo>
                  <a:lnTo>
                    <a:pt x="5689" y="19341"/>
                  </a:lnTo>
                  <a:lnTo>
                    <a:pt x="14032" y="12515"/>
                  </a:lnTo>
                  <a:lnTo>
                    <a:pt x="23892" y="23133"/>
                  </a:lnTo>
                  <a:lnTo>
                    <a:pt x="43612" y="5689"/>
                  </a:lnTo>
                  <a:lnTo>
                    <a:pt x="51197" y="14032"/>
                  </a:lnTo>
                  <a:close/>
                </a:path>
              </a:pathLst>
            </a:custGeom>
            <a:solidFill>
              <a:srgbClr val="75757A"/>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154" name="Freeform: Shape 153">
              <a:extLst>
                <a:ext uri="{FF2B5EF4-FFF2-40B4-BE49-F238E27FC236}">
                  <a16:creationId xmlns:a16="http://schemas.microsoft.com/office/drawing/2014/main" id="{266F88A0-8827-421D-9C60-2DDA4DE35ECC}"/>
                </a:ext>
              </a:extLst>
            </p:cNvPr>
            <p:cNvSpPr/>
            <p:nvPr/>
          </p:nvSpPr>
          <p:spPr>
            <a:xfrm>
              <a:off x="2221614" y="3000724"/>
              <a:ext cx="44780" cy="38383"/>
            </a:xfrm>
            <a:custGeom>
              <a:avLst/>
              <a:gdLst>
                <a:gd name="connsiteX0" fmla="*/ 22375 w 53093"/>
                <a:gd name="connsiteY0" fmla="*/ 40578 h 45508"/>
                <a:gd name="connsiteX1" fmla="*/ 5689 w 53093"/>
                <a:gd name="connsiteY1" fmla="*/ 20100 h 45508"/>
                <a:gd name="connsiteX2" fmla="*/ 14032 w 53093"/>
                <a:gd name="connsiteY2" fmla="*/ 12515 h 45508"/>
                <a:gd name="connsiteX3" fmla="*/ 23892 w 53093"/>
                <a:gd name="connsiteY3" fmla="*/ 23892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40578"/>
                  </a:moveTo>
                  <a:lnTo>
                    <a:pt x="5689" y="20100"/>
                  </a:lnTo>
                  <a:lnTo>
                    <a:pt x="14032" y="12515"/>
                  </a:lnTo>
                  <a:lnTo>
                    <a:pt x="23892" y="23892"/>
                  </a:lnTo>
                  <a:lnTo>
                    <a:pt x="43612" y="5689"/>
                  </a:lnTo>
                  <a:lnTo>
                    <a:pt x="51197" y="14032"/>
                  </a:lnTo>
                  <a:close/>
                </a:path>
              </a:pathLst>
            </a:custGeom>
            <a:solidFill>
              <a:srgbClr val="75757A"/>
            </a:solidFill>
            <a:ln w="9525"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grpSp>
      <p:grpSp>
        <p:nvGrpSpPr>
          <p:cNvPr id="23" name="Group 22">
            <a:extLst>
              <a:ext uri="{FF2B5EF4-FFF2-40B4-BE49-F238E27FC236}">
                <a16:creationId xmlns:a16="http://schemas.microsoft.com/office/drawing/2014/main" id="{4CADA0A7-6243-DC23-83F0-C198FAAD8F48}"/>
              </a:ext>
            </a:extLst>
          </p:cNvPr>
          <p:cNvGrpSpPr/>
          <p:nvPr/>
        </p:nvGrpSpPr>
        <p:grpSpPr>
          <a:xfrm>
            <a:off x="1747047" y="3279172"/>
            <a:ext cx="252000" cy="252000"/>
            <a:chOff x="1074887" y="3330462"/>
            <a:chExt cx="326112" cy="326112"/>
          </a:xfrm>
        </p:grpSpPr>
        <p:sp>
          <p:nvSpPr>
            <p:cNvPr id="21" name="Freeform: Shape 20">
              <a:extLst>
                <a:ext uri="{FF2B5EF4-FFF2-40B4-BE49-F238E27FC236}">
                  <a16:creationId xmlns:a16="http://schemas.microsoft.com/office/drawing/2014/main" id="{5A90C1C5-4FBC-C176-EB40-4B90116C378E}"/>
                </a:ext>
              </a:extLst>
            </p:cNvPr>
            <p:cNvSpPr/>
            <p:nvPr/>
          </p:nvSpPr>
          <p:spPr bwMode="auto">
            <a:xfrm>
              <a:off x="1074887" y="3330462"/>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sp>
          <p:nvSpPr>
            <p:cNvPr id="22" name="Graphic 77">
              <a:extLst>
                <a:ext uri="{FF2B5EF4-FFF2-40B4-BE49-F238E27FC236}">
                  <a16:creationId xmlns:a16="http://schemas.microsoft.com/office/drawing/2014/main" id="{0464504F-F5EB-31D0-33BF-5D7B7C9E5BB4}"/>
                </a:ext>
              </a:extLst>
            </p:cNvPr>
            <p:cNvSpPr/>
            <p:nvPr/>
          </p:nvSpPr>
          <p:spPr>
            <a:xfrm>
              <a:off x="1156318" y="3429000"/>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grpSp>
      <p:grpSp>
        <p:nvGrpSpPr>
          <p:cNvPr id="24" name="Group 23">
            <a:extLst>
              <a:ext uri="{FF2B5EF4-FFF2-40B4-BE49-F238E27FC236}">
                <a16:creationId xmlns:a16="http://schemas.microsoft.com/office/drawing/2014/main" id="{83513EBD-DD64-0878-640D-14B272043F6B}"/>
              </a:ext>
            </a:extLst>
          </p:cNvPr>
          <p:cNvGrpSpPr/>
          <p:nvPr/>
        </p:nvGrpSpPr>
        <p:grpSpPr>
          <a:xfrm>
            <a:off x="1739846" y="3629237"/>
            <a:ext cx="252000" cy="252000"/>
            <a:chOff x="1074887" y="3330462"/>
            <a:chExt cx="326112" cy="326112"/>
          </a:xfrm>
        </p:grpSpPr>
        <p:sp>
          <p:nvSpPr>
            <p:cNvPr id="25" name="Freeform: Shape 24">
              <a:extLst>
                <a:ext uri="{FF2B5EF4-FFF2-40B4-BE49-F238E27FC236}">
                  <a16:creationId xmlns:a16="http://schemas.microsoft.com/office/drawing/2014/main" id="{3AD6F3FB-5BCF-C51C-34C8-E57B70FF8671}"/>
                </a:ext>
              </a:extLst>
            </p:cNvPr>
            <p:cNvSpPr/>
            <p:nvPr/>
          </p:nvSpPr>
          <p:spPr bwMode="auto">
            <a:xfrm>
              <a:off x="1074887" y="3330462"/>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sp>
          <p:nvSpPr>
            <p:cNvPr id="26" name="Graphic 77">
              <a:extLst>
                <a:ext uri="{FF2B5EF4-FFF2-40B4-BE49-F238E27FC236}">
                  <a16:creationId xmlns:a16="http://schemas.microsoft.com/office/drawing/2014/main" id="{4FA14E01-80FA-3C78-B1BB-6CCF4DACAC93}"/>
                </a:ext>
              </a:extLst>
            </p:cNvPr>
            <p:cNvSpPr/>
            <p:nvPr/>
          </p:nvSpPr>
          <p:spPr>
            <a:xfrm>
              <a:off x="1156318" y="3429000"/>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grpSp>
      <p:grpSp>
        <p:nvGrpSpPr>
          <p:cNvPr id="27" name="Group 26">
            <a:extLst>
              <a:ext uri="{FF2B5EF4-FFF2-40B4-BE49-F238E27FC236}">
                <a16:creationId xmlns:a16="http://schemas.microsoft.com/office/drawing/2014/main" id="{B10BC6CC-3830-1D16-F1F8-9C3DE53F59F1}"/>
              </a:ext>
            </a:extLst>
          </p:cNvPr>
          <p:cNvGrpSpPr/>
          <p:nvPr/>
        </p:nvGrpSpPr>
        <p:grpSpPr>
          <a:xfrm>
            <a:off x="1734054" y="3986079"/>
            <a:ext cx="252000" cy="252000"/>
            <a:chOff x="1074887" y="3330462"/>
            <a:chExt cx="326112" cy="326112"/>
          </a:xfrm>
        </p:grpSpPr>
        <p:sp>
          <p:nvSpPr>
            <p:cNvPr id="28" name="Freeform: Shape 27">
              <a:extLst>
                <a:ext uri="{FF2B5EF4-FFF2-40B4-BE49-F238E27FC236}">
                  <a16:creationId xmlns:a16="http://schemas.microsoft.com/office/drawing/2014/main" id="{C85F014E-BE6A-1BC6-E054-C4796125848C}"/>
                </a:ext>
              </a:extLst>
            </p:cNvPr>
            <p:cNvSpPr/>
            <p:nvPr/>
          </p:nvSpPr>
          <p:spPr bwMode="auto">
            <a:xfrm>
              <a:off x="1074887" y="3330462"/>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Aptos" panose="020B0004020202020204" pitchFamily="34" charset="0"/>
                <a:ea typeface="Segoe UI" pitchFamily="34" charset="0"/>
                <a:cs typeface="Segoe UI" pitchFamily="34" charset="0"/>
              </a:endParaRPr>
            </a:p>
          </p:txBody>
        </p:sp>
        <p:sp>
          <p:nvSpPr>
            <p:cNvPr id="29" name="Graphic 77">
              <a:extLst>
                <a:ext uri="{FF2B5EF4-FFF2-40B4-BE49-F238E27FC236}">
                  <a16:creationId xmlns:a16="http://schemas.microsoft.com/office/drawing/2014/main" id="{1DC09BD2-E865-0904-4C3E-7675E1F2D300}"/>
                </a:ext>
              </a:extLst>
            </p:cNvPr>
            <p:cNvSpPr/>
            <p:nvPr/>
          </p:nvSpPr>
          <p:spPr>
            <a:xfrm>
              <a:off x="1156318" y="3429000"/>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0B0004020202020204" pitchFamily="34" charset="0"/>
                <a:ea typeface="+mn-ea"/>
                <a:cs typeface="+mn-cs"/>
              </a:endParaRPr>
            </a:p>
          </p:txBody>
        </p:sp>
      </p:grpSp>
    </p:spTree>
    <p:extLst>
      <p:ext uri="{BB962C8B-B14F-4D97-AF65-F5344CB8AC3E}">
        <p14:creationId xmlns:p14="http://schemas.microsoft.com/office/powerpoint/2010/main" val="2567493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F0DF5-E4D8-737A-FB72-6BAC1B0312C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8D82F04-5CC4-F86A-9C44-2E753DC29C68}"/>
              </a:ext>
            </a:extLst>
          </p:cNvPr>
          <p:cNvSpPr>
            <a:spLocks noGrp="1"/>
          </p:cNvSpPr>
          <p:nvPr>
            <p:ph type="body" sz="quarter" idx="11"/>
          </p:nvPr>
        </p:nvSpPr>
        <p:spPr>
          <a:xfrm>
            <a:off x="276200" y="237133"/>
            <a:ext cx="8420100" cy="553998"/>
          </a:xfrm>
        </p:spPr>
        <p:txBody>
          <a:bodyPr/>
          <a:lstStyle/>
          <a:p>
            <a:r>
              <a:rPr lang="en-US"/>
              <a:t>Business process strategy</a:t>
            </a:r>
          </a:p>
        </p:txBody>
      </p:sp>
      <p:sp>
        <p:nvSpPr>
          <p:cNvPr id="3" name="Text Placeholder 2">
            <a:extLst>
              <a:ext uri="{FF2B5EF4-FFF2-40B4-BE49-F238E27FC236}">
                <a16:creationId xmlns:a16="http://schemas.microsoft.com/office/drawing/2014/main" id="{BF880290-657F-A2C2-541C-4DBD30C3EBBB}"/>
              </a:ext>
            </a:extLst>
          </p:cNvPr>
          <p:cNvSpPr>
            <a:spLocks noGrp="1"/>
          </p:cNvSpPr>
          <p:nvPr>
            <p:ph type="body" sz="quarter" idx="12"/>
          </p:nvPr>
        </p:nvSpPr>
        <p:spPr/>
        <p:txBody>
          <a:bodyPr/>
          <a:lstStyle/>
          <a:p>
            <a:r>
              <a:rPr lang="en-US"/>
              <a:t>Topic items</a:t>
            </a:r>
          </a:p>
        </p:txBody>
      </p:sp>
      <p:sp>
        <p:nvSpPr>
          <p:cNvPr id="7" name="Text Placeholder 4">
            <a:extLst>
              <a:ext uri="{FF2B5EF4-FFF2-40B4-BE49-F238E27FC236}">
                <a16:creationId xmlns:a16="http://schemas.microsoft.com/office/drawing/2014/main" id="{ACFC74B6-1421-A9AC-70BA-78503C0EBC5B}"/>
              </a:ext>
            </a:extLst>
          </p:cNvPr>
          <p:cNvSpPr>
            <a:spLocks noGrp="1"/>
          </p:cNvSpPr>
          <p:nvPr>
            <p:ph type="body" sz="quarter" idx="15"/>
          </p:nvPr>
        </p:nvSpPr>
        <p:spPr>
          <a:xfrm>
            <a:off x="8967788" y="0"/>
            <a:ext cx="3224212" cy="5467820"/>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a:ln>
                  <a:noFill/>
                </a:ln>
                <a:solidFill>
                  <a:srgbClr val="FFFFFF">
                    <a:lumMod val="95000"/>
                  </a:srgbClr>
                </a:solidFill>
                <a:effectLst/>
                <a:uLnTx/>
                <a:uFillTx/>
              </a:rPr>
              <a:t>Why do we ask these questions?</a:t>
            </a:r>
          </a:p>
          <a:p>
            <a:r>
              <a:rPr lang="en-US" sz="1200">
                <a:solidFill>
                  <a:srgbClr val="FFFFFF">
                    <a:lumMod val="95000"/>
                  </a:srgbClr>
                </a:solidFill>
                <a:latin typeface="Aptos" panose="020B0004020202020204" pitchFamily="34" charset="0"/>
              </a:rPr>
              <a:t>The questions asked as part of the "Business process strategy" are essential to ensure that business processes are aligned with organizational goals, efficient, and adaptable to change. They help identify areas for improvement, ensure consistency, and support the overall business strategy.</a:t>
            </a:r>
          </a:p>
          <a:p>
            <a:pPr algn="l"/>
            <a:r>
              <a:rPr lang="en-US" sz="1200">
                <a:solidFill>
                  <a:srgbClr val="FFFFFF">
                    <a:lumMod val="95000"/>
                  </a:srgbClr>
                </a:solidFill>
                <a:latin typeface="Aptos" panose="020B0004020202020204" pitchFamily="34" charset="0"/>
              </a:rPr>
              <a:t>A good  business process strategy includes the following elements:</a:t>
            </a:r>
          </a:p>
          <a:p>
            <a:pPr marL="171450" indent="-171450" algn="l">
              <a:buFont typeface="Wingdings" panose="05000000000000000000" pitchFamily="2" charset="2"/>
              <a:buChar char="q"/>
            </a:pPr>
            <a:r>
              <a:rPr lang="en-US" sz="1200" i="0">
                <a:effectLst/>
                <a:latin typeface="Aptos" panose="020B0004020202020204" pitchFamily="34" charset="0"/>
              </a:rPr>
              <a:t>Define business objectives to align processes with organizational goals.</a:t>
            </a:r>
          </a:p>
          <a:p>
            <a:pPr marL="171450" indent="-171450" algn="l">
              <a:buFont typeface="Wingdings" panose="05000000000000000000" pitchFamily="2" charset="2"/>
              <a:buChar char="q"/>
            </a:pPr>
            <a:r>
              <a:rPr lang="en-US" sz="1200" i="0">
                <a:effectLst/>
                <a:latin typeface="Aptos" panose="020B0004020202020204" pitchFamily="34" charset="0"/>
              </a:rPr>
              <a:t>Map out current processes to identify areas for improvement </a:t>
            </a:r>
          </a:p>
          <a:p>
            <a:pPr marL="171450" indent="-171450" algn="l">
              <a:buFont typeface="Wingdings" panose="05000000000000000000" pitchFamily="2" charset="2"/>
              <a:buChar char="q"/>
            </a:pPr>
            <a:r>
              <a:rPr lang="en-US" sz="1200" i="0">
                <a:effectLst/>
                <a:latin typeface="Aptos" panose="020B0004020202020204" pitchFamily="34" charset="0"/>
              </a:rPr>
              <a:t>Develop process documentation to ensure consistency and clarity </a:t>
            </a:r>
          </a:p>
          <a:p>
            <a:pPr marL="171450" indent="-171450" algn="l">
              <a:buFont typeface="Wingdings" panose="05000000000000000000" pitchFamily="2" charset="2"/>
              <a:buChar char="q"/>
            </a:pPr>
            <a:r>
              <a:rPr lang="en-US" sz="1200" i="0">
                <a:effectLst/>
                <a:latin typeface="Aptos" panose="020B0004020202020204" pitchFamily="34" charset="0"/>
              </a:rPr>
              <a:t>Plan for process optimization to enhance efficiency and effectiveness </a:t>
            </a:r>
          </a:p>
          <a:p>
            <a:pPr marL="171450" indent="-171450" algn="l">
              <a:buFont typeface="Wingdings" panose="05000000000000000000" pitchFamily="2" charset="2"/>
              <a:buChar char="q"/>
            </a:pPr>
            <a:r>
              <a:rPr lang="en-US" sz="1200" i="0">
                <a:effectLst/>
                <a:latin typeface="Aptos" panose="020B0004020202020204" pitchFamily="34" charset="0"/>
              </a:rPr>
              <a:t>Establish change management to adapt processes to evolving business needs</a:t>
            </a:r>
          </a:p>
          <a:p>
            <a:pPr algn="l"/>
            <a:br>
              <a:rPr lang="en-US" sz="1200">
                <a:solidFill>
                  <a:srgbClr val="FFFFFF">
                    <a:lumMod val="95000"/>
                  </a:srgbClr>
                </a:solidFill>
                <a:latin typeface="Aptos" panose="020B0004020202020204" pitchFamily="34" charset="0"/>
              </a:rPr>
            </a:br>
            <a:r>
              <a:rPr kumimoji="0" lang="en-US" sz="1600"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rPr>
              <a:t>Plan an implementation strategy | Microsoft Learn</a:t>
            </a:r>
            <a:endParaRPr lang="en-US" sz="1200">
              <a:latin typeface="Aptos" panose="020B0004020202020204" pitchFamily="34" charset="0"/>
            </a:endParaRPr>
          </a:p>
        </p:txBody>
      </p:sp>
      <p:sp>
        <p:nvSpPr>
          <p:cNvPr id="4" name="Text Placeholder 5">
            <a:extLst>
              <a:ext uri="{FF2B5EF4-FFF2-40B4-BE49-F238E27FC236}">
                <a16:creationId xmlns:a16="http://schemas.microsoft.com/office/drawing/2014/main" id="{A829FE5C-B8EB-E23C-E004-CCE26DAA8DE6}"/>
              </a:ext>
            </a:extLst>
          </p:cNvPr>
          <p:cNvSpPr txBox="1">
            <a:spLocks/>
          </p:cNvSpPr>
          <p:nvPr/>
        </p:nvSpPr>
        <p:spPr>
          <a:xfrm>
            <a:off x="585217" y="1522638"/>
            <a:ext cx="7253288" cy="3323987"/>
          </a:xfrm>
          <a:prstGeom prst="rect">
            <a:avLst/>
          </a:prstGeom>
        </p:spPr>
        <p:txBody>
          <a:bodyPr vert="horz" wrap="square" lIns="0" tIns="0" rIns="0" bIns="0" rtlCol="0">
            <a:spAutoFit/>
          </a:bodyPr>
          <a:lstStyle>
            <a:defPPr>
              <a:defRPr lang="en-DE"/>
            </a:defPPr>
            <a:lvl1pPr marL="285750" marR="0" indent="-285750" defTabSz="932719" fontAlgn="ctr">
              <a:lnSpc>
                <a:spcPct val="100000"/>
              </a:lnSpc>
              <a:spcBef>
                <a:spcPts val="0"/>
              </a:spcBef>
              <a:spcAft>
                <a:spcPts val="0"/>
              </a:spcAft>
              <a:buClrTx/>
              <a:buSzPct val="90000"/>
              <a:buFont typeface="Wingdings" panose="05000000000000000000" pitchFamily="2" charset="2"/>
              <a:buChar char="ü"/>
              <a:tabLst/>
              <a:defRPr b="0" cap="none" spc="-51" baseline="0">
                <a:ln w="3175">
                  <a:noFill/>
                </a:ln>
                <a:solidFill>
                  <a:srgbClr val="FFFFFF"/>
                </a:solidFill>
                <a:effectLst/>
                <a:latin typeface="Segoe UI" panose="020B0502040204020203" pitchFamily="34" charset="0"/>
                <a:cs typeface="Segoe UI" pitchFamily="34" charset="0"/>
              </a:defRPr>
            </a:lvl1pPr>
            <a:lvl2pPr marL="457189" marR="0" indent="-228594" defTabSz="932719" fontAlgn="auto">
              <a:lnSpc>
                <a:spcPct val="100000"/>
              </a:lnSpc>
              <a:spcBef>
                <a:spcPct val="20000"/>
              </a:spcBef>
              <a:spcAft>
                <a:spcPts val="0"/>
              </a:spcAft>
              <a:buClrTx/>
              <a:buSzPct val="90000"/>
              <a:buFont typeface="Wingdings" panose="05000000000000000000" pitchFamily="2" charset="2"/>
              <a:buChar char=""/>
              <a:tabLst/>
              <a:defRPr sz="3600" b="0" cap="none" spc="-51" baseline="0">
                <a:ln w="3175">
                  <a:noFill/>
                </a:ln>
                <a:effectLst/>
                <a:latin typeface="+mj-lt"/>
                <a:cs typeface="Segoe UI" pitchFamily="34" charset="0"/>
              </a:defRPr>
            </a:lvl2pPr>
            <a:lvl3pPr marL="657209" marR="0" indent="-200020" defTabSz="932719"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42" marR="0" indent="-1809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13" marR="0" indent="-1682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4976" indent="-233181" defTabSz="932719">
              <a:spcBef>
                <a:spcPct val="20000"/>
              </a:spcBef>
              <a:buFont typeface="Arial" pitchFamily="34" charset="0"/>
              <a:buChar char="•"/>
              <a:defRPr sz="2000"/>
            </a:lvl6pPr>
            <a:lvl7pPr marL="3031336" indent="-233181" defTabSz="932719">
              <a:spcBef>
                <a:spcPct val="20000"/>
              </a:spcBef>
              <a:buFont typeface="Arial" pitchFamily="34" charset="0"/>
              <a:buChar char="•"/>
              <a:defRPr sz="2000"/>
            </a:lvl7pPr>
            <a:lvl8pPr marL="3497695" indent="-233181" defTabSz="932719">
              <a:spcBef>
                <a:spcPct val="20000"/>
              </a:spcBef>
              <a:buFont typeface="Arial" pitchFamily="34" charset="0"/>
              <a:buChar char="•"/>
              <a:defRPr sz="2000"/>
            </a:lvl8pPr>
            <a:lvl9pPr marL="3964056" indent="-233181" defTabSz="932719">
              <a:spcBef>
                <a:spcPct val="20000"/>
              </a:spcBef>
              <a:buFont typeface="Arial" pitchFamily="34" charset="0"/>
              <a:buChar char="•"/>
              <a:defRPr sz="2000"/>
            </a:lvl9pPr>
          </a:lstStyle>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Organizational strategy</a:t>
            </a: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Product </a:t>
            </a:r>
            <a:r>
              <a:rPr lang="en-US" sz="1800">
                <a:solidFill>
                  <a:srgbClr val="FFFFFF"/>
                </a:solidFill>
                <a:latin typeface="Segoe UI" panose="020B0502040204020203" pitchFamily="34" charset="0"/>
              </a:rPr>
              <a:t>design to retire</a:t>
            </a: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Forecast to plan</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Procure to pay</a:t>
            </a: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Plan to produce</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Order to cash</a:t>
            </a: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Project to profit</a:t>
            </a: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Inventory to deliver</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Acquire to dispose</a:t>
            </a: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Hire to retire</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Record to report</a:t>
            </a:r>
            <a:endParaRPr lang="en-US" sz="1800" b="0" i="0" u="none" strike="noStrike" kern="1200">
              <a:solidFill>
                <a:srgbClr val="FFFFFF"/>
              </a:solidFill>
              <a:effectLst/>
              <a:latin typeface="Segoe UI" panose="020B0502040204020203" pitchFamily="34" charset="0"/>
            </a:endParaRPr>
          </a:p>
          <a:p>
            <a:endParaRPr lang="en-DE"/>
          </a:p>
        </p:txBody>
      </p:sp>
      <p:sp>
        <p:nvSpPr>
          <p:cNvPr id="5" name="TextBox 4">
            <a:extLst>
              <a:ext uri="{FF2B5EF4-FFF2-40B4-BE49-F238E27FC236}">
                <a16:creationId xmlns:a16="http://schemas.microsoft.com/office/drawing/2014/main" id="{03A4C61D-98C4-7EAE-6EF8-C57ABDA43E4A}"/>
              </a:ext>
            </a:extLst>
          </p:cNvPr>
          <p:cNvSpPr txBox="1"/>
          <p:nvPr/>
        </p:nvSpPr>
        <p:spPr>
          <a:xfrm>
            <a:off x="585218" y="5456008"/>
            <a:ext cx="8198860" cy="1200329"/>
          </a:xfrm>
          <a:prstGeom prst="rect">
            <a:avLst/>
          </a:prstGeom>
          <a:noFill/>
        </p:spPr>
        <p:txBody>
          <a:bodyPr wrap="square" lIns="0" tIns="0" rIns="0" bIns="0" rtlCol="0">
            <a:spAutoFit/>
          </a:bodyPr>
          <a:lstStyle/>
          <a:p>
            <a:pPr algn="l"/>
            <a:r>
              <a:rPr lang="en-US" sz="1100" b="1" i="1">
                <a:solidFill>
                  <a:srgbClr val="FFFFFF"/>
                </a:solidFill>
                <a:effectLst/>
                <a:latin typeface="Segoe UI" panose="020B0502040204020203" pitchFamily="34" charset="0"/>
              </a:rPr>
              <a:t>Example assets</a:t>
            </a:r>
            <a:br>
              <a:rPr lang="en-US" sz="1100" b="1" i="1">
                <a:solidFill>
                  <a:srgbClr val="FFFFFF"/>
                </a:solidFill>
                <a:effectLst/>
                <a:latin typeface="Segoe UI" panose="020B0502040204020203" pitchFamily="34" charset="0"/>
              </a:rPr>
            </a:br>
            <a:endParaRPr lang="en-US" sz="1100" b="1" i="1">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Considerations regarding stakeholders, standardization and adoption</a:t>
            </a:r>
          </a:p>
          <a:p>
            <a:pPr marL="171450" indent="-171450" algn="l">
              <a:buFont typeface="Wingdings" panose="05000000000000000000" pitchFamily="2" charset="2"/>
              <a:buChar char="ü"/>
            </a:pPr>
            <a:r>
              <a:rPr lang="en-US" sz="1100" b="1" i="1">
                <a:solidFill>
                  <a:srgbClr val="FFFFFF"/>
                </a:solidFill>
                <a:latin typeface="Segoe UI" panose="020B0502040204020203" pitchFamily="34" charset="0"/>
              </a:rPr>
              <a:t>Roles and responsibilities, change management and communication</a:t>
            </a:r>
          </a:p>
          <a:p>
            <a:pPr marL="171450" indent="-171450" algn="l">
              <a:buFont typeface="Wingdings" panose="05000000000000000000" pitchFamily="2" charset="2"/>
              <a:buChar char="ü"/>
            </a:pPr>
            <a:r>
              <a:rPr lang="en-US" sz="1100" b="1" i="1">
                <a:solidFill>
                  <a:srgbClr val="FFFFFF"/>
                </a:solidFill>
                <a:latin typeface="Segoe UI" panose="020B0502040204020203" pitchFamily="34" charset="0"/>
              </a:rPr>
              <a:t>Process alignment with organizational and legal structure</a:t>
            </a:r>
          </a:p>
          <a:p>
            <a:pPr marL="171450" indent="-171450" algn="l">
              <a:buFont typeface="Wingdings" panose="05000000000000000000" pitchFamily="2" charset="2"/>
              <a:buChar char="ü"/>
            </a:pPr>
            <a:r>
              <a:rPr lang="en-US" sz="1100" b="1" i="1">
                <a:solidFill>
                  <a:srgbClr val="FFFFFF"/>
                </a:solidFill>
                <a:latin typeface="Segoe UI" panose="020B0502040204020203" pitchFamily="34" charset="0"/>
              </a:rPr>
              <a:t>Process drivers and requirements</a:t>
            </a:r>
          </a:p>
          <a:p>
            <a:pPr marL="171450" indent="-171450" algn="l">
              <a:buFont typeface="Wingdings" panose="05000000000000000000" pitchFamily="2" charset="2"/>
              <a:buChar char="ü"/>
            </a:pPr>
            <a:r>
              <a:rPr lang="en-US" sz="1100" b="1" i="1">
                <a:solidFill>
                  <a:srgbClr val="FFFFFF"/>
                </a:solidFill>
                <a:latin typeface="Segoe UI" panose="020B0502040204020203" pitchFamily="34" charset="0"/>
              </a:rPr>
              <a:t>Template scope and management</a:t>
            </a:r>
            <a:endParaRPr lang="en-US" sz="1200"/>
          </a:p>
        </p:txBody>
      </p:sp>
    </p:spTree>
    <p:extLst>
      <p:ext uri="{BB962C8B-B14F-4D97-AF65-F5344CB8AC3E}">
        <p14:creationId xmlns:p14="http://schemas.microsoft.com/office/powerpoint/2010/main" val="426432273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F5BAE-ABCE-A572-A2F3-957749631D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3152CC-28CD-E275-B8D5-56227CABC3EC}"/>
              </a:ext>
            </a:extLst>
          </p:cNvPr>
          <p:cNvSpPr>
            <a:spLocks noGrp="1"/>
          </p:cNvSpPr>
          <p:nvPr>
            <p:ph type="title"/>
          </p:nvPr>
        </p:nvSpPr>
        <p:spPr/>
        <p:txBody>
          <a:bodyPr/>
          <a:lstStyle/>
          <a:p>
            <a:r>
              <a:rPr lang="en-US"/>
              <a:t>Business process strategy</a:t>
            </a:r>
          </a:p>
        </p:txBody>
      </p:sp>
      <p:sp>
        <p:nvSpPr>
          <p:cNvPr id="3" name="Text Placeholder 2">
            <a:extLst>
              <a:ext uri="{FF2B5EF4-FFF2-40B4-BE49-F238E27FC236}">
                <a16:creationId xmlns:a16="http://schemas.microsoft.com/office/drawing/2014/main" id="{C7CBE3F6-DCA6-842C-13AA-E9EEF9C1A270}"/>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31548638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90BB0-95B3-CC18-A987-A26F33C371C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B7A7248-93E7-193F-7EB7-E093002BA806}"/>
              </a:ext>
            </a:extLst>
          </p:cNvPr>
          <p:cNvSpPr>
            <a:spLocks noGrp="1"/>
          </p:cNvSpPr>
          <p:nvPr>
            <p:ph type="body" sz="quarter" idx="11"/>
          </p:nvPr>
        </p:nvSpPr>
        <p:spPr>
          <a:xfrm>
            <a:off x="276200" y="237133"/>
            <a:ext cx="8420100" cy="553998"/>
          </a:xfrm>
        </p:spPr>
        <p:txBody>
          <a:bodyPr/>
          <a:lstStyle/>
          <a:p>
            <a:r>
              <a:rPr lang="en-US"/>
              <a:t>Application architecture</a:t>
            </a:r>
          </a:p>
        </p:txBody>
      </p:sp>
      <p:sp>
        <p:nvSpPr>
          <p:cNvPr id="3" name="Text Placeholder 2">
            <a:extLst>
              <a:ext uri="{FF2B5EF4-FFF2-40B4-BE49-F238E27FC236}">
                <a16:creationId xmlns:a16="http://schemas.microsoft.com/office/drawing/2014/main" id="{894211D0-566E-1BFB-3DFD-B5B4CD56CCE8}"/>
              </a:ext>
            </a:extLst>
          </p:cNvPr>
          <p:cNvSpPr>
            <a:spLocks noGrp="1"/>
          </p:cNvSpPr>
          <p:nvPr>
            <p:ph type="body" sz="quarter" idx="12"/>
          </p:nvPr>
        </p:nvSpPr>
        <p:spPr/>
        <p:txBody>
          <a:bodyPr/>
          <a:lstStyle/>
          <a:p>
            <a:r>
              <a:rPr lang="en-US"/>
              <a:t>Topic items</a:t>
            </a:r>
          </a:p>
        </p:txBody>
      </p:sp>
      <p:sp>
        <p:nvSpPr>
          <p:cNvPr id="7" name="Text Placeholder 4">
            <a:extLst>
              <a:ext uri="{FF2B5EF4-FFF2-40B4-BE49-F238E27FC236}">
                <a16:creationId xmlns:a16="http://schemas.microsoft.com/office/drawing/2014/main" id="{2912347E-F169-85A3-E6F5-0593C0B92EE5}"/>
              </a:ext>
            </a:extLst>
          </p:cNvPr>
          <p:cNvSpPr>
            <a:spLocks noGrp="1"/>
          </p:cNvSpPr>
          <p:nvPr>
            <p:ph type="body" sz="quarter" idx="15"/>
          </p:nvPr>
        </p:nvSpPr>
        <p:spPr>
          <a:xfrm>
            <a:off x="8967788" y="0"/>
            <a:ext cx="3224212" cy="6760482"/>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a:ln>
                  <a:noFill/>
                </a:ln>
                <a:solidFill>
                  <a:srgbClr val="FFFFFF">
                    <a:lumMod val="95000"/>
                  </a:srgbClr>
                </a:solidFill>
                <a:effectLst/>
                <a:uLnTx/>
                <a:uFillTx/>
              </a:rPr>
              <a:t>Why do we ask these questions?</a:t>
            </a:r>
          </a:p>
          <a:p>
            <a:r>
              <a:rPr lang="en-US" sz="1200">
                <a:solidFill>
                  <a:srgbClr val="FFFFFF">
                    <a:lumMod val="95000"/>
                  </a:srgbClr>
                </a:solidFill>
                <a:latin typeface="Aptos" panose="020B0004020202020204" pitchFamily="34" charset="0"/>
              </a:rPr>
              <a:t>The questions asked as part of the "Application architecture strategy" are essential to ensure the solution is designed to meet business requirements, is scalable, and can be maintained efficiently. They help ensure that the architecture supports the necessary functionality, performance, and security needs of the organization.</a:t>
            </a:r>
          </a:p>
          <a:p>
            <a:pPr algn="l"/>
            <a:r>
              <a:rPr lang="en-US" sz="1200">
                <a:solidFill>
                  <a:srgbClr val="FFFFFF">
                    <a:lumMod val="95000"/>
                  </a:srgbClr>
                </a:solidFill>
                <a:latin typeface="Aptos" panose="020B0004020202020204" pitchFamily="34" charset="0"/>
              </a:rPr>
              <a:t>A good  application architecture strategy includes the following elements:</a:t>
            </a:r>
          </a:p>
          <a:p>
            <a:pPr marL="171450" indent="-171450" algn="l">
              <a:buFont typeface="Wingdings" panose="05000000000000000000" pitchFamily="2" charset="2"/>
              <a:buChar char="q"/>
            </a:pPr>
            <a:r>
              <a:rPr lang="en-US" sz="1200" i="0">
                <a:effectLst/>
                <a:latin typeface="Segoe UI" panose="020B0502040204020203" pitchFamily="34" charset="0"/>
              </a:rPr>
              <a:t>Define the architecture design to ensure it meets business requirements and supports scalability</a:t>
            </a:r>
          </a:p>
          <a:p>
            <a:pPr marL="171450" indent="-171450" algn="l">
              <a:buFont typeface="Wingdings" panose="05000000000000000000" pitchFamily="2" charset="2"/>
              <a:buChar char="q"/>
            </a:pPr>
            <a:r>
              <a:rPr lang="en-US" sz="1200" i="0">
                <a:effectLst/>
                <a:latin typeface="Segoe UI" panose="020B0502040204020203" pitchFamily="34" charset="0"/>
              </a:rPr>
              <a:t>Outline the integration strategy to ensure seamless communication between different systems and components</a:t>
            </a:r>
          </a:p>
          <a:p>
            <a:pPr marL="171450" indent="-171450" algn="l">
              <a:buFont typeface="Wingdings" panose="05000000000000000000" pitchFamily="2" charset="2"/>
              <a:buChar char="q"/>
            </a:pPr>
            <a:r>
              <a:rPr lang="en-US" sz="1200" i="0">
                <a:effectLst/>
                <a:latin typeface="Segoe UI" panose="020B0502040204020203" pitchFamily="34" charset="0"/>
              </a:rPr>
              <a:t>Plan for security architecture to protect data and ensure compliance with regulations</a:t>
            </a:r>
          </a:p>
          <a:p>
            <a:pPr marL="171450" indent="-171450" algn="l">
              <a:buFont typeface="Wingdings" panose="05000000000000000000" pitchFamily="2" charset="2"/>
              <a:buChar char="q"/>
            </a:pPr>
            <a:r>
              <a:rPr lang="en-US" sz="1200" i="0">
                <a:effectLst/>
                <a:latin typeface="Segoe UI" panose="020B0502040204020203" pitchFamily="34" charset="0"/>
              </a:rPr>
              <a:t>Establish performance architecture to ensure the system can handle expected loads and perform efficiently.</a:t>
            </a:r>
            <a:endParaRPr lang="en-US" sz="1200">
              <a:solidFill>
                <a:srgbClr val="FFFFFF">
                  <a:lumMod val="95000"/>
                </a:srgbClr>
              </a:solidFill>
              <a:latin typeface="Aptos" panose="020B0004020202020204" pitchFamily="34" charset="0"/>
            </a:endParaRPr>
          </a:p>
          <a:p>
            <a:pPr marL="171450" indent="-171450" algn="l">
              <a:buFont typeface="Wingdings" panose="05000000000000000000" pitchFamily="2" charset="2"/>
              <a:buChar char="q"/>
            </a:pPr>
            <a:r>
              <a:rPr lang="en-US" sz="1200" i="0">
                <a:effectLst/>
                <a:latin typeface="Segoe UI" panose="020B0502040204020203" pitchFamily="34" charset="0"/>
              </a:rPr>
              <a:t>Develop a maintenance strategy to ensure the solution can be updated and maintained with minimal disruption</a:t>
            </a:r>
          </a:p>
          <a:p>
            <a:pPr algn="l"/>
            <a:br>
              <a:rPr lang="en-US" sz="1200">
                <a:solidFill>
                  <a:srgbClr val="FFFFFF">
                    <a:lumMod val="95000"/>
                  </a:srgbClr>
                </a:solidFill>
                <a:latin typeface="Aptos" panose="020B0004020202020204" pitchFamily="34" charset="0"/>
              </a:rPr>
            </a:br>
            <a:r>
              <a:rPr kumimoji="0" lang="en-US" sz="1600"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rPr>
              <a:t>How to implement Dynamics 365 cloud solutions | Microsoft Learn</a:t>
            </a:r>
            <a:endParaRPr lang="en-US" sz="1200">
              <a:latin typeface="Aptos" panose="020B0004020202020204" pitchFamily="34" charset="0"/>
            </a:endParaRPr>
          </a:p>
        </p:txBody>
      </p:sp>
      <p:sp>
        <p:nvSpPr>
          <p:cNvPr id="4" name="TextBox 3">
            <a:extLst>
              <a:ext uri="{FF2B5EF4-FFF2-40B4-BE49-F238E27FC236}">
                <a16:creationId xmlns:a16="http://schemas.microsoft.com/office/drawing/2014/main" id="{CE8AA7BB-84E0-34F0-CE4B-7131E2139917}"/>
              </a:ext>
            </a:extLst>
          </p:cNvPr>
          <p:cNvSpPr txBox="1"/>
          <p:nvPr/>
        </p:nvSpPr>
        <p:spPr>
          <a:xfrm>
            <a:off x="585218" y="5456008"/>
            <a:ext cx="8257226" cy="677108"/>
          </a:xfrm>
          <a:prstGeom prst="rect">
            <a:avLst/>
          </a:prstGeom>
          <a:noFill/>
        </p:spPr>
        <p:txBody>
          <a:bodyPr wrap="square" lIns="0" tIns="0" rIns="0" bIns="0" rtlCol="0">
            <a:spAutoFit/>
          </a:bodyPr>
          <a:lstStyle/>
          <a:p>
            <a:pPr algn="l"/>
            <a:r>
              <a:rPr lang="en-US" sz="1100" b="1" i="1">
                <a:solidFill>
                  <a:srgbClr val="FFFFFF"/>
                </a:solidFill>
                <a:effectLst/>
                <a:latin typeface="Segoe UI" panose="020B0502040204020203" pitchFamily="34" charset="0"/>
              </a:rPr>
              <a:t>Example assets</a:t>
            </a:r>
            <a:br>
              <a:rPr lang="en-US" sz="1100" b="1" i="1">
                <a:solidFill>
                  <a:srgbClr val="FFFFFF"/>
                </a:solidFill>
                <a:effectLst/>
                <a:latin typeface="Segoe UI" panose="020B0502040204020203" pitchFamily="34" charset="0"/>
              </a:rPr>
            </a:br>
            <a:endParaRPr lang="en-US" sz="1100" b="1" i="1">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Architecture Diagrams: </a:t>
            </a:r>
            <a:r>
              <a:rPr lang="en-US" sz="1100" i="1">
                <a:solidFill>
                  <a:srgbClr val="FFFFFF"/>
                </a:solidFill>
                <a:effectLst/>
                <a:latin typeface="Segoe UI" panose="020B0502040204020203" pitchFamily="34" charset="0"/>
              </a:rPr>
              <a:t>Visual representations of the Dynamics 365 implementation including internal and external relevant components.</a:t>
            </a:r>
            <a:endParaRPr lang="en-US" sz="1200"/>
          </a:p>
        </p:txBody>
      </p:sp>
      <p:sp>
        <p:nvSpPr>
          <p:cNvPr id="5" name="Text Placeholder 5">
            <a:extLst>
              <a:ext uri="{FF2B5EF4-FFF2-40B4-BE49-F238E27FC236}">
                <a16:creationId xmlns:a16="http://schemas.microsoft.com/office/drawing/2014/main" id="{4D0D4110-8F98-716A-E831-0CE0BA8402D7}"/>
              </a:ext>
            </a:extLst>
          </p:cNvPr>
          <p:cNvSpPr txBox="1">
            <a:spLocks/>
          </p:cNvSpPr>
          <p:nvPr/>
        </p:nvSpPr>
        <p:spPr>
          <a:xfrm>
            <a:off x="585217" y="1522638"/>
            <a:ext cx="7253288" cy="2215991"/>
          </a:xfrm>
          <a:prstGeom prst="rect">
            <a:avLst/>
          </a:prstGeom>
        </p:spPr>
        <p:txBody>
          <a:bodyPr vert="horz" wrap="square" lIns="0" tIns="0" rIns="0" bIns="0" rtlCol="0">
            <a:spAutoFit/>
          </a:bodyPr>
          <a:lstStyle>
            <a:defPPr>
              <a:defRPr lang="en-DE"/>
            </a:defPPr>
            <a:lvl1pPr marL="285750" marR="0" indent="-285750" defTabSz="932719" fontAlgn="ctr">
              <a:lnSpc>
                <a:spcPct val="100000"/>
              </a:lnSpc>
              <a:spcBef>
                <a:spcPts val="0"/>
              </a:spcBef>
              <a:spcAft>
                <a:spcPts val="0"/>
              </a:spcAft>
              <a:buClrTx/>
              <a:buSzPct val="90000"/>
              <a:buFont typeface="Wingdings" panose="05000000000000000000" pitchFamily="2" charset="2"/>
              <a:buChar char="ü"/>
              <a:tabLst/>
              <a:defRPr b="0" cap="none" spc="-51" baseline="0">
                <a:ln w="3175">
                  <a:noFill/>
                </a:ln>
                <a:solidFill>
                  <a:srgbClr val="FFFFFF"/>
                </a:solidFill>
                <a:effectLst/>
                <a:latin typeface="Segoe UI" panose="020B0502040204020203" pitchFamily="34" charset="0"/>
                <a:cs typeface="Segoe UI" pitchFamily="34" charset="0"/>
              </a:defRPr>
            </a:lvl1pPr>
            <a:lvl2pPr marL="457189" marR="0" indent="-228594" defTabSz="932719" fontAlgn="auto">
              <a:lnSpc>
                <a:spcPct val="100000"/>
              </a:lnSpc>
              <a:spcBef>
                <a:spcPct val="20000"/>
              </a:spcBef>
              <a:spcAft>
                <a:spcPts val="0"/>
              </a:spcAft>
              <a:buClrTx/>
              <a:buSzPct val="90000"/>
              <a:buFont typeface="Wingdings" panose="05000000000000000000" pitchFamily="2" charset="2"/>
              <a:buChar char=""/>
              <a:tabLst/>
              <a:defRPr sz="3600" b="0" cap="none" spc="-51" baseline="0">
                <a:ln w="3175">
                  <a:noFill/>
                </a:ln>
                <a:effectLst/>
                <a:latin typeface="+mj-lt"/>
                <a:cs typeface="Segoe UI" pitchFamily="34" charset="0"/>
              </a:defRPr>
            </a:lvl2pPr>
            <a:lvl3pPr marL="657209" marR="0" indent="-200020" defTabSz="932719"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42" marR="0" indent="-1809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13" marR="0" indent="-1682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4976" indent="-233181" defTabSz="932719">
              <a:spcBef>
                <a:spcPct val="20000"/>
              </a:spcBef>
              <a:buFont typeface="Arial" pitchFamily="34" charset="0"/>
              <a:buChar char="•"/>
              <a:defRPr sz="2000"/>
            </a:lvl6pPr>
            <a:lvl7pPr marL="3031336" indent="-233181" defTabSz="932719">
              <a:spcBef>
                <a:spcPct val="20000"/>
              </a:spcBef>
              <a:buFont typeface="Arial" pitchFamily="34" charset="0"/>
              <a:buChar char="•"/>
              <a:defRPr sz="2000"/>
            </a:lvl7pPr>
            <a:lvl8pPr marL="3497695" indent="-233181" defTabSz="932719">
              <a:spcBef>
                <a:spcPct val="20000"/>
              </a:spcBef>
              <a:buFont typeface="Arial" pitchFamily="34" charset="0"/>
              <a:buChar char="•"/>
              <a:defRPr sz="2000"/>
            </a:lvl8pPr>
            <a:lvl9pPr marL="3964056" indent="-233181" defTabSz="932719">
              <a:spcBef>
                <a:spcPct val="20000"/>
              </a:spcBef>
              <a:buFont typeface="Arial" pitchFamily="34" charset="0"/>
              <a:buChar char="•"/>
              <a:defRPr sz="2000"/>
            </a:lvl9pPr>
          </a:lstStyle>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Dynamics components</a:t>
            </a:r>
            <a:endParaRPr lang="en-US" sz="1800" b="0" i="0" u="none" strike="noStrike" kern="1200">
              <a:solidFill>
                <a:srgbClr val="FFFFFF"/>
              </a:solidFill>
              <a:effectLst/>
              <a:latin typeface="Segoe UI" panose="020B0502040204020203" pitchFamily="34" charset="0"/>
            </a:endParaRP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Custom components</a:t>
            </a: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New third-party co</a:t>
            </a:r>
            <a:r>
              <a:rPr lang="en-US" sz="1800">
                <a:solidFill>
                  <a:srgbClr val="FFFFFF"/>
                </a:solidFill>
                <a:latin typeface="Segoe UI" panose="020B0502040204020203" pitchFamily="34" charset="0"/>
              </a:rPr>
              <a:t>mponents</a:t>
            </a: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Existing third-party components</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Azure components</a:t>
            </a: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Acquisition strategy</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Application architecture considerations</a:t>
            </a:r>
            <a:endParaRPr lang="en-US" sz="1800" b="0" i="0" u="none" strike="noStrike" kern="1200">
              <a:solidFill>
                <a:srgbClr val="FFFFFF"/>
              </a:solidFill>
              <a:effectLst/>
              <a:latin typeface="Segoe UI" panose="020B0502040204020203" pitchFamily="34" charset="0"/>
            </a:endParaRPr>
          </a:p>
          <a:p>
            <a:endParaRPr lang="en-DE"/>
          </a:p>
        </p:txBody>
      </p:sp>
    </p:spTree>
    <p:extLst>
      <p:ext uri="{BB962C8B-B14F-4D97-AF65-F5344CB8AC3E}">
        <p14:creationId xmlns:p14="http://schemas.microsoft.com/office/powerpoint/2010/main" val="83279643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BDAA9-63C4-98A4-2D8F-BB49AE50D9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646362-E925-E352-A5CF-42B49CEDC9BF}"/>
              </a:ext>
            </a:extLst>
          </p:cNvPr>
          <p:cNvSpPr>
            <a:spLocks noGrp="1"/>
          </p:cNvSpPr>
          <p:nvPr>
            <p:ph type="title"/>
          </p:nvPr>
        </p:nvSpPr>
        <p:spPr/>
        <p:txBody>
          <a:bodyPr/>
          <a:lstStyle/>
          <a:p>
            <a:r>
              <a:rPr lang="en-US"/>
              <a:t>Application architecture</a:t>
            </a:r>
          </a:p>
        </p:txBody>
      </p:sp>
      <p:sp>
        <p:nvSpPr>
          <p:cNvPr id="3" name="Text Placeholder 2">
            <a:extLst>
              <a:ext uri="{FF2B5EF4-FFF2-40B4-BE49-F238E27FC236}">
                <a16:creationId xmlns:a16="http://schemas.microsoft.com/office/drawing/2014/main" id="{964FC7C1-506F-478B-CB80-C5112B0850BD}"/>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109348315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9151A-2BE2-9627-FDB3-D836EC8A555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6878E42-6257-DD8E-7C2D-CB8B3945DB60}"/>
              </a:ext>
            </a:extLst>
          </p:cNvPr>
          <p:cNvSpPr>
            <a:spLocks noGrp="1"/>
          </p:cNvSpPr>
          <p:nvPr>
            <p:ph type="body" sz="quarter" idx="11"/>
          </p:nvPr>
        </p:nvSpPr>
        <p:spPr>
          <a:xfrm>
            <a:off x="276200" y="237133"/>
            <a:ext cx="8420100" cy="553998"/>
          </a:xfrm>
        </p:spPr>
        <p:txBody>
          <a:bodyPr/>
          <a:lstStyle/>
          <a:p>
            <a:r>
              <a:rPr lang="en-US"/>
              <a:t>Environment strategy</a:t>
            </a:r>
          </a:p>
        </p:txBody>
      </p:sp>
      <p:sp>
        <p:nvSpPr>
          <p:cNvPr id="3" name="Text Placeholder 2">
            <a:extLst>
              <a:ext uri="{FF2B5EF4-FFF2-40B4-BE49-F238E27FC236}">
                <a16:creationId xmlns:a16="http://schemas.microsoft.com/office/drawing/2014/main" id="{596F1E49-8F73-5EB0-6E25-0553D08FC036}"/>
              </a:ext>
            </a:extLst>
          </p:cNvPr>
          <p:cNvSpPr>
            <a:spLocks noGrp="1"/>
          </p:cNvSpPr>
          <p:nvPr>
            <p:ph type="body" sz="quarter" idx="12"/>
          </p:nvPr>
        </p:nvSpPr>
        <p:spPr/>
        <p:txBody>
          <a:bodyPr/>
          <a:lstStyle/>
          <a:p>
            <a:r>
              <a:rPr lang="en-US"/>
              <a:t>Topic items</a:t>
            </a:r>
          </a:p>
        </p:txBody>
      </p:sp>
      <p:sp>
        <p:nvSpPr>
          <p:cNvPr id="7" name="Text Placeholder 4">
            <a:extLst>
              <a:ext uri="{FF2B5EF4-FFF2-40B4-BE49-F238E27FC236}">
                <a16:creationId xmlns:a16="http://schemas.microsoft.com/office/drawing/2014/main" id="{3625B8FB-3CF7-47E0-06B8-141A6947BA66}"/>
              </a:ext>
            </a:extLst>
          </p:cNvPr>
          <p:cNvSpPr>
            <a:spLocks noGrp="1"/>
          </p:cNvSpPr>
          <p:nvPr>
            <p:ph type="body" sz="quarter" idx="15"/>
          </p:nvPr>
        </p:nvSpPr>
        <p:spPr>
          <a:xfrm>
            <a:off x="8967788" y="0"/>
            <a:ext cx="3224212" cy="6129540"/>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a:ln>
                  <a:noFill/>
                </a:ln>
                <a:solidFill>
                  <a:srgbClr val="FFFFFF">
                    <a:lumMod val="95000"/>
                  </a:srgbClr>
                </a:solidFill>
                <a:effectLst/>
                <a:uLnTx/>
                <a:uFillTx/>
              </a:rPr>
              <a:t>Why do we ask these questions?</a:t>
            </a:r>
          </a:p>
          <a:p>
            <a:pPr algn="l"/>
            <a:r>
              <a:rPr lang="en-US" sz="1200">
                <a:solidFill>
                  <a:srgbClr val="FFFFFF">
                    <a:lumMod val="95000"/>
                  </a:srgbClr>
                </a:solidFill>
                <a:latin typeface="Aptos" panose="020B0004020202020204" pitchFamily="34" charset="0"/>
              </a:rPr>
              <a:t>The questions asked as part of the "Environment strategy" are essential to ensure the system is secure, compliant, and efficient. They help determine the right balance of compliance, productivity, and performance, and ensure that resources are managed effectively. </a:t>
            </a:r>
          </a:p>
          <a:p>
            <a:pPr algn="l"/>
            <a:r>
              <a:rPr lang="en-US" sz="1200">
                <a:solidFill>
                  <a:srgbClr val="FFFFFF">
                    <a:lumMod val="95000"/>
                  </a:srgbClr>
                </a:solidFill>
                <a:latin typeface="Aptos" panose="020B0004020202020204" pitchFamily="34" charset="0"/>
              </a:rPr>
              <a:t>A good  environment strategy includes the following elements: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Determine where users are physically located to address data compliance and residency requirements.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Identify the types of environments needed and when they are required for effective resource management.</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Plan for governance and control to manage access and maintain security.</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Define the environment lifecycle to ensure proper management from development to production.</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Explore deployment scenarios and models to find the best fit for your organization's needs.</a:t>
            </a:r>
            <a:br>
              <a:rPr lang="en-US" sz="1200">
                <a:solidFill>
                  <a:srgbClr val="FFFFFF">
                    <a:lumMod val="95000"/>
                  </a:srgbClr>
                </a:solidFill>
                <a:latin typeface="Aptos" panose="020B0004020202020204" pitchFamily="34" charset="0"/>
              </a:rPr>
            </a:br>
            <a:br>
              <a:rPr lang="en-US" sz="1200">
                <a:solidFill>
                  <a:srgbClr val="FFFFFF">
                    <a:lumMod val="95000"/>
                  </a:srgbClr>
                </a:solidFill>
                <a:latin typeface="Aptos" panose="020B0004020202020204" pitchFamily="34" charset="0"/>
              </a:rPr>
            </a:br>
            <a:r>
              <a:rPr kumimoji="0" lang="en-US" sz="1600"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rPr>
              <a:t>Plan your environment strategy for Dynamics 365 | Microsoft Learn</a:t>
            </a:r>
            <a:endParaRPr lang="en-US" sz="1200">
              <a:latin typeface="Aptos" panose="020B0004020202020204" pitchFamily="34" charset="0"/>
            </a:endParaRPr>
          </a:p>
        </p:txBody>
      </p:sp>
      <p:sp>
        <p:nvSpPr>
          <p:cNvPr id="4" name="Text Placeholder 5">
            <a:extLst>
              <a:ext uri="{FF2B5EF4-FFF2-40B4-BE49-F238E27FC236}">
                <a16:creationId xmlns:a16="http://schemas.microsoft.com/office/drawing/2014/main" id="{D06D50FB-CEFC-56C5-D277-260328442953}"/>
              </a:ext>
            </a:extLst>
          </p:cNvPr>
          <p:cNvSpPr txBox="1">
            <a:spLocks/>
          </p:cNvSpPr>
          <p:nvPr/>
        </p:nvSpPr>
        <p:spPr>
          <a:xfrm>
            <a:off x="585217" y="1522638"/>
            <a:ext cx="7253288" cy="2215991"/>
          </a:xfrm>
          <a:prstGeom prst="rect">
            <a:avLst/>
          </a:prstGeom>
        </p:spPr>
        <p:txBody>
          <a:bodyPr vert="horz" wrap="square" lIns="0" tIns="0" rIns="0" bIns="0" rtlCol="0">
            <a:spAutoFit/>
          </a:bodyPr>
          <a:lstStyle>
            <a:defPPr>
              <a:defRPr lang="en-DE"/>
            </a:defPPr>
            <a:lvl1pPr marL="285750" marR="0" indent="-285750" defTabSz="932719" fontAlgn="ctr">
              <a:lnSpc>
                <a:spcPct val="100000"/>
              </a:lnSpc>
              <a:spcBef>
                <a:spcPts val="0"/>
              </a:spcBef>
              <a:spcAft>
                <a:spcPts val="0"/>
              </a:spcAft>
              <a:buClrTx/>
              <a:buSzPct val="90000"/>
              <a:buFont typeface="Wingdings" panose="05000000000000000000" pitchFamily="2" charset="2"/>
              <a:buChar char="ü"/>
              <a:tabLst/>
              <a:defRPr b="0" cap="none" spc="-51" baseline="0">
                <a:ln w="3175">
                  <a:noFill/>
                </a:ln>
                <a:solidFill>
                  <a:srgbClr val="FFFFFF"/>
                </a:solidFill>
                <a:effectLst/>
                <a:latin typeface="Segoe UI" panose="020B0502040204020203" pitchFamily="34" charset="0"/>
                <a:cs typeface="Segoe UI" pitchFamily="34" charset="0"/>
              </a:defRPr>
            </a:lvl1pPr>
            <a:lvl2pPr marL="457189" marR="0" indent="-228594" defTabSz="932719" fontAlgn="auto">
              <a:lnSpc>
                <a:spcPct val="100000"/>
              </a:lnSpc>
              <a:spcBef>
                <a:spcPct val="20000"/>
              </a:spcBef>
              <a:spcAft>
                <a:spcPts val="0"/>
              </a:spcAft>
              <a:buClrTx/>
              <a:buSzPct val="90000"/>
              <a:buFont typeface="Wingdings" panose="05000000000000000000" pitchFamily="2" charset="2"/>
              <a:buChar char=""/>
              <a:tabLst/>
              <a:defRPr sz="3600" b="0" cap="none" spc="-51" baseline="0">
                <a:ln w="3175">
                  <a:noFill/>
                </a:ln>
                <a:effectLst/>
                <a:latin typeface="+mj-lt"/>
                <a:cs typeface="Segoe UI" pitchFamily="34" charset="0"/>
              </a:defRPr>
            </a:lvl2pPr>
            <a:lvl3pPr marL="657209" marR="0" indent="-200020" defTabSz="932719"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42" marR="0" indent="-1809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13" marR="0" indent="-1682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4976" indent="-233181" defTabSz="932719">
              <a:spcBef>
                <a:spcPct val="20000"/>
              </a:spcBef>
              <a:buFont typeface="Arial" pitchFamily="34" charset="0"/>
              <a:buChar char="•"/>
              <a:defRPr sz="2000"/>
            </a:lvl6pPr>
            <a:lvl7pPr marL="3031336" indent="-233181" defTabSz="932719">
              <a:spcBef>
                <a:spcPct val="20000"/>
              </a:spcBef>
              <a:buFont typeface="Arial" pitchFamily="34" charset="0"/>
              <a:buChar char="•"/>
              <a:defRPr sz="2000"/>
            </a:lvl7pPr>
            <a:lvl8pPr marL="3497695" indent="-233181" defTabSz="932719">
              <a:spcBef>
                <a:spcPct val="20000"/>
              </a:spcBef>
              <a:buFont typeface="Arial" pitchFamily="34" charset="0"/>
              <a:buChar char="•"/>
              <a:defRPr sz="2000"/>
            </a:lvl8pPr>
            <a:lvl9pPr marL="3964056" indent="-233181" defTabSz="932719">
              <a:spcBef>
                <a:spcPct val="20000"/>
              </a:spcBef>
              <a:buFont typeface="Arial" pitchFamily="34" charset="0"/>
              <a:buChar char="•"/>
              <a:defRPr sz="2000"/>
            </a:lvl9pPr>
          </a:lstStyle>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Compliance considerations</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Environment strategy considerations</a:t>
            </a:r>
          </a:p>
          <a:p>
            <a:pPr marL="0" algn="l" rtl="0" eaLnBrk="1" fontAlgn="ctr" latinLnBrk="0" hangingPunct="1">
              <a:spcBef>
                <a:spcPts val="0"/>
              </a:spcBef>
              <a:spcAft>
                <a:spcPts val="0"/>
              </a:spcAft>
            </a:pPr>
            <a:r>
              <a:rPr lang="en-US" sz="1800" b="0" i="0" u="none" strike="noStrike">
                <a:solidFill>
                  <a:srgbClr val="FFFFFF"/>
                </a:solidFill>
                <a:effectLst/>
                <a:latin typeface="Segoe UI" panose="020B0502040204020203" pitchFamily="34" charset="0"/>
              </a:rPr>
              <a:t>Tenant strategy</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Environment lifecycle considerations</a:t>
            </a:r>
          </a:p>
          <a:p>
            <a:pPr marL="0" algn="l" rtl="0" eaLnBrk="1" fontAlgn="ctr" latinLnBrk="0" hangingPunct="1">
              <a:spcBef>
                <a:spcPts val="0"/>
              </a:spcBef>
              <a:spcAft>
                <a:spcPts val="0"/>
              </a:spcAft>
            </a:pPr>
            <a:r>
              <a:rPr lang="en-US" sz="1800" b="0" i="0" u="none" strike="noStrike">
                <a:solidFill>
                  <a:srgbClr val="FFFFFF"/>
                </a:solidFill>
                <a:effectLst/>
                <a:latin typeface="Segoe UI" panose="020B0502040204020203" pitchFamily="34" charset="0"/>
              </a:rPr>
              <a:t>Pre-production environment(s)</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Production environment</a:t>
            </a:r>
          </a:p>
          <a:p>
            <a:pPr marL="0" algn="l" rtl="0" eaLnBrk="1" fontAlgn="ctr" latinLnBrk="0" hangingPunct="1">
              <a:spcBef>
                <a:spcPts val="0"/>
              </a:spcBef>
              <a:spcAft>
                <a:spcPts val="0"/>
              </a:spcAft>
            </a:pPr>
            <a:r>
              <a:rPr lang="en-US" sz="1800" b="0" i="0" u="none" strike="noStrike">
                <a:solidFill>
                  <a:srgbClr val="FFFFFF"/>
                </a:solidFill>
                <a:effectLst/>
                <a:latin typeface="Segoe UI" panose="020B0502040204020203" pitchFamily="34" charset="0"/>
              </a:rPr>
              <a:t>Geo/location considerations</a:t>
            </a:r>
          </a:p>
          <a:p>
            <a:endParaRPr lang="en-DE"/>
          </a:p>
        </p:txBody>
      </p:sp>
      <p:sp>
        <p:nvSpPr>
          <p:cNvPr id="5" name="TextBox 4">
            <a:extLst>
              <a:ext uri="{FF2B5EF4-FFF2-40B4-BE49-F238E27FC236}">
                <a16:creationId xmlns:a16="http://schemas.microsoft.com/office/drawing/2014/main" id="{83136807-3561-12F5-3A92-01F0143091D3}"/>
              </a:ext>
            </a:extLst>
          </p:cNvPr>
          <p:cNvSpPr txBox="1"/>
          <p:nvPr/>
        </p:nvSpPr>
        <p:spPr>
          <a:xfrm>
            <a:off x="585217" y="5456008"/>
            <a:ext cx="8111083" cy="677108"/>
          </a:xfrm>
          <a:prstGeom prst="rect">
            <a:avLst/>
          </a:prstGeom>
          <a:noFill/>
        </p:spPr>
        <p:txBody>
          <a:bodyPr wrap="square" lIns="0" tIns="0" rIns="0" bIns="0" rtlCol="0">
            <a:spAutoFit/>
          </a:bodyPr>
          <a:lstStyle/>
          <a:p>
            <a:pPr algn="l"/>
            <a:r>
              <a:rPr lang="en-US" sz="1100" b="1" i="1">
                <a:solidFill>
                  <a:srgbClr val="FFFFFF"/>
                </a:solidFill>
                <a:effectLst/>
                <a:latin typeface="Segoe UI" panose="020B0502040204020203" pitchFamily="34" charset="0"/>
              </a:rPr>
              <a:t>Example assets</a:t>
            </a:r>
            <a:br>
              <a:rPr lang="en-US" sz="1100" b="1" i="1">
                <a:solidFill>
                  <a:srgbClr val="FFFFFF"/>
                </a:solidFill>
                <a:effectLst/>
                <a:latin typeface="Segoe UI" panose="020B0502040204020203" pitchFamily="34" charset="0"/>
              </a:rPr>
            </a:br>
            <a:endParaRPr lang="en-US" sz="1100" b="1" i="1">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Environment Strategy Overview Diagram: </a:t>
            </a:r>
            <a:r>
              <a:rPr lang="en-US" sz="1100" i="1">
                <a:solidFill>
                  <a:srgbClr val="FFFFFF"/>
                </a:solidFill>
                <a:effectLst/>
                <a:latin typeface="Segoe UI" panose="020B0502040204020203" pitchFamily="34" charset="0"/>
              </a:rPr>
              <a:t>Visual representation of the environment strategy, including the number and types of environments.</a:t>
            </a:r>
            <a:endParaRPr lang="en-US" sz="1200"/>
          </a:p>
        </p:txBody>
      </p:sp>
    </p:spTree>
    <p:extLst>
      <p:ext uri="{BB962C8B-B14F-4D97-AF65-F5344CB8AC3E}">
        <p14:creationId xmlns:p14="http://schemas.microsoft.com/office/powerpoint/2010/main" val="175746096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EE52C-C573-1C49-FB4D-44149E288C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5180E-E444-33BB-6AC7-D3E0E2C2617F}"/>
              </a:ext>
            </a:extLst>
          </p:cNvPr>
          <p:cNvSpPr>
            <a:spLocks noGrp="1"/>
          </p:cNvSpPr>
          <p:nvPr>
            <p:ph type="title"/>
          </p:nvPr>
        </p:nvSpPr>
        <p:spPr/>
        <p:txBody>
          <a:bodyPr/>
          <a:lstStyle/>
          <a:p>
            <a:r>
              <a:rPr lang="en-US"/>
              <a:t>Environment strategy</a:t>
            </a:r>
          </a:p>
        </p:txBody>
      </p:sp>
      <p:sp>
        <p:nvSpPr>
          <p:cNvPr id="3" name="Text Placeholder 2">
            <a:extLst>
              <a:ext uri="{FF2B5EF4-FFF2-40B4-BE49-F238E27FC236}">
                <a16:creationId xmlns:a16="http://schemas.microsoft.com/office/drawing/2014/main" id="{E66D7EF0-1776-71D6-F786-77F5F442D1B5}"/>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214229109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A5D4E-B71A-5A14-AA1F-C3604A4BC7D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EE676C3-C1CB-FC1C-514C-C43181C2B17A}"/>
              </a:ext>
            </a:extLst>
          </p:cNvPr>
          <p:cNvSpPr>
            <a:spLocks noGrp="1"/>
          </p:cNvSpPr>
          <p:nvPr>
            <p:ph type="body" sz="quarter" idx="11"/>
          </p:nvPr>
        </p:nvSpPr>
        <p:spPr>
          <a:xfrm>
            <a:off x="276200" y="237133"/>
            <a:ext cx="8420100" cy="430887"/>
          </a:xfrm>
        </p:spPr>
        <p:txBody>
          <a:bodyPr/>
          <a:lstStyle/>
          <a:p>
            <a:r>
              <a:rPr lang="en-US" sz="2800"/>
              <a:t>Application Lifecycle Management (ALM) strategy</a:t>
            </a:r>
          </a:p>
        </p:txBody>
      </p:sp>
      <p:sp>
        <p:nvSpPr>
          <p:cNvPr id="3" name="Text Placeholder 2">
            <a:extLst>
              <a:ext uri="{FF2B5EF4-FFF2-40B4-BE49-F238E27FC236}">
                <a16:creationId xmlns:a16="http://schemas.microsoft.com/office/drawing/2014/main" id="{15FD77E3-1A3C-0A4D-0A48-2C00786D3108}"/>
              </a:ext>
            </a:extLst>
          </p:cNvPr>
          <p:cNvSpPr>
            <a:spLocks noGrp="1"/>
          </p:cNvSpPr>
          <p:nvPr>
            <p:ph type="body" sz="quarter" idx="12"/>
          </p:nvPr>
        </p:nvSpPr>
        <p:spPr/>
        <p:txBody>
          <a:bodyPr/>
          <a:lstStyle/>
          <a:p>
            <a:r>
              <a:rPr lang="en-US"/>
              <a:t>Topic items</a:t>
            </a:r>
          </a:p>
        </p:txBody>
      </p:sp>
      <p:sp>
        <p:nvSpPr>
          <p:cNvPr id="7" name="Text Placeholder 4">
            <a:extLst>
              <a:ext uri="{FF2B5EF4-FFF2-40B4-BE49-F238E27FC236}">
                <a16:creationId xmlns:a16="http://schemas.microsoft.com/office/drawing/2014/main" id="{1C4AB63E-DCB5-DAE3-2924-D0FD25E0846F}"/>
              </a:ext>
            </a:extLst>
          </p:cNvPr>
          <p:cNvSpPr>
            <a:spLocks noGrp="1"/>
          </p:cNvSpPr>
          <p:nvPr>
            <p:ph type="body" sz="quarter" idx="15"/>
          </p:nvPr>
        </p:nvSpPr>
        <p:spPr>
          <a:xfrm>
            <a:off x="8967788" y="0"/>
            <a:ext cx="3224212" cy="6206484"/>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a:ln>
                  <a:noFill/>
                </a:ln>
                <a:solidFill>
                  <a:srgbClr val="FFFFFF">
                    <a:lumMod val="95000"/>
                  </a:srgbClr>
                </a:solidFill>
                <a:effectLst/>
                <a:uLnTx/>
                <a:uFillTx/>
              </a:rPr>
              <a:t>Why do we ask these questions?</a:t>
            </a:r>
          </a:p>
          <a:p>
            <a:pPr algn="l"/>
            <a:r>
              <a:rPr lang="en-US" sz="1200">
                <a:solidFill>
                  <a:srgbClr val="FFFFFF">
                    <a:lumMod val="95000"/>
                  </a:srgbClr>
                </a:solidFill>
                <a:latin typeface="Aptos" panose="020B0004020202020204" pitchFamily="34" charset="0"/>
              </a:rPr>
              <a:t>The questions asked as part of the "Application Lifecycle Management (ALM) strategy" are essential to ensure the solution is managed effectively from conception to operation. They help ensure that the solution is developed, tested, deployed, and maintained efficiently, meeting business requirements and quality standards.</a:t>
            </a:r>
          </a:p>
          <a:p>
            <a:pPr algn="l"/>
            <a:r>
              <a:rPr lang="en-US" sz="1200">
                <a:solidFill>
                  <a:srgbClr val="FFFFFF">
                    <a:lumMod val="95000"/>
                  </a:srgbClr>
                </a:solidFill>
                <a:latin typeface="Aptos" panose="020B0004020202020204" pitchFamily="34" charset="0"/>
              </a:rPr>
              <a:t>A good  ALM strategy includes the following elements: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Define governance to make decisions and manage risks for your solution</a:t>
            </a:r>
          </a:p>
          <a:p>
            <a:pPr marL="171450" indent="-171450" algn="l">
              <a:buFont typeface="Wingdings" panose="05000000000000000000" pitchFamily="2" charset="2"/>
              <a:buChar char="q"/>
            </a:pPr>
            <a:r>
              <a:rPr lang="en-US" sz="1200">
                <a:solidFill>
                  <a:srgbClr val="FFFFFF"/>
                </a:solidFill>
                <a:latin typeface="Aptos"/>
                <a:cs typeface="+mn-cs"/>
              </a:rPr>
              <a:t>Outline project management to plan, organize, and execute project activities and resources</a:t>
            </a:r>
          </a:p>
          <a:p>
            <a:pPr marL="171450" indent="-171450" algn="l">
              <a:buFont typeface="Wingdings" panose="05000000000000000000" pitchFamily="2" charset="2"/>
              <a:buChar char="q"/>
            </a:pPr>
            <a:r>
              <a:rPr lang="en-US" sz="1200">
                <a:solidFill>
                  <a:srgbClr val="FFFFFF"/>
                </a:solidFill>
                <a:latin typeface="Aptos"/>
                <a:cs typeface="+mn-cs"/>
              </a:rPr>
              <a:t>Capture, analyze, and validate business needs through requirement management</a:t>
            </a:r>
            <a:r>
              <a:rPr lang="en-US" sz="1200">
                <a:solidFill>
                  <a:srgbClr val="FFFFFF">
                    <a:lumMod val="95000"/>
                  </a:srgbClr>
                </a:solidFill>
                <a:latin typeface="Aptos" panose="020B0004020202020204" pitchFamily="34" charset="0"/>
              </a:rPr>
              <a:t>.</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Design the structure and components of your solution with architecture.</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Verify and validate your solution against requirements and quality standards through test management.</a:t>
            </a:r>
          </a:p>
          <a:p>
            <a:pPr algn="l"/>
            <a:br>
              <a:rPr lang="en-US" sz="1200">
                <a:solidFill>
                  <a:srgbClr val="FFFFFF">
                    <a:lumMod val="95000"/>
                  </a:srgbClr>
                </a:solidFill>
                <a:latin typeface="Aptos" panose="020B0004020202020204" pitchFamily="34" charset="0"/>
              </a:rPr>
            </a:br>
            <a:r>
              <a:rPr kumimoji="0" lang="en-US" sz="1600"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rPr>
              <a:t>Bring successful solutions to customers with application lifecycle management (ALM) strategies | Microsoft Learn</a:t>
            </a:r>
            <a:endParaRPr lang="en-US" sz="1200">
              <a:latin typeface="Aptos" panose="020B0004020202020204" pitchFamily="34" charset="0"/>
            </a:endParaRPr>
          </a:p>
        </p:txBody>
      </p:sp>
      <p:sp>
        <p:nvSpPr>
          <p:cNvPr id="4" name="Text Placeholder 5">
            <a:extLst>
              <a:ext uri="{FF2B5EF4-FFF2-40B4-BE49-F238E27FC236}">
                <a16:creationId xmlns:a16="http://schemas.microsoft.com/office/drawing/2014/main" id="{414E5AD3-63B6-F9AC-7255-1EC67D648320}"/>
              </a:ext>
            </a:extLst>
          </p:cNvPr>
          <p:cNvSpPr txBox="1">
            <a:spLocks/>
          </p:cNvSpPr>
          <p:nvPr/>
        </p:nvSpPr>
        <p:spPr>
          <a:xfrm>
            <a:off x="585217" y="1522638"/>
            <a:ext cx="7253288" cy="1384995"/>
          </a:xfrm>
          <a:prstGeom prst="rect">
            <a:avLst/>
          </a:prstGeom>
        </p:spPr>
        <p:txBody>
          <a:bodyPr vert="horz" wrap="square" lIns="0" tIns="0" rIns="0" bIns="0" rtlCol="0">
            <a:spAutoFit/>
          </a:bodyPr>
          <a:lstStyle>
            <a:defPPr>
              <a:defRPr lang="en-DE"/>
            </a:defPPr>
            <a:lvl1pPr marL="285750" marR="0" indent="-285750" defTabSz="932719" fontAlgn="ctr">
              <a:lnSpc>
                <a:spcPct val="100000"/>
              </a:lnSpc>
              <a:spcBef>
                <a:spcPts val="0"/>
              </a:spcBef>
              <a:spcAft>
                <a:spcPts val="0"/>
              </a:spcAft>
              <a:buClrTx/>
              <a:buSzPct val="90000"/>
              <a:buFont typeface="Wingdings" panose="05000000000000000000" pitchFamily="2" charset="2"/>
              <a:buChar char="ü"/>
              <a:tabLst/>
              <a:defRPr b="0" cap="none" spc="-51" baseline="0">
                <a:ln w="3175">
                  <a:noFill/>
                </a:ln>
                <a:solidFill>
                  <a:srgbClr val="FFFFFF"/>
                </a:solidFill>
                <a:effectLst/>
                <a:latin typeface="Segoe UI" panose="020B0502040204020203" pitchFamily="34" charset="0"/>
                <a:cs typeface="Segoe UI" pitchFamily="34" charset="0"/>
              </a:defRPr>
            </a:lvl1pPr>
            <a:lvl2pPr marL="457189" marR="0" indent="-228594" defTabSz="932719" fontAlgn="auto">
              <a:lnSpc>
                <a:spcPct val="100000"/>
              </a:lnSpc>
              <a:spcBef>
                <a:spcPct val="20000"/>
              </a:spcBef>
              <a:spcAft>
                <a:spcPts val="0"/>
              </a:spcAft>
              <a:buClrTx/>
              <a:buSzPct val="90000"/>
              <a:buFont typeface="Wingdings" panose="05000000000000000000" pitchFamily="2" charset="2"/>
              <a:buChar char=""/>
              <a:tabLst/>
              <a:defRPr sz="3600" b="0" cap="none" spc="-51" baseline="0">
                <a:ln w="3175">
                  <a:noFill/>
                </a:ln>
                <a:effectLst/>
                <a:latin typeface="+mj-lt"/>
                <a:cs typeface="Segoe UI" pitchFamily="34" charset="0"/>
              </a:defRPr>
            </a:lvl2pPr>
            <a:lvl3pPr marL="657209" marR="0" indent="-200020" defTabSz="932719"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42" marR="0" indent="-1809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13" marR="0" indent="-1682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4976" indent="-233181" defTabSz="932719">
              <a:spcBef>
                <a:spcPct val="20000"/>
              </a:spcBef>
              <a:buFont typeface="Arial" pitchFamily="34" charset="0"/>
              <a:buChar char="•"/>
              <a:defRPr sz="2000"/>
            </a:lvl6pPr>
            <a:lvl7pPr marL="3031336" indent="-233181" defTabSz="932719">
              <a:spcBef>
                <a:spcPct val="20000"/>
              </a:spcBef>
              <a:buFont typeface="Arial" pitchFamily="34" charset="0"/>
              <a:buChar char="•"/>
              <a:defRPr sz="2000"/>
            </a:lvl7pPr>
            <a:lvl8pPr marL="3497695" indent="-233181" defTabSz="932719">
              <a:spcBef>
                <a:spcPct val="20000"/>
              </a:spcBef>
              <a:buFont typeface="Arial" pitchFamily="34" charset="0"/>
              <a:buChar char="•"/>
              <a:defRPr sz="2000"/>
            </a:lvl8pPr>
            <a:lvl9pPr marL="3964056" indent="-233181" defTabSz="932719">
              <a:spcBef>
                <a:spcPct val="20000"/>
              </a:spcBef>
              <a:buFont typeface="Arial" pitchFamily="34" charset="0"/>
              <a:buChar char="•"/>
              <a:defRPr sz="2000"/>
            </a:lvl9pPr>
          </a:lstStyle>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ALM governance</a:t>
            </a:r>
          </a:p>
          <a:p>
            <a:pPr marL="0" algn="l" rtl="0" eaLnBrk="1" fontAlgn="ctr" latinLnBrk="0" hangingPunct="1">
              <a:spcBef>
                <a:spcPts val="0"/>
              </a:spcBef>
              <a:spcAft>
                <a:spcPts val="0"/>
              </a:spcAft>
            </a:pPr>
            <a:r>
              <a:rPr lang="en-US" sz="1800" b="0" i="0" u="none" strike="noStrike">
                <a:solidFill>
                  <a:srgbClr val="FFFFFF"/>
                </a:solidFill>
                <a:effectLst/>
                <a:latin typeface="Segoe UI" panose="020B0502040204020203" pitchFamily="34" charset="0"/>
              </a:rPr>
              <a:t>Build management</a:t>
            </a: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Release management</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Multi-platform application strategy</a:t>
            </a:r>
          </a:p>
          <a:p>
            <a:endParaRPr lang="en-DE"/>
          </a:p>
        </p:txBody>
      </p:sp>
      <p:sp>
        <p:nvSpPr>
          <p:cNvPr id="5" name="TextBox 4">
            <a:extLst>
              <a:ext uri="{FF2B5EF4-FFF2-40B4-BE49-F238E27FC236}">
                <a16:creationId xmlns:a16="http://schemas.microsoft.com/office/drawing/2014/main" id="{9802CEFC-6FF1-04F5-3AA7-74DA8D2A367D}"/>
              </a:ext>
            </a:extLst>
          </p:cNvPr>
          <p:cNvSpPr txBox="1"/>
          <p:nvPr/>
        </p:nvSpPr>
        <p:spPr>
          <a:xfrm>
            <a:off x="585218" y="5456008"/>
            <a:ext cx="7838936" cy="846386"/>
          </a:xfrm>
          <a:prstGeom prst="rect">
            <a:avLst/>
          </a:prstGeom>
          <a:noFill/>
        </p:spPr>
        <p:txBody>
          <a:bodyPr wrap="square" lIns="0" tIns="0" rIns="0" bIns="0" rtlCol="0">
            <a:spAutoFit/>
          </a:bodyPr>
          <a:lstStyle/>
          <a:p>
            <a:pPr algn="l"/>
            <a:r>
              <a:rPr lang="en-US" sz="1100" b="1" i="1">
                <a:solidFill>
                  <a:srgbClr val="FFFFFF"/>
                </a:solidFill>
                <a:effectLst/>
                <a:latin typeface="Segoe UI" panose="020B0502040204020203" pitchFamily="34" charset="0"/>
              </a:rPr>
              <a:t>Example assets</a:t>
            </a:r>
            <a:br>
              <a:rPr lang="en-US" sz="1100" b="1" i="1">
                <a:solidFill>
                  <a:srgbClr val="FFFFFF"/>
                </a:solidFill>
                <a:effectLst/>
                <a:latin typeface="Segoe UI" panose="020B0502040204020203" pitchFamily="34" charset="0"/>
              </a:rPr>
            </a:br>
            <a:endParaRPr lang="en-US" sz="1100" b="1" i="1">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ALM Process Flow Diagram: </a:t>
            </a:r>
            <a:r>
              <a:rPr lang="en-US" sz="1100" i="1">
                <a:solidFill>
                  <a:srgbClr val="FFFFFF"/>
                </a:solidFill>
                <a:effectLst/>
                <a:latin typeface="Segoe UI" panose="020B0502040204020203" pitchFamily="34" charset="0"/>
              </a:rPr>
              <a:t>Visual representation of the ALM stages and processes.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Requirement Management Templates: </a:t>
            </a:r>
            <a:r>
              <a:rPr lang="en-US" sz="1100" i="1">
                <a:solidFill>
                  <a:srgbClr val="FFFFFF"/>
                </a:solidFill>
                <a:effectLst/>
                <a:latin typeface="Segoe UI" panose="020B0502040204020203" pitchFamily="34" charset="0"/>
              </a:rPr>
              <a:t>Standardized templates for capturing and validating business requirements.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Deployment and Release Management Plan: </a:t>
            </a:r>
            <a:r>
              <a:rPr lang="en-US" sz="1100" i="1">
                <a:solidFill>
                  <a:srgbClr val="FFFFFF"/>
                </a:solidFill>
                <a:effectLst/>
                <a:latin typeface="Segoe UI" panose="020B0502040204020203" pitchFamily="34" charset="0"/>
              </a:rPr>
              <a:t>Strategy for deploying the solution to different environments</a:t>
            </a:r>
            <a:endParaRPr lang="en-US" sz="1200"/>
          </a:p>
        </p:txBody>
      </p:sp>
    </p:spTree>
    <p:extLst>
      <p:ext uri="{BB962C8B-B14F-4D97-AF65-F5344CB8AC3E}">
        <p14:creationId xmlns:p14="http://schemas.microsoft.com/office/powerpoint/2010/main" val="13542457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E0D37-26CB-04D0-4757-20C3594AD5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382B5B-EBA0-61D2-2987-DF3E212FC28B}"/>
              </a:ext>
            </a:extLst>
          </p:cNvPr>
          <p:cNvSpPr>
            <a:spLocks noGrp="1"/>
          </p:cNvSpPr>
          <p:nvPr>
            <p:ph type="title"/>
          </p:nvPr>
        </p:nvSpPr>
        <p:spPr/>
        <p:txBody>
          <a:bodyPr/>
          <a:lstStyle/>
          <a:p>
            <a:r>
              <a:rPr lang="en-US"/>
              <a:t>ALM strategy</a:t>
            </a:r>
          </a:p>
        </p:txBody>
      </p:sp>
      <p:sp>
        <p:nvSpPr>
          <p:cNvPr id="3" name="Text Placeholder 2">
            <a:extLst>
              <a:ext uri="{FF2B5EF4-FFF2-40B4-BE49-F238E27FC236}">
                <a16:creationId xmlns:a16="http://schemas.microsoft.com/office/drawing/2014/main" id="{909D04A2-F278-95C8-5DDC-27F0A870C7C2}"/>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1452266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B7930-7C2D-763D-08F0-E9C35B5BCAB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3E7E8FB-B00A-CF75-09F1-3D76B75E3BC1}"/>
              </a:ext>
            </a:extLst>
          </p:cNvPr>
          <p:cNvSpPr>
            <a:spLocks noGrp="1"/>
          </p:cNvSpPr>
          <p:nvPr>
            <p:ph type="body" sz="quarter" idx="11"/>
          </p:nvPr>
        </p:nvSpPr>
        <p:spPr>
          <a:xfrm>
            <a:off x="276200" y="237133"/>
            <a:ext cx="8420100" cy="553998"/>
          </a:xfrm>
        </p:spPr>
        <p:txBody>
          <a:bodyPr/>
          <a:lstStyle/>
          <a:p>
            <a:r>
              <a:rPr lang="en-US"/>
              <a:t>Data management</a:t>
            </a:r>
          </a:p>
        </p:txBody>
      </p:sp>
      <p:sp>
        <p:nvSpPr>
          <p:cNvPr id="3" name="Text Placeholder 2">
            <a:extLst>
              <a:ext uri="{FF2B5EF4-FFF2-40B4-BE49-F238E27FC236}">
                <a16:creationId xmlns:a16="http://schemas.microsoft.com/office/drawing/2014/main" id="{C85FF69F-93F0-7876-1956-725C33A9E2F9}"/>
              </a:ext>
            </a:extLst>
          </p:cNvPr>
          <p:cNvSpPr>
            <a:spLocks noGrp="1"/>
          </p:cNvSpPr>
          <p:nvPr>
            <p:ph type="body" sz="quarter" idx="12"/>
          </p:nvPr>
        </p:nvSpPr>
        <p:spPr/>
        <p:txBody>
          <a:bodyPr/>
          <a:lstStyle/>
          <a:p>
            <a:r>
              <a:rPr lang="en-US"/>
              <a:t>Topic items</a:t>
            </a:r>
          </a:p>
        </p:txBody>
      </p:sp>
      <p:sp>
        <p:nvSpPr>
          <p:cNvPr id="7" name="Text Placeholder 4">
            <a:extLst>
              <a:ext uri="{FF2B5EF4-FFF2-40B4-BE49-F238E27FC236}">
                <a16:creationId xmlns:a16="http://schemas.microsoft.com/office/drawing/2014/main" id="{7F222BA0-BFCF-2D0A-D028-E7212C9C21E6}"/>
              </a:ext>
            </a:extLst>
          </p:cNvPr>
          <p:cNvSpPr>
            <a:spLocks noGrp="1"/>
          </p:cNvSpPr>
          <p:nvPr>
            <p:ph type="body" sz="quarter" idx="15"/>
          </p:nvPr>
        </p:nvSpPr>
        <p:spPr>
          <a:xfrm>
            <a:off x="8967788" y="0"/>
            <a:ext cx="3224212" cy="6206484"/>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a:ln>
                  <a:noFill/>
                </a:ln>
                <a:solidFill>
                  <a:srgbClr val="FFFFFF">
                    <a:lumMod val="95000"/>
                  </a:srgbClr>
                </a:solidFill>
                <a:effectLst/>
                <a:uLnTx/>
                <a:uFillTx/>
              </a:rPr>
              <a:t>Why do we ask these questions?</a:t>
            </a:r>
          </a:p>
          <a:p>
            <a:pPr algn="l"/>
            <a:r>
              <a:rPr lang="en-US" sz="1200">
                <a:solidFill>
                  <a:srgbClr val="FFFFFF">
                    <a:lumMod val="95000"/>
                  </a:srgbClr>
                </a:solidFill>
                <a:latin typeface="Aptos" panose="020B0004020202020204" pitchFamily="34" charset="0"/>
              </a:rPr>
              <a:t>The questions asked as part of the "Data management strategy" are essential to ensure data is accessible, accurate, and secure. They help determine how data is used, stored, and managed throughout its lifecycle, ensuring it supports business operations effectively.</a:t>
            </a:r>
          </a:p>
          <a:p>
            <a:pPr algn="l"/>
            <a:r>
              <a:rPr lang="en-US" sz="1200">
                <a:solidFill>
                  <a:srgbClr val="FFFFFF">
                    <a:lumMod val="95000"/>
                  </a:srgbClr>
                </a:solidFill>
                <a:latin typeface="Aptos" panose="020B0004020202020204" pitchFamily="34" charset="0"/>
              </a:rPr>
              <a:t>A good  data management strategy includes the following elements: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Establish data governance to define policies and procedures for data availability, usability, quality, and security.</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Develop a data architecture that outlines how data is structured, stored, and accessed.</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Plan for data migration and integration to ensure smooth transfer and integration of data from various sources.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Implement data quality management practices to maintain the accuracy and relevance of data.</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Ensure data security and compliance to protect data from unauthorized access and ensure regulatory compliance</a:t>
            </a:r>
          </a:p>
          <a:p>
            <a:pPr algn="l"/>
            <a:br>
              <a:rPr lang="en-US" sz="1200">
                <a:solidFill>
                  <a:srgbClr val="FFFFFF">
                    <a:lumMod val="95000"/>
                  </a:srgbClr>
                </a:solidFill>
                <a:latin typeface="Aptos" panose="020B0004020202020204" pitchFamily="34" charset="0"/>
              </a:rPr>
            </a:br>
            <a:r>
              <a:rPr kumimoji="0" lang="en-US" sz="1600"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rPr>
              <a:t>Manage your data in Dynamics 365 implementation projects | Microsoft Learn</a:t>
            </a:r>
            <a:endParaRPr lang="en-US" sz="1200">
              <a:latin typeface="Aptos" panose="020B0004020202020204" pitchFamily="34" charset="0"/>
            </a:endParaRPr>
          </a:p>
        </p:txBody>
      </p:sp>
      <p:sp>
        <p:nvSpPr>
          <p:cNvPr id="4" name="Text Placeholder 5">
            <a:extLst>
              <a:ext uri="{FF2B5EF4-FFF2-40B4-BE49-F238E27FC236}">
                <a16:creationId xmlns:a16="http://schemas.microsoft.com/office/drawing/2014/main" id="{39D58F82-6868-5515-7E3A-5C77CA58E109}"/>
              </a:ext>
            </a:extLst>
          </p:cNvPr>
          <p:cNvSpPr txBox="1">
            <a:spLocks/>
          </p:cNvSpPr>
          <p:nvPr/>
        </p:nvSpPr>
        <p:spPr>
          <a:xfrm>
            <a:off x="585217" y="1522638"/>
            <a:ext cx="7253288" cy="1938992"/>
          </a:xfrm>
          <a:prstGeom prst="rect">
            <a:avLst/>
          </a:prstGeom>
        </p:spPr>
        <p:txBody>
          <a:bodyPr vert="horz" wrap="square" lIns="0" tIns="0" rIns="0" bIns="0" rtlCol="0">
            <a:spAutoFit/>
          </a:bodyPr>
          <a:lstStyle>
            <a:defPPr>
              <a:defRPr lang="en-DE"/>
            </a:defPPr>
            <a:lvl1pPr marL="285750" marR="0" indent="-285750" defTabSz="932719" fontAlgn="ctr">
              <a:lnSpc>
                <a:spcPct val="100000"/>
              </a:lnSpc>
              <a:spcBef>
                <a:spcPts val="0"/>
              </a:spcBef>
              <a:spcAft>
                <a:spcPts val="0"/>
              </a:spcAft>
              <a:buClrTx/>
              <a:buSzPct val="90000"/>
              <a:buFont typeface="Wingdings" panose="05000000000000000000" pitchFamily="2" charset="2"/>
              <a:buChar char="ü"/>
              <a:tabLst/>
              <a:defRPr b="0" cap="none" spc="-51" baseline="0">
                <a:ln w="3175">
                  <a:noFill/>
                </a:ln>
                <a:solidFill>
                  <a:srgbClr val="FFFFFF"/>
                </a:solidFill>
                <a:effectLst/>
                <a:latin typeface="Segoe UI" panose="020B0502040204020203" pitchFamily="34" charset="0"/>
                <a:cs typeface="Segoe UI" pitchFamily="34" charset="0"/>
              </a:defRPr>
            </a:lvl1pPr>
            <a:lvl2pPr marL="457189" marR="0" indent="-228594" defTabSz="932719" fontAlgn="auto">
              <a:lnSpc>
                <a:spcPct val="100000"/>
              </a:lnSpc>
              <a:spcBef>
                <a:spcPct val="20000"/>
              </a:spcBef>
              <a:spcAft>
                <a:spcPts val="0"/>
              </a:spcAft>
              <a:buClrTx/>
              <a:buSzPct val="90000"/>
              <a:buFont typeface="Wingdings" panose="05000000000000000000" pitchFamily="2" charset="2"/>
              <a:buChar char=""/>
              <a:tabLst/>
              <a:defRPr sz="3600" b="0" cap="none" spc="-51" baseline="0">
                <a:ln w="3175">
                  <a:noFill/>
                </a:ln>
                <a:effectLst/>
                <a:latin typeface="+mj-lt"/>
                <a:cs typeface="Segoe UI" pitchFamily="34" charset="0"/>
              </a:defRPr>
            </a:lvl2pPr>
            <a:lvl3pPr marL="657209" marR="0" indent="-200020" defTabSz="932719"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42" marR="0" indent="-1809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13" marR="0" indent="-1682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4976" indent="-233181" defTabSz="932719">
              <a:spcBef>
                <a:spcPct val="20000"/>
              </a:spcBef>
              <a:buFont typeface="Arial" pitchFamily="34" charset="0"/>
              <a:buChar char="•"/>
              <a:defRPr sz="2000"/>
            </a:lvl6pPr>
            <a:lvl7pPr marL="3031336" indent="-233181" defTabSz="932719">
              <a:spcBef>
                <a:spcPct val="20000"/>
              </a:spcBef>
              <a:buFont typeface="Arial" pitchFamily="34" charset="0"/>
              <a:buChar char="•"/>
              <a:defRPr sz="2000"/>
            </a:lvl7pPr>
            <a:lvl8pPr marL="3497695" indent="-233181" defTabSz="932719">
              <a:spcBef>
                <a:spcPct val="20000"/>
              </a:spcBef>
              <a:buFont typeface="Arial" pitchFamily="34" charset="0"/>
              <a:buChar char="•"/>
              <a:defRPr sz="2000"/>
            </a:lvl8pPr>
            <a:lvl9pPr marL="3964056" indent="-233181" defTabSz="932719">
              <a:spcBef>
                <a:spcPct val="20000"/>
              </a:spcBef>
              <a:buFont typeface="Arial" pitchFamily="34" charset="0"/>
              <a:buChar char="•"/>
              <a:defRPr sz="2000"/>
            </a:lvl9pPr>
          </a:lstStyle>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Data storage</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Data architecture</a:t>
            </a:r>
          </a:p>
          <a:p>
            <a:pPr marL="0" algn="l" rtl="0" eaLnBrk="1" fontAlgn="ctr" latinLnBrk="0" hangingPunct="1">
              <a:spcBef>
                <a:spcPts val="0"/>
              </a:spcBef>
              <a:spcAft>
                <a:spcPts val="0"/>
              </a:spcAft>
            </a:pPr>
            <a:r>
              <a:rPr lang="en-US" sz="1800" b="0" i="0" u="none" strike="noStrike">
                <a:solidFill>
                  <a:srgbClr val="FFFFFF"/>
                </a:solidFill>
                <a:effectLst/>
                <a:latin typeface="Segoe UI" panose="020B0502040204020203" pitchFamily="34" charset="0"/>
              </a:rPr>
              <a:t>Data modelling</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Data management considerations</a:t>
            </a:r>
          </a:p>
          <a:p>
            <a:pPr marL="0" algn="l" rtl="0" eaLnBrk="1" fontAlgn="ctr" latinLnBrk="0" hangingPunct="1">
              <a:spcBef>
                <a:spcPts val="0"/>
              </a:spcBef>
              <a:spcAft>
                <a:spcPts val="0"/>
              </a:spcAft>
            </a:pPr>
            <a:r>
              <a:rPr lang="en-US" sz="1800" b="0" i="0" u="none" strike="noStrike">
                <a:solidFill>
                  <a:srgbClr val="FFFFFF"/>
                </a:solidFill>
                <a:effectLst/>
                <a:latin typeface="Segoe UI" panose="020B0502040204020203" pitchFamily="34" charset="0"/>
              </a:rPr>
              <a:t>Data migration</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AX2012 data upgrade strategy</a:t>
            </a:r>
            <a:endParaRPr lang="en-US" sz="1800" b="0" i="0" u="none" strike="noStrike">
              <a:solidFill>
                <a:srgbClr val="FFFFFF"/>
              </a:solidFill>
              <a:effectLst/>
              <a:latin typeface="Segoe UI" panose="020B0502040204020203" pitchFamily="34" charset="0"/>
            </a:endParaRPr>
          </a:p>
          <a:p>
            <a:endParaRPr lang="en-DE"/>
          </a:p>
        </p:txBody>
      </p:sp>
      <p:sp>
        <p:nvSpPr>
          <p:cNvPr id="5" name="TextBox 4">
            <a:extLst>
              <a:ext uri="{FF2B5EF4-FFF2-40B4-BE49-F238E27FC236}">
                <a16:creationId xmlns:a16="http://schemas.microsoft.com/office/drawing/2014/main" id="{399DFACB-1571-5F3E-00F0-44C00064600A}"/>
              </a:ext>
            </a:extLst>
          </p:cNvPr>
          <p:cNvSpPr txBox="1"/>
          <p:nvPr/>
        </p:nvSpPr>
        <p:spPr>
          <a:xfrm>
            <a:off x="585217" y="5456008"/>
            <a:ext cx="8111083" cy="1015663"/>
          </a:xfrm>
          <a:prstGeom prst="rect">
            <a:avLst/>
          </a:prstGeom>
          <a:noFill/>
        </p:spPr>
        <p:txBody>
          <a:bodyPr wrap="square" lIns="0" tIns="0" rIns="0" bIns="0" rtlCol="0">
            <a:spAutoFit/>
          </a:bodyPr>
          <a:lstStyle/>
          <a:p>
            <a:pPr algn="l"/>
            <a:r>
              <a:rPr lang="en-US" sz="1100" b="1" i="1">
                <a:solidFill>
                  <a:srgbClr val="FFFFFF"/>
                </a:solidFill>
                <a:effectLst/>
                <a:latin typeface="Segoe UI" panose="020B0502040204020203" pitchFamily="34" charset="0"/>
              </a:rPr>
              <a:t>Example assets</a:t>
            </a:r>
            <a:br>
              <a:rPr lang="en-US" sz="1100" b="1" i="1">
                <a:solidFill>
                  <a:srgbClr val="FFFFFF"/>
                </a:solidFill>
                <a:effectLst/>
                <a:latin typeface="Segoe UI" panose="020B0502040204020203" pitchFamily="34" charset="0"/>
              </a:rPr>
            </a:br>
            <a:endParaRPr lang="en-US" sz="1100" b="1" i="1">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Data Architecture Diagram: </a:t>
            </a:r>
            <a:r>
              <a:rPr lang="en-US" sz="1100" i="1">
                <a:solidFill>
                  <a:srgbClr val="FFFFFF"/>
                </a:solidFill>
                <a:effectLst/>
                <a:latin typeface="Segoe UI" panose="020B0502040204020203" pitchFamily="34" charset="0"/>
              </a:rPr>
              <a:t>Visual representation of data sources, flows, and storage.</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Data Governance Plan: </a:t>
            </a:r>
            <a:r>
              <a:rPr lang="en-US" sz="1100" i="1">
                <a:solidFill>
                  <a:srgbClr val="FFFFFF"/>
                </a:solidFill>
                <a:effectLst/>
                <a:latin typeface="Segoe UI" panose="020B0502040204020203" pitchFamily="34" charset="0"/>
              </a:rPr>
              <a:t>Document outlining data management policies and practices.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Data Migration and Integration Strategy: </a:t>
            </a:r>
            <a:r>
              <a:rPr lang="en-US" sz="1100" i="1">
                <a:solidFill>
                  <a:srgbClr val="FFFFFF"/>
                </a:solidFill>
                <a:effectLst/>
                <a:latin typeface="Segoe UI" panose="020B0502040204020203" pitchFamily="34" charset="0"/>
              </a:rPr>
              <a:t>Plan for moving and integrating data across systems.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Data Quality Management Plan: </a:t>
            </a:r>
            <a:r>
              <a:rPr lang="en-US" sz="1100" i="1">
                <a:solidFill>
                  <a:srgbClr val="FFFFFF"/>
                </a:solidFill>
                <a:effectLst/>
                <a:latin typeface="Segoe UI" panose="020B0502040204020203" pitchFamily="34" charset="0"/>
              </a:rPr>
              <a:t>Strategy for ensuring data accuracy and reliability</a:t>
            </a:r>
            <a:endParaRPr lang="en-US" sz="1200"/>
          </a:p>
        </p:txBody>
      </p:sp>
    </p:spTree>
    <p:extLst>
      <p:ext uri="{BB962C8B-B14F-4D97-AF65-F5344CB8AC3E}">
        <p14:creationId xmlns:p14="http://schemas.microsoft.com/office/powerpoint/2010/main" val="32275140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9B68C-58AB-A9AE-FC91-6C1A737DB1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E8785-F704-6D0D-99CD-99539DD3B30E}"/>
              </a:ext>
            </a:extLst>
          </p:cNvPr>
          <p:cNvSpPr>
            <a:spLocks noGrp="1"/>
          </p:cNvSpPr>
          <p:nvPr>
            <p:ph type="title"/>
          </p:nvPr>
        </p:nvSpPr>
        <p:spPr/>
        <p:txBody>
          <a:bodyPr/>
          <a:lstStyle/>
          <a:p>
            <a:r>
              <a:rPr lang="en-US"/>
              <a:t>Data management</a:t>
            </a:r>
          </a:p>
        </p:txBody>
      </p:sp>
      <p:sp>
        <p:nvSpPr>
          <p:cNvPr id="3" name="Text Placeholder 2">
            <a:extLst>
              <a:ext uri="{FF2B5EF4-FFF2-40B4-BE49-F238E27FC236}">
                <a16:creationId xmlns:a16="http://schemas.microsoft.com/office/drawing/2014/main" id="{A7249800-942C-868A-2940-BA9BDFC904A7}"/>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210691241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86A125-2BFC-4948-BFF2-1380706147A7}"/>
              </a:ext>
            </a:extLst>
          </p:cNvPr>
          <p:cNvSpPr>
            <a:spLocks noGrp="1"/>
          </p:cNvSpPr>
          <p:nvPr>
            <p:ph type="title"/>
          </p:nvPr>
        </p:nvSpPr>
        <p:spPr/>
        <p:txBody>
          <a:bodyPr/>
          <a:lstStyle/>
          <a:p>
            <a:r>
              <a:rPr lang="en-GB" sz="4400"/>
              <a:t>Initiate-Solution Blueprint Workshop</a:t>
            </a:r>
          </a:p>
        </p:txBody>
      </p:sp>
      <p:sp>
        <p:nvSpPr>
          <p:cNvPr id="4" name="Text Placeholder 3">
            <a:extLst>
              <a:ext uri="{FF2B5EF4-FFF2-40B4-BE49-F238E27FC236}">
                <a16:creationId xmlns:a16="http://schemas.microsoft.com/office/drawing/2014/main" id="{03B4833C-ACC4-4A32-A75A-D05E6B01554A}"/>
              </a:ext>
            </a:extLst>
          </p:cNvPr>
          <p:cNvSpPr>
            <a:spLocks noGrp="1"/>
          </p:cNvSpPr>
          <p:nvPr>
            <p:ph sz="quarter" idx="10"/>
          </p:nvPr>
        </p:nvSpPr>
        <p:spPr/>
        <p:txBody>
          <a:bodyPr/>
          <a:lstStyle/>
          <a:p>
            <a:pPr marL="0" indent="0">
              <a:buNone/>
            </a:pPr>
            <a:r>
              <a:rPr lang="en-GB" sz="2000"/>
              <a:t>Refine your vision, identify and prioritize business scenarios, and collaborate with key stakeholders to plan for successful rollouts at your own pace.</a:t>
            </a:r>
          </a:p>
        </p:txBody>
      </p:sp>
      <p:grpSp>
        <p:nvGrpSpPr>
          <p:cNvPr id="12" name="Group 11">
            <a:extLst>
              <a:ext uri="{FF2B5EF4-FFF2-40B4-BE49-F238E27FC236}">
                <a16:creationId xmlns:a16="http://schemas.microsoft.com/office/drawing/2014/main" id="{39FBECE9-2550-43F3-AEEA-D0F9F29C1B34}"/>
              </a:ext>
            </a:extLst>
          </p:cNvPr>
          <p:cNvGrpSpPr/>
          <p:nvPr/>
        </p:nvGrpSpPr>
        <p:grpSpPr>
          <a:xfrm>
            <a:off x="1137921" y="2616615"/>
            <a:ext cx="2241062" cy="3258623"/>
            <a:chOff x="338795" y="2279274"/>
            <a:chExt cx="2286000" cy="3323965"/>
          </a:xfrm>
        </p:grpSpPr>
        <p:grpSp>
          <p:nvGrpSpPr>
            <p:cNvPr id="8" name="Group 7">
              <a:extLst>
                <a:ext uri="{FF2B5EF4-FFF2-40B4-BE49-F238E27FC236}">
                  <a16:creationId xmlns:a16="http://schemas.microsoft.com/office/drawing/2014/main" id="{E83DF165-57F6-4EFB-8A38-160CC4838604}"/>
                </a:ext>
              </a:extLst>
            </p:cNvPr>
            <p:cNvGrpSpPr/>
            <p:nvPr/>
          </p:nvGrpSpPr>
          <p:grpSpPr>
            <a:xfrm>
              <a:off x="415449" y="2279274"/>
              <a:ext cx="2145244" cy="2145244"/>
              <a:chOff x="530884" y="2368629"/>
              <a:chExt cx="2145792" cy="2145792"/>
            </a:xfrm>
          </p:grpSpPr>
          <p:sp>
            <p:nvSpPr>
              <p:cNvPr id="10" name="Oval 9">
                <a:extLst>
                  <a:ext uri="{FF2B5EF4-FFF2-40B4-BE49-F238E27FC236}">
                    <a16:creationId xmlns:a16="http://schemas.microsoft.com/office/drawing/2014/main" id="{7D9F03CE-84AE-4D08-93EB-1AE21C62D368}"/>
                  </a:ext>
                </a:extLst>
              </p:cNvPr>
              <p:cNvSpPr/>
              <p:nvPr/>
            </p:nvSpPr>
            <p:spPr bwMode="auto">
              <a:xfrm>
                <a:off x="530884" y="2368629"/>
                <a:ext cx="2145792" cy="2145792"/>
              </a:xfrm>
              <a:prstGeom prst="ellipse">
                <a:avLst/>
              </a:prstGeom>
              <a:solidFill>
                <a:srgbClr val="E6E8EE"/>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0" tIns="143391" rIns="179240" bIns="143391" numCol="1" spcCol="0" rtlCol="0" fromWordArt="0" anchor="t" anchorCtr="0" forceAA="0" compatLnSpc="1">
                <a:prstTxWarp prst="textNoShape">
                  <a:avLst/>
                </a:prstTxWarp>
                <a:noAutofit/>
              </a:bodyPr>
              <a:lstStyle/>
              <a:p>
                <a:pPr marL="0" marR="0" lvl="0" indent="0" algn="ctr" defTabSz="913920"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solidFill>
                    <a:srgbClr val="FF0000"/>
                  </a:solidFill>
                  <a:effectLst/>
                  <a:uLnTx/>
                  <a:uFillTx/>
                  <a:latin typeface="Segoe UI"/>
                  <a:ea typeface="Segoe UI" pitchFamily="34" charset="0"/>
                  <a:cs typeface="Segoe UI" pitchFamily="34" charset="0"/>
                </a:endParaRPr>
              </a:p>
            </p:txBody>
          </p:sp>
          <p:sp>
            <p:nvSpPr>
              <p:cNvPr id="11" name="Freeform 35">
                <a:extLst>
                  <a:ext uri="{FF2B5EF4-FFF2-40B4-BE49-F238E27FC236}">
                    <a16:creationId xmlns:a16="http://schemas.microsoft.com/office/drawing/2014/main" id="{734C7BC7-3AF9-4A80-BB60-93F636A994E0}"/>
                  </a:ext>
                </a:extLst>
              </p:cNvPr>
              <p:cNvSpPr>
                <a:spLocks noChangeAspect="1" noEditPoints="1"/>
              </p:cNvSpPr>
              <p:nvPr/>
            </p:nvSpPr>
            <p:spPr bwMode="auto">
              <a:xfrm>
                <a:off x="1276766" y="3075765"/>
                <a:ext cx="654031" cy="731520"/>
              </a:xfrm>
              <a:custGeom>
                <a:avLst/>
                <a:gdLst>
                  <a:gd name="T0" fmla="*/ 70 w 104"/>
                  <a:gd name="T1" fmla="*/ 67 h 116"/>
                  <a:gd name="T2" fmla="*/ 88 w 104"/>
                  <a:gd name="T3" fmla="*/ 36 h 116"/>
                  <a:gd name="T4" fmla="*/ 52 w 104"/>
                  <a:gd name="T5" fmla="*/ 0 h 116"/>
                  <a:gd name="T6" fmla="*/ 16 w 104"/>
                  <a:gd name="T7" fmla="*/ 36 h 116"/>
                  <a:gd name="T8" fmla="*/ 34 w 104"/>
                  <a:gd name="T9" fmla="*/ 67 h 116"/>
                  <a:gd name="T10" fmla="*/ 0 w 104"/>
                  <a:gd name="T11" fmla="*/ 116 h 116"/>
                  <a:gd name="T12" fmla="*/ 8 w 104"/>
                  <a:gd name="T13" fmla="*/ 116 h 116"/>
                  <a:gd name="T14" fmla="*/ 52 w 104"/>
                  <a:gd name="T15" fmla="*/ 72 h 116"/>
                  <a:gd name="T16" fmla="*/ 96 w 104"/>
                  <a:gd name="T17" fmla="*/ 116 h 116"/>
                  <a:gd name="T18" fmla="*/ 104 w 104"/>
                  <a:gd name="T19" fmla="*/ 116 h 116"/>
                  <a:gd name="T20" fmla="*/ 70 w 104"/>
                  <a:gd name="T21" fmla="*/ 67 h 116"/>
                  <a:gd name="T22" fmla="*/ 24 w 104"/>
                  <a:gd name="T23" fmla="*/ 36 h 116"/>
                  <a:gd name="T24" fmla="*/ 52 w 104"/>
                  <a:gd name="T25" fmla="*/ 8 h 116"/>
                  <a:gd name="T26" fmla="*/ 80 w 104"/>
                  <a:gd name="T27" fmla="*/ 36 h 116"/>
                  <a:gd name="T28" fmla="*/ 52 w 104"/>
                  <a:gd name="T29" fmla="*/ 64 h 116"/>
                  <a:gd name="T30" fmla="*/ 24 w 104"/>
                  <a:gd name="T31" fmla="*/ 3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116">
                    <a:moveTo>
                      <a:pt x="70" y="67"/>
                    </a:moveTo>
                    <a:cubicBezTo>
                      <a:pt x="81" y="61"/>
                      <a:pt x="88" y="49"/>
                      <a:pt x="88" y="36"/>
                    </a:cubicBezTo>
                    <a:cubicBezTo>
                      <a:pt x="88" y="16"/>
                      <a:pt x="72" y="0"/>
                      <a:pt x="52" y="0"/>
                    </a:cubicBezTo>
                    <a:cubicBezTo>
                      <a:pt x="32" y="0"/>
                      <a:pt x="16" y="16"/>
                      <a:pt x="16" y="36"/>
                    </a:cubicBezTo>
                    <a:cubicBezTo>
                      <a:pt x="16" y="49"/>
                      <a:pt x="23" y="61"/>
                      <a:pt x="34" y="67"/>
                    </a:cubicBezTo>
                    <a:cubicBezTo>
                      <a:pt x="14" y="75"/>
                      <a:pt x="0" y="94"/>
                      <a:pt x="0" y="116"/>
                    </a:cubicBezTo>
                    <a:cubicBezTo>
                      <a:pt x="8" y="116"/>
                      <a:pt x="8" y="116"/>
                      <a:pt x="8" y="116"/>
                    </a:cubicBezTo>
                    <a:cubicBezTo>
                      <a:pt x="8" y="92"/>
                      <a:pt x="28" y="72"/>
                      <a:pt x="52" y="72"/>
                    </a:cubicBezTo>
                    <a:cubicBezTo>
                      <a:pt x="76" y="72"/>
                      <a:pt x="96" y="92"/>
                      <a:pt x="96" y="116"/>
                    </a:cubicBezTo>
                    <a:cubicBezTo>
                      <a:pt x="104" y="116"/>
                      <a:pt x="104" y="116"/>
                      <a:pt x="104" y="116"/>
                    </a:cubicBezTo>
                    <a:cubicBezTo>
                      <a:pt x="104" y="94"/>
                      <a:pt x="90" y="75"/>
                      <a:pt x="70" y="67"/>
                    </a:cubicBezTo>
                    <a:close/>
                    <a:moveTo>
                      <a:pt x="24" y="36"/>
                    </a:moveTo>
                    <a:cubicBezTo>
                      <a:pt x="24" y="21"/>
                      <a:pt x="37" y="8"/>
                      <a:pt x="52" y="8"/>
                    </a:cubicBezTo>
                    <a:cubicBezTo>
                      <a:pt x="67" y="8"/>
                      <a:pt x="80" y="21"/>
                      <a:pt x="80" y="36"/>
                    </a:cubicBezTo>
                    <a:cubicBezTo>
                      <a:pt x="80" y="51"/>
                      <a:pt x="67" y="64"/>
                      <a:pt x="52" y="64"/>
                    </a:cubicBezTo>
                    <a:cubicBezTo>
                      <a:pt x="37" y="64"/>
                      <a:pt x="24" y="51"/>
                      <a:pt x="24" y="36"/>
                    </a:cubicBez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marL="0" marR="0" lvl="0" indent="0" algn="l" defTabSz="896208"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9" name="TextBox 8">
              <a:extLst>
                <a:ext uri="{FF2B5EF4-FFF2-40B4-BE49-F238E27FC236}">
                  <a16:creationId xmlns:a16="http://schemas.microsoft.com/office/drawing/2014/main" id="{92C2100C-B072-4AB7-9936-4583CFDC3CF6}"/>
                </a:ext>
              </a:extLst>
            </p:cNvPr>
            <p:cNvSpPr txBox="1"/>
            <p:nvPr/>
          </p:nvSpPr>
          <p:spPr>
            <a:xfrm>
              <a:off x="338795" y="4587397"/>
              <a:ext cx="2286000" cy="1015842"/>
            </a:xfrm>
            <a:prstGeom prst="rect">
              <a:avLst/>
            </a:prstGeom>
          </p:spPr>
          <p:txBody>
            <a:bodyPr vert="horz" wrap="square" lIns="89642" tIns="89642" rIns="89642" bIns="89642" rtlCol="0" anchor="t" anchorCtr="0">
              <a:spAutoFit/>
            </a:bodyPr>
            <a:lstStyle/>
            <a:p>
              <a:pPr marL="0" marR="0" lvl="0" indent="0" algn="ctr" defTabSz="896208" rtl="0" eaLnBrk="1" fontAlgn="auto" latinLnBrk="0" hangingPunct="1">
                <a:lnSpc>
                  <a:spcPct val="100000"/>
                </a:lnSpc>
                <a:spcBef>
                  <a:spcPts val="0"/>
                </a:spcBef>
                <a:spcAft>
                  <a:spcPts val="1176"/>
                </a:spcAft>
                <a:buClrTx/>
                <a:buSzTx/>
                <a:buFontTx/>
                <a:buNone/>
                <a:tabLst/>
                <a:defRPr/>
              </a:pPr>
              <a:r>
                <a:rPr kumimoji="0" lang="en-US" sz="1765" b="0" i="0" u="none" strike="noStrike" kern="1200" cap="none" spc="0" normalizeH="0" baseline="0" noProof="0">
                  <a:ln>
                    <a:noFill/>
                  </a:ln>
                  <a:solidFill>
                    <a:srgbClr val="505C6D"/>
                  </a:solidFill>
                  <a:effectLst/>
                  <a:uLnTx/>
                  <a:uFillTx/>
                  <a:latin typeface="Segoe Pro Semibold" panose="020B0702040504020203" pitchFamily="34" charset="0"/>
                  <a:ea typeface="+mn-ea"/>
                  <a:cs typeface="+mn-cs"/>
                </a:rPr>
                <a:t>High Level Architecture and Solution</a:t>
              </a:r>
            </a:p>
          </p:txBody>
        </p:sp>
      </p:grpSp>
      <p:grpSp>
        <p:nvGrpSpPr>
          <p:cNvPr id="23" name="Group 22">
            <a:extLst>
              <a:ext uri="{FF2B5EF4-FFF2-40B4-BE49-F238E27FC236}">
                <a16:creationId xmlns:a16="http://schemas.microsoft.com/office/drawing/2014/main" id="{F1EE962B-CAE4-4726-9466-61DF6E51B846}"/>
              </a:ext>
            </a:extLst>
          </p:cNvPr>
          <p:cNvGrpSpPr/>
          <p:nvPr/>
        </p:nvGrpSpPr>
        <p:grpSpPr>
          <a:xfrm>
            <a:off x="4930648" y="2616615"/>
            <a:ext cx="2558471" cy="2988199"/>
            <a:chOff x="4287896" y="2278062"/>
            <a:chExt cx="2609774" cy="3048119"/>
          </a:xfrm>
        </p:grpSpPr>
        <p:grpSp>
          <p:nvGrpSpPr>
            <p:cNvPr id="14" name="Group 13">
              <a:extLst>
                <a:ext uri="{FF2B5EF4-FFF2-40B4-BE49-F238E27FC236}">
                  <a16:creationId xmlns:a16="http://schemas.microsoft.com/office/drawing/2014/main" id="{D32B17B4-F799-475F-987C-3433E8B68B22}"/>
                </a:ext>
              </a:extLst>
            </p:cNvPr>
            <p:cNvGrpSpPr/>
            <p:nvPr/>
          </p:nvGrpSpPr>
          <p:grpSpPr>
            <a:xfrm>
              <a:off x="4403994" y="2278062"/>
              <a:ext cx="2145244" cy="2145244"/>
              <a:chOff x="4366964" y="2368629"/>
              <a:chExt cx="2145792" cy="2145792"/>
            </a:xfrm>
          </p:grpSpPr>
          <p:sp>
            <p:nvSpPr>
              <p:cNvPr id="16" name="Oval 9">
                <a:extLst>
                  <a:ext uri="{FF2B5EF4-FFF2-40B4-BE49-F238E27FC236}">
                    <a16:creationId xmlns:a16="http://schemas.microsoft.com/office/drawing/2014/main" id="{E3516B4E-8BFF-4936-8A75-C46BEEBB0B51}"/>
                  </a:ext>
                </a:extLst>
              </p:cNvPr>
              <p:cNvSpPr/>
              <p:nvPr/>
            </p:nvSpPr>
            <p:spPr bwMode="auto">
              <a:xfrm>
                <a:off x="4366964" y="2368629"/>
                <a:ext cx="2145792" cy="2145792"/>
              </a:xfrm>
              <a:prstGeom prst="ellipse">
                <a:avLst/>
              </a:prstGeom>
              <a:solidFill>
                <a:srgbClr val="E6E8EE"/>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0" tIns="143391" rIns="179240" bIns="143391" numCol="1" spcCol="0" rtlCol="0" fromWordArt="0" anchor="t" anchorCtr="0" forceAA="0" compatLnSpc="1">
                <a:prstTxWarp prst="textNoShape">
                  <a:avLst/>
                </a:prstTxWarp>
                <a:noAutofit/>
              </a:bodyPr>
              <a:lstStyle/>
              <a:p>
                <a:pPr marL="0" marR="0" lvl="0" indent="0" algn="ctr" defTabSz="913920"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solidFill>
                    <a:srgbClr val="FF0000"/>
                  </a:solidFill>
                  <a:effectLst/>
                  <a:uLnTx/>
                  <a:uFillTx/>
                  <a:latin typeface="Segoe UI"/>
                  <a:ea typeface="Segoe UI" pitchFamily="34" charset="0"/>
                  <a:cs typeface="Segoe UI" pitchFamily="34" charset="0"/>
                </a:endParaRPr>
              </a:p>
            </p:txBody>
          </p:sp>
          <p:grpSp>
            <p:nvGrpSpPr>
              <p:cNvPr id="17" name="Group 16">
                <a:extLst>
                  <a:ext uri="{FF2B5EF4-FFF2-40B4-BE49-F238E27FC236}">
                    <a16:creationId xmlns:a16="http://schemas.microsoft.com/office/drawing/2014/main" id="{3A6D26CD-C5E0-4C8F-AC32-AD575293BE5B}"/>
                  </a:ext>
                </a:extLst>
              </p:cNvPr>
              <p:cNvGrpSpPr>
                <a:grpSpLocks noChangeAspect="1"/>
              </p:cNvGrpSpPr>
              <p:nvPr/>
            </p:nvGrpSpPr>
            <p:grpSpPr>
              <a:xfrm>
                <a:off x="5139201" y="3075722"/>
                <a:ext cx="678076" cy="731515"/>
                <a:chOff x="2917825" y="3038476"/>
                <a:chExt cx="322263" cy="347663"/>
              </a:xfrm>
              <a:solidFill>
                <a:schemeClr val="accent1"/>
              </a:solidFill>
            </p:grpSpPr>
            <p:sp>
              <p:nvSpPr>
                <p:cNvPr id="18" name="Rectangle 65">
                  <a:extLst>
                    <a:ext uri="{FF2B5EF4-FFF2-40B4-BE49-F238E27FC236}">
                      <a16:creationId xmlns:a16="http://schemas.microsoft.com/office/drawing/2014/main" id="{D52B5C8C-C5B7-40D7-82EE-75C6B30ACB0F}"/>
                    </a:ext>
                  </a:extLst>
                </p:cNvPr>
                <p:cNvSpPr>
                  <a:spLocks noChangeArrowheads="1"/>
                </p:cNvSpPr>
                <p:nvPr/>
              </p:nvSpPr>
              <p:spPr bwMode="auto">
                <a:xfrm>
                  <a:off x="2970213" y="3128963"/>
                  <a:ext cx="63500" cy="25400"/>
                </a:xfrm>
                <a:prstGeom prst="rect">
                  <a:avLst/>
                </a:prstGeom>
                <a:solidFill>
                  <a:srgbClr val="3A9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marL="0" marR="0" lvl="0" indent="0" algn="l" defTabSz="896208"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Rectangle 66">
                  <a:extLst>
                    <a:ext uri="{FF2B5EF4-FFF2-40B4-BE49-F238E27FC236}">
                      <a16:creationId xmlns:a16="http://schemas.microsoft.com/office/drawing/2014/main" id="{CAFFBA12-7B5B-4788-8A73-493FD732DA7F}"/>
                    </a:ext>
                  </a:extLst>
                </p:cNvPr>
                <p:cNvSpPr>
                  <a:spLocks noChangeArrowheads="1"/>
                </p:cNvSpPr>
                <p:nvPr/>
              </p:nvSpPr>
              <p:spPr bwMode="auto">
                <a:xfrm>
                  <a:off x="2970213" y="3206751"/>
                  <a:ext cx="115888" cy="25400"/>
                </a:xfrm>
                <a:prstGeom prst="rect">
                  <a:avLst/>
                </a:prstGeom>
                <a:solidFill>
                  <a:srgbClr val="3A9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marL="0" marR="0" lvl="0" indent="0" algn="l" defTabSz="896208"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0" name="Rectangle 67">
                  <a:extLst>
                    <a:ext uri="{FF2B5EF4-FFF2-40B4-BE49-F238E27FC236}">
                      <a16:creationId xmlns:a16="http://schemas.microsoft.com/office/drawing/2014/main" id="{9192259C-D666-45CE-9426-AC60DA6E2821}"/>
                    </a:ext>
                  </a:extLst>
                </p:cNvPr>
                <p:cNvSpPr>
                  <a:spLocks noChangeArrowheads="1"/>
                </p:cNvSpPr>
                <p:nvPr/>
              </p:nvSpPr>
              <p:spPr bwMode="auto">
                <a:xfrm>
                  <a:off x="2970213" y="3282951"/>
                  <a:ext cx="76200" cy="25400"/>
                </a:xfrm>
                <a:prstGeom prst="rect">
                  <a:avLst/>
                </a:prstGeom>
                <a:solidFill>
                  <a:srgbClr val="3A96D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09" rIns="89619" bIns="44809" numCol="1" anchor="t" anchorCtr="0" compatLnSpc="1">
                  <a:prstTxWarp prst="textNoShape">
                    <a:avLst/>
                  </a:prstTxWarp>
                </a:bodyPr>
                <a:lstStyle/>
                <a:p>
                  <a:pPr marL="0" marR="0" lvl="0" indent="0" algn="l" defTabSz="896208"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Freeform 68">
                  <a:extLst>
                    <a:ext uri="{FF2B5EF4-FFF2-40B4-BE49-F238E27FC236}">
                      <a16:creationId xmlns:a16="http://schemas.microsoft.com/office/drawing/2014/main" id="{25CD732E-1A2F-4568-BE88-949D00FDCA7F}"/>
                    </a:ext>
                  </a:extLst>
                </p:cNvPr>
                <p:cNvSpPr>
                  <a:spLocks/>
                </p:cNvSpPr>
                <p:nvPr/>
              </p:nvSpPr>
              <p:spPr bwMode="auto">
                <a:xfrm>
                  <a:off x="3214688" y="3138488"/>
                  <a:ext cx="25400" cy="28575"/>
                </a:xfrm>
                <a:custGeom>
                  <a:avLst/>
                  <a:gdLst>
                    <a:gd name="T0" fmla="*/ 1 w 8"/>
                    <a:gd name="T1" fmla="*/ 2 h 9"/>
                    <a:gd name="T2" fmla="*/ 0 w 8"/>
                    <a:gd name="T3" fmla="*/ 3 h 9"/>
                    <a:gd name="T4" fmla="*/ 5 w 8"/>
                    <a:gd name="T5" fmla="*/ 9 h 9"/>
                    <a:gd name="T6" fmla="*/ 7 w 8"/>
                    <a:gd name="T7" fmla="*/ 8 h 9"/>
                    <a:gd name="T8" fmla="*/ 7 w 8"/>
                    <a:gd name="T9" fmla="*/ 2 h 9"/>
                    <a:gd name="T10" fmla="*/ 1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1" y="2"/>
                      </a:moveTo>
                      <a:cubicBezTo>
                        <a:pt x="0" y="3"/>
                        <a:pt x="0" y="3"/>
                        <a:pt x="0" y="3"/>
                      </a:cubicBezTo>
                      <a:cubicBezTo>
                        <a:pt x="5" y="9"/>
                        <a:pt x="5" y="9"/>
                        <a:pt x="5" y="9"/>
                      </a:cubicBezTo>
                      <a:cubicBezTo>
                        <a:pt x="7" y="8"/>
                        <a:pt x="7" y="8"/>
                        <a:pt x="7" y="8"/>
                      </a:cubicBezTo>
                      <a:cubicBezTo>
                        <a:pt x="8" y="6"/>
                        <a:pt x="8" y="4"/>
                        <a:pt x="7" y="2"/>
                      </a:cubicBezTo>
                      <a:cubicBezTo>
                        <a:pt x="5" y="0"/>
                        <a:pt x="3" y="0"/>
                        <a:pt x="1" y="2"/>
                      </a:cubicBezTo>
                      <a:close/>
                    </a:path>
                  </a:pathLst>
                </a:custGeom>
                <a:solidFill>
                  <a:srgbClr val="3A9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marL="0" marR="0" lvl="0" indent="0" algn="l" defTabSz="896208"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Freeform 69">
                  <a:extLst>
                    <a:ext uri="{FF2B5EF4-FFF2-40B4-BE49-F238E27FC236}">
                      <a16:creationId xmlns:a16="http://schemas.microsoft.com/office/drawing/2014/main" id="{628BABB5-50A7-4D9E-A359-D6DA5AEDEC70}"/>
                    </a:ext>
                  </a:extLst>
                </p:cNvPr>
                <p:cNvSpPr>
                  <a:spLocks noEditPoints="1"/>
                </p:cNvSpPr>
                <p:nvPr/>
              </p:nvSpPr>
              <p:spPr bwMode="auto">
                <a:xfrm>
                  <a:off x="2917825" y="3038476"/>
                  <a:ext cx="296863" cy="347663"/>
                </a:xfrm>
                <a:custGeom>
                  <a:avLst/>
                  <a:gdLst>
                    <a:gd name="T0" fmla="*/ 175 w 187"/>
                    <a:gd name="T1" fmla="*/ 81 h 219"/>
                    <a:gd name="T2" fmla="*/ 162 w 187"/>
                    <a:gd name="T3" fmla="*/ 93 h 219"/>
                    <a:gd name="T4" fmla="*/ 162 w 187"/>
                    <a:gd name="T5" fmla="*/ 57 h 219"/>
                    <a:gd name="T6" fmla="*/ 106 w 187"/>
                    <a:gd name="T7" fmla="*/ 0 h 219"/>
                    <a:gd name="T8" fmla="*/ 0 w 187"/>
                    <a:gd name="T9" fmla="*/ 0 h 219"/>
                    <a:gd name="T10" fmla="*/ 0 w 187"/>
                    <a:gd name="T11" fmla="*/ 219 h 219"/>
                    <a:gd name="T12" fmla="*/ 162 w 187"/>
                    <a:gd name="T13" fmla="*/ 219 h 219"/>
                    <a:gd name="T14" fmla="*/ 162 w 187"/>
                    <a:gd name="T15" fmla="*/ 118 h 219"/>
                    <a:gd name="T16" fmla="*/ 187 w 187"/>
                    <a:gd name="T17" fmla="*/ 93 h 219"/>
                    <a:gd name="T18" fmla="*/ 175 w 187"/>
                    <a:gd name="T19" fmla="*/ 81 h 219"/>
                    <a:gd name="T20" fmla="*/ 138 w 187"/>
                    <a:gd name="T21" fmla="*/ 57 h 219"/>
                    <a:gd name="T22" fmla="*/ 106 w 187"/>
                    <a:gd name="T23" fmla="*/ 57 h 219"/>
                    <a:gd name="T24" fmla="*/ 106 w 187"/>
                    <a:gd name="T25" fmla="*/ 22 h 219"/>
                    <a:gd name="T26" fmla="*/ 138 w 187"/>
                    <a:gd name="T27" fmla="*/ 57 h 219"/>
                    <a:gd name="T28" fmla="*/ 146 w 187"/>
                    <a:gd name="T29" fmla="*/ 203 h 219"/>
                    <a:gd name="T30" fmla="*/ 17 w 187"/>
                    <a:gd name="T31" fmla="*/ 203 h 219"/>
                    <a:gd name="T32" fmla="*/ 17 w 187"/>
                    <a:gd name="T33" fmla="*/ 16 h 219"/>
                    <a:gd name="T34" fmla="*/ 89 w 187"/>
                    <a:gd name="T35" fmla="*/ 16 h 219"/>
                    <a:gd name="T36" fmla="*/ 89 w 187"/>
                    <a:gd name="T37" fmla="*/ 73 h 219"/>
                    <a:gd name="T38" fmla="*/ 146 w 187"/>
                    <a:gd name="T39" fmla="*/ 73 h 219"/>
                    <a:gd name="T40" fmla="*/ 146 w 187"/>
                    <a:gd name="T41" fmla="*/ 110 h 219"/>
                    <a:gd name="T42" fmla="*/ 98 w 187"/>
                    <a:gd name="T43" fmla="*/ 158 h 219"/>
                    <a:gd name="T44" fmla="*/ 98 w 187"/>
                    <a:gd name="T45" fmla="*/ 170 h 219"/>
                    <a:gd name="T46" fmla="*/ 108 w 187"/>
                    <a:gd name="T47" fmla="*/ 170 h 219"/>
                    <a:gd name="T48" fmla="*/ 146 w 187"/>
                    <a:gd name="T49" fmla="*/ 134 h 219"/>
                    <a:gd name="T50" fmla="*/ 146 w 187"/>
                    <a:gd name="T51" fmla="*/ 20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7" h="219">
                      <a:moveTo>
                        <a:pt x="175" y="81"/>
                      </a:moveTo>
                      <a:lnTo>
                        <a:pt x="162" y="93"/>
                      </a:lnTo>
                      <a:lnTo>
                        <a:pt x="162" y="57"/>
                      </a:lnTo>
                      <a:lnTo>
                        <a:pt x="106" y="0"/>
                      </a:lnTo>
                      <a:lnTo>
                        <a:pt x="0" y="0"/>
                      </a:lnTo>
                      <a:lnTo>
                        <a:pt x="0" y="219"/>
                      </a:lnTo>
                      <a:lnTo>
                        <a:pt x="162" y="219"/>
                      </a:lnTo>
                      <a:lnTo>
                        <a:pt x="162" y="118"/>
                      </a:lnTo>
                      <a:lnTo>
                        <a:pt x="187" y="93"/>
                      </a:lnTo>
                      <a:lnTo>
                        <a:pt x="175" y="81"/>
                      </a:lnTo>
                      <a:close/>
                      <a:moveTo>
                        <a:pt x="138" y="57"/>
                      </a:moveTo>
                      <a:lnTo>
                        <a:pt x="106" y="57"/>
                      </a:lnTo>
                      <a:lnTo>
                        <a:pt x="106" y="22"/>
                      </a:lnTo>
                      <a:lnTo>
                        <a:pt x="138" y="57"/>
                      </a:lnTo>
                      <a:close/>
                      <a:moveTo>
                        <a:pt x="146" y="203"/>
                      </a:moveTo>
                      <a:lnTo>
                        <a:pt x="17" y="203"/>
                      </a:lnTo>
                      <a:lnTo>
                        <a:pt x="17" y="16"/>
                      </a:lnTo>
                      <a:lnTo>
                        <a:pt x="89" y="16"/>
                      </a:lnTo>
                      <a:lnTo>
                        <a:pt x="89" y="73"/>
                      </a:lnTo>
                      <a:lnTo>
                        <a:pt x="146" y="73"/>
                      </a:lnTo>
                      <a:lnTo>
                        <a:pt x="146" y="110"/>
                      </a:lnTo>
                      <a:lnTo>
                        <a:pt x="98" y="158"/>
                      </a:lnTo>
                      <a:lnTo>
                        <a:pt x="98" y="170"/>
                      </a:lnTo>
                      <a:lnTo>
                        <a:pt x="108" y="170"/>
                      </a:lnTo>
                      <a:lnTo>
                        <a:pt x="146" y="134"/>
                      </a:lnTo>
                      <a:lnTo>
                        <a:pt x="146" y="203"/>
                      </a:lnTo>
                      <a:close/>
                    </a:path>
                  </a:pathLst>
                </a:custGeom>
                <a:solidFill>
                  <a:srgbClr val="3A9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09" rIns="89619" bIns="44809" numCol="1" anchor="t" anchorCtr="0" compatLnSpc="1">
                  <a:prstTxWarp prst="textNoShape">
                    <a:avLst/>
                  </a:prstTxWarp>
                </a:bodyPr>
                <a:lstStyle/>
                <a:p>
                  <a:pPr marL="0" marR="0" lvl="0" indent="0" algn="l" defTabSz="896208"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latin typeface="Segoe UI"/>
                    <a:ea typeface="+mn-ea"/>
                    <a:cs typeface="+mn-cs"/>
                  </a:endParaRPr>
                </a:p>
              </p:txBody>
            </p:sp>
          </p:grpSp>
        </p:grpSp>
        <p:sp>
          <p:nvSpPr>
            <p:cNvPr id="15" name="TextBox 14">
              <a:extLst>
                <a:ext uri="{FF2B5EF4-FFF2-40B4-BE49-F238E27FC236}">
                  <a16:creationId xmlns:a16="http://schemas.microsoft.com/office/drawing/2014/main" id="{DF7DB0A8-4CBD-4605-A749-08F26878D17F}"/>
                </a:ext>
              </a:extLst>
            </p:cNvPr>
            <p:cNvSpPr txBox="1"/>
            <p:nvPr/>
          </p:nvSpPr>
          <p:spPr>
            <a:xfrm>
              <a:off x="4287896" y="4587398"/>
              <a:ext cx="2609774" cy="738783"/>
            </a:xfrm>
            <a:prstGeom prst="rect">
              <a:avLst/>
            </a:prstGeom>
          </p:spPr>
          <p:txBody>
            <a:bodyPr vert="horz" wrap="square" lIns="89642" tIns="89642" rIns="89642" bIns="89642" rtlCol="0" anchor="t" anchorCtr="0">
              <a:spAutoFit/>
            </a:bodyPr>
            <a:lstStyle/>
            <a:p>
              <a:pPr marL="0" marR="0" lvl="0" indent="0" algn="ctr" defTabSz="896208" rtl="0" eaLnBrk="1" fontAlgn="auto" latinLnBrk="0" hangingPunct="1">
                <a:lnSpc>
                  <a:spcPct val="100000"/>
                </a:lnSpc>
                <a:spcBef>
                  <a:spcPts val="0"/>
                </a:spcBef>
                <a:spcAft>
                  <a:spcPts val="1176"/>
                </a:spcAft>
                <a:buClrTx/>
                <a:buSzTx/>
                <a:buFontTx/>
                <a:buNone/>
                <a:tabLst/>
                <a:defRPr/>
              </a:pPr>
              <a:r>
                <a:rPr kumimoji="0" lang="en-US" sz="1765" b="0" i="0" u="none" strike="noStrike" kern="1200" cap="none" spc="0" normalizeH="0" baseline="0" noProof="0">
                  <a:ln>
                    <a:noFill/>
                  </a:ln>
                  <a:solidFill>
                    <a:srgbClr val="505C6D"/>
                  </a:solidFill>
                  <a:effectLst/>
                  <a:uLnTx/>
                  <a:uFillTx/>
                  <a:latin typeface="Segoe Pro Semibold" panose="020B0702040504020203" pitchFamily="34" charset="0"/>
                  <a:ea typeface="+mn-ea"/>
                  <a:cs typeface="+mn-cs"/>
                </a:rPr>
                <a:t>Project Plan and Governance Model</a:t>
              </a:r>
            </a:p>
          </p:txBody>
        </p:sp>
      </p:grpSp>
      <p:grpSp>
        <p:nvGrpSpPr>
          <p:cNvPr id="36" name="Group 35">
            <a:extLst>
              <a:ext uri="{FF2B5EF4-FFF2-40B4-BE49-F238E27FC236}">
                <a16:creationId xmlns:a16="http://schemas.microsoft.com/office/drawing/2014/main" id="{4C1F2EE3-2BBE-44C7-A8F1-E5E95F8FE6CC}"/>
              </a:ext>
            </a:extLst>
          </p:cNvPr>
          <p:cNvGrpSpPr/>
          <p:nvPr/>
        </p:nvGrpSpPr>
        <p:grpSpPr>
          <a:xfrm>
            <a:off x="8789274" y="2617209"/>
            <a:ext cx="2241062" cy="3530236"/>
            <a:chOff x="7829460" y="2279274"/>
            <a:chExt cx="2286000" cy="3601025"/>
          </a:xfrm>
        </p:grpSpPr>
        <p:grpSp>
          <p:nvGrpSpPr>
            <p:cNvPr id="25" name="Group 24">
              <a:extLst>
                <a:ext uri="{FF2B5EF4-FFF2-40B4-BE49-F238E27FC236}">
                  <a16:creationId xmlns:a16="http://schemas.microsoft.com/office/drawing/2014/main" id="{2FB4A1BA-931B-40F4-A113-39ABDEC51405}"/>
                </a:ext>
              </a:extLst>
            </p:cNvPr>
            <p:cNvGrpSpPr/>
            <p:nvPr/>
          </p:nvGrpSpPr>
          <p:grpSpPr>
            <a:xfrm>
              <a:off x="7899838" y="2279274"/>
              <a:ext cx="2145244" cy="2145244"/>
              <a:chOff x="8279785" y="2368629"/>
              <a:chExt cx="2145792" cy="2145792"/>
            </a:xfrm>
          </p:grpSpPr>
          <p:sp>
            <p:nvSpPr>
              <p:cNvPr id="27" name="Oval 9">
                <a:extLst>
                  <a:ext uri="{FF2B5EF4-FFF2-40B4-BE49-F238E27FC236}">
                    <a16:creationId xmlns:a16="http://schemas.microsoft.com/office/drawing/2014/main" id="{D2AFB2D2-6C54-46DB-A0D2-D83D6F15181E}"/>
                  </a:ext>
                </a:extLst>
              </p:cNvPr>
              <p:cNvSpPr/>
              <p:nvPr/>
            </p:nvSpPr>
            <p:spPr bwMode="auto">
              <a:xfrm>
                <a:off x="8279785" y="2368629"/>
                <a:ext cx="2145792" cy="2145792"/>
              </a:xfrm>
              <a:prstGeom prst="ellipse">
                <a:avLst/>
              </a:prstGeom>
              <a:solidFill>
                <a:srgbClr val="E6E8EE"/>
              </a:solidFill>
              <a:ln w="285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0" tIns="143391" rIns="179240" bIns="143391" numCol="1" spcCol="0" rtlCol="0" fromWordArt="0" anchor="t" anchorCtr="0" forceAA="0" compatLnSpc="1">
                <a:prstTxWarp prst="textNoShape">
                  <a:avLst/>
                </a:prstTxWarp>
                <a:noAutofit/>
              </a:bodyPr>
              <a:lstStyle/>
              <a:p>
                <a:pPr marL="0" marR="0" lvl="0" indent="0" algn="ctr" defTabSz="913920"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a:ln>
                    <a:noFill/>
                  </a:ln>
                  <a:solidFill>
                    <a:srgbClr val="FF0000"/>
                  </a:solidFill>
                  <a:effectLst/>
                  <a:uLnTx/>
                  <a:uFillTx/>
                  <a:latin typeface="Segoe UI"/>
                  <a:ea typeface="Segoe UI" pitchFamily="34" charset="0"/>
                  <a:cs typeface="Segoe UI" pitchFamily="34" charset="0"/>
                </a:endParaRPr>
              </a:p>
            </p:txBody>
          </p:sp>
          <p:grpSp>
            <p:nvGrpSpPr>
              <p:cNvPr id="28" name="Group 27">
                <a:extLst>
                  <a:ext uri="{FF2B5EF4-FFF2-40B4-BE49-F238E27FC236}">
                    <a16:creationId xmlns:a16="http://schemas.microsoft.com/office/drawing/2014/main" id="{DDE82399-1C38-4477-99FC-2FA0F2563ACB}"/>
                  </a:ext>
                </a:extLst>
              </p:cNvPr>
              <p:cNvGrpSpPr>
                <a:grpSpLocks noChangeAspect="1"/>
              </p:cNvGrpSpPr>
              <p:nvPr/>
            </p:nvGrpSpPr>
            <p:grpSpPr>
              <a:xfrm>
                <a:off x="9008554" y="3075754"/>
                <a:ext cx="687913" cy="731519"/>
                <a:chOff x="7196291" y="3059820"/>
                <a:chExt cx="256030" cy="272258"/>
              </a:xfrm>
              <a:solidFill>
                <a:schemeClr val="accent1"/>
              </a:solidFill>
            </p:grpSpPr>
            <p:sp>
              <p:nvSpPr>
                <p:cNvPr id="29" name="Rectangle 1870">
                  <a:extLst>
                    <a:ext uri="{FF2B5EF4-FFF2-40B4-BE49-F238E27FC236}">
                      <a16:creationId xmlns:a16="http://schemas.microsoft.com/office/drawing/2014/main" id="{51DF52AB-EF92-460E-861D-834C14302C31}"/>
                    </a:ext>
                  </a:extLst>
                </p:cNvPr>
                <p:cNvSpPr>
                  <a:spLocks noChangeArrowheads="1"/>
                </p:cNvSpPr>
                <p:nvPr/>
              </p:nvSpPr>
              <p:spPr bwMode="auto">
                <a:xfrm>
                  <a:off x="7247678" y="3059820"/>
                  <a:ext cx="17129" cy="50485"/>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marL="0" marR="0" lvl="0" indent="0" algn="l" defTabSz="91418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2C292A"/>
                    </a:solidFill>
                    <a:effectLst/>
                    <a:uLnTx/>
                    <a:uFillTx/>
                    <a:latin typeface="Segoe UI"/>
                    <a:ea typeface="+mn-ea"/>
                    <a:cs typeface="+mn-cs"/>
                  </a:endParaRPr>
                </a:p>
              </p:txBody>
            </p:sp>
            <p:sp>
              <p:nvSpPr>
                <p:cNvPr id="30" name="Rectangle 1871">
                  <a:extLst>
                    <a:ext uri="{FF2B5EF4-FFF2-40B4-BE49-F238E27FC236}">
                      <a16:creationId xmlns:a16="http://schemas.microsoft.com/office/drawing/2014/main" id="{0848EC10-2E9E-44E4-A874-95C4ECE247B4}"/>
                    </a:ext>
                  </a:extLst>
                </p:cNvPr>
                <p:cNvSpPr>
                  <a:spLocks noChangeArrowheads="1"/>
                </p:cNvSpPr>
                <p:nvPr/>
              </p:nvSpPr>
              <p:spPr bwMode="auto">
                <a:xfrm>
                  <a:off x="7383806" y="3059820"/>
                  <a:ext cx="17129" cy="50485"/>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marL="0" marR="0" lvl="0" indent="0" algn="l" defTabSz="91418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2C292A"/>
                    </a:solidFill>
                    <a:effectLst/>
                    <a:uLnTx/>
                    <a:uFillTx/>
                    <a:latin typeface="Segoe UI"/>
                    <a:ea typeface="+mn-ea"/>
                    <a:cs typeface="+mn-cs"/>
                  </a:endParaRPr>
                </a:p>
              </p:txBody>
            </p:sp>
            <p:sp>
              <p:nvSpPr>
                <p:cNvPr id="31" name="Rectangle 1872">
                  <a:extLst>
                    <a:ext uri="{FF2B5EF4-FFF2-40B4-BE49-F238E27FC236}">
                      <a16:creationId xmlns:a16="http://schemas.microsoft.com/office/drawing/2014/main" id="{BAA134E1-13BC-4F7D-A570-98C40C7E43D7}"/>
                    </a:ext>
                  </a:extLst>
                </p:cNvPr>
                <p:cNvSpPr>
                  <a:spLocks noChangeArrowheads="1"/>
                </p:cNvSpPr>
                <p:nvPr/>
              </p:nvSpPr>
              <p:spPr bwMode="auto">
                <a:xfrm>
                  <a:off x="7205306" y="3127433"/>
                  <a:ext cx="238000" cy="17129"/>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marL="0" marR="0" lvl="0" indent="0" algn="l" defTabSz="91418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2C292A"/>
                    </a:solidFill>
                    <a:effectLst/>
                    <a:uLnTx/>
                    <a:uFillTx/>
                    <a:latin typeface="Segoe UI"/>
                    <a:ea typeface="+mn-ea"/>
                    <a:cs typeface="+mn-cs"/>
                  </a:endParaRPr>
                </a:p>
              </p:txBody>
            </p:sp>
            <p:sp>
              <p:nvSpPr>
                <p:cNvPr id="32" name="Freeform 1873">
                  <a:extLst>
                    <a:ext uri="{FF2B5EF4-FFF2-40B4-BE49-F238E27FC236}">
                      <a16:creationId xmlns:a16="http://schemas.microsoft.com/office/drawing/2014/main" id="{254250B3-88A4-4CDA-9031-9F5AF861835B}"/>
                    </a:ext>
                  </a:extLst>
                </p:cNvPr>
                <p:cNvSpPr>
                  <a:spLocks/>
                </p:cNvSpPr>
                <p:nvPr/>
              </p:nvSpPr>
              <p:spPr bwMode="auto">
                <a:xfrm>
                  <a:off x="7196291" y="3076047"/>
                  <a:ext cx="256030" cy="238902"/>
                </a:xfrm>
                <a:custGeom>
                  <a:avLst/>
                  <a:gdLst>
                    <a:gd name="T0" fmla="*/ 284 w 284"/>
                    <a:gd name="T1" fmla="*/ 265 h 265"/>
                    <a:gd name="T2" fmla="*/ 170 w 284"/>
                    <a:gd name="T3" fmla="*/ 265 h 265"/>
                    <a:gd name="T4" fmla="*/ 170 w 284"/>
                    <a:gd name="T5" fmla="*/ 246 h 265"/>
                    <a:gd name="T6" fmla="*/ 265 w 284"/>
                    <a:gd name="T7" fmla="*/ 246 h 265"/>
                    <a:gd name="T8" fmla="*/ 265 w 284"/>
                    <a:gd name="T9" fmla="*/ 19 h 265"/>
                    <a:gd name="T10" fmla="*/ 19 w 284"/>
                    <a:gd name="T11" fmla="*/ 19 h 265"/>
                    <a:gd name="T12" fmla="*/ 19 w 284"/>
                    <a:gd name="T13" fmla="*/ 246 h 265"/>
                    <a:gd name="T14" fmla="*/ 114 w 284"/>
                    <a:gd name="T15" fmla="*/ 246 h 265"/>
                    <a:gd name="T16" fmla="*/ 114 w 284"/>
                    <a:gd name="T17" fmla="*/ 265 h 265"/>
                    <a:gd name="T18" fmla="*/ 0 w 284"/>
                    <a:gd name="T19" fmla="*/ 265 h 265"/>
                    <a:gd name="T20" fmla="*/ 0 w 284"/>
                    <a:gd name="T21" fmla="*/ 0 h 265"/>
                    <a:gd name="T22" fmla="*/ 284 w 284"/>
                    <a:gd name="T23" fmla="*/ 0 h 265"/>
                    <a:gd name="T24" fmla="*/ 284 w 284"/>
                    <a:gd name="T25"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265">
                      <a:moveTo>
                        <a:pt x="284" y="265"/>
                      </a:moveTo>
                      <a:lnTo>
                        <a:pt x="170" y="265"/>
                      </a:lnTo>
                      <a:lnTo>
                        <a:pt x="170" y="246"/>
                      </a:lnTo>
                      <a:lnTo>
                        <a:pt x="265" y="246"/>
                      </a:lnTo>
                      <a:lnTo>
                        <a:pt x="265" y="19"/>
                      </a:lnTo>
                      <a:lnTo>
                        <a:pt x="19" y="19"/>
                      </a:lnTo>
                      <a:lnTo>
                        <a:pt x="19" y="246"/>
                      </a:lnTo>
                      <a:lnTo>
                        <a:pt x="114" y="246"/>
                      </a:lnTo>
                      <a:lnTo>
                        <a:pt x="114" y="265"/>
                      </a:lnTo>
                      <a:lnTo>
                        <a:pt x="0" y="265"/>
                      </a:lnTo>
                      <a:lnTo>
                        <a:pt x="0" y="0"/>
                      </a:lnTo>
                      <a:lnTo>
                        <a:pt x="284" y="0"/>
                      </a:lnTo>
                      <a:lnTo>
                        <a:pt x="284" y="265"/>
                      </a:ln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marL="0" marR="0" lvl="0" indent="0" algn="l" defTabSz="91418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2C292A"/>
                    </a:solidFill>
                    <a:effectLst/>
                    <a:uLnTx/>
                    <a:uFillTx/>
                    <a:latin typeface="Segoe UI"/>
                    <a:ea typeface="+mn-ea"/>
                    <a:cs typeface="+mn-cs"/>
                  </a:endParaRPr>
                </a:p>
              </p:txBody>
            </p:sp>
            <p:sp>
              <p:nvSpPr>
                <p:cNvPr id="33" name="Freeform 1874">
                  <a:extLst>
                    <a:ext uri="{FF2B5EF4-FFF2-40B4-BE49-F238E27FC236}">
                      <a16:creationId xmlns:a16="http://schemas.microsoft.com/office/drawing/2014/main" id="{16B80357-9D23-424F-A0AE-D1AD16794A28}"/>
                    </a:ext>
                  </a:extLst>
                </p:cNvPr>
                <p:cNvSpPr>
                  <a:spLocks/>
                </p:cNvSpPr>
                <p:nvPr/>
              </p:nvSpPr>
              <p:spPr bwMode="auto">
                <a:xfrm>
                  <a:off x="7281935" y="3225699"/>
                  <a:ext cx="82939" cy="53190"/>
                </a:xfrm>
                <a:custGeom>
                  <a:avLst/>
                  <a:gdLst>
                    <a:gd name="T0" fmla="*/ 80 w 92"/>
                    <a:gd name="T1" fmla="*/ 59 h 59"/>
                    <a:gd name="T2" fmla="*/ 47 w 92"/>
                    <a:gd name="T3" fmla="*/ 26 h 59"/>
                    <a:gd name="T4" fmla="*/ 12 w 92"/>
                    <a:gd name="T5" fmla="*/ 59 h 59"/>
                    <a:gd name="T6" fmla="*/ 0 w 92"/>
                    <a:gd name="T7" fmla="*/ 47 h 59"/>
                    <a:gd name="T8" fmla="*/ 47 w 92"/>
                    <a:gd name="T9" fmla="*/ 0 h 59"/>
                    <a:gd name="T10" fmla="*/ 92 w 92"/>
                    <a:gd name="T11" fmla="*/ 47 h 59"/>
                    <a:gd name="T12" fmla="*/ 80 w 92"/>
                    <a:gd name="T13" fmla="*/ 59 h 59"/>
                  </a:gdLst>
                  <a:ahLst/>
                  <a:cxnLst>
                    <a:cxn ang="0">
                      <a:pos x="T0" y="T1"/>
                    </a:cxn>
                    <a:cxn ang="0">
                      <a:pos x="T2" y="T3"/>
                    </a:cxn>
                    <a:cxn ang="0">
                      <a:pos x="T4" y="T5"/>
                    </a:cxn>
                    <a:cxn ang="0">
                      <a:pos x="T6" y="T7"/>
                    </a:cxn>
                    <a:cxn ang="0">
                      <a:pos x="T8" y="T9"/>
                    </a:cxn>
                    <a:cxn ang="0">
                      <a:pos x="T10" y="T11"/>
                    </a:cxn>
                    <a:cxn ang="0">
                      <a:pos x="T12" y="T13"/>
                    </a:cxn>
                  </a:cxnLst>
                  <a:rect l="0" t="0" r="r" b="b"/>
                  <a:pathLst>
                    <a:path w="92" h="59">
                      <a:moveTo>
                        <a:pt x="80" y="59"/>
                      </a:moveTo>
                      <a:lnTo>
                        <a:pt x="47" y="26"/>
                      </a:lnTo>
                      <a:lnTo>
                        <a:pt x="12" y="59"/>
                      </a:lnTo>
                      <a:lnTo>
                        <a:pt x="0" y="47"/>
                      </a:lnTo>
                      <a:lnTo>
                        <a:pt x="47" y="0"/>
                      </a:lnTo>
                      <a:lnTo>
                        <a:pt x="92" y="47"/>
                      </a:lnTo>
                      <a:lnTo>
                        <a:pt x="80" y="59"/>
                      </a:ln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marL="0" marR="0" lvl="0" indent="0" algn="l" defTabSz="91418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2C292A"/>
                    </a:solidFill>
                    <a:effectLst/>
                    <a:uLnTx/>
                    <a:uFillTx/>
                    <a:latin typeface="Segoe UI"/>
                    <a:ea typeface="+mn-ea"/>
                    <a:cs typeface="+mn-cs"/>
                  </a:endParaRPr>
                </a:p>
              </p:txBody>
            </p:sp>
            <p:sp>
              <p:nvSpPr>
                <p:cNvPr id="34" name="Freeform 1875">
                  <a:extLst>
                    <a:ext uri="{FF2B5EF4-FFF2-40B4-BE49-F238E27FC236}">
                      <a16:creationId xmlns:a16="http://schemas.microsoft.com/office/drawing/2014/main" id="{D0B0F52B-6FEF-4EF3-970D-4F848272C6EC}"/>
                    </a:ext>
                  </a:extLst>
                </p:cNvPr>
                <p:cNvSpPr>
                  <a:spLocks noEditPoints="1"/>
                </p:cNvSpPr>
                <p:nvPr/>
              </p:nvSpPr>
              <p:spPr bwMode="auto">
                <a:xfrm>
                  <a:off x="7299064" y="3161691"/>
                  <a:ext cx="50485" cy="51387"/>
                </a:xfrm>
                <a:custGeom>
                  <a:avLst/>
                  <a:gdLst>
                    <a:gd name="T0" fmla="*/ 56 w 56"/>
                    <a:gd name="T1" fmla="*/ 57 h 57"/>
                    <a:gd name="T2" fmla="*/ 0 w 56"/>
                    <a:gd name="T3" fmla="*/ 57 h 57"/>
                    <a:gd name="T4" fmla="*/ 0 w 56"/>
                    <a:gd name="T5" fmla="*/ 0 h 57"/>
                    <a:gd name="T6" fmla="*/ 56 w 56"/>
                    <a:gd name="T7" fmla="*/ 0 h 57"/>
                    <a:gd name="T8" fmla="*/ 56 w 56"/>
                    <a:gd name="T9" fmla="*/ 57 h 57"/>
                    <a:gd name="T10" fmla="*/ 19 w 56"/>
                    <a:gd name="T11" fmla="*/ 38 h 57"/>
                    <a:gd name="T12" fmla="*/ 38 w 56"/>
                    <a:gd name="T13" fmla="*/ 38 h 57"/>
                    <a:gd name="T14" fmla="*/ 38 w 56"/>
                    <a:gd name="T15" fmla="*/ 19 h 57"/>
                    <a:gd name="T16" fmla="*/ 19 w 56"/>
                    <a:gd name="T17" fmla="*/ 19 h 57"/>
                    <a:gd name="T18" fmla="*/ 19 w 56"/>
                    <a:gd name="T19"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7">
                      <a:moveTo>
                        <a:pt x="56" y="57"/>
                      </a:moveTo>
                      <a:lnTo>
                        <a:pt x="0" y="57"/>
                      </a:lnTo>
                      <a:lnTo>
                        <a:pt x="0" y="0"/>
                      </a:lnTo>
                      <a:lnTo>
                        <a:pt x="56" y="0"/>
                      </a:lnTo>
                      <a:lnTo>
                        <a:pt x="56" y="57"/>
                      </a:lnTo>
                      <a:close/>
                      <a:moveTo>
                        <a:pt x="19" y="38"/>
                      </a:moveTo>
                      <a:lnTo>
                        <a:pt x="38" y="38"/>
                      </a:lnTo>
                      <a:lnTo>
                        <a:pt x="38" y="19"/>
                      </a:lnTo>
                      <a:lnTo>
                        <a:pt x="19" y="19"/>
                      </a:lnTo>
                      <a:lnTo>
                        <a:pt x="19" y="38"/>
                      </a:lnTo>
                      <a:close/>
                    </a:path>
                  </a:pathLst>
                </a:custGeom>
                <a:solidFill>
                  <a:srgbClr val="3A96DD"/>
                </a:solidFill>
                <a:ln>
                  <a:noFill/>
                </a:ln>
              </p:spPr>
              <p:txBody>
                <a:bodyPr vert="horz" wrap="square" lIns="89619" tIns="44809" rIns="89619" bIns="44809" numCol="1" anchor="t" anchorCtr="0" compatLnSpc="1">
                  <a:prstTxWarp prst="textNoShape">
                    <a:avLst/>
                  </a:prstTxWarp>
                </a:bodyPr>
                <a:lstStyle/>
                <a:p>
                  <a:pPr marL="0" marR="0" lvl="0" indent="0" algn="l" defTabSz="91418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2C292A"/>
                    </a:solidFill>
                    <a:effectLst/>
                    <a:uLnTx/>
                    <a:uFillTx/>
                    <a:latin typeface="Segoe UI"/>
                    <a:ea typeface="+mn-ea"/>
                    <a:cs typeface="+mn-cs"/>
                  </a:endParaRPr>
                </a:p>
              </p:txBody>
            </p:sp>
            <p:sp>
              <p:nvSpPr>
                <p:cNvPr id="35" name="Rectangle 1876">
                  <a:extLst>
                    <a:ext uri="{FF2B5EF4-FFF2-40B4-BE49-F238E27FC236}">
                      <a16:creationId xmlns:a16="http://schemas.microsoft.com/office/drawing/2014/main" id="{BC1B7F92-E9E6-4FEE-A33E-9DF2EE5A814F}"/>
                    </a:ext>
                  </a:extLst>
                </p:cNvPr>
                <p:cNvSpPr>
                  <a:spLocks noChangeArrowheads="1"/>
                </p:cNvSpPr>
                <p:nvPr/>
              </p:nvSpPr>
              <p:spPr bwMode="auto">
                <a:xfrm>
                  <a:off x="7316193" y="3238320"/>
                  <a:ext cx="17129" cy="93758"/>
                </a:xfrm>
                <a:prstGeom prst="rect">
                  <a:avLst/>
                </a:prstGeom>
                <a:solidFill>
                  <a:srgbClr val="3A96DD"/>
                </a:solidFill>
                <a:ln>
                  <a:noFill/>
                </a:ln>
              </p:spPr>
              <p:txBody>
                <a:bodyPr vert="horz" wrap="square" lIns="89619" tIns="44809" rIns="89619" bIns="44809" numCol="1" anchor="t" anchorCtr="0" compatLnSpc="1">
                  <a:prstTxWarp prst="textNoShape">
                    <a:avLst/>
                  </a:prstTxWarp>
                </a:bodyPr>
                <a:lstStyle/>
                <a:p>
                  <a:pPr marL="0" marR="0" lvl="0" indent="0" algn="l" defTabSz="91418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2C292A"/>
                    </a:solidFill>
                    <a:effectLst/>
                    <a:uLnTx/>
                    <a:uFillTx/>
                    <a:latin typeface="Segoe UI"/>
                    <a:ea typeface="+mn-ea"/>
                    <a:cs typeface="+mn-cs"/>
                  </a:endParaRPr>
                </a:p>
              </p:txBody>
            </p:sp>
          </p:grpSp>
        </p:grpSp>
        <p:sp>
          <p:nvSpPr>
            <p:cNvPr id="26" name="TextBox 25">
              <a:extLst>
                <a:ext uri="{FF2B5EF4-FFF2-40B4-BE49-F238E27FC236}">
                  <a16:creationId xmlns:a16="http://schemas.microsoft.com/office/drawing/2014/main" id="{8268E6EB-C39D-44D3-9428-133E67E5001C}"/>
                </a:ext>
              </a:extLst>
            </p:cNvPr>
            <p:cNvSpPr txBox="1"/>
            <p:nvPr/>
          </p:nvSpPr>
          <p:spPr>
            <a:xfrm>
              <a:off x="7829460" y="4587398"/>
              <a:ext cx="2286000" cy="1292901"/>
            </a:xfrm>
            <a:prstGeom prst="rect">
              <a:avLst/>
            </a:prstGeom>
          </p:spPr>
          <p:txBody>
            <a:bodyPr vert="horz" wrap="square" lIns="89642" tIns="89642" rIns="89642" bIns="89642" rtlCol="0" anchor="t" anchorCtr="0">
              <a:spAutoFit/>
            </a:bodyPr>
            <a:lstStyle/>
            <a:p>
              <a:pPr marL="0" marR="0" lvl="0" indent="0" algn="ctr" defTabSz="896208" rtl="0" eaLnBrk="1" fontAlgn="auto" latinLnBrk="0" hangingPunct="1">
                <a:lnSpc>
                  <a:spcPct val="100000"/>
                </a:lnSpc>
                <a:spcBef>
                  <a:spcPts val="0"/>
                </a:spcBef>
                <a:spcAft>
                  <a:spcPts val="1176"/>
                </a:spcAft>
                <a:buClrTx/>
                <a:buSzTx/>
                <a:buFontTx/>
                <a:buNone/>
                <a:tabLst/>
                <a:defRPr/>
              </a:pPr>
              <a:r>
                <a:rPr kumimoji="0" lang="en-US" sz="1765" b="0" i="0" u="none" strike="noStrike" kern="1200" cap="none" spc="0" normalizeH="0" baseline="0" noProof="0">
                  <a:ln>
                    <a:noFill/>
                  </a:ln>
                  <a:solidFill>
                    <a:srgbClr val="505C6D"/>
                  </a:solidFill>
                  <a:effectLst/>
                  <a:uLnTx/>
                  <a:uFillTx/>
                  <a:latin typeface="Segoe Pro Semibold" panose="020B0702040504020203" pitchFamily="34" charset="0"/>
                  <a:ea typeface="+mn-ea"/>
                  <a:cs typeface="+mn-cs"/>
                </a:rPr>
                <a:t>Application Lifecycle Management and Release Plan</a:t>
              </a:r>
            </a:p>
          </p:txBody>
        </p:sp>
      </p:grpSp>
    </p:spTree>
    <p:extLst>
      <p:ext uri="{BB962C8B-B14F-4D97-AF65-F5344CB8AC3E}">
        <p14:creationId xmlns:p14="http://schemas.microsoft.com/office/powerpoint/2010/main" val="32204052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75201-F9C9-B166-070B-846CCF1DDF4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A038227-5C5E-76D4-A81B-01F355AE2FB9}"/>
              </a:ext>
            </a:extLst>
          </p:cNvPr>
          <p:cNvSpPr>
            <a:spLocks noGrp="1"/>
          </p:cNvSpPr>
          <p:nvPr>
            <p:ph type="body" sz="quarter" idx="11"/>
          </p:nvPr>
        </p:nvSpPr>
        <p:spPr>
          <a:xfrm>
            <a:off x="276200" y="237133"/>
            <a:ext cx="8420100" cy="553998"/>
          </a:xfrm>
        </p:spPr>
        <p:txBody>
          <a:bodyPr vert="horz" wrap="square" lIns="0" tIns="0" rIns="0" bIns="0" rtlCol="0" anchor="t">
            <a:spAutoFit/>
          </a:bodyPr>
          <a:lstStyle/>
          <a:p>
            <a:r>
              <a:rPr lang="en-US">
                <a:latin typeface="Aptos SemiBold"/>
                <a:cs typeface="Segoe UI"/>
              </a:rPr>
              <a:t>Integration strategy</a:t>
            </a:r>
            <a:endParaRPr lang="en-US"/>
          </a:p>
        </p:txBody>
      </p:sp>
      <p:sp>
        <p:nvSpPr>
          <p:cNvPr id="3" name="Text Placeholder 2">
            <a:extLst>
              <a:ext uri="{FF2B5EF4-FFF2-40B4-BE49-F238E27FC236}">
                <a16:creationId xmlns:a16="http://schemas.microsoft.com/office/drawing/2014/main" id="{5CB7B2A1-7846-3BF4-588A-DFDB8A450C98}"/>
              </a:ext>
            </a:extLst>
          </p:cNvPr>
          <p:cNvSpPr>
            <a:spLocks noGrp="1"/>
          </p:cNvSpPr>
          <p:nvPr>
            <p:ph type="body" sz="quarter" idx="12"/>
          </p:nvPr>
        </p:nvSpPr>
        <p:spPr/>
        <p:txBody>
          <a:bodyPr/>
          <a:lstStyle/>
          <a:p>
            <a:r>
              <a:rPr lang="en-US">
                <a:latin typeface="Aptos"/>
              </a:rPr>
              <a:t>Topic items</a:t>
            </a:r>
            <a:endParaRPr lang="en-US"/>
          </a:p>
        </p:txBody>
      </p:sp>
      <p:sp>
        <p:nvSpPr>
          <p:cNvPr id="7" name="Text Placeholder 4">
            <a:extLst>
              <a:ext uri="{FF2B5EF4-FFF2-40B4-BE49-F238E27FC236}">
                <a16:creationId xmlns:a16="http://schemas.microsoft.com/office/drawing/2014/main" id="{309099F8-46FD-D2B1-A51C-D58760DC1749}"/>
              </a:ext>
            </a:extLst>
          </p:cNvPr>
          <p:cNvSpPr>
            <a:spLocks noGrp="1"/>
          </p:cNvSpPr>
          <p:nvPr>
            <p:ph type="body" sz="quarter" idx="15"/>
          </p:nvPr>
        </p:nvSpPr>
        <p:spPr>
          <a:xfrm>
            <a:off x="8967788" y="0"/>
            <a:ext cx="3224212" cy="5683264"/>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a:ln>
                  <a:noFill/>
                </a:ln>
                <a:solidFill>
                  <a:srgbClr val="FFFFFF">
                    <a:lumMod val="95000"/>
                  </a:srgbClr>
                </a:solidFill>
                <a:effectLst/>
                <a:uLnTx/>
                <a:uFillTx/>
              </a:rPr>
              <a:t>Why do we ask these questions?</a:t>
            </a:r>
          </a:p>
          <a:p>
            <a:pPr algn="l"/>
            <a:r>
              <a:rPr lang="en-GB" sz="1200">
                <a:solidFill>
                  <a:srgbClr val="FFFFFF">
                    <a:lumMod val="95000"/>
                  </a:srgbClr>
                </a:solidFill>
                <a:latin typeface="Aptos" panose="020B0004020202020204" pitchFamily="34" charset="0"/>
              </a:rPr>
              <a:t>Integration allows you to go beyond the boundaries of the application suite and extend processes or incorporate data assets from other sources.</a:t>
            </a:r>
          </a:p>
          <a:p>
            <a:pPr algn="l"/>
            <a:r>
              <a:rPr lang="en-GB" sz="1200">
                <a:solidFill>
                  <a:srgbClr val="FFFFFF">
                    <a:lumMod val="95000"/>
                  </a:srgbClr>
                </a:solidFill>
                <a:latin typeface="Aptos" panose="020B0004020202020204" pitchFamily="34" charset="0"/>
              </a:rPr>
              <a:t>Defining business goals, choosing a platform for integration, the designing the integration and  choosing the right patterns are important aspects for a successful integration approach.</a:t>
            </a:r>
          </a:p>
          <a:p>
            <a:pPr algn="l"/>
            <a:endParaRPr lang="en-GB" sz="1200">
              <a:solidFill>
                <a:srgbClr val="FFFFFF">
                  <a:lumMod val="95000"/>
                </a:srgbClr>
              </a:solidFill>
              <a:latin typeface="Aptos" panose="020B0004020202020204" pitchFamily="34" charset="0"/>
            </a:endParaRPr>
          </a:p>
          <a:p>
            <a:pPr marL="171450" indent="-171450">
              <a:buFont typeface="Wingdings" panose="05000000000000000000" pitchFamily="2" charset="2"/>
              <a:buChar char="q"/>
            </a:pPr>
            <a:r>
              <a:rPr lang="en-GB" sz="1200">
                <a:solidFill>
                  <a:srgbClr val="FFFFFF">
                    <a:lumMod val="95000"/>
                  </a:srgbClr>
                </a:solidFill>
                <a:latin typeface="Aptos" panose="020B0004020202020204" pitchFamily="34" charset="0"/>
              </a:rPr>
              <a:t>Identify and document the strategy </a:t>
            </a:r>
          </a:p>
          <a:p>
            <a:pPr marL="171450" indent="-171450">
              <a:buFont typeface="Wingdings" panose="05000000000000000000" pitchFamily="2" charset="2"/>
              <a:buChar char="q"/>
            </a:pPr>
            <a:r>
              <a:rPr lang="en-GB" sz="1200">
                <a:solidFill>
                  <a:srgbClr val="FFFFFF">
                    <a:lumMod val="95000"/>
                  </a:srgbClr>
                </a:solidFill>
                <a:latin typeface="Aptos" panose="020B0004020202020204" pitchFamily="34" charset="0"/>
              </a:rPr>
              <a:t>Scalability and flexibility, future-proof design</a:t>
            </a:r>
          </a:p>
          <a:p>
            <a:pPr marL="171450" indent="-171450">
              <a:buFont typeface="Wingdings" panose="05000000000000000000" pitchFamily="2" charset="2"/>
              <a:buChar char="q"/>
            </a:pPr>
            <a:r>
              <a:rPr lang="en-GB" sz="1200">
                <a:solidFill>
                  <a:srgbClr val="FFFFFF">
                    <a:lumMod val="95000"/>
                  </a:srgbClr>
                </a:solidFill>
                <a:latin typeface="Aptos" panose="020B0004020202020204" pitchFamily="34" charset="0"/>
              </a:rPr>
              <a:t>Securing required resources and skills.</a:t>
            </a:r>
          </a:p>
          <a:p>
            <a:br>
              <a:rPr lang="en-GB" sz="1400"/>
            </a:br>
            <a:r>
              <a:rPr kumimoji="0" lang="en-US" sz="1600"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GB" sz="1200">
                <a:latin typeface="Aptos" panose="020B0004020202020204" pitchFamily="34" charset="0"/>
                <a:hlinkClick r:id="rId3">
                  <a:extLst>
                    <a:ext uri="{A12FA001-AC4F-418D-AE19-62706E023703}">
                      <ahyp:hlinkClr xmlns:ahyp="http://schemas.microsoft.com/office/drawing/2018/hyperlinkcolor" val="tx"/>
                    </a:ext>
                  </a:extLst>
                </a:hlinkClick>
              </a:rPr>
              <a:t>Integrate your Dynamics 365 apps with other solutions - Dynamics 365 | Microsoft Learn</a:t>
            </a:r>
            <a:endParaRPr lang="en-GB" sz="1200">
              <a:latin typeface="Aptos" panose="020B0004020202020204" pitchFamily="34" charset="0"/>
            </a:endParaRPr>
          </a:p>
          <a:p>
            <a:pPr marL="285750" indent="-200025" defTabSz="914367">
              <a:spcBef>
                <a:spcPts val="300"/>
              </a:spcBef>
              <a:spcAft>
                <a:spcPts val="0"/>
              </a:spcAft>
              <a:buSzTx/>
              <a:buFont typeface="Arial" panose="020B0604020202020204" pitchFamily="34" charset="0"/>
              <a:buChar char="•"/>
              <a:defRPr/>
            </a:pPr>
            <a:r>
              <a:rPr lang="en-GB" sz="1200" err="1">
                <a:latin typeface="Aptos" panose="020B0004020202020204" pitchFamily="34" charset="0"/>
                <a:hlinkClick r:id="rId4">
                  <a:extLst>
                    <a:ext uri="{A12FA001-AC4F-418D-AE19-62706E023703}">
                      <ahyp:hlinkClr xmlns:ahyp="http://schemas.microsoft.com/office/drawing/2018/hyperlinkcolor" val="tx"/>
                    </a:ext>
                  </a:extLst>
                </a:hlinkClick>
              </a:rPr>
              <a:t>TechTalk</a:t>
            </a:r>
            <a:r>
              <a:rPr lang="en-GB" sz="1200">
                <a:latin typeface="Aptos" panose="020B0004020202020204" pitchFamily="34" charset="0"/>
                <a:hlinkClick r:id="rId4">
                  <a:extLst>
                    <a:ext uri="{A12FA001-AC4F-418D-AE19-62706E023703}">
                      <ahyp:hlinkClr xmlns:ahyp="http://schemas.microsoft.com/office/drawing/2018/hyperlinkcolor" val="tx"/>
                    </a:ext>
                  </a:extLst>
                </a:hlinkClick>
              </a:rPr>
              <a:t> Integration patterns finance and operations apps - Dynamics 365 | Microsoft Learn</a:t>
            </a:r>
            <a:endParaRPr lang="en-GB" sz="1200">
              <a:latin typeface="Aptos" panose="020B0004020202020204" pitchFamily="34" charset="0"/>
            </a:endParaRPr>
          </a:p>
          <a:p>
            <a:pPr marL="285750" indent="-200025" defTabSz="914367">
              <a:spcBef>
                <a:spcPts val="300"/>
              </a:spcBef>
              <a:spcAft>
                <a:spcPts val="0"/>
              </a:spcAft>
              <a:buSzTx/>
              <a:buFont typeface="Arial" panose="020B0604020202020204" pitchFamily="34" charset="0"/>
              <a:buChar char="•"/>
              <a:defRPr/>
            </a:pPr>
            <a:r>
              <a:rPr lang="en-US" sz="1200" err="1">
                <a:latin typeface="Aptos" panose="020B0004020202020204" pitchFamily="34" charset="0"/>
                <a:hlinkClick r:id="rId5">
                  <a:extLst>
                    <a:ext uri="{A12FA001-AC4F-418D-AE19-62706E023703}">
                      <ahyp:hlinkClr xmlns:ahyp="http://schemas.microsoft.com/office/drawing/2018/hyperlinkcolor" val="tx"/>
                    </a:ext>
                  </a:extLst>
                </a:hlinkClick>
              </a:rPr>
              <a:t>TechTalk</a:t>
            </a:r>
            <a:r>
              <a:rPr lang="en-US" sz="1200">
                <a:latin typeface="Aptos" panose="020B0004020202020204" pitchFamily="34" charset="0"/>
                <a:hlinkClick r:id="rId5">
                  <a:extLst>
                    <a:ext uri="{A12FA001-AC4F-418D-AE19-62706E023703}">
                      <ahyp:hlinkClr xmlns:ahyp="http://schemas.microsoft.com/office/drawing/2018/hyperlinkcolor" val="tx"/>
                    </a:ext>
                  </a:extLst>
                </a:hlinkClick>
              </a:rPr>
              <a:t> Integration patterns for Dataverse - Dynamics 365 | Microsoft Learn</a:t>
            </a:r>
            <a:endParaRPr lang="en-GB" sz="1200">
              <a:latin typeface="Aptos" panose="020B0004020202020204" pitchFamily="34" charset="0"/>
            </a:endParaRPr>
          </a:p>
        </p:txBody>
      </p:sp>
      <p:sp>
        <p:nvSpPr>
          <p:cNvPr id="4" name="Text Placeholder 5">
            <a:extLst>
              <a:ext uri="{FF2B5EF4-FFF2-40B4-BE49-F238E27FC236}">
                <a16:creationId xmlns:a16="http://schemas.microsoft.com/office/drawing/2014/main" id="{78C75806-9E6B-DD7E-141F-200F3A6429EF}"/>
              </a:ext>
            </a:extLst>
          </p:cNvPr>
          <p:cNvSpPr txBox="1">
            <a:spLocks/>
          </p:cNvSpPr>
          <p:nvPr/>
        </p:nvSpPr>
        <p:spPr>
          <a:xfrm>
            <a:off x="585217" y="1522638"/>
            <a:ext cx="7253288" cy="1107996"/>
          </a:xfrm>
          <a:prstGeom prst="rect">
            <a:avLst/>
          </a:prstGeom>
        </p:spPr>
        <p:txBody>
          <a:bodyPr vert="horz" wrap="square" lIns="0" tIns="0" rIns="0" bIns="0" rtlCol="0">
            <a:spAutoFit/>
          </a:bodyPr>
          <a:lstStyle>
            <a:defPPr>
              <a:defRPr lang="en-DE"/>
            </a:defPPr>
            <a:lvl1pPr marL="285750" marR="0" indent="-285750" defTabSz="932719" fontAlgn="ctr">
              <a:lnSpc>
                <a:spcPct val="100000"/>
              </a:lnSpc>
              <a:spcBef>
                <a:spcPts val="0"/>
              </a:spcBef>
              <a:spcAft>
                <a:spcPts val="0"/>
              </a:spcAft>
              <a:buClrTx/>
              <a:buSzPct val="90000"/>
              <a:buFont typeface="Wingdings" panose="05000000000000000000" pitchFamily="2" charset="2"/>
              <a:buChar char="ü"/>
              <a:tabLst/>
              <a:defRPr b="0" cap="none" spc="-51" baseline="0">
                <a:ln w="3175">
                  <a:noFill/>
                </a:ln>
                <a:solidFill>
                  <a:srgbClr val="FFFFFF"/>
                </a:solidFill>
                <a:effectLst/>
                <a:latin typeface="Segoe UI" panose="020B0502040204020203" pitchFamily="34" charset="0"/>
                <a:cs typeface="Segoe UI" pitchFamily="34" charset="0"/>
              </a:defRPr>
            </a:lvl1pPr>
            <a:lvl2pPr marL="457189" marR="0" indent="-228594" defTabSz="932719" fontAlgn="auto">
              <a:lnSpc>
                <a:spcPct val="100000"/>
              </a:lnSpc>
              <a:spcBef>
                <a:spcPct val="20000"/>
              </a:spcBef>
              <a:spcAft>
                <a:spcPts val="0"/>
              </a:spcAft>
              <a:buClrTx/>
              <a:buSzPct val="90000"/>
              <a:buFont typeface="Wingdings" panose="05000000000000000000" pitchFamily="2" charset="2"/>
              <a:buChar char=""/>
              <a:tabLst/>
              <a:defRPr sz="3600" b="0" cap="none" spc="-51" baseline="0">
                <a:ln w="3175">
                  <a:noFill/>
                </a:ln>
                <a:effectLst/>
                <a:latin typeface="+mj-lt"/>
                <a:cs typeface="Segoe UI" pitchFamily="34" charset="0"/>
              </a:defRPr>
            </a:lvl2pPr>
            <a:lvl3pPr marL="657209" marR="0" indent="-200020" defTabSz="932719"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42" marR="0" indent="-1809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13" marR="0" indent="-1682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4976" indent="-233181" defTabSz="932719">
              <a:spcBef>
                <a:spcPct val="20000"/>
              </a:spcBef>
              <a:buFont typeface="Arial" pitchFamily="34" charset="0"/>
              <a:buChar char="•"/>
              <a:defRPr sz="2000"/>
            </a:lvl6pPr>
            <a:lvl7pPr marL="3031336" indent="-233181" defTabSz="932719">
              <a:spcBef>
                <a:spcPct val="20000"/>
              </a:spcBef>
              <a:buFont typeface="Arial" pitchFamily="34" charset="0"/>
              <a:buChar char="•"/>
              <a:defRPr sz="2000"/>
            </a:lvl7pPr>
            <a:lvl8pPr marL="3497695" indent="-233181" defTabSz="932719">
              <a:spcBef>
                <a:spcPct val="20000"/>
              </a:spcBef>
              <a:buFont typeface="Arial" pitchFamily="34" charset="0"/>
              <a:buChar char="•"/>
              <a:defRPr sz="2000"/>
            </a:lvl8pPr>
            <a:lvl9pPr marL="3964056" indent="-233181" defTabSz="932719">
              <a:spcBef>
                <a:spcPct val="20000"/>
              </a:spcBef>
              <a:buFont typeface="Arial" pitchFamily="34" charset="0"/>
              <a:buChar char="•"/>
              <a:defRPr sz="2000"/>
            </a:lvl9pPr>
          </a:lstStyle>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Integration strategy</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Integration scope</a:t>
            </a:r>
          </a:p>
          <a:p>
            <a:pPr marL="0" algn="l" rtl="0" eaLnBrk="1" fontAlgn="ctr" latinLnBrk="0" hangingPunct="1">
              <a:spcBef>
                <a:spcPts val="0"/>
              </a:spcBef>
              <a:spcAft>
                <a:spcPts val="0"/>
              </a:spcAft>
            </a:pPr>
            <a:r>
              <a:rPr lang="de-DE" sz="1800" b="0" i="0" u="none" strike="noStrike">
                <a:solidFill>
                  <a:srgbClr val="FFFFFF"/>
                </a:solidFill>
                <a:effectLst/>
                <a:latin typeface="Segoe UI" panose="020B0502040204020203" pitchFamily="34" charset="0"/>
              </a:rPr>
              <a:t>Integration </a:t>
            </a:r>
            <a:r>
              <a:rPr lang="de-DE" sz="1800" b="0" i="0" u="none" strike="noStrike" err="1">
                <a:solidFill>
                  <a:srgbClr val="FFFFFF"/>
                </a:solidFill>
                <a:effectLst/>
                <a:latin typeface="Segoe UI" panose="020B0502040204020203" pitchFamily="34" charset="0"/>
              </a:rPr>
              <a:t>architecture</a:t>
            </a:r>
            <a:endParaRPr lang="en-DE" sz="1800" b="0" i="0" u="none" strike="noStrike">
              <a:effectLst/>
              <a:latin typeface="Arial" panose="020B0604020202020204" pitchFamily="34" charset="0"/>
            </a:endParaRPr>
          </a:p>
          <a:p>
            <a:endParaRPr lang="en-DE"/>
          </a:p>
        </p:txBody>
      </p:sp>
      <p:sp>
        <p:nvSpPr>
          <p:cNvPr id="5" name="TextBox 4">
            <a:extLst>
              <a:ext uri="{FF2B5EF4-FFF2-40B4-BE49-F238E27FC236}">
                <a16:creationId xmlns:a16="http://schemas.microsoft.com/office/drawing/2014/main" id="{0A5C6C7A-2903-5D93-A8BF-A1029F10573C}"/>
              </a:ext>
            </a:extLst>
          </p:cNvPr>
          <p:cNvSpPr txBox="1"/>
          <p:nvPr/>
        </p:nvSpPr>
        <p:spPr>
          <a:xfrm>
            <a:off x="585218" y="5456008"/>
            <a:ext cx="8179404" cy="1015663"/>
          </a:xfrm>
          <a:prstGeom prst="rect">
            <a:avLst/>
          </a:prstGeom>
          <a:noFill/>
        </p:spPr>
        <p:txBody>
          <a:bodyPr wrap="square" lIns="0" tIns="0" rIns="0" bIns="0" rtlCol="0">
            <a:spAutoFit/>
          </a:bodyPr>
          <a:lstStyle/>
          <a:p>
            <a:pPr algn="l"/>
            <a:r>
              <a:rPr lang="en-US" sz="1100" b="1" i="1">
                <a:solidFill>
                  <a:srgbClr val="FFFFFF"/>
                </a:solidFill>
                <a:effectLst/>
                <a:latin typeface="Segoe UI" panose="020B0502040204020203" pitchFamily="34" charset="0"/>
              </a:rPr>
              <a:t>Example assets</a:t>
            </a:r>
            <a:br>
              <a:rPr lang="en-US" sz="1100" b="1" i="1">
                <a:solidFill>
                  <a:srgbClr val="FFFFFF"/>
                </a:solidFill>
                <a:effectLst/>
                <a:latin typeface="Segoe UI" panose="020B0502040204020203" pitchFamily="34" charset="0"/>
              </a:rPr>
            </a:br>
            <a:endParaRPr lang="en-US" sz="1100" b="1" i="1">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Integration Architecture Diagram: </a:t>
            </a:r>
            <a:r>
              <a:rPr lang="en-US" sz="1100" i="1">
                <a:solidFill>
                  <a:srgbClr val="FFFFFF"/>
                </a:solidFill>
                <a:effectLst/>
                <a:latin typeface="Segoe UI" panose="020B0502040204020203" pitchFamily="34" charset="0"/>
              </a:rPr>
              <a:t>Visual representation of the integration architecture, systems, and integration points.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Platform and Middleware Selection Guide: </a:t>
            </a:r>
            <a:r>
              <a:rPr lang="en-US" sz="1100" i="1">
                <a:solidFill>
                  <a:srgbClr val="FFFFFF"/>
                </a:solidFill>
                <a:effectLst/>
                <a:latin typeface="Segoe UI" panose="020B0502040204020203" pitchFamily="34" charset="0"/>
              </a:rPr>
              <a:t>Document outlining the criteria for choosing the right platform and middleware.</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Integration Pattern Overview: </a:t>
            </a:r>
            <a:r>
              <a:rPr lang="en-US" sz="1100" i="1">
                <a:solidFill>
                  <a:srgbClr val="FFFFFF"/>
                </a:solidFill>
                <a:effectLst/>
                <a:latin typeface="Segoe UI" panose="020B0502040204020203" pitchFamily="34" charset="0"/>
              </a:rPr>
              <a:t>Visual tool for understanding different integration patterns and their use cases.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Testing and Change Management Plan: </a:t>
            </a:r>
            <a:r>
              <a:rPr lang="en-US" sz="1100" i="1">
                <a:solidFill>
                  <a:srgbClr val="FFFFFF"/>
                </a:solidFill>
                <a:effectLst/>
                <a:latin typeface="Segoe UI" panose="020B0502040204020203" pitchFamily="34" charset="0"/>
              </a:rPr>
              <a:t>Strategy for testing integrations and managing change</a:t>
            </a:r>
            <a:endParaRPr lang="en-US" sz="1200"/>
          </a:p>
        </p:txBody>
      </p:sp>
    </p:spTree>
    <p:extLst>
      <p:ext uri="{BB962C8B-B14F-4D97-AF65-F5344CB8AC3E}">
        <p14:creationId xmlns:p14="http://schemas.microsoft.com/office/powerpoint/2010/main" val="66116541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A31D1-186B-64E4-892E-063ABE6A1B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FAE481-458A-A228-5A8C-3B9F83420947}"/>
              </a:ext>
            </a:extLst>
          </p:cNvPr>
          <p:cNvSpPr>
            <a:spLocks noGrp="1"/>
          </p:cNvSpPr>
          <p:nvPr>
            <p:ph type="title"/>
          </p:nvPr>
        </p:nvSpPr>
        <p:spPr/>
        <p:txBody>
          <a:bodyPr/>
          <a:lstStyle/>
          <a:p>
            <a:r>
              <a:rPr lang="en-US"/>
              <a:t>Integration strategy</a:t>
            </a:r>
          </a:p>
        </p:txBody>
      </p:sp>
      <p:sp>
        <p:nvSpPr>
          <p:cNvPr id="3" name="Text Placeholder 2">
            <a:extLst>
              <a:ext uri="{FF2B5EF4-FFF2-40B4-BE49-F238E27FC236}">
                <a16:creationId xmlns:a16="http://schemas.microsoft.com/office/drawing/2014/main" id="{5F4BF509-5DA8-2B15-3593-5071B1DC5F15}"/>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149751881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8A1F2-CE54-5940-4024-D2F351840ED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61FA09E-F729-C176-C5DB-D5B47F8F9E5A}"/>
              </a:ext>
            </a:extLst>
          </p:cNvPr>
          <p:cNvSpPr>
            <a:spLocks noGrp="1"/>
          </p:cNvSpPr>
          <p:nvPr>
            <p:ph type="body" sz="quarter" idx="11"/>
          </p:nvPr>
        </p:nvSpPr>
        <p:spPr>
          <a:xfrm>
            <a:off x="276200" y="237133"/>
            <a:ext cx="8420100" cy="553998"/>
          </a:xfrm>
        </p:spPr>
        <p:txBody>
          <a:bodyPr/>
          <a:lstStyle/>
          <a:p>
            <a:r>
              <a:rPr lang="en-US"/>
              <a:t>Performance strategy</a:t>
            </a:r>
          </a:p>
        </p:txBody>
      </p:sp>
      <p:sp>
        <p:nvSpPr>
          <p:cNvPr id="3" name="Text Placeholder 2">
            <a:extLst>
              <a:ext uri="{FF2B5EF4-FFF2-40B4-BE49-F238E27FC236}">
                <a16:creationId xmlns:a16="http://schemas.microsoft.com/office/drawing/2014/main" id="{59FFED34-ACC6-D3A3-8384-5CA9A29DB578}"/>
              </a:ext>
            </a:extLst>
          </p:cNvPr>
          <p:cNvSpPr>
            <a:spLocks noGrp="1"/>
          </p:cNvSpPr>
          <p:nvPr>
            <p:ph type="body" sz="quarter" idx="12"/>
          </p:nvPr>
        </p:nvSpPr>
        <p:spPr/>
        <p:txBody>
          <a:bodyPr/>
          <a:lstStyle/>
          <a:p>
            <a:r>
              <a:rPr lang="en-US"/>
              <a:t>Topic items</a:t>
            </a:r>
          </a:p>
        </p:txBody>
      </p:sp>
      <p:sp>
        <p:nvSpPr>
          <p:cNvPr id="7" name="Text Placeholder 4">
            <a:extLst>
              <a:ext uri="{FF2B5EF4-FFF2-40B4-BE49-F238E27FC236}">
                <a16:creationId xmlns:a16="http://schemas.microsoft.com/office/drawing/2014/main" id="{A068FBF9-3D3A-6320-BAC6-27B17E637070}"/>
              </a:ext>
            </a:extLst>
          </p:cNvPr>
          <p:cNvSpPr>
            <a:spLocks noGrp="1"/>
          </p:cNvSpPr>
          <p:nvPr>
            <p:ph type="body" sz="quarter" idx="15"/>
          </p:nvPr>
        </p:nvSpPr>
        <p:spPr>
          <a:xfrm>
            <a:off x="8967788" y="0"/>
            <a:ext cx="3224212" cy="5575542"/>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a:ln>
                  <a:noFill/>
                </a:ln>
                <a:solidFill>
                  <a:srgbClr val="FFFFFF">
                    <a:lumMod val="95000"/>
                  </a:srgbClr>
                </a:solidFill>
                <a:effectLst/>
                <a:uLnTx/>
                <a:uFillTx/>
              </a:rPr>
              <a:t>Why do we ask these questions?</a:t>
            </a:r>
          </a:p>
          <a:p>
            <a:pPr algn="l"/>
            <a:r>
              <a:rPr lang="en-US" sz="1200">
                <a:solidFill>
                  <a:srgbClr val="FFFFFF">
                    <a:lumMod val="95000"/>
                  </a:srgbClr>
                </a:solidFill>
                <a:latin typeface="Aptos" panose="020B0004020202020204" pitchFamily="34" charset="0"/>
              </a:rPr>
              <a:t>The questions asked as part of the "Performance strategy" are essential to ensure the system performs optimally, meets user expectations, and supports business operations effectively. They help identify potential performance bottlenecks, validate the solution's ability to handle expected loads, and ensure a smooth user experience. </a:t>
            </a:r>
          </a:p>
          <a:p>
            <a:pPr algn="l"/>
            <a:r>
              <a:rPr lang="en-US" sz="1200">
                <a:solidFill>
                  <a:srgbClr val="FFFFFF">
                    <a:lumMod val="95000"/>
                  </a:srgbClr>
                </a:solidFill>
                <a:latin typeface="Aptos" panose="020B0004020202020204" pitchFamily="34" charset="0"/>
              </a:rPr>
              <a:t>A good performance strategy includes the following elements: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Define clear performance goals and metrics.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Outline types of performance tests and scenarios.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The plan for continuously monitor and optimize system performance</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Plan for ensuring the system can handle increased loads and future growth</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A plan for optimizing database queries, code efficiency, and resource configuration</a:t>
            </a:r>
            <a:br>
              <a:rPr lang="en-US" sz="1200">
                <a:solidFill>
                  <a:srgbClr val="FFFFFF">
                    <a:lumMod val="95000"/>
                  </a:srgbClr>
                </a:solidFill>
                <a:latin typeface="Aptos" panose="020B0004020202020204" pitchFamily="34" charset="0"/>
              </a:rPr>
            </a:br>
            <a:br>
              <a:rPr lang="en-US" sz="1200">
                <a:solidFill>
                  <a:srgbClr val="FFFFFF">
                    <a:lumMod val="95000"/>
                  </a:srgbClr>
                </a:solidFill>
                <a:latin typeface="Aptos" panose="020B0004020202020204" pitchFamily="34" charset="0"/>
              </a:rPr>
            </a:br>
            <a:r>
              <a:rPr kumimoji="0" lang="en-US" sz="1600"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rPr>
              <a:t>Prioritize performance in your Dynamics 365 implementations | Microsoft Learn</a:t>
            </a:r>
            <a:endParaRPr lang="en-US" sz="1200">
              <a:latin typeface="Aptos" panose="020B0004020202020204" pitchFamily="34" charset="0"/>
            </a:endParaRPr>
          </a:p>
        </p:txBody>
      </p:sp>
      <p:sp>
        <p:nvSpPr>
          <p:cNvPr id="4" name="Text Placeholder 5">
            <a:extLst>
              <a:ext uri="{FF2B5EF4-FFF2-40B4-BE49-F238E27FC236}">
                <a16:creationId xmlns:a16="http://schemas.microsoft.com/office/drawing/2014/main" id="{1FBBDA1F-B051-01ED-6AA6-704DB5F494A6}"/>
              </a:ext>
            </a:extLst>
          </p:cNvPr>
          <p:cNvSpPr txBox="1">
            <a:spLocks/>
          </p:cNvSpPr>
          <p:nvPr/>
        </p:nvSpPr>
        <p:spPr>
          <a:xfrm>
            <a:off x="585217" y="1522638"/>
            <a:ext cx="7253288" cy="553998"/>
          </a:xfrm>
          <a:prstGeom prst="rect">
            <a:avLst/>
          </a:prstGeom>
        </p:spPr>
        <p:txBody>
          <a:bodyPr vert="horz" wrap="square" lIns="0" tIns="0" rIns="0" bIns="0" rtlCol="0">
            <a:spAutoFit/>
          </a:bodyPr>
          <a:lstStyle>
            <a:defPPr>
              <a:defRPr lang="en-DE"/>
            </a:defPPr>
            <a:lvl1pPr marL="285750" marR="0" indent="-285750" defTabSz="932719" fontAlgn="ctr">
              <a:lnSpc>
                <a:spcPct val="100000"/>
              </a:lnSpc>
              <a:spcBef>
                <a:spcPts val="0"/>
              </a:spcBef>
              <a:spcAft>
                <a:spcPts val="0"/>
              </a:spcAft>
              <a:buClrTx/>
              <a:buSzPct val="90000"/>
              <a:buFont typeface="Wingdings" panose="05000000000000000000" pitchFamily="2" charset="2"/>
              <a:buChar char="ü"/>
              <a:tabLst/>
              <a:defRPr b="0" cap="none" spc="-51" baseline="0">
                <a:ln w="3175">
                  <a:noFill/>
                </a:ln>
                <a:solidFill>
                  <a:srgbClr val="FFFFFF"/>
                </a:solidFill>
                <a:effectLst/>
                <a:latin typeface="Segoe UI" panose="020B0502040204020203" pitchFamily="34" charset="0"/>
                <a:cs typeface="Segoe UI" pitchFamily="34" charset="0"/>
              </a:defRPr>
            </a:lvl1pPr>
            <a:lvl2pPr marL="457189" marR="0" indent="-228594" defTabSz="932719" fontAlgn="auto">
              <a:lnSpc>
                <a:spcPct val="100000"/>
              </a:lnSpc>
              <a:spcBef>
                <a:spcPct val="20000"/>
              </a:spcBef>
              <a:spcAft>
                <a:spcPts val="0"/>
              </a:spcAft>
              <a:buClrTx/>
              <a:buSzPct val="90000"/>
              <a:buFont typeface="Wingdings" panose="05000000000000000000" pitchFamily="2" charset="2"/>
              <a:buChar char=""/>
              <a:tabLst/>
              <a:defRPr sz="3600" b="0" cap="none" spc="-51" baseline="0">
                <a:ln w="3175">
                  <a:noFill/>
                </a:ln>
                <a:effectLst/>
                <a:latin typeface="+mj-lt"/>
                <a:cs typeface="Segoe UI" pitchFamily="34" charset="0"/>
              </a:defRPr>
            </a:lvl2pPr>
            <a:lvl3pPr marL="657209" marR="0" indent="-200020" defTabSz="932719"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42" marR="0" indent="-1809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13" marR="0" indent="-1682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4976" indent="-233181" defTabSz="932719">
              <a:spcBef>
                <a:spcPct val="20000"/>
              </a:spcBef>
              <a:buFont typeface="Arial" pitchFamily="34" charset="0"/>
              <a:buChar char="•"/>
              <a:defRPr sz="2000"/>
            </a:lvl6pPr>
            <a:lvl7pPr marL="3031336" indent="-233181" defTabSz="932719">
              <a:spcBef>
                <a:spcPct val="20000"/>
              </a:spcBef>
              <a:buFont typeface="Arial" pitchFamily="34" charset="0"/>
              <a:buChar char="•"/>
              <a:defRPr sz="2000"/>
            </a:lvl7pPr>
            <a:lvl8pPr marL="3497695" indent="-233181" defTabSz="932719">
              <a:spcBef>
                <a:spcPct val="20000"/>
              </a:spcBef>
              <a:buFont typeface="Arial" pitchFamily="34" charset="0"/>
              <a:buChar char="•"/>
              <a:defRPr sz="2000"/>
            </a:lvl8pPr>
            <a:lvl9pPr marL="3964056" indent="-233181" defTabSz="932719">
              <a:spcBef>
                <a:spcPct val="20000"/>
              </a:spcBef>
              <a:buFont typeface="Arial" pitchFamily="34" charset="0"/>
              <a:buChar char="•"/>
              <a:defRPr sz="2000"/>
            </a:lvl9pPr>
          </a:lstStyle>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Volumes</a:t>
            </a:r>
            <a:endParaRPr lang="en-DE" sz="1800" b="0" i="0" u="none" strike="noStrike">
              <a:effectLst/>
              <a:latin typeface="Arial" panose="020B0604020202020204" pitchFamily="34" charset="0"/>
            </a:endParaRPr>
          </a:p>
          <a:p>
            <a:endParaRPr lang="en-DE"/>
          </a:p>
        </p:txBody>
      </p:sp>
      <p:sp>
        <p:nvSpPr>
          <p:cNvPr id="5" name="TextBox 4">
            <a:extLst>
              <a:ext uri="{FF2B5EF4-FFF2-40B4-BE49-F238E27FC236}">
                <a16:creationId xmlns:a16="http://schemas.microsoft.com/office/drawing/2014/main" id="{FA3CC3FF-4F1D-C66F-797C-6AA08FC03D23}"/>
              </a:ext>
            </a:extLst>
          </p:cNvPr>
          <p:cNvSpPr txBox="1"/>
          <p:nvPr/>
        </p:nvSpPr>
        <p:spPr>
          <a:xfrm>
            <a:off x="585217" y="5456008"/>
            <a:ext cx="8111083" cy="1015663"/>
          </a:xfrm>
          <a:prstGeom prst="rect">
            <a:avLst/>
          </a:prstGeom>
          <a:noFill/>
        </p:spPr>
        <p:txBody>
          <a:bodyPr wrap="square" lIns="0" tIns="0" rIns="0" bIns="0" rtlCol="0">
            <a:spAutoFit/>
          </a:bodyPr>
          <a:lstStyle/>
          <a:p>
            <a:pPr algn="l"/>
            <a:r>
              <a:rPr lang="en-US" sz="1100" b="1" i="1">
                <a:solidFill>
                  <a:srgbClr val="FFFFFF"/>
                </a:solidFill>
                <a:effectLst/>
                <a:latin typeface="Segoe UI" panose="020B0502040204020203" pitchFamily="34" charset="0"/>
              </a:rPr>
              <a:t>Example assets</a:t>
            </a:r>
            <a:br>
              <a:rPr lang="en-US" sz="1100" b="1" i="1">
                <a:solidFill>
                  <a:srgbClr val="FFFFFF"/>
                </a:solidFill>
                <a:effectLst/>
                <a:latin typeface="Segoe UI" panose="020B0502040204020203" pitchFamily="34" charset="0"/>
              </a:rPr>
            </a:br>
            <a:endParaRPr lang="en-US" sz="1100" b="1" i="1">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Performance Testing Plan: </a:t>
            </a:r>
            <a:r>
              <a:rPr lang="en-US" sz="1100" i="1">
                <a:solidFill>
                  <a:srgbClr val="FFFFFF"/>
                </a:solidFill>
                <a:effectLst/>
                <a:latin typeface="Segoe UI" panose="020B0502040204020203" pitchFamily="34" charset="0"/>
              </a:rPr>
              <a:t>Document outlining performance testing scenarios, goals, and results.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User Persona Profiles: </a:t>
            </a:r>
            <a:r>
              <a:rPr lang="en-US" sz="1100" i="1">
                <a:solidFill>
                  <a:srgbClr val="FFFFFF"/>
                </a:solidFill>
                <a:effectLst/>
                <a:latin typeface="Segoe UI" panose="020B0502040204020203" pitchFamily="34" charset="0"/>
              </a:rPr>
              <a:t>Detailed profiles representing different user roles, locations, and activities.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Performance Metrics Dashboard: </a:t>
            </a:r>
            <a:r>
              <a:rPr lang="en-US" sz="1100" i="1">
                <a:solidFill>
                  <a:srgbClr val="FFFFFF"/>
                </a:solidFill>
                <a:effectLst/>
                <a:latin typeface="Segoe UI" panose="020B0502040204020203" pitchFamily="34" charset="0"/>
              </a:rPr>
              <a:t>Visual tool for tracking performance metrics and identifying areas for improvement.</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Optimization Strategy: </a:t>
            </a:r>
            <a:r>
              <a:rPr lang="en-US" sz="1100" i="1">
                <a:solidFill>
                  <a:srgbClr val="FFFFFF"/>
                </a:solidFill>
                <a:effectLst/>
                <a:latin typeface="Segoe UI" panose="020B0502040204020203" pitchFamily="34" charset="0"/>
              </a:rPr>
              <a:t>Plan for ongoing performance monitoring and optimization</a:t>
            </a:r>
            <a:endParaRPr lang="en-US" sz="1200"/>
          </a:p>
        </p:txBody>
      </p:sp>
    </p:spTree>
    <p:extLst>
      <p:ext uri="{BB962C8B-B14F-4D97-AF65-F5344CB8AC3E}">
        <p14:creationId xmlns:p14="http://schemas.microsoft.com/office/powerpoint/2010/main" val="204965666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29791-C16C-6868-0CF7-84C9F9326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5776A-D01F-84A2-4E1B-25C73A26D5C5}"/>
              </a:ext>
            </a:extLst>
          </p:cNvPr>
          <p:cNvSpPr>
            <a:spLocks noGrp="1"/>
          </p:cNvSpPr>
          <p:nvPr>
            <p:ph type="title"/>
          </p:nvPr>
        </p:nvSpPr>
        <p:spPr/>
        <p:txBody>
          <a:bodyPr/>
          <a:lstStyle/>
          <a:p>
            <a:r>
              <a:rPr lang="en-US"/>
              <a:t>Performance strategy</a:t>
            </a:r>
          </a:p>
        </p:txBody>
      </p:sp>
      <p:sp>
        <p:nvSpPr>
          <p:cNvPr id="3" name="Text Placeholder 2">
            <a:extLst>
              <a:ext uri="{FF2B5EF4-FFF2-40B4-BE49-F238E27FC236}">
                <a16:creationId xmlns:a16="http://schemas.microsoft.com/office/drawing/2014/main" id="{02BAC248-1948-24F8-EAC6-01324D5B66B2}"/>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179531556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8DC1B-93FB-AAE5-2E7C-26C1DBE7F19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36A2037-7723-9642-F8D7-6DAB13AE7946}"/>
              </a:ext>
            </a:extLst>
          </p:cNvPr>
          <p:cNvSpPr>
            <a:spLocks noGrp="1"/>
          </p:cNvSpPr>
          <p:nvPr>
            <p:ph type="body" sz="quarter" idx="11"/>
          </p:nvPr>
        </p:nvSpPr>
        <p:spPr>
          <a:xfrm>
            <a:off x="276200" y="237133"/>
            <a:ext cx="8420100" cy="553998"/>
          </a:xfrm>
        </p:spPr>
        <p:txBody>
          <a:bodyPr/>
          <a:lstStyle/>
          <a:p>
            <a:r>
              <a:rPr lang="en-US"/>
              <a:t>Security strategy</a:t>
            </a:r>
          </a:p>
        </p:txBody>
      </p:sp>
      <p:sp>
        <p:nvSpPr>
          <p:cNvPr id="3" name="Text Placeholder 2">
            <a:extLst>
              <a:ext uri="{FF2B5EF4-FFF2-40B4-BE49-F238E27FC236}">
                <a16:creationId xmlns:a16="http://schemas.microsoft.com/office/drawing/2014/main" id="{9FD679E4-08BD-A574-D08C-5D5DBC0A6227}"/>
              </a:ext>
            </a:extLst>
          </p:cNvPr>
          <p:cNvSpPr>
            <a:spLocks noGrp="1"/>
          </p:cNvSpPr>
          <p:nvPr>
            <p:ph type="body" sz="quarter" idx="12"/>
          </p:nvPr>
        </p:nvSpPr>
        <p:spPr/>
        <p:txBody>
          <a:bodyPr/>
          <a:lstStyle/>
          <a:p>
            <a:r>
              <a:rPr lang="en-US"/>
              <a:t>Topic items</a:t>
            </a:r>
          </a:p>
        </p:txBody>
      </p:sp>
      <p:sp>
        <p:nvSpPr>
          <p:cNvPr id="7" name="Text Placeholder 4">
            <a:extLst>
              <a:ext uri="{FF2B5EF4-FFF2-40B4-BE49-F238E27FC236}">
                <a16:creationId xmlns:a16="http://schemas.microsoft.com/office/drawing/2014/main" id="{DD7135AE-64C2-31A7-9A18-CE8EFF933639}"/>
              </a:ext>
            </a:extLst>
          </p:cNvPr>
          <p:cNvSpPr>
            <a:spLocks noGrp="1"/>
          </p:cNvSpPr>
          <p:nvPr>
            <p:ph type="body" sz="quarter" idx="15"/>
          </p:nvPr>
        </p:nvSpPr>
        <p:spPr>
          <a:xfrm>
            <a:off x="8967788" y="0"/>
            <a:ext cx="3224212" cy="5652486"/>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a:ln>
                  <a:noFill/>
                </a:ln>
                <a:solidFill>
                  <a:srgbClr val="FFFFFF">
                    <a:lumMod val="95000"/>
                  </a:srgbClr>
                </a:solidFill>
                <a:effectLst/>
                <a:uLnTx/>
                <a:uFillTx/>
              </a:rPr>
              <a:t>Why do we ask these questions?</a:t>
            </a:r>
          </a:p>
          <a:p>
            <a:r>
              <a:rPr lang="en-US" sz="1200">
                <a:solidFill>
                  <a:srgbClr val="FFFFFF">
                    <a:lumMod val="95000"/>
                  </a:srgbClr>
                </a:solidFill>
                <a:latin typeface="Aptos" panose="020B0004020202020204" pitchFamily="34" charset="0"/>
              </a:rPr>
              <a:t>The questions asked as part of the "Security strategy" are essential to ensure the system is secure, compliant, and efficient. They help determine the right balance of compliance, productivity, and performance, and ensure that resources are managed effectively.</a:t>
            </a:r>
          </a:p>
          <a:p>
            <a:pPr algn="l"/>
            <a:r>
              <a:rPr lang="en-US" sz="1200">
                <a:solidFill>
                  <a:srgbClr val="FFFFFF">
                    <a:lumMod val="95000"/>
                  </a:srgbClr>
                </a:solidFill>
                <a:latin typeface="Aptos" panose="020B0004020202020204" pitchFamily="34" charset="0"/>
              </a:rPr>
              <a:t>A good  application security strategy includes the following elements:</a:t>
            </a:r>
          </a:p>
          <a:p>
            <a:pPr marL="171450" indent="-171450" algn="l">
              <a:buFont typeface="Wingdings" panose="05000000000000000000" pitchFamily="2" charset="2"/>
              <a:buChar char="q"/>
            </a:pPr>
            <a:r>
              <a:rPr lang="en-US" sz="1200" i="0">
                <a:effectLst/>
                <a:latin typeface="Segoe UI" panose="020B0502040204020203" pitchFamily="34" charset="0"/>
              </a:rPr>
              <a:t>Identify legal, policy, or compliance certification requirements to follow</a:t>
            </a:r>
          </a:p>
          <a:p>
            <a:pPr marL="171450" indent="-171450">
              <a:buFont typeface="Wingdings" panose="05000000000000000000" pitchFamily="2" charset="2"/>
              <a:buChar char="q"/>
            </a:pPr>
            <a:r>
              <a:rPr lang="en-US" sz="1200" i="0">
                <a:effectLst/>
                <a:latin typeface="Segoe UI" panose="020B0502040204020203" pitchFamily="34" charset="0"/>
              </a:rPr>
              <a:t>Determine data privacy or residency requirements to meet</a:t>
            </a:r>
          </a:p>
          <a:p>
            <a:pPr marL="171450" indent="-171450">
              <a:buFont typeface="Wingdings" panose="05000000000000000000" pitchFamily="2" charset="2"/>
              <a:buChar char="q"/>
            </a:pPr>
            <a:r>
              <a:rPr lang="en-US" sz="1200" i="0">
                <a:effectLst/>
                <a:latin typeface="Segoe UI" panose="020B0502040204020203" pitchFamily="34" charset="0"/>
              </a:rPr>
              <a:t>Plan for security validation and compliance to ensure adherence to regulations</a:t>
            </a:r>
          </a:p>
          <a:p>
            <a:pPr marL="171450" indent="-171450">
              <a:buFont typeface="Wingdings" panose="05000000000000000000" pitchFamily="2" charset="2"/>
              <a:buChar char="q"/>
            </a:pPr>
            <a:r>
              <a:rPr lang="en-US" sz="1200" i="0">
                <a:effectLst/>
                <a:latin typeface="Segoe UI" panose="020B0502040204020203" pitchFamily="34" charset="0"/>
              </a:rPr>
              <a:t>Establish governance and control to manage access and maintain security</a:t>
            </a:r>
          </a:p>
          <a:p>
            <a:pPr marL="171450" indent="-171450">
              <a:buFont typeface="Wingdings" panose="05000000000000000000" pitchFamily="2" charset="2"/>
              <a:buChar char="q"/>
            </a:pPr>
            <a:r>
              <a:rPr lang="en-US" sz="1200" i="0">
                <a:effectLst/>
                <a:latin typeface="Segoe UI" panose="020B0502040204020203" pitchFamily="34" charset="0"/>
              </a:rPr>
              <a:t>Consider how security affects scalability and performance to avoid future limitations</a:t>
            </a:r>
          </a:p>
          <a:p>
            <a:br>
              <a:rPr lang="en-US" sz="1200">
                <a:solidFill>
                  <a:srgbClr val="FFFFFF">
                    <a:lumMod val="95000"/>
                  </a:srgbClr>
                </a:solidFill>
                <a:latin typeface="Aptos" panose="020B0004020202020204" pitchFamily="34" charset="0"/>
              </a:rPr>
            </a:br>
            <a:r>
              <a:rPr kumimoji="0" lang="en-US" sz="1600"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rPr>
              <a:t>Secure your Dynamics 365 project from day one | Microsoft Learn</a:t>
            </a:r>
            <a:endParaRPr lang="en-US" sz="1200">
              <a:latin typeface="Aptos" panose="020B0004020202020204" pitchFamily="34" charset="0"/>
            </a:endParaRPr>
          </a:p>
        </p:txBody>
      </p:sp>
      <p:sp>
        <p:nvSpPr>
          <p:cNvPr id="4" name="Text Placeholder 5">
            <a:extLst>
              <a:ext uri="{FF2B5EF4-FFF2-40B4-BE49-F238E27FC236}">
                <a16:creationId xmlns:a16="http://schemas.microsoft.com/office/drawing/2014/main" id="{234AA96E-5CCC-6202-C692-0FE1F3F7A61E}"/>
              </a:ext>
            </a:extLst>
          </p:cNvPr>
          <p:cNvSpPr txBox="1">
            <a:spLocks/>
          </p:cNvSpPr>
          <p:nvPr/>
        </p:nvSpPr>
        <p:spPr>
          <a:xfrm>
            <a:off x="585217" y="1522638"/>
            <a:ext cx="7253288" cy="1661993"/>
          </a:xfrm>
          <a:prstGeom prst="rect">
            <a:avLst/>
          </a:prstGeom>
        </p:spPr>
        <p:txBody>
          <a:bodyPr vert="horz" wrap="square" lIns="0" tIns="0" rIns="0" bIns="0" rtlCol="0">
            <a:spAutoFit/>
          </a:bodyPr>
          <a:lstStyle>
            <a:defPPr>
              <a:defRPr lang="en-DE"/>
            </a:defPPr>
            <a:lvl1pPr marL="285750" marR="0" indent="-285750" defTabSz="932719" fontAlgn="ctr">
              <a:lnSpc>
                <a:spcPct val="100000"/>
              </a:lnSpc>
              <a:spcBef>
                <a:spcPts val="0"/>
              </a:spcBef>
              <a:spcAft>
                <a:spcPts val="0"/>
              </a:spcAft>
              <a:buClrTx/>
              <a:buSzPct val="90000"/>
              <a:buFont typeface="Wingdings" panose="05000000000000000000" pitchFamily="2" charset="2"/>
              <a:buChar char="ü"/>
              <a:tabLst/>
              <a:defRPr b="0" cap="none" spc="-51" baseline="0">
                <a:ln w="3175">
                  <a:noFill/>
                </a:ln>
                <a:solidFill>
                  <a:srgbClr val="FFFFFF"/>
                </a:solidFill>
                <a:effectLst/>
                <a:latin typeface="Segoe UI" panose="020B0502040204020203" pitchFamily="34" charset="0"/>
                <a:cs typeface="Segoe UI" pitchFamily="34" charset="0"/>
              </a:defRPr>
            </a:lvl1pPr>
            <a:lvl2pPr marL="457189" marR="0" indent="-228594" defTabSz="932719" fontAlgn="auto">
              <a:lnSpc>
                <a:spcPct val="100000"/>
              </a:lnSpc>
              <a:spcBef>
                <a:spcPct val="20000"/>
              </a:spcBef>
              <a:spcAft>
                <a:spcPts val="0"/>
              </a:spcAft>
              <a:buClrTx/>
              <a:buSzPct val="90000"/>
              <a:buFont typeface="Wingdings" panose="05000000000000000000" pitchFamily="2" charset="2"/>
              <a:buChar char=""/>
              <a:tabLst/>
              <a:defRPr sz="3600" b="0" cap="none" spc="-51" baseline="0">
                <a:ln w="3175">
                  <a:noFill/>
                </a:ln>
                <a:effectLst/>
                <a:latin typeface="+mj-lt"/>
                <a:cs typeface="Segoe UI" pitchFamily="34" charset="0"/>
              </a:defRPr>
            </a:lvl2pPr>
            <a:lvl3pPr marL="657209" marR="0" indent="-200020" defTabSz="932719"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42" marR="0" indent="-1809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13" marR="0" indent="-1682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4976" indent="-233181" defTabSz="932719">
              <a:spcBef>
                <a:spcPct val="20000"/>
              </a:spcBef>
              <a:buFont typeface="Arial" pitchFamily="34" charset="0"/>
              <a:buChar char="•"/>
              <a:defRPr sz="2000"/>
            </a:lvl6pPr>
            <a:lvl7pPr marL="3031336" indent="-233181" defTabSz="932719">
              <a:spcBef>
                <a:spcPct val="20000"/>
              </a:spcBef>
              <a:buFont typeface="Arial" pitchFamily="34" charset="0"/>
              <a:buChar char="•"/>
              <a:defRPr sz="2000"/>
            </a:lvl7pPr>
            <a:lvl8pPr marL="3497695" indent="-233181" defTabSz="932719">
              <a:spcBef>
                <a:spcPct val="20000"/>
              </a:spcBef>
              <a:buFont typeface="Arial" pitchFamily="34" charset="0"/>
              <a:buChar char="•"/>
              <a:defRPr sz="2000"/>
            </a:lvl8pPr>
            <a:lvl9pPr marL="3964056" indent="-233181" defTabSz="932719">
              <a:spcBef>
                <a:spcPct val="20000"/>
              </a:spcBef>
              <a:buFont typeface="Arial" pitchFamily="34" charset="0"/>
              <a:buChar char="•"/>
              <a:defRPr sz="2000"/>
            </a:lvl9pPr>
          </a:lstStyle>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Residency considerations</a:t>
            </a:r>
            <a:endParaRPr lang="en-US" sz="1800" b="0" i="0" u="none" strike="noStrike" kern="1200">
              <a:solidFill>
                <a:srgbClr val="FFFFFF"/>
              </a:solidFill>
              <a:effectLst/>
              <a:latin typeface="Segoe UI" panose="020B0502040204020203" pitchFamily="34" charset="0"/>
            </a:endParaRP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Privacy considerations</a:t>
            </a: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Access considerations</a:t>
            </a:r>
            <a:endParaRPr lang="en-US" sz="1800">
              <a:solidFill>
                <a:srgbClr val="FFFFFF"/>
              </a:solidFill>
              <a:latin typeface="Segoe UI" panose="020B0502040204020203" pitchFamily="34" charset="0"/>
            </a:endParaRPr>
          </a:p>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Compliance considerations</a:t>
            </a:r>
          </a:p>
          <a:p>
            <a:pPr marL="0" algn="l" rtl="0" eaLnBrk="1" fontAlgn="ctr" latinLnBrk="0" hangingPunct="1">
              <a:spcBef>
                <a:spcPts val="0"/>
              </a:spcBef>
              <a:spcAft>
                <a:spcPts val="0"/>
              </a:spcAft>
            </a:pPr>
            <a:endParaRPr lang="en-DE" sz="1800" b="0" i="0" u="none" strike="noStrike">
              <a:effectLst/>
              <a:latin typeface="Arial" panose="020B0604020202020204" pitchFamily="34" charset="0"/>
            </a:endParaRPr>
          </a:p>
          <a:p>
            <a:endParaRPr lang="en-DE"/>
          </a:p>
        </p:txBody>
      </p:sp>
      <p:sp>
        <p:nvSpPr>
          <p:cNvPr id="5" name="TextBox 4">
            <a:extLst>
              <a:ext uri="{FF2B5EF4-FFF2-40B4-BE49-F238E27FC236}">
                <a16:creationId xmlns:a16="http://schemas.microsoft.com/office/drawing/2014/main" id="{CCBC05CE-E23C-3B3C-8580-3270F06397AC}"/>
              </a:ext>
            </a:extLst>
          </p:cNvPr>
          <p:cNvSpPr txBox="1"/>
          <p:nvPr/>
        </p:nvSpPr>
        <p:spPr>
          <a:xfrm>
            <a:off x="585217" y="5456008"/>
            <a:ext cx="7983957" cy="846386"/>
          </a:xfrm>
          <a:prstGeom prst="rect">
            <a:avLst/>
          </a:prstGeom>
          <a:noFill/>
        </p:spPr>
        <p:txBody>
          <a:bodyPr wrap="square" lIns="0" tIns="0" rIns="0" bIns="0" rtlCol="0">
            <a:spAutoFit/>
          </a:bodyPr>
          <a:lstStyle/>
          <a:p>
            <a:pPr algn="l"/>
            <a:r>
              <a:rPr lang="en-US" sz="1100" b="1" i="1">
                <a:solidFill>
                  <a:srgbClr val="FFFFFF"/>
                </a:solidFill>
                <a:effectLst/>
                <a:latin typeface="Segoe UI" panose="020B0502040204020203" pitchFamily="34" charset="0"/>
              </a:rPr>
              <a:t>Example assets</a:t>
            </a:r>
            <a:br>
              <a:rPr lang="en-US" sz="1100" b="1" i="1">
                <a:solidFill>
                  <a:srgbClr val="FFFFFF"/>
                </a:solidFill>
                <a:effectLst/>
                <a:latin typeface="Segoe UI" panose="020B0502040204020203" pitchFamily="34" charset="0"/>
              </a:rPr>
            </a:br>
            <a:endParaRPr lang="en-US" sz="1100" b="1" i="1">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Security Policies and Procedures: </a:t>
            </a:r>
            <a:r>
              <a:rPr lang="en-US" sz="1100" i="1">
                <a:solidFill>
                  <a:srgbClr val="FFFFFF"/>
                </a:solidFill>
                <a:effectLst/>
                <a:latin typeface="Segoe UI" panose="020B0502040204020203" pitchFamily="34" charset="0"/>
              </a:rPr>
              <a:t>Document outlining security policies, procedures, and best practices.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Audit and Monitoring Reports: </a:t>
            </a:r>
            <a:r>
              <a:rPr lang="en-US" sz="1100" i="1">
                <a:solidFill>
                  <a:srgbClr val="FFFFFF"/>
                </a:solidFill>
                <a:effectLst/>
                <a:latin typeface="Segoe UI" panose="020B0502040204020203" pitchFamily="34" charset="0"/>
              </a:rPr>
              <a:t>Reports for tracking user activities, security incidents, and compliance status.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Incident Response Plan: </a:t>
            </a:r>
            <a:r>
              <a:rPr lang="en-US" sz="1100" i="1">
                <a:solidFill>
                  <a:srgbClr val="FFFFFF"/>
                </a:solidFill>
                <a:effectLst/>
                <a:latin typeface="Segoe UI" panose="020B0502040204020203" pitchFamily="34" charset="0"/>
              </a:rPr>
              <a:t>Strategy for managing and responding to security incidents</a:t>
            </a:r>
            <a:endParaRPr lang="en-US" sz="1200"/>
          </a:p>
        </p:txBody>
      </p:sp>
    </p:spTree>
    <p:extLst>
      <p:ext uri="{BB962C8B-B14F-4D97-AF65-F5344CB8AC3E}">
        <p14:creationId xmlns:p14="http://schemas.microsoft.com/office/powerpoint/2010/main" val="119230986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7541C-7D77-17C3-9019-B9B764D8C6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38DFDD-48F2-9CAB-7269-7E4EC90BB028}"/>
              </a:ext>
            </a:extLst>
          </p:cNvPr>
          <p:cNvSpPr>
            <a:spLocks noGrp="1"/>
          </p:cNvSpPr>
          <p:nvPr>
            <p:ph type="title"/>
          </p:nvPr>
        </p:nvSpPr>
        <p:spPr/>
        <p:txBody>
          <a:bodyPr/>
          <a:lstStyle/>
          <a:p>
            <a:r>
              <a:rPr lang="en-US"/>
              <a:t>Security strategy</a:t>
            </a:r>
          </a:p>
        </p:txBody>
      </p:sp>
      <p:sp>
        <p:nvSpPr>
          <p:cNvPr id="3" name="Text Placeholder 2">
            <a:extLst>
              <a:ext uri="{FF2B5EF4-FFF2-40B4-BE49-F238E27FC236}">
                <a16:creationId xmlns:a16="http://schemas.microsoft.com/office/drawing/2014/main" id="{7AFA2E42-5B68-790B-03AB-1BC18BBB24AD}"/>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199236180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944D9-1640-B700-60EA-9022FDF57DA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1E9FF69-352A-316F-EA39-731AA06778F4}"/>
              </a:ext>
            </a:extLst>
          </p:cNvPr>
          <p:cNvSpPr>
            <a:spLocks noGrp="1"/>
          </p:cNvSpPr>
          <p:nvPr>
            <p:ph type="body" sz="quarter" idx="11"/>
          </p:nvPr>
        </p:nvSpPr>
        <p:spPr>
          <a:xfrm>
            <a:off x="276200" y="237133"/>
            <a:ext cx="8420100" cy="553998"/>
          </a:xfrm>
        </p:spPr>
        <p:txBody>
          <a:bodyPr/>
          <a:lstStyle/>
          <a:p>
            <a:r>
              <a:rPr lang="en-US"/>
              <a:t>Test strategy</a:t>
            </a:r>
          </a:p>
        </p:txBody>
      </p:sp>
      <p:sp>
        <p:nvSpPr>
          <p:cNvPr id="3" name="Text Placeholder 2">
            <a:extLst>
              <a:ext uri="{FF2B5EF4-FFF2-40B4-BE49-F238E27FC236}">
                <a16:creationId xmlns:a16="http://schemas.microsoft.com/office/drawing/2014/main" id="{3E2D954A-B9DD-710E-28EA-53A52DAEBC86}"/>
              </a:ext>
            </a:extLst>
          </p:cNvPr>
          <p:cNvSpPr>
            <a:spLocks noGrp="1"/>
          </p:cNvSpPr>
          <p:nvPr>
            <p:ph type="body" sz="quarter" idx="12"/>
          </p:nvPr>
        </p:nvSpPr>
        <p:spPr/>
        <p:txBody>
          <a:bodyPr/>
          <a:lstStyle/>
          <a:p>
            <a:r>
              <a:rPr lang="en-US"/>
              <a:t>Topic items</a:t>
            </a:r>
          </a:p>
        </p:txBody>
      </p:sp>
      <p:sp>
        <p:nvSpPr>
          <p:cNvPr id="7" name="Text Placeholder 4">
            <a:extLst>
              <a:ext uri="{FF2B5EF4-FFF2-40B4-BE49-F238E27FC236}">
                <a16:creationId xmlns:a16="http://schemas.microsoft.com/office/drawing/2014/main" id="{B97174EE-518A-9C1D-79DE-B56CACA583CD}"/>
              </a:ext>
            </a:extLst>
          </p:cNvPr>
          <p:cNvSpPr>
            <a:spLocks noGrp="1"/>
          </p:cNvSpPr>
          <p:nvPr>
            <p:ph type="body" sz="quarter" idx="15"/>
          </p:nvPr>
        </p:nvSpPr>
        <p:spPr>
          <a:xfrm>
            <a:off x="8967788" y="0"/>
            <a:ext cx="3224212" cy="6352678"/>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a:ln>
                  <a:noFill/>
                </a:ln>
                <a:solidFill>
                  <a:srgbClr val="FFFFFF">
                    <a:lumMod val="95000"/>
                  </a:srgbClr>
                </a:solidFill>
                <a:effectLst/>
                <a:uLnTx/>
                <a:uFillTx/>
              </a:rPr>
              <a:t>Why do we ask these questions?</a:t>
            </a:r>
          </a:p>
          <a:p>
            <a:pPr algn="l"/>
            <a:r>
              <a:rPr lang="en-US" sz="1200">
                <a:solidFill>
                  <a:srgbClr val="FFFFFF">
                    <a:lumMod val="95000"/>
                  </a:srgbClr>
                </a:solidFill>
                <a:latin typeface="Aptos" panose="020B0004020202020204" pitchFamily="34" charset="0"/>
              </a:rPr>
              <a:t>When you implement a Dynamics 365 solution, you want it to meet your business needs and run smoothly. To achieve this, you need to test your solution thoroughly before you deploy it to production. Testing helps you avoid problems that could delay adoption, damage your reputation, and reduce confidence in the solution. </a:t>
            </a:r>
          </a:p>
          <a:p>
            <a:pPr algn="l"/>
            <a:r>
              <a:rPr lang="en-US" sz="1200">
                <a:solidFill>
                  <a:srgbClr val="FFFFFF">
                    <a:lumMod val="95000"/>
                  </a:srgbClr>
                </a:solidFill>
                <a:latin typeface="Aptos" panose="020B0004020202020204" pitchFamily="34" charset="0"/>
              </a:rPr>
              <a:t>A good testing strategy includes the following elements: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A clear testing scope based on your business processes and requirements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A comprehensive test plan with test cycles that match your solution phases and versions</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Clear objectives, source documents, and entry/exit criteria for each test type</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A tracking mechanism that lets you monitor progress, results, ownership, and issues for each test case</a:t>
            </a:r>
          </a:p>
          <a:p>
            <a:pPr marL="171450" indent="-171450" algn="l">
              <a:buFont typeface="Wingdings" panose="05000000000000000000" pitchFamily="2" charset="2"/>
              <a:buChar char="q"/>
            </a:pPr>
            <a:r>
              <a:rPr lang="en-US" sz="1200">
                <a:solidFill>
                  <a:srgbClr val="FFFFFF">
                    <a:lumMod val="95000"/>
                  </a:srgbClr>
                </a:solidFill>
                <a:latin typeface="Aptos" panose="020B0004020202020204" pitchFamily="34" charset="0"/>
              </a:rPr>
              <a:t>A process for adding or modifying test cases during each test pass</a:t>
            </a:r>
            <a:br>
              <a:rPr lang="en-US" sz="1200">
                <a:solidFill>
                  <a:srgbClr val="FFFFFF">
                    <a:lumMod val="95000"/>
                  </a:srgbClr>
                </a:solidFill>
                <a:latin typeface="Aptos" panose="020B0004020202020204" pitchFamily="34" charset="0"/>
              </a:rPr>
            </a:br>
            <a:br>
              <a:rPr lang="en-US" sz="1200">
                <a:solidFill>
                  <a:srgbClr val="FFFFFF">
                    <a:lumMod val="95000"/>
                  </a:srgbClr>
                </a:solidFill>
                <a:latin typeface="Aptos" panose="020B0004020202020204" pitchFamily="34" charset="0"/>
              </a:rPr>
            </a:br>
            <a:r>
              <a:rPr kumimoji="0" lang="en-US" sz="1600"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rPr>
              <a:t>Test your Dynamics 365 solution before deployment - Dynamics 365 | Microsoft Learn</a:t>
            </a:r>
            <a:endParaRPr lang="en-US" sz="1200">
              <a:latin typeface="Aptos" panose="020B0004020202020204" pitchFamily="34" charset="0"/>
            </a:endParaRP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4"/>
              </a:rPr>
              <a:t>Test Strategy TechTalk</a:t>
            </a:r>
            <a:endParaRPr lang="en-US" sz="1200">
              <a:latin typeface="Aptos" panose="020B0004020202020204" pitchFamily="34" charset="0"/>
            </a:endParaRPr>
          </a:p>
        </p:txBody>
      </p:sp>
      <p:sp>
        <p:nvSpPr>
          <p:cNvPr id="4" name="Text Placeholder 5">
            <a:extLst>
              <a:ext uri="{FF2B5EF4-FFF2-40B4-BE49-F238E27FC236}">
                <a16:creationId xmlns:a16="http://schemas.microsoft.com/office/drawing/2014/main" id="{DBCB8F9A-6F69-C745-78CB-F69B0929A78D}"/>
              </a:ext>
            </a:extLst>
          </p:cNvPr>
          <p:cNvSpPr txBox="1">
            <a:spLocks/>
          </p:cNvSpPr>
          <p:nvPr/>
        </p:nvSpPr>
        <p:spPr>
          <a:xfrm>
            <a:off x="585217" y="1522638"/>
            <a:ext cx="7253288" cy="1384995"/>
          </a:xfrm>
          <a:prstGeom prst="rect">
            <a:avLst/>
          </a:prstGeom>
        </p:spPr>
        <p:txBody>
          <a:bodyPr vert="horz" wrap="square" lIns="0" tIns="0" rIns="0" bIns="0" rtlCol="0">
            <a:spAutoFit/>
          </a:bodyPr>
          <a:lstStyle>
            <a:defPPr>
              <a:defRPr lang="en-DE"/>
            </a:defPPr>
            <a:lvl1pPr marL="285750" marR="0" indent="-285750" defTabSz="932719" fontAlgn="ctr">
              <a:lnSpc>
                <a:spcPct val="100000"/>
              </a:lnSpc>
              <a:spcBef>
                <a:spcPts val="0"/>
              </a:spcBef>
              <a:spcAft>
                <a:spcPts val="0"/>
              </a:spcAft>
              <a:buClrTx/>
              <a:buSzPct val="90000"/>
              <a:buFont typeface="Wingdings" panose="05000000000000000000" pitchFamily="2" charset="2"/>
              <a:buChar char="ü"/>
              <a:tabLst/>
              <a:defRPr b="0" cap="none" spc="-51" baseline="0">
                <a:ln w="3175">
                  <a:noFill/>
                </a:ln>
                <a:solidFill>
                  <a:srgbClr val="FFFFFF"/>
                </a:solidFill>
                <a:effectLst/>
                <a:latin typeface="Segoe UI" panose="020B0502040204020203" pitchFamily="34" charset="0"/>
                <a:cs typeface="Segoe UI" pitchFamily="34" charset="0"/>
              </a:defRPr>
            </a:lvl1pPr>
            <a:lvl2pPr marL="457189" marR="0" indent="-228594" defTabSz="932719" fontAlgn="auto">
              <a:lnSpc>
                <a:spcPct val="100000"/>
              </a:lnSpc>
              <a:spcBef>
                <a:spcPct val="20000"/>
              </a:spcBef>
              <a:spcAft>
                <a:spcPts val="0"/>
              </a:spcAft>
              <a:buClrTx/>
              <a:buSzPct val="90000"/>
              <a:buFont typeface="Wingdings" panose="05000000000000000000" pitchFamily="2" charset="2"/>
              <a:buChar char=""/>
              <a:tabLst/>
              <a:defRPr sz="3600" b="0" cap="none" spc="-51" baseline="0">
                <a:ln w="3175">
                  <a:noFill/>
                </a:ln>
                <a:effectLst/>
                <a:latin typeface="+mj-lt"/>
                <a:cs typeface="Segoe UI" pitchFamily="34" charset="0"/>
              </a:defRPr>
            </a:lvl2pPr>
            <a:lvl3pPr marL="657209" marR="0" indent="-200020" defTabSz="932719"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42" marR="0" indent="-1809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13" marR="0" indent="-1682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4976" indent="-233181" defTabSz="932719">
              <a:spcBef>
                <a:spcPct val="20000"/>
              </a:spcBef>
              <a:buFont typeface="Arial" pitchFamily="34" charset="0"/>
              <a:buChar char="•"/>
              <a:defRPr sz="2000"/>
            </a:lvl6pPr>
            <a:lvl7pPr marL="3031336" indent="-233181" defTabSz="932719">
              <a:spcBef>
                <a:spcPct val="20000"/>
              </a:spcBef>
              <a:buFont typeface="Arial" pitchFamily="34" charset="0"/>
              <a:buChar char="•"/>
              <a:defRPr sz="2000"/>
            </a:lvl7pPr>
            <a:lvl8pPr marL="3497695" indent="-233181" defTabSz="932719">
              <a:spcBef>
                <a:spcPct val="20000"/>
              </a:spcBef>
              <a:buFont typeface="Arial" pitchFamily="34" charset="0"/>
              <a:buChar char="•"/>
              <a:defRPr sz="2000"/>
            </a:lvl8pPr>
            <a:lvl9pPr marL="3964056" indent="-233181" defTabSz="932719">
              <a:spcBef>
                <a:spcPct val="20000"/>
              </a:spcBef>
              <a:buFont typeface="Arial" pitchFamily="34" charset="0"/>
              <a:buChar char="•"/>
              <a:defRPr sz="2000"/>
            </a:lvl9pPr>
          </a:lstStyle>
          <a:p>
            <a:pPr marL="0" algn="l" rtl="0" eaLnBrk="1" fontAlgn="ctr" latinLnBrk="0" hangingPunct="1">
              <a:spcBef>
                <a:spcPts val="0"/>
              </a:spcBef>
              <a:spcAft>
                <a:spcPts val="0"/>
              </a:spcAft>
            </a:pPr>
            <a:r>
              <a:rPr lang="en-US" sz="1800" b="0" i="0" u="none" strike="noStrike" kern="1200">
                <a:solidFill>
                  <a:srgbClr val="FFFFFF"/>
                </a:solidFill>
                <a:effectLst/>
                <a:latin typeface="Segoe UI" panose="020B0502040204020203" pitchFamily="34" charset="0"/>
              </a:rPr>
              <a:t>Test approach</a:t>
            </a:r>
          </a:p>
          <a:p>
            <a:pPr marL="0" algn="l" rtl="0" eaLnBrk="1" fontAlgn="ctr" latinLnBrk="0" hangingPunct="1">
              <a:spcBef>
                <a:spcPts val="0"/>
              </a:spcBef>
              <a:spcAft>
                <a:spcPts val="0"/>
              </a:spcAft>
            </a:pPr>
            <a:r>
              <a:rPr lang="en-US" sz="1800">
                <a:solidFill>
                  <a:srgbClr val="FFFFFF"/>
                </a:solidFill>
                <a:latin typeface="Segoe UI" panose="020B0502040204020203" pitchFamily="34" charset="0"/>
              </a:rPr>
              <a:t>Test management</a:t>
            </a:r>
          </a:p>
          <a:p>
            <a:pPr marL="0" algn="l" rtl="0" eaLnBrk="1" fontAlgn="ctr" latinLnBrk="0" hangingPunct="1">
              <a:spcBef>
                <a:spcPts val="0"/>
              </a:spcBef>
              <a:spcAft>
                <a:spcPts val="0"/>
              </a:spcAft>
            </a:pPr>
            <a:r>
              <a:rPr lang="en-US" sz="1800" b="0" i="0" u="none" strike="noStrike">
                <a:solidFill>
                  <a:srgbClr val="FFFFFF"/>
                </a:solidFill>
                <a:effectLst/>
                <a:latin typeface="Segoe UI" panose="020B0502040204020203" pitchFamily="34" charset="0"/>
              </a:rPr>
              <a:t>Test plan</a:t>
            </a:r>
            <a:endParaRPr lang="en-DE" sz="1800" b="0" i="0" u="none" strike="noStrike">
              <a:effectLst/>
              <a:latin typeface="Arial" panose="020B0604020202020204" pitchFamily="34" charset="0"/>
            </a:endParaRPr>
          </a:p>
          <a:p>
            <a:pPr marL="0" algn="l" rtl="0" eaLnBrk="1" fontAlgn="ctr" latinLnBrk="0" hangingPunct="1">
              <a:spcBef>
                <a:spcPts val="0"/>
              </a:spcBef>
              <a:spcAft>
                <a:spcPts val="0"/>
              </a:spcAft>
            </a:pPr>
            <a:endParaRPr lang="en-DE" sz="1800" b="0" i="0" u="none" strike="noStrike">
              <a:effectLst/>
              <a:latin typeface="Arial" panose="020B0604020202020204" pitchFamily="34" charset="0"/>
            </a:endParaRPr>
          </a:p>
          <a:p>
            <a:endParaRPr lang="en-DE"/>
          </a:p>
        </p:txBody>
      </p:sp>
      <p:sp>
        <p:nvSpPr>
          <p:cNvPr id="5" name="TextBox 4">
            <a:extLst>
              <a:ext uri="{FF2B5EF4-FFF2-40B4-BE49-F238E27FC236}">
                <a16:creationId xmlns:a16="http://schemas.microsoft.com/office/drawing/2014/main" id="{6FBEDE85-F492-1DF5-1060-1086256E3EBB}"/>
              </a:ext>
            </a:extLst>
          </p:cNvPr>
          <p:cNvSpPr txBox="1"/>
          <p:nvPr/>
        </p:nvSpPr>
        <p:spPr>
          <a:xfrm>
            <a:off x="585217" y="5456008"/>
            <a:ext cx="11024171" cy="1015663"/>
          </a:xfrm>
          <a:prstGeom prst="rect">
            <a:avLst/>
          </a:prstGeom>
          <a:noFill/>
        </p:spPr>
        <p:txBody>
          <a:bodyPr wrap="square" lIns="0" tIns="0" rIns="0" bIns="0" rtlCol="0">
            <a:spAutoFit/>
          </a:bodyPr>
          <a:lstStyle/>
          <a:p>
            <a:pPr algn="l"/>
            <a:r>
              <a:rPr lang="en-US" sz="1100" b="1" i="1">
                <a:solidFill>
                  <a:srgbClr val="FFFFFF"/>
                </a:solidFill>
                <a:effectLst/>
                <a:latin typeface="Segoe UI" panose="020B0502040204020203" pitchFamily="34" charset="0"/>
              </a:rPr>
              <a:t>Example assets</a:t>
            </a:r>
            <a:br>
              <a:rPr lang="en-US" sz="1100" b="1" i="1">
                <a:solidFill>
                  <a:srgbClr val="FFFFFF"/>
                </a:solidFill>
                <a:effectLst/>
                <a:latin typeface="Segoe UI" panose="020B0502040204020203" pitchFamily="34" charset="0"/>
              </a:rPr>
            </a:br>
            <a:endParaRPr lang="en-US" sz="1100" b="1" i="1">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Testing Plan: </a:t>
            </a:r>
            <a:r>
              <a:rPr lang="en-US" sz="1100" i="1">
                <a:solidFill>
                  <a:srgbClr val="FFFFFF"/>
                </a:solidFill>
                <a:effectLst/>
                <a:latin typeface="Segoe UI" panose="020B0502040204020203" pitchFamily="34" charset="0"/>
              </a:rPr>
              <a:t>Document outlining test objectives, types of tests, and test environments.</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Test Cases and Scenarios: </a:t>
            </a:r>
            <a:r>
              <a:rPr lang="en-US" sz="1100" i="1">
                <a:solidFill>
                  <a:srgbClr val="FFFFFF"/>
                </a:solidFill>
                <a:effectLst/>
                <a:latin typeface="Segoe UI" panose="020B0502040204020203" pitchFamily="34" charset="0"/>
              </a:rPr>
              <a:t>Detailed documentation of test cases and scenarios to be executed.</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Test Data Management Plan: </a:t>
            </a:r>
            <a:r>
              <a:rPr lang="en-US" sz="1100" i="1">
                <a:solidFill>
                  <a:srgbClr val="FFFFFF"/>
                </a:solidFill>
                <a:effectLst/>
                <a:latin typeface="Segoe UI" panose="020B0502040204020203" pitchFamily="34" charset="0"/>
              </a:rPr>
              <a:t>Strategy for managing and preparing test data.</a:t>
            </a:r>
          </a:p>
          <a:p>
            <a:pPr marL="171450" indent="-171450" algn="l">
              <a:buFont typeface="Wingdings" panose="05000000000000000000" pitchFamily="2" charset="2"/>
              <a:buChar char="ü"/>
            </a:pPr>
            <a:r>
              <a:rPr lang="en-US" sz="1100" b="1" i="1">
                <a:solidFill>
                  <a:srgbClr val="FFFFFF"/>
                </a:solidFill>
                <a:effectLst/>
                <a:latin typeface="Segoe UI" panose="020B0502040204020203" pitchFamily="34" charset="0"/>
              </a:rPr>
              <a:t>Test Results and Reporting Dashboard: </a:t>
            </a:r>
            <a:r>
              <a:rPr lang="en-US" sz="1100" i="1">
                <a:solidFill>
                  <a:srgbClr val="FFFFFF"/>
                </a:solidFill>
                <a:effectLst/>
                <a:latin typeface="Segoe UI" panose="020B0502040204020203" pitchFamily="34" charset="0"/>
              </a:rPr>
              <a:t>Visual tool for tracking test results and reporting issues.</a:t>
            </a:r>
            <a:endParaRPr lang="en-US" sz="1200"/>
          </a:p>
        </p:txBody>
      </p:sp>
    </p:spTree>
    <p:extLst>
      <p:ext uri="{BB962C8B-B14F-4D97-AF65-F5344CB8AC3E}">
        <p14:creationId xmlns:p14="http://schemas.microsoft.com/office/powerpoint/2010/main" val="216457774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F180A-B15E-0467-3B71-B0854D6B48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85B4E6-C8F0-1797-2385-5A45119D77DF}"/>
              </a:ext>
            </a:extLst>
          </p:cNvPr>
          <p:cNvSpPr>
            <a:spLocks noGrp="1"/>
          </p:cNvSpPr>
          <p:nvPr>
            <p:ph type="title"/>
          </p:nvPr>
        </p:nvSpPr>
        <p:spPr/>
        <p:txBody>
          <a:bodyPr/>
          <a:lstStyle/>
          <a:p>
            <a:r>
              <a:rPr lang="en-US"/>
              <a:t>Test strategy</a:t>
            </a:r>
          </a:p>
        </p:txBody>
      </p:sp>
      <p:sp>
        <p:nvSpPr>
          <p:cNvPr id="3" name="Text Placeholder 2">
            <a:extLst>
              <a:ext uri="{FF2B5EF4-FFF2-40B4-BE49-F238E27FC236}">
                <a16:creationId xmlns:a16="http://schemas.microsoft.com/office/drawing/2014/main" id="{2AD8F4E9-C5EC-B193-A590-E93F0F682352}"/>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363227400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BD99B-A670-B73A-59D1-20137179CA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7DE3F-7A60-256A-89E6-8252E43ABF40}"/>
              </a:ext>
            </a:extLst>
          </p:cNvPr>
          <p:cNvSpPr>
            <a:spLocks noGrp="1"/>
          </p:cNvSpPr>
          <p:nvPr>
            <p:ph type="title"/>
          </p:nvPr>
        </p:nvSpPr>
        <p:spPr>
          <a:xfrm>
            <a:off x="585217" y="2309812"/>
            <a:ext cx="10978133" cy="923330"/>
          </a:xfrm>
        </p:spPr>
        <p:txBody>
          <a:bodyPr/>
          <a:lstStyle/>
          <a:p>
            <a:pPr marL="0" indent="0">
              <a:buFont typeface="Wingdings" panose="05000000000000000000" pitchFamily="2" charset="2"/>
              <a:buNone/>
            </a:pPr>
            <a:r>
              <a:rPr lang="en-US" sz="6000">
                <a:solidFill>
                  <a:schemeClr val="accent2"/>
                </a:solidFill>
              </a:rPr>
              <a:t>Application specific topics</a:t>
            </a:r>
          </a:p>
        </p:txBody>
      </p:sp>
      <p:sp>
        <p:nvSpPr>
          <p:cNvPr id="6" name="Text Placeholder 5">
            <a:extLst>
              <a:ext uri="{FF2B5EF4-FFF2-40B4-BE49-F238E27FC236}">
                <a16:creationId xmlns:a16="http://schemas.microsoft.com/office/drawing/2014/main" id="{13D51AD3-FBA5-9917-7E2E-E0F5BED6C301}"/>
              </a:ext>
            </a:extLst>
          </p:cNvPr>
          <p:cNvSpPr>
            <a:spLocks noGrp="1"/>
          </p:cNvSpPr>
          <p:nvPr>
            <p:ph type="body" sz="quarter" idx="11"/>
          </p:nvPr>
        </p:nvSpPr>
        <p:spPr>
          <a:xfrm>
            <a:off x="585216" y="3709988"/>
            <a:ext cx="9930383" cy="2363724"/>
          </a:xfrm>
        </p:spPr>
        <p:txBody>
          <a:bodyPr/>
          <a:lstStyle/>
          <a:p>
            <a:pPr marL="0" indent="0" algn="l" rtl="0" eaLnBrk="1" fontAlgn="ctr" latinLnBrk="0" hangingPunct="1">
              <a:spcBef>
                <a:spcPts val="0"/>
              </a:spcBef>
              <a:spcAft>
                <a:spcPts val="0"/>
              </a:spcAft>
              <a:buNone/>
            </a:pPr>
            <a:r>
              <a:rPr lang="de-DE" sz="2400" b="0" i="0" u="none" strike="noStrike">
                <a:effectLst/>
                <a:latin typeface="Arial" panose="020B0604020202020204" pitchFamily="34" charset="0"/>
              </a:rPr>
              <a:t>Fill out </a:t>
            </a:r>
            <a:r>
              <a:rPr lang="de-DE" sz="2400" b="0" i="0" u="none" strike="noStrike" err="1">
                <a:effectLst/>
                <a:latin typeface="Arial" panose="020B0604020202020204" pitchFamily="34" charset="0"/>
              </a:rPr>
              <a:t>topics</a:t>
            </a:r>
            <a:r>
              <a:rPr lang="de-DE" sz="2400" b="0" i="0" u="none" strike="noStrike">
                <a:effectLst/>
                <a:latin typeface="Arial" panose="020B0604020202020204" pitchFamily="34" charset="0"/>
              </a:rPr>
              <a:t> </a:t>
            </a:r>
            <a:r>
              <a:rPr lang="de-DE" sz="2400" b="0" i="0" u="none" strike="noStrike" err="1">
                <a:effectLst/>
                <a:latin typeface="Arial" panose="020B0604020202020204" pitchFamily="34" charset="0"/>
              </a:rPr>
              <a:t>that</a:t>
            </a:r>
            <a:r>
              <a:rPr lang="de-DE" sz="2400" b="0" i="0" u="none" strike="noStrike">
                <a:effectLst/>
                <a:latin typeface="Arial" panose="020B0604020202020204" pitchFamily="34" charset="0"/>
              </a:rPr>
              <a:t> </a:t>
            </a:r>
            <a:r>
              <a:rPr lang="de-DE" sz="2400" b="0" i="0" u="none" strike="noStrike" err="1">
                <a:effectLst/>
                <a:latin typeface="Arial" panose="020B0604020202020204" pitchFamily="34" charset="0"/>
              </a:rPr>
              <a:t>are</a:t>
            </a:r>
            <a:r>
              <a:rPr lang="de-DE" sz="2400" b="0" i="0" u="none" strike="noStrike">
                <a:effectLst/>
                <a:latin typeface="Arial" panose="020B0604020202020204" pitchFamily="34" charset="0"/>
              </a:rPr>
              <a:t> relevant </a:t>
            </a:r>
            <a:r>
              <a:rPr lang="de-DE" sz="2400" b="0" i="0" u="none" strike="noStrike" err="1">
                <a:effectLst/>
                <a:latin typeface="Arial" panose="020B0604020202020204" pitchFamily="34" charset="0"/>
              </a:rPr>
              <a:t>to</a:t>
            </a:r>
            <a:r>
              <a:rPr lang="de-DE" sz="2400" b="0" i="0" u="none" strike="noStrike">
                <a:effectLst/>
                <a:latin typeface="Arial" panose="020B0604020202020204" pitchFamily="34" charset="0"/>
              </a:rPr>
              <a:t> </a:t>
            </a:r>
            <a:r>
              <a:rPr lang="de-DE" sz="2400" b="0" i="0" u="none" strike="noStrike" err="1">
                <a:effectLst/>
                <a:latin typeface="Arial" panose="020B0604020202020204" pitchFamily="34" charset="0"/>
              </a:rPr>
              <a:t>your</a:t>
            </a:r>
            <a:r>
              <a:rPr lang="de-DE" sz="2400" b="0" i="0" u="none" strike="noStrike">
                <a:effectLst/>
                <a:latin typeface="Arial" panose="020B0604020202020204" pitchFamily="34" charset="0"/>
              </a:rPr>
              <a:t> </a:t>
            </a:r>
            <a:r>
              <a:rPr lang="de-DE" sz="2400" b="0" i="0" u="none" strike="noStrike" err="1">
                <a:effectLst/>
                <a:latin typeface="Arial" panose="020B0604020202020204" pitchFamily="34" charset="0"/>
              </a:rPr>
              <a:t>project</a:t>
            </a:r>
            <a:r>
              <a:rPr lang="de-DE" sz="2400" b="0" i="0" u="none" strike="noStrike">
                <a:effectLst/>
                <a:latin typeface="Arial" panose="020B0604020202020204" pitchFamily="34" charset="0"/>
              </a:rPr>
              <a:t>.</a:t>
            </a:r>
          </a:p>
          <a:p>
            <a:pPr marL="0" indent="0" algn="l" rtl="0" eaLnBrk="1" fontAlgn="ctr" latinLnBrk="0" hangingPunct="1">
              <a:spcBef>
                <a:spcPts val="0"/>
              </a:spcBef>
              <a:spcAft>
                <a:spcPts val="0"/>
              </a:spcAft>
              <a:buNone/>
            </a:pPr>
            <a:endParaRPr lang="de-DE" sz="2400">
              <a:latin typeface="Arial" panose="020B0604020202020204" pitchFamily="34" charset="0"/>
            </a:endParaRPr>
          </a:p>
          <a:p>
            <a:pPr marL="0" indent="0" algn="l" rtl="0" eaLnBrk="1" fontAlgn="ctr" latinLnBrk="0" hangingPunct="1">
              <a:spcBef>
                <a:spcPts val="0"/>
              </a:spcBef>
              <a:spcAft>
                <a:spcPts val="0"/>
              </a:spcAft>
              <a:buNone/>
            </a:pPr>
            <a:r>
              <a:rPr lang="de-DE" sz="2400" b="0" i="1" u="none" strike="noStrike">
                <a:effectLst/>
                <a:latin typeface="Arial" panose="020B0604020202020204" pitchFamily="34" charset="0"/>
              </a:rPr>
              <a:t>This </a:t>
            </a:r>
            <a:r>
              <a:rPr lang="de-DE" sz="2400" b="0" i="1" u="none" strike="noStrike" err="1">
                <a:effectLst/>
                <a:latin typeface="Arial" panose="020B0604020202020204" pitchFamily="34" charset="0"/>
              </a:rPr>
              <a:t>is</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designed</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to</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give</a:t>
            </a:r>
            <a:r>
              <a:rPr lang="de-DE" sz="2400" b="0" i="1" u="none" strike="noStrike">
                <a:effectLst/>
                <a:latin typeface="Arial" panose="020B0604020202020204" pitchFamily="34" charset="0"/>
              </a:rPr>
              <a:t> a high </a:t>
            </a:r>
            <a:r>
              <a:rPr lang="de-DE" sz="2400" b="0" i="1" u="none" strike="noStrike" err="1">
                <a:effectLst/>
                <a:latin typeface="Arial" panose="020B0604020202020204" pitchFamily="34" charset="0"/>
              </a:rPr>
              <a:t>level</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level</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overview</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of</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your</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Application</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use</a:t>
            </a:r>
            <a:r>
              <a:rPr lang="de-DE" sz="2400" b="0" i="1" u="none" strike="noStrike">
                <a:effectLst/>
                <a:latin typeface="Arial" panose="020B0604020202020204" pitchFamily="34" charset="0"/>
              </a:rPr>
              <a:t> and will </a:t>
            </a:r>
            <a:r>
              <a:rPr lang="de-DE" sz="2400" b="0" i="1" u="none" strike="noStrike" err="1">
                <a:effectLst/>
                <a:latin typeface="Arial" panose="020B0604020202020204" pitchFamily="34" charset="0"/>
              </a:rPr>
              <a:t>determine</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whether</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deep</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dive</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workshops</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should</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be</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scheduled</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for</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any</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Application</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related</a:t>
            </a:r>
            <a:r>
              <a:rPr lang="de-DE" sz="2400" b="0" i="1" u="none" strike="noStrike">
                <a:effectLst/>
                <a:latin typeface="Arial" panose="020B0604020202020204" pitchFamily="34" charset="0"/>
              </a:rPr>
              <a:t> </a:t>
            </a:r>
            <a:r>
              <a:rPr lang="de-DE" sz="2400" b="0" i="1" u="none" strike="noStrike" err="1">
                <a:effectLst/>
                <a:latin typeface="Arial" panose="020B0604020202020204" pitchFamily="34" charset="0"/>
              </a:rPr>
              <a:t>topics</a:t>
            </a:r>
            <a:r>
              <a:rPr lang="de-DE" sz="2400" b="0" i="1" u="none" strike="noStrike">
                <a:effectLst/>
                <a:latin typeface="Arial" panose="020B0604020202020204" pitchFamily="34" charset="0"/>
              </a:rPr>
              <a:t>.</a:t>
            </a:r>
            <a:endParaRPr lang="en-DE" sz="2400" b="0" i="1" u="none" strike="noStrike">
              <a:effectLst/>
              <a:latin typeface="Arial" panose="020B0604020202020204" pitchFamily="34" charset="0"/>
            </a:endParaRPr>
          </a:p>
          <a:p>
            <a:endParaRPr lang="en-DE"/>
          </a:p>
        </p:txBody>
      </p:sp>
    </p:spTree>
    <p:extLst>
      <p:ext uri="{BB962C8B-B14F-4D97-AF65-F5344CB8AC3E}">
        <p14:creationId xmlns:p14="http://schemas.microsoft.com/office/powerpoint/2010/main" val="106151228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EB849EC-2D87-FFB4-4BBA-586E250F511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5C9FBA7-EE3D-7B36-ED6C-2B5BD0F99055}"/>
              </a:ext>
            </a:extLst>
          </p:cNvPr>
          <p:cNvSpPr>
            <a:spLocks noGrp="1"/>
          </p:cNvSpPr>
          <p:nvPr>
            <p:ph type="body" sz="quarter" idx="11"/>
          </p:nvPr>
        </p:nvSpPr>
        <p:spPr>
          <a:xfrm>
            <a:off x="276200" y="237133"/>
            <a:ext cx="8420100" cy="553998"/>
          </a:xfrm>
        </p:spPr>
        <p:txBody>
          <a:bodyPr vert="horz" wrap="square" lIns="0" tIns="0" rIns="0" bIns="0" rtlCol="0" anchor="t">
            <a:spAutoFit/>
          </a:bodyPr>
          <a:lstStyle/>
          <a:p>
            <a:r>
              <a:rPr lang="en-US">
                <a:latin typeface="Aptos SemiBold"/>
                <a:cs typeface="Segoe UI"/>
              </a:rPr>
              <a:t>Finance</a:t>
            </a:r>
          </a:p>
        </p:txBody>
      </p:sp>
      <p:sp>
        <p:nvSpPr>
          <p:cNvPr id="5" name="Text Placeholder 4">
            <a:extLst>
              <a:ext uri="{FF2B5EF4-FFF2-40B4-BE49-F238E27FC236}">
                <a16:creationId xmlns:a16="http://schemas.microsoft.com/office/drawing/2014/main" id="{52BF51B6-6CD1-791C-5A85-F31F83021A80}"/>
              </a:ext>
            </a:extLst>
          </p:cNvPr>
          <p:cNvSpPr>
            <a:spLocks noGrp="1"/>
          </p:cNvSpPr>
          <p:nvPr>
            <p:ph type="body" sz="quarter" idx="12"/>
          </p:nvPr>
        </p:nvSpPr>
        <p:spPr/>
        <p:txBody>
          <a:bodyPr/>
          <a:lstStyle/>
          <a:p>
            <a:r>
              <a:rPr lang="en-US"/>
              <a:t>Topic items</a:t>
            </a:r>
          </a:p>
        </p:txBody>
      </p:sp>
      <p:sp>
        <p:nvSpPr>
          <p:cNvPr id="6" name="Text Placeholder 5">
            <a:extLst>
              <a:ext uri="{FF2B5EF4-FFF2-40B4-BE49-F238E27FC236}">
                <a16:creationId xmlns:a16="http://schemas.microsoft.com/office/drawing/2014/main" id="{9C57F265-B884-0256-FAE7-B334099BACF1}"/>
              </a:ext>
            </a:extLst>
          </p:cNvPr>
          <p:cNvSpPr txBox="1">
            <a:spLocks/>
          </p:cNvSpPr>
          <p:nvPr/>
        </p:nvSpPr>
        <p:spPr>
          <a:xfrm>
            <a:off x="585217" y="1522638"/>
            <a:ext cx="7253288" cy="553998"/>
          </a:xfrm>
          <a:prstGeom prst="rect">
            <a:avLst/>
          </a:prstGeom>
        </p:spPr>
        <p:txBody>
          <a:bodyPr vert="horz" wrap="square" lIns="0" tIns="0" rIns="0" bIns="0" rtlCol="0">
            <a:spAutoFit/>
          </a:bodyPr>
          <a:lstStyle>
            <a:lvl1pPr marL="0"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3600" b="0" kern="1200" cap="none" spc="-51" baseline="0" dirty="0" smtClean="0">
                <a:ln w="3175">
                  <a:noFill/>
                </a:ln>
                <a:solidFill>
                  <a:schemeClr val="tx1"/>
                </a:solidFill>
                <a:effectLst/>
                <a:latin typeface="Aptos SemiBold" panose="020B0004020202020204" pitchFamily="34" charset="0"/>
                <a:ea typeface="+mn-ea"/>
                <a:cs typeface="Segoe UI"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3600" b="0" kern="1200" cap="none" spc="-51" baseline="0" dirty="0" smtClean="0">
                <a:ln w="3175">
                  <a:noFill/>
                </a:ln>
                <a:solidFill>
                  <a:schemeClr val="tx1"/>
                </a:solidFill>
                <a:effectLst/>
                <a:latin typeface="+mj-lt"/>
                <a:ea typeface="+mn-ea"/>
                <a:cs typeface="Segoe UI" pitchFamily="34" charset="0"/>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(placeholder)</a:t>
            </a:r>
          </a:p>
          <a:p>
            <a:pPr marL="285750" indent="-285750" algn="l" rtl="0" eaLnBrk="1" fontAlgn="ctr" latinLnBrk="0" hangingPunct="1">
              <a:spcBef>
                <a:spcPts val="0"/>
              </a:spcBef>
              <a:spcAft>
                <a:spcPts val="0"/>
              </a:spcAft>
              <a:buFont typeface="Wingdings" panose="05000000000000000000" pitchFamily="2" charset="2"/>
              <a:buChar char="ü"/>
            </a:pPr>
            <a:endParaRPr lang="en-US" sz="1800">
              <a:solidFill>
                <a:srgbClr val="FFFFFF"/>
              </a:solidFill>
              <a:latin typeface="Segoe UI" panose="020B0502040204020203" pitchFamily="34" charset="0"/>
            </a:endParaRPr>
          </a:p>
        </p:txBody>
      </p:sp>
      <p:sp>
        <p:nvSpPr>
          <p:cNvPr id="8" name="TextBox 7">
            <a:extLst>
              <a:ext uri="{FF2B5EF4-FFF2-40B4-BE49-F238E27FC236}">
                <a16:creationId xmlns:a16="http://schemas.microsoft.com/office/drawing/2014/main" id="{EFE54B2B-0E34-1628-36DE-4BDC34C6728B}"/>
              </a:ext>
            </a:extLst>
          </p:cNvPr>
          <p:cNvSpPr txBox="1"/>
          <p:nvPr/>
        </p:nvSpPr>
        <p:spPr>
          <a:xfrm>
            <a:off x="585217" y="5456008"/>
            <a:ext cx="8111083" cy="86177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t>Example assets</a:t>
            </a:r>
            <a:b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br>
            <a:endPar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i="1" u="none" strike="noStrike" kern="1200" cap="none" spc="0" normalizeH="0" baseline="0" noProof="0">
                <a:ln>
                  <a:noFill/>
                </a:ln>
                <a:solidFill>
                  <a:srgbClr val="FFFFFF"/>
                </a:solidFill>
                <a:effectLst/>
                <a:uLnTx/>
                <a:uFillTx/>
                <a:latin typeface="Segoe UI" panose="020B0502040204020203" pitchFamily="34" charset="0"/>
                <a:ea typeface="+mn-ea"/>
                <a:cs typeface="+mn-cs"/>
              </a:rPr>
              <a:t>(placeholder)</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100" i="1" u="none" strike="noStrike" kern="1200" cap="none" spc="0" normalizeH="0" baseline="0" noProof="0">
              <a:ln>
                <a:noFill/>
              </a:ln>
              <a:solidFill>
                <a:srgbClr val="FFFFFF"/>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4" name="Text Placeholder 3">
            <a:extLst>
              <a:ext uri="{FF2B5EF4-FFF2-40B4-BE49-F238E27FC236}">
                <a16:creationId xmlns:a16="http://schemas.microsoft.com/office/drawing/2014/main" id="{BD10BE41-475F-359D-6011-083A897D0ACC}"/>
              </a:ext>
            </a:extLst>
          </p:cNvPr>
          <p:cNvSpPr>
            <a:spLocks noGrp="1"/>
          </p:cNvSpPr>
          <p:nvPr>
            <p:ph type="body" sz="quarter" idx="15"/>
          </p:nvPr>
        </p:nvSpPr>
        <p:spPr>
          <a:xfrm>
            <a:off x="8968232" y="0"/>
            <a:ext cx="3223744" cy="427979"/>
          </a:xfrm>
        </p:spPr>
        <p:txBody>
          <a:bodyPr/>
          <a:lstStyle/>
          <a:p>
            <a:r>
              <a:rPr lang="en-US"/>
              <a:t>(placeholder)</a:t>
            </a:r>
          </a:p>
        </p:txBody>
      </p:sp>
    </p:spTree>
    <p:extLst>
      <p:ext uri="{BB962C8B-B14F-4D97-AF65-F5344CB8AC3E}">
        <p14:creationId xmlns:p14="http://schemas.microsoft.com/office/powerpoint/2010/main" val="42943247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a:extLst>
              <a:ext uri="{FF2B5EF4-FFF2-40B4-BE49-F238E27FC236}">
                <a16:creationId xmlns:a16="http://schemas.microsoft.com/office/drawing/2014/main" id="{FE968076-06F5-F6AD-78DE-0EA8EDFB5FE6}"/>
              </a:ext>
            </a:extLst>
          </p:cNvPr>
          <p:cNvCxnSpPr>
            <a:cxnSpLocks/>
          </p:cNvCxnSpPr>
          <p:nvPr/>
        </p:nvCxnSpPr>
        <p:spPr>
          <a:xfrm>
            <a:off x="4197058" y="5494206"/>
            <a:ext cx="2556000" cy="0"/>
          </a:xfrm>
          <a:prstGeom prst="line">
            <a:avLst/>
          </a:prstGeom>
          <a:ln>
            <a:solidFill>
              <a:schemeClr val="tx1"/>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30E8753-853F-1400-172B-3F2E9F232A91}"/>
              </a:ext>
            </a:extLst>
          </p:cNvPr>
          <p:cNvCxnSpPr/>
          <p:nvPr/>
        </p:nvCxnSpPr>
        <p:spPr>
          <a:xfrm>
            <a:off x="858285" y="3708406"/>
            <a:ext cx="9159475" cy="0"/>
          </a:xfrm>
          <a:prstGeom prst="line">
            <a:avLst/>
          </a:prstGeom>
          <a:ln>
            <a:solidFill>
              <a:schemeClr val="tx1"/>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BCCA67C2-FE0A-4C11-A779-62810A44FD93}"/>
              </a:ext>
            </a:extLst>
          </p:cNvPr>
          <p:cNvSpPr/>
          <p:nvPr/>
        </p:nvSpPr>
        <p:spPr>
          <a:xfrm>
            <a:off x="1" y="2117502"/>
            <a:ext cx="12191998" cy="825730"/>
          </a:xfrm>
          <a:prstGeom prst="rect">
            <a:avLst/>
          </a:prstGeom>
          <a:solidFill>
            <a:schemeClr val="tx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27" rIns="91440" rtlCol="0" anchor="t" anchorCtr="0"/>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w="3175">
                <a:noFill/>
              </a:ln>
              <a:solidFill>
                <a:srgbClr val="FFFFFF"/>
              </a:solidFill>
              <a:effectLst/>
              <a:uLnTx/>
              <a:uFillTx/>
              <a:latin typeface="Segoe UI Semibold"/>
              <a:ea typeface="+mn-ea"/>
              <a:cs typeface="Segoe UI" pitchFamily="34" charset="0"/>
            </a:endParaRPr>
          </a:p>
        </p:txBody>
      </p:sp>
      <p:sp>
        <p:nvSpPr>
          <p:cNvPr id="2" name="Title 1">
            <a:extLst>
              <a:ext uri="{FF2B5EF4-FFF2-40B4-BE49-F238E27FC236}">
                <a16:creationId xmlns:a16="http://schemas.microsoft.com/office/drawing/2014/main" id="{2971EE3D-5416-4275-9430-391606B78F29}"/>
              </a:ext>
            </a:extLst>
          </p:cNvPr>
          <p:cNvSpPr>
            <a:spLocks noGrp="1"/>
          </p:cNvSpPr>
          <p:nvPr>
            <p:ph type="title"/>
          </p:nvPr>
        </p:nvSpPr>
        <p:spPr/>
        <p:txBody>
          <a:bodyPr/>
          <a:lstStyle/>
          <a:p>
            <a:r>
              <a:rPr lang="en-US">
                <a:cs typeface="Segoe UI"/>
              </a:rPr>
              <a:t>Engagement Model</a:t>
            </a:r>
          </a:p>
        </p:txBody>
      </p:sp>
      <p:cxnSp>
        <p:nvCxnSpPr>
          <p:cNvPr id="129" name="Straight Connector 128">
            <a:extLst>
              <a:ext uri="{FF2B5EF4-FFF2-40B4-BE49-F238E27FC236}">
                <a16:creationId xmlns:a16="http://schemas.microsoft.com/office/drawing/2014/main" id="{5ACDC14C-DC7D-4AB9-B751-8E7A68C368FD}"/>
              </a:ext>
            </a:extLst>
          </p:cNvPr>
          <p:cNvCxnSpPr>
            <a:cxnSpLocks/>
          </p:cNvCxnSpPr>
          <p:nvPr/>
        </p:nvCxnSpPr>
        <p:spPr>
          <a:xfrm>
            <a:off x="1" y="2117501"/>
            <a:ext cx="12192000"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C5D83481-6D55-47D4-9609-EFE839EEC338}"/>
              </a:ext>
            </a:extLst>
          </p:cNvPr>
          <p:cNvSpPr/>
          <p:nvPr/>
        </p:nvSpPr>
        <p:spPr>
          <a:xfrm>
            <a:off x="2913727" y="2117502"/>
            <a:ext cx="4054531" cy="429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73152" rIns="91440" rtlCol="0" anchor="t" anchorCtr="0"/>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w="3175">
                  <a:noFill/>
                </a:ln>
                <a:solidFill>
                  <a:srgbClr val="FFFFFF"/>
                </a:solidFill>
                <a:effectLst/>
                <a:uLnTx/>
                <a:uFillTx/>
                <a:latin typeface="Aptos SemiBold" panose="020B0004020202020204" pitchFamily="34" charset="0"/>
                <a:ea typeface="+mn-ea"/>
                <a:cs typeface="Segoe UI" pitchFamily="34" charset="0"/>
              </a:rPr>
              <a:t>Implement</a:t>
            </a:r>
          </a:p>
        </p:txBody>
      </p:sp>
      <p:sp>
        <p:nvSpPr>
          <p:cNvPr id="154" name="Rectangle 153">
            <a:extLst>
              <a:ext uri="{FF2B5EF4-FFF2-40B4-BE49-F238E27FC236}">
                <a16:creationId xmlns:a16="http://schemas.microsoft.com/office/drawing/2014/main" id="{321FC369-0662-45F0-BF23-B59606B9B907}"/>
              </a:ext>
            </a:extLst>
          </p:cNvPr>
          <p:cNvSpPr/>
          <p:nvPr/>
        </p:nvSpPr>
        <p:spPr>
          <a:xfrm>
            <a:off x="7074075" y="2117502"/>
            <a:ext cx="2229719" cy="460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73152" rIns="91440" rtlCol="0" anchor="t" anchorCtr="0"/>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w="3175">
                  <a:noFill/>
                </a:ln>
                <a:solidFill>
                  <a:srgbClr val="FFFFFF"/>
                </a:solidFill>
                <a:effectLst/>
                <a:uLnTx/>
                <a:uFillTx/>
                <a:latin typeface="Aptos SemiBold" panose="020B0004020202020204" pitchFamily="34" charset="0"/>
                <a:ea typeface="+mn-ea"/>
                <a:cs typeface="Segoe UI" pitchFamily="34" charset="0"/>
              </a:rPr>
              <a:t>Prepare</a:t>
            </a:r>
          </a:p>
        </p:txBody>
      </p:sp>
      <p:sp>
        <p:nvSpPr>
          <p:cNvPr id="145" name="Rectangle 144">
            <a:extLst>
              <a:ext uri="{FF2B5EF4-FFF2-40B4-BE49-F238E27FC236}">
                <a16:creationId xmlns:a16="http://schemas.microsoft.com/office/drawing/2014/main" id="{4494A931-CBDF-4DF5-B1C8-F368D1F8F352}"/>
              </a:ext>
            </a:extLst>
          </p:cNvPr>
          <p:cNvSpPr/>
          <p:nvPr/>
        </p:nvSpPr>
        <p:spPr>
          <a:xfrm>
            <a:off x="457200" y="2117502"/>
            <a:ext cx="2350710" cy="404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73152" rIns="91440" rtlCol="0" anchor="t" anchorCtr="0"/>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w="3175">
                  <a:noFill/>
                </a:ln>
                <a:solidFill>
                  <a:srgbClr val="FFFFFF"/>
                </a:solidFill>
                <a:effectLst/>
                <a:uLnTx/>
                <a:uFillTx/>
                <a:latin typeface="Aptos SemiBold" panose="020B0004020202020204" pitchFamily="34" charset="0"/>
                <a:ea typeface="+mn-ea"/>
                <a:cs typeface="Segoe UI" pitchFamily="34" charset="0"/>
              </a:rPr>
              <a:t>Initiate</a:t>
            </a:r>
          </a:p>
        </p:txBody>
      </p:sp>
      <p:sp>
        <p:nvSpPr>
          <p:cNvPr id="157" name="Rectangle 156">
            <a:extLst>
              <a:ext uri="{FF2B5EF4-FFF2-40B4-BE49-F238E27FC236}">
                <a16:creationId xmlns:a16="http://schemas.microsoft.com/office/drawing/2014/main" id="{4F775C03-2D7A-4D0E-B838-CCBE09DD8E54}"/>
              </a:ext>
            </a:extLst>
          </p:cNvPr>
          <p:cNvSpPr/>
          <p:nvPr/>
        </p:nvSpPr>
        <p:spPr>
          <a:xfrm>
            <a:off x="9409612" y="2117502"/>
            <a:ext cx="2341313" cy="460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73152" rIns="91440" rtlCol="0" anchor="t" anchorCtr="0"/>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w="3175">
                  <a:noFill/>
                </a:ln>
                <a:solidFill>
                  <a:srgbClr val="FFFFFF"/>
                </a:solidFill>
                <a:effectLst/>
                <a:uLnTx/>
                <a:uFillTx/>
                <a:latin typeface="Aptos SemiBold" panose="020B0004020202020204" pitchFamily="34" charset="0"/>
                <a:ea typeface="+mn-ea"/>
                <a:cs typeface="Segoe UI" pitchFamily="34" charset="0"/>
              </a:rPr>
              <a:t>Operate</a:t>
            </a:r>
          </a:p>
        </p:txBody>
      </p:sp>
      <p:sp>
        <p:nvSpPr>
          <p:cNvPr id="120" name="Rectangle 119">
            <a:extLst>
              <a:ext uri="{FF2B5EF4-FFF2-40B4-BE49-F238E27FC236}">
                <a16:creationId xmlns:a16="http://schemas.microsoft.com/office/drawing/2014/main" id="{CCB9D694-FDE1-43F1-B350-859E69544E7D}"/>
              </a:ext>
            </a:extLst>
          </p:cNvPr>
          <p:cNvSpPr/>
          <p:nvPr/>
        </p:nvSpPr>
        <p:spPr>
          <a:xfrm>
            <a:off x="633492" y="2531755"/>
            <a:ext cx="1998126" cy="360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32384"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Get ready to start</a:t>
            </a:r>
          </a:p>
        </p:txBody>
      </p:sp>
      <p:sp>
        <p:nvSpPr>
          <p:cNvPr id="121" name="Rectangle 120">
            <a:extLst>
              <a:ext uri="{FF2B5EF4-FFF2-40B4-BE49-F238E27FC236}">
                <a16:creationId xmlns:a16="http://schemas.microsoft.com/office/drawing/2014/main" id="{46C94A43-F0EB-4323-98AC-C137B50B6F44}"/>
              </a:ext>
            </a:extLst>
          </p:cNvPr>
          <p:cNvSpPr/>
          <p:nvPr/>
        </p:nvSpPr>
        <p:spPr>
          <a:xfrm>
            <a:off x="2913727" y="2531755"/>
            <a:ext cx="1998126" cy="360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32384"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Design</a:t>
            </a:r>
          </a:p>
        </p:txBody>
      </p:sp>
      <p:sp>
        <p:nvSpPr>
          <p:cNvPr id="122" name="Rectangle 121">
            <a:extLst>
              <a:ext uri="{FF2B5EF4-FFF2-40B4-BE49-F238E27FC236}">
                <a16:creationId xmlns:a16="http://schemas.microsoft.com/office/drawing/2014/main" id="{615113FB-1DFA-491C-972F-ED68F7634BAA}"/>
              </a:ext>
            </a:extLst>
          </p:cNvPr>
          <p:cNvSpPr/>
          <p:nvPr/>
        </p:nvSpPr>
        <p:spPr>
          <a:xfrm>
            <a:off x="4970132" y="2531755"/>
            <a:ext cx="1998126" cy="360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32384"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Build</a:t>
            </a:r>
          </a:p>
        </p:txBody>
      </p:sp>
      <p:cxnSp>
        <p:nvCxnSpPr>
          <p:cNvPr id="123" name="Straight Connector 122">
            <a:extLst>
              <a:ext uri="{FF2B5EF4-FFF2-40B4-BE49-F238E27FC236}">
                <a16:creationId xmlns:a16="http://schemas.microsoft.com/office/drawing/2014/main" id="{B8B0F81A-E6C1-4D92-B9DD-E258EC5F4B63}"/>
              </a:ext>
            </a:extLst>
          </p:cNvPr>
          <p:cNvCxnSpPr/>
          <p:nvPr/>
        </p:nvCxnSpPr>
        <p:spPr>
          <a:xfrm>
            <a:off x="4940992" y="2568785"/>
            <a:ext cx="0" cy="28621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0CC0E609-7B65-4D51-9BF3-2E85C11D39F9}"/>
              </a:ext>
            </a:extLst>
          </p:cNvPr>
          <p:cNvSpPr/>
          <p:nvPr/>
        </p:nvSpPr>
        <p:spPr>
          <a:xfrm>
            <a:off x="7189871" y="2531755"/>
            <a:ext cx="1998126" cy="360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32384"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Deploy</a:t>
            </a:r>
          </a:p>
        </p:txBody>
      </p:sp>
      <p:sp>
        <p:nvSpPr>
          <p:cNvPr id="128" name="Rectangle 127">
            <a:extLst>
              <a:ext uri="{FF2B5EF4-FFF2-40B4-BE49-F238E27FC236}">
                <a16:creationId xmlns:a16="http://schemas.microsoft.com/office/drawing/2014/main" id="{B958CC9B-D9B4-433A-A7D0-2F8E1BF3EFEA}"/>
              </a:ext>
            </a:extLst>
          </p:cNvPr>
          <p:cNvSpPr/>
          <p:nvPr/>
        </p:nvSpPr>
        <p:spPr>
          <a:xfrm>
            <a:off x="9581205" y="2531755"/>
            <a:ext cx="1998126" cy="3602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marL="0" marR="0" lvl="0" indent="0" algn="ctr" defTabSz="932384"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Live</a:t>
            </a:r>
          </a:p>
        </p:txBody>
      </p:sp>
      <p:cxnSp>
        <p:nvCxnSpPr>
          <p:cNvPr id="35" name="Straight Connector 34">
            <a:extLst>
              <a:ext uri="{FF2B5EF4-FFF2-40B4-BE49-F238E27FC236}">
                <a16:creationId xmlns:a16="http://schemas.microsoft.com/office/drawing/2014/main" id="{2B9DB361-E185-439A-8F64-7C5F344981E7}"/>
              </a:ext>
            </a:extLst>
          </p:cNvPr>
          <p:cNvCxnSpPr/>
          <p:nvPr/>
        </p:nvCxnSpPr>
        <p:spPr>
          <a:xfrm>
            <a:off x="2851852" y="2117499"/>
            <a:ext cx="0" cy="475200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5CB997F-ADF5-4E13-B978-D7C117644327}"/>
              </a:ext>
            </a:extLst>
          </p:cNvPr>
          <p:cNvCxnSpPr/>
          <p:nvPr/>
        </p:nvCxnSpPr>
        <p:spPr>
          <a:xfrm>
            <a:off x="7021166" y="2117499"/>
            <a:ext cx="0" cy="4752000"/>
          </a:xfrm>
          <a:prstGeom prst="line">
            <a:avLst/>
          </a:prstGeom>
          <a:ln w="3175">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AE4F1E5-D4CD-4553-A070-FD8725ECBE41}"/>
              </a:ext>
            </a:extLst>
          </p:cNvPr>
          <p:cNvCxnSpPr/>
          <p:nvPr/>
        </p:nvCxnSpPr>
        <p:spPr>
          <a:xfrm>
            <a:off x="9356703" y="2117499"/>
            <a:ext cx="0" cy="4752000"/>
          </a:xfrm>
          <a:prstGeom prst="line">
            <a:avLst/>
          </a:prstGeom>
          <a:ln w="12700">
            <a:solidFill>
              <a:schemeClr val="accent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8B46780E-C953-4BCE-BA52-4AED41B62683}"/>
              </a:ext>
            </a:extLst>
          </p:cNvPr>
          <p:cNvSpPr/>
          <p:nvPr/>
        </p:nvSpPr>
        <p:spPr bwMode="auto">
          <a:xfrm>
            <a:off x="1150144" y="2021387"/>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Aptos SemiBold" panose="020B0004020202020204" pitchFamily="34" charset="0"/>
              <a:ea typeface="Segoe UI" pitchFamily="34" charset="0"/>
              <a:cs typeface="Segoe UI" pitchFamily="34" charset="0"/>
            </a:endParaRPr>
          </a:p>
        </p:txBody>
      </p:sp>
      <p:sp>
        <p:nvSpPr>
          <p:cNvPr id="131" name="Rectangle: Rounded Corners 14">
            <a:extLst>
              <a:ext uri="{FF2B5EF4-FFF2-40B4-BE49-F238E27FC236}">
                <a16:creationId xmlns:a16="http://schemas.microsoft.com/office/drawing/2014/main" id="{9C10748E-BD0C-4011-8EE8-6D3E39183240}"/>
              </a:ext>
            </a:extLst>
          </p:cNvPr>
          <p:cNvSpPr/>
          <p:nvPr/>
        </p:nvSpPr>
        <p:spPr bwMode="auto">
          <a:xfrm>
            <a:off x="4452836" y="2021387"/>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Aptos SemiBold" panose="020B0004020202020204" pitchFamily="34" charset="0"/>
              <a:ea typeface="Segoe UI" pitchFamily="34" charset="0"/>
              <a:cs typeface="Segoe UI" pitchFamily="34" charset="0"/>
            </a:endParaRPr>
          </a:p>
        </p:txBody>
      </p:sp>
      <p:sp>
        <p:nvSpPr>
          <p:cNvPr id="132" name="Rectangle: Rounded Corners 14">
            <a:extLst>
              <a:ext uri="{FF2B5EF4-FFF2-40B4-BE49-F238E27FC236}">
                <a16:creationId xmlns:a16="http://schemas.microsoft.com/office/drawing/2014/main" id="{8B180A5A-9045-4311-85C3-194342ECA99C}"/>
              </a:ext>
            </a:extLst>
          </p:cNvPr>
          <p:cNvSpPr/>
          <p:nvPr/>
        </p:nvSpPr>
        <p:spPr bwMode="auto">
          <a:xfrm>
            <a:off x="7700778" y="2021387"/>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Aptos SemiBold" panose="020B0004020202020204" pitchFamily="34" charset="0"/>
              <a:ea typeface="Segoe UI" pitchFamily="34" charset="0"/>
              <a:cs typeface="Segoe UI" pitchFamily="34" charset="0"/>
            </a:endParaRPr>
          </a:p>
        </p:txBody>
      </p:sp>
      <p:sp>
        <p:nvSpPr>
          <p:cNvPr id="142" name="Rectangle: Rounded Corners 14">
            <a:extLst>
              <a:ext uri="{FF2B5EF4-FFF2-40B4-BE49-F238E27FC236}">
                <a16:creationId xmlns:a16="http://schemas.microsoft.com/office/drawing/2014/main" id="{380BEE67-DFAE-4895-8960-EF2A15A2EF8A}"/>
              </a:ext>
            </a:extLst>
          </p:cNvPr>
          <p:cNvSpPr/>
          <p:nvPr/>
        </p:nvSpPr>
        <p:spPr bwMode="auto">
          <a:xfrm>
            <a:off x="10092112" y="2021387"/>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Aptos SemiBold" panose="020B0004020202020204" pitchFamily="34" charset="0"/>
              <a:ea typeface="Segoe UI" pitchFamily="34" charset="0"/>
              <a:cs typeface="Segoe UI" pitchFamily="34" charset="0"/>
            </a:endParaRPr>
          </a:p>
        </p:txBody>
      </p:sp>
      <p:sp>
        <p:nvSpPr>
          <p:cNvPr id="232" name="Oval 231">
            <a:extLst>
              <a:ext uri="{FF2B5EF4-FFF2-40B4-BE49-F238E27FC236}">
                <a16:creationId xmlns:a16="http://schemas.microsoft.com/office/drawing/2014/main" id="{84419F13-E7C8-4577-826D-DBC6C302B437}"/>
              </a:ext>
            </a:extLst>
          </p:cNvPr>
          <p:cNvSpPr/>
          <p:nvPr/>
        </p:nvSpPr>
        <p:spPr bwMode="auto">
          <a:xfrm>
            <a:off x="1752168"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33" name="Oval 232">
            <a:extLst>
              <a:ext uri="{FF2B5EF4-FFF2-40B4-BE49-F238E27FC236}">
                <a16:creationId xmlns:a16="http://schemas.microsoft.com/office/drawing/2014/main" id="{AC3A5146-30B4-4CB1-BFEC-6D5D28EF1AB0}"/>
              </a:ext>
            </a:extLst>
          </p:cNvPr>
          <p:cNvSpPr/>
          <p:nvPr/>
        </p:nvSpPr>
        <p:spPr bwMode="auto">
          <a:xfrm>
            <a:off x="2180873"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35" name="Oval 234">
            <a:extLst>
              <a:ext uri="{FF2B5EF4-FFF2-40B4-BE49-F238E27FC236}">
                <a16:creationId xmlns:a16="http://schemas.microsoft.com/office/drawing/2014/main" id="{0B47B301-32E1-445A-A705-B090C171F340}"/>
              </a:ext>
            </a:extLst>
          </p:cNvPr>
          <p:cNvSpPr/>
          <p:nvPr/>
        </p:nvSpPr>
        <p:spPr bwMode="auto">
          <a:xfrm>
            <a:off x="2609578"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36" name="Oval 235">
            <a:extLst>
              <a:ext uri="{FF2B5EF4-FFF2-40B4-BE49-F238E27FC236}">
                <a16:creationId xmlns:a16="http://schemas.microsoft.com/office/drawing/2014/main" id="{533D897C-6BD7-4120-8210-EDC2B60C6464}"/>
              </a:ext>
            </a:extLst>
          </p:cNvPr>
          <p:cNvSpPr/>
          <p:nvPr/>
        </p:nvSpPr>
        <p:spPr bwMode="auto">
          <a:xfrm>
            <a:off x="3038283"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37" name="Oval 236">
            <a:extLst>
              <a:ext uri="{FF2B5EF4-FFF2-40B4-BE49-F238E27FC236}">
                <a16:creationId xmlns:a16="http://schemas.microsoft.com/office/drawing/2014/main" id="{C6795B8C-E623-4281-AB6C-32C08237073A}"/>
              </a:ext>
            </a:extLst>
          </p:cNvPr>
          <p:cNvSpPr/>
          <p:nvPr/>
        </p:nvSpPr>
        <p:spPr bwMode="auto">
          <a:xfrm>
            <a:off x="3466988"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cxnSp>
        <p:nvCxnSpPr>
          <p:cNvPr id="254" name="Straight Connector 253">
            <a:extLst>
              <a:ext uri="{FF2B5EF4-FFF2-40B4-BE49-F238E27FC236}">
                <a16:creationId xmlns:a16="http://schemas.microsoft.com/office/drawing/2014/main" id="{74FB8611-1545-4B1A-92EB-B7C6CBA9633A}"/>
              </a:ext>
            </a:extLst>
          </p:cNvPr>
          <p:cNvCxnSpPr>
            <a:cxnSpLocks/>
          </p:cNvCxnSpPr>
          <p:nvPr/>
        </p:nvCxnSpPr>
        <p:spPr>
          <a:xfrm flipH="1">
            <a:off x="9416257" y="3345441"/>
            <a:ext cx="484199" cy="0"/>
          </a:xfrm>
          <a:prstGeom prst="line">
            <a:avLst/>
          </a:prstGeom>
          <a:ln w="3175">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B6CAFB5-E4DE-47CF-B456-018A2FB4320A}"/>
              </a:ext>
            </a:extLst>
          </p:cNvPr>
          <p:cNvCxnSpPr/>
          <p:nvPr/>
        </p:nvCxnSpPr>
        <p:spPr>
          <a:xfrm>
            <a:off x="9900456" y="3223436"/>
            <a:ext cx="0" cy="244010"/>
          </a:xfrm>
          <a:prstGeom prst="line">
            <a:avLst/>
          </a:prstGeom>
          <a:ln>
            <a:solidFill>
              <a:schemeClr val="tx2">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88FE7E29-5121-4E45-B8A9-DFF3D0CCED4B}"/>
              </a:ext>
            </a:extLst>
          </p:cNvPr>
          <p:cNvGrpSpPr/>
          <p:nvPr/>
        </p:nvGrpSpPr>
        <p:grpSpPr>
          <a:xfrm>
            <a:off x="4801149" y="1479543"/>
            <a:ext cx="279687" cy="475022"/>
            <a:chOff x="-1790207" y="1398786"/>
            <a:chExt cx="855952" cy="1453753"/>
          </a:xfrm>
        </p:grpSpPr>
        <p:sp>
          <p:nvSpPr>
            <p:cNvPr id="67" name="Freeform 5">
              <a:extLst>
                <a:ext uri="{FF2B5EF4-FFF2-40B4-BE49-F238E27FC236}">
                  <a16:creationId xmlns:a16="http://schemas.microsoft.com/office/drawing/2014/main" id="{C4D608BF-192C-456D-8CF1-A95102224BB1}"/>
                </a:ext>
              </a:extLst>
            </p:cNvPr>
            <p:cNvSpPr>
              <a:spLocks/>
            </p:cNvSpPr>
            <p:nvPr/>
          </p:nvSpPr>
          <p:spPr bwMode="auto">
            <a:xfrm>
              <a:off x="-1790207" y="2180006"/>
              <a:ext cx="210592" cy="672533"/>
            </a:xfrm>
            <a:custGeom>
              <a:avLst/>
              <a:gdLst>
                <a:gd name="T0" fmla="*/ 43 w 43"/>
                <a:gd name="T1" fmla="*/ 0 h 139"/>
                <a:gd name="T2" fmla="*/ 43 w 43"/>
                <a:gd name="T3" fmla="*/ 117 h 139"/>
                <a:gd name="T4" fmla="*/ 41 w 43"/>
                <a:gd name="T5" fmla="*/ 125 h 139"/>
                <a:gd name="T6" fmla="*/ 37 w 43"/>
                <a:gd name="T7" fmla="*/ 132 h 139"/>
                <a:gd name="T8" fmla="*/ 30 w 43"/>
                <a:gd name="T9" fmla="*/ 137 h 139"/>
                <a:gd name="T10" fmla="*/ 22 w 43"/>
                <a:gd name="T11" fmla="*/ 139 h 139"/>
                <a:gd name="T12" fmla="*/ 13 w 43"/>
                <a:gd name="T13" fmla="*/ 137 h 139"/>
                <a:gd name="T14" fmla="*/ 6 w 43"/>
                <a:gd name="T15" fmla="*/ 132 h 139"/>
                <a:gd name="T16" fmla="*/ 2 w 43"/>
                <a:gd name="T17" fmla="*/ 125 h 139"/>
                <a:gd name="T18" fmla="*/ 0 w 43"/>
                <a:gd name="T19" fmla="*/ 117 h 139"/>
                <a:gd name="T20" fmla="*/ 0 w 43"/>
                <a:gd name="T21" fmla="*/ 0 h 139"/>
                <a:gd name="T22" fmla="*/ 43 w 43"/>
                <a:gd name="T2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39">
                  <a:moveTo>
                    <a:pt x="43" y="0"/>
                  </a:moveTo>
                  <a:cubicBezTo>
                    <a:pt x="43" y="117"/>
                    <a:pt x="43" y="117"/>
                    <a:pt x="43" y="117"/>
                  </a:cubicBezTo>
                  <a:cubicBezTo>
                    <a:pt x="43" y="120"/>
                    <a:pt x="42" y="123"/>
                    <a:pt x="41" y="125"/>
                  </a:cubicBezTo>
                  <a:cubicBezTo>
                    <a:pt x="40" y="128"/>
                    <a:pt x="39" y="130"/>
                    <a:pt x="37" y="132"/>
                  </a:cubicBezTo>
                  <a:cubicBezTo>
                    <a:pt x="35" y="135"/>
                    <a:pt x="32" y="136"/>
                    <a:pt x="30" y="137"/>
                  </a:cubicBezTo>
                  <a:cubicBezTo>
                    <a:pt x="27" y="138"/>
                    <a:pt x="24" y="139"/>
                    <a:pt x="22" y="139"/>
                  </a:cubicBezTo>
                  <a:cubicBezTo>
                    <a:pt x="19" y="139"/>
                    <a:pt x="16" y="138"/>
                    <a:pt x="13" y="137"/>
                  </a:cubicBezTo>
                  <a:cubicBezTo>
                    <a:pt x="11" y="136"/>
                    <a:pt x="8" y="135"/>
                    <a:pt x="6" y="132"/>
                  </a:cubicBezTo>
                  <a:cubicBezTo>
                    <a:pt x="4" y="130"/>
                    <a:pt x="3" y="128"/>
                    <a:pt x="2" y="125"/>
                  </a:cubicBezTo>
                  <a:cubicBezTo>
                    <a:pt x="1" y="123"/>
                    <a:pt x="0" y="120"/>
                    <a:pt x="0" y="117"/>
                  </a:cubicBezTo>
                  <a:cubicBezTo>
                    <a:pt x="0" y="0"/>
                    <a:pt x="0" y="0"/>
                    <a:pt x="0" y="0"/>
                  </a:cubicBezTo>
                  <a:lnTo>
                    <a:pt x="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68" name="Freeform 6">
              <a:extLst>
                <a:ext uri="{FF2B5EF4-FFF2-40B4-BE49-F238E27FC236}">
                  <a16:creationId xmlns:a16="http://schemas.microsoft.com/office/drawing/2014/main" id="{034B2A6E-84A1-4D78-9CDF-572A8A90B52F}"/>
                </a:ext>
              </a:extLst>
            </p:cNvPr>
            <p:cNvSpPr>
              <a:spLocks/>
            </p:cNvSpPr>
            <p:nvPr/>
          </p:nvSpPr>
          <p:spPr bwMode="auto">
            <a:xfrm>
              <a:off x="-1790207" y="1398786"/>
              <a:ext cx="210592" cy="781225"/>
            </a:xfrm>
            <a:custGeom>
              <a:avLst/>
              <a:gdLst>
                <a:gd name="T0" fmla="*/ 31 w 31"/>
                <a:gd name="T1" fmla="*/ 0 h 115"/>
                <a:gd name="T2" fmla="*/ 0 w 31"/>
                <a:gd name="T3" fmla="*/ 0 h 115"/>
                <a:gd name="T4" fmla="*/ 0 w 31"/>
                <a:gd name="T5" fmla="*/ 31 h 115"/>
                <a:gd name="T6" fmla="*/ 8 w 31"/>
                <a:gd name="T7" fmla="*/ 38 h 115"/>
                <a:gd name="T8" fmla="*/ 8 w 31"/>
                <a:gd name="T9" fmla="*/ 115 h 115"/>
                <a:gd name="T10" fmla="*/ 23 w 31"/>
                <a:gd name="T11" fmla="*/ 115 h 115"/>
                <a:gd name="T12" fmla="*/ 23 w 31"/>
                <a:gd name="T13" fmla="*/ 38 h 115"/>
                <a:gd name="T14" fmla="*/ 31 w 31"/>
                <a:gd name="T15" fmla="*/ 31 h 115"/>
                <a:gd name="T16" fmla="*/ 31 w 31"/>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15">
                  <a:moveTo>
                    <a:pt x="31" y="0"/>
                  </a:moveTo>
                  <a:lnTo>
                    <a:pt x="0" y="0"/>
                  </a:lnTo>
                  <a:lnTo>
                    <a:pt x="0" y="31"/>
                  </a:lnTo>
                  <a:lnTo>
                    <a:pt x="8" y="38"/>
                  </a:lnTo>
                  <a:lnTo>
                    <a:pt x="8" y="115"/>
                  </a:lnTo>
                  <a:lnTo>
                    <a:pt x="23" y="115"/>
                  </a:lnTo>
                  <a:lnTo>
                    <a:pt x="23" y="38"/>
                  </a:lnTo>
                  <a:lnTo>
                    <a:pt x="31" y="31"/>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69" name="Rectangle 7">
              <a:extLst>
                <a:ext uri="{FF2B5EF4-FFF2-40B4-BE49-F238E27FC236}">
                  <a16:creationId xmlns:a16="http://schemas.microsoft.com/office/drawing/2014/main" id="{97DB5CC8-E1C3-4F8A-9FD0-78B8F4238EB0}"/>
                </a:ext>
              </a:extLst>
            </p:cNvPr>
            <p:cNvSpPr>
              <a:spLocks noChangeArrowheads="1"/>
            </p:cNvSpPr>
            <p:nvPr/>
          </p:nvSpPr>
          <p:spPr bwMode="auto">
            <a:xfrm>
              <a:off x="-1790207" y="2281907"/>
              <a:ext cx="210592" cy="101901"/>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70" name="Freeform 8">
              <a:extLst>
                <a:ext uri="{FF2B5EF4-FFF2-40B4-BE49-F238E27FC236}">
                  <a16:creationId xmlns:a16="http://schemas.microsoft.com/office/drawing/2014/main" id="{C4E2EBFA-AC58-4C3F-B5BC-873C0AC97F04}"/>
                </a:ext>
              </a:extLst>
            </p:cNvPr>
            <p:cNvSpPr>
              <a:spLocks noEditPoints="1"/>
            </p:cNvSpPr>
            <p:nvPr/>
          </p:nvSpPr>
          <p:spPr bwMode="auto">
            <a:xfrm>
              <a:off x="-1396195" y="1398786"/>
              <a:ext cx="461940" cy="1453753"/>
            </a:xfrm>
            <a:custGeom>
              <a:avLst/>
              <a:gdLst>
                <a:gd name="T0" fmla="*/ 91 w 95"/>
                <a:gd name="T1" fmla="*/ 24 h 299"/>
                <a:gd name="T2" fmla="*/ 81 w 95"/>
                <a:gd name="T3" fmla="*/ 9 h 299"/>
                <a:gd name="T4" fmla="*/ 69 w 95"/>
                <a:gd name="T5" fmla="*/ 0 h 299"/>
                <a:gd name="T6" fmla="*/ 68 w 95"/>
                <a:gd name="T7" fmla="*/ 54 h 299"/>
                <a:gd name="T8" fmla="*/ 26 w 95"/>
                <a:gd name="T9" fmla="*/ 54 h 299"/>
                <a:gd name="T10" fmla="*/ 26 w 95"/>
                <a:gd name="T11" fmla="*/ 0 h 299"/>
                <a:gd name="T12" fmla="*/ 14 w 95"/>
                <a:gd name="T13" fmla="*/ 9 h 299"/>
                <a:gd name="T14" fmla="*/ 4 w 95"/>
                <a:gd name="T15" fmla="*/ 24 h 299"/>
                <a:gd name="T16" fmla="*/ 0 w 95"/>
                <a:gd name="T17" fmla="*/ 42 h 299"/>
                <a:gd name="T18" fmla="*/ 4 w 95"/>
                <a:gd name="T19" fmla="*/ 60 h 299"/>
                <a:gd name="T20" fmla="*/ 14 w 95"/>
                <a:gd name="T21" fmla="*/ 76 h 299"/>
                <a:gd name="T22" fmla="*/ 19 w 95"/>
                <a:gd name="T23" fmla="*/ 80 h 299"/>
                <a:gd name="T24" fmla="*/ 25 w 95"/>
                <a:gd name="T25" fmla="*/ 84 h 299"/>
                <a:gd name="T26" fmla="*/ 25 w 95"/>
                <a:gd name="T27" fmla="*/ 277 h 299"/>
                <a:gd name="T28" fmla="*/ 27 w 95"/>
                <a:gd name="T29" fmla="*/ 285 h 299"/>
                <a:gd name="T30" fmla="*/ 32 w 95"/>
                <a:gd name="T31" fmla="*/ 292 h 299"/>
                <a:gd name="T32" fmla="*/ 39 w 95"/>
                <a:gd name="T33" fmla="*/ 297 h 299"/>
                <a:gd name="T34" fmla="*/ 47 w 95"/>
                <a:gd name="T35" fmla="*/ 299 h 299"/>
                <a:gd name="T36" fmla="*/ 56 w 95"/>
                <a:gd name="T37" fmla="*/ 297 h 299"/>
                <a:gd name="T38" fmla="*/ 63 w 95"/>
                <a:gd name="T39" fmla="*/ 292 h 299"/>
                <a:gd name="T40" fmla="*/ 68 w 95"/>
                <a:gd name="T41" fmla="*/ 285 h 299"/>
                <a:gd name="T42" fmla="*/ 69 w 95"/>
                <a:gd name="T43" fmla="*/ 277 h 299"/>
                <a:gd name="T44" fmla="*/ 69 w 95"/>
                <a:gd name="T45" fmla="*/ 84 h 299"/>
                <a:gd name="T46" fmla="*/ 75 w 95"/>
                <a:gd name="T47" fmla="*/ 80 h 299"/>
                <a:gd name="T48" fmla="*/ 81 w 95"/>
                <a:gd name="T49" fmla="*/ 76 h 299"/>
                <a:gd name="T50" fmla="*/ 91 w 95"/>
                <a:gd name="T51" fmla="*/ 60 h 299"/>
                <a:gd name="T52" fmla="*/ 95 w 95"/>
                <a:gd name="T53" fmla="*/ 42 h 299"/>
                <a:gd name="T54" fmla="*/ 91 w 95"/>
                <a:gd name="T55" fmla="*/ 24 h 299"/>
                <a:gd name="T56" fmla="*/ 47 w 95"/>
                <a:gd name="T57" fmla="*/ 288 h 299"/>
                <a:gd name="T58" fmla="*/ 37 w 95"/>
                <a:gd name="T59" fmla="*/ 278 h 299"/>
                <a:gd name="T60" fmla="*/ 47 w 95"/>
                <a:gd name="T61" fmla="*/ 267 h 299"/>
                <a:gd name="T62" fmla="*/ 58 w 95"/>
                <a:gd name="T63" fmla="*/ 278 h 299"/>
                <a:gd name="T64" fmla="*/ 47 w 95"/>
                <a:gd name="T65" fmla="*/ 2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5" h="299">
                  <a:moveTo>
                    <a:pt x="91" y="24"/>
                  </a:moveTo>
                  <a:cubicBezTo>
                    <a:pt x="89" y="18"/>
                    <a:pt x="85" y="13"/>
                    <a:pt x="81" y="9"/>
                  </a:cubicBezTo>
                  <a:cubicBezTo>
                    <a:pt x="77" y="5"/>
                    <a:pt x="73" y="2"/>
                    <a:pt x="69" y="0"/>
                  </a:cubicBezTo>
                  <a:cubicBezTo>
                    <a:pt x="68" y="54"/>
                    <a:pt x="68" y="54"/>
                    <a:pt x="68" y="54"/>
                  </a:cubicBezTo>
                  <a:cubicBezTo>
                    <a:pt x="26" y="54"/>
                    <a:pt x="26" y="54"/>
                    <a:pt x="26" y="54"/>
                  </a:cubicBezTo>
                  <a:cubicBezTo>
                    <a:pt x="26" y="0"/>
                    <a:pt x="26" y="0"/>
                    <a:pt x="26" y="0"/>
                  </a:cubicBezTo>
                  <a:cubicBezTo>
                    <a:pt x="22" y="2"/>
                    <a:pt x="18" y="5"/>
                    <a:pt x="14" y="9"/>
                  </a:cubicBezTo>
                  <a:cubicBezTo>
                    <a:pt x="9" y="13"/>
                    <a:pt x="6" y="18"/>
                    <a:pt x="4" y="24"/>
                  </a:cubicBezTo>
                  <a:cubicBezTo>
                    <a:pt x="1" y="30"/>
                    <a:pt x="0" y="36"/>
                    <a:pt x="0" y="42"/>
                  </a:cubicBezTo>
                  <a:cubicBezTo>
                    <a:pt x="0" y="48"/>
                    <a:pt x="1" y="54"/>
                    <a:pt x="4" y="60"/>
                  </a:cubicBezTo>
                  <a:cubicBezTo>
                    <a:pt x="6" y="66"/>
                    <a:pt x="9" y="71"/>
                    <a:pt x="14" y="76"/>
                  </a:cubicBezTo>
                  <a:cubicBezTo>
                    <a:pt x="16" y="77"/>
                    <a:pt x="18" y="79"/>
                    <a:pt x="19" y="80"/>
                  </a:cubicBezTo>
                  <a:cubicBezTo>
                    <a:pt x="21" y="82"/>
                    <a:pt x="23" y="83"/>
                    <a:pt x="25" y="84"/>
                  </a:cubicBezTo>
                  <a:cubicBezTo>
                    <a:pt x="25" y="277"/>
                    <a:pt x="25" y="277"/>
                    <a:pt x="25" y="277"/>
                  </a:cubicBezTo>
                  <a:cubicBezTo>
                    <a:pt x="25" y="280"/>
                    <a:pt x="26" y="283"/>
                    <a:pt x="27" y="285"/>
                  </a:cubicBezTo>
                  <a:cubicBezTo>
                    <a:pt x="28" y="288"/>
                    <a:pt x="30" y="290"/>
                    <a:pt x="32" y="292"/>
                  </a:cubicBezTo>
                  <a:cubicBezTo>
                    <a:pt x="34" y="295"/>
                    <a:pt x="36" y="296"/>
                    <a:pt x="39" y="297"/>
                  </a:cubicBezTo>
                  <a:cubicBezTo>
                    <a:pt x="42" y="298"/>
                    <a:pt x="45" y="299"/>
                    <a:pt x="47" y="299"/>
                  </a:cubicBezTo>
                  <a:cubicBezTo>
                    <a:pt x="50" y="299"/>
                    <a:pt x="53" y="298"/>
                    <a:pt x="56" y="297"/>
                  </a:cubicBezTo>
                  <a:cubicBezTo>
                    <a:pt x="58" y="296"/>
                    <a:pt x="61" y="295"/>
                    <a:pt x="63" y="292"/>
                  </a:cubicBezTo>
                  <a:cubicBezTo>
                    <a:pt x="65" y="290"/>
                    <a:pt x="67" y="288"/>
                    <a:pt x="68" y="285"/>
                  </a:cubicBezTo>
                  <a:cubicBezTo>
                    <a:pt x="69" y="283"/>
                    <a:pt x="69" y="280"/>
                    <a:pt x="69" y="277"/>
                  </a:cubicBezTo>
                  <a:cubicBezTo>
                    <a:pt x="69" y="84"/>
                    <a:pt x="69" y="84"/>
                    <a:pt x="69" y="84"/>
                  </a:cubicBezTo>
                  <a:cubicBezTo>
                    <a:pt x="71" y="83"/>
                    <a:pt x="73" y="82"/>
                    <a:pt x="75" y="80"/>
                  </a:cubicBezTo>
                  <a:cubicBezTo>
                    <a:pt x="77" y="79"/>
                    <a:pt x="79" y="77"/>
                    <a:pt x="81" y="76"/>
                  </a:cubicBezTo>
                  <a:cubicBezTo>
                    <a:pt x="85" y="71"/>
                    <a:pt x="89" y="66"/>
                    <a:pt x="91" y="60"/>
                  </a:cubicBezTo>
                  <a:cubicBezTo>
                    <a:pt x="94" y="54"/>
                    <a:pt x="95" y="48"/>
                    <a:pt x="95" y="42"/>
                  </a:cubicBezTo>
                  <a:cubicBezTo>
                    <a:pt x="95" y="36"/>
                    <a:pt x="94" y="30"/>
                    <a:pt x="91" y="24"/>
                  </a:cubicBezTo>
                  <a:close/>
                  <a:moveTo>
                    <a:pt x="47" y="288"/>
                  </a:moveTo>
                  <a:cubicBezTo>
                    <a:pt x="41" y="288"/>
                    <a:pt x="37" y="283"/>
                    <a:pt x="37" y="278"/>
                  </a:cubicBezTo>
                  <a:cubicBezTo>
                    <a:pt x="37" y="272"/>
                    <a:pt x="41" y="267"/>
                    <a:pt x="47" y="267"/>
                  </a:cubicBezTo>
                  <a:cubicBezTo>
                    <a:pt x="53" y="267"/>
                    <a:pt x="58" y="272"/>
                    <a:pt x="58" y="278"/>
                  </a:cubicBezTo>
                  <a:cubicBezTo>
                    <a:pt x="58" y="283"/>
                    <a:pt x="53" y="288"/>
                    <a:pt x="47" y="28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91" name="Group 90">
            <a:extLst>
              <a:ext uri="{FF2B5EF4-FFF2-40B4-BE49-F238E27FC236}">
                <a16:creationId xmlns:a16="http://schemas.microsoft.com/office/drawing/2014/main" id="{2F7010F5-D246-49EC-9586-239B214B703F}"/>
              </a:ext>
            </a:extLst>
          </p:cNvPr>
          <p:cNvGrpSpPr/>
          <p:nvPr/>
        </p:nvGrpSpPr>
        <p:grpSpPr>
          <a:xfrm>
            <a:off x="7956959" y="1479543"/>
            <a:ext cx="463950" cy="463950"/>
            <a:chOff x="-1642155" y="3458482"/>
            <a:chExt cx="327026" cy="327026"/>
          </a:xfrm>
        </p:grpSpPr>
        <p:sp>
          <p:nvSpPr>
            <p:cNvPr id="80" name="Freeform 12">
              <a:extLst>
                <a:ext uri="{FF2B5EF4-FFF2-40B4-BE49-F238E27FC236}">
                  <a16:creationId xmlns:a16="http://schemas.microsoft.com/office/drawing/2014/main" id="{982B3D20-86B5-4908-A2FE-CBF0E8869C39}"/>
                </a:ext>
              </a:extLst>
            </p:cNvPr>
            <p:cNvSpPr>
              <a:spLocks/>
            </p:cNvSpPr>
            <p:nvPr/>
          </p:nvSpPr>
          <p:spPr bwMode="auto">
            <a:xfrm>
              <a:off x="-1550080" y="3714070"/>
              <a:ext cx="142875" cy="71438"/>
            </a:xfrm>
            <a:custGeom>
              <a:avLst/>
              <a:gdLst>
                <a:gd name="T0" fmla="*/ 74 w 149"/>
                <a:gd name="T1" fmla="*/ 0 h 74"/>
                <a:gd name="T2" fmla="*/ 0 w 149"/>
                <a:gd name="T3" fmla="*/ 74 h 74"/>
                <a:gd name="T4" fmla="*/ 149 w 149"/>
                <a:gd name="T5" fmla="*/ 74 h 74"/>
                <a:gd name="T6" fmla="*/ 74 w 149"/>
                <a:gd name="T7" fmla="*/ 0 h 74"/>
              </a:gdLst>
              <a:ahLst/>
              <a:cxnLst>
                <a:cxn ang="0">
                  <a:pos x="T0" y="T1"/>
                </a:cxn>
                <a:cxn ang="0">
                  <a:pos x="T2" y="T3"/>
                </a:cxn>
                <a:cxn ang="0">
                  <a:pos x="T4" y="T5"/>
                </a:cxn>
                <a:cxn ang="0">
                  <a:pos x="T6" y="T7"/>
                </a:cxn>
              </a:cxnLst>
              <a:rect l="0" t="0" r="r" b="b"/>
              <a:pathLst>
                <a:path w="149" h="74">
                  <a:moveTo>
                    <a:pt x="74" y="0"/>
                  </a:moveTo>
                  <a:cubicBezTo>
                    <a:pt x="33" y="0"/>
                    <a:pt x="0" y="33"/>
                    <a:pt x="0" y="74"/>
                  </a:cubicBezTo>
                  <a:cubicBezTo>
                    <a:pt x="149" y="74"/>
                    <a:pt x="149" y="74"/>
                    <a:pt x="149" y="74"/>
                  </a:cubicBezTo>
                  <a:cubicBezTo>
                    <a:pt x="149" y="33"/>
                    <a:pt x="116" y="0"/>
                    <a:pt x="7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81" name="Oval 13">
              <a:extLst>
                <a:ext uri="{FF2B5EF4-FFF2-40B4-BE49-F238E27FC236}">
                  <a16:creationId xmlns:a16="http://schemas.microsoft.com/office/drawing/2014/main" id="{EA273794-0979-4CD1-8D12-4E1C4E4BF717}"/>
                </a:ext>
              </a:extLst>
            </p:cNvPr>
            <p:cNvSpPr>
              <a:spLocks noChangeArrowheads="1"/>
            </p:cNvSpPr>
            <p:nvPr/>
          </p:nvSpPr>
          <p:spPr bwMode="auto">
            <a:xfrm>
              <a:off x="-1510392" y="3631520"/>
              <a:ext cx="61913" cy="6191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82" name="Oval 14">
              <a:extLst>
                <a:ext uri="{FF2B5EF4-FFF2-40B4-BE49-F238E27FC236}">
                  <a16:creationId xmlns:a16="http://schemas.microsoft.com/office/drawing/2014/main" id="{6F7BA9CC-B26B-48E2-9217-B4AAF833A83E}"/>
                </a:ext>
              </a:extLst>
            </p:cNvPr>
            <p:cNvSpPr>
              <a:spLocks noChangeArrowheads="1"/>
            </p:cNvSpPr>
            <p:nvPr/>
          </p:nvSpPr>
          <p:spPr bwMode="auto">
            <a:xfrm>
              <a:off x="-1377042" y="3509282"/>
              <a:ext cx="41275" cy="41275"/>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83" name="Freeform 15">
              <a:extLst>
                <a:ext uri="{FF2B5EF4-FFF2-40B4-BE49-F238E27FC236}">
                  <a16:creationId xmlns:a16="http://schemas.microsoft.com/office/drawing/2014/main" id="{50D46727-642D-424E-ABBA-360F6559ADF5}"/>
                </a:ext>
              </a:extLst>
            </p:cNvPr>
            <p:cNvSpPr>
              <a:spLocks/>
            </p:cNvSpPr>
            <p:nvPr/>
          </p:nvSpPr>
          <p:spPr bwMode="auto">
            <a:xfrm>
              <a:off x="-1396092" y="3561670"/>
              <a:ext cx="80963" cy="39688"/>
            </a:xfrm>
            <a:custGeom>
              <a:avLst/>
              <a:gdLst>
                <a:gd name="T0" fmla="*/ 42 w 85"/>
                <a:gd name="T1" fmla="*/ 0 h 42"/>
                <a:gd name="T2" fmla="*/ 0 w 85"/>
                <a:gd name="T3" fmla="*/ 42 h 42"/>
                <a:gd name="T4" fmla="*/ 85 w 85"/>
                <a:gd name="T5" fmla="*/ 42 h 42"/>
                <a:gd name="T6" fmla="*/ 42 w 85"/>
                <a:gd name="T7" fmla="*/ 0 h 42"/>
              </a:gdLst>
              <a:ahLst/>
              <a:cxnLst>
                <a:cxn ang="0">
                  <a:pos x="T0" y="T1"/>
                </a:cxn>
                <a:cxn ang="0">
                  <a:pos x="T2" y="T3"/>
                </a:cxn>
                <a:cxn ang="0">
                  <a:pos x="T4" y="T5"/>
                </a:cxn>
                <a:cxn ang="0">
                  <a:pos x="T6" y="T7"/>
                </a:cxn>
              </a:cxnLst>
              <a:rect l="0" t="0" r="r" b="b"/>
              <a:pathLst>
                <a:path w="85" h="42">
                  <a:moveTo>
                    <a:pt x="42" y="0"/>
                  </a:moveTo>
                  <a:cubicBezTo>
                    <a:pt x="19" y="0"/>
                    <a:pt x="0" y="19"/>
                    <a:pt x="0" y="42"/>
                  </a:cubicBezTo>
                  <a:cubicBezTo>
                    <a:pt x="85" y="42"/>
                    <a:pt x="85" y="42"/>
                    <a:pt x="85" y="42"/>
                  </a:cubicBezTo>
                  <a:cubicBezTo>
                    <a:pt x="85" y="19"/>
                    <a:pt x="66" y="0"/>
                    <a:pt x="4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87" name="Oval 16">
              <a:extLst>
                <a:ext uri="{FF2B5EF4-FFF2-40B4-BE49-F238E27FC236}">
                  <a16:creationId xmlns:a16="http://schemas.microsoft.com/office/drawing/2014/main" id="{B3805757-7835-43E7-ABE9-752A251AFFE6}"/>
                </a:ext>
              </a:extLst>
            </p:cNvPr>
            <p:cNvSpPr>
              <a:spLocks noChangeArrowheads="1"/>
            </p:cNvSpPr>
            <p:nvPr/>
          </p:nvSpPr>
          <p:spPr bwMode="auto">
            <a:xfrm>
              <a:off x="-1621517" y="3509282"/>
              <a:ext cx="41275" cy="41275"/>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89" name="Freeform 17">
              <a:extLst>
                <a:ext uri="{FF2B5EF4-FFF2-40B4-BE49-F238E27FC236}">
                  <a16:creationId xmlns:a16="http://schemas.microsoft.com/office/drawing/2014/main" id="{92A46D31-6E8C-4CE7-9B63-A5DC67EEE4F3}"/>
                </a:ext>
              </a:extLst>
            </p:cNvPr>
            <p:cNvSpPr>
              <a:spLocks/>
            </p:cNvSpPr>
            <p:nvPr/>
          </p:nvSpPr>
          <p:spPr bwMode="auto">
            <a:xfrm>
              <a:off x="-1642155" y="3561670"/>
              <a:ext cx="80963" cy="39688"/>
            </a:xfrm>
            <a:custGeom>
              <a:avLst/>
              <a:gdLst>
                <a:gd name="T0" fmla="*/ 42 w 85"/>
                <a:gd name="T1" fmla="*/ 0 h 42"/>
                <a:gd name="T2" fmla="*/ 0 w 85"/>
                <a:gd name="T3" fmla="*/ 42 h 42"/>
                <a:gd name="T4" fmla="*/ 85 w 85"/>
                <a:gd name="T5" fmla="*/ 42 h 42"/>
                <a:gd name="T6" fmla="*/ 42 w 85"/>
                <a:gd name="T7" fmla="*/ 0 h 42"/>
              </a:gdLst>
              <a:ahLst/>
              <a:cxnLst>
                <a:cxn ang="0">
                  <a:pos x="T0" y="T1"/>
                </a:cxn>
                <a:cxn ang="0">
                  <a:pos x="T2" y="T3"/>
                </a:cxn>
                <a:cxn ang="0">
                  <a:pos x="T4" y="T5"/>
                </a:cxn>
                <a:cxn ang="0">
                  <a:pos x="T6" y="T7"/>
                </a:cxn>
              </a:cxnLst>
              <a:rect l="0" t="0" r="r" b="b"/>
              <a:pathLst>
                <a:path w="85" h="42">
                  <a:moveTo>
                    <a:pt x="42" y="0"/>
                  </a:moveTo>
                  <a:cubicBezTo>
                    <a:pt x="19" y="0"/>
                    <a:pt x="0" y="19"/>
                    <a:pt x="0" y="42"/>
                  </a:cubicBezTo>
                  <a:cubicBezTo>
                    <a:pt x="85" y="42"/>
                    <a:pt x="85" y="42"/>
                    <a:pt x="85" y="42"/>
                  </a:cubicBezTo>
                  <a:cubicBezTo>
                    <a:pt x="85" y="19"/>
                    <a:pt x="66" y="0"/>
                    <a:pt x="42"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18">
              <a:extLst>
                <a:ext uri="{FF2B5EF4-FFF2-40B4-BE49-F238E27FC236}">
                  <a16:creationId xmlns:a16="http://schemas.microsoft.com/office/drawing/2014/main" id="{82D232F4-6714-46A4-A668-DB2152314CE4}"/>
                </a:ext>
              </a:extLst>
            </p:cNvPr>
            <p:cNvSpPr>
              <a:spLocks/>
            </p:cNvSpPr>
            <p:nvPr/>
          </p:nvSpPr>
          <p:spPr bwMode="auto">
            <a:xfrm>
              <a:off x="-1529442" y="3458482"/>
              <a:ext cx="101600" cy="153988"/>
            </a:xfrm>
            <a:custGeom>
              <a:avLst/>
              <a:gdLst>
                <a:gd name="T0" fmla="*/ 64 w 64"/>
                <a:gd name="T1" fmla="*/ 45 h 97"/>
                <a:gd name="T2" fmla="*/ 32 w 64"/>
                <a:gd name="T3" fmla="*/ 0 h 97"/>
                <a:gd name="T4" fmla="*/ 0 w 64"/>
                <a:gd name="T5" fmla="*/ 45 h 97"/>
                <a:gd name="T6" fmla="*/ 26 w 64"/>
                <a:gd name="T7" fmla="*/ 45 h 97"/>
                <a:gd name="T8" fmla="*/ 26 w 64"/>
                <a:gd name="T9" fmla="*/ 97 h 97"/>
                <a:gd name="T10" fmla="*/ 38 w 64"/>
                <a:gd name="T11" fmla="*/ 97 h 97"/>
                <a:gd name="T12" fmla="*/ 38 w 64"/>
                <a:gd name="T13" fmla="*/ 45 h 97"/>
                <a:gd name="T14" fmla="*/ 64 w 64"/>
                <a:gd name="T15" fmla="*/ 45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97">
                  <a:moveTo>
                    <a:pt x="64" y="45"/>
                  </a:moveTo>
                  <a:lnTo>
                    <a:pt x="32" y="0"/>
                  </a:lnTo>
                  <a:lnTo>
                    <a:pt x="0" y="45"/>
                  </a:lnTo>
                  <a:lnTo>
                    <a:pt x="26" y="45"/>
                  </a:lnTo>
                  <a:lnTo>
                    <a:pt x="26" y="97"/>
                  </a:lnTo>
                  <a:lnTo>
                    <a:pt x="38" y="97"/>
                  </a:lnTo>
                  <a:lnTo>
                    <a:pt x="38" y="45"/>
                  </a:lnTo>
                  <a:lnTo>
                    <a:pt x="64" y="4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61" name="Group 260">
            <a:extLst>
              <a:ext uri="{FF2B5EF4-FFF2-40B4-BE49-F238E27FC236}">
                <a16:creationId xmlns:a16="http://schemas.microsoft.com/office/drawing/2014/main" id="{2D09E7D6-D557-4313-971A-BA3ABDF26BA8}"/>
              </a:ext>
            </a:extLst>
          </p:cNvPr>
          <p:cNvGrpSpPr/>
          <p:nvPr/>
        </p:nvGrpSpPr>
        <p:grpSpPr>
          <a:xfrm>
            <a:off x="10345145" y="1479543"/>
            <a:ext cx="470246" cy="470246"/>
            <a:chOff x="-2312988" y="3033713"/>
            <a:chExt cx="323850" cy="323850"/>
          </a:xfrm>
        </p:grpSpPr>
        <p:sp>
          <p:nvSpPr>
            <p:cNvPr id="258" name="Freeform 22">
              <a:extLst>
                <a:ext uri="{FF2B5EF4-FFF2-40B4-BE49-F238E27FC236}">
                  <a16:creationId xmlns:a16="http://schemas.microsoft.com/office/drawing/2014/main" id="{F91F4251-8959-402F-A3C2-1A38A1EE50A3}"/>
                </a:ext>
              </a:extLst>
            </p:cNvPr>
            <p:cNvSpPr>
              <a:spLocks/>
            </p:cNvSpPr>
            <p:nvPr/>
          </p:nvSpPr>
          <p:spPr bwMode="auto">
            <a:xfrm>
              <a:off x="-2141538" y="3033713"/>
              <a:ext cx="152400" cy="152400"/>
            </a:xfrm>
            <a:custGeom>
              <a:avLst/>
              <a:gdLst>
                <a:gd name="T0" fmla="*/ 147 w 160"/>
                <a:gd name="T1" fmla="*/ 64 h 160"/>
                <a:gd name="T2" fmla="*/ 138 w 160"/>
                <a:gd name="T3" fmla="*/ 44 h 160"/>
                <a:gd name="T4" fmla="*/ 145 w 160"/>
                <a:gd name="T5" fmla="*/ 31 h 160"/>
                <a:gd name="T6" fmla="*/ 128 w 160"/>
                <a:gd name="T7" fmla="*/ 15 h 160"/>
                <a:gd name="T8" fmla="*/ 116 w 160"/>
                <a:gd name="T9" fmla="*/ 21 h 160"/>
                <a:gd name="T10" fmla="*/ 96 w 160"/>
                <a:gd name="T11" fmla="*/ 13 h 160"/>
                <a:gd name="T12" fmla="*/ 91 w 160"/>
                <a:gd name="T13" fmla="*/ 0 h 160"/>
                <a:gd name="T14" fmla="*/ 69 w 160"/>
                <a:gd name="T15" fmla="*/ 0 h 160"/>
                <a:gd name="T16" fmla="*/ 64 w 160"/>
                <a:gd name="T17" fmla="*/ 13 h 160"/>
                <a:gd name="T18" fmla="*/ 44 w 160"/>
                <a:gd name="T19" fmla="*/ 21 h 160"/>
                <a:gd name="T20" fmla="*/ 32 w 160"/>
                <a:gd name="T21" fmla="*/ 15 h 160"/>
                <a:gd name="T22" fmla="*/ 15 w 160"/>
                <a:gd name="T23" fmla="*/ 31 h 160"/>
                <a:gd name="T24" fmla="*/ 22 w 160"/>
                <a:gd name="T25" fmla="*/ 44 h 160"/>
                <a:gd name="T26" fmla="*/ 13 w 160"/>
                <a:gd name="T27" fmla="*/ 64 h 160"/>
                <a:gd name="T28" fmla="*/ 0 w 160"/>
                <a:gd name="T29" fmla="*/ 68 h 160"/>
                <a:gd name="T30" fmla="*/ 0 w 160"/>
                <a:gd name="T31" fmla="*/ 91 h 160"/>
                <a:gd name="T32" fmla="*/ 13 w 160"/>
                <a:gd name="T33" fmla="*/ 96 h 160"/>
                <a:gd name="T34" fmla="*/ 22 w 160"/>
                <a:gd name="T35" fmla="*/ 116 h 160"/>
                <a:gd name="T36" fmla="*/ 15 w 160"/>
                <a:gd name="T37" fmla="*/ 128 h 160"/>
                <a:gd name="T38" fmla="*/ 32 w 160"/>
                <a:gd name="T39" fmla="*/ 144 h 160"/>
                <a:gd name="T40" fmla="*/ 44 w 160"/>
                <a:gd name="T41" fmla="*/ 138 h 160"/>
                <a:gd name="T42" fmla="*/ 64 w 160"/>
                <a:gd name="T43" fmla="*/ 146 h 160"/>
                <a:gd name="T44" fmla="*/ 69 w 160"/>
                <a:gd name="T45" fmla="*/ 160 h 160"/>
                <a:gd name="T46" fmla="*/ 91 w 160"/>
                <a:gd name="T47" fmla="*/ 160 h 160"/>
                <a:gd name="T48" fmla="*/ 96 w 160"/>
                <a:gd name="T49" fmla="*/ 146 h 160"/>
                <a:gd name="T50" fmla="*/ 116 w 160"/>
                <a:gd name="T51" fmla="*/ 138 h 160"/>
                <a:gd name="T52" fmla="*/ 128 w 160"/>
                <a:gd name="T53" fmla="*/ 144 h 160"/>
                <a:gd name="T54" fmla="*/ 145 w 160"/>
                <a:gd name="T55" fmla="*/ 128 h 160"/>
                <a:gd name="T56" fmla="*/ 138 w 160"/>
                <a:gd name="T57" fmla="*/ 116 h 160"/>
                <a:gd name="T58" fmla="*/ 147 w 160"/>
                <a:gd name="T59" fmla="*/ 96 h 160"/>
                <a:gd name="T60" fmla="*/ 160 w 160"/>
                <a:gd name="T61" fmla="*/ 91 h 160"/>
                <a:gd name="T62" fmla="*/ 160 w 160"/>
                <a:gd name="T63" fmla="*/ 68 h 160"/>
                <a:gd name="T64" fmla="*/ 147 w 160"/>
                <a:gd name="T65" fmla="*/ 6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60">
                  <a:moveTo>
                    <a:pt x="147" y="64"/>
                  </a:moveTo>
                  <a:cubicBezTo>
                    <a:pt x="145" y="57"/>
                    <a:pt x="142" y="50"/>
                    <a:pt x="138" y="44"/>
                  </a:cubicBezTo>
                  <a:cubicBezTo>
                    <a:pt x="145" y="31"/>
                    <a:pt x="145" y="31"/>
                    <a:pt x="145" y="31"/>
                  </a:cubicBezTo>
                  <a:cubicBezTo>
                    <a:pt x="128" y="15"/>
                    <a:pt x="128" y="15"/>
                    <a:pt x="128" y="15"/>
                  </a:cubicBezTo>
                  <a:cubicBezTo>
                    <a:pt x="116" y="21"/>
                    <a:pt x="116" y="21"/>
                    <a:pt x="116" y="21"/>
                  </a:cubicBezTo>
                  <a:cubicBezTo>
                    <a:pt x="110" y="18"/>
                    <a:pt x="103" y="15"/>
                    <a:pt x="96" y="13"/>
                  </a:cubicBezTo>
                  <a:cubicBezTo>
                    <a:pt x="91" y="0"/>
                    <a:pt x="91" y="0"/>
                    <a:pt x="91" y="0"/>
                  </a:cubicBezTo>
                  <a:cubicBezTo>
                    <a:pt x="69" y="0"/>
                    <a:pt x="69" y="0"/>
                    <a:pt x="69" y="0"/>
                  </a:cubicBezTo>
                  <a:cubicBezTo>
                    <a:pt x="64" y="13"/>
                    <a:pt x="64" y="13"/>
                    <a:pt x="64" y="13"/>
                  </a:cubicBezTo>
                  <a:cubicBezTo>
                    <a:pt x="57" y="15"/>
                    <a:pt x="50" y="18"/>
                    <a:pt x="44" y="21"/>
                  </a:cubicBezTo>
                  <a:cubicBezTo>
                    <a:pt x="32" y="15"/>
                    <a:pt x="32" y="15"/>
                    <a:pt x="32" y="15"/>
                  </a:cubicBezTo>
                  <a:cubicBezTo>
                    <a:pt x="15" y="31"/>
                    <a:pt x="15" y="31"/>
                    <a:pt x="15" y="31"/>
                  </a:cubicBezTo>
                  <a:cubicBezTo>
                    <a:pt x="22" y="44"/>
                    <a:pt x="22" y="44"/>
                    <a:pt x="22" y="44"/>
                  </a:cubicBezTo>
                  <a:cubicBezTo>
                    <a:pt x="18" y="50"/>
                    <a:pt x="15" y="57"/>
                    <a:pt x="13" y="64"/>
                  </a:cubicBezTo>
                  <a:cubicBezTo>
                    <a:pt x="0" y="68"/>
                    <a:pt x="0" y="68"/>
                    <a:pt x="0" y="68"/>
                  </a:cubicBezTo>
                  <a:cubicBezTo>
                    <a:pt x="0" y="91"/>
                    <a:pt x="0" y="91"/>
                    <a:pt x="0" y="91"/>
                  </a:cubicBezTo>
                  <a:cubicBezTo>
                    <a:pt x="13" y="96"/>
                    <a:pt x="13" y="96"/>
                    <a:pt x="13" y="96"/>
                  </a:cubicBezTo>
                  <a:cubicBezTo>
                    <a:pt x="15" y="103"/>
                    <a:pt x="18" y="109"/>
                    <a:pt x="22" y="116"/>
                  </a:cubicBezTo>
                  <a:cubicBezTo>
                    <a:pt x="15" y="128"/>
                    <a:pt x="15" y="128"/>
                    <a:pt x="15" y="128"/>
                  </a:cubicBezTo>
                  <a:cubicBezTo>
                    <a:pt x="32" y="144"/>
                    <a:pt x="32" y="144"/>
                    <a:pt x="32" y="144"/>
                  </a:cubicBezTo>
                  <a:cubicBezTo>
                    <a:pt x="44" y="138"/>
                    <a:pt x="44" y="138"/>
                    <a:pt x="44" y="138"/>
                  </a:cubicBezTo>
                  <a:cubicBezTo>
                    <a:pt x="50" y="142"/>
                    <a:pt x="57" y="145"/>
                    <a:pt x="64" y="146"/>
                  </a:cubicBezTo>
                  <a:cubicBezTo>
                    <a:pt x="69" y="160"/>
                    <a:pt x="69" y="160"/>
                    <a:pt x="69" y="160"/>
                  </a:cubicBezTo>
                  <a:cubicBezTo>
                    <a:pt x="91" y="160"/>
                    <a:pt x="91" y="160"/>
                    <a:pt x="91" y="160"/>
                  </a:cubicBezTo>
                  <a:cubicBezTo>
                    <a:pt x="96" y="146"/>
                    <a:pt x="96" y="146"/>
                    <a:pt x="96" y="146"/>
                  </a:cubicBezTo>
                  <a:cubicBezTo>
                    <a:pt x="103" y="145"/>
                    <a:pt x="110" y="142"/>
                    <a:pt x="116" y="138"/>
                  </a:cubicBezTo>
                  <a:cubicBezTo>
                    <a:pt x="128" y="144"/>
                    <a:pt x="128" y="144"/>
                    <a:pt x="128" y="144"/>
                  </a:cubicBezTo>
                  <a:cubicBezTo>
                    <a:pt x="145" y="128"/>
                    <a:pt x="145" y="128"/>
                    <a:pt x="145" y="128"/>
                  </a:cubicBezTo>
                  <a:cubicBezTo>
                    <a:pt x="138" y="116"/>
                    <a:pt x="138" y="116"/>
                    <a:pt x="138" y="116"/>
                  </a:cubicBezTo>
                  <a:cubicBezTo>
                    <a:pt x="142" y="109"/>
                    <a:pt x="145" y="103"/>
                    <a:pt x="147" y="96"/>
                  </a:cubicBezTo>
                  <a:cubicBezTo>
                    <a:pt x="160" y="91"/>
                    <a:pt x="160" y="91"/>
                    <a:pt x="160" y="91"/>
                  </a:cubicBezTo>
                  <a:cubicBezTo>
                    <a:pt x="160" y="68"/>
                    <a:pt x="160" y="68"/>
                    <a:pt x="160" y="68"/>
                  </a:cubicBezTo>
                  <a:lnTo>
                    <a:pt x="147" y="64"/>
                  </a:lnTo>
                  <a:close/>
                </a:path>
              </a:pathLst>
            </a:custGeom>
            <a:solidFill>
              <a:srgbClr val="0B556A"/>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59" name="Freeform 23">
              <a:extLst>
                <a:ext uri="{FF2B5EF4-FFF2-40B4-BE49-F238E27FC236}">
                  <a16:creationId xmlns:a16="http://schemas.microsoft.com/office/drawing/2014/main" id="{E1A1EC13-754D-4C62-A570-9961A7F57DCE}"/>
                </a:ext>
              </a:extLst>
            </p:cNvPr>
            <p:cNvSpPr>
              <a:spLocks/>
            </p:cNvSpPr>
            <p:nvPr/>
          </p:nvSpPr>
          <p:spPr bwMode="auto">
            <a:xfrm>
              <a:off x="-2098676" y="3081338"/>
              <a:ext cx="66675" cy="55563"/>
            </a:xfrm>
            <a:custGeom>
              <a:avLst/>
              <a:gdLst>
                <a:gd name="T0" fmla="*/ 42 w 42"/>
                <a:gd name="T1" fmla="*/ 10 h 35"/>
                <a:gd name="T2" fmla="*/ 33 w 42"/>
                <a:gd name="T3" fmla="*/ 0 h 35"/>
                <a:gd name="T4" fmla="*/ 16 w 42"/>
                <a:gd name="T5" fmla="*/ 16 h 35"/>
                <a:gd name="T6" fmla="*/ 10 w 42"/>
                <a:gd name="T7" fmla="*/ 10 h 35"/>
                <a:gd name="T8" fmla="*/ 0 w 42"/>
                <a:gd name="T9" fmla="*/ 19 h 35"/>
                <a:gd name="T10" fmla="*/ 16 w 42"/>
                <a:gd name="T11" fmla="*/ 35 h 35"/>
                <a:gd name="T12" fmla="*/ 16 w 42"/>
                <a:gd name="T13" fmla="*/ 35 h 35"/>
                <a:gd name="T14" fmla="*/ 16 w 42"/>
                <a:gd name="T15" fmla="*/ 35 h 35"/>
                <a:gd name="T16" fmla="*/ 42 w 42"/>
                <a:gd name="T17"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5">
                  <a:moveTo>
                    <a:pt x="42" y="10"/>
                  </a:moveTo>
                  <a:lnTo>
                    <a:pt x="33" y="0"/>
                  </a:lnTo>
                  <a:lnTo>
                    <a:pt x="16" y="16"/>
                  </a:lnTo>
                  <a:lnTo>
                    <a:pt x="10" y="10"/>
                  </a:lnTo>
                  <a:lnTo>
                    <a:pt x="0" y="19"/>
                  </a:lnTo>
                  <a:lnTo>
                    <a:pt x="16" y="35"/>
                  </a:lnTo>
                  <a:lnTo>
                    <a:pt x="16" y="35"/>
                  </a:lnTo>
                  <a:lnTo>
                    <a:pt x="16" y="35"/>
                  </a:lnTo>
                  <a:lnTo>
                    <a:pt x="42" y="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60" name="Freeform 24">
              <a:extLst>
                <a:ext uri="{FF2B5EF4-FFF2-40B4-BE49-F238E27FC236}">
                  <a16:creationId xmlns:a16="http://schemas.microsoft.com/office/drawing/2014/main" id="{831EDA75-D819-4C46-A41D-4EBA44623D69}"/>
                </a:ext>
              </a:extLst>
            </p:cNvPr>
            <p:cNvSpPr>
              <a:spLocks noEditPoints="1"/>
            </p:cNvSpPr>
            <p:nvPr/>
          </p:nvSpPr>
          <p:spPr bwMode="auto">
            <a:xfrm>
              <a:off x="-2312988" y="3154363"/>
              <a:ext cx="203200" cy="203200"/>
            </a:xfrm>
            <a:custGeom>
              <a:avLst/>
              <a:gdLst>
                <a:gd name="T0" fmla="*/ 194 w 214"/>
                <a:gd name="T1" fmla="*/ 124 h 214"/>
                <a:gd name="T2" fmla="*/ 194 w 214"/>
                <a:gd name="T3" fmla="*/ 89 h 214"/>
                <a:gd name="T4" fmla="*/ 214 w 214"/>
                <a:gd name="T5" fmla="*/ 74 h 214"/>
                <a:gd name="T6" fmla="*/ 205 w 214"/>
                <a:gd name="T7" fmla="*/ 54 h 214"/>
                <a:gd name="T8" fmla="*/ 181 w 214"/>
                <a:gd name="T9" fmla="*/ 57 h 214"/>
                <a:gd name="T10" fmla="*/ 156 w 214"/>
                <a:gd name="T11" fmla="*/ 33 h 214"/>
                <a:gd name="T12" fmla="*/ 159 w 214"/>
                <a:gd name="T13" fmla="*/ 8 h 214"/>
                <a:gd name="T14" fmla="*/ 139 w 214"/>
                <a:gd name="T15" fmla="*/ 0 h 214"/>
                <a:gd name="T16" fmla="*/ 124 w 214"/>
                <a:gd name="T17" fmla="*/ 20 h 214"/>
                <a:gd name="T18" fmla="*/ 89 w 214"/>
                <a:gd name="T19" fmla="*/ 20 h 214"/>
                <a:gd name="T20" fmla="*/ 74 w 214"/>
                <a:gd name="T21" fmla="*/ 0 h 214"/>
                <a:gd name="T22" fmla="*/ 54 w 214"/>
                <a:gd name="T23" fmla="*/ 8 h 214"/>
                <a:gd name="T24" fmla="*/ 57 w 214"/>
                <a:gd name="T25" fmla="*/ 33 h 214"/>
                <a:gd name="T26" fmla="*/ 33 w 214"/>
                <a:gd name="T27" fmla="*/ 58 h 214"/>
                <a:gd name="T28" fmla="*/ 8 w 214"/>
                <a:gd name="T29" fmla="*/ 54 h 214"/>
                <a:gd name="T30" fmla="*/ 0 w 214"/>
                <a:gd name="T31" fmla="*/ 75 h 214"/>
                <a:gd name="T32" fmla="*/ 20 w 214"/>
                <a:gd name="T33" fmla="*/ 89 h 214"/>
                <a:gd name="T34" fmla="*/ 20 w 214"/>
                <a:gd name="T35" fmla="*/ 125 h 214"/>
                <a:gd name="T36" fmla="*/ 0 w 214"/>
                <a:gd name="T37" fmla="*/ 139 h 214"/>
                <a:gd name="T38" fmla="*/ 8 w 214"/>
                <a:gd name="T39" fmla="*/ 160 h 214"/>
                <a:gd name="T40" fmla="*/ 33 w 214"/>
                <a:gd name="T41" fmla="*/ 156 h 214"/>
                <a:gd name="T42" fmla="*/ 58 w 214"/>
                <a:gd name="T43" fmla="*/ 181 h 214"/>
                <a:gd name="T44" fmla="*/ 54 w 214"/>
                <a:gd name="T45" fmla="*/ 206 h 214"/>
                <a:gd name="T46" fmla="*/ 75 w 214"/>
                <a:gd name="T47" fmla="*/ 214 h 214"/>
                <a:gd name="T48" fmla="*/ 89 w 214"/>
                <a:gd name="T49" fmla="*/ 194 h 214"/>
                <a:gd name="T50" fmla="*/ 125 w 214"/>
                <a:gd name="T51" fmla="*/ 194 h 214"/>
                <a:gd name="T52" fmla="*/ 139 w 214"/>
                <a:gd name="T53" fmla="*/ 214 h 214"/>
                <a:gd name="T54" fmla="*/ 160 w 214"/>
                <a:gd name="T55" fmla="*/ 205 h 214"/>
                <a:gd name="T56" fmla="*/ 156 w 214"/>
                <a:gd name="T57" fmla="*/ 181 h 214"/>
                <a:gd name="T58" fmla="*/ 181 w 214"/>
                <a:gd name="T59" fmla="*/ 156 h 214"/>
                <a:gd name="T60" fmla="*/ 205 w 214"/>
                <a:gd name="T61" fmla="*/ 160 h 214"/>
                <a:gd name="T62" fmla="*/ 214 w 214"/>
                <a:gd name="T63" fmla="*/ 139 h 214"/>
                <a:gd name="T64" fmla="*/ 194 w 214"/>
                <a:gd name="T65" fmla="*/ 124 h 214"/>
                <a:gd name="T66" fmla="*/ 86 w 214"/>
                <a:gd name="T67" fmla="*/ 158 h 214"/>
                <a:gd name="T68" fmla="*/ 55 w 214"/>
                <a:gd name="T69" fmla="*/ 86 h 214"/>
                <a:gd name="T70" fmla="*/ 128 w 214"/>
                <a:gd name="T71" fmla="*/ 55 h 214"/>
                <a:gd name="T72" fmla="*/ 158 w 214"/>
                <a:gd name="T73" fmla="*/ 128 h 214"/>
                <a:gd name="T74" fmla="*/ 86 w 214"/>
                <a:gd name="T75" fmla="*/ 15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4" h="214">
                  <a:moveTo>
                    <a:pt x="194" y="124"/>
                  </a:moveTo>
                  <a:cubicBezTo>
                    <a:pt x="196" y="112"/>
                    <a:pt x="196" y="100"/>
                    <a:pt x="194" y="89"/>
                  </a:cubicBezTo>
                  <a:cubicBezTo>
                    <a:pt x="214" y="74"/>
                    <a:pt x="214" y="74"/>
                    <a:pt x="214" y="74"/>
                  </a:cubicBezTo>
                  <a:cubicBezTo>
                    <a:pt x="205" y="54"/>
                    <a:pt x="205" y="54"/>
                    <a:pt x="205" y="54"/>
                  </a:cubicBezTo>
                  <a:cubicBezTo>
                    <a:pt x="181" y="57"/>
                    <a:pt x="181" y="57"/>
                    <a:pt x="181" y="57"/>
                  </a:cubicBezTo>
                  <a:cubicBezTo>
                    <a:pt x="174" y="48"/>
                    <a:pt x="166" y="39"/>
                    <a:pt x="156" y="33"/>
                  </a:cubicBezTo>
                  <a:cubicBezTo>
                    <a:pt x="159" y="8"/>
                    <a:pt x="159" y="8"/>
                    <a:pt x="159" y="8"/>
                  </a:cubicBezTo>
                  <a:cubicBezTo>
                    <a:pt x="139" y="0"/>
                    <a:pt x="139" y="0"/>
                    <a:pt x="139" y="0"/>
                  </a:cubicBezTo>
                  <a:cubicBezTo>
                    <a:pt x="124" y="20"/>
                    <a:pt x="124" y="20"/>
                    <a:pt x="124" y="20"/>
                  </a:cubicBezTo>
                  <a:cubicBezTo>
                    <a:pt x="112" y="17"/>
                    <a:pt x="100" y="17"/>
                    <a:pt x="89" y="20"/>
                  </a:cubicBezTo>
                  <a:cubicBezTo>
                    <a:pt x="74" y="0"/>
                    <a:pt x="74" y="0"/>
                    <a:pt x="74" y="0"/>
                  </a:cubicBezTo>
                  <a:cubicBezTo>
                    <a:pt x="54" y="8"/>
                    <a:pt x="54" y="8"/>
                    <a:pt x="54" y="8"/>
                  </a:cubicBezTo>
                  <a:cubicBezTo>
                    <a:pt x="57" y="33"/>
                    <a:pt x="57" y="33"/>
                    <a:pt x="57" y="33"/>
                  </a:cubicBezTo>
                  <a:cubicBezTo>
                    <a:pt x="48" y="39"/>
                    <a:pt x="39" y="48"/>
                    <a:pt x="33" y="58"/>
                  </a:cubicBezTo>
                  <a:cubicBezTo>
                    <a:pt x="8" y="54"/>
                    <a:pt x="8" y="54"/>
                    <a:pt x="8" y="54"/>
                  </a:cubicBezTo>
                  <a:cubicBezTo>
                    <a:pt x="0" y="75"/>
                    <a:pt x="0" y="75"/>
                    <a:pt x="0" y="75"/>
                  </a:cubicBezTo>
                  <a:cubicBezTo>
                    <a:pt x="20" y="89"/>
                    <a:pt x="20" y="89"/>
                    <a:pt x="20" y="89"/>
                  </a:cubicBezTo>
                  <a:cubicBezTo>
                    <a:pt x="17" y="101"/>
                    <a:pt x="17" y="113"/>
                    <a:pt x="20" y="125"/>
                  </a:cubicBezTo>
                  <a:cubicBezTo>
                    <a:pt x="0" y="139"/>
                    <a:pt x="0" y="139"/>
                    <a:pt x="0" y="139"/>
                  </a:cubicBezTo>
                  <a:cubicBezTo>
                    <a:pt x="8" y="160"/>
                    <a:pt x="8" y="160"/>
                    <a:pt x="8" y="160"/>
                  </a:cubicBezTo>
                  <a:cubicBezTo>
                    <a:pt x="33" y="156"/>
                    <a:pt x="33" y="156"/>
                    <a:pt x="33" y="156"/>
                  </a:cubicBezTo>
                  <a:cubicBezTo>
                    <a:pt x="39" y="166"/>
                    <a:pt x="48" y="174"/>
                    <a:pt x="58" y="181"/>
                  </a:cubicBezTo>
                  <a:cubicBezTo>
                    <a:pt x="54" y="206"/>
                    <a:pt x="54" y="206"/>
                    <a:pt x="54" y="206"/>
                  </a:cubicBezTo>
                  <a:cubicBezTo>
                    <a:pt x="75" y="214"/>
                    <a:pt x="75" y="214"/>
                    <a:pt x="75" y="214"/>
                  </a:cubicBezTo>
                  <a:cubicBezTo>
                    <a:pt x="89" y="194"/>
                    <a:pt x="89" y="194"/>
                    <a:pt x="89" y="194"/>
                  </a:cubicBezTo>
                  <a:cubicBezTo>
                    <a:pt x="101" y="197"/>
                    <a:pt x="113" y="196"/>
                    <a:pt x="125" y="194"/>
                  </a:cubicBezTo>
                  <a:cubicBezTo>
                    <a:pt x="139" y="214"/>
                    <a:pt x="139" y="214"/>
                    <a:pt x="139" y="214"/>
                  </a:cubicBezTo>
                  <a:cubicBezTo>
                    <a:pt x="160" y="205"/>
                    <a:pt x="160" y="205"/>
                    <a:pt x="160" y="205"/>
                  </a:cubicBezTo>
                  <a:cubicBezTo>
                    <a:pt x="156" y="181"/>
                    <a:pt x="156" y="181"/>
                    <a:pt x="156" y="181"/>
                  </a:cubicBezTo>
                  <a:cubicBezTo>
                    <a:pt x="166" y="174"/>
                    <a:pt x="174" y="166"/>
                    <a:pt x="181" y="156"/>
                  </a:cubicBezTo>
                  <a:cubicBezTo>
                    <a:pt x="205" y="160"/>
                    <a:pt x="205" y="160"/>
                    <a:pt x="205" y="160"/>
                  </a:cubicBezTo>
                  <a:cubicBezTo>
                    <a:pt x="214" y="139"/>
                    <a:pt x="214" y="139"/>
                    <a:pt x="214" y="139"/>
                  </a:cubicBezTo>
                  <a:lnTo>
                    <a:pt x="194" y="124"/>
                  </a:lnTo>
                  <a:close/>
                  <a:moveTo>
                    <a:pt x="86" y="158"/>
                  </a:moveTo>
                  <a:cubicBezTo>
                    <a:pt x="57" y="147"/>
                    <a:pt x="44" y="114"/>
                    <a:pt x="55" y="86"/>
                  </a:cubicBezTo>
                  <a:cubicBezTo>
                    <a:pt x="67" y="57"/>
                    <a:pt x="100" y="44"/>
                    <a:pt x="128" y="55"/>
                  </a:cubicBezTo>
                  <a:cubicBezTo>
                    <a:pt x="156" y="67"/>
                    <a:pt x="170" y="100"/>
                    <a:pt x="158" y="128"/>
                  </a:cubicBezTo>
                  <a:cubicBezTo>
                    <a:pt x="147" y="156"/>
                    <a:pt x="114" y="170"/>
                    <a:pt x="86" y="15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69" name="Group 268">
            <a:extLst>
              <a:ext uri="{FF2B5EF4-FFF2-40B4-BE49-F238E27FC236}">
                <a16:creationId xmlns:a16="http://schemas.microsoft.com/office/drawing/2014/main" id="{CB3A001E-33EB-4C1D-B8E2-30FB18208C2C}"/>
              </a:ext>
            </a:extLst>
          </p:cNvPr>
          <p:cNvGrpSpPr/>
          <p:nvPr/>
        </p:nvGrpSpPr>
        <p:grpSpPr>
          <a:xfrm>
            <a:off x="1402155" y="1479543"/>
            <a:ext cx="472290" cy="470246"/>
            <a:chOff x="-2155608" y="2956886"/>
            <a:chExt cx="589029" cy="586480"/>
          </a:xfrm>
        </p:grpSpPr>
        <p:sp>
          <p:nvSpPr>
            <p:cNvPr id="265" name="Freeform: Shape 264">
              <a:extLst>
                <a:ext uri="{FF2B5EF4-FFF2-40B4-BE49-F238E27FC236}">
                  <a16:creationId xmlns:a16="http://schemas.microsoft.com/office/drawing/2014/main" id="{A666305F-EB6E-4FB2-AC59-603AB775BD18}"/>
                </a:ext>
              </a:extLst>
            </p:cNvPr>
            <p:cNvSpPr/>
            <p:nvPr/>
          </p:nvSpPr>
          <p:spPr>
            <a:xfrm>
              <a:off x="-2155608" y="2956886"/>
              <a:ext cx="200025" cy="333375"/>
            </a:xfrm>
            <a:custGeom>
              <a:avLst/>
              <a:gdLst>
                <a:gd name="connsiteX0" fmla="*/ 96060 w 200025"/>
                <a:gd name="connsiteY0" fmla="*/ 677 h 333375"/>
                <a:gd name="connsiteX1" fmla="*/ 95054 w 200025"/>
                <a:gd name="connsiteY1" fmla="*/ 953 h 333375"/>
                <a:gd name="connsiteX2" fmla="*/ 94055 w 200025"/>
                <a:gd name="connsiteY2" fmla="*/ 1282 h 333375"/>
                <a:gd name="connsiteX3" fmla="*/ 91952 w 200025"/>
                <a:gd name="connsiteY3" fmla="*/ 1840 h 333375"/>
                <a:gd name="connsiteX4" fmla="*/ 89895 w 200025"/>
                <a:gd name="connsiteY4" fmla="*/ 2550 h 333375"/>
                <a:gd name="connsiteX5" fmla="*/ 88890 w 200025"/>
                <a:gd name="connsiteY5" fmla="*/ 3063 h 333375"/>
                <a:gd name="connsiteX6" fmla="*/ 87917 w 200025"/>
                <a:gd name="connsiteY6" fmla="*/ 3602 h 333375"/>
                <a:gd name="connsiteX7" fmla="*/ 86044 w 200025"/>
                <a:gd name="connsiteY7" fmla="*/ 4535 h 333375"/>
                <a:gd name="connsiteX8" fmla="*/ 84217 w 200025"/>
                <a:gd name="connsiteY8" fmla="*/ 5613 h 333375"/>
                <a:gd name="connsiteX9" fmla="*/ 83336 w 200025"/>
                <a:gd name="connsiteY9" fmla="*/ 6303 h 333375"/>
                <a:gd name="connsiteX10" fmla="*/ 82488 w 200025"/>
                <a:gd name="connsiteY10" fmla="*/ 7032 h 333375"/>
                <a:gd name="connsiteX11" fmla="*/ 80845 w 200025"/>
                <a:gd name="connsiteY11" fmla="*/ 8268 h 333375"/>
                <a:gd name="connsiteX12" fmla="*/ 79281 w 200025"/>
                <a:gd name="connsiteY12" fmla="*/ 9635 h 333375"/>
                <a:gd name="connsiteX13" fmla="*/ 78920 w 200025"/>
                <a:gd name="connsiteY13" fmla="*/ 10062 h 333375"/>
                <a:gd name="connsiteX14" fmla="*/ 78591 w 200025"/>
                <a:gd name="connsiteY14" fmla="*/ 10470 h 333375"/>
                <a:gd name="connsiteX15" fmla="*/ 44106 w 200025"/>
                <a:gd name="connsiteY15" fmla="*/ 44954 h 333375"/>
                <a:gd name="connsiteX16" fmla="*/ 9622 w 200025"/>
                <a:gd name="connsiteY16" fmla="*/ 79445 h 333375"/>
                <a:gd name="connsiteX17" fmla="*/ 0 w 200025"/>
                <a:gd name="connsiteY17" fmla="*/ 102659 h 333375"/>
                <a:gd name="connsiteX18" fmla="*/ 9628 w 200025"/>
                <a:gd name="connsiteY18" fmla="*/ 125911 h 333375"/>
                <a:gd name="connsiteX19" fmla="*/ 32874 w 200025"/>
                <a:gd name="connsiteY19" fmla="*/ 135526 h 333375"/>
                <a:gd name="connsiteX20" fmla="*/ 56074 w 200025"/>
                <a:gd name="connsiteY20" fmla="*/ 125918 h 333375"/>
                <a:gd name="connsiteX21" fmla="*/ 62877 w 200025"/>
                <a:gd name="connsiteY21" fmla="*/ 119109 h 333375"/>
                <a:gd name="connsiteX22" fmla="*/ 69679 w 200025"/>
                <a:gd name="connsiteY22" fmla="*/ 112307 h 333375"/>
                <a:gd name="connsiteX23" fmla="*/ 69679 w 200025"/>
                <a:gd name="connsiteY23" fmla="*/ 207650 h 333375"/>
                <a:gd name="connsiteX24" fmla="*/ 69679 w 200025"/>
                <a:gd name="connsiteY24" fmla="*/ 302994 h 333375"/>
                <a:gd name="connsiteX25" fmla="*/ 79314 w 200025"/>
                <a:gd name="connsiteY25" fmla="*/ 326227 h 333375"/>
                <a:gd name="connsiteX26" fmla="*/ 102547 w 200025"/>
                <a:gd name="connsiteY26" fmla="*/ 335842 h 333375"/>
                <a:gd name="connsiteX27" fmla="*/ 125780 w 200025"/>
                <a:gd name="connsiteY27" fmla="*/ 326227 h 333375"/>
                <a:gd name="connsiteX28" fmla="*/ 135408 w 200025"/>
                <a:gd name="connsiteY28" fmla="*/ 302994 h 333375"/>
                <a:gd name="connsiteX29" fmla="*/ 135415 w 200025"/>
                <a:gd name="connsiteY29" fmla="*/ 207624 h 333375"/>
                <a:gd name="connsiteX30" fmla="*/ 135421 w 200025"/>
                <a:gd name="connsiteY30" fmla="*/ 112254 h 333375"/>
                <a:gd name="connsiteX31" fmla="*/ 142197 w 200025"/>
                <a:gd name="connsiteY31" fmla="*/ 119030 h 333375"/>
                <a:gd name="connsiteX32" fmla="*/ 148973 w 200025"/>
                <a:gd name="connsiteY32" fmla="*/ 125806 h 333375"/>
                <a:gd name="connsiteX33" fmla="*/ 172200 w 200025"/>
                <a:gd name="connsiteY33" fmla="*/ 135448 h 333375"/>
                <a:gd name="connsiteX34" fmla="*/ 195452 w 200025"/>
                <a:gd name="connsiteY34" fmla="*/ 125819 h 333375"/>
                <a:gd name="connsiteX35" fmla="*/ 205061 w 200025"/>
                <a:gd name="connsiteY35" fmla="*/ 102586 h 333375"/>
                <a:gd name="connsiteX36" fmla="*/ 195452 w 200025"/>
                <a:gd name="connsiteY36" fmla="*/ 79366 h 333375"/>
                <a:gd name="connsiteX37" fmla="*/ 160724 w 200025"/>
                <a:gd name="connsiteY37" fmla="*/ 44639 h 333375"/>
                <a:gd name="connsiteX38" fmla="*/ 125997 w 200025"/>
                <a:gd name="connsiteY38" fmla="*/ 9911 h 333375"/>
                <a:gd name="connsiteX39" fmla="*/ 123433 w 200025"/>
                <a:gd name="connsiteY39" fmla="*/ 7552 h 333375"/>
                <a:gd name="connsiteX40" fmla="*/ 120653 w 200025"/>
                <a:gd name="connsiteY40" fmla="*/ 5462 h 333375"/>
                <a:gd name="connsiteX41" fmla="*/ 120167 w 200025"/>
                <a:gd name="connsiteY41" fmla="*/ 5225 h 333375"/>
                <a:gd name="connsiteX42" fmla="*/ 119674 w 200025"/>
                <a:gd name="connsiteY42" fmla="*/ 4962 h 333375"/>
                <a:gd name="connsiteX43" fmla="*/ 117394 w 200025"/>
                <a:gd name="connsiteY43" fmla="*/ 3634 h 333375"/>
                <a:gd name="connsiteX44" fmla="*/ 114988 w 200025"/>
                <a:gd name="connsiteY44" fmla="*/ 2504 h 333375"/>
                <a:gd name="connsiteX45" fmla="*/ 113845 w 200025"/>
                <a:gd name="connsiteY45" fmla="*/ 2123 h 333375"/>
                <a:gd name="connsiteX46" fmla="*/ 112675 w 200025"/>
                <a:gd name="connsiteY46" fmla="*/ 1788 h 333375"/>
                <a:gd name="connsiteX47" fmla="*/ 110802 w 200025"/>
                <a:gd name="connsiteY47" fmla="*/ 1157 h 333375"/>
                <a:gd name="connsiteX48" fmla="*/ 108882 w 200025"/>
                <a:gd name="connsiteY48" fmla="*/ 651 h 333375"/>
                <a:gd name="connsiteX49" fmla="*/ 106096 w 200025"/>
                <a:gd name="connsiteY49" fmla="*/ 250 h 333375"/>
                <a:gd name="connsiteX50" fmla="*/ 103276 w 200025"/>
                <a:gd name="connsiteY50" fmla="*/ 85 h 333375"/>
                <a:gd name="connsiteX51" fmla="*/ 102908 w 200025"/>
                <a:gd name="connsiteY51" fmla="*/ 53 h 333375"/>
                <a:gd name="connsiteX52" fmla="*/ 102534 w 200025"/>
                <a:gd name="connsiteY52" fmla="*/ 0 h 333375"/>
                <a:gd name="connsiteX53" fmla="*/ 102527 w 200025"/>
                <a:gd name="connsiteY53" fmla="*/ 7 h 333375"/>
                <a:gd name="connsiteX54" fmla="*/ 102521 w 200025"/>
                <a:gd name="connsiteY54" fmla="*/ 13 h 333375"/>
                <a:gd name="connsiteX55" fmla="*/ 99280 w 200025"/>
                <a:gd name="connsiteY55" fmla="*/ 184 h 333375"/>
                <a:gd name="connsiteX56" fmla="*/ 96060 w 200025"/>
                <a:gd name="connsiteY56" fmla="*/ 677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00025" h="333375">
                  <a:moveTo>
                    <a:pt x="96060" y="677"/>
                  </a:moveTo>
                  <a:cubicBezTo>
                    <a:pt x="95718" y="743"/>
                    <a:pt x="95383" y="841"/>
                    <a:pt x="95054" y="953"/>
                  </a:cubicBezTo>
                  <a:cubicBezTo>
                    <a:pt x="94726" y="1065"/>
                    <a:pt x="94391" y="1183"/>
                    <a:pt x="94055" y="1282"/>
                  </a:cubicBezTo>
                  <a:cubicBezTo>
                    <a:pt x="93352" y="1466"/>
                    <a:pt x="92649" y="1636"/>
                    <a:pt x="91952" y="1840"/>
                  </a:cubicBezTo>
                  <a:cubicBezTo>
                    <a:pt x="91256" y="2037"/>
                    <a:pt x="90572" y="2261"/>
                    <a:pt x="89895" y="2550"/>
                  </a:cubicBezTo>
                  <a:cubicBezTo>
                    <a:pt x="89540" y="2701"/>
                    <a:pt x="89212" y="2879"/>
                    <a:pt x="88890" y="3063"/>
                  </a:cubicBezTo>
                  <a:cubicBezTo>
                    <a:pt x="88568" y="3240"/>
                    <a:pt x="88252" y="3431"/>
                    <a:pt x="87917" y="3602"/>
                  </a:cubicBezTo>
                  <a:cubicBezTo>
                    <a:pt x="87286" y="3910"/>
                    <a:pt x="86662" y="4213"/>
                    <a:pt x="86044" y="4535"/>
                  </a:cubicBezTo>
                  <a:cubicBezTo>
                    <a:pt x="85426" y="4857"/>
                    <a:pt x="84815" y="5205"/>
                    <a:pt x="84217" y="5613"/>
                  </a:cubicBezTo>
                  <a:cubicBezTo>
                    <a:pt x="83901" y="5816"/>
                    <a:pt x="83619" y="6060"/>
                    <a:pt x="83336" y="6303"/>
                  </a:cubicBezTo>
                  <a:cubicBezTo>
                    <a:pt x="83060" y="6553"/>
                    <a:pt x="82784" y="6809"/>
                    <a:pt x="82488" y="7032"/>
                  </a:cubicBezTo>
                  <a:cubicBezTo>
                    <a:pt x="81943" y="7440"/>
                    <a:pt x="81384" y="7841"/>
                    <a:pt x="80845" y="8268"/>
                  </a:cubicBezTo>
                  <a:cubicBezTo>
                    <a:pt x="80306" y="8689"/>
                    <a:pt x="79774" y="9142"/>
                    <a:pt x="79281" y="9635"/>
                  </a:cubicBezTo>
                  <a:cubicBezTo>
                    <a:pt x="79143" y="9773"/>
                    <a:pt x="79031" y="9918"/>
                    <a:pt x="78920" y="10062"/>
                  </a:cubicBezTo>
                  <a:cubicBezTo>
                    <a:pt x="78808" y="10207"/>
                    <a:pt x="78703" y="10345"/>
                    <a:pt x="78591" y="10470"/>
                  </a:cubicBezTo>
                  <a:lnTo>
                    <a:pt x="44106" y="44954"/>
                  </a:lnTo>
                  <a:lnTo>
                    <a:pt x="9622" y="79445"/>
                  </a:lnTo>
                  <a:cubicBezTo>
                    <a:pt x="3207" y="85847"/>
                    <a:pt x="0" y="94253"/>
                    <a:pt x="0" y="102659"/>
                  </a:cubicBezTo>
                  <a:cubicBezTo>
                    <a:pt x="0" y="111064"/>
                    <a:pt x="3214" y="119484"/>
                    <a:pt x="9628" y="125911"/>
                  </a:cubicBezTo>
                  <a:cubicBezTo>
                    <a:pt x="16049" y="132326"/>
                    <a:pt x="24462" y="135526"/>
                    <a:pt x="32874" y="135526"/>
                  </a:cubicBezTo>
                  <a:cubicBezTo>
                    <a:pt x="41280" y="135526"/>
                    <a:pt x="49686" y="132326"/>
                    <a:pt x="56074" y="125918"/>
                  </a:cubicBezTo>
                  <a:lnTo>
                    <a:pt x="62877" y="119109"/>
                  </a:lnTo>
                  <a:lnTo>
                    <a:pt x="69679" y="112307"/>
                  </a:lnTo>
                  <a:lnTo>
                    <a:pt x="69679" y="207650"/>
                  </a:lnTo>
                  <a:lnTo>
                    <a:pt x="69679" y="302994"/>
                  </a:lnTo>
                  <a:cubicBezTo>
                    <a:pt x="69686" y="312064"/>
                    <a:pt x="73366" y="320279"/>
                    <a:pt x="79314" y="326227"/>
                  </a:cubicBezTo>
                  <a:cubicBezTo>
                    <a:pt x="85262" y="332168"/>
                    <a:pt x="93471" y="335849"/>
                    <a:pt x="102547" y="335842"/>
                  </a:cubicBezTo>
                  <a:cubicBezTo>
                    <a:pt x="111617" y="335849"/>
                    <a:pt x="119832" y="332168"/>
                    <a:pt x="125780" y="326227"/>
                  </a:cubicBezTo>
                  <a:cubicBezTo>
                    <a:pt x="131728" y="320279"/>
                    <a:pt x="135408" y="312064"/>
                    <a:pt x="135408" y="302994"/>
                  </a:cubicBezTo>
                  <a:lnTo>
                    <a:pt x="135415" y="207624"/>
                  </a:lnTo>
                  <a:lnTo>
                    <a:pt x="135421" y="112254"/>
                  </a:lnTo>
                  <a:lnTo>
                    <a:pt x="142197" y="119030"/>
                  </a:lnTo>
                  <a:lnTo>
                    <a:pt x="148973" y="125806"/>
                  </a:lnTo>
                  <a:cubicBezTo>
                    <a:pt x="155388" y="132240"/>
                    <a:pt x="163787" y="135448"/>
                    <a:pt x="172200" y="135448"/>
                  </a:cubicBezTo>
                  <a:cubicBezTo>
                    <a:pt x="180612" y="135448"/>
                    <a:pt x="189025" y="132234"/>
                    <a:pt x="195452" y="125819"/>
                  </a:cubicBezTo>
                  <a:cubicBezTo>
                    <a:pt x="201860" y="119398"/>
                    <a:pt x="205061" y="110992"/>
                    <a:pt x="205061" y="102586"/>
                  </a:cubicBezTo>
                  <a:cubicBezTo>
                    <a:pt x="205061" y="94180"/>
                    <a:pt x="201860" y="85774"/>
                    <a:pt x="195452" y="79366"/>
                  </a:cubicBezTo>
                  <a:lnTo>
                    <a:pt x="160724" y="44639"/>
                  </a:lnTo>
                  <a:lnTo>
                    <a:pt x="125997" y="9911"/>
                  </a:lnTo>
                  <a:cubicBezTo>
                    <a:pt x="125182" y="9083"/>
                    <a:pt x="124327" y="8288"/>
                    <a:pt x="123433" y="7552"/>
                  </a:cubicBezTo>
                  <a:cubicBezTo>
                    <a:pt x="122540" y="6809"/>
                    <a:pt x="121613" y="6106"/>
                    <a:pt x="120653" y="5462"/>
                  </a:cubicBezTo>
                  <a:cubicBezTo>
                    <a:pt x="120489" y="5370"/>
                    <a:pt x="120331" y="5297"/>
                    <a:pt x="120167" y="5225"/>
                  </a:cubicBezTo>
                  <a:cubicBezTo>
                    <a:pt x="120009" y="5146"/>
                    <a:pt x="119845" y="5067"/>
                    <a:pt x="119674" y="4962"/>
                  </a:cubicBezTo>
                  <a:cubicBezTo>
                    <a:pt x="118931" y="4502"/>
                    <a:pt x="118176" y="4055"/>
                    <a:pt x="117394" y="3634"/>
                  </a:cubicBezTo>
                  <a:cubicBezTo>
                    <a:pt x="116611" y="3214"/>
                    <a:pt x="115816" y="2833"/>
                    <a:pt x="114988" y="2504"/>
                  </a:cubicBezTo>
                  <a:cubicBezTo>
                    <a:pt x="114613" y="2353"/>
                    <a:pt x="114232" y="2235"/>
                    <a:pt x="113845" y="2123"/>
                  </a:cubicBezTo>
                  <a:cubicBezTo>
                    <a:pt x="113457" y="2011"/>
                    <a:pt x="113062" y="1913"/>
                    <a:pt x="112675" y="1788"/>
                  </a:cubicBezTo>
                  <a:cubicBezTo>
                    <a:pt x="112050" y="1577"/>
                    <a:pt x="111433" y="1360"/>
                    <a:pt x="110802" y="1157"/>
                  </a:cubicBezTo>
                  <a:cubicBezTo>
                    <a:pt x="110171" y="953"/>
                    <a:pt x="109540" y="782"/>
                    <a:pt x="108882" y="651"/>
                  </a:cubicBezTo>
                  <a:cubicBezTo>
                    <a:pt x="107956" y="467"/>
                    <a:pt x="107029" y="342"/>
                    <a:pt x="106096" y="250"/>
                  </a:cubicBezTo>
                  <a:cubicBezTo>
                    <a:pt x="105156" y="158"/>
                    <a:pt x="104216" y="112"/>
                    <a:pt x="103276" y="85"/>
                  </a:cubicBezTo>
                  <a:cubicBezTo>
                    <a:pt x="103145" y="85"/>
                    <a:pt x="103027" y="72"/>
                    <a:pt x="102908" y="53"/>
                  </a:cubicBezTo>
                  <a:cubicBezTo>
                    <a:pt x="102790" y="33"/>
                    <a:pt x="102678" y="13"/>
                    <a:pt x="102534" y="0"/>
                  </a:cubicBezTo>
                  <a:lnTo>
                    <a:pt x="102527" y="7"/>
                  </a:lnTo>
                  <a:lnTo>
                    <a:pt x="102521" y="13"/>
                  </a:lnTo>
                  <a:cubicBezTo>
                    <a:pt x="101443" y="13"/>
                    <a:pt x="100358" y="72"/>
                    <a:pt x="99280" y="184"/>
                  </a:cubicBezTo>
                  <a:cubicBezTo>
                    <a:pt x="98203" y="296"/>
                    <a:pt x="97125" y="460"/>
                    <a:pt x="96060" y="677"/>
                  </a:cubicBez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66" name="Freeform: Shape 265">
              <a:extLst>
                <a:ext uri="{FF2B5EF4-FFF2-40B4-BE49-F238E27FC236}">
                  <a16:creationId xmlns:a16="http://schemas.microsoft.com/office/drawing/2014/main" id="{6EB40971-94B0-4910-8DF0-DABE456D138E}"/>
                </a:ext>
              </a:extLst>
            </p:cNvPr>
            <p:cNvSpPr/>
            <p:nvPr/>
          </p:nvSpPr>
          <p:spPr>
            <a:xfrm>
              <a:off x="-1899954" y="3343341"/>
              <a:ext cx="333375" cy="200025"/>
            </a:xfrm>
            <a:custGeom>
              <a:avLst/>
              <a:gdLst>
                <a:gd name="connsiteX0" fmla="*/ 335165 w 333375"/>
                <a:gd name="connsiteY0" fmla="*/ 96040 h 200025"/>
                <a:gd name="connsiteX1" fmla="*/ 334896 w 333375"/>
                <a:gd name="connsiteY1" fmla="*/ 95035 h 200025"/>
                <a:gd name="connsiteX2" fmla="*/ 334560 w 333375"/>
                <a:gd name="connsiteY2" fmla="*/ 94036 h 200025"/>
                <a:gd name="connsiteX3" fmla="*/ 334008 w 333375"/>
                <a:gd name="connsiteY3" fmla="*/ 91939 h 200025"/>
                <a:gd name="connsiteX4" fmla="*/ 333292 w 333375"/>
                <a:gd name="connsiteY4" fmla="*/ 89882 h 200025"/>
                <a:gd name="connsiteX5" fmla="*/ 332779 w 333375"/>
                <a:gd name="connsiteY5" fmla="*/ 88877 h 200025"/>
                <a:gd name="connsiteX6" fmla="*/ 332240 w 333375"/>
                <a:gd name="connsiteY6" fmla="*/ 87910 h 200025"/>
                <a:gd name="connsiteX7" fmla="*/ 331314 w 333375"/>
                <a:gd name="connsiteY7" fmla="*/ 86044 h 200025"/>
                <a:gd name="connsiteX8" fmla="*/ 330236 w 333375"/>
                <a:gd name="connsiteY8" fmla="*/ 84217 h 200025"/>
                <a:gd name="connsiteX9" fmla="*/ 329546 w 333375"/>
                <a:gd name="connsiteY9" fmla="*/ 83336 h 200025"/>
                <a:gd name="connsiteX10" fmla="*/ 328816 w 333375"/>
                <a:gd name="connsiteY10" fmla="*/ 82482 h 200025"/>
                <a:gd name="connsiteX11" fmla="*/ 327581 w 333375"/>
                <a:gd name="connsiteY11" fmla="*/ 80832 h 200025"/>
                <a:gd name="connsiteX12" fmla="*/ 326207 w 333375"/>
                <a:gd name="connsiteY12" fmla="*/ 79274 h 200025"/>
                <a:gd name="connsiteX13" fmla="*/ 325786 w 333375"/>
                <a:gd name="connsiteY13" fmla="*/ 78913 h 200025"/>
                <a:gd name="connsiteX14" fmla="*/ 325379 w 333375"/>
                <a:gd name="connsiteY14" fmla="*/ 78584 h 200025"/>
                <a:gd name="connsiteX15" fmla="*/ 290894 w 333375"/>
                <a:gd name="connsiteY15" fmla="*/ 44106 h 200025"/>
                <a:gd name="connsiteX16" fmla="*/ 256410 w 333375"/>
                <a:gd name="connsiteY16" fmla="*/ 9622 h 200025"/>
                <a:gd name="connsiteX17" fmla="*/ 233190 w 333375"/>
                <a:gd name="connsiteY17" fmla="*/ 0 h 200025"/>
                <a:gd name="connsiteX18" fmla="*/ 209937 w 333375"/>
                <a:gd name="connsiteY18" fmla="*/ 9628 h 200025"/>
                <a:gd name="connsiteX19" fmla="*/ 200322 w 333375"/>
                <a:gd name="connsiteY19" fmla="*/ 32874 h 200025"/>
                <a:gd name="connsiteX20" fmla="*/ 209931 w 333375"/>
                <a:gd name="connsiteY20" fmla="*/ 56074 h 200025"/>
                <a:gd name="connsiteX21" fmla="*/ 216740 w 333375"/>
                <a:gd name="connsiteY21" fmla="*/ 62870 h 200025"/>
                <a:gd name="connsiteX22" fmla="*/ 223542 w 333375"/>
                <a:gd name="connsiteY22" fmla="*/ 69672 h 200025"/>
                <a:gd name="connsiteX23" fmla="*/ 128192 w 333375"/>
                <a:gd name="connsiteY23" fmla="*/ 69672 h 200025"/>
                <a:gd name="connsiteX24" fmla="*/ 32848 w 333375"/>
                <a:gd name="connsiteY24" fmla="*/ 69672 h 200025"/>
                <a:gd name="connsiteX25" fmla="*/ 9615 w 333375"/>
                <a:gd name="connsiteY25" fmla="*/ 79307 h 200025"/>
                <a:gd name="connsiteX26" fmla="*/ 0 w 333375"/>
                <a:gd name="connsiteY26" fmla="*/ 102540 h 200025"/>
                <a:gd name="connsiteX27" fmla="*/ 9615 w 333375"/>
                <a:gd name="connsiteY27" fmla="*/ 125773 h 200025"/>
                <a:gd name="connsiteX28" fmla="*/ 32848 w 333375"/>
                <a:gd name="connsiteY28" fmla="*/ 135402 h 200025"/>
                <a:gd name="connsiteX29" fmla="*/ 128218 w 333375"/>
                <a:gd name="connsiteY29" fmla="*/ 135408 h 200025"/>
                <a:gd name="connsiteX30" fmla="*/ 223595 w 333375"/>
                <a:gd name="connsiteY30" fmla="*/ 135415 h 200025"/>
                <a:gd name="connsiteX31" fmla="*/ 216819 w 333375"/>
                <a:gd name="connsiteY31" fmla="*/ 142191 h 200025"/>
                <a:gd name="connsiteX32" fmla="*/ 210043 w 333375"/>
                <a:gd name="connsiteY32" fmla="*/ 148967 h 200025"/>
                <a:gd name="connsiteX33" fmla="*/ 200401 w 333375"/>
                <a:gd name="connsiteY33" fmla="*/ 172193 h 200025"/>
                <a:gd name="connsiteX34" fmla="*/ 210029 w 333375"/>
                <a:gd name="connsiteY34" fmla="*/ 195446 h 200025"/>
                <a:gd name="connsiteX35" fmla="*/ 233262 w 333375"/>
                <a:gd name="connsiteY35" fmla="*/ 205048 h 200025"/>
                <a:gd name="connsiteX36" fmla="*/ 256482 w 333375"/>
                <a:gd name="connsiteY36" fmla="*/ 195439 h 200025"/>
                <a:gd name="connsiteX37" fmla="*/ 291210 w 333375"/>
                <a:gd name="connsiteY37" fmla="*/ 160711 h 200025"/>
                <a:gd name="connsiteX38" fmla="*/ 325938 w 333375"/>
                <a:gd name="connsiteY38" fmla="*/ 125983 h 200025"/>
                <a:gd name="connsiteX39" fmla="*/ 328297 w 333375"/>
                <a:gd name="connsiteY39" fmla="*/ 123420 h 200025"/>
                <a:gd name="connsiteX40" fmla="*/ 330387 w 333375"/>
                <a:gd name="connsiteY40" fmla="*/ 120640 h 200025"/>
                <a:gd name="connsiteX41" fmla="*/ 330630 w 333375"/>
                <a:gd name="connsiteY41" fmla="*/ 120160 h 200025"/>
                <a:gd name="connsiteX42" fmla="*/ 330887 w 333375"/>
                <a:gd name="connsiteY42" fmla="*/ 119668 h 200025"/>
                <a:gd name="connsiteX43" fmla="*/ 332208 w 333375"/>
                <a:gd name="connsiteY43" fmla="*/ 117387 h 200025"/>
                <a:gd name="connsiteX44" fmla="*/ 333338 w 333375"/>
                <a:gd name="connsiteY44" fmla="*/ 114982 h 200025"/>
                <a:gd name="connsiteX45" fmla="*/ 333726 w 333375"/>
                <a:gd name="connsiteY45" fmla="*/ 113838 h 200025"/>
                <a:gd name="connsiteX46" fmla="*/ 334061 w 333375"/>
                <a:gd name="connsiteY46" fmla="*/ 112668 h 200025"/>
                <a:gd name="connsiteX47" fmla="*/ 334692 w 333375"/>
                <a:gd name="connsiteY47" fmla="*/ 110802 h 200025"/>
                <a:gd name="connsiteX48" fmla="*/ 335191 w 333375"/>
                <a:gd name="connsiteY48" fmla="*/ 108882 h 200025"/>
                <a:gd name="connsiteX49" fmla="*/ 335592 w 333375"/>
                <a:gd name="connsiteY49" fmla="*/ 106089 h 200025"/>
                <a:gd name="connsiteX50" fmla="*/ 335757 w 333375"/>
                <a:gd name="connsiteY50" fmla="*/ 103270 h 200025"/>
                <a:gd name="connsiteX51" fmla="*/ 335796 w 333375"/>
                <a:gd name="connsiteY51" fmla="*/ 102902 h 200025"/>
                <a:gd name="connsiteX52" fmla="*/ 335849 w 333375"/>
                <a:gd name="connsiteY52" fmla="*/ 102507 h 200025"/>
                <a:gd name="connsiteX53" fmla="*/ 335835 w 333375"/>
                <a:gd name="connsiteY53" fmla="*/ 102501 h 200025"/>
                <a:gd name="connsiteX54" fmla="*/ 335822 w 333375"/>
                <a:gd name="connsiteY54" fmla="*/ 102494 h 200025"/>
                <a:gd name="connsiteX55" fmla="*/ 335658 w 333375"/>
                <a:gd name="connsiteY55" fmla="*/ 99254 h 200025"/>
                <a:gd name="connsiteX56" fmla="*/ 335165 w 333375"/>
                <a:gd name="connsiteY56" fmla="*/ 9604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33375" h="200025">
                  <a:moveTo>
                    <a:pt x="335165" y="96040"/>
                  </a:moveTo>
                  <a:cubicBezTo>
                    <a:pt x="335099" y="95692"/>
                    <a:pt x="335001" y="95357"/>
                    <a:pt x="334896" y="95035"/>
                  </a:cubicBezTo>
                  <a:cubicBezTo>
                    <a:pt x="334777" y="94706"/>
                    <a:pt x="334666" y="94371"/>
                    <a:pt x="334560" y="94036"/>
                  </a:cubicBezTo>
                  <a:cubicBezTo>
                    <a:pt x="334383" y="93333"/>
                    <a:pt x="334199" y="92629"/>
                    <a:pt x="334008" y="91939"/>
                  </a:cubicBezTo>
                  <a:cubicBezTo>
                    <a:pt x="333805" y="91243"/>
                    <a:pt x="333588" y="90552"/>
                    <a:pt x="333292" y="89882"/>
                  </a:cubicBezTo>
                  <a:cubicBezTo>
                    <a:pt x="333141" y="89527"/>
                    <a:pt x="332970" y="89199"/>
                    <a:pt x="332779" y="88877"/>
                  </a:cubicBezTo>
                  <a:cubicBezTo>
                    <a:pt x="332602" y="88555"/>
                    <a:pt x="332418" y="88239"/>
                    <a:pt x="332240" y="87910"/>
                  </a:cubicBezTo>
                  <a:cubicBezTo>
                    <a:pt x="331932" y="87280"/>
                    <a:pt x="331636" y="86662"/>
                    <a:pt x="331314" y="86044"/>
                  </a:cubicBezTo>
                  <a:cubicBezTo>
                    <a:pt x="330979" y="85420"/>
                    <a:pt x="330630" y="84808"/>
                    <a:pt x="330236" y="84217"/>
                  </a:cubicBezTo>
                  <a:cubicBezTo>
                    <a:pt x="330032" y="83901"/>
                    <a:pt x="329789" y="83619"/>
                    <a:pt x="329546" y="83336"/>
                  </a:cubicBezTo>
                  <a:cubicBezTo>
                    <a:pt x="329303" y="83054"/>
                    <a:pt x="329046" y="82778"/>
                    <a:pt x="328816" y="82482"/>
                  </a:cubicBezTo>
                  <a:cubicBezTo>
                    <a:pt x="328409" y="81936"/>
                    <a:pt x="328008" y="81378"/>
                    <a:pt x="327581" y="80832"/>
                  </a:cubicBezTo>
                  <a:cubicBezTo>
                    <a:pt x="327160" y="80293"/>
                    <a:pt x="326707" y="79767"/>
                    <a:pt x="326207" y="79274"/>
                  </a:cubicBezTo>
                  <a:cubicBezTo>
                    <a:pt x="326069" y="79136"/>
                    <a:pt x="325924" y="79025"/>
                    <a:pt x="325786" y="78913"/>
                  </a:cubicBezTo>
                  <a:cubicBezTo>
                    <a:pt x="325635" y="78801"/>
                    <a:pt x="325504" y="78703"/>
                    <a:pt x="325379" y="78584"/>
                  </a:cubicBezTo>
                  <a:lnTo>
                    <a:pt x="290894" y="44106"/>
                  </a:lnTo>
                  <a:lnTo>
                    <a:pt x="256410" y="9622"/>
                  </a:lnTo>
                  <a:cubicBezTo>
                    <a:pt x="249995" y="3201"/>
                    <a:pt x="241596" y="0"/>
                    <a:pt x="233190" y="0"/>
                  </a:cubicBezTo>
                  <a:cubicBezTo>
                    <a:pt x="224784" y="0"/>
                    <a:pt x="216365" y="3207"/>
                    <a:pt x="209937" y="9628"/>
                  </a:cubicBezTo>
                  <a:cubicBezTo>
                    <a:pt x="203523" y="16049"/>
                    <a:pt x="200322" y="24469"/>
                    <a:pt x="200322" y="32874"/>
                  </a:cubicBezTo>
                  <a:cubicBezTo>
                    <a:pt x="200322" y="41280"/>
                    <a:pt x="203523" y="49686"/>
                    <a:pt x="209931" y="56074"/>
                  </a:cubicBezTo>
                  <a:lnTo>
                    <a:pt x="216740" y="62870"/>
                  </a:lnTo>
                  <a:lnTo>
                    <a:pt x="223542" y="69672"/>
                  </a:lnTo>
                  <a:lnTo>
                    <a:pt x="128192" y="69672"/>
                  </a:lnTo>
                  <a:lnTo>
                    <a:pt x="32848" y="69672"/>
                  </a:lnTo>
                  <a:cubicBezTo>
                    <a:pt x="23778" y="69686"/>
                    <a:pt x="15563" y="73359"/>
                    <a:pt x="9615" y="79307"/>
                  </a:cubicBezTo>
                  <a:cubicBezTo>
                    <a:pt x="3674" y="85255"/>
                    <a:pt x="-7" y="93464"/>
                    <a:pt x="0" y="102540"/>
                  </a:cubicBezTo>
                  <a:cubicBezTo>
                    <a:pt x="-7" y="111610"/>
                    <a:pt x="3674" y="119825"/>
                    <a:pt x="9615" y="125773"/>
                  </a:cubicBezTo>
                  <a:cubicBezTo>
                    <a:pt x="15563" y="131721"/>
                    <a:pt x="23778" y="135408"/>
                    <a:pt x="32848" y="135402"/>
                  </a:cubicBezTo>
                  <a:lnTo>
                    <a:pt x="128218" y="135408"/>
                  </a:lnTo>
                  <a:lnTo>
                    <a:pt x="223595" y="135415"/>
                  </a:lnTo>
                  <a:lnTo>
                    <a:pt x="216819" y="142191"/>
                  </a:lnTo>
                  <a:lnTo>
                    <a:pt x="210043" y="148967"/>
                  </a:lnTo>
                  <a:cubicBezTo>
                    <a:pt x="203608" y="155381"/>
                    <a:pt x="200401" y="163787"/>
                    <a:pt x="200401" y="172193"/>
                  </a:cubicBezTo>
                  <a:cubicBezTo>
                    <a:pt x="200401" y="180599"/>
                    <a:pt x="203608" y="189024"/>
                    <a:pt x="210029" y="195446"/>
                  </a:cubicBezTo>
                  <a:cubicBezTo>
                    <a:pt x="216444" y="201854"/>
                    <a:pt x="224850" y="205048"/>
                    <a:pt x="233262" y="205048"/>
                  </a:cubicBezTo>
                  <a:cubicBezTo>
                    <a:pt x="241675" y="205048"/>
                    <a:pt x="250081" y="201854"/>
                    <a:pt x="256482" y="195439"/>
                  </a:cubicBezTo>
                  <a:lnTo>
                    <a:pt x="291210" y="160711"/>
                  </a:lnTo>
                  <a:lnTo>
                    <a:pt x="325938" y="125983"/>
                  </a:lnTo>
                  <a:cubicBezTo>
                    <a:pt x="326772" y="125169"/>
                    <a:pt x="327554" y="124314"/>
                    <a:pt x="328297" y="123420"/>
                  </a:cubicBezTo>
                  <a:cubicBezTo>
                    <a:pt x="329040" y="122520"/>
                    <a:pt x="329750" y="121600"/>
                    <a:pt x="330387" y="120640"/>
                  </a:cubicBezTo>
                  <a:cubicBezTo>
                    <a:pt x="330479" y="120483"/>
                    <a:pt x="330551" y="120312"/>
                    <a:pt x="330630" y="120160"/>
                  </a:cubicBezTo>
                  <a:cubicBezTo>
                    <a:pt x="330709" y="119996"/>
                    <a:pt x="330781" y="119832"/>
                    <a:pt x="330887" y="119668"/>
                  </a:cubicBezTo>
                  <a:cubicBezTo>
                    <a:pt x="331347" y="118931"/>
                    <a:pt x="331800" y="118169"/>
                    <a:pt x="332208" y="117387"/>
                  </a:cubicBezTo>
                  <a:cubicBezTo>
                    <a:pt x="332628" y="116605"/>
                    <a:pt x="333016" y="115810"/>
                    <a:pt x="333338" y="114982"/>
                  </a:cubicBezTo>
                  <a:cubicBezTo>
                    <a:pt x="333489" y="114607"/>
                    <a:pt x="333607" y="114232"/>
                    <a:pt x="333726" y="113838"/>
                  </a:cubicBezTo>
                  <a:cubicBezTo>
                    <a:pt x="333831" y="113444"/>
                    <a:pt x="333929" y="113062"/>
                    <a:pt x="334061" y="112668"/>
                  </a:cubicBezTo>
                  <a:cubicBezTo>
                    <a:pt x="334265" y="112044"/>
                    <a:pt x="334482" y="111432"/>
                    <a:pt x="334692" y="110802"/>
                  </a:cubicBezTo>
                  <a:cubicBezTo>
                    <a:pt x="334882" y="110171"/>
                    <a:pt x="335066" y="109533"/>
                    <a:pt x="335191" y="108882"/>
                  </a:cubicBezTo>
                  <a:cubicBezTo>
                    <a:pt x="335369" y="107956"/>
                    <a:pt x="335500" y="107029"/>
                    <a:pt x="335592" y="106089"/>
                  </a:cubicBezTo>
                  <a:cubicBezTo>
                    <a:pt x="335684" y="105149"/>
                    <a:pt x="335730" y="104216"/>
                    <a:pt x="335757" y="103270"/>
                  </a:cubicBezTo>
                  <a:cubicBezTo>
                    <a:pt x="335757" y="103138"/>
                    <a:pt x="335770" y="103020"/>
                    <a:pt x="335796" y="102902"/>
                  </a:cubicBezTo>
                  <a:cubicBezTo>
                    <a:pt x="335809" y="102770"/>
                    <a:pt x="335835" y="102652"/>
                    <a:pt x="335849" y="102507"/>
                  </a:cubicBezTo>
                  <a:lnTo>
                    <a:pt x="335835" y="102501"/>
                  </a:lnTo>
                  <a:lnTo>
                    <a:pt x="335822" y="102494"/>
                  </a:lnTo>
                  <a:cubicBezTo>
                    <a:pt x="335822" y="101416"/>
                    <a:pt x="335770" y="100332"/>
                    <a:pt x="335658" y="99254"/>
                  </a:cubicBezTo>
                  <a:cubicBezTo>
                    <a:pt x="335546" y="98176"/>
                    <a:pt x="335389" y="97105"/>
                    <a:pt x="335165" y="96040"/>
                  </a:cubicBez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67" name="Freeform: Shape 266">
              <a:extLst>
                <a:ext uri="{FF2B5EF4-FFF2-40B4-BE49-F238E27FC236}">
                  <a16:creationId xmlns:a16="http://schemas.microsoft.com/office/drawing/2014/main" id="{1CB1B1B7-9A73-44E8-9D93-ECF53CCC225B}"/>
                </a:ext>
              </a:extLst>
            </p:cNvPr>
            <p:cNvSpPr/>
            <p:nvPr/>
          </p:nvSpPr>
          <p:spPr>
            <a:xfrm>
              <a:off x="-1938758" y="2958397"/>
              <a:ext cx="371475" cy="371475"/>
            </a:xfrm>
            <a:custGeom>
              <a:avLst/>
              <a:gdLst>
                <a:gd name="connsiteX0" fmla="*/ 361665 w 371475"/>
                <a:gd name="connsiteY0" fmla="*/ 5567 h 371475"/>
                <a:gd name="connsiteX1" fmla="*/ 359832 w 371475"/>
                <a:gd name="connsiteY1" fmla="*/ 4555 h 371475"/>
                <a:gd name="connsiteX2" fmla="*/ 355993 w 371475"/>
                <a:gd name="connsiteY2" fmla="*/ 2504 h 371475"/>
                <a:gd name="connsiteX3" fmla="*/ 353811 w 371475"/>
                <a:gd name="connsiteY3" fmla="*/ 1847 h 371475"/>
                <a:gd name="connsiteX4" fmla="*/ 349822 w 371475"/>
                <a:gd name="connsiteY4" fmla="*/ 651 h 371475"/>
                <a:gd name="connsiteX5" fmla="*/ 347574 w 371475"/>
                <a:gd name="connsiteY5" fmla="*/ 434 h 371475"/>
                <a:gd name="connsiteX6" fmla="*/ 343480 w 371475"/>
                <a:gd name="connsiteY6" fmla="*/ 0 h 371475"/>
                <a:gd name="connsiteX7" fmla="*/ 342389 w 371475"/>
                <a:gd name="connsiteY7" fmla="*/ 118 h 371475"/>
                <a:gd name="connsiteX8" fmla="*/ 244857 w 371475"/>
                <a:gd name="connsiteY8" fmla="*/ 131 h 371475"/>
                <a:gd name="connsiteX9" fmla="*/ 212008 w 371475"/>
                <a:gd name="connsiteY9" fmla="*/ 32980 h 371475"/>
                <a:gd name="connsiteX10" fmla="*/ 244857 w 371475"/>
                <a:gd name="connsiteY10" fmla="*/ 65828 h 371475"/>
                <a:gd name="connsiteX11" fmla="*/ 264074 w 371475"/>
                <a:gd name="connsiteY11" fmla="*/ 65847 h 371475"/>
                <a:gd name="connsiteX12" fmla="*/ 9629 w 371475"/>
                <a:gd name="connsiteY12" fmla="*/ 320272 h 371475"/>
                <a:gd name="connsiteX13" fmla="*/ 9629 w 371475"/>
                <a:gd name="connsiteY13" fmla="*/ 366738 h 371475"/>
                <a:gd name="connsiteX14" fmla="*/ 56082 w 371475"/>
                <a:gd name="connsiteY14" fmla="*/ 366738 h 371475"/>
                <a:gd name="connsiteX15" fmla="*/ 310605 w 371475"/>
                <a:gd name="connsiteY15" fmla="*/ 112267 h 371475"/>
                <a:gd name="connsiteX16" fmla="*/ 310605 w 371475"/>
                <a:gd name="connsiteY16" fmla="*/ 131458 h 371475"/>
                <a:gd name="connsiteX17" fmla="*/ 343453 w 371475"/>
                <a:gd name="connsiteY17" fmla="*/ 164313 h 371475"/>
                <a:gd name="connsiteX18" fmla="*/ 376302 w 371475"/>
                <a:gd name="connsiteY18" fmla="*/ 131478 h 371475"/>
                <a:gd name="connsiteX19" fmla="*/ 376302 w 371475"/>
                <a:gd name="connsiteY19" fmla="*/ 33262 h 371475"/>
                <a:gd name="connsiteX20" fmla="*/ 375671 w 371475"/>
                <a:gd name="connsiteY20" fmla="*/ 26309 h 371475"/>
                <a:gd name="connsiteX21" fmla="*/ 375349 w 371475"/>
                <a:gd name="connsiteY21" fmla="*/ 25277 h 371475"/>
                <a:gd name="connsiteX22" fmla="*/ 373758 w 371475"/>
                <a:gd name="connsiteY22" fmla="*/ 20243 h 371475"/>
                <a:gd name="connsiteX23" fmla="*/ 372654 w 371475"/>
                <a:gd name="connsiteY23" fmla="*/ 18100 h 371475"/>
                <a:gd name="connsiteX24" fmla="*/ 370768 w 371475"/>
                <a:gd name="connsiteY24" fmla="*/ 14630 h 371475"/>
                <a:gd name="connsiteX25" fmla="*/ 367199 w 371475"/>
                <a:gd name="connsiteY25" fmla="*/ 10240 h 371475"/>
                <a:gd name="connsiteX26" fmla="*/ 366726 w 371475"/>
                <a:gd name="connsiteY26" fmla="*/ 9641 h 371475"/>
                <a:gd name="connsiteX27" fmla="*/ 366686 w 371475"/>
                <a:gd name="connsiteY27" fmla="*/ 9641 h 371475"/>
                <a:gd name="connsiteX28" fmla="*/ 361665 w 371475"/>
                <a:gd name="connsiteY28" fmla="*/ 5567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71475" h="371475">
                  <a:moveTo>
                    <a:pt x="361665" y="5567"/>
                  </a:moveTo>
                  <a:cubicBezTo>
                    <a:pt x="361100" y="5153"/>
                    <a:pt x="360430" y="4896"/>
                    <a:pt x="359832" y="4555"/>
                  </a:cubicBezTo>
                  <a:cubicBezTo>
                    <a:pt x="358589" y="3825"/>
                    <a:pt x="357341" y="3056"/>
                    <a:pt x="355993" y="2504"/>
                  </a:cubicBezTo>
                  <a:cubicBezTo>
                    <a:pt x="355277" y="2221"/>
                    <a:pt x="354554" y="2090"/>
                    <a:pt x="353811" y="1847"/>
                  </a:cubicBezTo>
                  <a:cubicBezTo>
                    <a:pt x="352517" y="1413"/>
                    <a:pt x="351228" y="927"/>
                    <a:pt x="349822" y="651"/>
                  </a:cubicBezTo>
                  <a:cubicBezTo>
                    <a:pt x="349079" y="526"/>
                    <a:pt x="348330" y="526"/>
                    <a:pt x="347574" y="434"/>
                  </a:cubicBezTo>
                  <a:cubicBezTo>
                    <a:pt x="346253" y="243"/>
                    <a:pt x="344880" y="26"/>
                    <a:pt x="343480" y="0"/>
                  </a:cubicBezTo>
                  <a:cubicBezTo>
                    <a:pt x="343092" y="26"/>
                    <a:pt x="342737" y="125"/>
                    <a:pt x="342389" y="118"/>
                  </a:cubicBezTo>
                  <a:lnTo>
                    <a:pt x="244857" y="131"/>
                  </a:lnTo>
                  <a:cubicBezTo>
                    <a:pt x="226704" y="131"/>
                    <a:pt x="212008" y="14834"/>
                    <a:pt x="212008" y="32980"/>
                  </a:cubicBezTo>
                  <a:cubicBezTo>
                    <a:pt x="212022" y="51145"/>
                    <a:pt x="226743" y="65861"/>
                    <a:pt x="244857" y="65828"/>
                  </a:cubicBezTo>
                  <a:lnTo>
                    <a:pt x="264074" y="65847"/>
                  </a:lnTo>
                  <a:lnTo>
                    <a:pt x="9629" y="320272"/>
                  </a:lnTo>
                  <a:cubicBezTo>
                    <a:pt x="-3200" y="333121"/>
                    <a:pt x="-3220" y="353942"/>
                    <a:pt x="9629" y="366738"/>
                  </a:cubicBezTo>
                  <a:cubicBezTo>
                    <a:pt x="22445" y="379574"/>
                    <a:pt x="43259" y="379580"/>
                    <a:pt x="56082" y="366738"/>
                  </a:cubicBezTo>
                  <a:lnTo>
                    <a:pt x="310605" y="112267"/>
                  </a:lnTo>
                  <a:lnTo>
                    <a:pt x="310605" y="131458"/>
                  </a:lnTo>
                  <a:cubicBezTo>
                    <a:pt x="310553" y="149604"/>
                    <a:pt x="325275" y="164306"/>
                    <a:pt x="343453" y="164313"/>
                  </a:cubicBezTo>
                  <a:cubicBezTo>
                    <a:pt x="361606" y="164306"/>
                    <a:pt x="376315" y="149611"/>
                    <a:pt x="376302" y="131478"/>
                  </a:cubicBezTo>
                  <a:lnTo>
                    <a:pt x="376302" y="33262"/>
                  </a:lnTo>
                  <a:cubicBezTo>
                    <a:pt x="376328" y="30922"/>
                    <a:pt x="376150" y="28589"/>
                    <a:pt x="375671" y="26309"/>
                  </a:cubicBezTo>
                  <a:cubicBezTo>
                    <a:pt x="375565" y="25954"/>
                    <a:pt x="375454" y="25658"/>
                    <a:pt x="375349" y="25277"/>
                  </a:cubicBezTo>
                  <a:cubicBezTo>
                    <a:pt x="374941" y="23555"/>
                    <a:pt x="374461" y="21866"/>
                    <a:pt x="373758" y="20243"/>
                  </a:cubicBezTo>
                  <a:cubicBezTo>
                    <a:pt x="373449" y="19487"/>
                    <a:pt x="373002" y="18829"/>
                    <a:pt x="372654" y="18100"/>
                  </a:cubicBezTo>
                  <a:cubicBezTo>
                    <a:pt x="372063" y="16897"/>
                    <a:pt x="371497" y="15708"/>
                    <a:pt x="370768" y="14630"/>
                  </a:cubicBezTo>
                  <a:cubicBezTo>
                    <a:pt x="369703" y="13039"/>
                    <a:pt x="368481" y="11607"/>
                    <a:pt x="367199" y="10240"/>
                  </a:cubicBezTo>
                  <a:cubicBezTo>
                    <a:pt x="367022" y="10069"/>
                    <a:pt x="366903" y="9858"/>
                    <a:pt x="366726" y="9641"/>
                  </a:cubicBezTo>
                  <a:lnTo>
                    <a:pt x="366686" y="9641"/>
                  </a:lnTo>
                  <a:cubicBezTo>
                    <a:pt x="365162" y="8123"/>
                    <a:pt x="363466" y="6769"/>
                    <a:pt x="361665" y="5567"/>
                  </a:cubicBezTo>
                  <a:close/>
                </a:path>
              </a:pathLst>
            </a:custGeom>
            <a:solidFill>
              <a:schemeClr val="accent1"/>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sp>
          <p:nvSpPr>
            <p:cNvPr id="268" name="Freeform: Shape 267">
              <a:extLst>
                <a:ext uri="{FF2B5EF4-FFF2-40B4-BE49-F238E27FC236}">
                  <a16:creationId xmlns:a16="http://schemas.microsoft.com/office/drawing/2014/main" id="{00B34E36-24C2-4F18-91B5-41C43E06B24F}"/>
                </a:ext>
              </a:extLst>
            </p:cNvPr>
            <p:cNvSpPr/>
            <p:nvPr/>
          </p:nvSpPr>
          <p:spPr>
            <a:xfrm>
              <a:off x="-2153262" y="3349280"/>
              <a:ext cx="190500" cy="190500"/>
            </a:xfrm>
            <a:custGeom>
              <a:avLst/>
              <a:gdLst>
                <a:gd name="connsiteX0" fmla="*/ 197168 w 190500"/>
                <a:gd name="connsiteY0" fmla="*/ 98533 h 190500"/>
                <a:gd name="connsiteX1" fmla="*/ 168302 w 190500"/>
                <a:gd name="connsiteY1" fmla="*/ 168238 h 190500"/>
                <a:gd name="connsiteX2" fmla="*/ 28878 w 190500"/>
                <a:gd name="connsiteY2" fmla="*/ 168245 h 190500"/>
                <a:gd name="connsiteX3" fmla="*/ 0 w 190500"/>
                <a:gd name="connsiteY3" fmla="*/ 98533 h 190500"/>
                <a:gd name="connsiteX4" fmla="*/ 0 w 190500"/>
                <a:gd name="connsiteY4" fmla="*/ 98533 h 190500"/>
                <a:gd name="connsiteX5" fmla="*/ 28885 w 190500"/>
                <a:gd name="connsiteY5" fmla="*/ 28828 h 190500"/>
                <a:gd name="connsiteX6" fmla="*/ 168296 w 190500"/>
                <a:gd name="connsiteY6" fmla="*/ 28834 h 190500"/>
                <a:gd name="connsiteX7" fmla="*/ 197168 w 190500"/>
                <a:gd name="connsiteY7" fmla="*/ 98533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190500">
                  <a:moveTo>
                    <a:pt x="197168" y="98533"/>
                  </a:moveTo>
                  <a:cubicBezTo>
                    <a:pt x="197181" y="124861"/>
                    <a:pt x="186921" y="149619"/>
                    <a:pt x="168302" y="168238"/>
                  </a:cubicBezTo>
                  <a:cubicBezTo>
                    <a:pt x="129848" y="206692"/>
                    <a:pt x="67306" y="206679"/>
                    <a:pt x="28878" y="168245"/>
                  </a:cubicBezTo>
                  <a:cubicBezTo>
                    <a:pt x="10266" y="149619"/>
                    <a:pt x="7" y="124855"/>
                    <a:pt x="0" y="98533"/>
                  </a:cubicBezTo>
                  <a:lnTo>
                    <a:pt x="0" y="98533"/>
                  </a:lnTo>
                  <a:cubicBezTo>
                    <a:pt x="-7" y="72218"/>
                    <a:pt x="10259" y="47453"/>
                    <a:pt x="28885" y="28828"/>
                  </a:cubicBezTo>
                  <a:cubicBezTo>
                    <a:pt x="67326" y="-9614"/>
                    <a:pt x="129855" y="-9607"/>
                    <a:pt x="168296" y="28834"/>
                  </a:cubicBezTo>
                  <a:cubicBezTo>
                    <a:pt x="186915" y="47453"/>
                    <a:pt x="197187" y="72211"/>
                    <a:pt x="197168" y="98533"/>
                  </a:cubicBezTo>
                  <a:close/>
                </a:path>
              </a:pathLst>
            </a:custGeom>
            <a:solidFill>
              <a:schemeClr val="accent1"/>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grpSp>
      <p:sp>
        <p:nvSpPr>
          <p:cNvPr id="219" name="Oval 218">
            <a:extLst>
              <a:ext uri="{FF2B5EF4-FFF2-40B4-BE49-F238E27FC236}">
                <a16:creationId xmlns:a16="http://schemas.microsoft.com/office/drawing/2014/main" id="{3AAFB296-D278-41B9-837B-1550574BCF18}"/>
              </a:ext>
            </a:extLst>
          </p:cNvPr>
          <p:cNvSpPr/>
          <p:nvPr/>
        </p:nvSpPr>
        <p:spPr bwMode="auto">
          <a:xfrm>
            <a:off x="4544333" y="5410945"/>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21" name="Oval 220">
            <a:extLst>
              <a:ext uri="{FF2B5EF4-FFF2-40B4-BE49-F238E27FC236}">
                <a16:creationId xmlns:a16="http://schemas.microsoft.com/office/drawing/2014/main" id="{31485E75-045D-4BCC-B8B7-F9EA0A94D117}"/>
              </a:ext>
            </a:extLst>
          </p:cNvPr>
          <p:cNvSpPr/>
          <p:nvPr/>
        </p:nvSpPr>
        <p:spPr bwMode="auto">
          <a:xfrm>
            <a:off x="4969658" y="5410945"/>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22" name="Oval 221">
            <a:extLst>
              <a:ext uri="{FF2B5EF4-FFF2-40B4-BE49-F238E27FC236}">
                <a16:creationId xmlns:a16="http://schemas.microsoft.com/office/drawing/2014/main" id="{825A06E0-8D5A-43E2-90D1-D5E7942870D8}"/>
              </a:ext>
            </a:extLst>
          </p:cNvPr>
          <p:cNvSpPr/>
          <p:nvPr/>
        </p:nvSpPr>
        <p:spPr bwMode="auto">
          <a:xfrm>
            <a:off x="5394983" y="5410945"/>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24" name="Oval 223">
            <a:extLst>
              <a:ext uri="{FF2B5EF4-FFF2-40B4-BE49-F238E27FC236}">
                <a16:creationId xmlns:a16="http://schemas.microsoft.com/office/drawing/2014/main" id="{CCBC4333-1CAC-4909-9601-59FC5853D25B}"/>
              </a:ext>
            </a:extLst>
          </p:cNvPr>
          <p:cNvSpPr/>
          <p:nvPr/>
        </p:nvSpPr>
        <p:spPr bwMode="auto">
          <a:xfrm>
            <a:off x="5820308" y="5410945"/>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25" name="Oval 224">
            <a:extLst>
              <a:ext uri="{FF2B5EF4-FFF2-40B4-BE49-F238E27FC236}">
                <a16:creationId xmlns:a16="http://schemas.microsoft.com/office/drawing/2014/main" id="{01814F09-19F7-4042-83A6-121B123F1B1C}"/>
              </a:ext>
            </a:extLst>
          </p:cNvPr>
          <p:cNvSpPr/>
          <p:nvPr/>
        </p:nvSpPr>
        <p:spPr bwMode="auto">
          <a:xfrm>
            <a:off x="6245633" y="5410945"/>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26" name="Oval 225">
            <a:extLst>
              <a:ext uri="{FF2B5EF4-FFF2-40B4-BE49-F238E27FC236}">
                <a16:creationId xmlns:a16="http://schemas.microsoft.com/office/drawing/2014/main" id="{8CE44831-16E2-4C36-971D-736CE83F2D74}"/>
              </a:ext>
            </a:extLst>
          </p:cNvPr>
          <p:cNvSpPr/>
          <p:nvPr/>
        </p:nvSpPr>
        <p:spPr bwMode="auto">
          <a:xfrm>
            <a:off x="6670957" y="5417728"/>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84" name="Star: 5 Points 283">
            <a:extLst>
              <a:ext uri="{FF2B5EF4-FFF2-40B4-BE49-F238E27FC236}">
                <a16:creationId xmlns:a16="http://schemas.microsoft.com/office/drawing/2014/main" id="{A347FA43-1F18-4FDB-AD97-55BDF30E1D5E}"/>
              </a:ext>
            </a:extLst>
          </p:cNvPr>
          <p:cNvSpPr/>
          <p:nvPr/>
        </p:nvSpPr>
        <p:spPr bwMode="auto">
          <a:xfrm>
            <a:off x="9228666" y="3217482"/>
            <a:ext cx="247512" cy="239308"/>
          </a:xfrm>
          <a:prstGeom prst="star5">
            <a:avLst/>
          </a:prstGeom>
          <a:solidFill>
            <a:schemeClr val="accent4"/>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cxnSp>
        <p:nvCxnSpPr>
          <p:cNvPr id="11" name="Straight Connector 10">
            <a:extLst>
              <a:ext uri="{FF2B5EF4-FFF2-40B4-BE49-F238E27FC236}">
                <a16:creationId xmlns:a16="http://schemas.microsoft.com/office/drawing/2014/main" id="{A2301782-B5E5-DBAF-1FDC-CBF1DD129400}"/>
              </a:ext>
            </a:extLst>
          </p:cNvPr>
          <p:cNvCxnSpPr>
            <a:cxnSpLocks/>
            <a:stCxn id="277" idx="1"/>
          </p:cNvCxnSpPr>
          <p:nvPr/>
        </p:nvCxnSpPr>
        <p:spPr>
          <a:xfrm>
            <a:off x="425823" y="3177970"/>
            <a:ext cx="432462" cy="530436"/>
          </a:xfrm>
          <a:prstGeom prst="line">
            <a:avLst/>
          </a:prstGeom>
          <a:ln>
            <a:solidFill>
              <a:schemeClr val="tx1"/>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88B2CFD-B0CC-F109-15EA-C4D4072122B4}"/>
              </a:ext>
            </a:extLst>
          </p:cNvPr>
          <p:cNvSpPr/>
          <p:nvPr/>
        </p:nvSpPr>
        <p:spPr bwMode="auto">
          <a:xfrm>
            <a:off x="1123898" y="3530764"/>
            <a:ext cx="350430" cy="355284"/>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17" name="Oval 16">
            <a:extLst>
              <a:ext uri="{FF2B5EF4-FFF2-40B4-BE49-F238E27FC236}">
                <a16:creationId xmlns:a16="http://schemas.microsoft.com/office/drawing/2014/main" id="{3DEC0AA3-6C61-2519-EF16-A15007964B47}"/>
              </a:ext>
            </a:extLst>
          </p:cNvPr>
          <p:cNvSpPr/>
          <p:nvPr/>
        </p:nvSpPr>
        <p:spPr bwMode="auto">
          <a:xfrm>
            <a:off x="3895693"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18" name="Oval 17">
            <a:extLst>
              <a:ext uri="{FF2B5EF4-FFF2-40B4-BE49-F238E27FC236}">
                <a16:creationId xmlns:a16="http://schemas.microsoft.com/office/drawing/2014/main" id="{05CA981D-E0CD-19CF-6325-589F4025038C}"/>
              </a:ext>
            </a:extLst>
          </p:cNvPr>
          <p:cNvSpPr/>
          <p:nvPr/>
        </p:nvSpPr>
        <p:spPr bwMode="auto">
          <a:xfrm>
            <a:off x="4324398"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19" name="Oval 18">
            <a:extLst>
              <a:ext uri="{FF2B5EF4-FFF2-40B4-BE49-F238E27FC236}">
                <a16:creationId xmlns:a16="http://schemas.microsoft.com/office/drawing/2014/main" id="{21ED1855-4822-6DB5-3EAE-6BC82A48364F}"/>
              </a:ext>
            </a:extLst>
          </p:cNvPr>
          <p:cNvSpPr/>
          <p:nvPr/>
        </p:nvSpPr>
        <p:spPr bwMode="auto">
          <a:xfrm>
            <a:off x="4753103"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0" name="Oval 19">
            <a:extLst>
              <a:ext uri="{FF2B5EF4-FFF2-40B4-BE49-F238E27FC236}">
                <a16:creationId xmlns:a16="http://schemas.microsoft.com/office/drawing/2014/main" id="{6A3E0D55-91EB-77E7-93C3-E24C46C70F1A}"/>
              </a:ext>
            </a:extLst>
          </p:cNvPr>
          <p:cNvSpPr/>
          <p:nvPr/>
        </p:nvSpPr>
        <p:spPr bwMode="auto">
          <a:xfrm>
            <a:off x="5181808"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1" name="Oval 20">
            <a:extLst>
              <a:ext uri="{FF2B5EF4-FFF2-40B4-BE49-F238E27FC236}">
                <a16:creationId xmlns:a16="http://schemas.microsoft.com/office/drawing/2014/main" id="{FD7419E0-FCF8-56EB-82DA-1357CA07723B}"/>
              </a:ext>
            </a:extLst>
          </p:cNvPr>
          <p:cNvSpPr/>
          <p:nvPr/>
        </p:nvSpPr>
        <p:spPr bwMode="auto">
          <a:xfrm>
            <a:off x="6039218"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2" name="Oval 21">
            <a:extLst>
              <a:ext uri="{FF2B5EF4-FFF2-40B4-BE49-F238E27FC236}">
                <a16:creationId xmlns:a16="http://schemas.microsoft.com/office/drawing/2014/main" id="{284736E7-7592-2322-5006-A04772CE48C3}"/>
              </a:ext>
            </a:extLst>
          </p:cNvPr>
          <p:cNvSpPr/>
          <p:nvPr/>
        </p:nvSpPr>
        <p:spPr bwMode="auto">
          <a:xfrm>
            <a:off x="6896628"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3" name="Oval 22">
            <a:extLst>
              <a:ext uri="{FF2B5EF4-FFF2-40B4-BE49-F238E27FC236}">
                <a16:creationId xmlns:a16="http://schemas.microsoft.com/office/drawing/2014/main" id="{191765BB-1CF1-B729-12E1-D3041B0BF20A}"/>
              </a:ext>
            </a:extLst>
          </p:cNvPr>
          <p:cNvSpPr/>
          <p:nvPr/>
        </p:nvSpPr>
        <p:spPr bwMode="auto">
          <a:xfrm>
            <a:off x="7754038"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4" name="Oval 23">
            <a:extLst>
              <a:ext uri="{FF2B5EF4-FFF2-40B4-BE49-F238E27FC236}">
                <a16:creationId xmlns:a16="http://schemas.microsoft.com/office/drawing/2014/main" id="{CE6630F1-FB56-1CBB-5619-A3D474B288BE}"/>
              </a:ext>
            </a:extLst>
          </p:cNvPr>
          <p:cNvSpPr/>
          <p:nvPr/>
        </p:nvSpPr>
        <p:spPr bwMode="auto">
          <a:xfrm>
            <a:off x="8611448"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5" name="Oval 24">
            <a:extLst>
              <a:ext uri="{FF2B5EF4-FFF2-40B4-BE49-F238E27FC236}">
                <a16:creationId xmlns:a16="http://schemas.microsoft.com/office/drawing/2014/main" id="{7676F7E0-EDCC-0FE2-B996-3C7825FD3B38}"/>
              </a:ext>
            </a:extLst>
          </p:cNvPr>
          <p:cNvSpPr/>
          <p:nvPr/>
        </p:nvSpPr>
        <p:spPr bwMode="auto">
          <a:xfrm>
            <a:off x="9468858"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6" name="Oval 25">
            <a:extLst>
              <a:ext uri="{FF2B5EF4-FFF2-40B4-BE49-F238E27FC236}">
                <a16:creationId xmlns:a16="http://schemas.microsoft.com/office/drawing/2014/main" id="{504FD693-48F4-7D5A-9E4A-3FCF05D8ED2C}"/>
              </a:ext>
            </a:extLst>
          </p:cNvPr>
          <p:cNvSpPr/>
          <p:nvPr/>
        </p:nvSpPr>
        <p:spPr bwMode="auto">
          <a:xfrm>
            <a:off x="9897572"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7" name="Oval 26">
            <a:extLst>
              <a:ext uri="{FF2B5EF4-FFF2-40B4-BE49-F238E27FC236}">
                <a16:creationId xmlns:a16="http://schemas.microsoft.com/office/drawing/2014/main" id="{21E21B7A-8731-CEF9-9425-05CB0402BBCF}"/>
              </a:ext>
            </a:extLst>
          </p:cNvPr>
          <p:cNvSpPr/>
          <p:nvPr/>
        </p:nvSpPr>
        <p:spPr bwMode="auto">
          <a:xfrm>
            <a:off x="5610513"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8" name="Oval 27">
            <a:extLst>
              <a:ext uri="{FF2B5EF4-FFF2-40B4-BE49-F238E27FC236}">
                <a16:creationId xmlns:a16="http://schemas.microsoft.com/office/drawing/2014/main" id="{01F451A8-04C1-3BFB-0F80-3A9AAE0CD2D1}"/>
              </a:ext>
            </a:extLst>
          </p:cNvPr>
          <p:cNvSpPr/>
          <p:nvPr/>
        </p:nvSpPr>
        <p:spPr bwMode="auto">
          <a:xfrm>
            <a:off x="6467923"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9" name="Oval 28">
            <a:extLst>
              <a:ext uri="{FF2B5EF4-FFF2-40B4-BE49-F238E27FC236}">
                <a16:creationId xmlns:a16="http://schemas.microsoft.com/office/drawing/2014/main" id="{9F671E37-01A9-0C53-76D5-B9D61374FAD7}"/>
              </a:ext>
            </a:extLst>
          </p:cNvPr>
          <p:cNvSpPr/>
          <p:nvPr/>
        </p:nvSpPr>
        <p:spPr bwMode="auto">
          <a:xfrm>
            <a:off x="7325333"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30" name="Oval 29">
            <a:extLst>
              <a:ext uri="{FF2B5EF4-FFF2-40B4-BE49-F238E27FC236}">
                <a16:creationId xmlns:a16="http://schemas.microsoft.com/office/drawing/2014/main" id="{833490D8-33F5-CCDB-2405-929D8B367DE5}"/>
              </a:ext>
            </a:extLst>
          </p:cNvPr>
          <p:cNvSpPr/>
          <p:nvPr/>
        </p:nvSpPr>
        <p:spPr bwMode="auto">
          <a:xfrm>
            <a:off x="8182743"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31" name="Oval 30">
            <a:extLst>
              <a:ext uri="{FF2B5EF4-FFF2-40B4-BE49-F238E27FC236}">
                <a16:creationId xmlns:a16="http://schemas.microsoft.com/office/drawing/2014/main" id="{BB34C1E8-B850-C914-4227-9CBAD1FB621A}"/>
              </a:ext>
            </a:extLst>
          </p:cNvPr>
          <p:cNvSpPr/>
          <p:nvPr/>
        </p:nvSpPr>
        <p:spPr bwMode="auto">
          <a:xfrm>
            <a:off x="9040153" y="3631929"/>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38" name="TextBox 237">
            <a:extLst>
              <a:ext uri="{FF2B5EF4-FFF2-40B4-BE49-F238E27FC236}">
                <a16:creationId xmlns:a16="http://schemas.microsoft.com/office/drawing/2014/main" id="{4A5DEDD1-D8BF-4A5F-3641-897F4177420F}"/>
              </a:ext>
            </a:extLst>
          </p:cNvPr>
          <p:cNvSpPr txBox="1"/>
          <p:nvPr/>
        </p:nvSpPr>
        <p:spPr>
          <a:xfrm>
            <a:off x="1039801" y="3916235"/>
            <a:ext cx="2237523" cy="261610"/>
          </a:xfrm>
          <a:prstGeom prst="rect">
            <a:avLst/>
          </a:prstGeom>
          <a:noFill/>
        </p:spPr>
        <p:txBody>
          <a:bodyPr wrap="square">
            <a:spAutoFit/>
          </a:bodyPr>
          <a:lstStyle/>
          <a:p>
            <a:pPr marL="0" marR="0" lvl="0" indent="0" algn="l" defTabSz="932239"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Regular touchpoints </a:t>
            </a:r>
          </a:p>
        </p:txBody>
      </p:sp>
      <p:pic>
        <p:nvPicPr>
          <p:cNvPr id="37" name="Graphic 36" descr="Repeat with solid fill">
            <a:extLst>
              <a:ext uri="{FF2B5EF4-FFF2-40B4-BE49-F238E27FC236}">
                <a16:creationId xmlns:a16="http://schemas.microsoft.com/office/drawing/2014/main" id="{CCA243F3-0340-B08C-1724-B8393CBECC5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74248" y="3580602"/>
            <a:ext cx="252000" cy="252000"/>
          </a:xfrm>
          <a:prstGeom prst="rect">
            <a:avLst/>
          </a:prstGeom>
        </p:spPr>
      </p:pic>
      <p:sp>
        <p:nvSpPr>
          <p:cNvPr id="39" name="TextBox 38">
            <a:extLst>
              <a:ext uri="{FF2B5EF4-FFF2-40B4-BE49-F238E27FC236}">
                <a16:creationId xmlns:a16="http://schemas.microsoft.com/office/drawing/2014/main" id="{FF988A4F-0E46-BB4A-3CBF-B4BBF3443955}"/>
              </a:ext>
            </a:extLst>
          </p:cNvPr>
          <p:cNvSpPr txBox="1"/>
          <p:nvPr/>
        </p:nvSpPr>
        <p:spPr>
          <a:xfrm>
            <a:off x="10417341" y="4487993"/>
            <a:ext cx="1509234" cy="338554"/>
          </a:xfrm>
          <a:prstGeom prst="rect">
            <a:avLst/>
          </a:prstGeom>
          <a:noFill/>
        </p:spPr>
        <p:txBody>
          <a:bodyPr wrap="square" lIns="0" tIns="0" rIns="0" bIns="0" rtlCol="0" anchor="t">
            <a:sp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Post go-live review</a:t>
            </a:r>
          </a:p>
          <a:p>
            <a:pPr marL="0" marR="0" lvl="0" indent="0" algn="l" defTabSz="914016"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&amp; graduation</a:t>
            </a:r>
          </a:p>
        </p:txBody>
      </p:sp>
      <p:sp>
        <p:nvSpPr>
          <p:cNvPr id="241" name="TextBox 240">
            <a:extLst>
              <a:ext uri="{FF2B5EF4-FFF2-40B4-BE49-F238E27FC236}">
                <a16:creationId xmlns:a16="http://schemas.microsoft.com/office/drawing/2014/main" id="{AF16BD43-E14B-3054-B3E8-62D86FD375CB}"/>
              </a:ext>
            </a:extLst>
          </p:cNvPr>
          <p:cNvSpPr txBox="1"/>
          <p:nvPr/>
        </p:nvSpPr>
        <p:spPr>
          <a:xfrm>
            <a:off x="10781553" y="5880595"/>
            <a:ext cx="1117762" cy="507831"/>
          </a:xfrm>
          <a:prstGeom prst="rect">
            <a:avLst/>
          </a:prstGeom>
          <a:noFill/>
        </p:spPr>
        <p:txBody>
          <a:bodyPr wrap="square" lIns="0" tIns="0" rIns="0" bIns="0" rtlCol="0" anchor="t">
            <a:sp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Relevant community onboarding</a:t>
            </a:r>
          </a:p>
        </p:txBody>
      </p:sp>
      <p:sp>
        <p:nvSpPr>
          <p:cNvPr id="244" name="TextBox 243">
            <a:extLst>
              <a:ext uri="{FF2B5EF4-FFF2-40B4-BE49-F238E27FC236}">
                <a16:creationId xmlns:a16="http://schemas.microsoft.com/office/drawing/2014/main" id="{6EC0C67E-D6C7-3564-D99F-0ADB81B80862}"/>
              </a:ext>
            </a:extLst>
          </p:cNvPr>
          <p:cNvSpPr txBox="1"/>
          <p:nvPr/>
        </p:nvSpPr>
        <p:spPr>
          <a:xfrm>
            <a:off x="4161822" y="5715427"/>
            <a:ext cx="2763919" cy="846386"/>
          </a:xfrm>
          <a:prstGeom prst="rect">
            <a:avLst/>
          </a:prstGeom>
          <a:noFill/>
        </p:spPr>
        <p:txBody>
          <a:bodyPr wrap="square" lIns="0" tIns="0" rIns="0" bIns="0" rtlCol="0" anchor="t">
            <a:spAutoFit/>
          </a:bodyPr>
          <a:lstStyle/>
          <a:p>
            <a:pPr marL="171450" marR="0" lvl="0" indent="-171450" algn="l" defTabSz="9140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Deep-dive architecture discussions</a:t>
            </a:r>
          </a:p>
          <a:p>
            <a:pPr marL="171450" marR="0" lvl="0" indent="-171450" algn="l" defTabSz="9140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Roadblock identification &amp; mitigation</a:t>
            </a:r>
          </a:p>
          <a:p>
            <a:pPr marL="171450" marR="0" lvl="0" indent="-171450" algn="l" defTabSz="9140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Roadmap information sharing</a:t>
            </a:r>
          </a:p>
          <a:p>
            <a:pPr marL="171450" marR="0" lvl="0" indent="-171450" algn="l" defTabSz="9140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Preview discussions &amp; participation</a:t>
            </a:r>
          </a:p>
          <a:p>
            <a:pPr marL="171450" marR="0" lvl="0" indent="-171450" algn="l" defTabSz="914016"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Connections with engineering</a:t>
            </a:r>
          </a:p>
        </p:txBody>
      </p:sp>
      <p:sp>
        <p:nvSpPr>
          <p:cNvPr id="245" name="TextBox 244">
            <a:extLst>
              <a:ext uri="{FF2B5EF4-FFF2-40B4-BE49-F238E27FC236}">
                <a16:creationId xmlns:a16="http://schemas.microsoft.com/office/drawing/2014/main" id="{4B0E60D3-BDF0-5654-CB62-D6C9D660B641}"/>
              </a:ext>
            </a:extLst>
          </p:cNvPr>
          <p:cNvSpPr txBox="1"/>
          <p:nvPr/>
        </p:nvSpPr>
        <p:spPr>
          <a:xfrm>
            <a:off x="9997058" y="3269075"/>
            <a:ext cx="1117762" cy="169277"/>
          </a:xfrm>
          <a:prstGeom prst="rect">
            <a:avLst/>
          </a:prstGeom>
          <a:noFill/>
        </p:spPr>
        <p:txBody>
          <a:bodyPr wrap="square" lIns="0" tIns="0" rIns="0" bIns="0" rtlCol="0" anchor="t">
            <a:sp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Go-Live</a:t>
            </a:r>
          </a:p>
        </p:txBody>
      </p:sp>
      <p:pic>
        <p:nvPicPr>
          <p:cNvPr id="46" name="Graphic 45" descr="Trophy with solid fill">
            <a:extLst>
              <a:ext uri="{FF2B5EF4-FFF2-40B4-BE49-F238E27FC236}">
                <a16:creationId xmlns:a16="http://schemas.microsoft.com/office/drawing/2014/main" id="{A8169C4C-A24D-B566-AD40-B88FB2A05F9E}"/>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0362771" y="5429195"/>
            <a:ext cx="360000" cy="360000"/>
          </a:xfrm>
          <a:prstGeom prst="rect">
            <a:avLst/>
          </a:prstGeom>
        </p:spPr>
      </p:pic>
      <p:sp>
        <p:nvSpPr>
          <p:cNvPr id="247" name="TextBox 246">
            <a:extLst>
              <a:ext uri="{FF2B5EF4-FFF2-40B4-BE49-F238E27FC236}">
                <a16:creationId xmlns:a16="http://schemas.microsoft.com/office/drawing/2014/main" id="{1F3C8E28-351B-6618-B491-70C3A3E40E49}"/>
              </a:ext>
            </a:extLst>
          </p:cNvPr>
          <p:cNvSpPr txBox="1"/>
          <p:nvPr/>
        </p:nvSpPr>
        <p:spPr>
          <a:xfrm>
            <a:off x="10781553" y="5430101"/>
            <a:ext cx="1117762" cy="338554"/>
          </a:xfrm>
          <a:prstGeom prst="rect">
            <a:avLst/>
          </a:prstGeom>
          <a:noFill/>
        </p:spPr>
        <p:txBody>
          <a:bodyPr wrap="square" lIns="0" tIns="0" rIns="0" bIns="0" rtlCol="0" anchor="t">
            <a:sp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Success story publishing</a:t>
            </a:r>
          </a:p>
        </p:txBody>
      </p:sp>
      <p:sp>
        <p:nvSpPr>
          <p:cNvPr id="279" name="Rectangle: Rounded Corners 278">
            <a:extLst>
              <a:ext uri="{FF2B5EF4-FFF2-40B4-BE49-F238E27FC236}">
                <a16:creationId xmlns:a16="http://schemas.microsoft.com/office/drawing/2014/main" id="{71026675-566A-4E07-B36C-7A9846BC8FA0}"/>
              </a:ext>
            </a:extLst>
          </p:cNvPr>
          <p:cNvSpPr/>
          <p:nvPr/>
        </p:nvSpPr>
        <p:spPr bwMode="auto">
          <a:xfrm>
            <a:off x="1762836" y="4250141"/>
            <a:ext cx="8578273" cy="770240"/>
          </a:xfrm>
          <a:prstGeom prst="roundRect">
            <a:avLst>
              <a:gd name="adj" fmla="val 50000"/>
            </a:avLst>
          </a:prstGeom>
          <a:solidFill>
            <a:schemeClr val="bg1">
              <a:lumMod val="85000"/>
              <a:lumOff val="15000"/>
            </a:schemeClr>
          </a:solidFill>
          <a:ln w="317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6494" tIns="457200" rIns="186494" bIns="0" numCol="1" spcCol="0" rtlCol="0" fromWordArt="0" anchor="b" anchorCtr="0" forceAA="0" compatLnSpc="1">
            <a:prstTxWarp prst="textNoShape">
              <a:avLst/>
            </a:prstTxWarp>
            <a:noAutofit/>
          </a:bodyPr>
          <a:lstStyle/>
          <a:p>
            <a:pPr marL="0" marR="0" lvl="0" indent="0" algn="ctr" defTabSz="932239"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210" name="Oval 209">
            <a:extLst>
              <a:ext uri="{FF2B5EF4-FFF2-40B4-BE49-F238E27FC236}">
                <a16:creationId xmlns:a16="http://schemas.microsoft.com/office/drawing/2014/main" id="{11A42D5B-3EAE-47BC-926E-2CCA43CDC038}"/>
              </a:ext>
            </a:extLst>
          </p:cNvPr>
          <p:cNvSpPr/>
          <p:nvPr/>
        </p:nvSpPr>
        <p:spPr bwMode="auto">
          <a:xfrm>
            <a:off x="1831241" y="4303405"/>
            <a:ext cx="654645" cy="663713"/>
          </a:xfrm>
          <a:prstGeom prst="ellipse">
            <a:avLst/>
          </a:prstGeom>
          <a:solidFill>
            <a:schemeClr val="accent2"/>
          </a:solidFill>
        </p:spPr>
        <p:txBody>
          <a:bodyPr wrap="none" lIns="0" tIns="822960" rIns="0" bIns="0" rtlCol="0" anchor="t" anchorCtr="0">
            <a:noAutofit/>
          </a:bodyPr>
          <a:lstStyle/>
          <a:p>
            <a:pPr marL="0" marR="0" lvl="0" indent="0" algn="ctr" defTabSz="914016"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80" name="TextBox 279">
            <a:extLst>
              <a:ext uri="{FF2B5EF4-FFF2-40B4-BE49-F238E27FC236}">
                <a16:creationId xmlns:a16="http://schemas.microsoft.com/office/drawing/2014/main" id="{D14926C7-23CF-44C4-9227-0AA0D13115A1}"/>
              </a:ext>
            </a:extLst>
          </p:cNvPr>
          <p:cNvSpPr txBox="1"/>
          <p:nvPr/>
        </p:nvSpPr>
        <p:spPr>
          <a:xfrm>
            <a:off x="7730860" y="4389434"/>
            <a:ext cx="978398" cy="507831"/>
          </a:xfrm>
          <a:prstGeom prst="rect">
            <a:avLst/>
          </a:prstGeom>
          <a:noFill/>
        </p:spPr>
        <p:txBody>
          <a:bodyPr wrap="square" lIns="0" tIns="0" rIns="0" bIns="0" rtlCol="0" anchor="t">
            <a:spAutoFit/>
          </a:bodyPr>
          <a:lstStyle/>
          <a:p>
            <a:pPr marL="0" marR="0" lvl="0" indent="0" algn="ctr" defTabSz="914016"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Go-live </a:t>
            </a:r>
            <a:b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b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readiness checks</a:t>
            </a:r>
          </a:p>
        </p:txBody>
      </p:sp>
      <p:sp>
        <p:nvSpPr>
          <p:cNvPr id="38" name="Oval 37">
            <a:extLst>
              <a:ext uri="{FF2B5EF4-FFF2-40B4-BE49-F238E27FC236}">
                <a16:creationId xmlns:a16="http://schemas.microsoft.com/office/drawing/2014/main" id="{2A6555B3-9C38-EC4E-0A4F-1497AC9A1ABF}"/>
              </a:ext>
            </a:extLst>
          </p:cNvPr>
          <p:cNvSpPr/>
          <p:nvPr/>
        </p:nvSpPr>
        <p:spPr bwMode="auto">
          <a:xfrm>
            <a:off x="9625551" y="4295663"/>
            <a:ext cx="654645" cy="663713"/>
          </a:xfrm>
          <a:prstGeom prst="ellipse">
            <a:avLst/>
          </a:prstGeom>
          <a:solidFill>
            <a:schemeClr val="accent2"/>
          </a:solidFill>
        </p:spPr>
        <p:txBody>
          <a:bodyPr wrap="none" lIns="822960" tIns="0" rIns="0" bIns="0" rtlCol="0" anchor="ctr" anchorCtr="0">
            <a:noAutofit/>
          </a:bodyPr>
          <a:lstStyle/>
          <a:p>
            <a:pPr marL="0" marR="0" lvl="0" indent="0" algn="l" defTabSz="914016" rtl="0" eaLnBrk="1" fontAlgn="auto" latinLnBrk="0" hangingPunct="1">
              <a:lnSpc>
                <a:spcPct val="100000"/>
              </a:lnSpc>
              <a:spcBef>
                <a:spcPts val="0"/>
              </a:spcBef>
              <a:spcAft>
                <a:spcPts val="60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46" name="Oval 245">
            <a:extLst>
              <a:ext uri="{FF2B5EF4-FFF2-40B4-BE49-F238E27FC236}">
                <a16:creationId xmlns:a16="http://schemas.microsoft.com/office/drawing/2014/main" id="{BDE0AF6A-AF7E-494E-94EB-32664EE53261}"/>
              </a:ext>
            </a:extLst>
          </p:cNvPr>
          <p:cNvSpPr/>
          <p:nvPr/>
        </p:nvSpPr>
        <p:spPr bwMode="auto">
          <a:xfrm>
            <a:off x="7114761" y="4303405"/>
            <a:ext cx="654645" cy="663713"/>
          </a:xfrm>
          <a:prstGeom prst="ellipse">
            <a:avLst/>
          </a:prstGeom>
          <a:solidFill>
            <a:schemeClr val="accent2"/>
          </a:solidFill>
        </p:spPr>
        <p:txBody>
          <a:bodyPr wrap="none" lIns="822960" tIns="0" rIns="0" bIns="0" rtlCol="0" anchor="ctr" anchorCtr="0">
            <a:noAutofit/>
          </a:bodyPr>
          <a:lstStyle/>
          <a:p>
            <a:pPr marL="0" marR="0" lvl="0" indent="0" algn="l" defTabSz="914016" rtl="0" eaLnBrk="1" fontAlgn="auto" latinLnBrk="0" hangingPunct="1">
              <a:lnSpc>
                <a:spcPct val="100000"/>
              </a:lnSpc>
              <a:spcBef>
                <a:spcPts val="0"/>
              </a:spcBef>
              <a:spcAft>
                <a:spcPts val="60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cxnSp>
        <p:nvCxnSpPr>
          <p:cNvPr id="40" name="Straight Connector 39">
            <a:extLst>
              <a:ext uri="{FF2B5EF4-FFF2-40B4-BE49-F238E27FC236}">
                <a16:creationId xmlns:a16="http://schemas.microsoft.com/office/drawing/2014/main" id="{9EFD5717-9E62-D6F2-990D-4FD45861785B}"/>
              </a:ext>
            </a:extLst>
          </p:cNvPr>
          <p:cNvCxnSpPr>
            <a:cxnSpLocks/>
          </p:cNvCxnSpPr>
          <p:nvPr/>
        </p:nvCxnSpPr>
        <p:spPr>
          <a:xfrm>
            <a:off x="3733760" y="4635260"/>
            <a:ext cx="463298" cy="858946"/>
          </a:xfrm>
          <a:prstGeom prst="line">
            <a:avLst/>
          </a:prstGeom>
          <a:ln>
            <a:solidFill>
              <a:schemeClr val="tx1"/>
            </a:solidFill>
            <a:prstDash val="sysDot"/>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8" name="Oval 217">
            <a:extLst>
              <a:ext uri="{FF2B5EF4-FFF2-40B4-BE49-F238E27FC236}">
                <a16:creationId xmlns:a16="http://schemas.microsoft.com/office/drawing/2014/main" id="{17CAE501-3C14-47ED-94C4-38355AA4B32E}"/>
              </a:ext>
            </a:extLst>
          </p:cNvPr>
          <p:cNvSpPr/>
          <p:nvPr/>
        </p:nvSpPr>
        <p:spPr bwMode="auto">
          <a:xfrm>
            <a:off x="4119008" y="5410945"/>
            <a:ext cx="150865" cy="152955"/>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sp>
        <p:nvSpPr>
          <p:cNvPr id="211" name="Oval 210">
            <a:extLst>
              <a:ext uri="{FF2B5EF4-FFF2-40B4-BE49-F238E27FC236}">
                <a16:creationId xmlns:a16="http://schemas.microsoft.com/office/drawing/2014/main" id="{AE2F74D0-30BB-4EEB-B016-2B40946349F8}"/>
              </a:ext>
            </a:extLst>
          </p:cNvPr>
          <p:cNvSpPr/>
          <p:nvPr/>
        </p:nvSpPr>
        <p:spPr bwMode="auto">
          <a:xfrm>
            <a:off x="3408278" y="4303405"/>
            <a:ext cx="654645" cy="663713"/>
          </a:xfrm>
          <a:prstGeom prst="ellipse">
            <a:avLst/>
          </a:prstGeom>
          <a:solidFill>
            <a:schemeClr val="accent2"/>
          </a:solidFill>
        </p:spPr>
        <p:txBody>
          <a:bodyPr wrap="none" lIns="0" tIns="0" rIns="1371600" bIns="0" rtlCol="0" anchor="t" anchorCtr="0">
            <a:noAutofit/>
          </a:bodyPr>
          <a:lstStyle/>
          <a:p>
            <a:pPr marL="0" marR="0" lvl="0" indent="0" algn="ctr" defTabSz="914016"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pic>
        <p:nvPicPr>
          <p:cNvPr id="51" name="Graphic 50" descr="Clipboard Checked with solid fill">
            <a:extLst>
              <a:ext uri="{FF2B5EF4-FFF2-40B4-BE49-F238E27FC236}">
                <a16:creationId xmlns:a16="http://schemas.microsoft.com/office/drawing/2014/main" id="{505587DE-A273-7CD1-C280-677775C589CD}"/>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183323" y="4342383"/>
            <a:ext cx="540000" cy="540000"/>
          </a:xfrm>
          <a:prstGeom prst="rect">
            <a:avLst/>
          </a:prstGeom>
        </p:spPr>
      </p:pic>
      <p:pic>
        <p:nvPicPr>
          <p:cNvPr id="54" name="Graphic 53" descr="Clipboard Badge with solid fill">
            <a:extLst>
              <a:ext uri="{FF2B5EF4-FFF2-40B4-BE49-F238E27FC236}">
                <a16:creationId xmlns:a16="http://schemas.microsoft.com/office/drawing/2014/main" id="{4DE027A3-41B9-FB05-FED9-58D8E358D721}"/>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892931" y="4347994"/>
            <a:ext cx="540000" cy="540000"/>
          </a:xfrm>
          <a:prstGeom prst="rect">
            <a:avLst/>
          </a:prstGeom>
        </p:spPr>
      </p:pic>
      <p:pic>
        <p:nvPicPr>
          <p:cNvPr id="59" name="Graphic 58" descr="Race Flag with solid fill">
            <a:extLst>
              <a:ext uri="{FF2B5EF4-FFF2-40B4-BE49-F238E27FC236}">
                <a16:creationId xmlns:a16="http://schemas.microsoft.com/office/drawing/2014/main" id="{50C9073F-A411-6486-AE71-07F131CF8AE6}"/>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9680417" y="4369240"/>
            <a:ext cx="540000" cy="540000"/>
          </a:xfrm>
          <a:prstGeom prst="rect">
            <a:avLst/>
          </a:prstGeom>
        </p:spPr>
      </p:pic>
      <p:pic>
        <p:nvPicPr>
          <p:cNvPr id="61" name="Graphic 60" descr="Magnifying glass with solid fill">
            <a:extLst>
              <a:ext uri="{FF2B5EF4-FFF2-40B4-BE49-F238E27FC236}">
                <a16:creationId xmlns:a16="http://schemas.microsoft.com/office/drawing/2014/main" id="{48B203C9-22C9-34DD-083B-ADE932C775DB}"/>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3464933" y="4350190"/>
            <a:ext cx="540000" cy="540000"/>
          </a:xfrm>
          <a:prstGeom prst="rect">
            <a:avLst/>
          </a:prstGeom>
        </p:spPr>
      </p:pic>
      <p:sp>
        <p:nvSpPr>
          <p:cNvPr id="277" name="Oval 276">
            <a:extLst>
              <a:ext uri="{FF2B5EF4-FFF2-40B4-BE49-F238E27FC236}">
                <a16:creationId xmlns:a16="http://schemas.microsoft.com/office/drawing/2014/main" id="{7C2D25DA-52BD-4E70-8A79-F03A9A0A4DF4}"/>
              </a:ext>
            </a:extLst>
          </p:cNvPr>
          <p:cNvSpPr/>
          <p:nvPr/>
        </p:nvSpPr>
        <p:spPr bwMode="auto">
          <a:xfrm>
            <a:off x="357286" y="3109433"/>
            <a:ext cx="468000" cy="468000"/>
          </a:xfrm>
          <a:prstGeom prst="ellipse">
            <a:avLst/>
          </a:prstGeom>
          <a:solidFill>
            <a:schemeClr val="accent2"/>
          </a:solidFill>
        </p:spPr>
        <p:txBody>
          <a:bodyPr wrap="none" lIns="502920" tIns="0" rIns="0" bIns="0" rtlCol="0" anchor="ctr" anchorCtr="0">
            <a:noAutofit/>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endParaRPr>
          </a:p>
        </p:txBody>
      </p:sp>
      <p:pic>
        <p:nvPicPr>
          <p:cNvPr id="56" name="Graphic 55" descr="Rocket with solid fill">
            <a:extLst>
              <a:ext uri="{FF2B5EF4-FFF2-40B4-BE49-F238E27FC236}">
                <a16:creationId xmlns:a16="http://schemas.microsoft.com/office/drawing/2014/main" id="{027708AA-FE9B-D1D2-0FF6-8E6EE2AF9471}"/>
              </a:ext>
            </a:extLst>
          </p:cNvPr>
          <p:cNvPicPr>
            <a:picLocks noChangeAspect="1"/>
          </p:cNvPicPr>
          <p:nvPr/>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395030" y="3185899"/>
            <a:ext cx="360000" cy="360000"/>
          </a:xfrm>
          <a:prstGeom prst="rect">
            <a:avLst/>
          </a:prstGeom>
        </p:spPr>
      </p:pic>
      <p:sp>
        <p:nvSpPr>
          <p:cNvPr id="64" name="TextBox 63">
            <a:extLst>
              <a:ext uri="{FF2B5EF4-FFF2-40B4-BE49-F238E27FC236}">
                <a16:creationId xmlns:a16="http://schemas.microsoft.com/office/drawing/2014/main" id="{0494293F-5EF1-7837-BB69-17487716645E}"/>
              </a:ext>
            </a:extLst>
          </p:cNvPr>
          <p:cNvSpPr txBox="1"/>
          <p:nvPr/>
        </p:nvSpPr>
        <p:spPr>
          <a:xfrm>
            <a:off x="826717" y="3229123"/>
            <a:ext cx="2237523" cy="261610"/>
          </a:xfrm>
          <a:prstGeom prst="rect">
            <a:avLst/>
          </a:prstGeom>
          <a:noFill/>
        </p:spPr>
        <p:txBody>
          <a:bodyPr wrap="square">
            <a:spAutoFit/>
          </a:bodyPr>
          <a:lstStyle/>
          <a:p>
            <a:pPr marL="0" marR="0" lvl="0" indent="0" algn="l" defTabSz="932239"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Kick-off</a:t>
            </a:r>
          </a:p>
        </p:txBody>
      </p:sp>
      <p:sp>
        <p:nvSpPr>
          <p:cNvPr id="109" name="TextBox 108">
            <a:extLst>
              <a:ext uri="{FF2B5EF4-FFF2-40B4-BE49-F238E27FC236}">
                <a16:creationId xmlns:a16="http://schemas.microsoft.com/office/drawing/2014/main" id="{856E5977-5A08-50F4-D7A5-D3118E7B02A6}"/>
              </a:ext>
            </a:extLst>
          </p:cNvPr>
          <p:cNvSpPr txBox="1"/>
          <p:nvPr/>
        </p:nvSpPr>
        <p:spPr>
          <a:xfrm>
            <a:off x="2413881" y="4357048"/>
            <a:ext cx="1052448" cy="600164"/>
          </a:xfrm>
          <a:prstGeom prst="rect">
            <a:avLst/>
          </a:prstGeom>
          <a:noFill/>
        </p:spPr>
        <p:txBody>
          <a:bodyPr wrap="square">
            <a:spAutoFit/>
          </a:bodyPr>
          <a:lstStyle/>
          <a:p>
            <a:pPr marL="0" marR="0" lvl="0" indent="0" algn="ctr" defTabSz="914016"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Solution blueprint review</a:t>
            </a:r>
          </a:p>
        </p:txBody>
      </p:sp>
      <p:sp>
        <p:nvSpPr>
          <p:cNvPr id="106" name="TextBox 105">
            <a:extLst>
              <a:ext uri="{FF2B5EF4-FFF2-40B4-BE49-F238E27FC236}">
                <a16:creationId xmlns:a16="http://schemas.microsoft.com/office/drawing/2014/main" id="{E56D00D8-D6DB-FBBD-53F9-B0CE321357EA}"/>
              </a:ext>
            </a:extLst>
          </p:cNvPr>
          <p:cNvSpPr txBox="1"/>
          <p:nvPr/>
        </p:nvSpPr>
        <p:spPr>
          <a:xfrm>
            <a:off x="10780404" y="4976878"/>
            <a:ext cx="1117762" cy="338554"/>
          </a:xfrm>
          <a:prstGeom prst="rect">
            <a:avLst/>
          </a:prstGeom>
          <a:noFill/>
        </p:spPr>
        <p:txBody>
          <a:bodyPr wrap="square" lIns="0" tIns="0" rIns="0" bIns="0" rtlCol="0" anchor="t">
            <a:spAutoFit/>
          </a:bodyPr>
          <a:lstStyle>
            <a:defPPr>
              <a:defRPr lang="en-US"/>
            </a:defPPr>
            <a:lvl1pPr marR="0" lvl="0" indent="0" defTabSz="914016" fontAlgn="auto">
              <a:lnSpc>
                <a:spcPct val="100000"/>
              </a:lnSpc>
              <a:spcBef>
                <a:spcPts val="0"/>
              </a:spcBef>
              <a:spcAft>
                <a:spcPts val="0"/>
              </a:spcAft>
              <a:buClrTx/>
              <a:buSzTx/>
              <a:buFontTx/>
              <a:buNone/>
              <a:tabLst/>
              <a:defRPr kumimoji="0" sz="1100" b="0" i="0" u="none" strike="noStrike" kern="0" cap="none" spc="0" normalizeH="0" baseline="0">
                <a:ln>
                  <a:noFill/>
                </a:ln>
                <a:effectLst/>
                <a:uLnTx/>
                <a:uFillTx/>
                <a:latin typeface="Segoe UI"/>
                <a:cs typeface="Segoe UI" pitchFamily="34" charset="0"/>
              </a:defRPr>
            </a:lvl1pPr>
          </a:lstStyle>
          <a:p>
            <a:pPr marL="0" marR="0" lvl="0" indent="0" algn="l" defTabSz="914016"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Customer </a:t>
            </a:r>
          </a:p>
          <a:p>
            <a:pPr marL="0" marR="0" lvl="0" indent="0" algn="l" defTabSz="914016"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Aptos" panose="020B0004020202020204" pitchFamily="34" charset="0"/>
                <a:ea typeface="+mn-ea"/>
                <a:cs typeface="Segoe UI" pitchFamily="34" charset="0"/>
              </a:rPr>
              <a:t>graduation</a:t>
            </a:r>
          </a:p>
        </p:txBody>
      </p:sp>
      <p:pic>
        <p:nvPicPr>
          <p:cNvPr id="5" name="Graphic 4">
            <a:extLst>
              <a:ext uri="{FF2B5EF4-FFF2-40B4-BE49-F238E27FC236}">
                <a16:creationId xmlns:a16="http://schemas.microsoft.com/office/drawing/2014/main" id="{CC3F6464-3BB7-305A-41D3-D0DE6872D137}"/>
              </a:ext>
            </a:extLst>
          </p:cNvPr>
          <p:cNvPicPr>
            <a:picLocks noChangeAspect="1"/>
          </p:cNvPicPr>
          <p:nvPr/>
        </p:nvPicPr>
        <p:blipFill>
          <a:blip r:embed="rId17">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10379154" y="4981407"/>
            <a:ext cx="324000" cy="324000"/>
          </a:xfrm>
          <a:prstGeom prst="rect">
            <a:avLst/>
          </a:prstGeom>
        </p:spPr>
      </p:pic>
      <p:pic>
        <p:nvPicPr>
          <p:cNvPr id="1026" name="Picture 22">
            <a:extLst>
              <a:ext uri="{FF2B5EF4-FFF2-40B4-BE49-F238E27FC236}">
                <a16:creationId xmlns:a16="http://schemas.microsoft.com/office/drawing/2014/main" id="{D42A248B-25DF-5383-4844-E52376781345}"/>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a:stretch/>
        </p:blipFill>
        <p:spPr bwMode="auto">
          <a:xfrm>
            <a:off x="10383044" y="5884196"/>
            <a:ext cx="360000" cy="48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088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BDADD1D-DDCD-35F7-02FD-98DA4A6112F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B15974D-1FD0-89CC-1F20-945A742543C8}"/>
              </a:ext>
            </a:extLst>
          </p:cNvPr>
          <p:cNvSpPr>
            <a:spLocks noGrp="1"/>
          </p:cNvSpPr>
          <p:nvPr>
            <p:ph type="body" sz="quarter" idx="11"/>
          </p:nvPr>
        </p:nvSpPr>
        <p:spPr>
          <a:xfrm>
            <a:off x="276200" y="237133"/>
            <a:ext cx="8420100" cy="553998"/>
          </a:xfrm>
        </p:spPr>
        <p:txBody>
          <a:bodyPr vert="horz" wrap="square" lIns="0" tIns="0" rIns="0" bIns="0" rtlCol="0" anchor="t">
            <a:spAutoFit/>
          </a:bodyPr>
          <a:lstStyle/>
          <a:p>
            <a:r>
              <a:rPr lang="en-US">
                <a:latin typeface="Aptos SemiBold"/>
                <a:cs typeface="Segoe UI"/>
              </a:rPr>
              <a:t>Supply Chain Management</a:t>
            </a:r>
          </a:p>
        </p:txBody>
      </p:sp>
      <p:sp>
        <p:nvSpPr>
          <p:cNvPr id="5" name="Text Placeholder 4">
            <a:extLst>
              <a:ext uri="{FF2B5EF4-FFF2-40B4-BE49-F238E27FC236}">
                <a16:creationId xmlns:a16="http://schemas.microsoft.com/office/drawing/2014/main" id="{54207627-5246-F910-F1EC-D357000F3E77}"/>
              </a:ext>
            </a:extLst>
          </p:cNvPr>
          <p:cNvSpPr>
            <a:spLocks noGrp="1"/>
          </p:cNvSpPr>
          <p:nvPr>
            <p:ph type="body" sz="quarter" idx="12"/>
          </p:nvPr>
        </p:nvSpPr>
        <p:spPr/>
        <p:txBody>
          <a:bodyPr/>
          <a:lstStyle/>
          <a:p>
            <a:r>
              <a:rPr lang="en-US"/>
              <a:t>Topic items</a:t>
            </a:r>
          </a:p>
        </p:txBody>
      </p:sp>
      <p:sp>
        <p:nvSpPr>
          <p:cNvPr id="6" name="Text Placeholder 5">
            <a:extLst>
              <a:ext uri="{FF2B5EF4-FFF2-40B4-BE49-F238E27FC236}">
                <a16:creationId xmlns:a16="http://schemas.microsoft.com/office/drawing/2014/main" id="{8091A90B-D59B-F3FA-7366-698F67EAAA8A}"/>
              </a:ext>
            </a:extLst>
          </p:cNvPr>
          <p:cNvSpPr txBox="1">
            <a:spLocks/>
          </p:cNvSpPr>
          <p:nvPr/>
        </p:nvSpPr>
        <p:spPr>
          <a:xfrm>
            <a:off x="585217" y="1522638"/>
            <a:ext cx="7253288" cy="553998"/>
          </a:xfrm>
          <a:prstGeom prst="rect">
            <a:avLst/>
          </a:prstGeom>
        </p:spPr>
        <p:txBody>
          <a:bodyPr vert="horz" wrap="square" lIns="0" tIns="0" rIns="0" bIns="0" rtlCol="0">
            <a:spAutoFit/>
          </a:bodyPr>
          <a:lstStyle>
            <a:lvl1pPr marL="0"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3600" b="0" kern="1200" cap="none" spc="-51" baseline="0" dirty="0" smtClean="0">
                <a:ln w="3175">
                  <a:noFill/>
                </a:ln>
                <a:solidFill>
                  <a:schemeClr val="tx1"/>
                </a:solidFill>
                <a:effectLst/>
                <a:latin typeface="Aptos SemiBold" panose="020B0004020202020204" pitchFamily="34" charset="0"/>
                <a:ea typeface="+mn-ea"/>
                <a:cs typeface="Segoe UI"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3600" b="0" kern="1200" cap="none" spc="-51" baseline="0" dirty="0" smtClean="0">
                <a:ln w="3175">
                  <a:noFill/>
                </a:ln>
                <a:solidFill>
                  <a:schemeClr val="tx1"/>
                </a:solidFill>
                <a:effectLst/>
                <a:latin typeface="+mj-lt"/>
                <a:ea typeface="+mn-ea"/>
                <a:cs typeface="Segoe UI" pitchFamily="34" charset="0"/>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(placeholder)</a:t>
            </a:r>
          </a:p>
          <a:p>
            <a:pPr marL="285750" indent="-285750" algn="l" rtl="0" eaLnBrk="1" fontAlgn="ctr" latinLnBrk="0" hangingPunct="1">
              <a:spcBef>
                <a:spcPts val="0"/>
              </a:spcBef>
              <a:spcAft>
                <a:spcPts val="0"/>
              </a:spcAft>
              <a:buFont typeface="Wingdings" panose="05000000000000000000" pitchFamily="2" charset="2"/>
              <a:buChar char="ü"/>
            </a:pPr>
            <a:endParaRPr lang="en-US" sz="1800">
              <a:solidFill>
                <a:srgbClr val="FFFFFF"/>
              </a:solidFill>
              <a:latin typeface="Segoe UI" panose="020B0502040204020203" pitchFamily="34" charset="0"/>
            </a:endParaRPr>
          </a:p>
        </p:txBody>
      </p:sp>
      <p:sp>
        <p:nvSpPr>
          <p:cNvPr id="8" name="TextBox 7">
            <a:extLst>
              <a:ext uri="{FF2B5EF4-FFF2-40B4-BE49-F238E27FC236}">
                <a16:creationId xmlns:a16="http://schemas.microsoft.com/office/drawing/2014/main" id="{49719BBD-AE5D-F36E-EFB6-AC94F0E7E464}"/>
              </a:ext>
            </a:extLst>
          </p:cNvPr>
          <p:cNvSpPr txBox="1"/>
          <p:nvPr/>
        </p:nvSpPr>
        <p:spPr>
          <a:xfrm>
            <a:off x="585217" y="5456008"/>
            <a:ext cx="8111083" cy="86177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t>Example assets</a:t>
            </a:r>
            <a:b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br>
            <a:endPar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i="1" u="none" strike="noStrike" kern="1200" cap="none" spc="0" normalizeH="0" baseline="0" noProof="0">
                <a:ln>
                  <a:noFill/>
                </a:ln>
                <a:solidFill>
                  <a:srgbClr val="FFFFFF"/>
                </a:solidFill>
                <a:effectLst/>
                <a:uLnTx/>
                <a:uFillTx/>
                <a:latin typeface="Segoe UI" panose="020B0502040204020203" pitchFamily="34" charset="0"/>
                <a:ea typeface="+mn-ea"/>
                <a:cs typeface="+mn-cs"/>
              </a:rPr>
              <a:t>(placeholder)</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100" i="1" u="none" strike="noStrike" kern="1200" cap="none" spc="0" normalizeH="0" baseline="0" noProof="0">
              <a:ln>
                <a:noFill/>
              </a:ln>
              <a:solidFill>
                <a:srgbClr val="FFFFFF"/>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4" name="Text Placeholder 3">
            <a:extLst>
              <a:ext uri="{FF2B5EF4-FFF2-40B4-BE49-F238E27FC236}">
                <a16:creationId xmlns:a16="http://schemas.microsoft.com/office/drawing/2014/main" id="{C53BA9B5-13C1-1438-54C3-D94CD987B874}"/>
              </a:ext>
            </a:extLst>
          </p:cNvPr>
          <p:cNvSpPr>
            <a:spLocks noGrp="1"/>
          </p:cNvSpPr>
          <p:nvPr>
            <p:ph type="body" sz="quarter" idx="15"/>
          </p:nvPr>
        </p:nvSpPr>
        <p:spPr>
          <a:xfrm>
            <a:off x="8968232" y="0"/>
            <a:ext cx="3223744" cy="427979"/>
          </a:xfrm>
        </p:spPr>
        <p:txBody>
          <a:bodyPr/>
          <a:lstStyle/>
          <a:p>
            <a:r>
              <a:rPr lang="en-US"/>
              <a:t>(placeholder)</a:t>
            </a:r>
          </a:p>
        </p:txBody>
      </p:sp>
    </p:spTree>
    <p:extLst>
      <p:ext uri="{BB962C8B-B14F-4D97-AF65-F5344CB8AC3E}">
        <p14:creationId xmlns:p14="http://schemas.microsoft.com/office/powerpoint/2010/main" val="64456197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B82BA-F208-7C7A-ED63-BC45253ABC7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701A3CF-C596-0468-BEA6-65D072D0FB56}"/>
              </a:ext>
            </a:extLst>
          </p:cNvPr>
          <p:cNvSpPr>
            <a:spLocks noGrp="1"/>
          </p:cNvSpPr>
          <p:nvPr>
            <p:ph type="body" sz="quarter" idx="11"/>
          </p:nvPr>
        </p:nvSpPr>
        <p:spPr>
          <a:xfrm>
            <a:off x="276200" y="237133"/>
            <a:ext cx="8420100" cy="553998"/>
          </a:xfrm>
        </p:spPr>
        <p:txBody>
          <a:bodyPr vert="horz" wrap="square" lIns="0" tIns="0" rIns="0" bIns="0" rtlCol="0" anchor="t">
            <a:spAutoFit/>
          </a:bodyPr>
          <a:lstStyle/>
          <a:p>
            <a:r>
              <a:rPr lang="en-US">
                <a:latin typeface="Aptos SemiBold"/>
                <a:cs typeface="Segoe UI"/>
              </a:rPr>
              <a:t>Commerce</a:t>
            </a:r>
          </a:p>
        </p:txBody>
      </p:sp>
      <p:sp>
        <p:nvSpPr>
          <p:cNvPr id="7" name="Text Placeholder 4">
            <a:extLst>
              <a:ext uri="{FF2B5EF4-FFF2-40B4-BE49-F238E27FC236}">
                <a16:creationId xmlns:a16="http://schemas.microsoft.com/office/drawing/2014/main" id="{16217675-6531-7EB5-7E47-17B93CEF742C}"/>
              </a:ext>
            </a:extLst>
          </p:cNvPr>
          <p:cNvSpPr>
            <a:spLocks noGrp="1"/>
          </p:cNvSpPr>
          <p:nvPr>
            <p:ph type="body" sz="quarter" idx="15"/>
          </p:nvPr>
        </p:nvSpPr>
        <p:spPr>
          <a:xfrm>
            <a:off x="8967788" y="0"/>
            <a:ext cx="3224212" cy="3836604"/>
          </a:xfrm>
        </p:spPr>
        <p:txBody>
          <a:bodyPr vert="horz" wrap="square" lIns="90000" tIns="90000" rIns="90000" bIns="90000" rtlCol="0" anchor="t">
            <a:spAutoFit/>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b="1" i="0" u="none" strike="noStrike" kern="1200" cap="none" spc="0" normalizeH="0" baseline="0">
                <a:ln>
                  <a:noFill/>
                </a:ln>
                <a:solidFill>
                  <a:srgbClr val="FFFFFF">
                    <a:lumMod val="95000"/>
                  </a:srgbClr>
                </a:solidFill>
                <a:effectLst/>
                <a:uLnTx/>
                <a:uFillTx/>
              </a:rPr>
              <a:t>Topic instructions</a:t>
            </a:r>
          </a:p>
          <a:p>
            <a:r>
              <a:rPr lang="en-US" sz="1200">
                <a:solidFill>
                  <a:srgbClr val="FFFFFF">
                    <a:lumMod val="95000"/>
                  </a:srgbClr>
                </a:solidFill>
                <a:latin typeface="Aptos" panose="020B0004020202020204" pitchFamily="34" charset="0"/>
              </a:rPr>
              <a:t>The questions asked as part of “Commerce" are important to assess your strategies and plans for delivering a integrated solution that meet the business retail objectives. They help identify areas for improvement, ensure consistency, and support the overall business strategy.</a:t>
            </a:r>
          </a:p>
          <a:p>
            <a:endParaRPr lang="en-US" sz="1200">
              <a:solidFill>
                <a:srgbClr val="FFFFFF">
                  <a:lumMod val="95000"/>
                </a:srgbClr>
              </a:solidFill>
              <a:latin typeface="Aptos" panose="020B0004020202020204" pitchFamily="34" charset="0"/>
            </a:endParaRPr>
          </a:p>
          <a:p>
            <a:pPr marL="171450" indent="-171450" algn="l">
              <a:buFont typeface="Wingdings" panose="05000000000000000000" pitchFamily="2" charset="2"/>
              <a:buChar char="q"/>
            </a:pPr>
            <a:r>
              <a:rPr lang="en-US" sz="1200" i="0">
                <a:effectLst/>
                <a:latin typeface="Aptos" panose="020B0004020202020204" pitchFamily="34" charset="0"/>
              </a:rPr>
              <a:t>Retail landscape and architecture</a:t>
            </a:r>
          </a:p>
          <a:p>
            <a:pPr marL="171450" indent="-171450" algn="l">
              <a:buFont typeface="Wingdings" panose="05000000000000000000" pitchFamily="2" charset="2"/>
              <a:buChar char="q"/>
            </a:pPr>
            <a:r>
              <a:rPr lang="en-US" sz="1200" i="0">
                <a:effectLst/>
                <a:latin typeface="Aptos" panose="020B0004020202020204" pitchFamily="34" charset="0"/>
              </a:rPr>
              <a:t>Commerce capabilities and scope</a:t>
            </a:r>
          </a:p>
          <a:p>
            <a:pPr marL="171450" indent="-171450" algn="l">
              <a:buFont typeface="Wingdings" panose="05000000000000000000" pitchFamily="2" charset="2"/>
              <a:buChar char="q"/>
            </a:pPr>
            <a:r>
              <a:rPr lang="en-US" sz="1200">
                <a:latin typeface="Aptos" panose="020B0004020202020204" pitchFamily="34" charset="0"/>
              </a:rPr>
              <a:t>Retail Channel management</a:t>
            </a:r>
            <a:endParaRPr lang="en-US" sz="1200" i="0">
              <a:effectLst/>
              <a:latin typeface="Aptos" panose="020B0004020202020204" pitchFamily="34" charset="0"/>
            </a:endParaRPr>
          </a:p>
          <a:p>
            <a:pPr algn="l"/>
            <a:br>
              <a:rPr lang="en-US" sz="1200">
                <a:solidFill>
                  <a:srgbClr val="FFFFFF">
                    <a:lumMod val="95000"/>
                  </a:srgbClr>
                </a:solidFill>
                <a:latin typeface="Aptos" panose="020B0004020202020204" pitchFamily="34" charset="0"/>
              </a:rPr>
            </a:br>
            <a:r>
              <a:rPr kumimoji="0" lang="en-US"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rPr>
              <a:t>Microsoft Dynamics 365 Commerce documentation | Microsoft Learn</a:t>
            </a:r>
            <a:endParaRPr lang="en-US" sz="1200">
              <a:latin typeface="Aptos" panose="020B0004020202020204" pitchFamily="34" charset="0"/>
            </a:endParaRPr>
          </a:p>
        </p:txBody>
      </p:sp>
      <p:sp>
        <p:nvSpPr>
          <p:cNvPr id="5" name="Text Placeholder 4">
            <a:extLst>
              <a:ext uri="{FF2B5EF4-FFF2-40B4-BE49-F238E27FC236}">
                <a16:creationId xmlns:a16="http://schemas.microsoft.com/office/drawing/2014/main" id="{39A29175-C85D-DC10-7142-3756F027A7A4}"/>
              </a:ext>
            </a:extLst>
          </p:cNvPr>
          <p:cNvSpPr>
            <a:spLocks noGrp="1"/>
          </p:cNvSpPr>
          <p:nvPr>
            <p:ph type="body" sz="quarter" idx="12"/>
          </p:nvPr>
        </p:nvSpPr>
        <p:spPr/>
        <p:txBody>
          <a:bodyPr/>
          <a:lstStyle/>
          <a:p>
            <a:r>
              <a:rPr lang="en-US"/>
              <a:t>Topic items</a:t>
            </a:r>
          </a:p>
        </p:txBody>
      </p:sp>
      <p:sp>
        <p:nvSpPr>
          <p:cNvPr id="6" name="Text Placeholder 5">
            <a:extLst>
              <a:ext uri="{FF2B5EF4-FFF2-40B4-BE49-F238E27FC236}">
                <a16:creationId xmlns:a16="http://schemas.microsoft.com/office/drawing/2014/main" id="{B51AA5C7-374C-963C-750F-940A388A0C86}"/>
              </a:ext>
            </a:extLst>
          </p:cNvPr>
          <p:cNvSpPr txBox="1">
            <a:spLocks/>
          </p:cNvSpPr>
          <p:nvPr/>
        </p:nvSpPr>
        <p:spPr>
          <a:xfrm>
            <a:off x="585217" y="1522638"/>
            <a:ext cx="7253288" cy="2215991"/>
          </a:xfrm>
          <a:prstGeom prst="rect">
            <a:avLst/>
          </a:prstGeom>
        </p:spPr>
        <p:txBody>
          <a:bodyPr vert="horz" wrap="square" lIns="0" tIns="0" rIns="0" bIns="0" rtlCol="0">
            <a:spAutoFit/>
          </a:bodyPr>
          <a:lstStyle>
            <a:lvl1pPr marL="0"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3600" b="0" kern="1200" cap="none" spc="-51" baseline="0" dirty="0" smtClean="0">
                <a:ln w="3175">
                  <a:noFill/>
                </a:ln>
                <a:solidFill>
                  <a:schemeClr val="tx1"/>
                </a:solidFill>
                <a:effectLst/>
                <a:latin typeface="Aptos SemiBold" panose="020B0004020202020204" pitchFamily="34" charset="0"/>
                <a:ea typeface="+mn-ea"/>
                <a:cs typeface="Segoe UI"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3600" b="0" kern="1200" cap="none" spc="-51" baseline="0" dirty="0" smtClean="0">
                <a:ln w="3175">
                  <a:noFill/>
                </a:ln>
                <a:solidFill>
                  <a:schemeClr val="tx1"/>
                </a:solidFill>
                <a:effectLst/>
                <a:latin typeface="+mj-lt"/>
                <a:ea typeface="+mn-ea"/>
                <a:cs typeface="Segoe UI" pitchFamily="34" charset="0"/>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l" rtl="0" eaLnBrk="1" fontAlgn="ctr" latinLnBrk="0" hangingPunct="1">
              <a:spcBef>
                <a:spcPts val="0"/>
              </a:spcBef>
              <a:spcAft>
                <a:spcPts val="0"/>
              </a:spcAft>
              <a:buFont typeface="Wingdings" panose="05000000000000000000" pitchFamily="2" charset="2"/>
              <a:buChar char="ü"/>
            </a:pPr>
            <a:r>
              <a:rPr lang="en-US" sz="1800" b="0" i="0" u="none" strike="noStrike" kern="1200">
                <a:solidFill>
                  <a:srgbClr val="FFFFFF"/>
                </a:solidFill>
                <a:effectLst/>
                <a:latin typeface="Segoe UI" panose="020B0502040204020203" pitchFamily="34" charset="0"/>
              </a:rPr>
              <a:t>Commerce Solution Scope</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Modern Point-of-Sale</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Payments</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Customer and ISV Extensions</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Point-of-Sale Device</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Peripherals</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Business Continuity</a:t>
            </a:r>
          </a:p>
          <a:p>
            <a:pPr marL="285750" indent="-285750" algn="l" rtl="0" eaLnBrk="1" fontAlgn="ctr" latinLnBrk="0" hangingPunct="1">
              <a:spcBef>
                <a:spcPts val="0"/>
              </a:spcBef>
              <a:spcAft>
                <a:spcPts val="0"/>
              </a:spcAft>
              <a:buFont typeface="Wingdings" panose="05000000000000000000" pitchFamily="2" charset="2"/>
              <a:buChar char="ü"/>
            </a:pPr>
            <a:endParaRPr lang="en-US" sz="1800">
              <a:solidFill>
                <a:srgbClr val="FFFFFF"/>
              </a:solidFill>
              <a:latin typeface="Segoe UI" panose="020B0502040204020203" pitchFamily="34" charset="0"/>
            </a:endParaRPr>
          </a:p>
        </p:txBody>
      </p:sp>
      <p:sp>
        <p:nvSpPr>
          <p:cNvPr id="8" name="TextBox 7">
            <a:extLst>
              <a:ext uri="{FF2B5EF4-FFF2-40B4-BE49-F238E27FC236}">
                <a16:creationId xmlns:a16="http://schemas.microsoft.com/office/drawing/2014/main" id="{FBCD3D67-5B1C-67A3-ED66-D435D953E3C3}"/>
              </a:ext>
            </a:extLst>
          </p:cNvPr>
          <p:cNvSpPr txBox="1"/>
          <p:nvPr/>
        </p:nvSpPr>
        <p:spPr>
          <a:xfrm>
            <a:off x="585217" y="5456008"/>
            <a:ext cx="8111083" cy="86177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t>Example assets</a:t>
            </a:r>
            <a:b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br>
            <a:endPar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i="1" u="none" strike="noStrike" kern="1200" cap="none" spc="0" normalizeH="0" baseline="0" noProof="0">
                <a:ln>
                  <a:noFill/>
                </a:ln>
                <a:solidFill>
                  <a:srgbClr val="FFFFFF"/>
                </a:solidFill>
                <a:effectLst/>
                <a:uLnTx/>
                <a:uFillTx/>
                <a:latin typeface="Segoe UI" panose="020B0502040204020203" pitchFamily="34" charset="0"/>
                <a:ea typeface="+mn-ea"/>
                <a:cs typeface="+mn-cs"/>
              </a:rPr>
              <a:t>Overview if the Retail landscape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100" i="1" u="none" strike="noStrike" kern="1200" cap="none" spc="0" normalizeH="0" baseline="0" noProof="0">
              <a:ln>
                <a:noFill/>
              </a:ln>
              <a:solidFill>
                <a:srgbClr val="FFFFFF"/>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95792355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B412CB1-995B-4A8D-F8D9-F7C85B18E07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F5C2BC1-A9DB-B137-490D-11418F4CBE71}"/>
              </a:ext>
            </a:extLst>
          </p:cNvPr>
          <p:cNvSpPr>
            <a:spLocks noGrp="1"/>
          </p:cNvSpPr>
          <p:nvPr>
            <p:ph type="body" sz="quarter" idx="11"/>
          </p:nvPr>
        </p:nvSpPr>
        <p:spPr>
          <a:xfrm>
            <a:off x="276200" y="237133"/>
            <a:ext cx="8420100" cy="553998"/>
          </a:xfrm>
        </p:spPr>
        <p:txBody>
          <a:bodyPr vert="horz" wrap="square" lIns="0" tIns="0" rIns="0" bIns="0" rtlCol="0" anchor="t">
            <a:spAutoFit/>
          </a:bodyPr>
          <a:lstStyle/>
          <a:p>
            <a:r>
              <a:rPr lang="en-US">
                <a:latin typeface="Aptos SemiBold"/>
                <a:cs typeface="Segoe UI"/>
              </a:rPr>
              <a:t>Project Operations</a:t>
            </a:r>
          </a:p>
        </p:txBody>
      </p:sp>
      <p:sp>
        <p:nvSpPr>
          <p:cNvPr id="5" name="Text Placeholder 4">
            <a:extLst>
              <a:ext uri="{FF2B5EF4-FFF2-40B4-BE49-F238E27FC236}">
                <a16:creationId xmlns:a16="http://schemas.microsoft.com/office/drawing/2014/main" id="{B610CBBF-7AD8-E3D9-F462-52B9C63166CC}"/>
              </a:ext>
            </a:extLst>
          </p:cNvPr>
          <p:cNvSpPr>
            <a:spLocks noGrp="1"/>
          </p:cNvSpPr>
          <p:nvPr>
            <p:ph type="body" sz="quarter" idx="12"/>
          </p:nvPr>
        </p:nvSpPr>
        <p:spPr/>
        <p:txBody>
          <a:bodyPr/>
          <a:lstStyle/>
          <a:p>
            <a:r>
              <a:rPr lang="en-US"/>
              <a:t>Topic items</a:t>
            </a:r>
          </a:p>
        </p:txBody>
      </p:sp>
      <p:sp>
        <p:nvSpPr>
          <p:cNvPr id="6" name="Text Placeholder 5">
            <a:extLst>
              <a:ext uri="{FF2B5EF4-FFF2-40B4-BE49-F238E27FC236}">
                <a16:creationId xmlns:a16="http://schemas.microsoft.com/office/drawing/2014/main" id="{CE324391-D18C-CEB2-DEE0-B62B046D6F7B}"/>
              </a:ext>
            </a:extLst>
          </p:cNvPr>
          <p:cNvSpPr txBox="1">
            <a:spLocks/>
          </p:cNvSpPr>
          <p:nvPr/>
        </p:nvSpPr>
        <p:spPr>
          <a:xfrm>
            <a:off x="585217" y="1522638"/>
            <a:ext cx="7253288" cy="553998"/>
          </a:xfrm>
          <a:prstGeom prst="rect">
            <a:avLst/>
          </a:prstGeom>
        </p:spPr>
        <p:txBody>
          <a:bodyPr vert="horz" wrap="square" lIns="0" tIns="0" rIns="0" bIns="0" rtlCol="0">
            <a:spAutoFit/>
          </a:bodyPr>
          <a:lstStyle>
            <a:lvl1pPr marL="0"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3600" b="0" kern="1200" cap="none" spc="-51" baseline="0" dirty="0" smtClean="0">
                <a:ln w="3175">
                  <a:noFill/>
                </a:ln>
                <a:solidFill>
                  <a:schemeClr val="tx1"/>
                </a:solidFill>
                <a:effectLst/>
                <a:latin typeface="Aptos SemiBold" panose="020B0004020202020204" pitchFamily="34" charset="0"/>
                <a:ea typeface="+mn-ea"/>
                <a:cs typeface="Segoe UI"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3600" b="0" kern="1200" cap="none" spc="-51" baseline="0" dirty="0" smtClean="0">
                <a:ln w="3175">
                  <a:noFill/>
                </a:ln>
                <a:solidFill>
                  <a:schemeClr val="tx1"/>
                </a:solidFill>
                <a:effectLst/>
                <a:latin typeface="+mj-lt"/>
                <a:ea typeface="+mn-ea"/>
                <a:cs typeface="Segoe UI" pitchFamily="34" charset="0"/>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(placeholder)</a:t>
            </a:r>
          </a:p>
          <a:p>
            <a:pPr marL="285750" indent="-285750" algn="l" rtl="0" eaLnBrk="1" fontAlgn="ctr" latinLnBrk="0" hangingPunct="1">
              <a:spcBef>
                <a:spcPts val="0"/>
              </a:spcBef>
              <a:spcAft>
                <a:spcPts val="0"/>
              </a:spcAft>
              <a:buFont typeface="Wingdings" panose="05000000000000000000" pitchFamily="2" charset="2"/>
              <a:buChar char="ü"/>
            </a:pPr>
            <a:endParaRPr lang="en-US" sz="1800">
              <a:solidFill>
                <a:srgbClr val="FFFFFF"/>
              </a:solidFill>
              <a:latin typeface="Segoe UI" panose="020B0502040204020203" pitchFamily="34" charset="0"/>
            </a:endParaRPr>
          </a:p>
        </p:txBody>
      </p:sp>
      <p:sp>
        <p:nvSpPr>
          <p:cNvPr id="8" name="TextBox 7">
            <a:extLst>
              <a:ext uri="{FF2B5EF4-FFF2-40B4-BE49-F238E27FC236}">
                <a16:creationId xmlns:a16="http://schemas.microsoft.com/office/drawing/2014/main" id="{E611C6DD-6650-8EB2-0261-2C8AA0933EFB}"/>
              </a:ext>
            </a:extLst>
          </p:cNvPr>
          <p:cNvSpPr txBox="1"/>
          <p:nvPr/>
        </p:nvSpPr>
        <p:spPr>
          <a:xfrm>
            <a:off x="585217" y="5456008"/>
            <a:ext cx="8111083" cy="86177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t>Example assets</a:t>
            </a:r>
            <a:b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br>
            <a:endPar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i="1" u="none" strike="noStrike" kern="1200" cap="none" spc="0" normalizeH="0" baseline="0" noProof="0">
                <a:ln>
                  <a:noFill/>
                </a:ln>
                <a:solidFill>
                  <a:srgbClr val="FFFFFF"/>
                </a:solidFill>
                <a:effectLst/>
                <a:uLnTx/>
                <a:uFillTx/>
                <a:latin typeface="Segoe UI" panose="020B0502040204020203" pitchFamily="34" charset="0"/>
                <a:ea typeface="+mn-ea"/>
                <a:cs typeface="+mn-cs"/>
              </a:rPr>
              <a:t>(placeholder)</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100" i="1" u="none" strike="noStrike" kern="1200" cap="none" spc="0" normalizeH="0" baseline="0" noProof="0">
              <a:ln>
                <a:noFill/>
              </a:ln>
              <a:solidFill>
                <a:srgbClr val="FFFFFF"/>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
        <p:nvSpPr>
          <p:cNvPr id="4" name="Text Placeholder 3">
            <a:extLst>
              <a:ext uri="{FF2B5EF4-FFF2-40B4-BE49-F238E27FC236}">
                <a16:creationId xmlns:a16="http://schemas.microsoft.com/office/drawing/2014/main" id="{346ACE3B-AF0A-C46B-CCA5-3D8DFD6C8352}"/>
              </a:ext>
            </a:extLst>
          </p:cNvPr>
          <p:cNvSpPr>
            <a:spLocks noGrp="1"/>
          </p:cNvSpPr>
          <p:nvPr>
            <p:ph type="body" sz="quarter" idx="15"/>
          </p:nvPr>
        </p:nvSpPr>
        <p:spPr>
          <a:xfrm>
            <a:off x="8968232" y="0"/>
            <a:ext cx="3223744" cy="427979"/>
          </a:xfrm>
        </p:spPr>
        <p:txBody>
          <a:bodyPr/>
          <a:lstStyle/>
          <a:p>
            <a:r>
              <a:rPr lang="en-US"/>
              <a:t>(placeholder)</a:t>
            </a:r>
          </a:p>
        </p:txBody>
      </p:sp>
    </p:spTree>
    <p:extLst>
      <p:ext uri="{BB962C8B-B14F-4D97-AF65-F5344CB8AC3E}">
        <p14:creationId xmlns:p14="http://schemas.microsoft.com/office/powerpoint/2010/main" val="186333395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353D9-1C7F-10EB-125B-940644152D3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B7E05A1-E530-94B2-2189-83D4AA771FF9}"/>
              </a:ext>
            </a:extLst>
          </p:cNvPr>
          <p:cNvSpPr>
            <a:spLocks noGrp="1"/>
          </p:cNvSpPr>
          <p:nvPr>
            <p:ph type="body" sz="quarter" idx="11"/>
          </p:nvPr>
        </p:nvSpPr>
        <p:spPr>
          <a:xfrm>
            <a:off x="276200" y="237133"/>
            <a:ext cx="8420100" cy="553998"/>
          </a:xfrm>
        </p:spPr>
        <p:txBody>
          <a:bodyPr vert="horz" wrap="square" lIns="0" tIns="0" rIns="0" bIns="0" rtlCol="0" anchor="t">
            <a:spAutoFit/>
          </a:bodyPr>
          <a:lstStyle/>
          <a:p>
            <a:r>
              <a:rPr lang="en-US">
                <a:latin typeface="Aptos SemiBold"/>
                <a:cs typeface="Segoe UI"/>
              </a:rPr>
              <a:t>Customer Insights Journey</a:t>
            </a:r>
          </a:p>
        </p:txBody>
      </p:sp>
      <p:sp>
        <p:nvSpPr>
          <p:cNvPr id="7" name="Text Placeholder 4">
            <a:extLst>
              <a:ext uri="{FF2B5EF4-FFF2-40B4-BE49-F238E27FC236}">
                <a16:creationId xmlns:a16="http://schemas.microsoft.com/office/drawing/2014/main" id="{056B3130-2860-390A-AA3E-0CD058E44319}"/>
              </a:ext>
            </a:extLst>
          </p:cNvPr>
          <p:cNvSpPr>
            <a:spLocks noGrp="1"/>
          </p:cNvSpPr>
          <p:nvPr>
            <p:ph type="body" sz="quarter" idx="15"/>
          </p:nvPr>
        </p:nvSpPr>
        <p:spPr>
          <a:xfrm>
            <a:off x="8967788" y="0"/>
            <a:ext cx="3224212" cy="5544764"/>
          </a:xfrm>
        </p:spPr>
        <p:txBody>
          <a:bodyPr vert="horz" wrap="square" lIns="90000" tIns="90000" rIns="90000" bIns="90000" rtlCol="0" anchor="t">
            <a:spAutoFit/>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b="1" i="0" u="none" strike="noStrike" kern="1200" cap="none" spc="0" normalizeH="0" baseline="0">
                <a:ln>
                  <a:noFill/>
                </a:ln>
                <a:solidFill>
                  <a:srgbClr val="FFFFFF">
                    <a:lumMod val="95000"/>
                  </a:srgbClr>
                </a:solidFill>
                <a:effectLst/>
                <a:uLnTx/>
                <a:uFillTx/>
              </a:rPr>
              <a:t>Topic instructions</a:t>
            </a:r>
          </a:p>
          <a:p>
            <a:r>
              <a:rPr lang="en-US" sz="1200">
                <a:solidFill>
                  <a:srgbClr val="FFFFFF">
                    <a:lumMod val="95000"/>
                  </a:srgbClr>
                </a:solidFill>
                <a:latin typeface="Aptos" panose="020B0004020202020204" pitchFamily="34" charset="0"/>
              </a:rPr>
              <a:t>The questions asked as part of “Customer Insights Journey" are important to assess your marketing strategy is aligned with your business processes and organizational goals, They help identify areas for improvement, ensure consistency, and support the overall business strategy.</a:t>
            </a:r>
          </a:p>
          <a:p>
            <a:endParaRPr lang="en-US" sz="1200">
              <a:solidFill>
                <a:srgbClr val="FFFFFF">
                  <a:lumMod val="95000"/>
                </a:srgbClr>
              </a:solidFill>
              <a:latin typeface="Aptos" panose="020B0004020202020204" pitchFamily="34" charset="0"/>
            </a:endParaRPr>
          </a:p>
          <a:p>
            <a:pPr marL="171450" indent="-171450" algn="l">
              <a:buFont typeface="Wingdings" panose="05000000000000000000" pitchFamily="2" charset="2"/>
              <a:buChar char="q"/>
            </a:pPr>
            <a:r>
              <a:rPr lang="en-US" sz="1200" i="0">
                <a:effectLst/>
                <a:latin typeface="Aptos" panose="020B0004020202020204" pitchFamily="34" charset="0"/>
              </a:rPr>
              <a:t>Objectives of your Marketing efforts.</a:t>
            </a:r>
          </a:p>
          <a:p>
            <a:pPr marL="171450" indent="-171450" algn="l">
              <a:buFont typeface="Wingdings" panose="05000000000000000000" pitchFamily="2" charset="2"/>
              <a:buChar char="q"/>
            </a:pPr>
            <a:r>
              <a:rPr lang="en-US" sz="1200" i="0">
                <a:effectLst/>
                <a:latin typeface="Aptos" panose="020B0004020202020204" pitchFamily="34" charset="0"/>
              </a:rPr>
              <a:t>Planned use cases</a:t>
            </a:r>
          </a:p>
          <a:p>
            <a:pPr marL="171450" indent="-171450" algn="l">
              <a:buFont typeface="Wingdings" panose="05000000000000000000" pitchFamily="2" charset="2"/>
              <a:buChar char="q"/>
            </a:pPr>
            <a:r>
              <a:rPr lang="en-US" sz="1200" i="0">
                <a:effectLst/>
                <a:latin typeface="Aptos" panose="020B0004020202020204" pitchFamily="34" charset="0"/>
              </a:rPr>
              <a:t>Budgetary considerations.</a:t>
            </a:r>
          </a:p>
          <a:p>
            <a:pPr marL="171450" indent="-171450" algn="l">
              <a:buFont typeface="Wingdings" panose="05000000000000000000" pitchFamily="2" charset="2"/>
              <a:buChar char="q"/>
            </a:pPr>
            <a:r>
              <a:rPr lang="en-US" sz="1200" i="0">
                <a:effectLst/>
                <a:latin typeface="Aptos" panose="020B0004020202020204" pitchFamily="34" charset="0"/>
              </a:rPr>
              <a:t>Roles and personas involved in marketing processes.</a:t>
            </a:r>
          </a:p>
          <a:p>
            <a:pPr marL="171450" indent="-171450" algn="l">
              <a:buFont typeface="Wingdings" panose="05000000000000000000" pitchFamily="2" charset="2"/>
              <a:buChar char="q"/>
            </a:pPr>
            <a:r>
              <a:rPr lang="en-US" sz="1200" i="0">
                <a:effectLst/>
                <a:latin typeface="Aptos" panose="020B0004020202020204" pitchFamily="34" charset="0"/>
              </a:rPr>
              <a:t>Measuring outcomes and success on marketing activities.</a:t>
            </a:r>
          </a:p>
          <a:p>
            <a:pPr marL="171450" indent="-171450" algn="l">
              <a:buFont typeface="Wingdings" panose="05000000000000000000" pitchFamily="2" charset="2"/>
              <a:buChar char="q"/>
            </a:pPr>
            <a:r>
              <a:rPr lang="en-US" sz="1200">
                <a:latin typeface="Aptos" panose="020B0004020202020204" pitchFamily="34" charset="0"/>
              </a:rPr>
              <a:t>Considerations re potential migration from legacy tools.</a:t>
            </a:r>
            <a:endParaRPr lang="en-US" sz="1200" i="0">
              <a:effectLst/>
              <a:latin typeface="Aptos" panose="020B0004020202020204" pitchFamily="34" charset="0"/>
            </a:endParaRPr>
          </a:p>
          <a:p>
            <a:pPr algn="l"/>
            <a:br>
              <a:rPr lang="en-US" sz="1200">
                <a:solidFill>
                  <a:srgbClr val="FFFFFF">
                    <a:lumMod val="95000"/>
                  </a:srgbClr>
                </a:solidFill>
                <a:latin typeface="Aptos" panose="020B0004020202020204" pitchFamily="34" charset="0"/>
              </a:rPr>
            </a:br>
            <a:r>
              <a:rPr kumimoji="0" lang="en-US"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extLst>
                    <a:ext uri="{A12FA001-AC4F-418D-AE19-62706E023703}">
                      <ahyp:hlinkClr xmlns:ahyp="http://schemas.microsoft.com/office/drawing/2018/hyperlinkcolor" val="tx"/>
                    </a:ext>
                  </a:extLst>
                </a:hlinkClick>
              </a:rPr>
              <a:t>Dynamics 365 Customer Insights - Journeys documentation - Dynamics 365 Customer Insights | Microsoft Learn</a:t>
            </a:r>
            <a:endParaRPr lang="en-US" sz="1200">
              <a:latin typeface="Aptos" panose="020B0004020202020204" pitchFamily="34" charset="0"/>
            </a:endParaRPr>
          </a:p>
        </p:txBody>
      </p:sp>
      <p:sp>
        <p:nvSpPr>
          <p:cNvPr id="5" name="Text Placeholder 4">
            <a:extLst>
              <a:ext uri="{FF2B5EF4-FFF2-40B4-BE49-F238E27FC236}">
                <a16:creationId xmlns:a16="http://schemas.microsoft.com/office/drawing/2014/main" id="{F5A35962-88D6-B6A5-EA83-34AF27775EFC}"/>
              </a:ext>
            </a:extLst>
          </p:cNvPr>
          <p:cNvSpPr>
            <a:spLocks noGrp="1"/>
          </p:cNvSpPr>
          <p:nvPr>
            <p:ph type="body" sz="quarter" idx="12"/>
          </p:nvPr>
        </p:nvSpPr>
        <p:spPr/>
        <p:txBody>
          <a:bodyPr/>
          <a:lstStyle/>
          <a:p>
            <a:r>
              <a:rPr lang="en-US"/>
              <a:t>Topic items</a:t>
            </a:r>
          </a:p>
        </p:txBody>
      </p:sp>
      <p:sp>
        <p:nvSpPr>
          <p:cNvPr id="6" name="Text Placeholder 5">
            <a:extLst>
              <a:ext uri="{FF2B5EF4-FFF2-40B4-BE49-F238E27FC236}">
                <a16:creationId xmlns:a16="http://schemas.microsoft.com/office/drawing/2014/main" id="{42C49553-6C8C-D125-FC2F-54A093BA4027}"/>
              </a:ext>
            </a:extLst>
          </p:cNvPr>
          <p:cNvSpPr txBox="1">
            <a:spLocks/>
          </p:cNvSpPr>
          <p:nvPr/>
        </p:nvSpPr>
        <p:spPr>
          <a:xfrm>
            <a:off x="585217" y="1522638"/>
            <a:ext cx="7253288" cy="553998"/>
          </a:xfrm>
          <a:prstGeom prst="rect">
            <a:avLst/>
          </a:prstGeom>
        </p:spPr>
        <p:txBody>
          <a:bodyPr vert="horz" wrap="square" lIns="0" tIns="0" rIns="0" bIns="0" rtlCol="0">
            <a:spAutoFit/>
          </a:bodyPr>
          <a:lstStyle>
            <a:lvl1pPr marL="0"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3600" b="0" kern="1200" cap="none" spc="-51" baseline="0" dirty="0" smtClean="0">
                <a:ln w="3175">
                  <a:noFill/>
                </a:ln>
                <a:solidFill>
                  <a:schemeClr val="tx1"/>
                </a:solidFill>
                <a:effectLst/>
                <a:latin typeface="Aptos SemiBold" panose="020B0004020202020204" pitchFamily="34" charset="0"/>
                <a:ea typeface="+mn-ea"/>
                <a:cs typeface="Segoe UI"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3600" b="0" kern="1200" cap="none" spc="-51" baseline="0" dirty="0" smtClean="0">
                <a:ln w="3175">
                  <a:noFill/>
                </a:ln>
                <a:solidFill>
                  <a:schemeClr val="tx1"/>
                </a:solidFill>
                <a:effectLst/>
                <a:latin typeface="+mj-lt"/>
                <a:ea typeface="+mn-ea"/>
                <a:cs typeface="Segoe UI" pitchFamily="34" charset="0"/>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gn="l" rtl="0" eaLnBrk="1" fontAlgn="ctr" latinLnBrk="0" hangingPunct="1">
              <a:spcBef>
                <a:spcPts val="0"/>
              </a:spcBef>
              <a:spcAft>
                <a:spcPts val="0"/>
              </a:spcAft>
              <a:buFont typeface="Wingdings" panose="05000000000000000000" pitchFamily="2" charset="2"/>
              <a:buChar char="ü"/>
            </a:pPr>
            <a:r>
              <a:rPr lang="en-US" sz="1800" b="0" i="0" u="none" strike="noStrike" kern="1200">
                <a:solidFill>
                  <a:srgbClr val="FFFFFF"/>
                </a:solidFill>
                <a:effectLst/>
                <a:latin typeface="Segoe UI" panose="020B0502040204020203" pitchFamily="34" charset="0"/>
              </a:rPr>
              <a:t>Marketing strategy</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Marketing scope</a:t>
            </a:r>
          </a:p>
        </p:txBody>
      </p:sp>
      <p:sp>
        <p:nvSpPr>
          <p:cNvPr id="8" name="TextBox 7">
            <a:extLst>
              <a:ext uri="{FF2B5EF4-FFF2-40B4-BE49-F238E27FC236}">
                <a16:creationId xmlns:a16="http://schemas.microsoft.com/office/drawing/2014/main" id="{B58CCE6D-B86E-A444-5CB4-A19D41431DA6}"/>
              </a:ext>
            </a:extLst>
          </p:cNvPr>
          <p:cNvSpPr txBox="1"/>
          <p:nvPr/>
        </p:nvSpPr>
        <p:spPr>
          <a:xfrm>
            <a:off x="585217" y="5456008"/>
            <a:ext cx="8111083" cy="103105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t>Example assets</a:t>
            </a:r>
            <a:b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br>
            <a:endPar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i="1" u="none" strike="noStrike" kern="1200" cap="none" spc="0" normalizeH="0" baseline="0" noProof="0">
                <a:ln>
                  <a:noFill/>
                </a:ln>
                <a:solidFill>
                  <a:srgbClr val="FFFFFF"/>
                </a:solidFill>
                <a:effectLst/>
                <a:uLnTx/>
                <a:uFillTx/>
                <a:latin typeface="Segoe UI" panose="020B0502040204020203" pitchFamily="34" charset="0"/>
                <a:ea typeface="+mn-ea"/>
                <a:cs typeface="+mn-cs"/>
              </a:rPr>
              <a:t>Current legacy tools.</a:t>
            </a:r>
          </a:p>
          <a:p>
            <a:pPr marL="171450" indent="-171450">
              <a:buFont typeface="Wingdings" panose="05000000000000000000" pitchFamily="2" charset="2"/>
              <a:buChar char="ü"/>
            </a:pPr>
            <a:r>
              <a:rPr lang="en-US" sz="1100" i="1">
                <a:solidFill>
                  <a:srgbClr val="FFFFFF"/>
                </a:solidFill>
                <a:latin typeface="Segoe UI" panose="020B0502040204020203" pitchFamily="34" charset="0"/>
              </a:rPr>
              <a:t>CDP (customer data platform) requirements and strategy</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b="0" i="1" u="none" strike="noStrike" kern="1200" cap="none" spc="0" normalizeH="0" baseline="0" noProof="0">
                <a:ln>
                  <a:noFill/>
                </a:ln>
                <a:solidFill>
                  <a:srgbClr val="FFFFFF"/>
                </a:solidFill>
                <a:effectLst/>
                <a:uLnTx/>
                <a:uFillTx/>
                <a:latin typeface="Segoe UI" panose="020B0502040204020203" pitchFamily="34" charset="0"/>
                <a:ea typeface="+mn-ea"/>
                <a:cs typeface="+mn-cs"/>
              </a:rPr>
              <a:t>Documentation of planned use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3556868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9A07-EE19-0661-2908-C04EF6C3D2CA}"/>
              </a:ext>
            </a:extLst>
          </p:cNvPr>
          <p:cNvSpPr>
            <a:spLocks noGrp="1"/>
          </p:cNvSpPr>
          <p:nvPr>
            <p:ph type="title"/>
          </p:nvPr>
        </p:nvSpPr>
        <p:spPr/>
        <p:txBody>
          <a:bodyPr/>
          <a:lstStyle/>
          <a:p>
            <a:r>
              <a:rPr lang="en-US"/>
              <a:t>Customer Insights Journey</a:t>
            </a:r>
          </a:p>
        </p:txBody>
      </p:sp>
      <p:sp>
        <p:nvSpPr>
          <p:cNvPr id="3" name="Text Placeholder 2">
            <a:extLst>
              <a:ext uri="{FF2B5EF4-FFF2-40B4-BE49-F238E27FC236}">
                <a16:creationId xmlns:a16="http://schemas.microsoft.com/office/drawing/2014/main" id="{4C59C8F0-F75C-359B-71DA-EBC451F52DF2}"/>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166816210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353D9-1C7F-10EB-125B-940644152D3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B7E05A1-E530-94B2-2189-83D4AA771FF9}"/>
              </a:ext>
            </a:extLst>
          </p:cNvPr>
          <p:cNvSpPr>
            <a:spLocks noGrp="1"/>
          </p:cNvSpPr>
          <p:nvPr>
            <p:ph type="body" sz="quarter" idx="11"/>
          </p:nvPr>
        </p:nvSpPr>
        <p:spPr>
          <a:xfrm>
            <a:off x="276200" y="237133"/>
            <a:ext cx="8420100" cy="553998"/>
          </a:xfrm>
        </p:spPr>
        <p:txBody>
          <a:bodyPr vert="horz" wrap="square" lIns="0" tIns="0" rIns="0" bIns="0" rtlCol="0" anchor="t">
            <a:spAutoFit/>
          </a:bodyPr>
          <a:lstStyle/>
          <a:p>
            <a:r>
              <a:rPr lang="en-US">
                <a:latin typeface="Aptos SemiBold"/>
                <a:cs typeface="Segoe UI"/>
              </a:rPr>
              <a:t>Customer Service</a:t>
            </a:r>
          </a:p>
        </p:txBody>
      </p:sp>
      <p:sp>
        <p:nvSpPr>
          <p:cNvPr id="7" name="Text Placeholder 4">
            <a:extLst>
              <a:ext uri="{FF2B5EF4-FFF2-40B4-BE49-F238E27FC236}">
                <a16:creationId xmlns:a16="http://schemas.microsoft.com/office/drawing/2014/main" id="{056B3130-2860-390A-AA3E-0CD058E44319}"/>
              </a:ext>
            </a:extLst>
          </p:cNvPr>
          <p:cNvSpPr>
            <a:spLocks noGrp="1"/>
          </p:cNvSpPr>
          <p:nvPr>
            <p:ph type="body" sz="quarter" idx="15"/>
          </p:nvPr>
        </p:nvSpPr>
        <p:spPr>
          <a:xfrm>
            <a:off x="8967788" y="0"/>
            <a:ext cx="3224212" cy="4359825"/>
          </a:xfrm>
        </p:spPr>
        <p:txBody>
          <a:bodyPr vert="horz" wrap="square" lIns="90000" tIns="90000" rIns="90000" bIns="90000" rtlCol="0" anchor="t">
            <a:spAutoFit/>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b="1" i="0" u="none" strike="noStrike" kern="1200" cap="none" spc="0" normalizeH="0" baseline="0">
                <a:ln>
                  <a:noFill/>
                </a:ln>
                <a:solidFill>
                  <a:srgbClr val="FFFFFF">
                    <a:lumMod val="95000"/>
                  </a:srgbClr>
                </a:solidFill>
                <a:effectLst/>
                <a:uLnTx/>
                <a:uFillTx/>
              </a:rPr>
              <a:t>Topic instructions</a:t>
            </a:r>
          </a:p>
          <a:p>
            <a:r>
              <a:rPr lang="en-US" sz="1200">
                <a:solidFill>
                  <a:srgbClr val="FFFFFF">
                    <a:lumMod val="95000"/>
                  </a:srgbClr>
                </a:solidFill>
                <a:latin typeface="Aptos" panose="020B0004020202020204" pitchFamily="34" charset="0"/>
              </a:rPr>
              <a:t>The questions asked as part of  “Customer Service" are important to assess your requirements and estimated use of features to determine the next steps and ensure your implementation makes best use of the latest features and functionality.</a:t>
            </a:r>
          </a:p>
          <a:p>
            <a:endParaRPr lang="en-US" sz="1200">
              <a:solidFill>
                <a:srgbClr val="FFFFFF">
                  <a:lumMod val="95000"/>
                </a:srgbClr>
              </a:solidFill>
              <a:latin typeface="Aptos" panose="020B0004020202020204" pitchFamily="34" charset="0"/>
            </a:endParaRPr>
          </a:p>
          <a:p>
            <a:pPr marL="171450" indent="-171450">
              <a:buFont typeface="Wingdings" panose="05000000000000000000" pitchFamily="2" charset="2"/>
              <a:buChar char="q"/>
            </a:pPr>
            <a:r>
              <a:rPr lang="en-US" sz="1200">
                <a:latin typeface="Aptos" panose="020B0004020202020204" pitchFamily="34" charset="0"/>
              </a:rPr>
              <a:t>Omnichannel requirements</a:t>
            </a:r>
          </a:p>
          <a:p>
            <a:pPr marL="171450" indent="-171450">
              <a:buFont typeface="Wingdings" panose="05000000000000000000" pitchFamily="2" charset="2"/>
              <a:buChar char="q"/>
            </a:pPr>
            <a:r>
              <a:rPr lang="en-US" sz="1200">
                <a:latin typeface="Aptos" panose="020B0004020202020204" pitchFamily="34" charset="0"/>
              </a:rPr>
              <a:t>Routing requirements</a:t>
            </a:r>
            <a:endParaRPr lang="en-US" sz="1200" i="0">
              <a:effectLst/>
              <a:latin typeface="Aptos" panose="020B0004020202020204" pitchFamily="34" charset="0"/>
            </a:endParaRPr>
          </a:p>
          <a:p>
            <a:pPr marL="171450" indent="-171450" algn="l">
              <a:buFont typeface="Wingdings" panose="05000000000000000000" pitchFamily="2" charset="2"/>
              <a:buChar char="q"/>
            </a:pPr>
            <a:r>
              <a:rPr lang="en-US" sz="1200" i="0">
                <a:effectLst/>
                <a:latin typeface="Aptos" panose="020B0004020202020204" pitchFamily="34" charset="0"/>
              </a:rPr>
              <a:t>Choice of carrier (1</a:t>
            </a:r>
            <a:r>
              <a:rPr lang="en-US" sz="1200" i="0" baseline="30000">
                <a:effectLst/>
                <a:latin typeface="Aptos" panose="020B0004020202020204" pitchFamily="34" charset="0"/>
              </a:rPr>
              <a:t>st</a:t>
            </a:r>
            <a:r>
              <a:rPr lang="en-US" sz="1200" i="0">
                <a:effectLst/>
                <a:latin typeface="Aptos" panose="020B0004020202020204" pitchFamily="34" charset="0"/>
              </a:rPr>
              <a:t> party, 3</a:t>
            </a:r>
            <a:r>
              <a:rPr lang="en-US" sz="1200" i="0" baseline="30000">
                <a:effectLst/>
                <a:latin typeface="Aptos" panose="020B0004020202020204" pitchFamily="34" charset="0"/>
              </a:rPr>
              <a:t>rd</a:t>
            </a:r>
            <a:r>
              <a:rPr lang="en-US" sz="1200" i="0">
                <a:effectLst/>
                <a:latin typeface="Aptos" panose="020B0004020202020204" pitchFamily="34" charset="0"/>
              </a:rPr>
              <a:t> party)</a:t>
            </a:r>
          </a:p>
          <a:p>
            <a:pPr marL="171450" indent="-171450" algn="l">
              <a:buFont typeface="Wingdings" panose="05000000000000000000" pitchFamily="2" charset="2"/>
              <a:buChar char="q"/>
            </a:pPr>
            <a:r>
              <a:rPr lang="en-US" sz="1200" i="0">
                <a:effectLst/>
                <a:latin typeface="Aptos" panose="020B0004020202020204" pitchFamily="34" charset="0"/>
              </a:rPr>
              <a:t>Requirements for IVR functionality</a:t>
            </a:r>
          </a:p>
          <a:p>
            <a:pPr marL="171450" indent="-171450" algn="l">
              <a:buFont typeface="Wingdings" panose="05000000000000000000" pitchFamily="2" charset="2"/>
              <a:buChar char="q"/>
            </a:pPr>
            <a:r>
              <a:rPr lang="en-US" sz="1200" i="0">
                <a:effectLst/>
                <a:latin typeface="Aptos" panose="020B0004020202020204" pitchFamily="34" charset="0"/>
              </a:rPr>
              <a:t>Multi-language requirements</a:t>
            </a:r>
          </a:p>
          <a:p>
            <a:pPr algn="l"/>
            <a:br>
              <a:rPr lang="en-US" sz="1200">
                <a:solidFill>
                  <a:srgbClr val="FFFFFF">
                    <a:lumMod val="95000"/>
                  </a:srgbClr>
                </a:solidFill>
                <a:latin typeface="Aptos" panose="020B0004020202020204" pitchFamily="34" charset="0"/>
              </a:rPr>
            </a:br>
            <a:r>
              <a:rPr kumimoji="0" lang="en-US"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extLst>
                    <a:ext uri="{A12FA001-AC4F-418D-AE19-62706E023703}">
                      <ahyp:hlinkClr xmlns:ahyp="http://schemas.microsoft.com/office/drawing/2018/hyperlinkcolor" val="tx"/>
                    </a:ext>
                  </a:extLst>
                </a:hlinkClick>
              </a:rPr>
              <a:t>Dynamics 365 Customer Service implementation optimization resources - Dynamics 365 | Microsoft Learn</a:t>
            </a:r>
            <a:endParaRPr lang="en-US" sz="1200">
              <a:latin typeface="Aptos" panose="020B0004020202020204" pitchFamily="34" charset="0"/>
            </a:endParaRPr>
          </a:p>
        </p:txBody>
      </p:sp>
      <p:sp>
        <p:nvSpPr>
          <p:cNvPr id="5" name="Text Placeholder 4">
            <a:extLst>
              <a:ext uri="{FF2B5EF4-FFF2-40B4-BE49-F238E27FC236}">
                <a16:creationId xmlns:a16="http://schemas.microsoft.com/office/drawing/2014/main" id="{F5A35962-88D6-B6A5-EA83-34AF27775EFC}"/>
              </a:ext>
            </a:extLst>
          </p:cNvPr>
          <p:cNvSpPr>
            <a:spLocks noGrp="1"/>
          </p:cNvSpPr>
          <p:nvPr>
            <p:ph type="body" sz="quarter" idx="12"/>
          </p:nvPr>
        </p:nvSpPr>
        <p:spPr/>
        <p:txBody>
          <a:bodyPr/>
          <a:lstStyle/>
          <a:p>
            <a:r>
              <a:rPr lang="en-US"/>
              <a:t>Topic items</a:t>
            </a:r>
          </a:p>
        </p:txBody>
      </p:sp>
      <p:sp>
        <p:nvSpPr>
          <p:cNvPr id="6" name="Text Placeholder 5">
            <a:extLst>
              <a:ext uri="{FF2B5EF4-FFF2-40B4-BE49-F238E27FC236}">
                <a16:creationId xmlns:a16="http://schemas.microsoft.com/office/drawing/2014/main" id="{42C49553-6C8C-D125-FC2F-54A093BA4027}"/>
              </a:ext>
            </a:extLst>
          </p:cNvPr>
          <p:cNvSpPr txBox="1">
            <a:spLocks/>
          </p:cNvSpPr>
          <p:nvPr/>
        </p:nvSpPr>
        <p:spPr>
          <a:xfrm>
            <a:off x="585217" y="1522638"/>
            <a:ext cx="7253288" cy="1107996"/>
          </a:xfrm>
          <a:prstGeom prst="rect">
            <a:avLst/>
          </a:prstGeom>
        </p:spPr>
        <p:txBody>
          <a:bodyPr vert="horz" wrap="square" lIns="0" tIns="0" rIns="0" bIns="0" rtlCol="0">
            <a:spAutoFit/>
          </a:bodyPr>
          <a:lstStyle>
            <a:lvl1pPr marL="0" marR="0" indent="0" algn="l" defTabSz="932719"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3600" b="0" kern="1200" cap="none" spc="-51" baseline="0" dirty="0" smtClean="0">
                <a:ln w="3175">
                  <a:noFill/>
                </a:ln>
                <a:solidFill>
                  <a:schemeClr val="tx1"/>
                </a:solidFill>
                <a:effectLst/>
                <a:latin typeface="Aptos SemiBold" panose="020B0004020202020204" pitchFamily="34" charset="0"/>
                <a:ea typeface="+mn-ea"/>
                <a:cs typeface="Segoe UI"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3600" b="0" kern="1200" cap="none" spc="-51" baseline="0" dirty="0" smtClean="0">
                <a:ln w="3175">
                  <a:noFill/>
                </a:ln>
                <a:solidFill>
                  <a:schemeClr val="tx1"/>
                </a:solidFill>
                <a:effectLst/>
                <a:latin typeface="+mj-lt"/>
                <a:ea typeface="+mn-ea"/>
                <a:cs typeface="Segoe UI" pitchFamily="34" charset="0"/>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fontAlgn="ctr">
              <a:spcBef>
                <a:spcPts val="0"/>
              </a:spcBef>
              <a:buFont typeface="Wingdings" panose="05000000000000000000" pitchFamily="2" charset="2"/>
              <a:buChar char="ü"/>
            </a:pPr>
            <a:r>
              <a:rPr lang="en-US" sz="1800">
                <a:solidFill>
                  <a:srgbClr val="FFFFFF"/>
                </a:solidFill>
                <a:latin typeface="Segoe UI" panose="020B0502040204020203" pitchFamily="34" charset="0"/>
              </a:rPr>
              <a:t>Customer Service scope</a:t>
            </a:r>
          </a:p>
          <a:p>
            <a:pPr marL="285750" indent="-285750" fontAlgn="ctr">
              <a:spcBef>
                <a:spcPts val="0"/>
              </a:spcBef>
              <a:buFont typeface="Wingdings" panose="05000000000000000000" pitchFamily="2" charset="2"/>
              <a:buChar char="ü"/>
            </a:pPr>
            <a:r>
              <a:rPr lang="en-US" sz="1800">
                <a:solidFill>
                  <a:srgbClr val="FFFFFF"/>
                </a:solidFill>
                <a:latin typeface="Segoe UI" panose="020B0502040204020203" pitchFamily="34" charset="0"/>
              </a:rPr>
              <a:t>Unified Routing</a:t>
            </a:r>
          </a:p>
          <a:p>
            <a:pPr marL="285750" indent="-285750" fontAlgn="ctr">
              <a:spcBef>
                <a:spcPts val="0"/>
              </a:spcBef>
              <a:buFont typeface="Wingdings" panose="05000000000000000000" pitchFamily="2" charset="2"/>
              <a:buChar char="ü"/>
            </a:pPr>
            <a:r>
              <a:rPr lang="en-US" sz="1800">
                <a:solidFill>
                  <a:srgbClr val="FFFFFF"/>
                </a:solidFill>
                <a:latin typeface="Segoe UI" panose="020B0502040204020203" pitchFamily="34" charset="0"/>
              </a:rPr>
              <a:t>Voice channel</a:t>
            </a:r>
          </a:p>
          <a:p>
            <a:pPr marL="285750" indent="-285750" fontAlgn="ctr">
              <a:spcBef>
                <a:spcPts val="0"/>
              </a:spcBef>
              <a:buFont typeface="Wingdings" panose="05000000000000000000" pitchFamily="2" charset="2"/>
              <a:buChar char="ü"/>
            </a:pPr>
            <a:r>
              <a:rPr lang="en-US" sz="1800">
                <a:solidFill>
                  <a:srgbClr val="FFFFFF"/>
                </a:solidFill>
                <a:latin typeface="Segoe UI" panose="020B0502040204020203" pitchFamily="34" charset="0"/>
              </a:rPr>
              <a:t>Live Chat Channel</a:t>
            </a:r>
          </a:p>
        </p:txBody>
      </p:sp>
      <p:sp>
        <p:nvSpPr>
          <p:cNvPr id="8" name="TextBox 7">
            <a:extLst>
              <a:ext uri="{FF2B5EF4-FFF2-40B4-BE49-F238E27FC236}">
                <a16:creationId xmlns:a16="http://schemas.microsoft.com/office/drawing/2014/main" id="{B58CCE6D-B86E-A444-5CB4-A19D41431DA6}"/>
              </a:ext>
            </a:extLst>
          </p:cNvPr>
          <p:cNvSpPr txBox="1"/>
          <p:nvPr/>
        </p:nvSpPr>
        <p:spPr>
          <a:xfrm>
            <a:off x="585217" y="5456008"/>
            <a:ext cx="8111083" cy="118494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t>Example assets</a:t>
            </a:r>
            <a:b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br>
            <a:endPar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b="0" i="1" u="none" strike="noStrike" kern="1200" cap="none" spc="0" normalizeH="0" baseline="0" noProof="0">
                <a:ln>
                  <a:noFill/>
                </a:ln>
                <a:solidFill>
                  <a:srgbClr val="FFFFFF"/>
                </a:solidFill>
                <a:effectLst/>
                <a:uLnTx/>
                <a:uFillTx/>
                <a:latin typeface="Segoe UI" panose="020B0502040204020203" pitchFamily="34" charset="0"/>
                <a:ea typeface="+mn-ea"/>
                <a:cs typeface="+mn-cs"/>
              </a:rPr>
              <a:t>Planned Channels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i="1">
                <a:solidFill>
                  <a:srgbClr val="FFFFFF"/>
                </a:solidFill>
                <a:latin typeface="Segoe UI" panose="020B0502040204020203" pitchFamily="34" charset="0"/>
              </a:rPr>
              <a:t>IVR requirements</a:t>
            </a:r>
            <a:endParaRPr kumimoji="0" lang="en-US" sz="1100" b="0" i="1" u="none" strike="noStrike" kern="1200" cap="none" spc="0" normalizeH="0" baseline="0" noProof="0">
              <a:ln>
                <a:noFill/>
              </a:ln>
              <a:solidFill>
                <a:srgbClr val="FFFFFF"/>
              </a:solidFill>
              <a:effectLst/>
              <a:uLnTx/>
              <a:uFillTx/>
              <a:latin typeface="Segoe UI" panose="020B050204020402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100" i="1">
                <a:solidFill>
                  <a:srgbClr val="FFFFFF"/>
                </a:solidFill>
                <a:latin typeface="Segoe UI" panose="020B0502040204020203" pitchFamily="34" charset="0"/>
              </a:rPr>
              <a:t>Selected Voice provider</a:t>
            </a:r>
            <a:endParaRPr kumimoji="0" lang="en-US" sz="1100" b="0" i="1" u="none" strike="noStrike" kern="1200" cap="none" spc="0" normalizeH="0" baseline="0" noProof="0">
              <a:ln>
                <a:noFill/>
              </a:ln>
              <a:solidFill>
                <a:srgbClr val="FFFFFF"/>
              </a:solidFill>
              <a:effectLst/>
              <a:uLnTx/>
              <a:uFillTx/>
              <a:latin typeface="Segoe UI" panose="020B050204020402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i="1" u="none" strike="noStrike" kern="1200" cap="none" spc="0" normalizeH="0" baseline="0" noProof="0">
                <a:ln>
                  <a:noFill/>
                </a:ln>
                <a:solidFill>
                  <a:srgbClr val="FFFFFF"/>
                </a:solidFill>
                <a:effectLst/>
                <a:uLnTx/>
                <a:uFillTx/>
                <a:latin typeface="Segoe UI" panose="020B0502040204020203" pitchFamily="34" charset="0"/>
                <a:ea typeface="+mn-ea"/>
                <a:cs typeface="+mn-cs"/>
              </a:rPr>
              <a:t>Planned volume of incoming communication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100" i="1" u="none" strike="noStrike" kern="1200" cap="none" spc="0" normalizeH="0" baseline="0" noProof="0">
                <a:ln>
                  <a:noFill/>
                </a:ln>
                <a:solidFill>
                  <a:srgbClr val="FFFFFF"/>
                </a:solidFill>
                <a:effectLst/>
                <a:uLnTx/>
                <a:uFillTx/>
                <a:latin typeface="Segoe UI" panose="020B0502040204020203" pitchFamily="34" charset="0"/>
                <a:ea typeface="+mn-ea"/>
                <a:cs typeface="+mn-cs"/>
              </a:rPr>
              <a:t>Planned Copilot capabilities </a:t>
            </a:r>
            <a:endParaRPr kumimoji="0" lang="en-US" sz="120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63280307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9A07-EE19-0661-2908-C04EF6C3D2CA}"/>
              </a:ext>
            </a:extLst>
          </p:cNvPr>
          <p:cNvSpPr>
            <a:spLocks noGrp="1"/>
          </p:cNvSpPr>
          <p:nvPr>
            <p:ph type="title"/>
          </p:nvPr>
        </p:nvSpPr>
        <p:spPr/>
        <p:txBody>
          <a:bodyPr/>
          <a:lstStyle/>
          <a:p>
            <a:r>
              <a:rPr lang="en-US"/>
              <a:t>Customer Service</a:t>
            </a:r>
          </a:p>
        </p:txBody>
      </p:sp>
      <p:sp>
        <p:nvSpPr>
          <p:cNvPr id="3" name="Text Placeholder 2">
            <a:extLst>
              <a:ext uri="{FF2B5EF4-FFF2-40B4-BE49-F238E27FC236}">
                <a16:creationId xmlns:a16="http://schemas.microsoft.com/office/drawing/2014/main" id="{4C59C8F0-F75C-359B-71DA-EBC451F52DF2}"/>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339615421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FF702-A1BA-241F-5A2A-8EC7A87BD9D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ECBCA3-4985-1978-66DE-A3708612CC92}"/>
              </a:ext>
            </a:extLst>
          </p:cNvPr>
          <p:cNvSpPr>
            <a:spLocks noGrp="1"/>
          </p:cNvSpPr>
          <p:nvPr>
            <p:ph type="body" sz="quarter" idx="11"/>
          </p:nvPr>
        </p:nvSpPr>
        <p:spPr>
          <a:xfrm>
            <a:off x="276200" y="237133"/>
            <a:ext cx="8420100" cy="553998"/>
          </a:xfrm>
        </p:spPr>
        <p:txBody>
          <a:bodyPr/>
          <a:lstStyle/>
          <a:p>
            <a:r>
              <a:rPr lang="en-US"/>
              <a:t>Field Service</a:t>
            </a:r>
          </a:p>
        </p:txBody>
      </p:sp>
      <p:sp>
        <p:nvSpPr>
          <p:cNvPr id="3" name="Text Placeholder 2">
            <a:extLst>
              <a:ext uri="{FF2B5EF4-FFF2-40B4-BE49-F238E27FC236}">
                <a16:creationId xmlns:a16="http://schemas.microsoft.com/office/drawing/2014/main" id="{B891AAD3-E8A3-29BF-F891-6A4815E102F5}"/>
              </a:ext>
            </a:extLst>
          </p:cNvPr>
          <p:cNvSpPr>
            <a:spLocks noGrp="1"/>
          </p:cNvSpPr>
          <p:nvPr>
            <p:ph type="body" sz="quarter" idx="12"/>
          </p:nvPr>
        </p:nvSpPr>
        <p:spPr/>
        <p:txBody>
          <a:bodyPr/>
          <a:lstStyle/>
          <a:p>
            <a:r>
              <a:rPr lang="en-US"/>
              <a:t>Topic Items</a:t>
            </a:r>
          </a:p>
        </p:txBody>
      </p:sp>
      <p:sp>
        <p:nvSpPr>
          <p:cNvPr id="5" name="TextBox 4">
            <a:extLst>
              <a:ext uri="{FF2B5EF4-FFF2-40B4-BE49-F238E27FC236}">
                <a16:creationId xmlns:a16="http://schemas.microsoft.com/office/drawing/2014/main" id="{7B58814C-B581-696E-A7C8-AF4D14155C7F}"/>
              </a:ext>
            </a:extLst>
          </p:cNvPr>
          <p:cNvSpPr txBox="1"/>
          <p:nvPr/>
        </p:nvSpPr>
        <p:spPr>
          <a:xfrm>
            <a:off x="712343" y="1496910"/>
            <a:ext cx="6098240" cy="1477328"/>
          </a:xfrm>
          <a:prstGeom prst="rect">
            <a:avLst/>
          </a:prstGeom>
          <a:noFill/>
        </p:spPr>
        <p:txBody>
          <a:bodyPr wrap="square">
            <a:spAutoFit/>
          </a:bodyPr>
          <a:lstStyle/>
          <a:p>
            <a:pPr marL="285750" indent="-285750" algn="l" rtl="0" eaLnBrk="1" fontAlgn="ctr" latinLnBrk="0" hangingPunct="1">
              <a:spcBef>
                <a:spcPts val="0"/>
              </a:spcBef>
              <a:spcAft>
                <a:spcPts val="0"/>
              </a:spcAft>
              <a:buFont typeface="Wingdings" panose="05000000000000000000" pitchFamily="2" charset="2"/>
              <a:buChar char="ü"/>
            </a:pPr>
            <a:r>
              <a:rPr lang="en-US" sz="1800" b="0" i="0" u="none" strike="noStrike" kern="1200">
                <a:solidFill>
                  <a:srgbClr val="FFFFFF"/>
                </a:solidFill>
                <a:effectLst/>
                <a:latin typeface="Segoe UI" panose="020B0502040204020203" pitchFamily="34" charset="0"/>
              </a:rPr>
              <a:t>Field </a:t>
            </a:r>
            <a:r>
              <a:rPr lang="en-US" sz="1800">
                <a:solidFill>
                  <a:srgbClr val="FFFFFF"/>
                </a:solidFill>
                <a:latin typeface="Segoe UI" panose="020B0502040204020203" pitchFamily="34" charset="0"/>
              </a:rPr>
              <a:t>S</a:t>
            </a:r>
            <a:r>
              <a:rPr lang="en-US" sz="1800" b="0" i="0" u="none" strike="noStrike" kern="1200">
                <a:solidFill>
                  <a:srgbClr val="FFFFFF"/>
                </a:solidFill>
                <a:effectLst/>
                <a:latin typeface="Segoe UI" panose="020B0502040204020203" pitchFamily="34" charset="0"/>
              </a:rPr>
              <a:t>ervice scope</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Work Orders</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Scheduling</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Mobile</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Customizations</a:t>
            </a:r>
          </a:p>
        </p:txBody>
      </p:sp>
      <p:sp>
        <p:nvSpPr>
          <p:cNvPr id="8" name="Text Placeholder 7">
            <a:extLst>
              <a:ext uri="{FF2B5EF4-FFF2-40B4-BE49-F238E27FC236}">
                <a16:creationId xmlns:a16="http://schemas.microsoft.com/office/drawing/2014/main" id="{4E037D09-E60B-194C-0765-762F1592C807}"/>
              </a:ext>
            </a:extLst>
          </p:cNvPr>
          <p:cNvSpPr>
            <a:spLocks noGrp="1"/>
          </p:cNvSpPr>
          <p:nvPr>
            <p:ph type="body" sz="quarter" idx="15"/>
          </p:nvPr>
        </p:nvSpPr>
        <p:spPr>
          <a:xfrm>
            <a:off x="8968232" y="0"/>
            <a:ext cx="3223744" cy="4606046"/>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b="1" i="0" u="none" strike="noStrike" kern="1200" cap="none" spc="0" normalizeH="0" baseline="0">
                <a:ln>
                  <a:noFill/>
                </a:ln>
                <a:solidFill>
                  <a:srgbClr val="FFFFFF">
                    <a:lumMod val="95000"/>
                  </a:srgbClr>
                </a:solidFill>
                <a:effectLst/>
                <a:uLnTx/>
                <a:uFillTx/>
              </a:rPr>
              <a:t>Topic instructions</a:t>
            </a:r>
          </a:p>
          <a:p>
            <a:r>
              <a:rPr lang="en-US" sz="1200">
                <a:solidFill>
                  <a:srgbClr val="FFFFFF">
                    <a:lumMod val="95000"/>
                  </a:srgbClr>
                </a:solidFill>
                <a:latin typeface="Aptos" panose="020B0004020202020204" pitchFamily="34" charset="0"/>
              </a:rPr>
              <a:t>The questions asked as part of  “Field Service" are important to assess your requirements and estimated use of features to determine the next steps and ensure your implementation makes best use of the latest features and functionality.</a:t>
            </a:r>
          </a:p>
          <a:p>
            <a:endParaRPr lang="en-US" sz="1200">
              <a:solidFill>
                <a:srgbClr val="FFFFFF">
                  <a:lumMod val="95000"/>
                </a:srgbClr>
              </a:solidFill>
              <a:latin typeface="Aptos" panose="020B0004020202020204" pitchFamily="34" charset="0"/>
            </a:endParaRPr>
          </a:p>
          <a:p>
            <a:pPr marL="171450" indent="-171450" algn="l">
              <a:buFont typeface="Wingdings" panose="05000000000000000000" pitchFamily="2" charset="2"/>
              <a:buChar char="q"/>
            </a:pPr>
            <a:r>
              <a:rPr lang="en-US" sz="1200" i="0">
                <a:effectLst/>
                <a:latin typeface="Aptos" panose="020B0004020202020204" pitchFamily="34" charset="0"/>
              </a:rPr>
              <a:t>Planned use of Field Service Mobile</a:t>
            </a:r>
          </a:p>
          <a:p>
            <a:pPr marL="171450" indent="-171450" algn="l">
              <a:buFont typeface="Wingdings" panose="05000000000000000000" pitchFamily="2" charset="2"/>
              <a:buChar char="q"/>
            </a:pPr>
            <a:r>
              <a:rPr lang="en-US" sz="1200" i="0">
                <a:effectLst/>
                <a:latin typeface="Aptos" panose="020B0004020202020204" pitchFamily="34" charset="0"/>
              </a:rPr>
              <a:t>Planned use of Connected Field Service</a:t>
            </a:r>
          </a:p>
          <a:p>
            <a:pPr marL="171450" indent="-171450" algn="l">
              <a:buFont typeface="Wingdings" panose="05000000000000000000" pitchFamily="2" charset="2"/>
              <a:buChar char="q"/>
            </a:pPr>
            <a:r>
              <a:rPr lang="en-US" sz="1200" i="0">
                <a:effectLst/>
                <a:latin typeface="Aptos" panose="020B0004020202020204" pitchFamily="34" charset="0"/>
              </a:rPr>
              <a:t>Planned use of Remote Assist</a:t>
            </a:r>
          </a:p>
          <a:p>
            <a:pPr marL="171450" indent="-171450" algn="l">
              <a:buFont typeface="Wingdings" panose="05000000000000000000" pitchFamily="2" charset="2"/>
              <a:buChar char="q"/>
            </a:pPr>
            <a:r>
              <a:rPr lang="en-US" sz="1200" i="0">
                <a:effectLst/>
                <a:latin typeface="Aptos" panose="020B0004020202020204" pitchFamily="34" charset="0"/>
              </a:rPr>
              <a:t>Licensing considerations</a:t>
            </a:r>
          </a:p>
          <a:p>
            <a:pPr marL="171450" indent="-171450" algn="l">
              <a:buFont typeface="Wingdings" panose="05000000000000000000" pitchFamily="2" charset="2"/>
              <a:buChar char="q"/>
            </a:pPr>
            <a:r>
              <a:rPr lang="en-US" sz="1200" i="0">
                <a:effectLst/>
                <a:latin typeface="Aptos" panose="020B0004020202020204" pitchFamily="34" charset="0"/>
              </a:rPr>
              <a:t>Identified gaps requiring customizations</a:t>
            </a:r>
          </a:p>
          <a:p>
            <a:pPr algn="l"/>
            <a:br>
              <a:rPr lang="en-US" sz="1200">
                <a:solidFill>
                  <a:srgbClr val="FFFFFF">
                    <a:lumMod val="95000"/>
                  </a:srgbClr>
                </a:solidFill>
                <a:latin typeface="Aptos" panose="020B0004020202020204" pitchFamily="34" charset="0"/>
              </a:rPr>
            </a:br>
            <a:r>
              <a:rPr kumimoji="0" lang="en-US"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extLst>
                    <a:ext uri="{A12FA001-AC4F-418D-AE19-62706E023703}">
                      <ahyp:hlinkClr xmlns:ahyp="http://schemas.microsoft.com/office/drawing/2018/hyperlinkcolor" val="tx"/>
                    </a:ext>
                  </a:extLst>
                </a:hlinkClick>
              </a:rPr>
              <a:t>Dynamics 365 Field Service implementation optimization resources - Dynamics 365 | Microsoft Learn</a:t>
            </a:r>
            <a:endParaRPr lang="en-US" sz="1200">
              <a:latin typeface="Aptos" panose="020B0004020202020204" pitchFamily="34" charset="0"/>
            </a:endParaRPr>
          </a:p>
          <a:p>
            <a:endParaRPr lang="en-DE"/>
          </a:p>
        </p:txBody>
      </p:sp>
      <p:sp>
        <p:nvSpPr>
          <p:cNvPr id="11" name="TextBox 10">
            <a:extLst>
              <a:ext uri="{FF2B5EF4-FFF2-40B4-BE49-F238E27FC236}">
                <a16:creationId xmlns:a16="http://schemas.microsoft.com/office/drawing/2014/main" id="{84CB1CA7-5BC8-CDD0-F63A-F6C51B6DF546}"/>
              </a:ext>
            </a:extLst>
          </p:cNvPr>
          <p:cNvSpPr txBox="1"/>
          <p:nvPr/>
        </p:nvSpPr>
        <p:spPr>
          <a:xfrm>
            <a:off x="531428" y="5274165"/>
            <a:ext cx="8111083" cy="156966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t>Example assets</a:t>
            </a:r>
            <a:b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br>
            <a:endParaRPr lang="en-US" sz="1200">
              <a:solidFill>
                <a:srgbClr val="FFFFFF"/>
              </a:solidFill>
              <a:latin typeface="Segoe UI"/>
            </a:endParaRPr>
          </a:p>
          <a:p>
            <a:pPr marL="171450" indent="-171450">
              <a:buFont typeface="Wingdings" panose="05000000000000000000" pitchFamily="2" charset="2"/>
              <a:buChar char="ü"/>
            </a:pPr>
            <a:r>
              <a:rPr lang="en-US" sz="1100" i="1">
                <a:solidFill>
                  <a:srgbClr val="FFFFFF"/>
                </a:solidFill>
                <a:latin typeface="Segoe UI" panose="020B0502040204020203" pitchFamily="34" charset="0"/>
              </a:rPr>
              <a:t>Planned use of Field Service Mobile, Connected Field Service and Remote Assist</a:t>
            </a:r>
          </a:p>
          <a:p>
            <a:pPr marL="171450" indent="-171450">
              <a:buFont typeface="Wingdings" panose="05000000000000000000" pitchFamily="2" charset="2"/>
              <a:buChar char="ü"/>
            </a:pPr>
            <a:r>
              <a:rPr lang="en-US" sz="1100" i="1">
                <a:solidFill>
                  <a:srgbClr val="FFFFFF"/>
                </a:solidFill>
                <a:latin typeface="Segoe UI" panose="020B0502040204020203" pitchFamily="34" charset="0"/>
              </a:rPr>
              <a:t>Work Order generation </a:t>
            </a:r>
          </a:p>
          <a:p>
            <a:pPr marL="171450" indent="-171450">
              <a:buFont typeface="Wingdings" panose="05000000000000000000" pitchFamily="2" charset="2"/>
              <a:buChar char="ü"/>
            </a:pPr>
            <a:r>
              <a:rPr lang="en-US" sz="1100" i="1">
                <a:solidFill>
                  <a:srgbClr val="FFFFFF"/>
                </a:solidFill>
                <a:latin typeface="Segoe UI" panose="020B0502040204020203" pitchFamily="34" charset="0"/>
              </a:rPr>
              <a:t>Identified gaps requiring customizations</a:t>
            </a:r>
          </a:p>
          <a:p>
            <a:pPr marL="171450" indent="-171450">
              <a:buFont typeface="Wingdings" panose="05000000000000000000" pitchFamily="2" charset="2"/>
              <a:buChar char="ü"/>
            </a:pPr>
            <a:r>
              <a:rPr lang="en-US" sz="1100" i="1">
                <a:solidFill>
                  <a:srgbClr val="FFFFFF"/>
                </a:solidFill>
                <a:latin typeface="Segoe UI" panose="020B0502040204020203" pitchFamily="34" charset="0"/>
              </a:rPr>
              <a:t>Scheduling approach (manual, schedule board, automated via RSO)</a:t>
            </a:r>
          </a:p>
          <a:p>
            <a:pPr marL="171450" indent="-171450">
              <a:buFont typeface="Wingdings" panose="05000000000000000000" pitchFamily="2" charset="2"/>
              <a:buChar char="ü"/>
            </a:pPr>
            <a:r>
              <a:rPr lang="en-US" sz="1100" i="1">
                <a:solidFill>
                  <a:srgbClr val="FFFFFF"/>
                </a:solidFill>
                <a:latin typeface="Segoe UI" panose="020B0502040204020203" pitchFamily="34" charset="0"/>
              </a:rPr>
              <a:t>Mobile and offline strategy and requirements</a:t>
            </a:r>
          </a:p>
          <a:p>
            <a:pPr marL="171450" indent="-171450">
              <a:buFont typeface="Wingdings" panose="05000000000000000000" pitchFamily="2" charset="2"/>
              <a:buChar char="ü"/>
            </a:pPr>
            <a:endParaRPr lang="en-US" sz="1200" i="0">
              <a:effectLst/>
              <a:latin typeface="Aptos" panose="020B0004020202020204" pitchFamily="34" charset="0"/>
            </a:endParaRPr>
          </a:p>
          <a:p>
            <a:pPr algn="l"/>
            <a:endParaRPr lang="en-US" sz="1200">
              <a:solidFill>
                <a:srgbClr val="FFFFFF"/>
              </a:solidFill>
              <a:latin typeface="Segoe UI"/>
            </a:endParaRPr>
          </a:p>
        </p:txBody>
      </p:sp>
    </p:spTree>
    <p:extLst>
      <p:ext uri="{BB962C8B-B14F-4D97-AF65-F5344CB8AC3E}">
        <p14:creationId xmlns:p14="http://schemas.microsoft.com/office/powerpoint/2010/main" val="14674583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9A07-EE19-0661-2908-C04EF6C3D2CA}"/>
              </a:ext>
            </a:extLst>
          </p:cNvPr>
          <p:cNvSpPr>
            <a:spLocks noGrp="1"/>
          </p:cNvSpPr>
          <p:nvPr>
            <p:ph type="title"/>
          </p:nvPr>
        </p:nvSpPr>
        <p:spPr/>
        <p:txBody>
          <a:bodyPr/>
          <a:lstStyle/>
          <a:p>
            <a:r>
              <a:rPr lang="en-US"/>
              <a:t>Field Service</a:t>
            </a:r>
          </a:p>
        </p:txBody>
      </p:sp>
      <p:sp>
        <p:nvSpPr>
          <p:cNvPr id="3" name="Text Placeholder 2">
            <a:extLst>
              <a:ext uri="{FF2B5EF4-FFF2-40B4-BE49-F238E27FC236}">
                <a16:creationId xmlns:a16="http://schemas.microsoft.com/office/drawing/2014/main" id="{4C59C8F0-F75C-359B-71DA-EBC451F52DF2}"/>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77035148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19460-3A06-1E9F-1F09-7ECF476A304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F703E77-E846-3059-C1E5-9A87319B9867}"/>
              </a:ext>
            </a:extLst>
          </p:cNvPr>
          <p:cNvSpPr>
            <a:spLocks noGrp="1"/>
          </p:cNvSpPr>
          <p:nvPr>
            <p:ph type="body" sz="quarter" idx="11"/>
          </p:nvPr>
        </p:nvSpPr>
        <p:spPr>
          <a:xfrm>
            <a:off x="276200" y="237133"/>
            <a:ext cx="8420100" cy="553998"/>
          </a:xfrm>
        </p:spPr>
        <p:txBody>
          <a:bodyPr/>
          <a:lstStyle/>
          <a:p>
            <a:r>
              <a:rPr lang="en-US"/>
              <a:t>Sales</a:t>
            </a:r>
          </a:p>
        </p:txBody>
      </p:sp>
      <p:sp>
        <p:nvSpPr>
          <p:cNvPr id="3" name="Text Placeholder 2">
            <a:extLst>
              <a:ext uri="{FF2B5EF4-FFF2-40B4-BE49-F238E27FC236}">
                <a16:creationId xmlns:a16="http://schemas.microsoft.com/office/drawing/2014/main" id="{7F925D21-F198-82E8-7A3B-2A03C8EC6E86}"/>
              </a:ext>
            </a:extLst>
          </p:cNvPr>
          <p:cNvSpPr>
            <a:spLocks noGrp="1"/>
          </p:cNvSpPr>
          <p:nvPr>
            <p:ph type="body" sz="quarter" idx="12"/>
          </p:nvPr>
        </p:nvSpPr>
        <p:spPr/>
        <p:txBody>
          <a:bodyPr/>
          <a:lstStyle/>
          <a:p>
            <a:r>
              <a:rPr lang="en-US"/>
              <a:t>Topic Items</a:t>
            </a:r>
          </a:p>
        </p:txBody>
      </p:sp>
      <p:sp>
        <p:nvSpPr>
          <p:cNvPr id="5" name="TextBox 4">
            <a:extLst>
              <a:ext uri="{FF2B5EF4-FFF2-40B4-BE49-F238E27FC236}">
                <a16:creationId xmlns:a16="http://schemas.microsoft.com/office/drawing/2014/main" id="{67FFA982-EC22-8712-B8AE-CC870C6C2F40}"/>
              </a:ext>
            </a:extLst>
          </p:cNvPr>
          <p:cNvSpPr txBox="1"/>
          <p:nvPr/>
        </p:nvSpPr>
        <p:spPr>
          <a:xfrm>
            <a:off x="712343" y="1496910"/>
            <a:ext cx="6098240" cy="1477328"/>
          </a:xfrm>
          <a:prstGeom prst="rect">
            <a:avLst/>
          </a:prstGeom>
          <a:noFill/>
        </p:spPr>
        <p:txBody>
          <a:bodyPr wrap="square">
            <a:spAutoFit/>
          </a:bodyPr>
          <a:lstStyle/>
          <a:p>
            <a:pPr marL="285750" indent="-285750" algn="l" rtl="0" eaLnBrk="1" fontAlgn="ctr" latinLnBrk="0" hangingPunct="1">
              <a:spcBef>
                <a:spcPts val="0"/>
              </a:spcBef>
              <a:spcAft>
                <a:spcPts val="0"/>
              </a:spcAft>
              <a:buFont typeface="Wingdings" panose="05000000000000000000" pitchFamily="2" charset="2"/>
              <a:buChar char="ü"/>
            </a:pPr>
            <a:r>
              <a:rPr lang="en-US" sz="1800" b="0" i="0" u="none" strike="noStrike" kern="1200">
                <a:solidFill>
                  <a:srgbClr val="FFFFFF"/>
                </a:solidFill>
                <a:effectLst/>
                <a:latin typeface="Segoe UI" panose="020B0502040204020203" pitchFamily="34" charset="0"/>
              </a:rPr>
              <a:t>Sales scope</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Sales Strategy</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Sales Data Quality</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Copilot for Sales</a:t>
            </a:r>
          </a:p>
          <a:p>
            <a:pPr marL="285750" indent="-285750" algn="l" rtl="0" eaLnBrk="1" fontAlgn="ctr" latinLnBrk="0" hangingPunct="1">
              <a:spcBef>
                <a:spcPts val="0"/>
              </a:spcBef>
              <a:spcAft>
                <a:spcPts val="0"/>
              </a:spcAft>
              <a:buFont typeface="Wingdings" panose="05000000000000000000" pitchFamily="2" charset="2"/>
              <a:buChar char="ü"/>
            </a:pPr>
            <a:r>
              <a:rPr lang="en-US" sz="1800">
                <a:solidFill>
                  <a:srgbClr val="FFFFFF"/>
                </a:solidFill>
                <a:latin typeface="Segoe UI" panose="020B0502040204020203" pitchFamily="34" charset="0"/>
              </a:rPr>
              <a:t>Monitoring, adoption and change management</a:t>
            </a:r>
          </a:p>
        </p:txBody>
      </p:sp>
      <p:sp>
        <p:nvSpPr>
          <p:cNvPr id="8" name="Text Placeholder 7">
            <a:extLst>
              <a:ext uri="{FF2B5EF4-FFF2-40B4-BE49-F238E27FC236}">
                <a16:creationId xmlns:a16="http://schemas.microsoft.com/office/drawing/2014/main" id="{6CD8A018-B0F6-46ED-F924-DEF050123526}"/>
              </a:ext>
            </a:extLst>
          </p:cNvPr>
          <p:cNvSpPr>
            <a:spLocks noGrp="1"/>
          </p:cNvSpPr>
          <p:nvPr>
            <p:ph type="body" sz="quarter" idx="15"/>
          </p:nvPr>
        </p:nvSpPr>
        <p:spPr>
          <a:xfrm>
            <a:off x="8968232" y="0"/>
            <a:ext cx="3223744" cy="3074858"/>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b="1" i="0" u="none" strike="noStrike" kern="1200" cap="none" spc="0" normalizeH="0" baseline="0">
                <a:ln>
                  <a:noFill/>
                </a:ln>
                <a:solidFill>
                  <a:srgbClr val="FFFFFF">
                    <a:lumMod val="95000"/>
                  </a:srgbClr>
                </a:solidFill>
                <a:effectLst/>
                <a:uLnTx/>
                <a:uFillTx/>
              </a:rPr>
              <a:t>Topic instructions</a:t>
            </a:r>
          </a:p>
          <a:p>
            <a:r>
              <a:rPr lang="en-US" sz="1200">
                <a:solidFill>
                  <a:srgbClr val="FFFFFF">
                    <a:lumMod val="95000"/>
                  </a:srgbClr>
                </a:solidFill>
                <a:latin typeface="Aptos" panose="020B0004020202020204" pitchFamily="34" charset="0"/>
              </a:rPr>
              <a:t>The questions asked as part of  “Sales" are important to assess your requirements and estimated use of features to determine the next steps and ensure your implementation makes best use of the latest features and functionality.</a:t>
            </a:r>
          </a:p>
          <a:p>
            <a:pPr algn="l"/>
            <a:br>
              <a:rPr lang="en-US" sz="1200">
                <a:solidFill>
                  <a:srgbClr val="FFFFFF">
                    <a:lumMod val="95000"/>
                  </a:srgbClr>
                </a:solidFill>
                <a:latin typeface="Aptos" panose="020B0004020202020204" pitchFamily="34" charset="0"/>
              </a:rPr>
            </a:br>
            <a:r>
              <a:rPr kumimoji="0" lang="en-US" b="1" i="0" u="none" strike="noStrike" kern="1200" cap="none" spc="0" normalizeH="0" baseline="0">
                <a:ln>
                  <a:noFill/>
                </a:ln>
                <a:solidFill>
                  <a:srgbClr val="FFFFFF">
                    <a:lumMod val="95000"/>
                  </a:srgbClr>
                </a:solidFill>
                <a:effectLst/>
                <a:uLnTx/>
                <a:uFillTx/>
              </a:rPr>
              <a:t>Useful resources:</a:t>
            </a: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3">
                  <a:extLst>
                    <a:ext uri="{A12FA001-AC4F-418D-AE19-62706E023703}">
                      <ahyp:hlinkClr xmlns:ahyp="http://schemas.microsoft.com/office/drawing/2018/hyperlinkcolor" val="tx"/>
                    </a:ext>
                  </a:extLst>
                </a:hlinkClick>
              </a:rPr>
              <a:t>Dynamics 365 Sales documentation | Microsoft Learn</a:t>
            </a:r>
            <a:endParaRPr lang="en-US" sz="1200">
              <a:latin typeface="Aptos" panose="020B0004020202020204" pitchFamily="34" charset="0"/>
            </a:endParaRPr>
          </a:p>
          <a:p>
            <a:pPr marL="285750" indent="-200025" defTabSz="914367">
              <a:spcBef>
                <a:spcPts val="300"/>
              </a:spcBef>
              <a:spcAft>
                <a:spcPts val="0"/>
              </a:spcAft>
              <a:buSzTx/>
              <a:buFont typeface="Arial" panose="020B0604020202020204" pitchFamily="34" charset="0"/>
              <a:buChar char="•"/>
              <a:defRPr/>
            </a:pPr>
            <a:r>
              <a:rPr lang="en-US" sz="1200">
                <a:latin typeface="Aptos" panose="020B0004020202020204" pitchFamily="34" charset="0"/>
                <a:hlinkClick r:id="rId4">
                  <a:extLst>
                    <a:ext uri="{A12FA001-AC4F-418D-AE19-62706E023703}">
                      <ahyp:hlinkClr xmlns:ahyp="http://schemas.microsoft.com/office/drawing/2018/hyperlinkcolor" val="tx"/>
                    </a:ext>
                  </a:extLst>
                </a:hlinkClick>
              </a:rPr>
              <a:t>Developer Guide | Microsoft Learn</a:t>
            </a:r>
            <a:endParaRPr lang="en-US" sz="1200">
              <a:latin typeface="Aptos" panose="020B0004020202020204" pitchFamily="34" charset="0"/>
            </a:endParaRPr>
          </a:p>
          <a:p>
            <a:endParaRPr lang="en-DE"/>
          </a:p>
        </p:txBody>
      </p:sp>
      <p:sp>
        <p:nvSpPr>
          <p:cNvPr id="11" name="TextBox 10">
            <a:extLst>
              <a:ext uri="{FF2B5EF4-FFF2-40B4-BE49-F238E27FC236}">
                <a16:creationId xmlns:a16="http://schemas.microsoft.com/office/drawing/2014/main" id="{AC9BE78A-E70C-9C93-65D8-F829F7EB7990}"/>
              </a:ext>
            </a:extLst>
          </p:cNvPr>
          <p:cNvSpPr txBox="1"/>
          <p:nvPr/>
        </p:nvSpPr>
        <p:spPr>
          <a:xfrm>
            <a:off x="504534" y="5589816"/>
            <a:ext cx="8111083" cy="120032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t>Example assets</a:t>
            </a:r>
            <a:br>
              <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rPr>
            </a:br>
            <a:endParaRPr kumimoji="0" lang="en-US" sz="1100" b="1" i="1" u="none" strike="noStrike" kern="1200" cap="none" spc="0" normalizeH="0" baseline="0" noProof="0">
              <a:ln>
                <a:noFill/>
              </a:ln>
              <a:solidFill>
                <a:srgbClr val="FFFFFF"/>
              </a:solidFill>
              <a:effectLst/>
              <a:uLnTx/>
              <a:uFillTx/>
              <a:latin typeface="Segoe UI" panose="020B0502040204020203" pitchFamily="34" charset="0"/>
              <a:ea typeface="+mn-ea"/>
              <a:cs typeface="+mn-cs"/>
            </a:endParaRPr>
          </a:p>
          <a:p>
            <a:pPr marL="171450" indent="-171450" algn="l">
              <a:buFont typeface="Wingdings" panose="05000000000000000000" pitchFamily="2" charset="2"/>
              <a:buChar char="ü"/>
            </a:pPr>
            <a:r>
              <a:rPr lang="en-US" sz="1100" i="1">
                <a:solidFill>
                  <a:srgbClr val="FFFFFF"/>
                </a:solidFill>
                <a:latin typeface="Segoe UI" panose="020B0502040204020203" pitchFamily="34" charset="0"/>
              </a:rPr>
              <a:t>Personas, key activities, channels</a:t>
            </a:r>
          </a:p>
          <a:p>
            <a:pPr marL="171450" indent="-171450" algn="l">
              <a:buFont typeface="Wingdings" panose="05000000000000000000" pitchFamily="2" charset="2"/>
              <a:buChar char="ü"/>
            </a:pPr>
            <a:r>
              <a:rPr lang="en-US" sz="1100" i="1">
                <a:solidFill>
                  <a:srgbClr val="FFFFFF"/>
                </a:solidFill>
                <a:latin typeface="Segoe UI" panose="020B0502040204020203" pitchFamily="34" charset="0"/>
              </a:rPr>
              <a:t>Current Sales challenges, opportunities and drivers for implementation</a:t>
            </a:r>
          </a:p>
          <a:p>
            <a:pPr marL="171450" indent="-171450" algn="l">
              <a:buFont typeface="Wingdings" panose="05000000000000000000" pitchFamily="2" charset="2"/>
              <a:buChar char="ü"/>
            </a:pPr>
            <a:r>
              <a:rPr lang="en-US" sz="1100" i="1">
                <a:solidFill>
                  <a:srgbClr val="FFFFFF"/>
                </a:solidFill>
                <a:latin typeface="Segoe UI" panose="020B0502040204020203" pitchFamily="34" charset="0"/>
              </a:rPr>
              <a:t>Current pain points that are supposed to be addressed</a:t>
            </a:r>
          </a:p>
          <a:p>
            <a:pPr marL="171450" indent="-171450" algn="l">
              <a:buFont typeface="Wingdings" panose="05000000000000000000" pitchFamily="2" charset="2"/>
              <a:buChar char="ü"/>
            </a:pPr>
            <a:r>
              <a:rPr lang="en-US" sz="1100" i="1">
                <a:solidFill>
                  <a:srgbClr val="FFFFFF"/>
                </a:solidFill>
                <a:latin typeface="Segoe UI" panose="020B0502040204020203" pitchFamily="34" charset="0"/>
              </a:rPr>
              <a:t>Sales implementation goals and expected key results</a:t>
            </a:r>
          </a:p>
          <a:p>
            <a:pPr marL="171450" indent="-171450" algn="l">
              <a:buFont typeface="Wingdings" panose="05000000000000000000" pitchFamily="2" charset="2"/>
              <a:buChar char="ü"/>
            </a:pPr>
            <a:r>
              <a:rPr lang="en-US" sz="1100" i="1">
                <a:solidFill>
                  <a:srgbClr val="FFFFFF"/>
                </a:solidFill>
                <a:latin typeface="Segoe UI" panose="020B0502040204020203" pitchFamily="34" charset="0"/>
              </a:rPr>
              <a:t>Planned use of Copilot capabilities</a:t>
            </a:r>
          </a:p>
        </p:txBody>
      </p:sp>
    </p:spTree>
    <p:extLst>
      <p:ext uri="{BB962C8B-B14F-4D97-AF65-F5344CB8AC3E}">
        <p14:creationId xmlns:p14="http://schemas.microsoft.com/office/powerpoint/2010/main" val="39424728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7DD339-5C08-46FC-8731-430C31DC143F}"/>
              </a:ext>
            </a:extLst>
          </p:cNvPr>
          <p:cNvSpPr>
            <a:spLocks noGrp="1"/>
          </p:cNvSpPr>
          <p:nvPr>
            <p:ph type="title"/>
          </p:nvPr>
        </p:nvSpPr>
        <p:spPr/>
        <p:txBody>
          <a:bodyPr/>
          <a:lstStyle/>
          <a:p>
            <a:r>
              <a:rPr lang="en-GB"/>
              <a:t>The Role of FastTrack</a:t>
            </a:r>
          </a:p>
        </p:txBody>
      </p:sp>
      <p:sp>
        <p:nvSpPr>
          <p:cNvPr id="6" name="Text Placeholder 5">
            <a:extLst>
              <a:ext uri="{FF2B5EF4-FFF2-40B4-BE49-F238E27FC236}">
                <a16:creationId xmlns:a16="http://schemas.microsoft.com/office/drawing/2014/main" id="{3858C028-4AE4-4BBE-94FB-B9D03D7ED23F}"/>
              </a:ext>
            </a:extLst>
          </p:cNvPr>
          <p:cNvSpPr>
            <a:spLocks noGrp="1"/>
          </p:cNvSpPr>
          <p:nvPr>
            <p:ph type="body" sz="quarter" idx="10"/>
          </p:nvPr>
        </p:nvSpPr>
        <p:spPr/>
        <p:txBody>
          <a:bodyPr/>
          <a:lstStyle/>
          <a:p>
            <a:r>
              <a:rPr lang="en-GB" sz="3200"/>
              <a:t>In Scope</a:t>
            </a:r>
          </a:p>
          <a:p>
            <a:pPr marL="571500" indent="-571500">
              <a:buFont typeface="Arial" panose="020B0604020202020204" pitchFamily="34" charset="0"/>
              <a:buChar char="•"/>
            </a:pPr>
            <a:r>
              <a:rPr lang="en-GB" sz="2000">
                <a:solidFill>
                  <a:schemeClr val="tx1"/>
                </a:solidFill>
              </a:rPr>
              <a:t>Review the answers provided </a:t>
            </a:r>
          </a:p>
          <a:p>
            <a:pPr marL="571500" indent="-571500">
              <a:buFont typeface="Arial" panose="020B0604020202020204" pitchFamily="34" charset="0"/>
              <a:buChar char="•"/>
            </a:pPr>
            <a:r>
              <a:rPr lang="en-GB" sz="2000">
                <a:solidFill>
                  <a:schemeClr val="tx1"/>
                </a:solidFill>
              </a:rPr>
              <a:t>Provide findings and recommendations following the workshop presentation</a:t>
            </a:r>
          </a:p>
          <a:p>
            <a:pPr marL="571500" indent="-571500">
              <a:buFont typeface="Arial" panose="020B0604020202020204" pitchFamily="34" charset="0"/>
              <a:buChar char="•"/>
            </a:pPr>
            <a:r>
              <a:rPr lang="en-GB" sz="2000">
                <a:solidFill>
                  <a:schemeClr val="tx1"/>
                </a:solidFill>
              </a:rPr>
              <a:t>Provide alternatives to product gaps identified</a:t>
            </a:r>
          </a:p>
          <a:p>
            <a:pPr marL="571500" indent="-571500">
              <a:buFont typeface="Arial" panose="020B0604020202020204" pitchFamily="34" charset="0"/>
              <a:buChar char="•"/>
            </a:pPr>
            <a:r>
              <a:rPr lang="en-GB" sz="2000">
                <a:solidFill>
                  <a:schemeClr val="tx1"/>
                </a:solidFill>
              </a:rPr>
              <a:t>Highlight technical and project risks and issues (including unrealistic product expectations)</a:t>
            </a:r>
          </a:p>
          <a:p>
            <a:pPr marL="571500" indent="-571500">
              <a:buFont typeface="Arial" panose="020B0604020202020204" pitchFamily="34" charset="0"/>
              <a:buChar char="•"/>
            </a:pPr>
            <a:r>
              <a:rPr lang="en-GB" sz="2000">
                <a:solidFill>
                  <a:schemeClr val="tx1"/>
                </a:solidFill>
              </a:rPr>
              <a:t>Point out gaps in the solution or project structure that can result in an unsuccessful implementation</a:t>
            </a:r>
          </a:p>
        </p:txBody>
      </p:sp>
      <p:sp>
        <p:nvSpPr>
          <p:cNvPr id="7" name="Text Placeholder 6">
            <a:extLst>
              <a:ext uri="{FF2B5EF4-FFF2-40B4-BE49-F238E27FC236}">
                <a16:creationId xmlns:a16="http://schemas.microsoft.com/office/drawing/2014/main" id="{11EF1AD8-8B3A-4133-A284-5E7968D490BC}"/>
              </a:ext>
            </a:extLst>
          </p:cNvPr>
          <p:cNvSpPr>
            <a:spLocks noGrp="1"/>
          </p:cNvSpPr>
          <p:nvPr>
            <p:ph type="body" sz="quarter" idx="11"/>
          </p:nvPr>
        </p:nvSpPr>
        <p:spPr/>
        <p:txBody>
          <a:bodyPr/>
          <a:lstStyle/>
          <a:p>
            <a:r>
              <a:rPr lang="en-GB"/>
              <a:t>Out of Scope</a:t>
            </a:r>
          </a:p>
          <a:p>
            <a:pPr marL="571500" indent="-571500">
              <a:buFont typeface="Arial" panose="020B0604020202020204" pitchFamily="34" charset="0"/>
              <a:buChar char="•"/>
            </a:pPr>
            <a:r>
              <a:rPr lang="en-GB" sz="2000">
                <a:solidFill>
                  <a:schemeClr val="tx1"/>
                </a:solidFill>
              </a:rPr>
              <a:t>Create a solution architecture based on findings</a:t>
            </a:r>
          </a:p>
          <a:p>
            <a:pPr marL="571500" indent="-571500">
              <a:buFont typeface="Arial" panose="020B0604020202020204" pitchFamily="34" charset="0"/>
              <a:buChar char="•"/>
            </a:pPr>
            <a:r>
              <a:rPr lang="en-GB" sz="2000">
                <a:solidFill>
                  <a:schemeClr val="tx1"/>
                </a:solidFill>
              </a:rPr>
              <a:t>Decide on solutions that best fit gaps identified</a:t>
            </a:r>
          </a:p>
          <a:p>
            <a:pPr marL="571500" indent="-571500">
              <a:buFont typeface="Arial" panose="020B0604020202020204" pitchFamily="34" charset="0"/>
              <a:buChar char="•"/>
            </a:pPr>
            <a:r>
              <a:rPr lang="en-GB" sz="2000">
                <a:solidFill>
                  <a:schemeClr val="tx1"/>
                </a:solidFill>
              </a:rPr>
              <a:t>Code review</a:t>
            </a:r>
          </a:p>
          <a:p>
            <a:pPr marL="571500" indent="-571500">
              <a:buFont typeface="Arial" panose="020B0604020202020204" pitchFamily="34" charset="0"/>
              <a:buChar char="•"/>
            </a:pPr>
            <a:r>
              <a:rPr lang="en-GB" sz="2000">
                <a:solidFill>
                  <a:schemeClr val="tx1"/>
                </a:solidFill>
              </a:rPr>
              <a:t>Provide training on product features (user or administrative)</a:t>
            </a:r>
          </a:p>
          <a:p>
            <a:pPr marL="571500" indent="-571500">
              <a:buFont typeface="Arial" panose="020B0604020202020204" pitchFamily="34" charset="0"/>
              <a:buChar char="•"/>
            </a:pPr>
            <a:r>
              <a:rPr lang="en-GB" sz="2000">
                <a:solidFill>
                  <a:schemeClr val="tx1"/>
                </a:solidFill>
              </a:rPr>
              <a:t>Create comparison between ISV solutions</a:t>
            </a:r>
          </a:p>
        </p:txBody>
      </p:sp>
    </p:spTree>
    <p:extLst>
      <p:ext uri="{BB962C8B-B14F-4D97-AF65-F5344CB8AC3E}">
        <p14:creationId xmlns:p14="http://schemas.microsoft.com/office/powerpoint/2010/main" val="2179969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9A07-EE19-0661-2908-C04EF6C3D2CA}"/>
              </a:ext>
            </a:extLst>
          </p:cNvPr>
          <p:cNvSpPr>
            <a:spLocks noGrp="1"/>
          </p:cNvSpPr>
          <p:nvPr>
            <p:ph type="title"/>
          </p:nvPr>
        </p:nvSpPr>
        <p:spPr/>
        <p:txBody>
          <a:bodyPr/>
          <a:lstStyle/>
          <a:p>
            <a:r>
              <a:rPr lang="en-US"/>
              <a:t>Sales</a:t>
            </a:r>
          </a:p>
        </p:txBody>
      </p:sp>
      <p:sp>
        <p:nvSpPr>
          <p:cNvPr id="3" name="Text Placeholder 2">
            <a:extLst>
              <a:ext uri="{FF2B5EF4-FFF2-40B4-BE49-F238E27FC236}">
                <a16:creationId xmlns:a16="http://schemas.microsoft.com/office/drawing/2014/main" id="{4C59C8F0-F75C-359B-71DA-EBC451F52DF2}"/>
              </a:ext>
            </a:extLst>
          </p:cNvPr>
          <p:cNvSpPr>
            <a:spLocks noGrp="1"/>
          </p:cNvSpPr>
          <p:nvPr>
            <p:ph type="body" sz="quarter" idx="10"/>
          </p:nvPr>
        </p:nvSpPr>
        <p:spPr>
          <a:xfrm>
            <a:off x="586391" y="1434371"/>
            <a:ext cx="11018520" cy="430887"/>
          </a:xfrm>
        </p:spPr>
        <p:txBody>
          <a:bodyPr/>
          <a:lstStyle/>
          <a:p>
            <a:r>
              <a:rPr lang="en-US"/>
              <a:t>(Add your content)</a:t>
            </a:r>
          </a:p>
        </p:txBody>
      </p:sp>
    </p:spTree>
    <p:extLst>
      <p:ext uri="{BB962C8B-B14F-4D97-AF65-F5344CB8AC3E}">
        <p14:creationId xmlns:p14="http://schemas.microsoft.com/office/powerpoint/2010/main" val="411216021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D5F9E7-4DEA-F13E-5E57-C871D97560D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157D77FA-7171-852D-AFD0-DA1A2B18262A}"/>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57F9D728-FE20-7170-8470-DEC683D1B6F3}"/>
              </a:ext>
            </a:extLst>
          </p:cNvPr>
          <p:cNvSpPr>
            <a:spLocks noGrp="1"/>
          </p:cNvSpPr>
          <p:nvPr>
            <p:ph type="body" sz="quarter" idx="13"/>
          </p:nvPr>
        </p:nvSpPr>
        <p:spPr/>
        <p:txBody>
          <a:bodyPr/>
          <a:lstStyle/>
          <a:p>
            <a:endParaRPr lang="en-US"/>
          </a:p>
        </p:txBody>
      </p:sp>
      <p:sp>
        <p:nvSpPr>
          <p:cNvPr id="5" name="Text Placeholder 4">
            <a:extLst>
              <a:ext uri="{FF2B5EF4-FFF2-40B4-BE49-F238E27FC236}">
                <a16:creationId xmlns:a16="http://schemas.microsoft.com/office/drawing/2014/main" id="{4A242721-10D6-BD28-392A-8759B2F56155}"/>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7160949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CE4786D-C856-4ED1-AD42-4D6D5704E74E}"/>
              </a:ext>
            </a:extLst>
          </p:cNvPr>
          <p:cNvSpPr>
            <a:spLocks noGrp="1"/>
          </p:cNvSpPr>
          <p:nvPr>
            <p:ph sz="quarter" idx="10"/>
          </p:nvPr>
        </p:nvSpPr>
        <p:spPr>
          <a:xfrm>
            <a:off x="1630335" y="2393950"/>
            <a:ext cx="9613900" cy="3539430"/>
          </a:xfrm>
        </p:spPr>
        <p:txBody>
          <a:bodyPr/>
          <a:lstStyle/>
          <a:p>
            <a:pPr marL="0" indent="0">
              <a:spcBef>
                <a:spcPts val="1200"/>
              </a:spcBef>
              <a:buClr>
                <a:srgbClr val="9BF00B"/>
              </a:buClr>
              <a:buSzPct val="100000"/>
              <a:buNone/>
            </a:pPr>
            <a:r>
              <a:rPr lang="en-GB" sz="2000"/>
              <a:t>Complete each slide providing the required information </a:t>
            </a:r>
          </a:p>
          <a:p>
            <a:pPr marL="0" indent="0">
              <a:spcBef>
                <a:spcPts val="1200"/>
              </a:spcBef>
              <a:buClr>
                <a:srgbClr val="9BF00B"/>
              </a:buClr>
              <a:buSzPct val="100000"/>
              <a:buNone/>
            </a:pPr>
            <a:r>
              <a:rPr lang="en-GB" sz="2000"/>
              <a:t>Post-it notes should be removed: their purpose is only to provide example answers.</a:t>
            </a:r>
          </a:p>
          <a:p>
            <a:pPr marL="0" indent="0">
              <a:spcBef>
                <a:spcPts val="1200"/>
              </a:spcBef>
              <a:buClr>
                <a:srgbClr val="9BF00B"/>
              </a:buClr>
              <a:buSzPct val="100000"/>
              <a:buNone/>
            </a:pPr>
            <a:r>
              <a:rPr lang="en-GB" sz="2000"/>
              <a:t>Skip and hide slides that are not applicable to your project.</a:t>
            </a:r>
          </a:p>
          <a:p>
            <a:pPr marL="0" indent="0">
              <a:spcBef>
                <a:spcPts val="1200"/>
              </a:spcBef>
              <a:buClr>
                <a:srgbClr val="9BF00B"/>
              </a:buClr>
              <a:buSzPct val="100000"/>
              <a:buNone/>
            </a:pPr>
            <a:r>
              <a:rPr lang="en-GB" sz="2000"/>
              <a:t>Add slides to capture the required information if needed. </a:t>
            </a:r>
          </a:p>
          <a:p>
            <a:pPr marL="0" indent="0">
              <a:spcBef>
                <a:spcPts val="1200"/>
              </a:spcBef>
              <a:buClr>
                <a:srgbClr val="9BF00B"/>
              </a:buClr>
              <a:buSzPct val="100000"/>
              <a:buNone/>
            </a:pPr>
            <a:r>
              <a:rPr lang="en-GB" sz="2000"/>
              <a:t>Do not hesitate to paste your own slides.</a:t>
            </a:r>
          </a:p>
          <a:p>
            <a:pPr marL="0" indent="0">
              <a:spcBef>
                <a:spcPts val="1200"/>
              </a:spcBef>
              <a:buClr>
                <a:srgbClr val="9BF00B"/>
              </a:buClr>
              <a:buSzPct val="100000"/>
              <a:buNone/>
            </a:pPr>
            <a:r>
              <a:rPr lang="en-GB" sz="2000"/>
              <a:t>Reach out if you have questions on the format or content.</a:t>
            </a:r>
          </a:p>
          <a:p>
            <a:pPr marL="0" indent="0">
              <a:spcBef>
                <a:spcPts val="1200"/>
              </a:spcBef>
              <a:buClr>
                <a:srgbClr val="9BF00B"/>
              </a:buClr>
              <a:buSzPct val="100000"/>
              <a:buNone/>
            </a:pPr>
            <a:r>
              <a:rPr lang="en-GB" sz="2000"/>
              <a:t>Send the completed deck at least 5 business days before the workshop.</a:t>
            </a:r>
          </a:p>
          <a:p>
            <a:pPr marL="0" indent="0">
              <a:spcBef>
                <a:spcPts val="1200"/>
              </a:spcBef>
              <a:buClr>
                <a:srgbClr val="9BF00B"/>
              </a:buClr>
              <a:buSzPct val="100000"/>
              <a:buNone/>
            </a:pPr>
            <a:r>
              <a:rPr lang="en-GB" sz="2000"/>
              <a:t>Store the document in a shared SharePoint location if possible.</a:t>
            </a:r>
          </a:p>
        </p:txBody>
      </p:sp>
      <p:sp>
        <p:nvSpPr>
          <p:cNvPr id="6" name="Text Placeholder 5">
            <a:extLst>
              <a:ext uri="{FF2B5EF4-FFF2-40B4-BE49-F238E27FC236}">
                <a16:creationId xmlns:a16="http://schemas.microsoft.com/office/drawing/2014/main" id="{79A93AA3-8765-4AB0-34D1-FE8C91FFE50F}"/>
              </a:ext>
            </a:extLst>
          </p:cNvPr>
          <p:cNvSpPr>
            <a:spLocks noGrp="1"/>
          </p:cNvSpPr>
          <p:nvPr>
            <p:ph type="body" sz="quarter" idx="11"/>
          </p:nvPr>
        </p:nvSpPr>
        <p:spPr>
          <a:xfrm>
            <a:off x="865160" y="478433"/>
            <a:ext cx="10739440" cy="553998"/>
          </a:xfrm>
        </p:spPr>
        <p:txBody>
          <a:bodyPr/>
          <a:lstStyle/>
          <a:p>
            <a:r>
              <a:rPr lang="en-GB"/>
              <a:t>Instructions for customers and partners</a:t>
            </a:r>
            <a:endParaRPr lang="en-US"/>
          </a:p>
        </p:txBody>
      </p:sp>
      <p:sp>
        <p:nvSpPr>
          <p:cNvPr id="7" name="Text Placeholder 6">
            <a:extLst>
              <a:ext uri="{FF2B5EF4-FFF2-40B4-BE49-F238E27FC236}">
                <a16:creationId xmlns:a16="http://schemas.microsoft.com/office/drawing/2014/main" id="{65493B6B-3844-60CE-A3C3-4D8D23519862}"/>
              </a:ext>
            </a:extLst>
          </p:cNvPr>
          <p:cNvSpPr>
            <a:spLocks noGrp="1"/>
          </p:cNvSpPr>
          <p:nvPr>
            <p:ph type="body" sz="quarter" idx="12"/>
          </p:nvPr>
        </p:nvSpPr>
        <p:spPr>
          <a:xfrm>
            <a:off x="865160" y="1433861"/>
            <a:ext cx="11383210" cy="430887"/>
          </a:xfrm>
        </p:spPr>
        <p:txBody>
          <a:bodyPr/>
          <a:lstStyle/>
          <a:p>
            <a:r>
              <a:rPr lang="en-GB" sz="2800"/>
              <a:t>How to fill this document:</a:t>
            </a:r>
          </a:p>
        </p:txBody>
      </p:sp>
      <p:grpSp>
        <p:nvGrpSpPr>
          <p:cNvPr id="13" name="Group 12">
            <a:extLst>
              <a:ext uri="{FF2B5EF4-FFF2-40B4-BE49-F238E27FC236}">
                <a16:creationId xmlns:a16="http://schemas.microsoft.com/office/drawing/2014/main" id="{0FA2A180-238B-594C-F873-BF7DFBFEB895}"/>
              </a:ext>
            </a:extLst>
          </p:cNvPr>
          <p:cNvGrpSpPr/>
          <p:nvPr/>
        </p:nvGrpSpPr>
        <p:grpSpPr>
          <a:xfrm>
            <a:off x="1084235" y="2397264"/>
            <a:ext cx="326112" cy="324000"/>
            <a:chOff x="731863" y="3273792"/>
            <a:chExt cx="326112" cy="324000"/>
          </a:xfrm>
        </p:grpSpPr>
        <p:sp>
          <p:nvSpPr>
            <p:cNvPr id="11" name="Freeform: Shape 10">
              <a:extLst>
                <a:ext uri="{FF2B5EF4-FFF2-40B4-BE49-F238E27FC236}">
                  <a16:creationId xmlns:a16="http://schemas.microsoft.com/office/drawing/2014/main" id="{6F9A1E89-7105-9EC4-F8AC-9F0BFB1B6B72}"/>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Graphic 77">
              <a:extLst>
                <a:ext uri="{FF2B5EF4-FFF2-40B4-BE49-F238E27FC236}">
                  <a16:creationId xmlns:a16="http://schemas.microsoft.com/office/drawing/2014/main" id="{86B94A9E-E296-21B2-0482-345844E9AA50}"/>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4" name="Group 13">
            <a:extLst>
              <a:ext uri="{FF2B5EF4-FFF2-40B4-BE49-F238E27FC236}">
                <a16:creationId xmlns:a16="http://schemas.microsoft.com/office/drawing/2014/main" id="{DB744389-FD3E-FD70-EA1B-A7AF1D79939C}"/>
              </a:ext>
            </a:extLst>
          </p:cNvPr>
          <p:cNvGrpSpPr/>
          <p:nvPr/>
        </p:nvGrpSpPr>
        <p:grpSpPr>
          <a:xfrm>
            <a:off x="1084235" y="3306948"/>
            <a:ext cx="326112" cy="324000"/>
            <a:chOff x="731863" y="3273792"/>
            <a:chExt cx="326112" cy="324000"/>
          </a:xfrm>
        </p:grpSpPr>
        <p:sp>
          <p:nvSpPr>
            <p:cNvPr id="15" name="Freeform: Shape 14">
              <a:extLst>
                <a:ext uri="{FF2B5EF4-FFF2-40B4-BE49-F238E27FC236}">
                  <a16:creationId xmlns:a16="http://schemas.microsoft.com/office/drawing/2014/main" id="{BB53601C-5DEB-6DBB-B62C-C56B8063C742}"/>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Graphic 77">
              <a:extLst>
                <a:ext uri="{FF2B5EF4-FFF2-40B4-BE49-F238E27FC236}">
                  <a16:creationId xmlns:a16="http://schemas.microsoft.com/office/drawing/2014/main" id="{7AD5D9AE-764F-1F43-E385-07A25F31DAE7}"/>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9220FFB5-B88C-7ACB-DBD3-F5D813E7ADE1}"/>
              </a:ext>
            </a:extLst>
          </p:cNvPr>
          <p:cNvGrpSpPr/>
          <p:nvPr/>
        </p:nvGrpSpPr>
        <p:grpSpPr>
          <a:xfrm>
            <a:off x="1084235" y="3761790"/>
            <a:ext cx="326112" cy="324000"/>
            <a:chOff x="731863" y="3273792"/>
            <a:chExt cx="326112" cy="324000"/>
          </a:xfrm>
        </p:grpSpPr>
        <p:sp>
          <p:nvSpPr>
            <p:cNvPr id="18" name="Freeform: Shape 17">
              <a:extLst>
                <a:ext uri="{FF2B5EF4-FFF2-40B4-BE49-F238E27FC236}">
                  <a16:creationId xmlns:a16="http://schemas.microsoft.com/office/drawing/2014/main" id="{99338E58-42CE-3CFF-CE81-853563C459DB}"/>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Graphic 77">
              <a:extLst>
                <a:ext uri="{FF2B5EF4-FFF2-40B4-BE49-F238E27FC236}">
                  <a16:creationId xmlns:a16="http://schemas.microsoft.com/office/drawing/2014/main" id="{93A55541-EB0C-3222-9E1A-D99BF2309E9E}"/>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4FE57C88-5276-26FE-E77F-210E01D1FC07}"/>
              </a:ext>
            </a:extLst>
          </p:cNvPr>
          <p:cNvGrpSpPr/>
          <p:nvPr/>
        </p:nvGrpSpPr>
        <p:grpSpPr>
          <a:xfrm>
            <a:off x="1084235" y="4216632"/>
            <a:ext cx="326112" cy="324000"/>
            <a:chOff x="731863" y="3273792"/>
            <a:chExt cx="326112" cy="324000"/>
          </a:xfrm>
        </p:grpSpPr>
        <p:sp>
          <p:nvSpPr>
            <p:cNvPr id="21" name="Freeform: Shape 20">
              <a:extLst>
                <a:ext uri="{FF2B5EF4-FFF2-40B4-BE49-F238E27FC236}">
                  <a16:creationId xmlns:a16="http://schemas.microsoft.com/office/drawing/2014/main" id="{207B21F0-54F8-48CC-84D8-FDC7C3D2F01A}"/>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Graphic 77">
              <a:extLst>
                <a:ext uri="{FF2B5EF4-FFF2-40B4-BE49-F238E27FC236}">
                  <a16:creationId xmlns:a16="http://schemas.microsoft.com/office/drawing/2014/main" id="{18B39FF8-072B-6F11-CB94-015DEDD19593}"/>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3" name="Group 22">
            <a:extLst>
              <a:ext uri="{FF2B5EF4-FFF2-40B4-BE49-F238E27FC236}">
                <a16:creationId xmlns:a16="http://schemas.microsoft.com/office/drawing/2014/main" id="{6841671A-F678-D662-27B5-3A1E17EF4952}"/>
              </a:ext>
            </a:extLst>
          </p:cNvPr>
          <p:cNvGrpSpPr/>
          <p:nvPr/>
        </p:nvGrpSpPr>
        <p:grpSpPr>
          <a:xfrm>
            <a:off x="1084235" y="4671474"/>
            <a:ext cx="326112" cy="324000"/>
            <a:chOff x="731863" y="3273792"/>
            <a:chExt cx="326112" cy="324000"/>
          </a:xfrm>
        </p:grpSpPr>
        <p:sp>
          <p:nvSpPr>
            <p:cNvPr id="24" name="Freeform: Shape 23">
              <a:extLst>
                <a:ext uri="{FF2B5EF4-FFF2-40B4-BE49-F238E27FC236}">
                  <a16:creationId xmlns:a16="http://schemas.microsoft.com/office/drawing/2014/main" id="{085AEC17-CCF4-BB74-0146-95F637F54BB5}"/>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Graphic 77">
              <a:extLst>
                <a:ext uri="{FF2B5EF4-FFF2-40B4-BE49-F238E27FC236}">
                  <a16:creationId xmlns:a16="http://schemas.microsoft.com/office/drawing/2014/main" id="{E4C98BA5-3DCB-864F-1925-BC364A58F784}"/>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6" name="Group 25">
            <a:extLst>
              <a:ext uri="{FF2B5EF4-FFF2-40B4-BE49-F238E27FC236}">
                <a16:creationId xmlns:a16="http://schemas.microsoft.com/office/drawing/2014/main" id="{C6733B8A-94C0-04C2-E76D-D4561BD25079}"/>
              </a:ext>
            </a:extLst>
          </p:cNvPr>
          <p:cNvGrpSpPr/>
          <p:nvPr/>
        </p:nvGrpSpPr>
        <p:grpSpPr>
          <a:xfrm>
            <a:off x="1084235" y="5581155"/>
            <a:ext cx="326112" cy="324000"/>
            <a:chOff x="731863" y="3273792"/>
            <a:chExt cx="326112" cy="324000"/>
          </a:xfrm>
        </p:grpSpPr>
        <p:sp>
          <p:nvSpPr>
            <p:cNvPr id="27" name="Freeform: Shape 26">
              <a:extLst>
                <a:ext uri="{FF2B5EF4-FFF2-40B4-BE49-F238E27FC236}">
                  <a16:creationId xmlns:a16="http://schemas.microsoft.com/office/drawing/2014/main" id="{C3EAA456-EA39-DDC0-AE21-4E5292054088}"/>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Graphic 77">
              <a:extLst>
                <a:ext uri="{FF2B5EF4-FFF2-40B4-BE49-F238E27FC236}">
                  <a16:creationId xmlns:a16="http://schemas.microsoft.com/office/drawing/2014/main" id="{F09AE6BD-F818-34A1-F2A1-6532F607E15B}"/>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6152B9B4-BD17-9408-43E0-86F12EFB4F93}"/>
              </a:ext>
            </a:extLst>
          </p:cNvPr>
          <p:cNvGrpSpPr/>
          <p:nvPr/>
        </p:nvGrpSpPr>
        <p:grpSpPr>
          <a:xfrm>
            <a:off x="1084235" y="5126316"/>
            <a:ext cx="326112" cy="324000"/>
            <a:chOff x="731863" y="3273792"/>
            <a:chExt cx="326112" cy="324000"/>
          </a:xfrm>
        </p:grpSpPr>
        <p:sp>
          <p:nvSpPr>
            <p:cNvPr id="3" name="Freeform: Shape 2">
              <a:extLst>
                <a:ext uri="{FF2B5EF4-FFF2-40B4-BE49-F238E27FC236}">
                  <a16:creationId xmlns:a16="http://schemas.microsoft.com/office/drawing/2014/main" id="{9FD547C4-365A-CEAF-6F4A-F7FC43CE317D}"/>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Graphic 77">
              <a:extLst>
                <a:ext uri="{FF2B5EF4-FFF2-40B4-BE49-F238E27FC236}">
                  <a16:creationId xmlns:a16="http://schemas.microsoft.com/office/drawing/2014/main" id="{A7731996-6C99-0213-8FF9-1A6F1D081762}"/>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8" name="Group 7">
            <a:extLst>
              <a:ext uri="{FF2B5EF4-FFF2-40B4-BE49-F238E27FC236}">
                <a16:creationId xmlns:a16="http://schemas.microsoft.com/office/drawing/2014/main" id="{4E25EE53-52B2-7312-D1DF-D796BF20CFD2}"/>
              </a:ext>
            </a:extLst>
          </p:cNvPr>
          <p:cNvGrpSpPr/>
          <p:nvPr/>
        </p:nvGrpSpPr>
        <p:grpSpPr>
          <a:xfrm>
            <a:off x="1084235" y="2852106"/>
            <a:ext cx="326112" cy="324000"/>
            <a:chOff x="731863" y="3273792"/>
            <a:chExt cx="326112" cy="324000"/>
          </a:xfrm>
        </p:grpSpPr>
        <p:sp>
          <p:nvSpPr>
            <p:cNvPr id="9" name="Freeform: Shape 8">
              <a:extLst>
                <a:ext uri="{FF2B5EF4-FFF2-40B4-BE49-F238E27FC236}">
                  <a16:creationId xmlns:a16="http://schemas.microsoft.com/office/drawing/2014/main" id="{9A3B85B1-0684-AC80-89EA-F074B4EE0705}"/>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Graphic 77">
              <a:extLst>
                <a:ext uri="{FF2B5EF4-FFF2-40B4-BE49-F238E27FC236}">
                  <a16:creationId xmlns:a16="http://schemas.microsoft.com/office/drawing/2014/main" id="{540CD168-36CB-CC4E-0DF7-CBFAF5289DFA}"/>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130456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908A4-169B-7E4C-00CD-6997DA3769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45F16D8-24B4-BFFD-96F7-372BE27F63DB}"/>
              </a:ext>
            </a:extLst>
          </p:cNvPr>
          <p:cNvSpPr>
            <a:spLocks noGrp="1"/>
          </p:cNvSpPr>
          <p:nvPr>
            <p:ph sz="quarter" idx="10"/>
          </p:nvPr>
        </p:nvSpPr>
        <p:spPr>
          <a:xfrm>
            <a:off x="1616986" y="2397264"/>
            <a:ext cx="9613900" cy="3570208"/>
          </a:xfrm>
        </p:spPr>
        <p:txBody>
          <a:bodyPr/>
          <a:lstStyle/>
          <a:p>
            <a:pPr marL="0" indent="0">
              <a:spcBef>
                <a:spcPts val="1200"/>
              </a:spcBef>
              <a:buClr>
                <a:srgbClr val="9BF00B"/>
              </a:buClr>
              <a:buSzPct val="100000"/>
              <a:buNone/>
            </a:pPr>
            <a:r>
              <a:rPr lang="en-GB" sz="1800"/>
              <a:t>Complete each slide providing the required information </a:t>
            </a:r>
          </a:p>
          <a:p>
            <a:pPr marL="0" indent="0">
              <a:spcBef>
                <a:spcPts val="1200"/>
              </a:spcBef>
              <a:buClr>
                <a:srgbClr val="9BF00B"/>
              </a:buClr>
              <a:buSzPct val="100000"/>
              <a:buNone/>
            </a:pPr>
            <a:r>
              <a:rPr lang="en-GB" sz="1800"/>
              <a:t>Each Topic section outlines the areas we want to cover along with example assets.</a:t>
            </a:r>
          </a:p>
          <a:p>
            <a:pPr marL="0" indent="0">
              <a:spcBef>
                <a:spcPts val="1200"/>
              </a:spcBef>
              <a:buClr>
                <a:srgbClr val="9BF00B"/>
              </a:buClr>
              <a:buSzPct val="100000"/>
              <a:buNone/>
            </a:pPr>
            <a:r>
              <a:rPr lang="en-GB" sz="1800"/>
              <a:t>Put your information into the slide following the topic slide and add more  slides to capture the required information if needed. </a:t>
            </a:r>
          </a:p>
          <a:p>
            <a:pPr marL="0" indent="0">
              <a:spcBef>
                <a:spcPts val="1200"/>
              </a:spcBef>
              <a:buClr>
                <a:srgbClr val="9BF00B"/>
              </a:buClr>
              <a:buSzPct val="100000"/>
              <a:buNone/>
            </a:pPr>
            <a:r>
              <a:rPr lang="en-GB" sz="1800"/>
              <a:t>Skip and hide slides that are not applicable to your project.</a:t>
            </a:r>
          </a:p>
          <a:p>
            <a:pPr marL="0" indent="0">
              <a:spcBef>
                <a:spcPts val="1200"/>
              </a:spcBef>
              <a:buClr>
                <a:srgbClr val="9BF00B"/>
              </a:buClr>
              <a:buSzPct val="100000"/>
              <a:buNone/>
            </a:pPr>
            <a:r>
              <a:rPr lang="en-GB" sz="1800"/>
              <a:t>Do not hesitate to paste your own slides.</a:t>
            </a:r>
          </a:p>
          <a:p>
            <a:pPr marL="0" indent="0">
              <a:spcBef>
                <a:spcPts val="1200"/>
              </a:spcBef>
              <a:buClr>
                <a:srgbClr val="9BF00B"/>
              </a:buClr>
              <a:buSzPct val="100000"/>
              <a:buNone/>
            </a:pPr>
            <a:r>
              <a:rPr lang="en-GB" sz="1800"/>
              <a:t>Reach out if you have questions on the format or content.</a:t>
            </a:r>
          </a:p>
          <a:p>
            <a:pPr marL="0" indent="0">
              <a:spcBef>
                <a:spcPts val="1200"/>
              </a:spcBef>
              <a:buClr>
                <a:srgbClr val="9BF00B"/>
              </a:buClr>
              <a:buSzPct val="100000"/>
              <a:buNone/>
            </a:pPr>
            <a:r>
              <a:rPr lang="en-GB" sz="1800"/>
              <a:t>Send the completed deck at least 5 business days before the workshop.</a:t>
            </a:r>
          </a:p>
          <a:p>
            <a:pPr marL="0" indent="0">
              <a:spcBef>
                <a:spcPts val="1200"/>
              </a:spcBef>
              <a:buClr>
                <a:srgbClr val="9BF00B"/>
              </a:buClr>
              <a:buSzPct val="100000"/>
              <a:buNone/>
            </a:pPr>
            <a:r>
              <a:rPr lang="en-GB" sz="1800"/>
              <a:t>Store the document in a shared SharePoint location if possible.</a:t>
            </a:r>
          </a:p>
        </p:txBody>
      </p:sp>
      <p:sp>
        <p:nvSpPr>
          <p:cNvPr id="6" name="Text Placeholder 5">
            <a:extLst>
              <a:ext uri="{FF2B5EF4-FFF2-40B4-BE49-F238E27FC236}">
                <a16:creationId xmlns:a16="http://schemas.microsoft.com/office/drawing/2014/main" id="{940D3036-C4EB-13D4-DA7B-EC7CBCA78034}"/>
              </a:ext>
            </a:extLst>
          </p:cNvPr>
          <p:cNvSpPr>
            <a:spLocks noGrp="1"/>
          </p:cNvSpPr>
          <p:nvPr>
            <p:ph type="body" sz="quarter" idx="11"/>
          </p:nvPr>
        </p:nvSpPr>
        <p:spPr>
          <a:xfrm>
            <a:off x="865160" y="478433"/>
            <a:ext cx="10739440" cy="553998"/>
          </a:xfrm>
        </p:spPr>
        <p:txBody>
          <a:bodyPr/>
          <a:lstStyle/>
          <a:p>
            <a:r>
              <a:rPr lang="en-GB"/>
              <a:t>Instructions for customers and partners</a:t>
            </a:r>
            <a:endParaRPr lang="en-US"/>
          </a:p>
        </p:txBody>
      </p:sp>
      <p:sp>
        <p:nvSpPr>
          <p:cNvPr id="7" name="Text Placeholder 6">
            <a:extLst>
              <a:ext uri="{FF2B5EF4-FFF2-40B4-BE49-F238E27FC236}">
                <a16:creationId xmlns:a16="http://schemas.microsoft.com/office/drawing/2014/main" id="{D486A55A-657D-8DF3-E652-E0886BBB4419}"/>
              </a:ext>
            </a:extLst>
          </p:cNvPr>
          <p:cNvSpPr>
            <a:spLocks noGrp="1"/>
          </p:cNvSpPr>
          <p:nvPr>
            <p:ph type="body" sz="quarter" idx="12"/>
          </p:nvPr>
        </p:nvSpPr>
        <p:spPr>
          <a:xfrm>
            <a:off x="865160" y="1433861"/>
            <a:ext cx="11383210" cy="430887"/>
          </a:xfrm>
        </p:spPr>
        <p:txBody>
          <a:bodyPr/>
          <a:lstStyle/>
          <a:p>
            <a:r>
              <a:rPr lang="en-GB" sz="2800"/>
              <a:t>How to fill this document:</a:t>
            </a:r>
          </a:p>
        </p:txBody>
      </p:sp>
      <p:grpSp>
        <p:nvGrpSpPr>
          <p:cNvPr id="13" name="Group 12">
            <a:extLst>
              <a:ext uri="{FF2B5EF4-FFF2-40B4-BE49-F238E27FC236}">
                <a16:creationId xmlns:a16="http://schemas.microsoft.com/office/drawing/2014/main" id="{AC39371B-C77E-520E-DC1D-C429FBAC359A}"/>
              </a:ext>
            </a:extLst>
          </p:cNvPr>
          <p:cNvGrpSpPr/>
          <p:nvPr/>
        </p:nvGrpSpPr>
        <p:grpSpPr>
          <a:xfrm>
            <a:off x="1084235" y="2397264"/>
            <a:ext cx="326112" cy="324000"/>
            <a:chOff x="731863" y="3273792"/>
            <a:chExt cx="326112" cy="324000"/>
          </a:xfrm>
        </p:grpSpPr>
        <p:sp>
          <p:nvSpPr>
            <p:cNvPr id="11" name="Freeform: Shape 10">
              <a:extLst>
                <a:ext uri="{FF2B5EF4-FFF2-40B4-BE49-F238E27FC236}">
                  <a16:creationId xmlns:a16="http://schemas.microsoft.com/office/drawing/2014/main" id="{4323512A-26B4-C0CC-F28B-113E22EB4372}"/>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Graphic 77">
              <a:extLst>
                <a:ext uri="{FF2B5EF4-FFF2-40B4-BE49-F238E27FC236}">
                  <a16:creationId xmlns:a16="http://schemas.microsoft.com/office/drawing/2014/main" id="{D15DE126-290B-454D-6463-97D28712138D}"/>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4" name="Group 13">
            <a:extLst>
              <a:ext uri="{FF2B5EF4-FFF2-40B4-BE49-F238E27FC236}">
                <a16:creationId xmlns:a16="http://schemas.microsoft.com/office/drawing/2014/main" id="{F195AD94-121F-4A2D-C021-E130C75F6ED6}"/>
              </a:ext>
            </a:extLst>
          </p:cNvPr>
          <p:cNvGrpSpPr/>
          <p:nvPr/>
        </p:nvGrpSpPr>
        <p:grpSpPr>
          <a:xfrm>
            <a:off x="1084235" y="3306948"/>
            <a:ext cx="326112" cy="324000"/>
            <a:chOff x="731863" y="3273792"/>
            <a:chExt cx="326112" cy="324000"/>
          </a:xfrm>
        </p:grpSpPr>
        <p:sp>
          <p:nvSpPr>
            <p:cNvPr id="15" name="Freeform: Shape 14">
              <a:extLst>
                <a:ext uri="{FF2B5EF4-FFF2-40B4-BE49-F238E27FC236}">
                  <a16:creationId xmlns:a16="http://schemas.microsoft.com/office/drawing/2014/main" id="{6C4791A4-8B4F-49EF-4A38-B836691F4543}"/>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 name="Graphic 77">
              <a:extLst>
                <a:ext uri="{FF2B5EF4-FFF2-40B4-BE49-F238E27FC236}">
                  <a16:creationId xmlns:a16="http://schemas.microsoft.com/office/drawing/2014/main" id="{93BC0D95-BD41-466C-0EA5-50F76DC798F5}"/>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669CAEF4-117B-2FD7-D1C2-8786A877B481}"/>
              </a:ext>
            </a:extLst>
          </p:cNvPr>
          <p:cNvGrpSpPr/>
          <p:nvPr/>
        </p:nvGrpSpPr>
        <p:grpSpPr>
          <a:xfrm>
            <a:off x="1084235" y="3761790"/>
            <a:ext cx="326112" cy="324000"/>
            <a:chOff x="731863" y="3273792"/>
            <a:chExt cx="326112" cy="324000"/>
          </a:xfrm>
        </p:grpSpPr>
        <p:sp>
          <p:nvSpPr>
            <p:cNvPr id="18" name="Freeform: Shape 17">
              <a:extLst>
                <a:ext uri="{FF2B5EF4-FFF2-40B4-BE49-F238E27FC236}">
                  <a16:creationId xmlns:a16="http://schemas.microsoft.com/office/drawing/2014/main" id="{02D082B6-9C70-BF51-9809-58A24DE1DA4B}"/>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Graphic 77">
              <a:extLst>
                <a:ext uri="{FF2B5EF4-FFF2-40B4-BE49-F238E27FC236}">
                  <a16:creationId xmlns:a16="http://schemas.microsoft.com/office/drawing/2014/main" id="{CB9C9C83-3576-3AEE-61C6-242A6A83B1E5}"/>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5D700C63-CB4D-BA90-852E-C5CB27AB0F2A}"/>
              </a:ext>
            </a:extLst>
          </p:cNvPr>
          <p:cNvGrpSpPr/>
          <p:nvPr/>
        </p:nvGrpSpPr>
        <p:grpSpPr>
          <a:xfrm>
            <a:off x="1084235" y="4216632"/>
            <a:ext cx="326112" cy="324000"/>
            <a:chOff x="731863" y="3273792"/>
            <a:chExt cx="326112" cy="324000"/>
          </a:xfrm>
        </p:grpSpPr>
        <p:sp>
          <p:nvSpPr>
            <p:cNvPr id="21" name="Freeform: Shape 20">
              <a:extLst>
                <a:ext uri="{FF2B5EF4-FFF2-40B4-BE49-F238E27FC236}">
                  <a16:creationId xmlns:a16="http://schemas.microsoft.com/office/drawing/2014/main" id="{B4DE9554-2152-2B32-BD6E-10BEAEB8E07E}"/>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Graphic 77">
              <a:extLst>
                <a:ext uri="{FF2B5EF4-FFF2-40B4-BE49-F238E27FC236}">
                  <a16:creationId xmlns:a16="http://schemas.microsoft.com/office/drawing/2014/main" id="{2EB6A4BC-8925-218C-0A60-2591F452FCE9}"/>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3" name="Group 22">
            <a:extLst>
              <a:ext uri="{FF2B5EF4-FFF2-40B4-BE49-F238E27FC236}">
                <a16:creationId xmlns:a16="http://schemas.microsoft.com/office/drawing/2014/main" id="{06B4C327-B1BA-ECA1-6FCC-4A4CAF52ACF6}"/>
              </a:ext>
            </a:extLst>
          </p:cNvPr>
          <p:cNvGrpSpPr/>
          <p:nvPr/>
        </p:nvGrpSpPr>
        <p:grpSpPr>
          <a:xfrm>
            <a:off x="1084235" y="4671474"/>
            <a:ext cx="326112" cy="324000"/>
            <a:chOff x="731863" y="3273792"/>
            <a:chExt cx="326112" cy="324000"/>
          </a:xfrm>
        </p:grpSpPr>
        <p:sp>
          <p:nvSpPr>
            <p:cNvPr id="24" name="Freeform: Shape 23">
              <a:extLst>
                <a:ext uri="{FF2B5EF4-FFF2-40B4-BE49-F238E27FC236}">
                  <a16:creationId xmlns:a16="http://schemas.microsoft.com/office/drawing/2014/main" id="{F7093D77-157C-EBB5-1570-C8CF4E391B97}"/>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Graphic 77">
              <a:extLst>
                <a:ext uri="{FF2B5EF4-FFF2-40B4-BE49-F238E27FC236}">
                  <a16:creationId xmlns:a16="http://schemas.microsoft.com/office/drawing/2014/main" id="{3807E5B5-62CC-6F01-9BC7-2A756AE3C59D}"/>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6" name="Group 25">
            <a:extLst>
              <a:ext uri="{FF2B5EF4-FFF2-40B4-BE49-F238E27FC236}">
                <a16:creationId xmlns:a16="http://schemas.microsoft.com/office/drawing/2014/main" id="{5F898637-7171-5873-64FE-32EC49E6E35A}"/>
              </a:ext>
            </a:extLst>
          </p:cNvPr>
          <p:cNvGrpSpPr/>
          <p:nvPr/>
        </p:nvGrpSpPr>
        <p:grpSpPr>
          <a:xfrm>
            <a:off x="1084235" y="5581155"/>
            <a:ext cx="326112" cy="324000"/>
            <a:chOff x="731863" y="3273792"/>
            <a:chExt cx="326112" cy="324000"/>
          </a:xfrm>
        </p:grpSpPr>
        <p:sp>
          <p:nvSpPr>
            <p:cNvPr id="27" name="Freeform: Shape 26">
              <a:extLst>
                <a:ext uri="{FF2B5EF4-FFF2-40B4-BE49-F238E27FC236}">
                  <a16:creationId xmlns:a16="http://schemas.microsoft.com/office/drawing/2014/main" id="{21AC8976-A3ED-25B0-FB21-9CC496D0C22A}"/>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Graphic 77">
              <a:extLst>
                <a:ext uri="{FF2B5EF4-FFF2-40B4-BE49-F238E27FC236}">
                  <a16:creationId xmlns:a16="http://schemas.microsoft.com/office/drawing/2014/main" id="{07A7AAB0-EE61-0228-0CC6-D25267EF2F47}"/>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B84F0C9C-CA3C-D0FC-038A-6B3F64552B67}"/>
              </a:ext>
            </a:extLst>
          </p:cNvPr>
          <p:cNvGrpSpPr/>
          <p:nvPr/>
        </p:nvGrpSpPr>
        <p:grpSpPr>
          <a:xfrm>
            <a:off x="1084235" y="5126316"/>
            <a:ext cx="326112" cy="324000"/>
            <a:chOff x="731863" y="3273792"/>
            <a:chExt cx="326112" cy="324000"/>
          </a:xfrm>
        </p:grpSpPr>
        <p:sp>
          <p:nvSpPr>
            <p:cNvPr id="3" name="Freeform: Shape 2">
              <a:extLst>
                <a:ext uri="{FF2B5EF4-FFF2-40B4-BE49-F238E27FC236}">
                  <a16:creationId xmlns:a16="http://schemas.microsoft.com/office/drawing/2014/main" id="{B6FB9D59-C00A-1CBF-1A27-00B71D10357D}"/>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Graphic 77">
              <a:extLst>
                <a:ext uri="{FF2B5EF4-FFF2-40B4-BE49-F238E27FC236}">
                  <a16:creationId xmlns:a16="http://schemas.microsoft.com/office/drawing/2014/main" id="{ADF6AC14-A6FA-6F51-0EDF-A7B469C61906}"/>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8" name="Group 7">
            <a:extLst>
              <a:ext uri="{FF2B5EF4-FFF2-40B4-BE49-F238E27FC236}">
                <a16:creationId xmlns:a16="http://schemas.microsoft.com/office/drawing/2014/main" id="{2E81A440-2B9D-BBF3-B8EE-F75D42E0D064}"/>
              </a:ext>
            </a:extLst>
          </p:cNvPr>
          <p:cNvGrpSpPr/>
          <p:nvPr/>
        </p:nvGrpSpPr>
        <p:grpSpPr>
          <a:xfrm>
            <a:off x="1084235" y="2852106"/>
            <a:ext cx="326112" cy="324000"/>
            <a:chOff x="731863" y="3273792"/>
            <a:chExt cx="326112" cy="324000"/>
          </a:xfrm>
        </p:grpSpPr>
        <p:sp>
          <p:nvSpPr>
            <p:cNvPr id="9" name="Freeform: Shape 8">
              <a:extLst>
                <a:ext uri="{FF2B5EF4-FFF2-40B4-BE49-F238E27FC236}">
                  <a16:creationId xmlns:a16="http://schemas.microsoft.com/office/drawing/2014/main" id="{1802509A-6E51-79A4-C067-BE392B4DA043}"/>
                </a:ext>
              </a:extLst>
            </p:cNvPr>
            <p:cNvSpPr/>
            <p:nvPr/>
          </p:nvSpPr>
          <p:spPr bwMode="auto">
            <a:xfrm>
              <a:off x="731863" y="3273792"/>
              <a:ext cx="326112" cy="324000"/>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8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Graphic 77">
              <a:extLst>
                <a:ext uri="{FF2B5EF4-FFF2-40B4-BE49-F238E27FC236}">
                  <a16:creationId xmlns:a16="http://schemas.microsoft.com/office/drawing/2014/main" id="{87808DD5-5A2F-D77C-786A-152271F4CB64}"/>
                </a:ext>
              </a:extLst>
            </p:cNvPr>
            <p:cNvSpPr/>
            <p:nvPr/>
          </p:nvSpPr>
          <p:spPr>
            <a:xfrm>
              <a:off x="813294" y="337233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accent2"/>
            </a:solid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31432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588263" y="186747"/>
            <a:ext cx="11018520" cy="553999"/>
          </a:xfrm>
        </p:spPr>
        <p:txBody>
          <a:bodyPr/>
          <a:lstStyle/>
          <a:p>
            <a:r>
              <a:rPr lang="en-US" dirty="0"/>
              <a:t>Solution Blueprint Workshop Agenda</a:t>
            </a:r>
            <a:endParaRPr lang="en-GB" dirty="0"/>
          </a:p>
        </p:txBody>
      </p:sp>
      <p:sp>
        <p:nvSpPr>
          <p:cNvPr id="40" name="Rectangle 39">
            <a:extLst>
              <a:ext uri="{FF2B5EF4-FFF2-40B4-BE49-F238E27FC236}">
                <a16:creationId xmlns:a16="http://schemas.microsoft.com/office/drawing/2014/main" id="{8550DF09-0D7B-4F8E-8ACF-13567A221AF3}"/>
              </a:ext>
            </a:extLst>
          </p:cNvPr>
          <p:cNvSpPr/>
          <p:nvPr/>
        </p:nvSpPr>
        <p:spPr>
          <a:xfrm>
            <a:off x="1500053" y="740421"/>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w="3175">
                  <a:noFill/>
                </a:ln>
                <a:solidFill>
                  <a:schemeClr val="tx1"/>
                </a:solidFill>
                <a:effectLst/>
                <a:uLnTx/>
                <a:uFillTx/>
                <a:latin typeface="Segoe UI Semibold"/>
                <a:ea typeface="+mn-ea"/>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schemeClr val="tx1"/>
                </a:solidFill>
                <a:effectLst/>
                <a:uLnTx/>
                <a:uFillTx/>
                <a:latin typeface="Segoe UI"/>
                <a:ea typeface="+mn-ea"/>
                <a:cs typeface="+mn-cs"/>
              </a:rPr>
              <a:t>Understand your Program Design, provide best practices review, highlight any risks and gaps in the plan. Product roadmap and release alignment.</a:t>
            </a:r>
          </a:p>
        </p:txBody>
      </p:sp>
      <p:sp>
        <p:nvSpPr>
          <p:cNvPr id="42" name="Rectangle: Rounded Corners 14">
            <a:extLst>
              <a:ext uri="{FF2B5EF4-FFF2-40B4-BE49-F238E27FC236}">
                <a16:creationId xmlns:a16="http://schemas.microsoft.com/office/drawing/2014/main" id="{FCCFC8E7-228A-485F-B89E-E8B4B03CC681}"/>
              </a:ext>
            </a:extLst>
          </p:cNvPr>
          <p:cNvSpPr/>
          <p:nvPr/>
        </p:nvSpPr>
        <p:spPr bwMode="auto">
          <a:xfrm>
            <a:off x="405657" y="1153700"/>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endParaRPr kumimoji="0" lang="en-US" sz="2000"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Lst>
          </p:cNvPr>
          <p:cNvCxnSpPr>
            <a:cxnSpLocks/>
          </p:cNvCxnSpPr>
          <p:nvPr/>
        </p:nvCxnSpPr>
        <p:spPr>
          <a:xfrm>
            <a:off x="1494318" y="979268"/>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Lst>
          </p:cNvPr>
          <p:cNvCxnSpPr>
            <a:cxnSpLocks/>
          </p:cNvCxnSpPr>
          <p:nvPr/>
        </p:nvCxnSpPr>
        <p:spPr>
          <a:xfrm>
            <a:off x="1" y="1256250"/>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913BBF-6FE9-4291-9E49-F6769461052B}"/>
              </a:ext>
            </a:extLst>
          </p:cNvPr>
          <p:cNvCxnSpPr>
            <a:cxnSpLocks/>
          </p:cNvCxnSpPr>
          <p:nvPr/>
        </p:nvCxnSpPr>
        <p:spPr>
          <a:xfrm>
            <a:off x="457200" y="1995921"/>
            <a:ext cx="5664073" cy="0"/>
          </a:xfrm>
          <a:prstGeom prst="line">
            <a:avLst/>
          </a:prstGeom>
          <a:noFill/>
          <a:ln w="3175">
            <a:solidFill>
              <a:schemeClr val="bg1">
                <a:lumMod val="85000"/>
              </a:schemeClr>
            </a:solidFill>
            <a:prstDash val="dash"/>
          </a:ln>
        </p:spPr>
      </p:cxnSp>
      <p:sp>
        <p:nvSpPr>
          <p:cNvPr id="89" name="Rectangle 88">
            <a:extLst>
              <a:ext uri="{FF2B5EF4-FFF2-40B4-BE49-F238E27FC236}">
                <a16:creationId xmlns:a16="http://schemas.microsoft.com/office/drawing/2014/main" id="{429D1AB2-FD1C-420E-91FC-D03A20DC1B8B}"/>
              </a:ext>
            </a:extLst>
          </p:cNvPr>
          <p:cNvSpPr/>
          <p:nvPr/>
        </p:nvSpPr>
        <p:spPr>
          <a:xfrm>
            <a:off x="6115539" y="1095841"/>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chemeClr val="tx1"/>
              </a:solidFill>
              <a:effectLst/>
              <a:uLnTx/>
              <a:uFillTx/>
              <a:latin typeface="Segoe UI Semibold"/>
              <a:ea typeface="+mn-ea"/>
              <a:cs typeface="+mn-cs"/>
            </a:endParaRPr>
          </a:p>
        </p:txBody>
      </p:sp>
      <p:grpSp>
        <p:nvGrpSpPr>
          <p:cNvPr id="90" name="Group 89">
            <a:extLst>
              <a:ext uri="{FF2B5EF4-FFF2-40B4-BE49-F238E27FC236}">
                <a16:creationId xmlns:a16="http://schemas.microsoft.com/office/drawing/2014/main" id="{AB4443CD-27CA-4DBD-A805-FB445344CC74}"/>
              </a:ext>
            </a:extLst>
          </p:cNvPr>
          <p:cNvGrpSpPr/>
          <p:nvPr/>
        </p:nvGrpSpPr>
        <p:grpSpPr>
          <a:xfrm>
            <a:off x="6472302" y="2894417"/>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effectLst/>
                <a:uLnTx/>
                <a:uFillTx/>
                <a:latin typeface="Segoe UI"/>
                <a:ea typeface="+mn-ea"/>
                <a:cs typeface="+mn-cs"/>
              </a:endParaRPr>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2672644"/>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marL="0" marR="0" lvl="0" indent="0" algn="l" defTabSz="878102" rtl="0" eaLnBrk="1" fontAlgn="base" latinLnBrk="0" hangingPunct="1">
              <a:lnSpc>
                <a:spcPct val="100000"/>
              </a:lnSpc>
              <a:spcBef>
                <a:spcPts val="600"/>
              </a:spcBef>
              <a:spcAft>
                <a:spcPts val="600"/>
              </a:spcAft>
              <a:buClrTx/>
              <a:buSzTx/>
              <a:buFontTx/>
              <a:buNone/>
              <a:tabLst/>
              <a:defRPr/>
            </a:pPr>
            <a:r>
              <a:rPr kumimoji="0" lang="en-US" sz="1600" b="0" i="0" u="none" strike="noStrike" kern="0" cap="none" spc="0" normalizeH="0" baseline="0" noProof="0">
                <a:ln>
                  <a:noFill/>
                </a:ln>
                <a:effectLst/>
                <a:uLnTx/>
                <a:uFillTx/>
                <a:latin typeface="Segoe UI Semibold"/>
                <a:ea typeface="Segoe UI" pitchFamily="34" charset="0"/>
                <a:cs typeface="Segoe UI"/>
              </a:rPr>
              <a:t>Attendees: </a:t>
            </a:r>
            <a:r>
              <a:rPr kumimoji="0" lang="en-GB" sz="1600" b="0" i="0" u="none" strike="noStrike" kern="1200" cap="none" spc="0" normalizeH="0" baseline="0" noProof="0">
                <a:ln>
                  <a:noFill/>
                </a:ln>
                <a:effectLst/>
                <a:uLnTx/>
                <a:uFillTx/>
                <a:latin typeface="Segoe UI"/>
                <a:ea typeface="+mn-ea"/>
                <a:cs typeface="+mn-cs"/>
              </a:rPr>
              <a:t>Key stakeholders from the customer and partner teams. Solution architects, functional </a:t>
            </a:r>
            <a:br>
              <a:rPr kumimoji="0" lang="en-GB" sz="1600" b="0" i="0" u="none" strike="noStrike" kern="1200" cap="none" spc="0" normalizeH="0" baseline="0" noProof="0">
                <a:ln>
                  <a:noFill/>
                </a:ln>
                <a:effectLst/>
                <a:uLnTx/>
                <a:uFillTx/>
                <a:latin typeface="Segoe UI"/>
                <a:ea typeface="+mn-ea"/>
                <a:cs typeface="+mn-cs"/>
              </a:rPr>
            </a:br>
            <a:r>
              <a:rPr kumimoji="0" lang="en-GB" sz="1600" b="0" i="0" u="none" strike="noStrike" kern="1200" cap="none" spc="0" normalizeH="0" baseline="0" noProof="0">
                <a:ln>
                  <a:noFill/>
                </a:ln>
                <a:effectLst/>
                <a:uLnTx/>
                <a:uFillTx/>
                <a:latin typeface="Segoe UI"/>
                <a:ea typeface="+mn-ea"/>
                <a:cs typeface="+mn-cs"/>
              </a:rPr>
              <a:t>and technical leads are mandatory.</a:t>
            </a:r>
            <a:endParaRPr kumimoji="0" lang="en-US" sz="1765" b="0" i="0" u="none" strike="noStrike" kern="1200" cap="none" spc="0" normalizeH="0" baseline="0" noProof="0">
              <a:ln>
                <a:noFill/>
              </a:ln>
              <a:effectLst/>
              <a:uLnTx/>
              <a:uFillTx/>
              <a:latin typeface="Segoe UI"/>
              <a:ea typeface="+mn-ea"/>
              <a:cs typeface="+mn-cs"/>
            </a:endParaRPr>
          </a:p>
          <a:p>
            <a:pPr marL="0" marR="0" lvl="0" indent="0" algn="l" defTabSz="878102" rtl="0" eaLnBrk="1" fontAlgn="base" latinLnBrk="0" hangingPunct="1">
              <a:lnSpc>
                <a:spcPct val="100000"/>
              </a:lnSpc>
              <a:spcBef>
                <a:spcPts val="600"/>
              </a:spcBef>
              <a:spcAft>
                <a:spcPts val="600"/>
              </a:spcAft>
              <a:buClrTx/>
              <a:buSzTx/>
              <a:buFontTx/>
              <a:buNone/>
              <a:tabLst/>
              <a:defRPr/>
            </a:pPr>
            <a:r>
              <a:rPr kumimoji="0" lang="en-US" sz="1600" b="0" i="0" u="none" strike="noStrike" kern="0" cap="none" spc="0" normalizeH="0" baseline="0" noProof="0">
                <a:ln>
                  <a:noFill/>
                </a:ln>
                <a:effectLst/>
                <a:uLnTx/>
                <a:uFillTx/>
                <a:latin typeface="Segoe UI Semibold"/>
                <a:ea typeface="Segoe UI" pitchFamily="34" charset="0"/>
                <a:cs typeface="Segoe UI"/>
              </a:rPr>
              <a:t>Requirements: </a:t>
            </a:r>
            <a:r>
              <a:rPr kumimoji="0" lang="en-GB" sz="1600" b="0" i="0" u="none" strike="noStrike" kern="1200" cap="none" spc="0" normalizeH="0" baseline="0" noProof="0">
                <a:ln>
                  <a:noFill/>
                </a:ln>
                <a:effectLst/>
                <a:uLnTx/>
                <a:uFillTx/>
                <a:latin typeface="Segoe UI"/>
                <a:ea typeface="+mn-ea"/>
                <a:cs typeface="+mn-cs"/>
              </a:rPr>
              <a:t>Solution Blueprint WS templates filled out. High level Solution Architecture completed. Project plan and team roles defined.</a:t>
            </a:r>
            <a:endParaRPr kumimoji="0" lang="en-GB" sz="1600" b="0" i="0" u="none" strike="noStrike" kern="1200" cap="none" spc="0" normalizeH="0" baseline="0" noProof="0">
              <a:ln>
                <a:noFill/>
              </a:ln>
              <a:effectLst/>
              <a:uLnTx/>
              <a:uFillTx/>
              <a:latin typeface="Segoe UI"/>
              <a:ea typeface="+mn-ea"/>
              <a:cs typeface="Segoe UI"/>
            </a:endParaRPr>
          </a:p>
        </p:txBody>
      </p:sp>
      <p:cxnSp>
        <p:nvCxnSpPr>
          <p:cNvPr id="134" name="Straight Connector 133">
            <a:extLst>
              <a:ext uri="{FF2B5EF4-FFF2-40B4-BE49-F238E27FC236}">
                <a16:creationId xmlns:a16="http://schemas.microsoft.com/office/drawing/2014/main" id="{AE889D5B-1455-49F8-B093-4821CDEAB72B}"/>
              </a:ext>
            </a:extLst>
          </p:cNvPr>
          <p:cNvCxnSpPr>
            <a:cxnSpLocks/>
          </p:cNvCxnSpPr>
          <p:nvPr/>
        </p:nvCxnSpPr>
        <p:spPr>
          <a:xfrm>
            <a:off x="457200" y="2437308"/>
            <a:ext cx="5664073" cy="0"/>
          </a:xfrm>
          <a:prstGeom prst="line">
            <a:avLst/>
          </a:prstGeom>
          <a:noFill/>
          <a:ln w="3175">
            <a:solidFill>
              <a:schemeClr val="bg1">
                <a:lumMod val="85000"/>
              </a:schemeClr>
            </a:solidFill>
            <a:prstDash val="dash"/>
          </a:ln>
        </p:spPr>
      </p:cxnSp>
      <p:cxnSp>
        <p:nvCxnSpPr>
          <p:cNvPr id="158" name="Straight Connector 157">
            <a:extLst>
              <a:ext uri="{FF2B5EF4-FFF2-40B4-BE49-F238E27FC236}">
                <a16:creationId xmlns:a16="http://schemas.microsoft.com/office/drawing/2014/main" id="{5ADF1358-BC7E-4E5F-BC35-4321D9BC1AD6}"/>
              </a:ext>
            </a:extLst>
          </p:cNvPr>
          <p:cNvCxnSpPr>
            <a:cxnSpLocks/>
          </p:cNvCxnSpPr>
          <p:nvPr/>
        </p:nvCxnSpPr>
        <p:spPr>
          <a:xfrm>
            <a:off x="457200" y="3237888"/>
            <a:ext cx="5664073" cy="0"/>
          </a:xfrm>
          <a:prstGeom prst="line">
            <a:avLst/>
          </a:prstGeom>
          <a:noFill/>
          <a:ln w="3175">
            <a:solidFill>
              <a:schemeClr val="bg1">
                <a:lumMod val="85000"/>
              </a:schemeClr>
            </a:solidFill>
            <a:prstDash val="dash"/>
          </a:ln>
        </p:spPr>
      </p:cxnSp>
      <p:sp>
        <p:nvSpPr>
          <p:cNvPr id="9" name="TextBox 8">
            <a:extLst>
              <a:ext uri="{FF2B5EF4-FFF2-40B4-BE49-F238E27FC236}">
                <a16:creationId xmlns:a16="http://schemas.microsoft.com/office/drawing/2014/main" id="{F95DFC3A-03F8-4998-7E32-C01439C56FE4}"/>
              </a:ext>
            </a:extLst>
          </p:cNvPr>
          <p:cNvSpPr txBox="1"/>
          <p:nvPr/>
        </p:nvSpPr>
        <p:spPr>
          <a:xfrm>
            <a:off x="7659236" y="6515096"/>
            <a:ext cx="4369478" cy="184666"/>
          </a:xfrm>
          <a:prstGeom prst="rect">
            <a:avLst/>
          </a:prstGeom>
          <a:noFill/>
        </p:spPr>
        <p:txBody>
          <a:bodyPr wrap="square" lIns="0" tIns="0" rIns="0" bIns="0" rtlCol="0">
            <a:spAutoFit/>
          </a:bodyPr>
          <a:lstStyle/>
          <a:p>
            <a:pPr algn="r"/>
            <a:r>
              <a:rPr lang="en-US" sz="1200"/>
              <a:t>* Include the application topics relevant to project scope</a:t>
            </a:r>
          </a:p>
        </p:txBody>
      </p:sp>
      <p:grpSp>
        <p:nvGrpSpPr>
          <p:cNvPr id="49" name="Group 48">
            <a:extLst>
              <a:ext uri="{FF2B5EF4-FFF2-40B4-BE49-F238E27FC236}">
                <a16:creationId xmlns:a16="http://schemas.microsoft.com/office/drawing/2014/main" id="{F319591F-0F6A-4A24-B624-37EF1A04BC00}"/>
              </a:ext>
            </a:extLst>
          </p:cNvPr>
          <p:cNvGrpSpPr/>
          <p:nvPr/>
        </p:nvGrpSpPr>
        <p:grpSpPr>
          <a:xfrm>
            <a:off x="457200" y="1733313"/>
            <a:ext cx="4934898" cy="267173"/>
            <a:chOff x="747190" y="1644983"/>
            <a:chExt cx="4934898" cy="267173"/>
          </a:xfrm>
        </p:grpSpPr>
        <p:grpSp>
          <p:nvGrpSpPr>
            <p:cNvPr id="10" name="Group 9">
              <a:extLst>
                <a:ext uri="{FF2B5EF4-FFF2-40B4-BE49-F238E27FC236}">
                  <a16:creationId xmlns:a16="http://schemas.microsoft.com/office/drawing/2014/main" id="{D38DF78F-B1E2-71A0-01BC-E545BC7EB974}"/>
                </a:ext>
              </a:extLst>
            </p:cNvPr>
            <p:cNvGrpSpPr/>
            <p:nvPr/>
          </p:nvGrpSpPr>
          <p:grpSpPr>
            <a:xfrm>
              <a:off x="747190" y="1659051"/>
              <a:ext cx="253105" cy="253105"/>
              <a:chOff x="115497" y="1864737"/>
              <a:chExt cx="461744" cy="461744"/>
            </a:xfrm>
            <a:solidFill>
              <a:schemeClr val="tx2"/>
            </a:solidFill>
          </p:grpSpPr>
          <p:sp>
            <p:nvSpPr>
              <p:cNvPr id="24" name="Freeform: Shape 23">
                <a:extLst>
                  <a:ext uri="{FF2B5EF4-FFF2-40B4-BE49-F238E27FC236}">
                    <a16:creationId xmlns:a16="http://schemas.microsoft.com/office/drawing/2014/main" id="{BAC49D0C-BB49-2164-D22A-32D88C0D8A8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25" name="Graphic 77">
                <a:extLst>
                  <a:ext uri="{FF2B5EF4-FFF2-40B4-BE49-F238E27FC236}">
                    <a16:creationId xmlns:a16="http://schemas.microsoft.com/office/drawing/2014/main" id="{137BB06C-4956-72B5-1874-94E332EB818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Segoe UI"/>
                  <a:ea typeface="+mn-ea"/>
                  <a:cs typeface="+mn-cs"/>
                </a:endParaRPr>
              </a:p>
            </p:txBody>
          </p:sp>
        </p:grpSp>
        <p:sp>
          <p:nvSpPr>
            <p:cNvPr id="48" name="TextBox 47">
              <a:extLst>
                <a:ext uri="{FF2B5EF4-FFF2-40B4-BE49-F238E27FC236}">
                  <a16:creationId xmlns:a16="http://schemas.microsoft.com/office/drawing/2014/main" id="{2C9C029D-688B-4AA0-328C-6BB68A64DE9C}"/>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dirty="0"/>
                <a:t>Project governance</a:t>
              </a:r>
            </a:p>
          </p:txBody>
        </p:sp>
      </p:grpSp>
      <p:grpSp>
        <p:nvGrpSpPr>
          <p:cNvPr id="50" name="Group 49">
            <a:extLst>
              <a:ext uri="{FF2B5EF4-FFF2-40B4-BE49-F238E27FC236}">
                <a16:creationId xmlns:a16="http://schemas.microsoft.com/office/drawing/2014/main" id="{E4522D9E-33FB-7363-A01D-57B64438E8EB}"/>
              </a:ext>
            </a:extLst>
          </p:cNvPr>
          <p:cNvGrpSpPr/>
          <p:nvPr/>
        </p:nvGrpSpPr>
        <p:grpSpPr>
          <a:xfrm>
            <a:off x="457200" y="2100337"/>
            <a:ext cx="4934898" cy="267173"/>
            <a:chOff x="747190" y="1644983"/>
            <a:chExt cx="4934898" cy="267173"/>
          </a:xfrm>
        </p:grpSpPr>
        <p:grpSp>
          <p:nvGrpSpPr>
            <p:cNvPr id="51" name="Group 50">
              <a:extLst>
                <a:ext uri="{FF2B5EF4-FFF2-40B4-BE49-F238E27FC236}">
                  <a16:creationId xmlns:a16="http://schemas.microsoft.com/office/drawing/2014/main" id="{574B9510-EEF4-3BA4-FED0-F8DE26242353}"/>
                </a:ext>
              </a:extLst>
            </p:cNvPr>
            <p:cNvGrpSpPr/>
            <p:nvPr/>
          </p:nvGrpSpPr>
          <p:grpSpPr>
            <a:xfrm>
              <a:off x="747190" y="1659051"/>
              <a:ext cx="253105" cy="253105"/>
              <a:chOff x="115497" y="1864737"/>
              <a:chExt cx="461744" cy="461744"/>
            </a:xfrm>
            <a:solidFill>
              <a:schemeClr val="tx2"/>
            </a:solidFill>
          </p:grpSpPr>
          <p:sp>
            <p:nvSpPr>
              <p:cNvPr id="53" name="Freeform: Shape 52">
                <a:extLst>
                  <a:ext uri="{FF2B5EF4-FFF2-40B4-BE49-F238E27FC236}">
                    <a16:creationId xmlns:a16="http://schemas.microsoft.com/office/drawing/2014/main" id="{9877A15C-AFA1-0945-82EA-DDA671C776D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54" name="Graphic 77">
                <a:extLst>
                  <a:ext uri="{FF2B5EF4-FFF2-40B4-BE49-F238E27FC236}">
                    <a16:creationId xmlns:a16="http://schemas.microsoft.com/office/drawing/2014/main" id="{441289FE-7FCE-898B-9DBB-670BF7AD039C}"/>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sp>
          <p:nvSpPr>
            <p:cNvPr id="52" name="TextBox 51">
              <a:extLst>
                <a:ext uri="{FF2B5EF4-FFF2-40B4-BE49-F238E27FC236}">
                  <a16:creationId xmlns:a16="http://schemas.microsoft.com/office/drawing/2014/main" id="{1FAD140D-EDC5-50E8-CEC5-121E29D76A28}"/>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a:t>Implementation strategy</a:t>
              </a:r>
            </a:p>
          </p:txBody>
        </p:sp>
      </p:grpSp>
      <p:grpSp>
        <p:nvGrpSpPr>
          <p:cNvPr id="64" name="Group 63">
            <a:extLst>
              <a:ext uri="{FF2B5EF4-FFF2-40B4-BE49-F238E27FC236}">
                <a16:creationId xmlns:a16="http://schemas.microsoft.com/office/drawing/2014/main" id="{D2C57AF5-ABF9-B4CA-36EB-69859E58DD63}"/>
              </a:ext>
            </a:extLst>
          </p:cNvPr>
          <p:cNvGrpSpPr/>
          <p:nvPr/>
        </p:nvGrpSpPr>
        <p:grpSpPr>
          <a:xfrm>
            <a:off x="457200" y="2467361"/>
            <a:ext cx="4934898" cy="267173"/>
            <a:chOff x="747190" y="1644983"/>
            <a:chExt cx="4934898" cy="267173"/>
          </a:xfrm>
        </p:grpSpPr>
        <p:grpSp>
          <p:nvGrpSpPr>
            <p:cNvPr id="65" name="Group 64">
              <a:extLst>
                <a:ext uri="{FF2B5EF4-FFF2-40B4-BE49-F238E27FC236}">
                  <a16:creationId xmlns:a16="http://schemas.microsoft.com/office/drawing/2014/main" id="{9A946BD0-5FD5-BB33-7129-43AA7E36BC66}"/>
                </a:ext>
              </a:extLst>
            </p:cNvPr>
            <p:cNvGrpSpPr/>
            <p:nvPr/>
          </p:nvGrpSpPr>
          <p:grpSpPr>
            <a:xfrm>
              <a:off x="747190" y="1659051"/>
              <a:ext cx="253105" cy="253105"/>
              <a:chOff x="115497" y="1864737"/>
              <a:chExt cx="461744" cy="461744"/>
            </a:xfrm>
            <a:solidFill>
              <a:schemeClr val="tx2"/>
            </a:solidFill>
          </p:grpSpPr>
          <p:sp>
            <p:nvSpPr>
              <p:cNvPr id="67" name="Freeform: Shape 66">
                <a:extLst>
                  <a:ext uri="{FF2B5EF4-FFF2-40B4-BE49-F238E27FC236}">
                    <a16:creationId xmlns:a16="http://schemas.microsoft.com/office/drawing/2014/main" id="{8B2AD784-08E1-492E-B3A8-C230884FB4DB}"/>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68" name="Graphic 77">
                <a:extLst>
                  <a:ext uri="{FF2B5EF4-FFF2-40B4-BE49-F238E27FC236}">
                    <a16:creationId xmlns:a16="http://schemas.microsoft.com/office/drawing/2014/main" id="{79662C1A-0497-404A-82A8-40D909315093}"/>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sp>
          <p:nvSpPr>
            <p:cNvPr id="66" name="TextBox 65">
              <a:extLst>
                <a:ext uri="{FF2B5EF4-FFF2-40B4-BE49-F238E27FC236}">
                  <a16:creationId xmlns:a16="http://schemas.microsoft.com/office/drawing/2014/main" id="{352F7D76-CFBF-F0ED-A32A-30832486BE29}"/>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a:t>Change management &amp; adoption</a:t>
              </a:r>
            </a:p>
          </p:txBody>
        </p:sp>
      </p:grpSp>
      <p:grpSp>
        <p:nvGrpSpPr>
          <p:cNvPr id="69" name="Group 68">
            <a:extLst>
              <a:ext uri="{FF2B5EF4-FFF2-40B4-BE49-F238E27FC236}">
                <a16:creationId xmlns:a16="http://schemas.microsoft.com/office/drawing/2014/main" id="{99E837EF-8F53-2F73-01A3-B75504DD4E88}"/>
              </a:ext>
            </a:extLst>
          </p:cNvPr>
          <p:cNvGrpSpPr/>
          <p:nvPr/>
        </p:nvGrpSpPr>
        <p:grpSpPr>
          <a:xfrm>
            <a:off x="457200" y="2834385"/>
            <a:ext cx="4934898" cy="267173"/>
            <a:chOff x="747190" y="1644983"/>
            <a:chExt cx="4934898" cy="267173"/>
          </a:xfrm>
        </p:grpSpPr>
        <p:grpSp>
          <p:nvGrpSpPr>
            <p:cNvPr id="70" name="Group 69">
              <a:extLst>
                <a:ext uri="{FF2B5EF4-FFF2-40B4-BE49-F238E27FC236}">
                  <a16:creationId xmlns:a16="http://schemas.microsoft.com/office/drawing/2014/main" id="{EB266652-7815-62EB-7800-ECBA2B5DFFEC}"/>
                </a:ext>
              </a:extLst>
            </p:cNvPr>
            <p:cNvGrpSpPr/>
            <p:nvPr/>
          </p:nvGrpSpPr>
          <p:grpSpPr>
            <a:xfrm>
              <a:off x="747190" y="1659051"/>
              <a:ext cx="253105" cy="253105"/>
              <a:chOff x="115497" y="1864737"/>
              <a:chExt cx="461744" cy="461744"/>
            </a:xfrm>
            <a:solidFill>
              <a:schemeClr val="tx2"/>
            </a:solidFill>
          </p:grpSpPr>
          <p:sp>
            <p:nvSpPr>
              <p:cNvPr id="72" name="Freeform: Shape 71">
                <a:extLst>
                  <a:ext uri="{FF2B5EF4-FFF2-40B4-BE49-F238E27FC236}">
                    <a16:creationId xmlns:a16="http://schemas.microsoft.com/office/drawing/2014/main" id="{7FF4C5EC-7079-E94E-53E9-01681E8CF4A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73" name="Graphic 77">
                <a:extLst>
                  <a:ext uri="{FF2B5EF4-FFF2-40B4-BE49-F238E27FC236}">
                    <a16:creationId xmlns:a16="http://schemas.microsoft.com/office/drawing/2014/main" id="{44ED1113-C59F-6A47-20C5-F875DFA1ABA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sp>
          <p:nvSpPr>
            <p:cNvPr id="71" name="TextBox 70">
              <a:extLst>
                <a:ext uri="{FF2B5EF4-FFF2-40B4-BE49-F238E27FC236}">
                  <a16:creationId xmlns:a16="http://schemas.microsoft.com/office/drawing/2014/main" id="{667D20D9-DF6A-49BD-59BE-157C7B396916}"/>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a:t>Process-focused solution</a:t>
              </a:r>
            </a:p>
          </p:txBody>
        </p:sp>
      </p:grpSp>
      <p:grpSp>
        <p:nvGrpSpPr>
          <p:cNvPr id="74" name="Group 73">
            <a:extLst>
              <a:ext uri="{FF2B5EF4-FFF2-40B4-BE49-F238E27FC236}">
                <a16:creationId xmlns:a16="http://schemas.microsoft.com/office/drawing/2014/main" id="{24F1E15A-CFA3-D600-EA0C-E99DB8BA1906}"/>
              </a:ext>
            </a:extLst>
          </p:cNvPr>
          <p:cNvGrpSpPr/>
          <p:nvPr/>
        </p:nvGrpSpPr>
        <p:grpSpPr>
          <a:xfrm>
            <a:off x="457200" y="3201409"/>
            <a:ext cx="4934898" cy="267173"/>
            <a:chOff x="747190" y="1644983"/>
            <a:chExt cx="4934898" cy="267173"/>
          </a:xfrm>
        </p:grpSpPr>
        <p:grpSp>
          <p:nvGrpSpPr>
            <p:cNvPr id="75" name="Group 74">
              <a:extLst>
                <a:ext uri="{FF2B5EF4-FFF2-40B4-BE49-F238E27FC236}">
                  <a16:creationId xmlns:a16="http://schemas.microsoft.com/office/drawing/2014/main" id="{4C34F333-84E6-28CB-8D75-C919E34239B4}"/>
                </a:ext>
              </a:extLst>
            </p:cNvPr>
            <p:cNvGrpSpPr/>
            <p:nvPr/>
          </p:nvGrpSpPr>
          <p:grpSpPr>
            <a:xfrm>
              <a:off x="747190" y="1659051"/>
              <a:ext cx="253105" cy="253105"/>
              <a:chOff x="115497" y="1864737"/>
              <a:chExt cx="461744" cy="461744"/>
            </a:xfrm>
            <a:solidFill>
              <a:schemeClr val="tx2"/>
            </a:solidFill>
          </p:grpSpPr>
          <p:sp>
            <p:nvSpPr>
              <p:cNvPr id="77" name="Freeform: Shape 76">
                <a:extLst>
                  <a:ext uri="{FF2B5EF4-FFF2-40B4-BE49-F238E27FC236}">
                    <a16:creationId xmlns:a16="http://schemas.microsoft.com/office/drawing/2014/main" id="{D0D16CD3-797B-0D5C-B01F-7A65A2E1E77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78" name="Graphic 77">
                <a:extLst>
                  <a:ext uri="{FF2B5EF4-FFF2-40B4-BE49-F238E27FC236}">
                    <a16:creationId xmlns:a16="http://schemas.microsoft.com/office/drawing/2014/main" id="{E064AF95-2184-BE28-7810-C56AEF4C0E0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sp>
          <p:nvSpPr>
            <p:cNvPr id="76" name="TextBox 75">
              <a:extLst>
                <a:ext uri="{FF2B5EF4-FFF2-40B4-BE49-F238E27FC236}">
                  <a16:creationId xmlns:a16="http://schemas.microsoft.com/office/drawing/2014/main" id="{B73F3822-AF24-A81A-7B18-9DCE74C34DCE}"/>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a:t>Business process strategy</a:t>
              </a:r>
            </a:p>
          </p:txBody>
        </p:sp>
      </p:grpSp>
      <p:grpSp>
        <p:nvGrpSpPr>
          <p:cNvPr id="79" name="Group 78">
            <a:extLst>
              <a:ext uri="{FF2B5EF4-FFF2-40B4-BE49-F238E27FC236}">
                <a16:creationId xmlns:a16="http://schemas.microsoft.com/office/drawing/2014/main" id="{F85F52A8-3ABC-7446-F48C-09B0C51BEB5E}"/>
              </a:ext>
            </a:extLst>
          </p:cNvPr>
          <p:cNvGrpSpPr/>
          <p:nvPr/>
        </p:nvGrpSpPr>
        <p:grpSpPr>
          <a:xfrm>
            <a:off x="457200" y="3568433"/>
            <a:ext cx="4934898" cy="267173"/>
            <a:chOff x="747190" y="1644983"/>
            <a:chExt cx="4934898" cy="267173"/>
          </a:xfrm>
        </p:grpSpPr>
        <p:grpSp>
          <p:nvGrpSpPr>
            <p:cNvPr id="80" name="Group 79">
              <a:extLst>
                <a:ext uri="{FF2B5EF4-FFF2-40B4-BE49-F238E27FC236}">
                  <a16:creationId xmlns:a16="http://schemas.microsoft.com/office/drawing/2014/main" id="{E1FB2CFE-7A65-3CF8-D72A-5647C68750A6}"/>
                </a:ext>
              </a:extLst>
            </p:cNvPr>
            <p:cNvGrpSpPr/>
            <p:nvPr/>
          </p:nvGrpSpPr>
          <p:grpSpPr>
            <a:xfrm>
              <a:off x="747190" y="1659051"/>
              <a:ext cx="253105" cy="253105"/>
              <a:chOff x="115497" y="1864737"/>
              <a:chExt cx="461744" cy="461744"/>
            </a:xfrm>
            <a:solidFill>
              <a:schemeClr val="tx2"/>
            </a:solidFill>
          </p:grpSpPr>
          <p:sp>
            <p:nvSpPr>
              <p:cNvPr id="82" name="Freeform: Shape 81">
                <a:extLst>
                  <a:ext uri="{FF2B5EF4-FFF2-40B4-BE49-F238E27FC236}">
                    <a16:creationId xmlns:a16="http://schemas.microsoft.com/office/drawing/2014/main" id="{005F8BA6-7DAB-6AD3-0886-85500758C08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83" name="Graphic 77">
                <a:extLst>
                  <a:ext uri="{FF2B5EF4-FFF2-40B4-BE49-F238E27FC236}">
                    <a16:creationId xmlns:a16="http://schemas.microsoft.com/office/drawing/2014/main" id="{2C059DFA-94DE-4B1F-1977-5DB63FF5D74B}"/>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sp>
          <p:nvSpPr>
            <p:cNvPr id="81" name="TextBox 80">
              <a:extLst>
                <a:ext uri="{FF2B5EF4-FFF2-40B4-BE49-F238E27FC236}">
                  <a16:creationId xmlns:a16="http://schemas.microsoft.com/office/drawing/2014/main" id="{77984CAB-187C-3604-A6FC-A77327F1FF11}"/>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a:t>Application architecture</a:t>
              </a:r>
            </a:p>
          </p:txBody>
        </p:sp>
      </p:grpSp>
      <p:grpSp>
        <p:nvGrpSpPr>
          <p:cNvPr id="84" name="Group 83">
            <a:extLst>
              <a:ext uri="{FF2B5EF4-FFF2-40B4-BE49-F238E27FC236}">
                <a16:creationId xmlns:a16="http://schemas.microsoft.com/office/drawing/2014/main" id="{36177E2B-3793-C276-9D5A-4D7B026C3D45}"/>
              </a:ext>
            </a:extLst>
          </p:cNvPr>
          <p:cNvGrpSpPr/>
          <p:nvPr/>
        </p:nvGrpSpPr>
        <p:grpSpPr>
          <a:xfrm>
            <a:off x="457200" y="3935457"/>
            <a:ext cx="4934898" cy="267173"/>
            <a:chOff x="747190" y="1644983"/>
            <a:chExt cx="4934898" cy="267173"/>
          </a:xfrm>
        </p:grpSpPr>
        <p:grpSp>
          <p:nvGrpSpPr>
            <p:cNvPr id="85" name="Group 84">
              <a:extLst>
                <a:ext uri="{FF2B5EF4-FFF2-40B4-BE49-F238E27FC236}">
                  <a16:creationId xmlns:a16="http://schemas.microsoft.com/office/drawing/2014/main" id="{D1CDBCE2-E9E3-4F61-7A2E-7B9F2984DF28}"/>
                </a:ext>
              </a:extLst>
            </p:cNvPr>
            <p:cNvGrpSpPr/>
            <p:nvPr/>
          </p:nvGrpSpPr>
          <p:grpSpPr>
            <a:xfrm>
              <a:off x="747190" y="1659051"/>
              <a:ext cx="253105" cy="253105"/>
              <a:chOff x="115497" y="1864737"/>
              <a:chExt cx="461744" cy="461744"/>
            </a:xfrm>
            <a:solidFill>
              <a:schemeClr val="tx2"/>
            </a:solidFill>
          </p:grpSpPr>
          <p:sp>
            <p:nvSpPr>
              <p:cNvPr id="87" name="Freeform: Shape 86">
                <a:extLst>
                  <a:ext uri="{FF2B5EF4-FFF2-40B4-BE49-F238E27FC236}">
                    <a16:creationId xmlns:a16="http://schemas.microsoft.com/office/drawing/2014/main" id="{9B797ACA-9CB6-AFE9-E86A-69CB83684307}"/>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88" name="Graphic 77">
                <a:extLst>
                  <a:ext uri="{FF2B5EF4-FFF2-40B4-BE49-F238E27FC236}">
                    <a16:creationId xmlns:a16="http://schemas.microsoft.com/office/drawing/2014/main" id="{C52164C7-33FA-2EE4-8585-468D67C92748}"/>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sp>
          <p:nvSpPr>
            <p:cNvPr id="86" name="TextBox 85">
              <a:extLst>
                <a:ext uri="{FF2B5EF4-FFF2-40B4-BE49-F238E27FC236}">
                  <a16:creationId xmlns:a16="http://schemas.microsoft.com/office/drawing/2014/main" id="{7A2CABCA-2D42-C601-1FB5-7EAE47B332E6}"/>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a:t>Environment strategy</a:t>
              </a:r>
            </a:p>
          </p:txBody>
        </p:sp>
      </p:grpSp>
      <p:grpSp>
        <p:nvGrpSpPr>
          <p:cNvPr id="93" name="Group 92">
            <a:extLst>
              <a:ext uri="{FF2B5EF4-FFF2-40B4-BE49-F238E27FC236}">
                <a16:creationId xmlns:a16="http://schemas.microsoft.com/office/drawing/2014/main" id="{C869EE50-9031-671E-ED86-A2A20608AB75}"/>
              </a:ext>
            </a:extLst>
          </p:cNvPr>
          <p:cNvGrpSpPr/>
          <p:nvPr/>
        </p:nvGrpSpPr>
        <p:grpSpPr>
          <a:xfrm>
            <a:off x="457200" y="4302481"/>
            <a:ext cx="4934898" cy="267173"/>
            <a:chOff x="747190" y="1644983"/>
            <a:chExt cx="4934898" cy="267173"/>
          </a:xfrm>
        </p:grpSpPr>
        <p:grpSp>
          <p:nvGrpSpPr>
            <p:cNvPr id="94" name="Group 93">
              <a:extLst>
                <a:ext uri="{FF2B5EF4-FFF2-40B4-BE49-F238E27FC236}">
                  <a16:creationId xmlns:a16="http://schemas.microsoft.com/office/drawing/2014/main" id="{3951700E-9D3C-FB7F-BEA0-BE7709DB7ABA}"/>
                </a:ext>
              </a:extLst>
            </p:cNvPr>
            <p:cNvGrpSpPr/>
            <p:nvPr/>
          </p:nvGrpSpPr>
          <p:grpSpPr>
            <a:xfrm>
              <a:off x="747190" y="1659051"/>
              <a:ext cx="253105" cy="253105"/>
              <a:chOff x="115497" y="1864737"/>
              <a:chExt cx="461744" cy="461744"/>
            </a:xfrm>
            <a:solidFill>
              <a:schemeClr val="tx2"/>
            </a:solidFill>
          </p:grpSpPr>
          <p:sp>
            <p:nvSpPr>
              <p:cNvPr id="96" name="Freeform: Shape 95">
                <a:extLst>
                  <a:ext uri="{FF2B5EF4-FFF2-40B4-BE49-F238E27FC236}">
                    <a16:creationId xmlns:a16="http://schemas.microsoft.com/office/drawing/2014/main" id="{9B800701-BD01-385E-41C0-A18F2C27E08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97" name="Graphic 77">
                <a:extLst>
                  <a:ext uri="{FF2B5EF4-FFF2-40B4-BE49-F238E27FC236}">
                    <a16:creationId xmlns:a16="http://schemas.microsoft.com/office/drawing/2014/main" id="{2B984882-8D7B-DBC1-A57F-30A948A51002}"/>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sp>
          <p:nvSpPr>
            <p:cNvPr id="95" name="TextBox 94">
              <a:extLst>
                <a:ext uri="{FF2B5EF4-FFF2-40B4-BE49-F238E27FC236}">
                  <a16:creationId xmlns:a16="http://schemas.microsoft.com/office/drawing/2014/main" id="{E22BA891-0A8C-7AE1-12A5-0B262FF4F8BA}"/>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a:t>Application lifecycle management strategy</a:t>
              </a:r>
            </a:p>
          </p:txBody>
        </p:sp>
      </p:grpSp>
      <p:grpSp>
        <p:nvGrpSpPr>
          <p:cNvPr id="98" name="Group 97">
            <a:extLst>
              <a:ext uri="{FF2B5EF4-FFF2-40B4-BE49-F238E27FC236}">
                <a16:creationId xmlns:a16="http://schemas.microsoft.com/office/drawing/2014/main" id="{FE6A492A-3406-58FD-68C0-D296113E825D}"/>
              </a:ext>
            </a:extLst>
          </p:cNvPr>
          <p:cNvGrpSpPr/>
          <p:nvPr/>
        </p:nvGrpSpPr>
        <p:grpSpPr>
          <a:xfrm>
            <a:off x="457200" y="4669505"/>
            <a:ext cx="4934898" cy="267173"/>
            <a:chOff x="747190" y="1644983"/>
            <a:chExt cx="4934898" cy="267173"/>
          </a:xfrm>
        </p:grpSpPr>
        <p:grpSp>
          <p:nvGrpSpPr>
            <p:cNvPr id="99" name="Group 98">
              <a:extLst>
                <a:ext uri="{FF2B5EF4-FFF2-40B4-BE49-F238E27FC236}">
                  <a16:creationId xmlns:a16="http://schemas.microsoft.com/office/drawing/2014/main" id="{5EF58348-4E75-DB2A-35D1-CABAB0C71F10}"/>
                </a:ext>
              </a:extLst>
            </p:cNvPr>
            <p:cNvGrpSpPr/>
            <p:nvPr/>
          </p:nvGrpSpPr>
          <p:grpSpPr>
            <a:xfrm>
              <a:off x="747190" y="1659051"/>
              <a:ext cx="253105" cy="253105"/>
              <a:chOff x="115497" y="1864737"/>
              <a:chExt cx="461744" cy="461744"/>
            </a:xfrm>
            <a:solidFill>
              <a:schemeClr val="tx2"/>
            </a:solidFill>
          </p:grpSpPr>
          <p:sp>
            <p:nvSpPr>
              <p:cNvPr id="101" name="Freeform: Shape 100">
                <a:extLst>
                  <a:ext uri="{FF2B5EF4-FFF2-40B4-BE49-F238E27FC236}">
                    <a16:creationId xmlns:a16="http://schemas.microsoft.com/office/drawing/2014/main" id="{42C8271F-5961-2958-76FE-BFCC76FED99E}"/>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102" name="Graphic 77">
                <a:extLst>
                  <a:ext uri="{FF2B5EF4-FFF2-40B4-BE49-F238E27FC236}">
                    <a16:creationId xmlns:a16="http://schemas.microsoft.com/office/drawing/2014/main" id="{7416E74B-5BFC-3A2C-5BDD-B9329A10B44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sp>
          <p:nvSpPr>
            <p:cNvPr id="100" name="TextBox 99">
              <a:extLst>
                <a:ext uri="{FF2B5EF4-FFF2-40B4-BE49-F238E27FC236}">
                  <a16:creationId xmlns:a16="http://schemas.microsoft.com/office/drawing/2014/main" id="{8064CEF9-066B-48B3-907D-103867002DB1}"/>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a:t>Data management</a:t>
              </a:r>
            </a:p>
          </p:txBody>
        </p:sp>
      </p:grpSp>
      <p:grpSp>
        <p:nvGrpSpPr>
          <p:cNvPr id="105" name="Group 104">
            <a:extLst>
              <a:ext uri="{FF2B5EF4-FFF2-40B4-BE49-F238E27FC236}">
                <a16:creationId xmlns:a16="http://schemas.microsoft.com/office/drawing/2014/main" id="{11A8DB38-6E80-5EB8-8651-D6F59B32B692}"/>
              </a:ext>
            </a:extLst>
          </p:cNvPr>
          <p:cNvGrpSpPr/>
          <p:nvPr/>
        </p:nvGrpSpPr>
        <p:grpSpPr>
          <a:xfrm>
            <a:off x="457200" y="5036529"/>
            <a:ext cx="4934898" cy="267173"/>
            <a:chOff x="747190" y="1644983"/>
            <a:chExt cx="4934898" cy="267173"/>
          </a:xfrm>
        </p:grpSpPr>
        <p:grpSp>
          <p:nvGrpSpPr>
            <p:cNvPr id="106" name="Group 105">
              <a:extLst>
                <a:ext uri="{FF2B5EF4-FFF2-40B4-BE49-F238E27FC236}">
                  <a16:creationId xmlns:a16="http://schemas.microsoft.com/office/drawing/2014/main" id="{2AD54A6C-D207-8C6B-A75D-BF10A7B1F4A6}"/>
                </a:ext>
              </a:extLst>
            </p:cNvPr>
            <p:cNvGrpSpPr/>
            <p:nvPr/>
          </p:nvGrpSpPr>
          <p:grpSpPr>
            <a:xfrm>
              <a:off x="747190" y="1659051"/>
              <a:ext cx="253105" cy="253105"/>
              <a:chOff x="115497" y="1864737"/>
              <a:chExt cx="461744" cy="461744"/>
            </a:xfrm>
            <a:solidFill>
              <a:schemeClr val="tx2"/>
            </a:solidFill>
          </p:grpSpPr>
          <p:sp>
            <p:nvSpPr>
              <p:cNvPr id="108" name="Freeform: Shape 107">
                <a:extLst>
                  <a:ext uri="{FF2B5EF4-FFF2-40B4-BE49-F238E27FC236}">
                    <a16:creationId xmlns:a16="http://schemas.microsoft.com/office/drawing/2014/main" id="{C0E15030-BC96-65EE-B77F-C877A3DDE375}"/>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109" name="Graphic 77">
                <a:extLst>
                  <a:ext uri="{FF2B5EF4-FFF2-40B4-BE49-F238E27FC236}">
                    <a16:creationId xmlns:a16="http://schemas.microsoft.com/office/drawing/2014/main" id="{3485FB4A-388A-1647-9543-329C48E69EA1}"/>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sp>
          <p:nvSpPr>
            <p:cNvPr id="107" name="TextBox 106">
              <a:extLst>
                <a:ext uri="{FF2B5EF4-FFF2-40B4-BE49-F238E27FC236}">
                  <a16:creationId xmlns:a16="http://schemas.microsoft.com/office/drawing/2014/main" id="{FE40C998-D15D-EBF3-2EA5-A18145D210D2}"/>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a:t>Integration</a:t>
              </a:r>
            </a:p>
          </p:txBody>
        </p:sp>
      </p:grpSp>
      <p:grpSp>
        <p:nvGrpSpPr>
          <p:cNvPr id="110" name="Group 109">
            <a:extLst>
              <a:ext uri="{FF2B5EF4-FFF2-40B4-BE49-F238E27FC236}">
                <a16:creationId xmlns:a16="http://schemas.microsoft.com/office/drawing/2014/main" id="{68C84EEF-C402-2D13-A5E8-AAFDE701EE1D}"/>
              </a:ext>
            </a:extLst>
          </p:cNvPr>
          <p:cNvGrpSpPr/>
          <p:nvPr/>
        </p:nvGrpSpPr>
        <p:grpSpPr>
          <a:xfrm>
            <a:off x="457200" y="5403553"/>
            <a:ext cx="4934898" cy="267173"/>
            <a:chOff x="747190" y="1644983"/>
            <a:chExt cx="4934898" cy="267173"/>
          </a:xfrm>
        </p:grpSpPr>
        <p:grpSp>
          <p:nvGrpSpPr>
            <p:cNvPr id="111" name="Group 110">
              <a:extLst>
                <a:ext uri="{FF2B5EF4-FFF2-40B4-BE49-F238E27FC236}">
                  <a16:creationId xmlns:a16="http://schemas.microsoft.com/office/drawing/2014/main" id="{B371A947-61AD-5E1B-458E-466E39E38064}"/>
                </a:ext>
              </a:extLst>
            </p:cNvPr>
            <p:cNvGrpSpPr/>
            <p:nvPr/>
          </p:nvGrpSpPr>
          <p:grpSpPr>
            <a:xfrm>
              <a:off x="747190" y="1659051"/>
              <a:ext cx="253105" cy="253105"/>
              <a:chOff x="115497" y="1864737"/>
              <a:chExt cx="461744" cy="461744"/>
            </a:xfrm>
            <a:solidFill>
              <a:schemeClr val="tx2"/>
            </a:solidFill>
          </p:grpSpPr>
          <p:sp>
            <p:nvSpPr>
              <p:cNvPr id="113" name="Freeform: Shape 112">
                <a:extLst>
                  <a:ext uri="{FF2B5EF4-FFF2-40B4-BE49-F238E27FC236}">
                    <a16:creationId xmlns:a16="http://schemas.microsoft.com/office/drawing/2014/main" id="{217D8BBC-A5F5-16E8-985D-0579362AB199}"/>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114" name="Graphic 77">
                <a:extLst>
                  <a:ext uri="{FF2B5EF4-FFF2-40B4-BE49-F238E27FC236}">
                    <a16:creationId xmlns:a16="http://schemas.microsoft.com/office/drawing/2014/main" id="{2EA479F1-2819-30C5-4811-6D9918DFF7B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sp>
          <p:nvSpPr>
            <p:cNvPr id="112" name="TextBox 111">
              <a:extLst>
                <a:ext uri="{FF2B5EF4-FFF2-40B4-BE49-F238E27FC236}">
                  <a16:creationId xmlns:a16="http://schemas.microsoft.com/office/drawing/2014/main" id="{C759D1B6-8CDD-CBAB-635A-1AF9885BBF2A}"/>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a:t>Performance strategy</a:t>
              </a:r>
            </a:p>
          </p:txBody>
        </p:sp>
      </p:grpSp>
      <p:grpSp>
        <p:nvGrpSpPr>
          <p:cNvPr id="115" name="Group 114">
            <a:extLst>
              <a:ext uri="{FF2B5EF4-FFF2-40B4-BE49-F238E27FC236}">
                <a16:creationId xmlns:a16="http://schemas.microsoft.com/office/drawing/2014/main" id="{C9D6004B-B747-2F16-1D86-0D32D12CC074}"/>
              </a:ext>
            </a:extLst>
          </p:cNvPr>
          <p:cNvGrpSpPr/>
          <p:nvPr/>
        </p:nvGrpSpPr>
        <p:grpSpPr>
          <a:xfrm>
            <a:off x="457200" y="5770577"/>
            <a:ext cx="4934898" cy="267173"/>
            <a:chOff x="747190" y="1644983"/>
            <a:chExt cx="4934898" cy="267173"/>
          </a:xfrm>
        </p:grpSpPr>
        <p:grpSp>
          <p:nvGrpSpPr>
            <p:cNvPr id="116" name="Group 115">
              <a:extLst>
                <a:ext uri="{FF2B5EF4-FFF2-40B4-BE49-F238E27FC236}">
                  <a16:creationId xmlns:a16="http://schemas.microsoft.com/office/drawing/2014/main" id="{37ED298E-485D-53C3-615F-22881A8DD05F}"/>
                </a:ext>
              </a:extLst>
            </p:cNvPr>
            <p:cNvGrpSpPr/>
            <p:nvPr/>
          </p:nvGrpSpPr>
          <p:grpSpPr>
            <a:xfrm>
              <a:off x="747190" y="1659051"/>
              <a:ext cx="253105" cy="253105"/>
              <a:chOff x="115497" y="1864737"/>
              <a:chExt cx="461744" cy="461744"/>
            </a:xfrm>
            <a:solidFill>
              <a:schemeClr val="tx2"/>
            </a:solidFill>
          </p:grpSpPr>
          <p:sp>
            <p:nvSpPr>
              <p:cNvPr id="118" name="Freeform: Shape 117">
                <a:extLst>
                  <a:ext uri="{FF2B5EF4-FFF2-40B4-BE49-F238E27FC236}">
                    <a16:creationId xmlns:a16="http://schemas.microsoft.com/office/drawing/2014/main" id="{4A06F7C9-7995-F3C5-3816-F2443361DDD2}"/>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137" name="Graphic 77">
                <a:extLst>
                  <a:ext uri="{FF2B5EF4-FFF2-40B4-BE49-F238E27FC236}">
                    <a16:creationId xmlns:a16="http://schemas.microsoft.com/office/drawing/2014/main" id="{8AFAC3C8-E64D-6FE7-803D-CBC32E3C37A5}"/>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sp>
          <p:nvSpPr>
            <p:cNvPr id="117" name="TextBox 116">
              <a:extLst>
                <a:ext uri="{FF2B5EF4-FFF2-40B4-BE49-F238E27FC236}">
                  <a16:creationId xmlns:a16="http://schemas.microsoft.com/office/drawing/2014/main" id="{B4E9DBF2-2F00-7479-EA68-E8759EADB9D3}"/>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a:t>Security strategy</a:t>
              </a:r>
            </a:p>
          </p:txBody>
        </p:sp>
      </p:grpSp>
      <p:grpSp>
        <p:nvGrpSpPr>
          <p:cNvPr id="138" name="Group 137">
            <a:extLst>
              <a:ext uri="{FF2B5EF4-FFF2-40B4-BE49-F238E27FC236}">
                <a16:creationId xmlns:a16="http://schemas.microsoft.com/office/drawing/2014/main" id="{AD9FF5A4-C146-EC99-B5B2-958665D66D97}"/>
              </a:ext>
            </a:extLst>
          </p:cNvPr>
          <p:cNvGrpSpPr/>
          <p:nvPr/>
        </p:nvGrpSpPr>
        <p:grpSpPr>
          <a:xfrm>
            <a:off x="457200" y="6137601"/>
            <a:ext cx="4934898" cy="267173"/>
            <a:chOff x="747190" y="1644983"/>
            <a:chExt cx="4934898" cy="267173"/>
          </a:xfrm>
        </p:grpSpPr>
        <p:grpSp>
          <p:nvGrpSpPr>
            <p:cNvPr id="139" name="Group 138">
              <a:extLst>
                <a:ext uri="{FF2B5EF4-FFF2-40B4-BE49-F238E27FC236}">
                  <a16:creationId xmlns:a16="http://schemas.microsoft.com/office/drawing/2014/main" id="{D846BAAF-31C3-3D1C-7837-E01B7D728C09}"/>
                </a:ext>
              </a:extLst>
            </p:cNvPr>
            <p:cNvGrpSpPr/>
            <p:nvPr/>
          </p:nvGrpSpPr>
          <p:grpSpPr>
            <a:xfrm>
              <a:off x="747190" y="1659051"/>
              <a:ext cx="253105" cy="253105"/>
              <a:chOff x="115497" y="1864737"/>
              <a:chExt cx="461744" cy="461744"/>
            </a:xfrm>
            <a:solidFill>
              <a:schemeClr val="tx2"/>
            </a:solidFill>
          </p:grpSpPr>
          <p:sp>
            <p:nvSpPr>
              <p:cNvPr id="141" name="Freeform: Shape 140">
                <a:extLst>
                  <a:ext uri="{FF2B5EF4-FFF2-40B4-BE49-F238E27FC236}">
                    <a16:creationId xmlns:a16="http://schemas.microsoft.com/office/drawing/2014/main" id="{3C826BBE-674C-157E-76A3-A326E6AA1D44}"/>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142" name="Graphic 77">
                <a:extLst>
                  <a:ext uri="{FF2B5EF4-FFF2-40B4-BE49-F238E27FC236}">
                    <a16:creationId xmlns:a16="http://schemas.microsoft.com/office/drawing/2014/main" id="{30E357A7-C9B6-E185-4948-3703424344B0}"/>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sp>
          <p:nvSpPr>
            <p:cNvPr id="140" name="TextBox 139">
              <a:extLst>
                <a:ext uri="{FF2B5EF4-FFF2-40B4-BE49-F238E27FC236}">
                  <a16:creationId xmlns:a16="http://schemas.microsoft.com/office/drawing/2014/main" id="{F6C4B362-8344-C8AE-9713-52E0C2E1EB12}"/>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a:t>Testing strategy</a:t>
              </a:r>
            </a:p>
          </p:txBody>
        </p:sp>
      </p:grpSp>
      <p:grpSp>
        <p:nvGrpSpPr>
          <p:cNvPr id="173" name="Group 172">
            <a:extLst>
              <a:ext uri="{FF2B5EF4-FFF2-40B4-BE49-F238E27FC236}">
                <a16:creationId xmlns:a16="http://schemas.microsoft.com/office/drawing/2014/main" id="{DC1D92B4-A829-CEFD-CCE9-6CB2367638F5}"/>
              </a:ext>
            </a:extLst>
          </p:cNvPr>
          <p:cNvGrpSpPr/>
          <p:nvPr/>
        </p:nvGrpSpPr>
        <p:grpSpPr>
          <a:xfrm>
            <a:off x="457628" y="6504620"/>
            <a:ext cx="4934898" cy="267173"/>
            <a:chOff x="747190" y="1644983"/>
            <a:chExt cx="4934898" cy="267173"/>
          </a:xfrm>
        </p:grpSpPr>
        <p:grpSp>
          <p:nvGrpSpPr>
            <p:cNvPr id="174" name="Group 173">
              <a:extLst>
                <a:ext uri="{FF2B5EF4-FFF2-40B4-BE49-F238E27FC236}">
                  <a16:creationId xmlns:a16="http://schemas.microsoft.com/office/drawing/2014/main" id="{12699F7F-44A7-203E-DA87-92DD2A7390D5}"/>
                </a:ext>
              </a:extLst>
            </p:cNvPr>
            <p:cNvGrpSpPr/>
            <p:nvPr/>
          </p:nvGrpSpPr>
          <p:grpSpPr>
            <a:xfrm>
              <a:off x="747190" y="1659051"/>
              <a:ext cx="253105" cy="253105"/>
              <a:chOff x="115497" y="1864737"/>
              <a:chExt cx="461744" cy="461744"/>
            </a:xfrm>
            <a:solidFill>
              <a:schemeClr val="tx2"/>
            </a:solidFill>
          </p:grpSpPr>
          <p:sp>
            <p:nvSpPr>
              <p:cNvPr id="176" name="Freeform: Shape 175">
                <a:extLst>
                  <a:ext uri="{FF2B5EF4-FFF2-40B4-BE49-F238E27FC236}">
                    <a16:creationId xmlns:a16="http://schemas.microsoft.com/office/drawing/2014/main" id="{525440AB-8FAF-D55F-3AD6-15D57753E616}"/>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177" name="Graphic 77">
                <a:extLst>
                  <a:ext uri="{FF2B5EF4-FFF2-40B4-BE49-F238E27FC236}">
                    <a16:creationId xmlns:a16="http://schemas.microsoft.com/office/drawing/2014/main" id="{D2A0FA7D-EE5F-FECF-6BC9-72767F88E16D}"/>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effectLst/>
                  <a:uLnTx/>
                  <a:uFillTx/>
                  <a:latin typeface="Segoe UI"/>
                  <a:ea typeface="+mn-ea"/>
                  <a:cs typeface="+mn-cs"/>
                </a:endParaRPr>
              </a:p>
            </p:txBody>
          </p:sp>
        </p:grpSp>
        <p:sp>
          <p:nvSpPr>
            <p:cNvPr id="175" name="TextBox 174">
              <a:extLst>
                <a:ext uri="{FF2B5EF4-FFF2-40B4-BE49-F238E27FC236}">
                  <a16:creationId xmlns:a16="http://schemas.microsoft.com/office/drawing/2014/main" id="{C62B297F-4DE8-436A-ED1C-D6D3D86CC4A4}"/>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a:t>Application specific topics*</a:t>
              </a:r>
            </a:p>
          </p:txBody>
        </p:sp>
      </p:grpSp>
      <p:grpSp>
        <p:nvGrpSpPr>
          <p:cNvPr id="3" name="Group 2">
            <a:extLst>
              <a:ext uri="{FF2B5EF4-FFF2-40B4-BE49-F238E27FC236}">
                <a16:creationId xmlns:a16="http://schemas.microsoft.com/office/drawing/2014/main" id="{25913F3F-C0B5-7C9E-41EF-B957DD5741EF}"/>
              </a:ext>
            </a:extLst>
          </p:cNvPr>
          <p:cNvGrpSpPr/>
          <p:nvPr/>
        </p:nvGrpSpPr>
        <p:grpSpPr>
          <a:xfrm>
            <a:off x="457200" y="1388945"/>
            <a:ext cx="4934898" cy="267173"/>
            <a:chOff x="747190" y="1644983"/>
            <a:chExt cx="4934898" cy="267173"/>
          </a:xfrm>
        </p:grpSpPr>
        <p:grpSp>
          <p:nvGrpSpPr>
            <p:cNvPr id="4" name="Group 3">
              <a:extLst>
                <a:ext uri="{FF2B5EF4-FFF2-40B4-BE49-F238E27FC236}">
                  <a16:creationId xmlns:a16="http://schemas.microsoft.com/office/drawing/2014/main" id="{4EC2AD49-8343-A258-4492-8E4BF848C954}"/>
                </a:ext>
              </a:extLst>
            </p:cNvPr>
            <p:cNvGrpSpPr/>
            <p:nvPr/>
          </p:nvGrpSpPr>
          <p:grpSpPr>
            <a:xfrm>
              <a:off x="747190" y="1659051"/>
              <a:ext cx="253105" cy="253105"/>
              <a:chOff x="115497" y="1864737"/>
              <a:chExt cx="461744" cy="461744"/>
            </a:xfrm>
            <a:solidFill>
              <a:schemeClr val="tx2"/>
            </a:solidFill>
          </p:grpSpPr>
          <p:sp>
            <p:nvSpPr>
              <p:cNvPr id="6" name="Freeform: Shape 23">
                <a:extLst>
                  <a:ext uri="{FF2B5EF4-FFF2-40B4-BE49-F238E27FC236}">
                    <a16:creationId xmlns:a16="http://schemas.microsoft.com/office/drawing/2014/main" id="{BC4BD554-5A5C-4785-A125-65BE8CCDE1D1}"/>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b="0" i="0" u="none" strike="noStrike" kern="1200" cap="none" spc="0" normalizeH="0" baseline="0" noProof="0" err="1">
                  <a:ln>
                    <a:noFill/>
                  </a:ln>
                  <a:solidFill>
                    <a:schemeClr val="tx1"/>
                  </a:solidFill>
                  <a:effectLst/>
                  <a:uLnTx/>
                  <a:uFillTx/>
                  <a:latin typeface="Segoe UI"/>
                  <a:ea typeface="Segoe UI" pitchFamily="34" charset="0"/>
                  <a:cs typeface="Segoe UI" pitchFamily="34" charset="0"/>
                </a:endParaRPr>
              </a:p>
            </p:txBody>
          </p:sp>
          <p:sp>
            <p:nvSpPr>
              <p:cNvPr id="7" name="Graphic 77">
                <a:extLst>
                  <a:ext uri="{FF2B5EF4-FFF2-40B4-BE49-F238E27FC236}">
                    <a16:creationId xmlns:a16="http://schemas.microsoft.com/office/drawing/2014/main" id="{AED78D15-D978-503A-87F4-D59C1A02D62A}"/>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effectLst/>
                  <a:uLnTx/>
                  <a:uFillTx/>
                  <a:latin typeface="Segoe UI"/>
                  <a:ea typeface="+mn-ea"/>
                  <a:cs typeface="+mn-cs"/>
                </a:endParaRPr>
              </a:p>
            </p:txBody>
          </p:sp>
        </p:grpSp>
        <p:sp>
          <p:nvSpPr>
            <p:cNvPr id="5" name="TextBox 4">
              <a:extLst>
                <a:ext uri="{FF2B5EF4-FFF2-40B4-BE49-F238E27FC236}">
                  <a16:creationId xmlns:a16="http://schemas.microsoft.com/office/drawing/2014/main" id="{283163D1-0D9A-1A3F-51D8-D2ABC634EF35}"/>
                </a:ext>
              </a:extLst>
            </p:cNvPr>
            <p:cNvSpPr txBox="1"/>
            <p:nvPr/>
          </p:nvSpPr>
          <p:spPr>
            <a:xfrm>
              <a:off x="1184732" y="1644983"/>
              <a:ext cx="4497356" cy="246221"/>
            </a:xfrm>
            <a:prstGeom prst="rect">
              <a:avLst/>
            </a:prstGeom>
            <a:noFill/>
          </p:spPr>
          <p:txBody>
            <a:bodyPr wrap="square" lIns="0" tIns="0" rIns="0" bIns="0" rtlCol="0">
              <a:spAutoFit/>
            </a:bodyPr>
            <a:lstStyle/>
            <a:p>
              <a:pPr algn="l"/>
              <a:r>
                <a:rPr lang="en-US" sz="1600" dirty="0"/>
                <a:t>Program Success Strategy</a:t>
              </a:r>
            </a:p>
          </p:txBody>
        </p:sp>
      </p:grpSp>
    </p:spTree>
    <p:extLst>
      <p:ext uri="{BB962C8B-B14F-4D97-AF65-F5344CB8AC3E}">
        <p14:creationId xmlns:p14="http://schemas.microsoft.com/office/powerpoint/2010/main" val="1094870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C3276-D230-9D49-9B6E-01B19A9AC0E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EB4AF65-8511-8570-849D-847E18E207E4}"/>
              </a:ext>
            </a:extLst>
          </p:cNvPr>
          <p:cNvSpPr>
            <a:spLocks noGrp="1"/>
          </p:cNvSpPr>
          <p:nvPr>
            <p:ph type="body" sz="quarter" idx="11"/>
          </p:nvPr>
        </p:nvSpPr>
        <p:spPr>
          <a:xfrm>
            <a:off x="276200" y="237133"/>
            <a:ext cx="8420100" cy="553998"/>
          </a:xfrm>
        </p:spPr>
        <p:txBody>
          <a:bodyPr/>
          <a:lstStyle/>
          <a:p>
            <a:r>
              <a:rPr lang="en-US" dirty="0"/>
              <a:t>Program success strategy</a:t>
            </a:r>
          </a:p>
        </p:txBody>
      </p:sp>
      <p:sp>
        <p:nvSpPr>
          <p:cNvPr id="3" name="Text Placeholder 2">
            <a:extLst>
              <a:ext uri="{FF2B5EF4-FFF2-40B4-BE49-F238E27FC236}">
                <a16:creationId xmlns:a16="http://schemas.microsoft.com/office/drawing/2014/main" id="{1FEEF92D-30C2-BD24-6142-1DFF59CB9AE2}"/>
              </a:ext>
            </a:extLst>
          </p:cNvPr>
          <p:cNvSpPr>
            <a:spLocks noGrp="1"/>
          </p:cNvSpPr>
          <p:nvPr>
            <p:ph type="body" sz="quarter" idx="12"/>
          </p:nvPr>
        </p:nvSpPr>
        <p:spPr/>
        <p:txBody>
          <a:bodyPr/>
          <a:lstStyle/>
          <a:p>
            <a:r>
              <a:rPr lang="en-US"/>
              <a:t>Topic items</a:t>
            </a:r>
          </a:p>
        </p:txBody>
      </p:sp>
      <p:sp>
        <p:nvSpPr>
          <p:cNvPr id="7" name="Text Placeholder 4">
            <a:extLst>
              <a:ext uri="{FF2B5EF4-FFF2-40B4-BE49-F238E27FC236}">
                <a16:creationId xmlns:a16="http://schemas.microsoft.com/office/drawing/2014/main" id="{618A4DBC-FA38-AD10-4F50-59656788CF5B}"/>
              </a:ext>
            </a:extLst>
          </p:cNvPr>
          <p:cNvSpPr>
            <a:spLocks noGrp="1"/>
          </p:cNvSpPr>
          <p:nvPr>
            <p:ph type="body" sz="quarter" idx="15"/>
          </p:nvPr>
        </p:nvSpPr>
        <p:spPr>
          <a:xfrm>
            <a:off x="8967788" y="0"/>
            <a:ext cx="3224212" cy="6398844"/>
          </a:xfrm>
        </p:spPr>
        <p: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1600" b="1" i="0" u="none" strike="noStrike" kern="1200" cap="none" spc="0" normalizeH="0" baseline="0" dirty="0">
                <a:ln>
                  <a:noFill/>
                </a:ln>
                <a:solidFill>
                  <a:srgbClr val="FFFFFF">
                    <a:lumMod val="95000"/>
                  </a:srgbClr>
                </a:solidFill>
                <a:effectLst/>
                <a:uLnTx/>
                <a:uFillTx/>
              </a:rPr>
              <a:t>Why do we ask these questions?</a:t>
            </a:r>
          </a:p>
          <a:p>
            <a:pPr algn="l"/>
            <a:r>
              <a:rPr lang="en-US" sz="1200" dirty="0">
                <a:solidFill>
                  <a:srgbClr val="FFFFFF">
                    <a:lumMod val="95000"/>
                  </a:srgbClr>
                </a:solidFill>
                <a:latin typeface="Aptos" panose="020B0004020202020204" pitchFamily="34" charset="0"/>
              </a:rPr>
              <a:t>Asking these questions before starting a project is crucial for several reasons:</a:t>
            </a:r>
          </a:p>
          <a:p>
            <a:pPr marL="171450" indent="-171450">
              <a:buFont typeface="Wingdings" panose="05000000000000000000" pitchFamily="2" charset="2"/>
              <a:buChar char="q"/>
            </a:pPr>
            <a:r>
              <a:rPr lang="en-US" sz="1200" b="1" dirty="0">
                <a:solidFill>
                  <a:srgbClr val="FFFFFF">
                    <a:lumMod val="95000"/>
                  </a:srgbClr>
                </a:solidFill>
                <a:latin typeface="Aptos" panose="020B0004020202020204" pitchFamily="34" charset="0"/>
              </a:rPr>
              <a:t>Brief Overview of Business: </a:t>
            </a:r>
            <a:r>
              <a:rPr lang="en-US" sz="1200" dirty="0">
                <a:solidFill>
                  <a:srgbClr val="FFFFFF">
                    <a:lumMod val="95000"/>
                  </a:srgbClr>
                </a:solidFill>
                <a:latin typeface="Aptos" panose="020B0004020202020204" pitchFamily="34" charset="0"/>
              </a:rPr>
              <a:t>Understanding the business context helps tailor the project to align with the company's mission, values, and strategy. </a:t>
            </a:r>
          </a:p>
          <a:p>
            <a:pPr marL="171450" indent="-171450">
              <a:buFont typeface="Wingdings" panose="05000000000000000000" pitchFamily="2" charset="2"/>
              <a:buChar char="q"/>
            </a:pPr>
            <a:r>
              <a:rPr lang="en-US" sz="1200" b="1" dirty="0">
                <a:solidFill>
                  <a:srgbClr val="FFFFFF">
                    <a:lumMod val="95000"/>
                  </a:srgbClr>
                </a:solidFill>
                <a:latin typeface="Aptos" panose="020B0004020202020204" pitchFamily="34" charset="0"/>
              </a:rPr>
              <a:t>Business Challenges to be Addressed: </a:t>
            </a:r>
            <a:r>
              <a:rPr lang="en-US" sz="1200" dirty="0">
                <a:solidFill>
                  <a:srgbClr val="FFFFFF">
                    <a:lumMod val="95000"/>
                  </a:srgbClr>
                </a:solidFill>
                <a:latin typeface="Aptos" panose="020B0004020202020204" pitchFamily="34" charset="0"/>
              </a:rPr>
              <a:t>Identifying challenges ensures the project focuses on solving real problems, leading to more effective and relevant solutions. </a:t>
            </a:r>
          </a:p>
          <a:p>
            <a:pPr marL="171450" indent="-171450">
              <a:buFont typeface="Wingdings" panose="05000000000000000000" pitchFamily="2" charset="2"/>
              <a:buChar char="q"/>
            </a:pPr>
            <a:r>
              <a:rPr lang="en-US" sz="1200" b="1" dirty="0">
                <a:solidFill>
                  <a:srgbClr val="FFFFFF">
                    <a:lumMod val="95000"/>
                  </a:srgbClr>
                </a:solidFill>
                <a:latin typeface="Aptos" panose="020B0004020202020204" pitchFamily="34" charset="0"/>
              </a:rPr>
              <a:t>Project Goals and Objectives: </a:t>
            </a:r>
            <a:r>
              <a:rPr lang="en-US" sz="1200" dirty="0">
                <a:solidFill>
                  <a:srgbClr val="FFFFFF">
                    <a:lumMod val="95000"/>
                  </a:srgbClr>
                </a:solidFill>
                <a:latin typeface="Aptos" panose="020B0004020202020204" pitchFamily="34" charset="0"/>
              </a:rPr>
              <a:t>Clear goals and objectives help measure progress, ensuring the project stays on track and meets its intended outcomes.</a:t>
            </a:r>
          </a:p>
          <a:p>
            <a:pPr marL="171450" indent="-171450">
              <a:buFont typeface="Wingdings" panose="05000000000000000000" pitchFamily="2" charset="2"/>
              <a:buChar char="q"/>
            </a:pPr>
            <a:r>
              <a:rPr lang="en-US" sz="1200" b="1" dirty="0">
                <a:solidFill>
                  <a:srgbClr val="FFFFFF">
                    <a:lumMod val="95000"/>
                  </a:srgbClr>
                </a:solidFill>
                <a:latin typeface="Aptos" panose="020B0004020202020204" pitchFamily="34" charset="0"/>
              </a:rPr>
              <a:t>Success Measures: </a:t>
            </a:r>
            <a:r>
              <a:rPr lang="en-US" sz="1200" dirty="0">
                <a:solidFill>
                  <a:srgbClr val="FFFFFF">
                    <a:lumMod val="95000"/>
                  </a:srgbClr>
                </a:solidFill>
                <a:latin typeface="Aptos" panose="020B0004020202020204" pitchFamily="34" charset="0"/>
              </a:rPr>
              <a:t>Defining success criteria allows for the evaluation of the project's impact, helping to determine if the project has achieved its goals.</a:t>
            </a:r>
          </a:p>
          <a:p>
            <a:pPr marL="171450" indent="-171450">
              <a:buFont typeface="Wingdings" panose="05000000000000000000" pitchFamily="2" charset="2"/>
              <a:buChar char="q"/>
            </a:pPr>
            <a:r>
              <a:rPr lang="en-US" sz="1200" b="1" dirty="0">
                <a:solidFill>
                  <a:srgbClr val="FFFFFF">
                    <a:lumMod val="95000"/>
                  </a:srgbClr>
                </a:solidFill>
                <a:latin typeface="Aptos" panose="020B0004020202020204" pitchFamily="34" charset="0"/>
              </a:rPr>
              <a:t>Key Business Benefits: </a:t>
            </a:r>
            <a:r>
              <a:rPr lang="en-US" sz="1200" dirty="0">
                <a:solidFill>
                  <a:srgbClr val="FFFFFF">
                    <a:lumMod val="95000"/>
                  </a:srgbClr>
                </a:solidFill>
                <a:latin typeface="Aptos" panose="020B0004020202020204" pitchFamily="34" charset="0"/>
              </a:rPr>
              <a:t>Understanding the benefits helps justify the project's value, ensuring it contributes positively to the business and gains stakeholder support.</a:t>
            </a:r>
          </a:p>
          <a:p>
            <a:pPr marL="171450" indent="-171450">
              <a:buFont typeface="Wingdings" panose="05000000000000000000" pitchFamily="2" charset="2"/>
              <a:buChar char="q"/>
            </a:pPr>
            <a:r>
              <a:rPr lang="en-US" sz="1200" b="1" dirty="0">
                <a:solidFill>
                  <a:srgbClr val="FFFFFF">
                    <a:lumMod val="95000"/>
                  </a:srgbClr>
                </a:solidFill>
                <a:latin typeface="Aptos" panose="020B0004020202020204" pitchFamily="34" charset="0"/>
              </a:rPr>
              <a:t>Major Use Cases: </a:t>
            </a:r>
            <a:r>
              <a:rPr lang="en-US" sz="1200" dirty="0">
                <a:solidFill>
                  <a:srgbClr val="FFFFFF">
                    <a:lumMod val="95000"/>
                  </a:srgbClr>
                </a:solidFill>
                <a:latin typeface="Aptos" panose="020B0004020202020204" pitchFamily="34" charset="0"/>
              </a:rPr>
              <a:t>Identifying use cases ensures the project addresses practical, real-world scenarios, making the solution more applicable and valuable to end-users.</a:t>
            </a:r>
          </a:p>
          <a:p>
            <a:pPr algn="l"/>
            <a:r>
              <a:rPr lang="en-US" sz="1200" dirty="0">
                <a:solidFill>
                  <a:srgbClr val="FFFFFF">
                    <a:lumMod val="95000"/>
                  </a:srgbClr>
                </a:solidFill>
                <a:latin typeface="Aptos" panose="020B0004020202020204" pitchFamily="34" charset="0"/>
              </a:rPr>
              <a:t>By addressing these aspects upfront, you can ensure the project is well-defined, aligned with business needs, and set up for success.</a:t>
            </a:r>
          </a:p>
        </p:txBody>
      </p:sp>
      <p:sp>
        <p:nvSpPr>
          <p:cNvPr id="4" name="Text Placeholder 5">
            <a:extLst>
              <a:ext uri="{FF2B5EF4-FFF2-40B4-BE49-F238E27FC236}">
                <a16:creationId xmlns:a16="http://schemas.microsoft.com/office/drawing/2014/main" id="{834CDCD2-9D26-80FB-6E56-5FFCA8EAAD25}"/>
              </a:ext>
            </a:extLst>
          </p:cNvPr>
          <p:cNvSpPr txBox="1">
            <a:spLocks/>
          </p:cNvSpPr>
          <p:nvPr/>
        </p:nvSpPr>
        <p:spPr>
          <a:xfrm>
            <a:off x="585217" y="1522638"/>
            <a:ext cx="7253288" cy="1938992"/>
          </a:xfrm>
          <a:prstGeom prst="rect">
            <a:avLst/>
          </a:prstGeom>
        </p:spPr>
        <p:txBody>
          <a:bodyPr vert="horz" wrap="square" lIns="0" tIns="0" rIns="0" bIns="0" rtlCol="0">
            <a:spAutoFit/>
          </a:bodyPr>
          <a:lstStyle>
            <a:defPPr>
              <a:defRPr lang="en-DE"/>
            </a:defPPr>
            <a:lvl1pPr marL="285750" marR="0" indent="-285750" defTabSz="932719" fontAlgn="ctr">
              <a:lnSpc>
                <a:spcPct val="100000"/>
              </a:lnSpc>
              <a:spcBef>
                <a:spcPts val="0"/>
              </a:spcBef>
              <a:spcAft>
                <a:spcPts val="0"/>
              </a:spcAft>
              <a:buClrTx/>
              <a:buSzPct val="90000"/>
              <a:buFont typeface="Wingdings" panose="05000000000000000000" pitchFamily="2" charset="2"/>
              <a:buChar char="ü"/>
              <a:tabLst/>
              <a:defRPr b="0" cap="none" spc="-51" baseline="0">
                <a:ln w="3175">
                  <a:noFill/>
                </a:ln>
                <a:solidFill>
                  <a:srgbClr val="FFFFFF"/>
                </a:solidFill>
                <a:effectLst/>
                <a:latin typeface="Segoe UI" panose="020B0502040204020203" pitchFamily="34" charset="0"/>
                <a:cs typeface="Segoe UI" pitchFamily="34" charset="0"/>
              </a:defRPr>
            </a:lvl1pPr>
            <a:lvl2pPr marL="457189" marR="0" indent="-228594" defTabSz="932719" fontAlgn="auto">
              <a:lnSpc>
                <a:spcPct val="100000"/>
              </a:lnSpc>
              <a:spcBef>
                <a:spcPct val="20000"/>
              </a:spcBef>
              <a:spcAft>
                <a:spcPts val="0"/>
              </a:spcAft>
              <a:buClrTx/>
              <a:buSzPct val="90000"/>
              <a:buFont typeface="Wingdings" panose="05000000000000000000" pitchFamily="2" charset="2"/>
              <a:buChar char=""/>
              <a:tabLst/>
              <a:defRPr sz="3600" b="0" cap="none" spc="-51" baseline="0">
                <a:ln w="3175">
                  <a:noFill/>
                </a:ln>
                <a:effectLst/>
                <a:latin typeface="+mj-lt"/>
                <a:cs typeface="Segoe UI" pitchFamily="34" charset="0"/>
              </a:defRPr>
            </a:lvl2pPr>
            <a:lvl3pPr marL="657209" marR="0" indent="-200020" defTabSz="932719" fontAlgn="auto">
              <a:lnSpc>
                <a:spcPct val="100000"/>
              </a:lnSpc>
              <a:spcBef>
                <a:spcPct val="20000"/>
              </a:spcBef>
              <a:spcAft>
                <a:spcPts val="0"/>
              </a:spcAft>
              <a:buClrTx/>
              <a:buSzPct val="90000"/>
              <a:buFont typeface="Wingdings" panose="05000000000000000000" pitchFamily="2" charset="2"/>
              <a:buChar char=""/>
              <a:tabLst/>
              <a:defRPr sz="1600" spc="0" baseline="0"/>
            </a:lvl3pPr>
            <a:lvl4pPr marL="842942" marR="0" indent="-1809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4pPr>
            <a:lvl5pPr marL="1023913" marR="0" indent="-168270" defTabSz="932719" fontAlgn="auto">
              <a:lnSpc>
                <a:spcPct val="100000"/>
              </a:lnSpc>
              <a:spcBef>
                <a:spcPct val="20000"/>
              </a:spcBef>
              <a:spcAft>
                <a:spcPts val="0"/>
              </a:spcAft>
              <a:buClrTx/>
              <a:buSzPct val="90000"/>
              <a:buFont typeface="Wingdings" panose="05000000000000000000" pitchFamily="2" charset="2"/>
              <a:buChar char=""/>
              <a:tabLst/>
              <a:defRPr sz="1400" spc="0" baseline="0"/>
            </a:lvl5pPr>
            <a:lvl6pPr marL="2564976" indent="-233181" defTabSz="932719">
              <a:spcBef>
                <a:spcPct val="20000"/>
              </a:spcBef>
              <a:buFont typeface="Arial" pitchFamily="34" charset="0"/>
              <a:buChar char="•"/>
              <a:defRPr sz="2000"/>
            </a:lvl6pPr>
            <a:lvl7pPr marL="3031336" indent="-233181" defTabSz="932719">
              <a:spcBef>
                <a:spcPct val="20000"/>
              </a:spcBef>
              <a:buFont typeface="Arial" pitchFamily="34" charset="0"/>
              <a:buChar char="•"/>
              <a:defRPr sz="2000"/>
            </a:lvl7pPr>
            <a:lvl8pPr marL="3497695" indent="-233181" defTabSz="932719">
              <a:spcBef>
                <a:spcPct val="20000"/>
              </a:spcBef>
              <a:buFont typeface="Arial" pitchFamily="34" charset="0"/>
              <a:buChar char="•"/>
              <a:defRPr sz="2000"/>
            </a:lvl8pPr>
            <a:lvl9pPr marL="3964056" indent="-233181" defTabSz="932719">
              <a:spcBef>
                <a:spcPct val="20000"/>
              </a:spcBef>
              <a:buFont typeface="Arial" pitchFamily="34" charset="0"/>
              <a:buChar char="•"/>
              <a:defRPr sz="2000"/>
            </a:lvl9pPr>
          </a:lstStyle>
          <a:p>
            <a:r>
              <a:rPr lang="en-US" dirty="0"/>
              <a:t>Brief overview of business</a:t>
            </a:r>
          </a:p>
          <a:p>
            <a:r>
              <a:rPr lang="en-US" dirty="0"/>
              <a:t>Business challenges to be addressed</a:t>
            </a:r>
          </a:p>
          <a:p>
            <a:r>
              <a:rPr lang="en-US" dirty="0"/>
              <a:t>Project goals and objectives</a:t>
            </a:r>
          </a:p>
          <a:p>
            <a:r>
              <a:rPr lang="en-US" dirty="0"/>
              <a:t>Success measures</a:t>
            </a:r>
          </a:p>
          <a:p>
            <a:r>
              <a:rPr lang="en-US" dirty="0"/>
              <a:t>Key business benefits</a:t>
            </a:r>
          </a:p>
          <a:p>
            <a:r>
              <a:rPr lang="en-US" dirty="0"/>
              <a:t>Major use cases</a:t>
            </a:r>
          </a:p>
          <a:p>
            <a:endParaRPr lang="en-DE" dirty="0"/>
          </a:p>
        </p:txBody>
      </p:sp>
      <p:sp>
        <p:nvSpPr>
          <p:cNvPr id="5" name="TextBox 4">
            <a:extLst>
              <a:ext uri="{FF2B5EF4-FFF2-40B4-BE49-F238E27FC236}">
                <a16:creationId xmlns:a16="http://schemas.microsoft.com/office/drawing/2014/main" id="{0283CB03-319B-C33D-3CE2-1AA107ED36DE}"/>
              </a:ext>
            </a:extLst>
          </p:cNvPr>
          <p:cNvSpPr txBox="1"/>
          <p:nvPr/>
        </p:nvSpPr>
        <p:spPr>
          <a:xfrm>
            <a:off x="585217" y="5456008"/>
            <a:ext cx="8111083" cy="1031051"/>
          </a:xfrm>
          <a:prstGeom prst="rect">
            <a:avLst/>
          </a:prstGeom>
          <a:noFill/>
        </p:spPr>
        <p:txBody>
          <a:bodyPr wrap="square" lIns="0" tIns="0" rIns="0" bIns="0" rtlCol="0">
            <a:spAutoFit/>
          </a:bodyPr>
          <a:lstStyle/>
          <a:p>
            <a:pPr algn="l"/>
            <a:r>
              <a:rPr lang="en-US" sz="1100" b="1" i="1" dirty="0">
                <a:solidFill>
                  <a:srgbClr val="FFFFFF"/>
                </a:solidFill>
                <a:effectLst/>
                <a:latin typeface="Segoe UI" panose="020B0502040204020203" pitchFamily="34" charset="0"/>
              </a:rPr>
              <a:t>Example assets</a:t>
            </a:r>
            <a:br>
              <a:rPr lang="en-US" sz="1100" b="1" i="1" dirty="0">
                <a:solidFill>
                  <a:srgbClr val="FFFFFF"/>
                </a:solidFill>
                <a:effectLst/>
                <a:latin typeface="Segoe UI" panose="020B0502040204020203" pitchFamily="34" charset="0"/>
              </a:rPr>
            </a:br>
            <a:endParaRPr lang="en-US" sz="1100" b="1" i="1" dirty="0">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dirty="0">
                <a:solidFill>
                  <a:srgbClr val="FFFFFF"/>
                </a:solidFill>
                <a:effectLst/>
                <a:latin typeface="Segoe UI" panose="020B0502040204020203" pitchFamily="34" charset="0"/>
              </a:rPr>
              <a:t>Use cases</a:t>
            </a:r>
            <a:r>
              <a:rPr lang="en-US" sz="1100" b="0" i="1" dirty="0">
                <a:solidFill>
                  <a:srgbClr val="FFFFFF"/>
                </a:solidFill>
                <a:effectLst/>
                <a:latin typeface="Segoe UI" panose="020B0502040204020203" pitchFamily="34" charset="0"/>
              </a:rPr>
              <a:t>: Visual </a:t>
            </a:r>
            <a:r>
              <a:rPr lang="en-US" sz="1100" i="1" dirty="0">
                <a:solidFill>
                  <a:srgbClr val="FFFFFF"/>
                </a:solidFill>
                <a:latin typeface="Segoe UI" panose="020B0502040204020203" pitchFamily="34" charset="0"/>
              </a:rPr>
              <a:t>business mission critical use cases</a:t>
            </a:r>
            <a:endParaRPr lang="en-US" sz="1100" b="0" i="1" dirty="0">
              <a:solidFill>
                <a:srgbClr val="FFFFFF"/>
              </a:solidFill>
              <a:effectLst/>
              <a:latin typeface="Segoe UI" panose="020B0502040204020203" pitchFamily="34" charset="0"/>
            </a:endParaRPr>
          </a:p>
          <a:p>
            <a:pPr marL="171450" indent="-171450" algn="l">
              <a:buFont typeface="Wingdings" panose="05000000000000000000" pitchFamily="2" charset="2"/>
              <a:buChar char="ü"/>
            </a:pPr>
            <a:r>
              <a:rPr lang="en-US" sz="1100" b="1" i="1" dirty="0">
                <a:solidFill>
                  <a:srgbClr val="FFFFFF"/>
                </a:solidFill>
                <a:effectLst/>
                <a:latin typeface="Segoe UI" panose="020B0502040204020203" pitchFamily="34" charset="0"/>
              </a:rPr>
              <a:t>Project Goals and Objectives</a:t>
            </a:r>
            <a:r>
              <a:rPr lang="en-US" sz="1100" b="0" i="1" dirty="0">
                <a:solidFill>
                  <a:srgbClr val="FFFFFF"/>
                </a:solidFill>
                <a:effectLst/>
                <a:latin typeface="Segoe UI" panose="020B0502040204020203" pitchFamily="34" charset="0"/>
              </a:rPr>
              <a:t>: List goals and objectives important for business owners and decision makers.</a:t>
            </a:r>
          </a:p>
          <a:p>
            <a:pPr marL="171450" indent="-171450" algn="l">
              <a:buFont typeface="Wingdings" panose="05000000000000000000" pitchFamily="2" charset="2"/>
              <a:buChar char="ü"/>
            </a:pPr>
            <a:r>
              <a:rPr lang="en-US" sz="1100" b="1" i="1" dirty="0">
                <a:solidFill>
                  <a:srgbClr val="FFFFFF"/>
                </a:solidFill>
                <a:effectLst/>
                <a:latin typeface="Segoe UI" panose="020B0502040204020203" pitchFamily="34" charset="0"/>
              </a:rPr>
              <a:t>Success measures</a:t>
            </a:r>
            <a:r>
              <a:rPr lang="en-US" sz="1100" b="0" i="1" dirty="0">
                <a:solidFill>
                  <a:srgbClr val="FFFFFF"/>
                </a:solidFill>
                <a:effectLst/>
                <a:latin typeface="Segoe UI" panose="020B0502040204020203" pitchFamily="34" charset="0"/>
              </a:rPr>
              <a:t>: Help customer to define success measures for this project.</a:t>
            </a:r>
          </a:p>
          <a:p>
            <a:pPr algn="l"/>
            <a:endParaRPr lang="en-US" sz="1200" dirty="0"/>
          </a:p>
        </p:txBody>
      </p:sp>
    </p:spTree>
    <p:extLst>
      <p:ext uri="{BB962C8B-B14F-4D97-AF65-F5344CB8AC3E}">
        <p14:creationId xmlns:p14="http://schemas.microsoft.com/office/powerpoint/2010/main" val="314694173"/>
      </p:ext>
    </p:extLst>
  </p:cSld>
  <p:clrMapOvr>
    <a:masterClrMapping/>
  </p:clrMapOvr>
  <p:transition>
    <p:fade/>
  </p:transition>
</p:sld>
</file>

<file path=ppt/theme/theme1.xml><?xml version="1.0" encoding="utf-8"?>
<a:theme xmlns:a="http://schemas.openxmlformats.org/drawingml/2006/main" name="Power Virtual Agents Template Black">
  <a:themeElements>
    <a:clrScheme name="Custom 12">
      <a:dk1>
        <a:srgbClr val="000000"/>
      </a:dk1>
      <a:lt1>
        <a:srgbClr val="FFFFFF"/>
      </a:lt1>
      <a:dk2>
        <a:srgbClr val="000000"/>
      </a:dk2>
      <a:lt2>
        <a:srgbClr val="E6E6E6"/>
      </a:lt2>
      <a:accent1>
        <a:srgbClr val="0B556A"/>
      </a:accent1>
      <a:accent2>
        <a:srgbClr val="4CCBED"/>
      </a:accent2>
      <a:accent3>
        <a:srgbClr val="0066FF"/>
      </a:accent3>
      <a:accent4>
        <a:srgbClr val="F2C811"/>
      </a:accent4>
      <a:accent5>
        <a:srgbClr val="742774"/>
      </a:accent5>
      <a:accent6>
        <a:srgbClr val="50E6FF"/>
      </a:accent6>
      <a:hlink>
        <a:srgbClr val="FFFFFF"/>
      </a:hlink>
      <a:folHlink>
        <a:srgbClr val="FFFF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Power_Virtual_Agents_Template_v01.pptx" id="{20173F6C-0839-48BC-B705-EA6AD3692B37}" vid="{48A40892-5C66-43EB-A559-EB59B747A785}"/>
    </a:ext>
  </a:extLst>
</a:theme>
</file>

<file path=ppt/theme/theme2.xml><?xml version="1.0" encoding="utf-8"?>
<a:theme xmlns:a="http://schemas.openxmlformats.org/drawingml/2006/main" name="1_Power Virtual Agents Template Black">
  <a:themeElements>
    <a:clrScheme name="Custom 12">
      <a:dk1>
        <a:srgbClr val="000000"/>
      </a:dk1>
      <a:lt1>
        <a:srgbClr val="FFFFFF"/>
      </a:lt1>
      <a:dk2>
        <a:srgbClr val="000000"/>
      </a:dk2>
      <a:lt2>
        <a:srgbClr val="E6E6E6"/>
      </a:lt2>
      <a:accent1>
        <a:srgbClr val="0B556A"/>
      </a:accent1>
      <a:accent2>
        <a:srgbClr val="4CCBED"/>
      </a:accent2>
      <a:accent3>
        <a:srgbClr val="0066FF"/>
      </a:accent3>
      <a:accent4>
        <a:srgbClr val="F2C811"/>
      </a:accent4>
      <a:accent5>
        <a:srgbClr val="742774"/>
      </a:accent5>
      <a:accent6>
        <a:srgbClr val="50E6FF"/>
      </a:accent6>
      <a:hlink>
        <a:srgbClr val="FFFFFF"/>
      </a:hlink>
      <a:folHlink>
        <a:srgbClr val="FFFF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Power_Virtual_Agents_Template_v01.pptx" id="{20173F6C-0839-48BC-B705-EA6AD3692B37}" vid="{48A40892-5C66-43EB-A559-EB59B747A785}"/>
    </a:ext>
  </a:extLst>
</a:theme>
</file>

<file path=ppt/theme/theme3.xml><?xml version="1.0" encoding="utf-8"?>
<a:theme xmlns:a="http://schemas.openxmlformats.org/drawingml/2006/main" name="White Template">
  <a:themeElements>
    <a:clrScheme name="Dynamics_NEW_20_Ocean on White">
      <a:dk1>
        <a:srgbClr val="000000"/>
      </a:dk1>
      <a:lt1>
        <a:srgbClr val="FFFFFF"/>
      </a:lt1>
      <a:dk2>
        <a:srgbClr val="0B5569"/>
      </a:dk2>
      <a:lt2>
        <a:srgbClr val="E6E6E6"/>
      </a:lt2>
      <a:accent1>
        <a:srgbClr val="1392B3"/>
      </a:accent1>
      <a:accent2>
        <a:srgbClr val="0B5569"/>
      </a:accent2>
      <a:accent3>
        <a:srgbClr val="4CCBED"/>
      </a:accent3>
      <a:accent4>
        <a:srgbClr val="0078D4"/>
      </a:accent4>
      <a:accent5>
        <a:srgbClr val="243A5E"/>
      </a:accent5>
      <a:accent6>
        <a:srgbClr val="737373"/>
      </a:accent6>
      <a:hlink>
        <a:srgbClr val="1392B3"/>
      </a:hlink>
      <a:folHlink>
        <a:srgbClr val="1392B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ocean accent.potx" id="{BD6D9AFC-A2AA-415A-9CAE-22491A52C56B}" vid="{928B97AA-EDDF-4A70-ACAA-2396BE69F09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Custom 12">
    <a:dk1>
      <a:srgbClr val="000000"/>
    </a:dk1>
    <a:lt1>
      <a:srgbClr val="FFFFFF"/>
    </a:lt1>
    <a:dk2>
      <a:srgbClr val="000000"/>
    </a:dk2>
    <a:lt2>
      <a:srgbClr val="E6E6E6"/>
    </a:lt2>
    <a:accent1>
      <a:srgbClr val="0B556A"/>
    </a:accent1>
    <a:accent2>
      <a:srgbClr val="4CCBED"/>
    </a:accent2>
    <a:accent3>
      <a:srgbClr val="0066FF"/>
    </a:accent3>
    <a:accent4>
      <a:srgbClr val="F2C811"/>
    </a:accent4>
    <a:accent5>
      <a:srgbClr val="742774"/>
    </a:accent5>
    <a:accent6>
      <a:srgbClr val="50E6FF"/>
    </a:accent6>
    <a:hlink>
      <a:srgbClr val="FFFFFF"/>
    </a:hlink>
    <a:folHlink>
      <a:srgbClr val="FFFFFF"/>
    </a:folHlink>
  </a:clrScheme>
</a:themeOverride>
</file>

<file path=ppt/theme/themeOverride2.xml><?xml version="1.0" encoding="utf-8"?>
<a:themeOverride xmlns:a="http://schemas.openxmlformats.org/drawingml/2006/main">
  <a:clrScheme name="Custom 12">
    <a:dk1>
      <a:srgbClr val="000000"/>
    </a:dk1>
    <a:lt1>
      <a:srgbClr val="FFFFFF"/>
    </a:lt1>
    <a:dk2>
      <a:srgbClr val="000000"/>
    </a:dk2>
    <a:lt2>
      <a:srgbClr val="E6E6E6"/>
    </a:lt2>
    <a:accent1>
      <a:srgbClr val="0B556A"/>
    </a:accent1>
    <a:accent2>
      <a:srgbClr val="4CCBED"/>
    </a:accent2>
    <a:accent3>
      <a:srgbClr val="0066FF"/>
    </a:accent3>
    <a:accent4>
      <a:srgbClr val="F2C811"/>
    </a:accent4>
    <a:accent5>
      <a:srgbClr val="742774"/>
    </a:accent5>
    <a:accent6>
      <a:srgbClr val="50E6FF"/>
    </a:accent6>
    <a:hlink>
      <a:srgbClr val="FFFFFF"/>
    </a:hlink>
    <a:folHlink>
      <a:srgbClr val="FFFFFF"/>
    </a:folHlink>
  </a:clrScheme>
</a:themeOverride>
</file>

<file path=ppt/theme/themeOverride3.xml><?xml version="1.0" encoding="utf-8"?>
<a:themeOverride xmlns:a="http://schemas.openxmlformats.org/drawingml/2006/main">
  <a:clrScheme name="Custom 12">
    <a:dk1>
      <a:srgbClr val="000000"/>
    </a:dk1>
    <a:lt1>
      <a:srgbClr val="FFFFFF"/>
    </a:lt1>
    <a:dk2>
      <a:srgbClr val="000000"/>
    </a:dk2>
    <a:lt2>
      <a:srgbClr val="E6E6E6"/>
    </a:lt2>
    <a:accent1>
      <a:srgbClr val="0B556A"/>
    </a:accent1>
    <a:accent2>
      <a:srgbClr val="4CCBED"/>
    </a:accent2>
    <a:accent3>
      <a:srgbClr val="0066FF"/>
    </a:accent3>
    <a:accent4>
      <a:srgbClr val="F2C811"/>
    </a:accent4>
    <a:accent5>
      <a:srgbClr val="742774"/>
    </a:accent5>
    <a:accent6>
      <a:srgbClr val="50E6FF"/>
    </a:accent6>
    <a:hlink>
      <a:srgbClr val="FFFFFF"/>
    </a:hlink>
    <a:folHlink>
      <a:srgbClr val="FFFFF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22" ma:contentTypeDescription="Create a new document." ma:contentTypeScope="" ma:versionID="180893ff38600c46c683c0b8c1722b60">
  <xsd:schema xmlns:xsd="http://www.w3.org/2001/XMLSchema" xmlns:xs="http://www.w3.org/2001/XMLSchema" xmlns:p="http://schemas.microsoft.com/office/2006/metadata/properties" xmlns:ns1="http://schemas.microsoft.com/sharepoint/v3" xmlns:ns2="8e793c00-403c-4e2e-9f3f-1f9fce3bba0e" xmlns:ns3="21801293-8b26-4deb-98c0-71fc7c1e1877" xmlns:ns4="230e9df3-be65-4c73-a93b-d1236ebd677e" targetNamespace="http://schemas.microsoft.com/office/2006/metadata/properties" ma:root="true" ma:fieldsID="da8d77e64bfacc0ae662e70784df1576" ns1:_="" ns2:_="" ns3:_="" ns4:_="">
    <xsd:import namespace="http://schemas.microsoft.com/sharepoint/v3"/>
    <xsd:import namespace="8e793c00-403c-4e2e-9f3f-1f9fce3bba0e"/>
    <xsd:import namespace="21801293-8b26-4deb-98c0-71fc7c1e1877"/>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Location" minOccurs="0"/>
                <xsd:element ref="ns2:MediaServiceGenerationTime" minOccurs="0"/>
                <xsd:element ref="ns2:MediaServiceEventHashCode" minOccurs="0"/>
                <xsd:element ref="ns2:MediaServiceOCR" minOccurs="0"/>
                <xsd:element ref="ns2:lcf76f155ced4ddcb4097134ff3c332f" minOccurs="0"/>
                <xsd:element ref="ns4:TaxCatchAll" minOccurs="0"/>
                <xsd:element ref="ns2:OneNoteFluid_FileOrder" minOccurs="0"/>
                <xsd:element ref="ns2:MediaServiceSearchProperties" minOccurs="0"/>
                <xsd:element ref="ns2:MediaServiceObjectDetectorVersion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25" nillable="true" ma:displayName="OneNoteFluid_FileOrder" ma:internalName="OneNoteFluid_FileOrder">
      <xsd:simpleType>
        <xsd:restriction base="dms:Text">
          <xsd:maxLength value="255"/>
        </xsd:restriction>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BillingMetadata" ma:index="28"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418f9c09-66a8-4419-a52a-65cd19081897}" ma:internalName="TaxCatchAll" ma:showField="CatchAllData" ma:web="21801293-8b26-4deb-98c0-71fc7c1e18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OneNoteFluid_FileOrder xmlns="8e793c00-403c-4e2e-9f3f-1f9fce3bba0e" xsi:nil="true"/>
    <TaxCatchAll xmlns="230e9df3-be65-4c73-a93b-d1236ebd677e" xsi:nil="true"/>
    <lcf76f155ced4ddcb4097134ff3c332f xmlns="8e793c00-403c-4e2e-9f3f-1f9fce3bba0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BC17385-06B8-4006-893C-F63157F64D39}">
  <ds:schemaRefs>
    <ds:schemaRef ds:uri="http://schemas.microsoft.com/sharepoint/v3/contenttype/forms"/>
  </ds:schemaRefs>
</ds:datastoreItem>
</file>

<file path=customXml/itemProps2.xml><?xml version="1.0" encoding="utf-8"?>
<ds:datastoreItem xmlns:ds="http://schemas.openxmlformats.org/officeDocument/2006/customXml" ds:itemID="{6E4EBC8C-2737-46A9-BF67-C6D0BC5B8207}">
  <ds:schemaRefs>
    <ds:schemaRef ds:uri="21801293-8b26-4deb-98c0-71fc7c1e1877"/>
    <ds:schemaRef ds:uri="230e9df3-be65-4c73-a93b-d1236ebd677e"/>
    <ds:schemaRef ds:uri="8e793c00-403c-4e2e-9f3f-1f9fce3bba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8FECFAB-6D3F-4BEC-825D-BD92E2E36B9F}">
  <ds:schemaRefs>
    <ds:schemaRef ds:uri="http://schemas.microsoft.com/office/2006/documentManagement/types"/>
    <ds:schemaRef ds:uri="http://purl.org/dc/dcmitype/"/>
    <ds:schemaRef ds:uri="http://schemas.microsoft.com/office/2006/metadata/properties"/>
    <ds:schemaRef ds:uri="http://schemas.microsoft.com/office/infopath/2007/PartnerControls"/>
    <ds:schemaRef ds:uri="21801293-8b26-4deb-98c0-71fc7c1e1877"/>
    <ds:schemaRef ds:uri="230e9df3-be65-4c73-a93b-d1236ebd677e"/>
    <ds:schemaRef ds:uri="http://purl.org/dc/elements/1.1/"/>
    <ds:schemaRef ds:uri="8e793c00-403c-4e2e-9f3f-1f9fce3bba0e"/>
    <ds:schemaRef ds:uri="http://purl.org/dc/terms/"/>
    <ds:schemaRef ds:uri="http://schemas.openxmlformats.org/package/2006/metadata/core-properties"/>
    <ds:schemaRef ds:uri="http://schemas.microsoft.com/sharepoint/v3"/>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4005</TotalTime>
  <Words>5337</Words>
  <Application>Microsoft Office PowerPoint</Application>
  <PresentationFormat>Widescreen</PresentationFormat>
  <Paragraphs>675</Paragraphs>
  <Slides>51</Slides>
  <Notes>29</Notes>
  <HiddenSlides>4</HiddenSlides>
  <MMClips>0</MMClips>
  <ScaleCrop>false</ScaleCrop>
  <HeadingPairs>
    <vt:vector size="4" baseType="variant">
      <vt:variant>
        <vt:lpstr>Theme</vt:lpstr>
      </vt:variant>
      <vt:variant>
        <vt:i4>3</vt:i4>
      </vt:variant>
      <vt:variant>
        <vt:lpstr>Slide Titles</vt:lpstr>
      </vt:variant>
      <vt:variant>
        <vt:i4>51</vt:i4>
      </vt:variant>
    </vt:vector>
  </HeadingPairs>
  <TitlesOfParts>
    <vt:vector size="54" baseType="lpstr">
      <vt:lpstr>Power Virtual Agents Template Black</vt:lpstr>
      <vt:lpstr>1_Power Virtual Agents Template Black</vt:lpstr>
      <vt:lpstr>White Template</vt:lpstr>
      <vt:lpstr>Dynamics 365 FastTrack  Solution Blueprint Workshop </vt:lpstr>
      <vt:lpstr>PowerPoint Presentation</vt:lpstr>
      <vt:lpstr>Initiate-Solution Blueprint Workshop</vt:lpstr>
      <vt:lpstr>Engagement Model</vt:lpstr>
      <vt:lpstr>The Role of FastTrack</vt:lpstr>
      <vt:lpstr>PowerPoint Presentation</vt:lpstr>
      <vt:lpstr>PowerPoint Presentation</vt:lpstr>
      <vt:lpstr>Solution Blueprint Workshop Agenda</vt:lpstr>
      <vt:lpstr>PowerPoint Presentation</vt:lpstr>
      <vt:lpstr>Major use cases</vt:lpstr>
      <vt:lpstr>Program Strategy – Success Measure Definition Help</vt:lpstr>
      <vt:lpstr>PowerPoint Presentation</vt:lpstr>
      <vt:lpstr>Project governance</vt:lpstr>
      <vt:lpstr>PowerPoint Presentation</vt:lpstr>
      <vt:lpstr>Implementation strategy</vt:lpstr>
      <vt:lpstr>PowerPoint Presentation</vt:lpstr>
      <vt:lpstr>Change management &amp; adoption strategy</vt:lpstr>
      <vt:lpstr>PowerPoint Presentation</vt:lpstr>
      <vt:lpstr>Process-focused Solution</vt:lpstr>
      <vt:lpstr>PowerPoint Presentation</vt:lpstr>
      <vt:lpstr>Business process strategy</vt:lpstr>
      <vt:lpstr>PowerPoint Presentation</vt:lpstr>
      <vt:lpstr>Application architecture</vt:lpstr>
      <vt:lpstr>PowerPoint Presentation</vt:lpstr>
      <vt:lpstr>Environment strategy</vt:lpstr>
      <vt:lpstr>PowerPoint Presentation</vt:lpstr>
      <vt:lpstr>ALM strategy</vt:lpstr>
      <vt:lpstr>PowerPoint Presentation</vt:lpstr>
      <vt:lpstr>Data management</vt:lpstr>
      <vt:lpstr>PowerPoint Presentation</vt:lpstr>
      <vt:lpstr>Integration strategy</vt:lpstr>
      <vt:lpstr>PowerPoint Presentation</vt:lpstr>
      <vt:lpstr>Performance strategy</vt:lpstr>
      <vt:lpstr>PowerPoint Presentation</vt:lpstr>
      <vt:lpstr>Security strategy</vt:lpstr>
      <vt:lpstr>PowerPoint Presentation</vt:lpstr>
      <vt:lpstr>Test strategy</vt:lpstr>
      <vt:lpstr>Application specific topics</vt:lpstr>
      <vt:lpstr>PowerPoint Presentation</vt:lpstr>
      <vt:lpstr>PowerPoint Presentation</vt:lpstr>
      <vt:lpstr>PowerPoint Presentation</vt:lpstr>
      <vt:lpstr>PowerPoint Presentation</vt:lpstr>
      <vt:lpstr>PowerPoint Presentation</vt:lpstr>
      <vt:lpstr>Customer Insights Journey</vt:lpstr>
      <vt:lpstr>PowerPoint Presentation</vt:lpstr>
      <vt:lpstr>Customer Service</vt:lpstr>
      <vt:lpstr>PowerPoint Presentation</vt:lpstr>
      <vt:lpstr>Field Service</vt:lpstr>
      <vt:lpstr>PowerPoint Presentation</vt:lpstr>
      <vt:lpstr>Sales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Dynamics 365 FastTrack  Solution Blueprint Workshop</dc:title>
  <dc:creator>Lutz Eickenberg</dc:creator>
  <cp:lastModifiedBy>Lutz Eickenberg</cp:lastModifiedBy>
  <cp:revision>5</cp:revision>
  <dcterms:created xsi:type="dcterms:W3CDTF">2024-06-14T07:32:20Z</dcterms:created>
  <dcterms:modified xsi:type="dcterms:W3CDTF">2025-06-26T15:45:20Z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MediaServiceImageTags">
    <vt:lpwstr/>
  </property>
</Properties>
</file>