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 Manson (DYNAMICS CRM)" initials="LM(C" lastIdx="1" clrIdx="0">
    <p:extLst>
      <p:ext uri="{19B8F6BF-5375-455C-9EA6-DF929625EA0E}">
        <p15:presenceInfo xmlns:p15="http://schemas.microsoft.com/office/powerpoint/2012/main" userId="S-1-5-21-2127521184-1604012920-1887927527-20030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p:scale>
          <a:sx n="110" d="100"/>
          <a:sy n="110"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F025517-311B-4C9D-BB81-3DBB745CF4BA}" type="datetimeFigureOut">
              <a:rPr lang="en-US" smtClean="0"/>
              <a:t>7/21/2017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1ADAA61-8044-4012-927F-6DF4DD101D0C}" type="slidenum">
              <a:rPr lang="en-US" smtClean="0"/>
              <a:t>‹#›</a:t>
            </a:fld>
            <a:endParaRPr lang="en-US"/>
          </a:p>
        </p:txBody>
      </p:sp>
    </p:spTree>
    <p:extLst>
      <p:ext uri="{BB962C8B-B14F-4D97-AF65-F5344CB8AC3E}">
        <p14:creationId xmlns:p14="http://schemas.microsoft.com/office/powerpoint/2010/main" val="306628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36">
              <a:lnSpc>
                <a:spcPct val="90000"/>
              </a:lnSpc>
              <a:spcAft>
                <a:spcPts val="339"/>
              </a:spcAft>
              <a:defRPr/>
            </a:pPr>
            <a:r>
              <a:rPr lang="en-US" sz="900" baseline="30000">
                <a:solidFill>
                  <a:prstClr val="black"/>
                </a:solidFill>
              </a:rPr>
              <a:t>1</a:t>
            </a:r>
            <a:r>
              <a:rPr lang="en-US" sz="900">
                <a:solidFill>
                  <a:prstClr val="black"/>
                </a:solidFill>
              </a:rPr>
              <a:t>Business plans include business hours support for all non-critical issues, </a:t>
            </a:r>
            <a:r>
              <a:rPr lang="en-US" sz="900">
                <a:latin typeface="Segoe UI Light" pitchFamily="34" charset="0"/>
              </a:rPr>
              <a:t>24/7 phone support from Microsoft, and a 300 seat cap limit for all Business plans</a:t>
            </a:r>
          </a:p>
          <a:p>
            <a:pPr defTabSz="931736">
              <a:lnSpc>
                <a:spcPct val="90000"/>
              </a:lnSpc>
              <a:spcAft>
                <a:spcPts val="339"/>
              </a:spcAft>
              <a:defRPr/>
            </a:pPr>
            <a:r>
              <a:rPr lang="en-US" sz="900" baseline="30000">
                <a:latin typeface="Segoe UI Light" pitchFamily="34" charset="0"/>
              </a:rPr>
              <a:t>2 </a:t>
            </a:r>
            <a:r>
              <a:rPr lang="en-US" sz="900">
                <a:latin typeface="Segoe UI Light" pitchFamily="34" charset="0"/>
              </a:rPr>
              <a:t>Enterprise plans include 24/7 phone support from Microsoft for all issues and has an unlimited seat cap</a:t>
            </a:r>
            <a:endParaRPr lang="en-US" sz="900">
              <a:solidFill>
                <a:prstClr val="black"/>
              </a:solidFill>
            </a:endParaRPr>
          </a:p>
          <a:p>
            <a:r>
              <a:rPr lang="en-US" sz="900" baseline="30000">
                <a:solidFill>
                  <a:prstClr val="black"/>
                </a:solidFill>
              </a:rPr>
              <a:t>3</a:t>
            </a:r>
            <a:r>
              <a:rPr lang="en-US" sz="900">
                <a:solidFill>
                  <a:prstClr val="black"/>
                </a:solidFill>
              </a:rPr>
              <a:t>Includes Word, Excel, PowerPoint, Outlook, OneNote, Publisher</a:t>
            </a:r>
          </a:p>
          <a:p>
            <a:r>
              <a:rPr lang="en-US" sz="900" baseline="30000">
                <a:solidFill>
                  <a:prstClr val="black"/>
                </a:solidFill>
              </a:rPr>
              <a:t>4</a:t>
            </a:r>
            <a:r>
              <a:rPr lang="en-US" sz="900">
                <a:solidFill>
                  <a:prstClr val="black"/>
                </a:solidFill>
              </a:rPr>
              <a:t>Adds Access, Group Policy, Telemetry, support for shared computer activation (RDS), Push Deployment, Update Controls, IRM, DLP, BI, Enterprise Voice, Site Mailboxes, Archiving &amp; Retention</a:t>
            </a:r>
            <a:endParaRPr lang="en-US" sz="900" baseline="30000">
              <a:solidFill>
                <a:prstClr val="black"/>
              </a:solidFill>
            </a:endParaRPr>
          </a:p>
          <a:p>
            <a:r>
              <a:rPr lang="en-US" sz="900" baseline="30000">
                <a:solidFill>
                  <a:prstClr val="black"/>
                </a:solidFill>
              </a:rPr>
              <a:t>5</a:t>
            </a:r>
            <a:r>
              <a:rPr lang="en-US"/>
              <a:t>Sway will be available to customers (initially in First Release) with subscriptions to the following SKUs: Office 365 E4, Office 365 E3, Office 365 E1, Office 365 ProPlus, Office 365 Business, Office 365 Business Premium, Office 365 Business Essentials, Office 365 OneDrive for Business, Office 365 Small Business, Office 365 Small Business Premium, Office 365 Midsize Business, Office 365 EDU E4, Office 365 EDU E3, Office 365 EDU E1, or Office 365 EDU ProPlus.</a:t>
            </a:r>
            <a:endParaRPr lang="en-US" sz="900" baseline="30000">
              <a:solidFill>
                <a:prstClr val="black"/>
              </a:solidFill>
            </a:endParaRPr>
          </a:p>
          <a:p>
            <a:r>
              <a:rPr lang="en-US" sz="900" baseline="30000">
                <a:solidFill>
                  <a:prstClr val="black"/>
                </a:solidFill>
              </a:rPr>
              <a:t>6</a:t>
            </a:r>
            <a:r>
              <a:rPr lang="en-US" sz="900">
                <a:solidFill>
                  <a:prstClr val="black"/>
                </a:solidFill>
              </a:rPr>
              <a:t>Also included with </a:t>
            </a:r>
            <a:r>
              <a:rPr lang="en-US" sz="900"/>
              <a:t>Exchange Online, OneDrive for Business, SharePoint Online, and Skype for Business standalone plans.</a:t>
            </a:r>
          </a:p>
          <a:p>
            <a:r>
              <a:rPr lang="en-US" sz="900" baseline="30000">
                <a:solidFill>
                  <a:prstClr val="black"/>
                </a:solidFill>
              </a:rPr>
              <a:t>7</a:t>
            </a:r>
            <a:r>
              <a:rPr lang="en-US" sz="900">
                <a:solidFill>
                  <a:prstClr val="black"/>
                </a:solidFill>
              </a:rPr>
              <a:t>Enterprise Voice is licensed only for On-</a:t>
            </a:r>
            <a:r>
              <a:rPr lang="en-US" sz="900" err="1">
                <a:solidFill>
                  <a:prstClr val="black"/>
                </a:solidFill>
              </a:rPr>
              <a:t>prem</a:t>
            </a:r>
            <a:r>
              <a:rPr lang="en-US" sz="900">
                <a:solidFill>
                  <a:prstClr val="black"/>
                </a:solidFill>
              </a:rPr>
              <a:t> PBX. See slide 23 for more details.</a:t>
            </a:r>
          </a:p>
          <a:p>
            <a:pPr defTabSz="1096190">
              <a:defRPr/>
            </a:pPr>
            <a:endParaRPr lang="en-US" sz="900">
              <a:latin typeface="Segoe UI Light" pitchFamily="34" charset="0"/>
            </a:endParaRPr>
          </a:p>
        </p:txBody>
      </p:sp>
      <p:sp>
        <p:nvSpPr>
          <p:cNvPr id="4" name="Header Placeholder 3"/>
          <p:cNvSpPr>
            <a:spLocks noGrp="1"/>
          </p:cNvSpPr>
          <p:nvPr>
            <p:ph type="hdr" sz="quarter" idx="10"/>
          </p:nvPr>
        </p:nvSpPr>
        <p:spPr/>
        <p:txBody>
          <a:bodyPr/>
          <a:lstStyle/>
          <a:p>
            <a:pPr defTabSz="931736">
              <a:defRPr/>
            </a:pPr>
            <a:r>
              <a:rPr lang="en-US">
                <a:solidFill>
                  <a:prstClr val="black"/>
                </a:solidFill>
                <a:latin typeface="Calibri"/>
              </a:rPr>
              <a:t>WPC 2013</a:t>
            </a:r>
          </a:p>
        </p:txBody>
      </p:sp>
      <p:sp>
        <p:nvSpPr>
          <p:cNvPr id="5" name="Footer Placeholder 4"/>
          <p:cNvSpPr>
            <a:spLocks noGrp="1"/>
          </p:cNvSpPr>
          <p:nvPr>
            <p:ph type="ftr" sz="quarter" idx="11"/>
          </p:nvPr>
        </p:nvSpPr>
        <p:spPr/>
        <p:txBody>
          <a:bodyPr/>
          <a:lstStyle/>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31736">
              <a:defRPr/>
            </a:pPr>
            <a:fld id="{2DFDA5C7-BBAE-481E-8BF7-731156A2E2C1}" type="datetime8">
              <a:rPr lang="en-US">
                <a:solidFill>
                  <a:prstClr val="black"/>
                </a:solidFill>
                <a:latin typeface="Calibri"/>
              </a:rPr>
              <a:pPr defTabSz="931736">
                <a:defRPr/>
              </a:pPr>
              <a:t>7/21/2017 8:28 AM</a:t>
            </a:fld>
            <a:endParaRPr lang="en-US">
              <a:solidFill>
                <a:prstClr val="black"/>
              </a:solidFill>
              <a:latin typeface="Calibri"/>
            </a:endParaRPr>
          </a:p>
        </p:txBody>
      </p:sp>
      <p:sp>
        <p:nvSpPr>
          <p:cNvPr id="7" name="Slide Number Placeholder 6"/>
          <p:cNvSpPr>
            <a:spLocks noGrp="1"/>
          </p:cNvSpPr>
          <p:nvPr>
            <p:ph type="sldNum" sz="quarter" idx="13"/>
          </p:nvPr>
        </p:nvSpPr>
        <p:spPr/>
        <p:txBody>
          <a:bodyPr/>
          <a:lstStyle/>
          <a:p>
            <a:pPr defTabSz="931736">
              <a:defRPr/>
            </a:pPr>
            <a:fld id="{B4008EB6-D09E-4580-8CD6-DDB14511944F}" type="slidenum">
              <a:rPr lang="en-US">
                <a:solidFill>
                  <a:prstClr val="black"/>
                </a:solidFill>
                <a:latin typeface="Calibri"/>
              </a:rPr>
              <a:pPr defTabSz="931736">
                <a:defRPr/>
              </a:pPr>
              <a:t>1</a:t>
            </a:fld>
            <a:endParaRPr lang="en-US">
              <a:solidFill>
                <a:prstClr val="black"/>
              </a:solidFill>
              <a:latin typeface="Calibri"/>
            </a:endParaRPr>
          </a:p>
        </p:txBody>
      </p:sp>
    </p:spTree>
    <p:extLst>
      <p:ext uri="{BB962C8B-B14F-4D97-AF65-F5344CB8AC3E}">
        <p14:creationId xmlns:p14="http://schemas.microsoft.com/office/powerpoint/2010/main" val="1282579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a:t>Speaker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616988" y="4873974"/>
            <a:ext cx="4363274" cy="2046779"/>
          </a:xfrm>
          <a:prstGeom prst="rect">
            <a:avLst/>
          </a:prstGeom>
        </p:spPr>
      </p:pic>
    </p:spTree>
    <p:extLst>
      <p:ext uri="{BB962C8B-B14F-4D97-AF65-F5344CB8AC3E}">
        <p14:creationId xmlns:p14="http://schemas.microsoft.com/office/powerpoint/2010/main" val="26176220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6" y="1447801"/>
            <a:ext cx="2438399"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3509659" y="1671272"/>
            <a:ext cx="8166271"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44157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102109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3475596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a:t>Click to insert photo.</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186137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388562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a:t>Click to insert photo.</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069978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091074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tx2"/>
                    </a:gs>
                    <a:gs pos="0">
                      <a:schemeClr val="tx2"/>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2"/>
                    </a:gs>
                    <a:gs pos="0">
                      <a:schemeClr val="bg2"/>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023690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2460671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4"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1170625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a:t>Click to edit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246071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81385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a:t>Slide for Developer Code</a:t>
            </a:r>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93770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endParaRPr lang="en-US"/>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924914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51" indent="0">
              <a:buNone/>
              <a:defRPr sz="1960"/>
            </a:lvl3pPr>
            <a:lvl4pPr marL="448102" indent="0">
              <a:buNone/>
              <a:defRPr sz="1764"/>
            </a:lvl4pPr>
            <a:lvl5pPr marL="672153" indent="0">
              <a:buNone/>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02738"/>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a:prstGeom prst="rect">
            <a:avLst/>
          </a:prstGeom>
        </p:spPr>
        <p:txBody>
          <a:bodyPr anchor="b" anchorCtr="0"/>
          <a:lstStyle>
            <a:lvl1pPr>
              <a:defRPr sz="7200" spc="-150" baseline="0"/>
            </a:lvl1pPr>
          </a:lstStyle>
          <a:p>
            <a:r>
              <a:rPr lang="en-US"/>
              <a:t>Click to edit title style</a:t>
            </a:r>
          </a:p>
        </p:txBody>
      </p:sp>
      <p:sp>
        <p:nvSpPr>
          <p:cNvPr id="5" name="Text Placeholder 4"/>
          <p:cNvSpPr>
            <a:spLocks noGrp="1"/>
          </p:cNvSpPr>
          <p:nvPr>
            <p:ph type="body" sz="quarter" idx="12" hasCustomPrompt="1"/>
          </p:nvPr>
        </p:nvSpPr>
        <p:spPr>
          <a:xfrm>
            <a:off x="978949" y="3425825"/>
            <a:ext cx="10240454"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a:t>Subtitle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95967" y="6014914"/>
            <a:ext cx="1739313" cy="815899"/>
          </a:xfrm>
          <a:prstGeom prst="rect">
            <a:avLst/>
          </a:prstGeom>
        </p:spPr>
      </p:pic>
    </p:spTree>
    <p:extLst>
      <p:ext uri="{BB962C8B-B14F-4D97-AF65-F5344CB8AC3E}">
        <p14:creationId xmlns:p14="http://schemas.microsoft.com/office/powerpoint/2010/main" val="1276731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666387"/>
          </a:xfrm>
        </p:spPr>
        <p:txBody>
          <a:bodyPr/>
          <a:lstStyle/>
          <a:p>
            <a:r>
              <a:rPr lang="en-US"/>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0859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a:t>Click to edit Master text styles</a:t>
            </a:r>
          </a:p>
        </p:txBody>
      </p:sp>
    </p:spTree>
    <p:extLst>
      <p:ext uri="{BB962C8B-B14F-4D97-AF65-F5344CB8AC3E}">
        <p14:creationId xmlns:p14="http://schemas.microsoft.com/office/powerpoint/2010/main" val="607387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19888265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3726009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3167752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6249287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28889532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1"/>
          </p:nvPr>
        </p:nvSpPr>
        <p:spPr>
          <a:xfrm>
            <a:off x="6279563" y="1447801"/>
            <a:ext cx="5396365"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a:t>Fifth level</a:t>
            </a:r>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363"/>
            <a:fld id="{727B4C2D-45E2-4621-8491-2995EB46A674}" type="slidenum">
              <a:rPr lang="en-US" smtClean="0">
                <a:gradFill>
                  <a:gsLst>
                    <a:gs pos="100000">
                      <a:srgbClr val="797A7D"/>
                    </a:gs>
                    <a:gs pos="0">
                      <a:srgbClr val="797A7D"/>
                    </a:gs>
                  </a:gsLst>
                  <a:lin ang="5400000" scaled="0"/>
                </a:gradFill>
              </a:rPr>
              <a:pPr defTabSz="914363"/>
              <a:t>‹#›</a:t>
            </a:fld>
            <a:endParaRPr lang="en-US">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82915" y="6021143"/>
            <a:ext cx="1763728" cy="813816"/>
          </a:xfrm>
          <a:prstGeom prst="rect">
            <a:avLst/>
          </a:prstGeom>
        </p:spPr>
      </p:pic>
    </p:spTree>
    <p:extLst>
      <p:ext uri="{BB962C8B-B14F-4D97-AF65-F5344CB8AC3E}">
        <p14:creationId xmlns:p14="http://schemas.microsoft.com/office/powerpoint/2010/main" val="32627608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4411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extLst>
              <p:ext uri="{D42A27DB-BD31-4B8C-83A1-F6EECF244321}">
                <p14:modId xmlns:p14="http://schemas.microsoft.com/office/powerpoint/2010/main" val="3214089685"/>
              </p:ext>
            </p:extLst>
          </p:nvPr>
        </p:nvGraphicFramePr>
        <p:xfrm>
          <a:off x="0" y="14967"/>
          <a:ext cx="11998884" cy="7065757"/>
        </p:xfrm>
        <a:graphic>
          <a:graphicData uri="http://schemas.openxmlformats.org/drawingml/2006/table">
            <a:tbl>
              <a:tblPr firstRow="1" bandRow="1">
                <a:tableStyleId>{2D5ABB26-0587-4C30-8999-92F81FD0307C}</a:tableStyleId>
              </a:tblPr>
              <a:tblGrid>
                <a:gridCol w="3622098">
                  <a:extLst>
                    <a:ext uri="{9D8B030D-6E8A-4147-A177-3AD203B41FA5}">
                      <a16:colId xmlns:a16="http://schemas.microsoft.com/office/drawing/2014/main" val="20001"/>
                    </a:ext>
                  </a:extLst>
                </a:gridCol>
                <a:gridCol w="2670552">
                  <a:extLst>
                    <a:ext uri="{9D8B030D-6E8A-4147-A177-3AD203B41FA5}">
                      <a16:colId xmlns:a16="http://schemas.microsoft.com/office/drawing/2014/main" val="20006"/>
                    </a:ext>
                  </a:extLst>
                </a:gridCol>
                <a:gridCol w="2779307">
                  <a:extLst>
                    <a:ext uri="{9D8B030D-6E8A-4147-A177-3AD203B41FA5}">
                      <a16:colId xmlns:a16="http://schemas.microsoft.com/office/drawing/2014/main" val="20007"/>
                    </a:ext>
                  </a:extLst>
                </a:gridCol>
                <a:gridCol w="2926927">
                  <a:extLst>
                    <a:ext uri="{9D8B030D-6E8A-4147-A177-3AD203B41FA5}">
                      <a16:colId xmlns:a16="http://schemas.microsoft.com/office/drawing/2014/main" val="1194969548"/>
                    </a:ext>
                  </a:extLst>
                </a:gridCol>
              </a:tblGrid>
              <a:tr h="622538">
                <a:tc>
                  <a:txBody>
                    <a:bodyPr/>
                    <a:lstStyle/>
                    <a:p>
                      <a:endParaRPr lang="en-US" dirty="0"/>
                    </a:p>
                  </a:txBody>
                  <a:tcPr/>
                </a:tc>
                <a:tc>
                  <a:txBody>
                    <a:bodyPr/>
                    <a:lstStyle/>
                    <a:p>
                      <a:pPr algn="ctr"/>
                      <a:r>
                        <a:rPr lang="en-US" sz="1200" dirty="0">
                          <a:solidFill>
                            <a:schemeClr val="bg1"/>
                          </a:solidFill>
                        </a:rPr>
                        <a:t>Outlook Customer Manager</a:t>
                      </a:r>
                    </a:p>
                  </a:txBody>
                  <a:tcPr marL="43918" marR="43918" marT="43918" marB="43918"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dirty="0">
                          <a:solidFill>
                            <a:schemeClr val="bg1"/>
                          </a:solidFill>
                        </a:rPr>
                        <a:t>Dynamics 365 for Sales,</a:t>
                      </a:r>
                    </a:p>
                    <a:p>
                      <a:pPr algn="ctr"/>
                      <a:r>
                        <a:rPr lang="en-US" sz="1200" dirty="0">
                          <a:solidFill>
                            <a:schemeClr val="bg1"/>
                          </a:solidFill>
                        </a:rPr>
                        <a:t> Business edition</a:t>
                      </a:r>
                    </a:p>
                  </a:txBody>
                  <a:tcPr marL="43918" marR="43918" marT="43918" marB="4391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sz="1200" dirty="0">
                          <a:solidFill>
                            <a:schemeClr val="bg1"/>
                          </a:solidFill>
                        </a:rPr>
                        <a:t>Dynamics 365 for Sales, </a:t>
                      </a:r>
                    </a:p>
                    <a:p>
                      <a:pPr marL="0" marR="0" lvl="0" indent="0" algn="ctr" defTabSz="914363" rtl="0" eaLnBrk="1" fontAlgn="auto" latinLnBrk="0" hangingPunct="1">
                        <a:lnSpc>
                          <a:spcPct val="100000"/>
                        </a:lnSpc>
                        <a:spcBef>
                          <a:spcPts val="0"/>
                        </a:spcBef>
                        <a:spcAft>
                          <a:spcPts val="0"/>
                        </a:spcAft>
                        <a:buClrTx/>
                        <a:buSzTx/>
                        <a:buFontTx/>
                        <a:buNone/>
                        <a:tabLst/>
                        <a:defRPr/>
                      </a:pPr>
                      <a:r>
                        <a:rPr lang="en-US" sz="1200" dirty="0">
                          <a:solidFill>
                            <a:schemeClr val="bg1"/>
                          </a:solidFill>
                        </a:rPr>
                        <a:t>Enterprise edition</a:t>
                      </a:r>
                    </a:p>
                  </a:txBody>
                  <a:tcPr marL="43918" marR="43918" marT="43918" marB="4391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288009">
                <a:tc>
                  <a:txBody>
                    <a:bodyPr/>
                    <a:lstStyle/>
                    <a:p>
                      <a:pPr marL="0" marR="0" indent="0" algn="l" defTabSz="1075751" rtl="0" eaLnBrk="1" fontAlgn="auto" latinLnBrk="0" hangingPunct="1">
                        <a:lnSpc>
                          <a:spcPct val="100000"/>
                        </a:lnSpc>
                        <a:spcBef>
                          <a:spcPts val="0"/>
                        </a:spcBef>
                        <a:spcAft>
                          <a:spcPts val="0"/>
                        </a:spcAft>
                        <a:buClrTx/>
                        <a:buSzTx/>
                        <a:buFontTx/>
                        <a:buNone/>
                        <a:tabLst/>
                        <a:defRPr/>
                      </a:pPr>
                      <a:r>
                        <a:rPr lang="en-US" sz="1200" dirty="0">
                          <a:solidFill>
                            <a:schemeClr val="bg1"/>
                          </a:solidFill>
                        </a:rPr>
                        <a:t>Key capabilities</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2060"/>
                    </a:solidFill>
                  </a:tcPr>
                </a:tc>
                <a:tc>
                  <a:txBody>
                    <a:bodyPr/>
                    <a:lstStyle/>
                    <a:p>
                      <a:pPr marL="0" marR="0" indent="0" algn="ctr" defTabSz="1075751" rtl="0" eaLnBrk="1" fontAlgn="auto" latinLnBrk="0" hangingPunct="1">
                        <a:lnSpc>
                          <a:spcPct val="100000"/>
                        </a:lnSpc>
                        <a:spcBef>
                          <a:spcPts val="0"/>
                        </a:spcBef>
                        <a:spcAft>
                          <a:spcPts val="0"/>
                        </a:spcAft>
                        <a:buClrTx/>
                        <a:buSzTx/>
                        <a:buFontTx/>
                        <a:buNone/>
                        <a:tabLst/>
                        <a:defRPr/>
                      </a:pPr>
                      <a:endParaRPr lang="en-US" sz="900"/>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marR="0" indent="0" algn="ctr" defTabSz="1075751" rtl="0" eaLnBrk="1" fontAlgn="auto" latinLnBrk="0" hangingPunct="1">
                        <a:lnSpc>
                          <a:spcPct val="100000"/>
                        </a:lnSpc>
                        <a:spcBef>
                          <a:spcPts val="0"/>
                        </a:spcBef>
                        <a:spcAft>
                          <a:spcPts val="0"/>
                        </a:spcAft>
                        <a:buClrTx/>
                        <a:buSzTx/>
                        <a:buFontTx/>
                        <a:buNone/>
                        <a:tabLst/>
                        <a:defRPr/>
                      </a:pP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pPr marL="0" marR="0" indent="0" algn="ctr" defTabSz="1075751" rtl="0" eaLnBrk="1" fontAlgn="auto" latinLnBrk="0" hangingPunct="1">
                        <a:lnSpc>
                          <a:spcPct val="100000"/>
                        </a:lnSpc>
                        <a:spcBef>
                          <a:spcPts val="0"/>
                        </a:spcBef>
                        <a:spcAft>
                          <a:spcPts val="0"/>
                        </a:spcAft>
                        <a:buClrTx/>
                        <a:buSzTx/>
                        <a:buFontTx/>
                        <a:buNone/>
                        <a:tabLst/>
                        <a:defRPr/>
                      </a:pPr>
                      <a:endParaRPr lang="en-US" sz="90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005"/>
                  </a:ext>
                </a:extLst>
              </a:tr>
              <a:tr h="209128">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b="1" dirty="0"/>
                        <a:t>Core sales management </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900" dirty="0"/>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90144740"/>
                  </a:ext>
                </a:extLst>
              </a:tr>
              <a:tr h="163045">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850" dirty="0">
                          <a:latin typeface="+mn-lt"/>
                        </a:rPr>
                        <a:t>  Activity management</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sz="850" dirty="0">
                          <a:latin typeface="+mn-lt"/>
                          <a:sym typeface="Wingdings" panose="05000000000000000000" pitchFamily="2" charset="2"/>
                        </a:rPr>
                        <a:t></a:t>
                      </a: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3847840464"/>
                  </a:ext>
                </a:extLst>
              </a:tr>
              <a:tr h="163045">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Contact &amp; company management</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850" dirty="0">
                          <a:latin typeface="+mn-lt"/>
                          <a:sym typeface="Wingdings" panose="05000000000000000000" pitchFamily="2" charset="2"/>
                        </a:rPr>
                        <a:t></a:t>
                      </a: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364478939"/>
                  </a:ext>
                </a:extLst>
              </a:tr>
              <a:tr h="163045">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850" dirty="0">
                          <a:latin typeface="+mn-lt"/>
                        </a:rPr>
                        <a:t>  Deal tracking</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850" dirty="0">
                          <a:latin typeface="+mn-lt"/>
                          <a:sym typeface="Wingdings" panose="05000000000000000000" pitchFamily="2" charset="2"/>
                        </a:rPr>
                        <a:t></a:t>
                      </a: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0006"/>
                  </a:ext>
                </a:extLst>
              </a:tr>
              <a:tr h="163045">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Advanced sales management</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endParaRPr lang="en-US" sz="900" b="1" kern="1200" dirty="0">
                        <a:solidFill>
                          <a:schemeClr val="tx1"/>
                        </a:solidFill>
                        <a:latin typeface="+mn-lt"/>
                        <a:ea typeface="+mn-ea"/>
                        <a:cs typeface="+mn-cs"/>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endParaRPr lang="en-US" sz="900" b="1" kern="1200" dirty="0">
                        <a:solidFill>
                          <a:schemeClr val="tx1"/>
                        </a:solidFill>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endParaRPr lang="en-US" sz="900" b="1" kern="1200" dirty="0">
                        <a:solidFill>
                          <a:schemeClr val="tx1"/>
                        </a:solidFill>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90900541"/>
                  </a:ext>
                </a:extLst>
              </a:tr>
              <a:tr h="163045">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Opportunity management</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0007"/>
                  </a:ext>
                </a:extLst>
              </a:tr>
              <a:tr h="163045">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Lead management</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24568175"/>
                  </a:ext>
                </a:extLst>
              </a:tr>
              <a:tr h="163045">
                <a:tc>
                  <a:txBody>
                    <a:bodyPr/>
                    <a:lstStyle/>
                    <a:p>
                      <a:pPr lvl="0"/>
                      <a:r>
                        <a:rPr lang="en-US" sz="850" kern="1200" dirty="0">
                          <a:solidFill>
                            <a:schemeClr val="tx1"/>
                          </a:solidFill>
                          <a:latin typeface="+mn-lt"/>
                          <a:ea typeface="+mn-ea"/>
                          <a:cs typeface="+mn-cs"/>
                        </a:rPr>
                        <a:t>  Account management</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850" dirty="0">
                          <a:latin typeface="+mn-lt"/>
                        </a:rPr>
                        <a:t>Limited number of accounts *</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850" dirty="0">
                          <a:latin typeface="+mn-lt"/>
                        </a:rPr>
                        <a:t>Unlimited</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3984299138"/>
                  </a:ext>
                </a:extLst>
              </a:tr>
              <a:tr h="164798">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Sales campaign management and lead scoring</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850" dirty="0">
                          <a:latin typeface="+mn-lt"/>
                        </a:rPr>
                        <a:t>With Dynamics 365 for Marketing app</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algn="ctr"/>
                      <a:r>
                        <a:rPr lang="en-US" sz="850" dirty="0">
                          <a:latin typeface="+mn-lt"/>
                          <a:sym typeface="Wingdings" panose="05000000000000000000" pitchFamily="2" charset="2"/>
                        </a:rPr>
                        <a:t></a:t>
                      </a:r>
                      <a:endParaRPr lang="en-US" sz="850" dirty="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0008"/>
                  </a:ext>
                </a:extLst>
              </a:tr>
              <a:tr h="100671">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a:t>
                      </a:r>
                      <a:r>
                        <a:rPr lang="en-US" sz="850" b="0" kern="1200" dirty="0">
                          <a:solidFill>
                            <a:schemeClr val="tx1"/>
                          </a:solidFill>
                          <a:latin typeface="+mn-lt"/>
                          <a:ea typeface="+mn-ea"/>
                          <a:cs typeface="+mn-cs"/>
                        </a:rPr>
                        <a:t>Relationship health monitoring</a:t>
                      </a:r>
                      <a:endParaRPr lang="en-US" sz="850" kern="1200" dirty="0">
                        <a:solidFill>
                          <a:schemeClr val="tx1"/>
                        </a:solidFill>
                        <a:latin typeface="+mn-lt"/>
                        <a:ea typeface="+mn-ea"/>
                        <a:cs typeface="+mn-cs"/>
                      </a:endParaRP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424951354"/>
                  </a:ext>
                </a:extLst>
              </a:tr>
              <a:tr h="14969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a:t>
                      </a:r>
                      <a:r>
                        <a:rPr lang="en-US" sz="850" b="0" kern="1200" dirty="0">
                          <a:solidFill>
                            <a:schemeClr val="tx1"/>
                          </a:solidFill>
                          <a:latin typeface="+mn-lt"/>
                          <a:ea typeface="+mn-ea"/>
                          <a:cs typeface="+mn-cs"/>
                        </a:rPr>
                        <a:t>Sales goal management</a:t>
                      </a:r>
                      <a:endParaRPr lang="en-US" sz="850" kern="1200" dirty="0">
                        <a:solidFill>
                          <a:schemeClr val="tx1"/>
                        </a:solidFill>
                        <a:latin typeface="+mn-lt"/>
                        <a:ea typeface="+mn-ea"/>
                        <a:cs typeface="+mn-cs"/>
                      </a:endParaRP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2729610293"/>
                  </a:ext>
                </a:extLst>
              </a:tr>
              <a:tr h="123043">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a:t>
                      </a:r>
                      <a:r>
                        <a:rPr lang="en-US" sz="850" b="0" kern="1200" dirty="0">
                          <a:solidFill>
                            <a:schemeClr val="tx1"/>
                          </a:solidFill>
                          <a:latin typeface="+mn-lt"/>
                          <a:ea typeface="+mn-ea"/>
                          <a:cs typeface="+mn-cs"/>
                        </a:rPr>
                        <a:t>Territory management</a:t>
                      </a:r>
                      <a:endParaRPr lang="en-US" sz="850" kern="1200" dirty="0">
                        <a:solidFill>
                          <a:schemeClr val="tx1"/>
                        </a:solidFill>
                        <a:latin typeface="+mn-lt"/>
                        <a:ea typeface="+mn-ea"/>
                        <a:cs typeface="+mn-cs"/>
                      </a:endParaRP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970710190"/>
                  </a:ext>
                </a:extLst>
              </a:tr>
              <a:tr h="164798">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a:t>
                      </a:r>
                      <a:r>
                        <a:rPr lang="en-US" sz="850" b="0" kern="1200" dirty="0">
                          <a:solidFill>
                            <a:schemeClr val="tx1"/>
                          </a:solidFill>
                          <a:latin typeface="+mn-lt"/>
                          <a:ea typeface="+mn-ea"/>
                          <a:cs typeface="+mn-cs"/>
                        </a:rPr>
                        <a:t>Social selling and monitoring</a:t>
                      </a:r>
                      <a:endParaRPr lang="en-US" sz="850" kern="1200" dirty="0">
                        <a:solidFill>
                          <a:schemeClr val="tx1"/>
                        </a:solidFill>
                        <a:latin typeface="+mn-lt"/>
                        <a:ea typeface="+mn-ea"/>
                        <a:cs typeface="+mn-cs"/>
                      </a:endParaRP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613341020"/>
                  </a:ext>
                </a:extLst>
              </a:tr>
              <a:tr h="164798">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a:t>
                      </a:r>
                      <a:r>
                        <a:rPr lang="en-US" sz="850" b="0" kern="1200" dirty="0">
                          <a:solidFill>
                            <a:schemeClr val="tx1"/>
                          </a:solidFill>
                          <a:latin typeface="+mn-lt"/>
                          <a:ea typeface="+mn-ea"/>
                          <a:cs typeface="+mn-cs"/>
                        </a:rPr>
                        <a:t>Predictive customer demand intelligence</a:t>
                      </a:r>
                      <a:endParaRPr lang="en-US" sz="850" kern="1200" dirty="0">
                        <a:solidFill>
                          <a:schemeClr val="tx1"/>
                        </a:solidFill>
                        <a:latin typeface="+mn-lt"/>
                        <a:ea typeface="+mn-ea"/>
                        <a:cs typeface="+mn-cs"/>
                      </a:endParaRP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921232883"/>
                  </a:ext>
                </a:extLst>
              </a:tr>
              <a:tr h="164798">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  </a:t>
                      </a:r>
                      <a:r>
                        <a:rPr lang="en-US" sz="850" b="0" kern="1200" dirty="0">
                          <a:solidFill>
                            <a:schemeClr val="tx1"/>
                          </a:solidFill>
                          <a:latin typeface="+mn-lt"/>
                          <a:ea typeface="+mn-ea"/>
                          <a:cs typeface="+mn-cs"/>
                        </a:rPr>
                        <a:t>Sales content management</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2182175537"/>
                  </a:ext>
                </a:extLst>
              </a:tr>
              <a:tr h="164798">
                <a:tc>
                  <a:txBody>
                    <a:bodyPr/>
                    <a:lstStyle/>
                    <a:p>
                      <a:r>
                        <a:rPr lang="en-US" sz="800" b="0" kern="1200" dirty="0">
                          <a:solidFill>
                            <a:schemeClr val="tx1"/>
                          </a:solidFill>
                          <a:latin typeface="+mn-lt"/>
                          <a:ea typeface="+mn-ea"/>
                          <a:cs typeface="+mn-cs"/>
                        </a:rPr>
                        <a:t>  Gamification</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latin typeface="+mn-lt"/>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3665858114"/>
                  </a:ext>
                </a:extLst>
              </a:tr>
              <a:tr h="237346">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Automation capabilities</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US" sz="900" dirty="0"/>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3"/>
                  </a:ext>
                </a:extLst>
              </a:tr>
              <a:tr h="191756">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Configurable sales stages definition and tasks</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0020"/>
                  </a:ext>
                </a:extLst>
              </a:tr>
              <a:tr h="169853">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Definable tasks by sales stage</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850" kern="1200" dirty="0">
                        <a:solidFill>
                          <a:schemeClr val="tx1"/>
                        </a:solidFill>
                        <a:latin typeface="Segoe UI" panose="020B0502040204020203" pitchFamily="34" charset="0"/>
                        <a:ea typeface="+mn-ea"/>
                        <a:cs typeface="Segoe UI" panose="020B0502040204020203" pitchFamily="34" charset="0"/>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mn-lt"/>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3156071739"/>
                  </a:ext>
                </a:extLst>
              </a:tr>
              <a:tr h="169853">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Workflows</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850" kern="1200" dirty="0">
                        <a:solidFill>
                          <a:schemeClr val="tx1"/>
                        </a:solidFill>
                        <a:latin typeface="Segoe UI" panose="020B0502040204020203" pitchFamily="34" charset="0"/>
                        <a:ea typeface="+mn-ea"/>
                        <a:cs typeface="Segoe UI" panose="020B0502040204020203" pitchFamily="34" charset="0"/>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850" dirty="0"/>
                        <a:t>Limited *</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850" dirty="0"/>
                        <a:t>Unlimited</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0014"/>
                  </a:ext>
                </a:extLst>
              </a:tr>
              <a:tr h="196895">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Reporting and analysis</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US" sz="900" kern="1200" dirty="0">
                        <a:solidFill>
                          <a:schemeClr val="tx1"/>
                        </a:solidFill>
                        <a:latin typeface="Segoe UI" panose="020B0502040204020203" pitchFamily="34" charset="0"/>
                        <a:ea typeface="+mn-ea"/>
                        <a:cs typeface="Segoe UI" panose="020B0502040204020203" pitchFamily="34" charset="0"/>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03993644"/>
                  </a:ext>
                </a:extLst>
              </a:tr>
              <a:tr h="169853">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Export to Microsoft Office Excel</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2367757567"/>
                  </a:ext>
                </a:extLst>
              </a:tr>
              <a:tr h="169853">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Real-time sales reports and dashboards</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850" kern="1200" dirty="0">
                        <a:solidFill>
                          <a:schemeClr val="tx1"/>
                        </a:solidFill>
                        <a:latin typeface="Segoe UI" panose="020B0502040204020203" pitchFamily="34" charset="0"/>
                        <a:ea typeface="+mn-ea"/>
                        <a:cs typeface="Segoe UI" panose="020B0502040204020203" pitchFamily="34" charset="0"/>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850" dirty="0"/>
                        <a:t>Standard reports/dashboards with limited configurability</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850" dirty="0"/>
                        <a:t>Standard and custom reports/dashboards</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928903378"/>
                  </a:ext>
                </a:extLst>
              </a:tr>
              <a:tr h="169853">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Advanced analytics with PowerBI (PowerBI subscription required)</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850" kern="1200" dirty="0">
                        <a:solidFill>
                          <a:schemeClr val="tx1"/>
                        </a:solidFill>
                        <a:latin typeface="Segoe UI" panose="020B0502040204020203" pitchFamily="34" charset="0"/>
                        <a:ea typeface="+mn-ea"/>
                        <a:cs typeface="Segoe UI" panose="020B0502040204020203" pitchFamily="34" charset="0"/>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330770465"/>
                  </a:ext>
                </a:extLst>
              </a:tr>
              <a:tr h="232932">
                <a:tc>
                  <a:txBody>
                    <a:bodyPr/>
                    <a:lstStyle/>
                    <a:p>
                      <a:pPr marL="0" marR="0" indent="0" algn="l" defTabSz="1075751"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Customization capabilities</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171450" indent="-171450" algn="ctr">
                        <a:buFont typeface="Courier New" panose="02070309020205020404" pitchFamily="49" charset="0"/>
                        <a:buChar char="o"/>
                      </a:pPr>
                      <a:endParaRPr lang="en-US" sz="1100" dirty="0"/>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US" sz="900" dirty="0"/>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5"/>
                  </a:ext>
                </a:extLst>
              </a:tr>
              <a:tr h="169501">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50" dirty="0"/>
                        <a:t>  Field renaming</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91831518"/>
                  </a:ext>
                </a:extLst>
              </a:tr>
              <a:tr h="163045">
                <a:tc>
                  <a:txBody>
                    <a:bodyPr/>
                    <a:lstStyle/>
                    <a:p>
                      <a:pPr lvl="0"/>
                      <a:r>
                        <a:rPr lang="en-US" sz="850" kern="1200" dirty="0">
                          <a:solidFill>
                            <a:schemeClr val="tx1"/>
                          </a:solidFill>
                          <a:latin typeface="+mn-lt"/>
                          <a:ea typeface="+mn-ea"/>
                          <a:cs typeface="+mn-cs"/>
                        </a:rPr>
                        <a:t>  Screen display configurability</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850" dirty="0"/>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algn="ctr"/>
                      <a:r>
                        <a:rPr lang="en-US" sz="850" dirty="0"/>
                        <a:t>Limited *</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algn="ctr"/>
                      <a:r>
                        <a:rPr lang="en-US" sz="850" dirty="0"/>
                        <a:t>Unlimited</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53801990"/>
                  </a:ext>
                </a:extLst>
              </a:tr>
              <a:tr h="163045">
                <a:tc>
                  <a:txBody>
                    <a:bodyPr/>
                    <a:lstStyle/>
                    <a:p>
                      <a:pPr lvl="0"/>
                      <a:r>
                        <a:rPr lang="en-US" sz="850" kern="1200" dirty="0">
                          <a:solidFill>
                            <a:schemeClr val="tx1"/>
                          </a:solidFill>
                          <a:latin typeface="+mn-lt"/>
                          <a:ea typeface="+mn-ea"/>
                          <a:cs typeface="+mn-cs"/>
                        </a:rPr>
                        <a:t>  Custom fields</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850" dirty="0"/>
                        <a:t>Up to 25</a:t>
                      </a:r>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Limited *</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0016"/>
                  </a:ext>
                </a:extLst>
              </a:tr>
              <a:tr h="163045">
                <a:tc>
                  <a:txBody>
                    <a:bodyPr/>
                    <a:lstStyle/>
                    <a:p>
                      <a:pPr lvl="0"/>
                      <a:r>
                        <a:rPr lang="en-US" sz="850" kern="1200" dirty="0">
                          <a:solidFill>
                            <a:schemeClr val="tx1"/>
                          </a:solidFill>
                          <a:latin typeface="+mn-lt"/>
                          <a:ea typeface="+mn-ea"/>
                          <a:cs typeface="+mn-cs"/>
                        </a:rPr>
                        <a:t>  Custom entities (additional record types)</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850"/>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algn="ctr"/>
                      <a:r>
                        <a:rPr lang="en-US" sz="850" dirty="0"/>
                        <a:t>Limited *</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algn="ctr"/>
                      <a:r>
                        <a:rPr lang="en-US" sz="850" dirty="0"/>
                        <a:t>Unlimited</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0017"/>
                  </a:ext>
                </a:extLst>
              </a:tr>
              <a:tr h="163045">
                <a:tc>
                  <a:txBody>
                    <a:bodyPr/>
                    <a:lstStyle/>
                    <a:p>
                      <a:pPr lvl="0"/>
                      <a:r>
                        <a:rPr lang="en-US" sz="850" kern="1200" dirty="0">
                          <a:solidFill>
                            <a:schemeClr val="tx1"/>
                          </a:solidFill>
                          <a:latin typeface="+mn-lt"/>
                          <a:ea typeface="+mn-ea"/>
                          <a:cs typeface="+mn-cs"/>
                        </a:rPr>
                        <a:t>  Expandable via Microsoft AppSource approved third-party apps</a:t>
                      </a:r>
                    </a:p>
                  </a:txBody>
                  <a:tcPr marL="44810" marR="89619" marT="17924" marB="17924"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850"/>
                    </a:p>
                  </a:txBody>
                  <a:tcPr marL="0" marR="0" marT="0" marB="0"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algn="ctr"/>
                      <a:r>
                        <a:rPr lang="en-US" sz="850" dirty="0"/>
                        <a:t>Limited *</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algn="ctr"/>
                      <a:r>
                        <a:rPr lang="en-US" sz="850" dirty="0"/>
                        <a:t>Unlimited</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357014760"/>
                  </a:ext>
                </a:extLst>
              </a:tr>
              <a:tr h="240386">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mn-lt"/>
                          <a:ea typeface="+mn-ea"/>
                          <a:cs typeface="+mn-cs"/>
                        </a:rPr>
                        <a:t>Additional functionality</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8"/>
                  </a:ext>
                </a:extLst>
              </a:tr>
              <a:tr h="161577">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Accessible via Microsoft Outlook</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srgbClr val="000000"/>
                          </a:solidFill>
                          <a:effectLst/>
                          <a:uLnTx/>
                          <a:uFillTx/>
                          <a:latin typeface="Segoe UI"/>
                          <a:ea typeface="+mn-ea"/>
                          <a:cs typeface="+mn-cs"/>
                          <a:sym typeface="Wingdings" panose="05000000000000000000" pitchFamily="2" charset="2"/>
                        </a:rPr>
                        <a:t></a:t>
                      </a:r>
                      <a:endParaRPr kumimoji="0" lang="en-US" sz="850" b="0" i="0" u="none" strike="noStrike" kern="1200" cap="none" spc="0" normalizeH="0" baseline="0" noProof="0" dirty="0">
                        <a:ln>
                          <a:noFill/>
                        </a:ln>
                        <a:solidFill>
                          <a:srgbClr val="000000"/>
                        </a:solidFill>
                        <a:effectLst/>
                        <a:uLnTx/>
                        <a:uFillTx/>
                        <a:latin typeface="Segoe UI"/>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2318279337"/>
                  </a:ext>
                </a:extLst>
              </a:tr>
              <a:tr h="217850">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Mobile application access</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iOS</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iOS, Android, Windows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sz="850" kern="1200" dirty="0">
                          <a:solidFill>
                            <a:schemeClr val="tx1"/>
                          </a:solidFill>
                          <a:latin typeface="+mn-lt"/>
                          <a:ea typeface="+mn-ea"/>
                          <a:cs typeface="+mn-cs"/>
                        </a:rPr>
                        <a:t>iOS, Android, Windows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2448020766"/>
                  </a:ext>
                </a:extLst>
              </a:tr>
              <a:tr h="173663">
                <a:tc>
                  <a:txBody>
                    <a:bodyPr/>
                    <a:lstStyle/>
                    <a:p>
                      <a:pPr marL="0" marR="0" lvl="0" indent="0" algn="l" defTabSz="1075751"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LinkedIn Sales Navigator integration</a:t>
                      </a:r>
                    </a:p>
                  </a:txBody>
                  <a:tcPr marL="43918" marR="87834" marT="17567" marB="17567"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sz="850" kern="1200" dirty="0">
                        <a:solidFill>
                          <a:schemeClr val="tx1"/>
                        </a:solidFill>
                        <a:latin typeface="+mn-lt"/>
                        <a:ea typeface="+mn-ea"/>
                        <a:cs typeface="+mn-cs"/>
                      </a:endParaRP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6C8"/>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sz="850" kern="120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sz="850" kern="1200" noProof="0" dirty="0">
                          <a:solidFill>
                            <a:schemeClr val="tx1"/>
                          </a:solidFill>
                          <a:latin typeface="+mn-lt"/>
                          <a:ea typeface="+mn-ea"/>
                          <a:cs typeface="+mn-cs"/>
                          <a:sym typeface="Wingdings" panose="05000000000000000000" pitchFamily="2" charset="2"/>
                        </a:rPr>
                        <a:t></a:t>
                      </a:r>
                      <a:endParaRPr lang="en-US" sz="850" kern="1200" noProof="0" dirty="0">
                        <a:solidFill>
                          <a:schemeClr val="tx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alpha val="13000"/>
                      </a:srgbClr>
                    </a:solidFill>
                  </a:tcPr>
                </a:tc>
                <a:extLst>
                  <a:ext uri="{0D108BD9-81ED-4DB2-BD59-A6C34878D82A}">
                    <a16:rowId xmlns:a16="http://schemas.microsoft.com/office/drawing/2014/main" val="1000658175"/>
                  </a:ext>
                </a:extLst>
              </a:tr>
            </a:tbl>
          </a:graphicData>
        </a:graphic>
      </p:graphicFrame>
      <p:sp>
        <p:nvSpPr>
          <p:cNvPr id="5" name="TextBox 4"/>
          <p:cNvSpPr txBox="1"/>
          <p:nvPr/>
        </p:nvSpPr>
        <p:spPr>
          <a:xfrm>
            <a:off x="163767" y="6156881"/>
            <a:ext cx="184731" cy="230832"/>
          </a:xfrm>
          <a:prstGeom prst="rect">
            <a:avLst/>
          </a:prstGeom>
          <a:no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Segoe UI"/>
              <a:ea typeface="+mn-ea"/>
              <a:cs typeface="+mn-cs"/>
            </a:endParaRPr>
          </a:p>
        </p:txBody>
      </p:sp>
      <p:sp>
        <p:nvSpPr>
          <p:cNvPr id="2" name="TextBox 1">
            <a:extLst>
              <a:ext uri="{FF2B5EF4-FFF2-40B4-BE49-F238E27FC236}">
                <a16:creationId xmlns:a16="http://schemas.microsoft.com/office/drawing/2014/main" id="{52411F8D-A702-4C96-9A2E-6B8A67B53F06}"/>
              </a:ext>
            </a:extLst>
          </p:cNvPr>
          <p:cNvSpPr txBox="1"/>
          <p:nvPr/>
        </p:nvSpPr>
        <p:spPr>
          <a:xfrm>
            <a:off x="163767" y="14967"/>
            <a:ext cx="3220815" cy="461665"/>
          </a:xfrm>
          <a:prstGeom prst="rect">
            <a:avLst/>
          </a:prstGeom>
          <a:solidFill>
            <a:srgbClr val="FF0000"/>
          </a:solidFill>
        </p:spPr>
        <p:txBody>
          <a:bodyPr wrap="square" lIns="0" tIns="0" rIns="0" bIns="0" rtlCol="0">
            <a:spAutoFit/>
          </a:bodyPr>
          <a:lstStyle/>
          <a:p>
            <a:pPr algn="ctr"/>
            <a:r>
              <a:rPr lang="en-US" spc="-70" dirty="0">
                <a:solidFill>
                  <a:schemeClr val="bg1"/>
                </a:solidFill>
              </a:rPr>
              <a:t>PREVIEW VERSION </a:t>
            </a:r>
          </a:p>
          <a:p>
            <a:pPr algn="ctr"/>
            <a:r>
              <a:rPr lang="en-US" sz="1200" spc="-70" dirty="0">
                <a:solidFill>
                  <a:schemeClr val="bg1"/>
                </a:solidFill>
              </a:rPr>
              <a:t>(excludes specific numbers in limits)</a:t>
            </a:r>
            <a:endParaRPr lang="en-US" spc="-70" dirty="0">
              <a:solidFill>
                <a:schemeClr val="bg1"/>
              </a:solidFill>
            </a:endParaRPr>
          </a:p>
        </p:txBody>
      </p:sp>
      <p:sp>
        <p:nvSpPr>
          <p:cNvPr id="3" name="TextBox 2">
            <a:extLst>
              <a:ext uri="{FF2B5EF4-FFF2-40B4-BE49-F238E27FC236}">
                <a16:creationId xmlns:a16="http://schemas.microsoft.com/office/drawing/2014/main" id="{C1A50A91-5486-4D64-9DA8-09E0FE6B4EFF}"/>
              </a:ext>
            </a:extLst>
          </p:cNvPr>
          <p:cNvSpPr txBox="1"/>
          <p:nvPr/>
        </p:nvSpPr>
        <p:spPr>
          <a:xfrm>
            <a:off x="695921" y="291966"/>
            <a:ext cx="2257623" cy="369332"/>
          </a:xfrm>
          <a:prstGeom prst="rect">
            <a:avLst/>
          </a:prstGeom>
          <a:noFill/>
        </p:spPr>
        <p:txBody>
          <a:bodyPr wrap="square" lIns="0" tIns="0" rIns="0" bIns="0" rtlCol="0">
            <a:spAutoFit/>
          </a:bodyPr>
          <a:lstStyle/>
          <a:p>
            <a:r>
              <a:rPr lang="en-US" sz="1200" spc="-70" dirty="0">
                <a:gradFill>
                  <a:gsLst>
                    <a:gs pos="2917">
                      <a:schemeClr val="bg2"/>
                    </a:gs>
                    <a:gs pos="95000">
                      <a:schemeClr val="bg2"/>
                    </a:gs>
                  </a:gsLst>
                  <a:lin ang="5400000" scaled="0"/>
                </a:gradFill>
              </a:rPr>
              <a:t>*</a:t>
            </a:r>
            <a:r>
              <a:rPr lang="en-US" sz="2400" spc="-70" dirty="0">
                <a:gradFill>
                  <a:gsLst>
                    <a:gs pos="2917">
                      <a:schemeClr val="bg2"/>
                    </a:gs>
                    <a:gs pos="95000">
                      <a:schemeClr val="bg2"/>
                    </a:gs>
                  </a:gsLst>
                  <a:lin ang="5400000" scaled="0"/>
                </a:gradFill>
              </a:rPr>
              <a:t> </a:t>
            </a:r>
            <a:r>
              <a:rPr lang="en-US" sz="900" spc="-70" dirty="0">
                <a:gradFill>
                  <a:gsLst>
                    <a:gs pos="2917">
                      <a:schemeClr val="bg2"/>
                    </a:gs>
                    <a:gs pos="95000">
                      <a:schemeClr val="bg2"/>
                    </a:gs>
                  </a:gsLst>
                  <a:lin ang="5400000" scaled="0"/>
                </a:gradFill>
              </a:rPr>
              <a:t>Specific limits disclosed at full product release</a:t>
            </a:r>
            <a:endParaRPr lang="en-US" sz="2400"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281913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10255</TotalTime>
  <Words>624</Words>
  <Application>Microsoft Office PowerPoint</Application>
  <PresentationFormat>Widescreen</PresentationFormat>
  <Paragraphs>111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Courier New</vt:lpstr>
      <vt:lpstr>Segoe UI</vt:lpstr>
      <vt:lpstr>Segoe UI Light</vt:lpstr>
      <vt:lpstr>Wingdings</vt:lpstr>
      <vt:lpstr>5-30055_Office Template 2012 - 16x9 - White Background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Manson (DYNAMICS CRM)</dc:creator>
  <cp:lastModifiedBy>Bryce Holmes</cp:lastModifiedBy>
  <cp:revision>21</cp:revision>
  <cp:lastPrinted>2017-06-07T21:41:43Z</cp:lastPrinted>
  <dcterms:created xsi:type="dcterms:W3CDTF">2017-06-02T21:11:26Z</dcterms:created>
  <dcterms:modified xsi:type="dcterms:W3CDTF">2017-07-21T15:32:14Z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leoman@microsoft.com</vt:lpwstr>
  </property>
  <property fmtid="{D5CDD505-2E9C-101B-9397-08002B2CF9AE}" pid="6" name="MSIP_Label_f42aa342-8706-4288-bd11-ebb85995028c_SetDate">
    <vt:lpwstr>2017-06-02T14:12:07.2658304-07:00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