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28016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5EB"/>
    <a:srgbClr val="FF3300"/>
    <a:srgbClr val="FF6600"/>
    <a:srgbClr val="FF5050"/>
    <a:srgbClr val="F6AE90"/>
    <a:srgbClr val="0078D4"/>
    <a:srgbClr val="4472C4"/>
    <a:srgbClr val="ED7D31"/>
    <a:srgbClr val="F5B398"/>
    <a:srgbClr val="99A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67462"/>
            <a:ext cx="10881360" cy="375991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672376"/>
            <a:ext cx="9601200" cy="260744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8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74987"/>
            <a:ext cx="27603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74987"/>
            <a:ext cx="812101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3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692444"/>
            <a:ext cx="11041380" cy="4492401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227345"/>
            <a:ext cx="11041380" cy="2362447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874937"/>
            <a:ext cx="544068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7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74990"/>
            <a:ext cx="1104138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647443"/>
            <a:ext cx="5415676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944914"/>
            <a:ext cx="54156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647443"/>
            <a:ext cx="5442347" cy="1297471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944914"/>
            <a:ext cx="54423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9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554968"/>
            <a:ext cx="6480810" cy="7674832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19984"/>
            <a:ext cx="4128849" cy="2519945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554968"/>
            <a:ext cx="6480810" cy="7674832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239929"/>
            <a:ext cx="4128849" cy="600236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7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74990"/>
            <a:ext cx="1104138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874937"/>
            <a:ext cx="1104138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AF22-69F2-4D4E-9512-28BDB7F90368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0009783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0009783"/>
            <a:ext cx="28803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1D53-D656-4F3B-A6FC-40C9BCDDFB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microsoftapc-my.sharepoint.com/:w:/g/personal/benwolfe_microsoft_com/ES7uvvN2_TZDnOFn0PKJSlgB8RljWvNbXJwxscGJsLVSSQ?e=2Bomjs&amp;nav=eyJoIjoiMTE3ODkxOTk4NSJ9" TargetMode="External"/><Relationship Id="rId18" Type="http://schemas.openxmlformats.org/officeDocument/2006/relationships/hyperlink" Target="https://microsoftapc-my.sharepoint.com/:w:/r/personal/benwolfe_microsoft_com/_layouts/15/Doc.aspx?sourcedoc=%7B6647BF2D-3824-4073-BBC4-3742A1C74C96%7D&amp;file=13%20-%20Passwordless%20-%20Cert%20Based%20Auth.docx&amp;action=default&amp;mobileredirect=true&amp;share=IQEtv0dmJDhzQLvEN0Khx0yWAVxISinNKWL1Kmo4yP6_XoY" TargetMode="External"/><Relationship Id="rId26" Type="http://schemas.openxmlformats.org/officeDocument/2006/relationships/image" Target="../media/image2.svg"/><Relationship Id="rId21" Type="http://schemas.openxmlformats.org/officeDocument/2006/relationships/hyperlink" Target="https://microsoftapc-my.sharepoint.com/:w:/r/personal/benwolfe_microsoft_com/_layouts/15/Doc.aspx?sourcedoc=%7B849E2A47-2F10-4CF5-94FB-A16484344612%7D&amp;file=17%20-%20Governance%20-%20Entitlement%20Management.docx&amp;action=default&amp;mobileredirect=true&amp;share=IQFHKp6EEC_1TJT7oWSENEYSAch1prIR_BOzQxZfuSg3iRY" TargetMode="External"/><Relationship Id="rId34" Type="http://schemas.openxmlformats.org/officeDocument/2006/relationships/hyperlink" Target="file:///defendpoint" TargetMode="External"/><Relationship Id="rId7" Type="http://schemas.openxmlformats.org/officeDocument/2006/relationships/hyperlink" Target="https://microsoftapc-my.sharepoint.com/:w:/r/personal/benwolfe_microsoft_com/_layouts/15/Doc.aspx?sourcedoc=%7B738AF8F2-ABBE-4609-ABF4-F260D6DE1DF3%7D&amp;file=9%20-%20Secure%20your%20tenant.docx&amp;action=default&amp;mobileredirect=true&amp;share=IQHy-IpzvqsJRqv08mDW3h3zAT1Zf6MXEz7CcOdXoTheQ2I" TargetMode="External"/><Relationship Id="rId12" Type="http://schemas.openxmlformats.org/officeDocument/2006/relationships/hyperlink" Target="https://microsoftapc-my.sharepoint.com/:w:/r/personal/benwolfe_microsoft_com/_layouts/15/Doc.aspx?sourcedoc=%7B6738ABE6-8F41-4D8F-975E-2CEDACA13282%7D&amp;file=11%20-%20Password%20Protection%20%26%20SSPR.docx&amp;action=default&amp;mobileredirect=true&amp;share=IQHmqzhnQY-PTZdeLO2soTKCAeZCJpWUlZq9d8VJ5Pw3bGs" TargetMode="External"/><Relationship Id="rId17" Type="http://schemas.openxmlformats.org/officeDocument/2006/relationships/hyperlink" Target="https://microsoftapc-my.sharepoint.com/:w:/r/personal/benwolfe_microsoft_com/_layouts/15/Doc.aspx?sourcedoc=%7B0EC3113B-E9F1-4238-B034-D61A02C9298C%7D&amp;file=12%20-%20Passwordless%20-%20Phone%20Sign-in.docx&amp;action=default&amp;mobileredirect=true&amp;share=IQE7EcMO8ek4QrA01hoCySmMAVgyJMrh9uOctPyVNSeTS5c" TargetMode="External"/><Relationship Id="rId25" Type="http://schemas.openxmlformats.org/officeDocument/2006/relationships/image" Target="../media/image1.png"/><Relationship Id="rId33" Type="http://schemas.openxmlformats.org/officeDocument/2006/relationships/hyperlink" Target="file:///defo365" TargetMode="External"/><Relationship Id="rId38" Type="http://schemas.openxmlformats.org/officeDocument/2006/relationships/hyperlink" Target="https://aka.ms/ztlabguide" TargetMode="External"/><Relationship Id="rId2" Type="http://schemas.openxmlformats.org/officeDocument/2006/relationships/hyperlink" Target="https://microsoftapc-my.sharepoint.com/:w:/r/personal/benwolfe_microsoft_com/_layouts/15/Doc.aspx?sourcedoc=%7B0D9F9C33-7A3B-4F5E-850E-57255B86EDDB%7D&amp;file=2%20-%20Setting%20up%20your%20Visual%20Studio%20Enterprise%20FTE%20Subscription.docx&amp;action=default&amp;mobileredirect=true&amp;share=IQEznJ8NO3peT4UOVyVbhu3bASPVuFTEmekng9L8fIoID0g" TargetMode="External"/><Relationship Id="rId16" Type="http://schemas.openxmlformats.org/officeDocument/2006/relationships/hyperlink" Target="https://microsoftapc-my.sharepoint.com/:w:/r/personal/benwolfe_microsoft_com/_layouts/15/Doc.aspx?sourcedoc=%7BFA743687-16EA-42DD-9CF8-92ADBA3242CE%7D&amp;file=7%20-%20Installing%20AAD%20Connect%20Cloud%20Sync.docx&amp;action=default&amp;mobileredirect=true&amp;share=IQGHNnT66hbdQpz4kq26MkLOAcXYgGnohNJ5qmFN51UXKfI" TargetMode="External"/><Relationship Id="rId20" Type="http://schemas.openxmlformats.org/officeDocument/2006/relationships/hyperlink" Target="https://microsoftapc-my.sharepoint.com/:w:/r/personal/benwolfe_microsoft_com/_layouts/15/Doc.aspx?sourcedoc=%7BB269ABD9-8271-4C8C-9537-4CA72BF52D8A%7D&amp;file=15%20-%20Passwordless%20-%20FIDO2.docx&amp;action=default&amp;mobileredirect=true&amp;share=IQHZq2mycYKMTJU3TKcr9S2KAWFoJnDGJ7yBo257MVaYOno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oftapc-my.sharepoint.com/:w:/r/personal/benwolfe_microsoft_com/_layouts/15/Doc.aspx?sourcedoc=%7B74021A21-97AE-4F21-82BF-1433C0E90D26%7D&amp;file=8%20-%20Protecting%20your%20Global%20Admin%20accounts.docx&amp;action=default&amp;mobileredirect=true&amp;share=IQEhGgJ0rpchT4K_FDPA6Q0mAQbz-mVG02tOV0fnGkmOxVs" TargetMode="External"/><Relationship Id="rId11" Type="http://schemas.openxmlformats.org/officeDocument/2006/relationships/hyperlink" Target="https://microsoftapc-my.sharepoint.com/:w:/r/personal/benwolfe_microsoft_com/_layouts/15/Doc.aspx?sourcedoc=%7BF814BEFD-AE58-4439-B69A-E65F6E62B9F3%7D&amp;file=16%20-%20Application%20Proxy.docx&amp;action=default&amp;mobileredirect=true&amp;share=IQH9vhT4WK45RLaa5l9uYrnzAcUAVRr84dX9DHTFfYvcRTU" TargetMode="External"/><Relationship Id="rId24" Type="http://schemas.openxmlformats.org/officeDocument/2006/relationships/hyperlink" Target="https://microsoftapc-my.sharepoint.com/:w:/r/personal/benwolfe_microsoft_com/_layouts/15/Doc.aspx?sourcedoc=%7B1EBBBC02-6F35-4768-9D5E-1CAF59D98E5F%7D&amp;file=1%20-%20Zero%20Trust%20Lab%20Guide%20Introduction.docx&amp;action=default&amp;mobileredirect=true&amp;share=IQECvLseNW9oR51eHK9Z2Y5fARslyILEJ3-5DYSmEVigQSE" TargetMode="External"/><Relationship Id="rId32" Type="http://schemas.openxmlformats.org/officeDocument/2006/relationships/hyperlink" Target="https://microsoftapc-my.sharepoint.com/:w:/r/personal/benwolfe_microsoft_com/_layouts/15/Doc.aspx?sourcedoc=%7B27A43410-30C1-42A6-939B-A9EB35F4EF8C%7D&amp;file=21%20-%20Intune%20-%20Mobile%20Device%20Management.docx&amp;action=default&amp;mobileredirect=true&amp;share=IQEQNKQnwTCmQpObqes19O-MAcbH3QuXrWKavsZ8WgmP5h8" TargetMode="External"/><Relationship Id="rId37" Type="http://schemas.openxmlformats.org/officeDocument/2006/relationships/image" Target="../media/image5.png"/><Relationship Id="rId5" Type="http://schemas.openxmlformats.org/officeDocument/2006/relationships/hyperlink" Target="https://microsoftapc-my.sharepoint.com/:w:/r/personal/benwolfe_microsoft_com/_layouts/15/Doc.aspx?sourcedoc=%7B18980289-23E7-4880-9D74-2C2F202BB76F%7D&amp;file=6%20-%20Cloud%20Only%20Deployment.docx&amp;action=default&amp;mobileredirect=true&amp;share=IQGJApgY5yOASJ10LC8gK7dvAc3ekIEVzUZ3luyHtbzL9p8" TargetMode="External"/><Relationship Id="rId15" Type="http://schemas.openxmlformats.org/officeDocument/2006/relationships/hyperlink" Target="file:///defidentity" TargetMode="External"/><Relationship Id="rId23" Type="http://schemas.openxmlformats.org/officeDocument/2006/relationships/hyperlink" Target="https://microsoftapc-my.sharepoint.com/:w:/r/personal/benwolfe_microsoft_com/_layouts/15/Doc.aspx?sourcedoc=%7B2B422362-E2E6-47E1-81BD-8CD4A6ECD1DE%7D&amp;file=19%20-%20Governance%20-%20Lifecycle%20Workflows.docx&amp;action=default&amp;mobileredirect=true&amp;share=IQFiI0Ir5uLhR4G9jNSm7NHeAWAerZJ0i6ETRpDlSBie-sI" TargetMode="External"/><Relationship Id="rId28" Type="http://schemas.openxmlformats.org/officeDocument/2006/relationships/hyperlink" Target="mailto:benwolfe@microsoft.com?subject=ZT%20Lab%20Guide%20Feedback" TargetMode="External"/><Relationship Id="rId36" Type="http://schemas.openxmlformats.org/officeDocument/2006/relationships/hyperlink" Target="https://learn.microsoft.com/en-us/defender-cloud-apps/get-started" TargetMode="External"/><Relationship Id="rId10" Type="http://schemas.openxmlformats.org/officeDocument/2006/relationships/hyperlink" Target="https://microsoftapc-my.sharepoint.com/:w:/r/personal/benwolfe_microsoft_com/_layouts/15/Doc.aspx?sourcedoc=%7BBC4FBD71-44EC-4802-A836-3849A65AF108%7D&amp;file=15%20-%20SaaS%20App%20Integration.docx&amp;action=default&amp;mobileredirect=true&amp;share=IQFxvU-87EQCSKg2OEmmWvEIAUg2gk2Y6UNovPtHAGug9M4" TargetMode="External"/><Relationship Id="rId19" Type="http://schemas.openxmlformats.org/officeDocument/2006/relationships/hyperlink" Target="https://microsoftapc-my.sharepoint.com/:w:/r/personal/benwolfe_microsoft_com/_layouts/15/Doc.aspx?sourcedoc=%7B2CCF3A1C-C6F6-48E7-BE92-C602491965CE%7D&amp;file=14%20-%20Passwordless%20-%20WH4B%20and%20TAP%20on%20an%20AADJ%20device.docx&amp;action=default&amp;mobileredirect=true&amp;share=IQEcOs8s9sbnSL6SxgJJGWXOAdK1qwJxpHE746kVNSIPjJE" TargetMode="External"/><Relationship Id="rId31" Type="http://schemas.openxmlformats.org/officeDocument/2006/relationships/hyperlink" Target="https://microsoftapc-my.sharepoint.com/:w:/r/personal/benwolfe_microsoft_com/_layouts/15/Doc.aspx?sourcedoc=%7B4BD8D6A2-AC88-4FBC-A5D1-E0454F8D5187%7D&amp;file=20%20-%20Intune%20-%20App%20Protection%20Policies%20for%20BYOD.docx&amp;action=default&amp;mobileredirect=true&amp;share=IQGi1thLiKy8T6XR4EVPjVGHAVwiRKQgCoIyJoRh_xXDR24" TargetMode="External"/><Relationship Id="rId4" Type="http://schemas.openxmlformats.org/officeDocument/2006/relationships/hyperlink" Target="https://microsoftapc-my.sharepoint.com/personal/benwolfe_microsoft_com/_layouts/15/Doc.aspx?sourcedoc=%7BA751B336-897E-48E3-9304-82B0050BB334%7D&amp;file=3%20-%20Setting%20up%20your%20Microsoft%20365%20E5%20Sandbox%20tenant.docx&amp;action=default&amp;mobileredirect=true&amp;CT=1678844118175&amp;OR=ItemsView" TargetMode="External"/><Relationship Id="rId9" Type="http://schemas.openxmlformats.org/officeDocument/2006/relationships/hyperlink" Target="https://microsoftapc-my.sharepoint.com/:w:/g/personal/benwolfe_microsoft_com/EearOGdBj49Nl14s7ayhMoIBDSfnVhZOEGb75UnhVzWzIQ?e=rut15e&amp;nav=eyJoIjoiNTUyMzYwODYyIn0" TargetMode="External"/><Relationship Id="rId14" Type="http://schemas.openxmlformats.org/officeDocument/2006/relationships/hyperlink" Target="https://microsoftapc-my.sharepoint.com/:w:/g/personal/benwolfe_microsoft_com/ES7uvvN2_TZDnOFn0PKJSlgB8RljWvNbXJwxscGJsLVSSQ?e=vs6m6O&amp;nav=eyJoIjoiOTc1NzYwMjUyIn0%3D" TargetMode="External"/><Relationship Id="rId22" Type="http://schemas.openxmlformats.org/officeDocument/2006/relationships/hyperlink" Target="https://microsoftapc-my.sharepoint.com/:w:/r/personal/benwolfe_microsoft_com/_layouts/15/Doc.aspx?sourcedoc=%7BB73BEF74-7202-42A2-9987-40D0DFC1BC16%7D&amp;file=18%20-%20Governance%20-%20Access%20Reviews.docx&amp;action=default&amp;mobileredirect=true&amp;share=IQF07zu3AnKiQpmHQNDfwbwWATwqjMlxLzBs1y9w_jTycAk" TargetMode="External"/><Relationship Id="rId27" Type="http://schemas.openxmlformats.org/officeDocument/2006/relationships/hyperlink" Target="https://microsoftapc-my.sharepoint.com/:w:/r/personal/benwolfe_microsoft_com/_layouts/15/Doc.aspx?sourcedoc=%7BF3BEEE2E-FD76-4336-9CE1-67D0F2894A58%7D&amp;file=5%20-%20Hybrid%20Deployment.docx&amp;action=default&amp;mobileredirect=true&amp;share=IQEu7r7zdv02Q5zhZ9DyiUpYAa9pH4Hx7yVn_Z2nE724ReM" TargetMode="External"/><Relationship Id="rId30" Type="http://schemas.openxmlformats.org/officeDocument/2006/relationships/image" Target="../media/image4.svg"/><Relationship Id="rId35" Type="http://schemas.openxmlformats.org/officeDocument/2006/relationships/hyperlink" Target="file:///defcloudapp" TargetMode="External"/><Relationship Id="rId8" Type="http://schemas.openxmlformats.org/officeDocument/2006/relationships/hyperlink" Target="https://microsoftapc-my.sharepoint.com/:w:/r/personal/benwolfe_microsoft_com/_layouts/15/Doc.aspx?sourcedoc=%7B8B1E5949-E4F3-4B48-87BF-680552F7898B%7D&amp;file=10%20-%20Automating%20Licenses%20%26%20Group%20Membership.docx&amp;action=default&amp;mobileredirect=true&amp;share=IQFJWR6L8-RIS4e_aAVS94mLASaV-bkBVtZHwyZ260c5XWk" TargetMode="External"/><Relationship Id="rId3" Type="http://schemas.openxmlformats.org/officeDocument/2006/relationships/hyperlink" Target="https://microsoftapc-my.sharepoint.com/:w:/r/personal/benwolfe_microsoft_com/_layouts/15/Doc.aspx?sourcedoc=%7BE5D6747D-CDDC-401E-BBFC-ED19C6C2BBDB%7D&amp;file=4%20-%20Link%20your%20Azure%20Subscription%20to%20your%20E5%20Sandbox%20tenant.docx&amp;action=default&amp;mobileredirect=true&amp;share=IQF9dNbl3M0eQLv87RnGwrvbATag7xz0iY3820sY9diBEC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75007B-5470-6E83-8A85-4D9FCAE74E9A}"/>
              </a:ext>
            </a:extLst>
          </p:cNvPr>
          <p:cNvCxnSpPr>
            <a:cxnSpLocks/>
          </p:cNvCxnSpPr>
          <p:nvPr/>
        </p:nvCxnSpPr>
        <p:spPr>
          <a:xfrm>
            <a:off x="6763933" y="3536267"/>
            <a:ext cx="0" cy="4690197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0B78E027-2F1F-46C3-DAC2-852EBCF918BA}"/>
              </a:ext>
            </a:extLst>
          </p:cNvPr>
          <p:cNvSpPr/>
          <p:nvPr/>
        </p:nvSpPr>
        <p:spPr>
          <a:xfrm>
            <a:off x="2004546" y="9005308"/>
            <a:ext cx="9540000" cy="267345"/>
          </a:xfrm>
          <a:prstGeom prst="roundRect">
            <a:avLst/>
          </a:prstGeom>
          <a:solidFill>
            <a:srgbClr val="C17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my.visualstudio.com</a:t>
            </a:r>
          </a:p>
        </p:txBody>
      </p:sp>
      <p:sp>
        <p:nvSpPr>
          <p:cNvPr id="5" name="Rectangle: Rounded Corners 4">
            <a:hlinkClick r:id="rId3"/>
            <a:extLst>
              <a:ext uri="{FF2B5EF4-FFF2-40B4-BE49-F238E27FC236}">
                <a16:creationId xmlns:a16="http://schemas.microsoft.com/office/drawing/2014/main" id="{ABF62F18-6159-3720-9DA3-7FD6F53195B5}"/>
              </a:ext>
            </a:extLst>
          </p:cNvPr>
          <p:cNvSpPr/>
          <p:nvPr/>
        </p:nvSpPr>
        <p:spPr>
          <a:xfrm>
            <a:off x="2008366" y="8282049"/>
            <a:ext cx="9540000" cy="2673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Configure your Azure Subscription</a:t>
            </a:r>
          </a:p>
        </p:txBody>
      </p:sp>
      <p:sp>
        <p:nvSpPr>
          <p:cNvPr id="7" name="Rectangle: Rounded Corners 6">
            <a:hlinkClick r:id="rId4"/>
            <a:extLst>
              <a:ext uri="{FF2B5EF4-FFF2-40B4-BE49-F238E27FC236}">
                <a16:creationId xmlns:a16="http://schemas.microsoft.com/office/drawing/2014/main" id="{AA2815A8-8A3D-9295-2DF2-8BA959C1652B}"/>
              </a:ext>
            </a:extLst>
          </p:cNvPr>
          <p:cNvSpPr/>
          <p:nvPr/>
        </p:nvSpPr>
        <p:spPr>
          <a:xfrm>
            <a:off x="2010054" y="8634281"/>
            <a:ext cx="9540000" cy="2673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Create your M365 E5 Developer Tenant</a:t>
            </a:r>
          </a:p>
        </p:txBody>
      </p:sp>
      <p:sp>
        <p:nvSpPr>
          <p:cNvPr id="11" name="Rectangle: Rounded Corners 10">
            <a:hlinkClick r:id="rId5"/>
            <a:extLst>
              <a:ext uri="{FF2B5EF4-FFF2-40B4-BE49-F238E27FC236}">
                <a16:creationId xmlns:a16="http://schemas.microsoft.com/office/drawing/2014/main" id="{7CA8B7BD-3DD7-7203-357E-72FDF772DFF8}"/>
              </a:ext>
            </a:extLst>
          </p:cNvPr>
          <p:cNvSpPr/>
          <p:nvPr/>
        </p:nvSpPr>
        <p:spPr>
          <a:xfrm>
            <a:off x="6864544" y="7844769"/>
            <a:ext cx="4680000" cy="266400"/>
          </a:xfrm>
          <a:prstGeom prst="round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Only</a:t>
            </a:r>
          </a:p>
        </p:txBody>
      </p:sp>
      <p:sp>
        <p:nvSpPr>
          <p:cNvPr id="18" name="Flowchart: Alternate Process 17">
            <a:hlinkClick r:id="rId6"/>
            <a:extLst>
              <a:ext uri="{FF2B5EF4-FFF2-40B4-BE49-F238E27FC236}">
                <a16:creationId xmlns:a16="http://schemas.microsoft.com/office/drawing/2014/main" id="{3A29C9FC-E674-6026-0B26-661177A97E59}"/>
              </a:ext>
            </a:extLst>
          </p:cNvPr>
          <p:cNvSpPr/>
          <p:nvPr/>
        </p:nvSpPr>
        <p:spPr>
          <a:xfrm>
            <a:off x="2005964" y="634432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Protect Your Global Admins &amp; Enforce Least Privileged With PIM</a:t>
            </a:r>
          </a:p>
        </p:txBody>
      </p:sp>
      <p:sp>
        <p:nvSpPr>
          <p:cNvPr id="20" name="Flowchart: Alternate Process 19">
            <a:hlinkClick r:id="rId7"/>
            <a:extLst>
              <a:ext uri="{FF2B5EF4-FFF2-40B4-BE49-F238E27FC236}">
                <a16:creationId xmlns:a16="http://schemas.microsoft.com/office/drawing/2014/main" id="{20DA8222-27D4-700A-8376-B9ED956A1E39}"/>
              </a:ext>
            </a:extLst>
          </p:cNvPr>
          <p:cNvSpPr/>
          <p:nvPr/>
        </p:nvSpPr>
        <p:spPr>
          <a:xfrm>
            <a:off x="2005116" y="6033019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Your Tenant With Conditional Access &amp; Identity Protection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A74A2C-9559-21C1-D392-F702BB45C1DF}"/>
              </a:ext>
            </a:extLst>
          </p:cNvPr>
          <p:cNvCxnSpPr>
            <a:cxnSpLocks/>
          </p:cNvCxnSpPr>
          <p:nvPr/>
        </p:nvCxnSpPr>
        <p:spPr>
          <a:xfrm>
            <a:off x="255412" y="9739064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9D87C5-9166-0BC5-8622-736917465D40}"/>
              </a:ext>
            </a:extLst>
          </p:cNvPr>
          <p:cNvCxnSpPr>
            <a:cxnSpLocks/>
          </p:cNvCxnSpPr>
          <p:nvPr/>
        </p:nvCxnSpPr>
        <p:spPr>
          <a:xfrm flipV="1">
            <a:off x="255413" y="8197865"/>
            <a:ext cx="11438501" cy="190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E252A8-48D9-BC6C-7504-6E128E806E00}"/>
              </a:ext>
            </a:extLst>
          </p:cNvPr>
          <p:cNvSpPr txBox="1"/>
          <p:nvPr/>
        </p:nvSpPr>
        <p:spPr>
          <a:xfrm>
            <a:off x="273322" y="8855563"/>
            <a:ext cx="1444478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Base Requirements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C5166-0963-38A3-724A-F83CAB4C0200}"/>
              </a:ext>
            </a:extLst>
          </p:cNvPr>
          <p:cNvCxnSpPr>
            <a:cxnSpLocks/>
          </p:cNvCxnSpPr>
          <p:nvPr/>
        </p:nvCxnSpPr>
        <p:spPr>
          <a:xfrm>
            <a:off x="255412" y="7736906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36D75D-9A0B-C870-2E38-D5307183B689}"/>
              </a:ext>
            </a:extLst>
          </p:cNvPr>
          <p:cNvSpPr txBox="1"/>
          <p:nvPr/>
        </p:nvSpPr>
        <p:spPr>
          <a:xfrm>
            <a:off x="279580" y="7826400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Choose your lab</a:t>
            </a:r>
          </a:p>
        </p:txBody>
      </p:sp>
      <p:sp>
        <p:nvSpPr>
          <p:cNvPr id="42" name="Flowchart: Alternate Process 41">
            <a:hlinkClick r:id="rId8"/>
            <a:extLst>
              <a:ext uri="{FF2B5EF4-FFF2-40B4-BE49-F238E27FC236}">
                <a16:creationId xmlns:a16="http://schemas.microsoft.com/office/drawing/2014/main" id="{627BBE43-D928-0E4C-31CE-B9698132A66E}"/>
              </a:ext>
            </a:extLst>
          </p:cNvPr>
          <p:cNvSpPr/>
          <p:nvPr/>
        </p:nvSpPr>
        <p:spPr>
          <a:xfrm>
            <a:off x="2006452" y="5715271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Automating Group Membership &amp; License Assignment</a:t>
            </a:r>
          </a:p>
        </p:txBody>
      </p:sp>
      <p:sp>
        <p:nvSpPr>
          <p:cNvPr id="46" name="Flowchart: Alternate Process 45">
            <a:hlinkClick r:id="rId9"/>
            <a:extLst>
              <a:ext uri="{FF2B5EF4-FFF2-40B4-BE49-F238E27FC236}">
                <a16:creationId xmlns:a16="http://schemas.microsoft.com/office/drawing/2014/main" id="{AF5781CB-C8EE-B62C-6F0A-A71DA55E1F2B}"/>
              </a:ext>
            </a:extLst>
          </p:cNvPr>
          <p:cNvSpPr/>
          <p:nvPr/>
        </p:nvSpPr>
        <p:spPr>
          <a:xfrm>
            <a:off x="2004549" y="5099340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Reset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DC9C231-7E4B-81C7-62DC-FCE26D71AA6A}"/>
              </a:ext>
            </a:extLst>
          </p:cNvPr>
          <p:cNvSpPr/>
          <p:nvPr/>
        </p:nvSpPr>
        <p:spPr>
          <a:xfrm>
            <a:off x="2004549" y="4671674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Passwordless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B19385-213D-4EAB-A894-9851FFAE3043}"/>
              </a:ext>
            </a:extLst>
          </p:cNvPr>
          <p:cNvCxnSpPr>
            <a:cxnSpLocks/>
          </p:cNvCxnSpPr>
          <p:nvPr/>
        </p:nvCxnSpPr>
        <p:spPr>
          <a:xfrm>
            <a:off x="255413" y="3536265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AFD68F-A138-7D48-2D39-A9BC22FD6BFE}"/>
              </a:ext>
            </a:extLst>
          </p:cNvPr>
          <p:cNvSpPr txBox="1"/>
          <p:nvPr/>
        </p:nvSpPr>
        <p:spPr>
          <a:xfrm>
            <a:off x="299468" y="4904210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Identity</a:t>
            </a:r>
          </a:p>
        </p:txBody>
      </p:sp>
      <p:sp>
        <p:nvSpPr>
          <p:cNvPr id="67" name="Flowchart: Alternate Process 66">
            <a:hlinkClick r:id="rId10"/>
            <a:extLst>
              <a:ext uri="{FF2B5EF4-FFF2-40B4-BE49-F238E27FC236}">
                <a16:creationId xmlns:a16="http://schemas.microsoft.com/office/drawing/2014/main" id="{3BDA828A-CCE9-B253-CF7F-D3915FEC0A65}"/>
              </a:ext>
            </a:extLst>
          </p:cNvPr>
          <p:cNvSpPr/>
          <p:nvPr/>
        </p:nvSpPr>
        <p:spPr>
          <a:xfrm>
            <a:off x="2007792" y="4351123"/>
            <a:ext cx="9540000" cy="252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SaaS App Integration</a:t>
            </a:r>
          </a:p>
        </p:txBody>
      </p:sp>
      <p:sp>
        <p:nvSpPr>
          <p:cNvPr id="71" name="Flowchart: Alternate Process 70">
            <a:hlinkClick r:id="rId11"/>
            <a:extLst>
              <a:ext uri="{FF2B5EF4-FFF2-40B4-BE49-F238E27FC236}">
                <a16:creationId xmlns:a16="http://schemas.microsoft.com/office/drawing/2014/main" id="{70419968-876B-478C-F1B7-99BCC12E0AD3}"/>
              </a:ext>
            </a:extLst>
          </p:cNvPr>
          <p:cNvSpPr/>
          <p:nvPr/>
        </p:nvSpPr>
        <p:spPr>
          <a:xfrm>
            <a:off x="2008364" y="4026964"/>
            <a:ext cx="4680000" cy="2520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61B68A4-D945-66FF-80AE-FA1FB1797028}"/>
              </a:ext>
            </a:extLst>
          </p:cNvPr>
          <p:cNvSpPr/>
          <p:nvPr/>
        </p:nvSpPr>
        <p:spPr>
          <a:xfrm>
            <a:off x="2008360" y="3602185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  <a:r>
              <a:rPr lang="en-AU" sz="1050" b="1" dirty="0"/>
              <a:t>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526484-FC12-CF38-616A-5F7BB559B7F6}"/>
              </a:ext>
            </a:extLst>
          </p:cNvPr>
          <p:cNvCxnSpPr>
            <a:cxnSpLocks/>
          </p:cNvCxnSpPr>
          <p:nvPr/>
        </p:nvCxnSpPr>
        <p:spPr>
          <a:xfrm>
            <a:off x="255414" y="6967042"/>
            <a:ext cx="65085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hlinkClick r:id="rId12"/>
            <a:extLst>
              <a:ext uri="{FF2B5EF4-FFF2-40B4-BE49-F238E27FC236}">
                <a16:creationId xmlns:a16="http://schemas.microsoft.com/office/drawing/2014/main" id="{A680ECDD-5EBB-2CAF-F3C5-0FE4D8631D89}"/>
              </a:ext>
            </a:extLst>
          </p:cNvPr>
          <p:cNvSpPr/>
          <p:nvPr/>
        </p:nvSpPr>
        <p:spPr>
          <a:xfrm>
            <a:off x="2004550" y="5409296"/>
            <a:ext cx="4680000" cy="252000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Password Protection + Password Writeback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CB0EFC-6F5B-BCFF-8096-C9DA2D0FA9C6}"/>
              </a:ext>
            </a:extLst>
          </p:cNvPr>
          <p:cNvSpPr txBox="1"/>
          <p:nvPr/>
        </p:nvSpPr>
        <p:spPr>
          <a:xfrm>
            <a:off x="316847" y="7186049"/>
            <a:ext cx="1293575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F0055CB6-1530-3428-7442-34E34B11AD23}"/>
              </a:ext>
            </a:extLst>
          </p:cNvPr>
          <p:cNvSpPr>
            <a:spLocks/>
          </p:cNvSpPr>
          <p:nvPr/>
        </p:nvSpPr>
        <p:spPr>
          <a:xfrm>
            <a:off x="2023210" y="7079638"/>
            <a:ext cx="4664583" cy="541659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222"/>
          </a:p>
        </p:txBody>
      </p:sp>
      <p:sp>
        <p:nvSpPr>
          <p:cNvPr id="13" name="Flowchart: Alternate Process 12">
            <a:hlinkClick r:id="rId13"/>
            <a:extLst>
              <a:ext uri="{FF2B5EF4-FFF2-40B4-BE49-F238E27FC236}">
                <a16:creationId xmlns:a16="http://schemas.microsoft.com/office/drawing/2014/main" id="{9A4D5ABA-6E36-F285-6191-76078A46C98C}"/>
              </a:ext>
            </a:extLst>
          </p:cNvPr>
          <p:cNvSpPr>
            <a:spLocks/>
          </p:cNvSpPr>
          <p:nvPr/>
        </p:nvSpPr>
        <p:spPr>
          <a:xfrm>
            <a:off x="2059536" y="7139222"/>
            <a:ext cx="2293809" cy="412013"/>
          </a:xfrm>
          <a:prstGeom prst="flowChartAlternateProcess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00" name="Flowchart: Alternate Process 99">
            <a:hlinkClick r:id="rId14"/>
            <a:extLst>
              <a:ext uri="{FF2B5EF4-FFF2-40B4-BE49-F238E27FC236}">
                <a16:creationId xmlns:a16="http://schemas.microsoft.com/office/drawing/2014/main" id="{EC22EF62-F8BB-033E-B96F-D99B4202D3CB}"/>
              </a:ext>
            </a:extLst>
          </p:cNvPr>
          <p:cNvSpPr>
            <a:spLocks/>
          </p:cNvSpPr>
          <p:nvPr/>
        </p:nvSpPr>
        <p:spPr>
          <a:xfrm>
            <a:off x="4471201" y="7141228"/>
            <a:ext cx="2179421" cy="408947"/>
          </a:xfrm>
          <a:prstGeom prst="flowChartAlternateProcess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57AADF10-9419-780F-7F19-99826C95DC69}"/>
              </a:ext>
            </a:extLst>
          </p:cNvPr>
          <p:cNvSpPr/>
          <p:nvPr/>
        </p:nvSpPr>
        <p:spPr>
          <a:xfrm>
            <a:off x="2011176" y="3102965"/>
            <a:ext cx="9540000" cy="360000"/>
          </a:xfrm>
          <a:prstGeom prst="flowChartAlternateProcess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8534F2-6977-C41F-CC19-7B11D327A8D7}"/>
              </a:ext>
            </a:extLst>
          </p:cNvPr>
          <p:cNvCxnSpPr>
            <a:cxnSpLocks/>
          </p:cNvCxnSpPr>
          <p:nvPr/>
        </p:nvCxnSpPr>
        <p:spPr>
          <a:xfrm>
            <a:off x="255412" y="3035595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C788936-1DAD-4859-877E-815269B4CB9C}"/>
              </a:ext>
            </a:extLst>
          </p:cNvPr>
          <p:cNvSpPr txBox="1"/>
          <p:nvPr/>
        </p:nvSpPr>
        <p:spPr>
          <a:xfrm>
            <a:off x="310758" y="3146435"/>
            <a:ext cx="1646964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Intune</a:t>
            </a:r>
          </a:p>
        </p:txBody>
      </p:sp>
      <p:sp>
        <p:nvSpPr>
          <p:cNvPr id="109" name="Flowchart: Alternate Process 108">
            <a:hlinkClick r:id="rId15"/>
            <a:extLst>
              <a:ext uri="{FF2B5EF4-FFF2-40B4-BE49-F238E27FC236}">
                <a16:creationId xmlns:a16="http://schemas.microsoft.com/office/drawing/2014/main" id="{E0354FCF-4C35-3853-1C8B-238847B20365}"/>
              </a:ext>
            </a:extLst>
          </p:cNvPr>
          <p:cNvSpPr/>
          <p:nvPr/>
        </p:nvSpPr>
        <p:spPr>
          <a:xfrm>
            <a:off x="2023209" y="2613903"/>
            <a:ext cx="1692000" cy="359849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Identity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5CEC66-040C-4A5B-8DED-1CADB3004C95}"/>
              </a:ext>
            </a:extLst>
          </p:cNvPr>
          <p:cNvCxnSpPr>
            <a:cxnSpLocks/>
          </p:cNvCxnSpPr>
          <p:nvPr/>
        </p:nvCxnSpPr>
        <p:spPr>
          <a:xfrm>
            <a:off x="255412" y="255918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004BEC9-FB60-1B10-A000-86D1736DB843}"/>
              </a:ext>
            </a:extLst>
          </p:cNvPr>
          <p:cNvSpPr txBox="1"/>
          <p:nvPr/>
        </p:nvSpPr>
        <p:spPr>
          <a:xfrm>
            <a:off x="300313" y="2677057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Defender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E6A7AA-9B68-C7B7-473D-C69A6CDE4690}"/>
              </a:ext>
            </a:extLst>
          </p:cNvPr>
          <p:cNvCxnSpPr>
            <a:cxnSpLocks/>
          </p:cNvCxnSpPr>
          <p:nvPr/>
        </p:nvCxnSpPr>
        <p:spPr>
          <a:xfrm>
            <a:off x="255406" y="1102452"/>
            <a:ext cx="0" cy="8636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FF0DD2-A415-1D1D-5337-EA881348E14D}"/>
              </a:ext>
            </a:extLst>
          </p:cNvPr>
          <p:cNvCxnSpPr>
            <a:cxnSpLocks/>
          </p:cNvCxnSpPr>
          <p:nvPr/>
        </p:nvCxnSpPr>
        <p:spPr>
          <a:xfrm>
            <a:off x="11693914" y="1102454"/>
            <a:ext cx="1909" cy="86366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21964F55-D537-A96B-DA70-AC5C1462D77F}"/>
              </a:ext>
            </a:extLst>
          </p:cNvPr>
          <p:cNvSpPr/>
          <p:nvPr/>
        </p:nvSpPr>
        <p:spPr>
          <a:xfrm>
            <a:off x="2023209" y="1648958"/>
            <a:ext cx="9540000" cy="360000"/>
          </a:xfrm>
          <a:prstGeom prst="flowChartAlternateProcess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Audit/Sign-in Logs, Azure Workbooks, Azure Logic Apps</a:t>
            </a:r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C5ADBF-3827-EDF6-DF8B-37181A353687}"/>
              </a:ext>
            </a:extLst>
          </p:cNvPr>
          <p:cNvCxnSpPr>
            <a:cxnSpLocks/>
          </p:cNvCxnSpPr>
          <p:nvPr/>
        </p:nvCxnSpPr>
        <p:spPr>
          <a:xfrm>
            <a:off x="255413" y="2072097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16"/>
            <a:extLst>
              <a:ext uri="{FF2B5EF4-FFF2-40B4-BE49-F238E27FC236}">
                <a16:creationId xmlns:a16="http://schemas.microsoft.com/office/drawing/2014/main" id="{9B5276B4-ABD7-AFE4-EE98-6997F6DE83B7}"/>
              </a:ext>
            </a:extLst>
          </p:cNvPr>
          <p:cNvSpPr/>
          <p:nvPr/>
        </p:nvSpPr>
        <p:spPr>
          <a:xfrm>
            <a:off x="2005692" y="6660882"/>
            <a:ext cx="4680000" cy="252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Sync</a:t>
            </a:r>
          </a:p>
        </p:txBody>
      </p:sp>
      <p:sp>
        <p:nvSpPr>
          <p:cNvPr id="26" name="Flowchart: Alternate Process 25">
            <a:hlinkClick r:id="rId17"/>
            <a:extLst>
              <a:ext uri="{FF2B5EF4-FFF2-40B4-BE49-F238E27FC236}">
                <a16:creationId xmlns:a16="http://schemas.microsoft.com/office/drawing/2014/main" id="{DF382876-5FBE-2F8B-D1A0-FCFDE2DD6432}"/>
              </a:ext>
            </a:extLst>
          </p:cNvPr>
          <p:cNvSpPr>
            <a:spLocks/>
          </p:cNvSpPr>
          <p:nvPr/>
        </p:nvSpPr>
        <p:spPr>
          <a:xfrm>
            <a:off x="3342120" y="4716724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 Sign-in </a:t>
            </a:r>
          </a:p>
        </p:txBody>
      </p:sp>
      <p:sp>
        <p:nvSpPr>
          <p:cNvPr id="28" name="Flowchart: Alternate Process 27">
            <a:hlinkClick r:id="rId18"/>
            <a:extLst>
              <a:ext uri="{FF2B5EF4-FFF2-40B4-BE49-F238E27FC236}">
                <a16:creationId xmlns:a16="http://schemas.microsoft.com/office/drawing/2014/main" id="{83F0037C-2F02-43C2-A050-0C39A4237A61}"/>
              </a:ext>
            </a:extLst>
          </p:cNvPr>
          <p:cNvSpPr>
            <a:spLocks/>
          </p:cNvSpPr>
          <p:nvPr/>
        </p:nvSpPr>
        <p:spPr>
          <a:xfrm>
            <a:off x="5328687" y="4725944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9" name="Flowchart: Alternate Process 28">
            <a:hlinkClick r:id="rId19"/>
            <a:extLst>
              <a:ext uri="{FF2B5EF4-FFF2-40B4-BE49-F238E27FC236}">
                <a16:creationId xmlns:a16="http://schemas.microsoft.com/office/drawing/2014/main" id="{F9B8633C-1D7C-0820-C174-03303D274B8B}"/>
              </a:ext>
            </a:extLst>
          </p:cNvPr>
          <p:cNvSpPr>
            <a:spLocks/>
          </p:cNvSpPr>
          <p:nvPr/>
        </p:nvSpPr>
        <p:spPr>
          <a:xfrm>
            <a:off x="7334110" y="4718153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WH4B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</a:t>
            </a:r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0" name="Flowchart: Alternate Process 29">
            <a:hlinkClick r:id="rId20"/>
            <a:extLst>
              <a:ext uri="{FF2B5EF4-FFF2-40B4-BE49-F238E27FC236}">
                <a16:creationId xmlns:a16="http://schemas.microsoft.com/office/drawing/2014/main" id="{CAD70C9F-A68A-84DC-0D3D-73A243682A20}"/>
              </a:ext>
            </a:extLst>
          </p:cNvPr>
          <p:cNvSpPr>
            <a:spLocks/>
          </p:cNvSpPr>
          <p:nvPr/>
        </p:nvSpPr>
        <p:spPr>
          <a:xfrm>
            <a:off x="9347289" y="4720085"/>
            <a:ext cx="180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FIDO2</a:t>
            </a:r>
            <a:r>
              <a:rPr lang="en-AU" sz="105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7551E11-5547-5B75-A4B4-DD28B4355605}"/>
              </a:ext>
            </a:extLst>
          </p:cNvPr>
          <p:cNvCxnSpPr>
            <a:cxnSpLocks/>
          </p:cNvCxnSpPr>
          <p:nvPr/>
        </p:nvCxnSpPr>
        <p:spPr>
          <a:xfrm>
            <a:off x="1912689" y="1102452"/>
            <a:ext cx="5340" cy="8636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hlinkClick r:id="rId21"/>
            <a:extLst>
              <a:ext uri="{FF2B5EF4-FFF2-40B4-BE49-F238E27FC236}">
                <a16:creationId xmlns:a16="http://schemas.microsoft.com/office/drawing/2014/main" id="{7B6EDF01-8C27-D9D0-F989-0C28403CE9EA}"/>
              </a:ext>
            </a:extLst>
          </p:cNvPr>
          <p:cNvSpPr>
            <a:spLocks/>
          </p:cNvSpPr>
          <p:nvPr/>
        </p:nvSpPr>
        <p:spPr>
          <a:xfrm>
            <a:off x="3348535" y="3647731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Entitlement Management</a:t>
            </a:r>
          </a:p>
        </p:txBody>
      </p:sp>
      <p:sp>
        <p:nvSpPr>
          <p:cNvPr id="37" name="Flowchart: Alternate Process 36">
            <a:hlinkClick r:id="rId22"/>
            <a:extLst>
              <a:ext uri="{FF2B5EF4-FFF2-40B4-BE49-F238E27FC236}">
                <a16:creationId xmlns:a16="http://schemas.microsoft.com/office/drawing/2014/main" id="{67C9E868-BCAB-045C-EAFB-96CCA4A5F073}"/>
              </a:ext>
            </a:extLst>
          </p:cNvPr>
          <p:cNvSpPr>
            <a:spLocks/>
          </p:cNvSpPr>
          <p:nvPr/>
        </p:nvSpPr>
        <p:spPr>
          <a:xfrm>
            <a:off x="6131858" y="3642183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Access Reviews</a:t>
            </a:r>
          </a:p>
        </p:txBody>
      </p:sp>
      <p:sp>
        <p:nvSpPr>
          <p:cNvPr id="39" name="Flowchart: Alternate Process 38">
            <a:hlinkClick r:id="rId23"/>
            <a:extLst>
              <a:ext uri="{FF2B5EF4-FFF2-40B4-BE49-F238E27FC236}">
                <a16:creationId xmlns:a16="http://schemas.microsoft.com/office/drawing/2014/main" id="{DE575D25-E07A-4F55-B35B-0C8DBF0D1078}"/>
              </a:ext>
            </a:extLst>
          </p:cNvPr>
          <p:cNvSpPr>
            <a:spLocks/>
          </p:cNvSpPr>
          <p:nvPr/>
        </p:nvSpPr>
        <p:spPr>
          <a:xfrm>
            <a:off x="8915289" y="3647966"/>
            <a:ext cx="2232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Lifecycle Workflows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12229-6215-26C4-DB27-6DD88A8D8F5D}"/>
              </a:ext>
            </a:extLst>
          </p:cNvPr>
          <p:cNvCxnSpPr>
            <a:cxnSpLocks/>
          </p:cNvCxnSpPr>
          <p:nvPr/>
        </p:nvCxnSpPr>
        <p:spPr>
          <a:xfrm flipH="1" flipV="1">
            <a:off x="9201681" y="6642157"/>
            <a:ext cx="2865" cy="1202612"/>
          </a:xfrm>
          <a:prstGeom prst="straightConnector1">
            <a:avLst/>
          </a:prstGeom>
          <a:ln w="25400">
            <a:solidFill>
              <a:srgbClr val="4472C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9E48F-428F-0AF1-77BD-BCBA1EC55C29}"/>
              </a:ext>
            </a:extLst>
          </p:cNvPr>
          <p:cNvCxnSpPr>
            <a:cxnSpLocks/>
          </p:cNvCxnSpPr>
          <p:nvPr/>
        </p:nvCxnSpPr>
        <p:spPr>
          <a:xfrm flipV="1">
            <a:off x="4407560" y="6967044"/>
            <a:ext cx="919" cy="1024541"/>
          </a:xfrm>
          <a:prstGeom prst="straightConnector1">
            <a:avLst/>
          </a:prstGeom>
          <a:ln w="254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3E20446D-7B66-49C4-A0B5-1FCE858F4D4C}"/>
              </a:ext>
            </a:extLst>
          </p:cNvPr>
          <p:cNvSpPr/>
          <p:nvPr/>
        </p:nvSpPr>
        <p:spPr>
          <a:xfrm>
            <a:off x="11749257" y="2299373"/>
            <a:ext cx="871250" cy="7416108"/>
          </a:xfrm>
          <a:prstGeom prst="leftUp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6350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4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7A2E9-4BC1-47C4-3594-E5D1161151A7}"/>
              </a:ext>
            </a:extLst>
          </p:cNvPr>
          <p:cNvSpPr txBox="1"/>
          <p:nvPr/>
        </p:nvSpPr>
        <p:spPr>
          <a:xfrm>
            <a:off x="11820799" y="9368625"/>
            <a:ext cx="782930" cy="25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" panose="020B0502040204020203" pitchFamily="34" charset="0"/>
                <a:cs typeface="Segoe UI" panose="020B0502040204020203" pitchFamily="34" charset="0"/>
              </a:rPr>
              <a:t>Start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38AAB-47C3-A494-F08A-EB31ACD6F5BA}"/>
              </a:ext>
            </a:extLst>
          </p:cNvPr>
          <p:cNvCxnSpPr>
            <a:cxnSpLocks/>
          </p:cNvCxnSpPr>
          <p:nvPr/>
        </p:nvCxnSpPr>
        <p:spPr>
          <a:xfrm>
            <a:off x="5160976" y="4846588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hlinkClick r:id="rId13"/>
            <a:extLst>
              <a:ext uri="{FF2B5EF4-FFF2-40B4-BE49-F238E27FC236}">
                <a16:creationId xmlns:a16="http://schemas.microsoft.com/office/drawing/2014/main" id="{0381BCCD-5C91-A76A-96DC-74E4B4D043B6}"/>
              </a:ext>
            </a:extLst>
          </p:cNvPr>
          <p:cNvSpPr txBox="1"/>
          <p:nvPr/>
        </p:nvSpPr>
        <p:spPr>
          <a:xfrm>
            <a:off x="2155704" y="7117097"/>
            <a:ext cx="2079244" cy="26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Active Directory</a:t>
            </a:r>
          </a:p>
        </p:txBody>
      </p:sp>
      <p:sp>
        <p:nvSpPr>
          <p:cNvPr id="31" name="TextBox 30">
            <a:hlinkClick r:id="rId13"/>
            <a:extLst>
              <a:ext uri="{FF2B5EF4-FFF2-40B4-BE49-F238E27FC236}">
                <a16:creationId xmlns:a16="http://schemas.microsoft.com/office/drawing/2014/main" id="{F880E209-014E-2EEC-12B5-32D11A86E0C4}"/>
              </a:ext>
            </a:extLst>
          </p:cNvPr>
          <p:cNvSpPr txBox="1"/>
          <p:nvPr/>
        </p:nvSpPr>
        <p:spPr>
          <a:xfrm>
            <a:off x="2044314" y="7289750"/>
            <a:ext cx="2293809" cy="26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1 Windows Domain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B3E14-D25A-B812-30B2-C85FA30BC6BF}"/>
              </a:ext>
            </a:extLst>
          </p:cNvPr>
          <p:cNvSpPr txBox="1"/>
          <p:nvPr/>
        </p:nvSpPr>
        <p:spPr>
          <a:xfrm>
            <a:off x="778217" y="25616"/>
            <a:ext cx="1104258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599" b="1" dirty="0">
                <a:latin typeface="Segoe UI" panose="020B0502040204020203" pitchFamily="34" charset="0"/>
                <a:cs typeface="Segoe UI" panose="020B0502040204020203" pitchFamily="34" charset="0"/>
              </a:rPr>
              <a:t>Zero Trust Lab Guide Map</a:t>
            </a:r>
          </a:p>
        </p:txBody>
      </p:sp>
      <p:sp>
        <p:nvSpPr>
          <p:cNvPr id="3" name="Rectangle: Rounded Corners 2">
            <a:hlinkClick r:id="rId24"/>
            <a:extLst>
              <a:ext uri="{FF2B5EF4-FFF2-40B4-BE49-F238E27FC236}">
                <a16:creationId xmlns:a16="http://schemas.microsoft.com/office/drawing/2014/main" id="{00DD92CF-E092-5CB6-27E5-06C4A792214E}"/>
              </a:ext>
            </a:extLst>
          </p:cNvPr>
          <p:cNvSpPr/>
          <p:nvPr/>
        </p:nvSpPr>
        <p:spPr>
          <a:xfrm>
            <a:off x="2007792" y="9364722"/>
            <a:ext cx="9540000" cy="267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&amp; lab guide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E32DC-2436-C124-DA72-E0A345BBFFA2}"/>
              </a:ext>
            </a:extLst>
          </p:cNvPr>
          <p:cNvSpPr txBox="1"/>
          <p:nvPr/>
        </p:nvSpPr>
        <p:spPr>
          <a:xfrm>
            <a:off x="5242096" y="10319817"/>
            <a:ext cx="2753766" cy="28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99" dirty="0">
                <a:latin typeface="Segoe UI" panose="020B0502040204020203" pitchFamily="34" charset="0"/>
                <a:cs typeface="Segoe UI" panose="020B0502040204020203" pitchFamily="34" charset="0"/>
              </a:rPr>
              <a:t>Zero Trust Principles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A8835-C45E-8937-7374-13B2A6E4DA69}"/>
              </a:ext>
            </a:extLst>
          </p:cNvPr>
          <p:cNvSpPr txBox="1"/>
          <p:nvPr/>
        </p:nvSpPr>
        <p:spPr>
          <a:xfrm>
            <a:off x="4940005" y="10513848"/>
            <a:ext cx="335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Verify explicitly | Use least privileged access | Assume breach</a:t>
            </a:r>
          </a:p>
          <a:p>
            <a:endParaRPr lang="en-AU" sz="1000" dirty="0"/>
          </a:p>
        </p:txBody>
      </p:sp>
      <p:pic>
        <p:nvPicPr>
          <p:cNvPr id="34" name="Graphic 33" descr="Cloud outline">
            <a:extLst>
              <a:ext uri="{FF2B5EF4-FFF2-40B4-BE49-F238E27FC236}">
                <a16:creationId xmlns:a16="http://schemas.microsoft.com/office/drawing/2014/main" id="{D2F44CBB-EB01-ACF8-CBFE-F667826C13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8106" y="5254242"/>
            <a:ext cx="561440" cy="561440"/>
          </a:xfrm>
          <a:prstGeom prst="rect">
            <a:avLst/>
          </a:prstGeom>
        </p:spPr>
      </p:pic>
      <p:pic>
        <p:nvPicPr>
          <p:cNvPr id="40" name="Graphic 39" descr="Cloud outline">
            <a:extLst>
              <a:ext uri="{FF2B5EF4-FFF2-40B4-BE49-F238E27FC236}">
                <a16:creationId xmlns:a16="http://schemas.microsoft.com/office/drawing/2014/main" id="{831C93E6-F5C8-6C7B-E7EF-E2CE3F51AC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8106" y="3877460"/>
            <a:ext cx="561440" cy="561440"/>
          </a:xfrm>
          <a:prstGeom prst="rect">
            <a:avLst/>
          </a:prstGeom>
        </p:spPr>
      </p:pic>
      <p:sp>
        <p:nvSpPr>
          <p:cNvPr id="49" name="Rectangle: Rounded Corners 48">
            <a:hlinkClick r:id="rId27"/>
            <a:extLst>
              <a:ext uri="{FF2B5EF4-FFF2-40B4-BE49-F238E27FC236}">
                <a16:creationId xmlns:a16="http://schemas.microsoft.com/office/drawing/2014/main" id="{E7DFBB98-E80B-7EFB-4C2B-2B1EE150E985}"/>
              </a:ext>
            </a:extLst>
          </p:cNvPr>
          <p:cNvSpPr/>
          <p:nvPr/>
        </p:nvSpPr>
        <p:spPr>
          <a:xfrm>
            <a:off x="2000711" y="9891280"/>
            <a:ext cx="2470490" cy="2188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latin typeface="Segoe UI" panose="020B0502040204020203" pitchFamily="34" charset="0"/>
                <a:cs typeface="Segoe UI" panose="020B0502040204020203" pitchFamily="34" charset="0"/>
              </a:rPr>
              <a:t>Scenario only applicable to the Hybrid Identity lab</a:t>
            </a:r>
          </a:p>
        </p:txBody>
      </p:sp>
      <p:pic>
        <p:nvPicPr>
          <p:cNvPr id="52" name="Graphic 51" descr="Envelope with solid fill">
            <a:hlinkClick r:id="rId28"/>
            <a:extLst>
              <a:ext uri="{FF2B5EF4-FFF2-40B4-BE49-F238E27FC236}">
                <a16:creationId xmlns:a16="http://schemas.microsoft.com/office/drawing/2014/main" id="{DBDAD339-A897-63EE-93D3-82769A273E1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60503" y="10501643"/>
            <a:ext cx="289564" cy="2895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0871A1-F98E-D9D9-0271-07481BEB90C2}"/>
              </a:ext>
            </a:extLst>
          </p:cNvPr>
          <p:cNvSpPr txBox="1"/>
          <p:nvPr/>
        </p:nvSpPr>
        <p:spPr>
          <a:xfrm>
            <a:off x="492918" y="10562636"/>
            <a:ext cx="1743117" cy="49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Suggestions, questions or feedback</a:t>
            </a:r>
            <a:r>
              <a:rPr lang="en-AU" sz="700" dirty="0"/>
              <a:t>?</a:t>
            </a:r>
          </a:p>
          <a:p>
            <a:endParaRPr lang="en-AU" dirty="0"/>
          </a:p>
        </p:txBody>
      </p:sp>
      <p:sp>
        <p:nvSpPr>
          <p:cNvPr id="61" name="Flowchart: Alternate Process 60">
            <a:hlinkClick r:id="rId31"/>
            <a:extLst>
              <a:ext uri="{FF2B5EF4-FFF2-40B4-BE49-F238E27FC236}">
                <a16:creationId xmlns:a16="http://schemas.microsoft.com/office/drawing/2014/main" id="{15AFB9DA-6667-C347-E559-E0FF098F734E}"/>
              </a:ext>
            </a:extLst>
          </p:cNvPr>
          <p:cNvSpPr>
            <a:spLocks/>
          </p:cNvSpPr>
          <p:nvPr/>
        </p:nvSpPr>
        <p:spPr>
          <a:xfrm>
            <a:off x="3350504" y="3138013"/>
            <a:ext cx="2880000" cy="2700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App Protection Policies (BYOD)</a:t>
            </a:r>
          </a:p>
        </p:txBody>
      </p:sp>
      <p:sp>
        <p:nvSpPr>
          <p:cNvPr id="63" name="Flowchart: Alternate Process 62">
            <a:hlinkClick r:id="rId32"/>
            <a:extLst>
              <a:ext uri="{FF2B5EF4-FFF2-40B4-BE49-F238E27FC236}">
                <a16:creationId xmlns:a16="http://schemas.microsoft.com/office/drawing/2014/main" id="{5B042634-14CC-2DE1-1548-D4FAD418A726}"/>
              </a:ext>
            </a:extLst>
          </p:cNvPr>
          <p:cNvSpPr>
            <a:spLocks/>
          </p:cNvSpPr>
          <p:nvPr/>
        </p:nvSpPr>
        <p:spPr>
          <a:xfrm>
            <a:off x="6810578" y="3138214"/>
            <a:ext cx="2880000" cy="26889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Device </a:t>
            </a:r>
            <a:r>
              <a:rPr lang="en-AU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Enrollment</a:t>
            </a:r>
            <a:r>
              <a:rPr lang="en-AU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(MDM)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E5C10-7ED8-D129-443B-C3BEB05A4BF1}"/>
              </a:ext>
            </a:extLst>
          </p:cNvPr>
          <p:cNvCxnSpPr>
            <a:cxnSpLocks/>
          </p:cNvCxnSpPr>
          <p:nvPr/>
        </p:nvCxnSpPr>
        <p:spPr>
          <a:xfrm>
            <a:off x="6278023" y="3272353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4578469-10B6-D2A6-30C8-3D65FEBB6EF9}"/>
              </a:ext>
            </a:extLst>
          </p:cNvPr>
          <p:cNvSpPr/>
          <p:nvPr/>
        </p:nvSpPr>
        <p:spPr>
          <a:xfrm>
            <a:off x="3391922" y="317703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B8CAE6-2F7A-DE1C-AB02-64056DF5A430}"/>
              </a:ext>
            </a:extLst>
          </p:cNvPr>
          <p:cNvSpPr/>
          <p:nvPr/>
        </p:nvSpPr>
        <p:spPr>
          <a:xfrm>
            <a:off x="6870486" y="3177236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75EFE9-9769-80A8-5075-2819A98A4B28}"/>
              </a:ext>
            </a:extLst>
          </p:cNvPr>
          <p:cNvSpPr/>
          <p:nvPr/>
        </p:nvSpPr>
        <p:spPr>
          <a:xfrm>
            <a:off x="3391646" y="3689834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0DBA514-46E9-9F58-090C-A6F7B4CA67F6}"/>
              </a:ext>
            </a:extLst>
          </p:cNvPr>
          <p:cNvSpPr/>
          <p:nvPr/>
        </p:nvSpPr>
        <p:spPr>
          <a:xfrm>
            <a:off x="6177924" y="3681101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04C4B1-F13C-D80B-03CC-D4756F398FE3}"/>
              </a:ext>
            </a:extLst>
          </p:cNvPr>
          <p:cNvSpPr/>
          <p:nvPr/>
        </p:nvSpPr>
        <p:spPr>
          <a:xfrm>
            <a:off x="8958425" y="3681012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27CA35-8FB7-9E99-AC37-ACD83189BAAA}"/>
              </a:ext>
            </a:extLst>
          </p:cNvPr>
          <p:cNvSpPr/>
          <p:nvPr/>
        </p:nvSpPr>
        <p:spPr>
          <a:xfrm>
            <a:off x="3391369" y="475768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6623A5E-360E-FBF7-D77F-0AA9FEC7FB25}"/>
              </a:ext>
            </a:extLst>
          </p:cNvPr>
          <p:cNvSpPr/>
          <p:nvPr/>
        </p:nvSpPr>
        <p:spPr>
          <a:xfrm>
            <a:off x="5384474" y="4764949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C0AF01C-90DD-ED97-9308-FA27000034C6}"/>
              </a:ext>
            </a:extLst>
          </p:cNvPr>
          <p:cNvSpPr/>
          <p:nvPr/>
        </p:nvSpPr>
        <p:spPr>
          <a:xfrm>
            <a:off x="7402277" y="4749748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219662-030F-DE5D-3165-466B4E043BE9}"/>
              </a:ext>
            </a:extLst>
          </p:cNvPr>
          <p:cNvSpPr/>
          <p:nvPr/>
        </p:nvSpPr>
        <p:spPr>
          <a:xfrm>
            <a:off x="9403137" y="4757340"/>
            <a:ext cx="212690" cy="194464"/>
          </a:xfrm>
          <a:prstGeom prst="ellips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4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CF0E8D4D-E9B0-80DE-BA60-15D4B9AFE10D}"/>
              </a:ext>
            </a:extLst>
          </p:cNvPr>
          <p:cNvSpPr/>
          <p:nvPr/>
        </p:nvSpPr>
        <p:spPr>
          <a:xfrm>
            <a:off x="2011176" y="2137794"/>
            <a:ext cx="9540000" cy="360000"/>
          </a:xfrm>
          <a:prstGeom prst="flowChartAlternateProcess">
            <a:avLst/>
          </a:prstGeom>
          <a:solidFill>
            <a:schemeClr val="bg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Data Discovery, Classification, Compliance, Encryption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039C2-36E2-AF79-A9E4-6694711CB6B5}"/>
              </a:ext>
            </a:extLst>
          </p:cNvPr>
          <p:cNvCxnSpPr>
            <a:cxnSpLocks/>
          </p:cNvCxnSpPr>
          <p:nvPr/>
        </p:nvCxnSpPr>
        <p:spPr>
          <a:xfrm>
            <a:off x="255412" y="1599060"/>
            <a:ext cx="1144616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FA2597-A8B1-5196-7F67-F6D0C328DCA8}"/>
              </a:ext>
            </a:extLst>
          </p:cNvPr>
          <p:cNvSpPr txBox="1"/>
          <p:nvPr/>
        </p:nvSpPr>
        <p:spPr>
          <a:xfrm>
            <a:off x="300313" y="1707412"/>
            <a:ext cx="1667553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Log Analytics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8C41F16F-174E-D0F7-C84A-DFBBB4616D79}"/>
              </a:ext>
            </a:extLst>
          </p:cNvPr>
          <p:cNvSpPr/>
          <p:nvPr/>
        </p:nvSpPr>
        <p:spPr>
          <a:xfrm>
            <a:off x="2023211" y="1167452"/>
            <a:ext cx="9540000" cy="360000"/>
          </a:xfrm>
          <a:prstGeom prst="flowChartAlternateProcess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Collect Data, Report, Alert</a:t>
            </a:r>
            <a:endParaRPr lang="en-AU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A65FDB-CEC6-4127-2F1C-9B1587A41F2F}"/>
              </a:ext>
            </a:extLst>
          </p:cNvPr>
          <p:cNvCxnSpPr>
            <a:cxnSpLocks/>
          </p:cNvCxnSpPr>
          <p:nvPr/>
        </p:nvCxnSpPr>
        <p:spPr>
          <a:xfrm>
            <a:off x="255413" y="1102452"/>
            <a:ext cx="114385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C7E6C4-0899-357F-00A9-A661DB019BB7}"/>
              </a:ext>
            </a:extLst>
          </p:cNvPr>
          <p:cNvSpPr txBox="1"/>
          <p:nvPr/>
        </p:nvSpPr>
        <p:spPr>
          <a:xfrm>
            <a:off x="301799" y="1291661"/>
            <a:ext cx="1610890" cy="27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Sentinel</a:t>
            </a:r>
            <a:r>
              <a:rPr lang="en-AU" sz="1155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3" name="Flowchart: Alternate Process 72">
            <a:hlinkClick r:id="rId33"/>
            <a:extLst>
              <a:ext uri="{FF2B5EF4-FFF2-40B4-BE49-F238E27FC236}">
                <a16:creationId xmlns:a16="http://schemas.microsoft.com/office/drawing/2014/main" id="{0E4270AD-E835-7573-073C-ABEE7D0274BC}"/>
              </a:ext>
            </a:extLst>
          </p:cNvPr>
          <p:cNvSpPr/>
          <p:nvPr/>
        </p:nvSpPr>
        <p:spPr>
          <a:xfrm>
            <a:off x="3990144" y="261390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Office 365</a:t>
            </a:r>
          </a:p>
        </p:txBody>
      </p:sp>
      <p:sp>
        <p:nvSpPr>
          <p:cNvPr id="74" name="Flowchart: Alternate Process 73">
            <a:hlinkClick r:id="rId34"/>
            <a:extLst>
              <a:ext uri="{FF2B5EF4-FFF2-40B4-BE49-F238E27FC236}">
                <a16:creationId xmlns:a16="http://schemas.microsoft.com/office/drawing/2014/main" id="{F7196BD5-BB7B-B765-0213-18EE38BD53EF}"/>
              </a:ext>
            </a:extLst>
          </p:cNvPr>
          <p:cNvSpPr/>
          <p:nvPr/>
        </p:nvSpPr>
        <p:spPr>
          <a:xfrm>
            <a:off x="5926765" y="2615965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Endpoint</a:t>
            </a:r>
          </a:p>
        </p:txBody>
      </p:sp>
      <p:sp>
        <p:nvSpPr>
          <p:cNvPr id="79" name="Flowchart: Alternate Process 78">
            <a:hlinkClick r:id="rId35"/>
            <a:extLst>
              <a:ext uri="{FF2B5EF4-FFF2-40B4-BE49-F238E27FC236}">
                <a16:creationId xmlns:a16="http://schemas.microsoft.com/office/drawing/2014/main" id="{F6A5C194-B3FC-297C-0CF5-76A9A267EA0E}"/>
              </a:ext>
            </a:extLst>
          </p:cNvPr>
          <p:cNvSpPr/>
          <p:nvPr/>
        </p:nvSpPr>
        <p:spPr>
          <a:xfrm>
            <a:off x="7896861" y="2616889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 Apps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57D7E7-25F1-2F4F-8A2B-98D8992D9ABE}"/>
              </a:ext>
            </a:extLst>
          </p:cNvPr>
          <p:cNvSpPr txBox="1"/>
          <p:nvPr/>
        </p:nvSpPr>
        <p:spPr>
          <a:xfrm>
            <a:off x="290172" y="2169854"/>
            <a:ext cx="1667553" cy="2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5" dirty="0">
                <a:latin typeface="Segoe UI" panose="020B0502040204020203" pitchFamily="34" charset="0"/>
                <a:cs typeface="Segoe UI" panose="020B0502040204020203" pitchFamily="34" charset="0"/>
              </a:rPr>
              <a:t>Information Protection</a:t>
            </a:r>
          </a:p>
        </p:txBody>
      </p:sp>
      <p:sp>
        <p:nvSpPr>
          <p:cNvPr id="91" name="Flowchart: Alternate Process 90">
            <a:hlinkClick r:id="rId36"/>
            <a:extLst>
              <a:ext uri="{FF2B5EF4-FFF2-40B4-BE49-F238E27FC236}">
                <a16:creationId xmlns:a16="http://schemas.microsoft.com/office/drawing/2014/main" id="{2876BEE6-5BB2-33D7-89E9-FE78B49B136C}"/>
              </a:ext>
            </a:extLst>
          </p:cNvPr>
          <p:cNvSpPr/>
          <p:nvPr/>
        </p:nvSpPr>
        <p:spPr>
          <a:xfrm>
            <a:off x="9852544" y="2620633"/>
            <a:ext cx="1692000" cy="359849"/>
          </a:xfrm>
          <a:prstGeom prst="flowChartAlternateProcess">
            <a:avLst/>
          </a:prstGeom>
          <a:solidFill>
            <a:srgbClr val="0078D4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Defender for Cloud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643D7-9BA3-797F-FB10-5BF91770326B}"/>
              </a:ext>
            </a:extLst>
          </p:cNvPr>
          <p:cNvCxnSpPr>
            <a:cxnSpLocks/>
          </p:cNvCxnSpPr>
          <p:nvPr/>
        </p:nvCxnSpPr>
        <p:spPr>
          <a:xfrm>
            <a:off x="5610940" y="3772685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B64D05-EFED-A976-540E-F40E8D6D71FA}"/>
              </a:ext>
            </a:extLst>
          </p:cNvPr>
          <p:cNvCxnSpPr>
            <a:cxnSpLocks/>
          </p:cNvCxnSpPr>
          <p:nvPr/>
        </p:nvCxnSpPr>
        <p:spPr>
          <a:xfrm>
            <a:off x="8390393" y="3772685"/>
            <a:ext cx="48425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loud outline">
            <a:extLst>
              <a:ext uri="{FF2B5EF4-FFF2-40B4-BE49-F238E27FC236}">
                <a16:creationId xmlns:a16="http://schemas.microsoft.com/office/drawing/2014/main" id="{5AD63935-DAE6-CA4E-0893-C120D2066B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481494" y="6416288"/>
            <a:ext cx="1531930" cy="153193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DCA66EA-8194-CB02-E8B4-06BFD602F4C7}"/>
              </a:ext>
            </a:extLst>
          </p:cNvPr>
          <p:cNvCxnSpPr>
            <a:cxnSpLocks/>
          </p:cNvCxnSpPr>
          <p:nvPr/>
        </p:nvCxnSpPr>
        <p:spPr>
          <a:xfrm>
            <a:off x="7153935" y="4856113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5325D3-7ACB-42D3-9EEB-2345B98DE459}"/>
              </a:ext>
            </a:extLst>
          </p:cNvPr>
          <p:cNvCxnSpPr>
            <a:cxnSpLocks/>
          </p:cNvCxnSpPr>
          <p:nvPr/>
        </p:nvCxnSpPr>
        <p:spPr>
          <a:xfrm>
            <a:off x="9167114" y="4856113"/>
            <a:ext cx="14400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hlinkClick r:id="rId27"/>
            <a:extLst>
              <a:ext uri="{FF2B5EF4-FFF2-40B4-BE49-F238E27FC236}">
                <a16:creationId xmlns:a16="http://schemas.microsoft.com/office/drawing/2014/main" id="{9E2F57AF-1159-24B2-6853-56D6E6A8B326}"/>
              </a:ext>
            </a:extLst>
          </p:cNvPr>
          <p:cNvSpPr/>
          <p:nvPr/>
        </p:nvSpPr>
        <p:spPr>
          <a:xfrm>
            <a:off x="2008500" y="7845460"/>
            <a:ext cx="4680000" cy="266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Hybrid Identity With Password Hash Sync</a:t>
            </a:r>
          </a:p>
        </p:txBody>
      </p:sp>
      <p:pic>
        <p:nvPicPr>
          <p:cNvPr id="121" name="Picture 120" descr="Graphical user interface&#10;&#10;Description automatically generated">
            <a:extLst>
              <a:ext uri="{FF2B5EF4-FFF2-40B4-BE49-F238E27FC236}">
                <a16:creationId xmlns:a16="http://schemas.microsoft.com/office/drawing/2014/main" id="{4D3EB795-BD18-2661-F093-0B9D34484ACD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96" y="432328"/>
            <a:ext cx="2677066" cy="80612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45052E6-B067-B822-A6FA-20B754F2D397}"/>
              </a:ext>
            </a:extLst>
          </p:cNvPr>
          <p:cNvSpPr txBox="1"/>
          <p:nvPr/>
        </p:nvSpPr>
        <p:spPr>
          <a:xfrm>
            <a:off x="10803118" y="10477289"/>
            <a:ext cx="196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hlinkClick r:id="rId38"/>
              </a:rPr>
              <a:t>https://aka.ms/ztlabguide</a:t>
            </a:r>
            <a:r>
              <a:rPr lang="en-AU" sz="1200" dirty="0"/>
              <a:t> 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79449D-BF76-A471-1017-21761EC837DB}"/>
              </a:ext>
            </a:extLst>
          </p:cNvPr>
          <p:cNvSpPr txBox="1"/>
          <p:nvPr/>
        </p:nvSpPr>
        <p:spPr>
          <a:xfrm>
            <a:off x="5050595" y="7117846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Azure Bastion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167E913-14E0-A31A-091C-2981A796DC53}"/>
              </a:ext>
            </a:extLst>
          </p:cNvPr>
          <p:cNvSpPr txBox="1"/>
          <p:nvPr/>
        </p:nvSpPr>
        <p:spPr>
          <a:xfrm>
            <a:off x="4849630" y="7289122"/>
            <a:ext cx="1568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Segoe UI" panose="020B0502040204020203" pitchFamily="34" charset="0"/>
                <a:cs typeface="Segoe UI" panose="020B0502040204020203" pitchFamily="34" charset="0"/>
              </a:rPr>
              <a:t>Secure RDP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CC9BC1-7736-1DD2-36DE-2A2DE7E877AD}"/>
              </a:ext>
            </a:extLst>
          </p:cNvPr>
          <p:cNvCxnSpPr>
            <a:cxnSpLocks/>
          </p:cNvCxnSpPr>
          <p:nvPr/>
        </p:nvCxnSpPr>
        <p:spPr>
          <a:xfrm>
            <a:off x="5727832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4DD1A-58C9-98AA-3629-16FE2BC9D804}"/>
              </a:ext>
            </a:extLst>
          </p:cNvPr>
          <p:cNvCxnSpPr>
            <a:cxnSpLocks/>
          </p:cNvCxnSpPr>
          <p:nvPr/>
        </p:nvCxnSpPr>
        <p:spPr>
          <a:xfrm>
            <a:off x="7676281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5B2D9F-AE68-AED0-E325-58E36CC8E0B9}"/>
              </a:ext>
            </a:extLst>
          </p:cNvPr>
          <p:cNvCxnSpPr>
            <a:cxnSpLocks/>
          </p:cNvCxnSpPr>
          <p:nvPr/>
        </p:nvCxnSpPr>
        <p:spPr>
          <a:xfrm>
            <a:off x="9625254" y="2793116"/>
            <a:ext cx="18007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B192A4-6EA9-6FBF-8B21-A37AAA4A0E3E}"/>
              </a:ext>
            </a:extLst>
          </p:cNvPr>
          <p:cNvCxnSpPr>
            <a:cxnSpLocks/>
          </p:cNvCxnSpPr>
          <p:nvPr/>
        </p:nvCxnSpPr>
        <p:spPr>
          <a:xfrm>
            <a:off x="3851355" y="2581371"/>
            <a:ext cx="0" cy="454224"/>
          </a:xfrm>
          <a:prstGeom prst="line">
            <a:avLst/>
          </a:prstGeom>
          <a:ln w="1460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8" grpId="0" animBg="1"/>
      <p:bldP spid="20" grpId="0" animBg="1"/>
      <p:bldP spid="33" grpId="0"/>
      <p:bldP spid="38" grpId="0"/>
      <p:bldP spid="42" grpId="0" animBg="1"/>
      <p:bldP spid="46" grpId="0" animBg="1"/>
      <p:bldP spid="48" grpId="0" animBg="1"/>
      <p:bldP spid="54" grpId="0"/>
      <p:bldP spid="67" grpId="0" animBg="1"/>
      <p:bldP spid="71" grpId="0" animBg="1"/>
      <p:bldP spid="75" grpId="0" animBg="1"/>
      <p:bldP spid="90" grpId="0" animBg="1"/>
      <p:bldP spid="98" grpId="0"/>
      <p:bldP spid="103" grpId="0" animBg="1"/>
      <p:bldP spid="107" grpId="0"/>
      <p:bldP spid="109" grpId="0" animBg="1"/>
      <p:bldP spid="113" grpId="0"/>
      <p:bldP spid="126" grpId="0" animBg="1"/>
      <p:bldP spid="8" grpId="0" animBg="1"/>
      <p:bldP spid="3" grpId="0" animBg="1"/>
      <p:bldP spid="49" grpId="0" animBg="1"/>
      <p:bldP spid="21" grpId="0" animBg="1"/>
      <p:bldP spid="41" grpId="0"/>
      <p:bldP spid="47" grpId="0" animBg="1"/>
      <p:bldP spid="55" grpId="0"/>
      <p:bldP spid="73" grpId="0" animBg="1"/>
      <p:bldP spid="74" grpId="0" animBg="1"/>
      <p:bldP spid="79" grpId="0" animBg="1"/>
      <p:bldP spid="82" grpId="0"/>
      <p:bldP spid="91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2932</TotalTime>
  <Words>221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Trust Lab Guide Map</dc:title>
  <dc:creator>Ben Wolfe</dc:creator>
  <cp:lastModifiedBy>Merill Fernando (HE/HIM)</cp:lastModifiedBy>
  <cp:revision>6</cp:revision>
  <dcterms:created xsi:type="dcterms:W3CDTF">2022-11-14T02:50:51Z</dcterms:created>
  <dcterms:modified xsi:type="dcterms:W3CDTF">2023-03-27T08:28:53Z</dcterms:modified>
</cp:coreProperties>
</file>