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C23"/>
    <a:srgbClr val="7F498F"/>
    <a:srgbClr val="19396C"/>
    <a:srgbClr val="F15A29"/>
    <a:srgbClr val="92D050"/>
    <a:srgbClr val="AC75D5"/>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710" autoAdjust="0"/>
    <p:restoredTop sz="67776" autoAdjust="0"/>
  </p:normalViewPr>
  <p:slideViewPr>
    <p:cSldViewPr snapToGrid="0">
      <p:cViewPr varScale="1">
        <p:scale>
          <a:sx n="35" d="100"/>
          <a:sy n="35" d="100"/>
        </p:scale>
        <p:origin x="29" y="470"/>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2/10/2015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629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Azure provides</a:t>
            </a:r>
            <a:r>
              <a:rPr lang="en-US" baseline="0" dirty="0" smtClean="0"/>
              <a:t> a number of different storage and data services. We have already discussed some of the SQL offerings, and we’ll see those in action in a demo soon. </a:t>
            </a:r>
          </a:p>
          <a:p>
            <a:endParaRPr lang="en-US" baseline="0" dirty="0" smtClean="0"/>
          </a:p>
          <a:p>
            <a:r>
              <a:rPr lang="en-US" baseline="0" dirty="0" smtClean="0"/>
              <a:t>NoSQL is a general term that refers to a group of technologies that provide (non-relational) access to data that doesn’t work as well with relational databases such as key/value stores (Tables), document stores (</a:t>
            </a:r>
            <a:r>
              <a:rPr lang="en-US" baseline="0" dirty="0" err="1" smtClean="0"/>
              <a:t>DocumentDB</a:t>
            </a:r>
            <a:r>
              <a:rPr lang="en-US" baseline="0" dirty="0" smtClean="0"/>
              <a:t>). Other technologies such as </a:t>
            </a:r>
            <a:r>
              <a:rPr lang="en-US" baseline="0" dirty="0" err="1" smtClean="0"/>
              <a:t>MongoDB</a:t>
            </a:r>
            <a:r>
              <a:rPr lang="en-US" baseline="0" dirty="0" smtClean="0"/>
              <a:t> and </a:t>
            </a:r>
            <a:r>
              <a:rPr lang="en-US" baseline="0" dirty="0" err="1" smtClean="0"/>
              <a:t>Redis</a:t>
            </a:r>
            <a:r>
              <a:rPr lang="en-US" baseline="0" dirty="0" smtClean="0"/>
              <a:t> are available and can be used in Azure.</a:t>
            </a:r>
          </a:p>
          <a:p>
            <a:endParaRPr lang="en-US" baseline="0" dirty="0" smtClean="0"/>
          </a:p>
          <a:p>
            <a:r>
              <a:rPr lang="en-US" baseline="0" dirty="0" smtClean="0"/>
              <a:t>For straight-up storage needs, use Blob storage and File storage to persist your binary data.</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666715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marL="171450" indent="-171450" rtl="0">
              <a:buFont typeface="Arial" panose="020B0604020202020204" pitchFamily="34" charset="0"/>
              <a:buChar char="•"/>
            </a:pPr>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marL="171450" indent="-171450" rtl="0">
              <a:buFont typeface="Arial" panose="020B0604020202020204" pitchFamily="34" charset="0"/>
              <a:buChar char="•"/>
            </a:pPr>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marL="171450" indent="-171450" rtl="0">
              <a:buFont typeface="Arial" panose="020B0604020202020204" pitchFamily="34" charset="0"/>
              <a:buChar char="•"/>
            </a:pPr>
            <a:r>
              <a:rPr lang="en-US" baseline="0" dirty="0" smtClean="0">
                <a:effectLst/>
                <a:latin typeface="Segoe UI" panose="020B0502040204020203" pitchFamily="34" charset="0"/>
              </a:rPr>
              <a:t>Automatic support for High-Availability (3 copies of the database free for the cost of the one database, and always in sync)</a:t>
            </a:r>
          </a:p>
          <a:p>
            <a:pPr marL="171450" indent="-171450" rtl="0">
              <a:buFont typeface="Arial" panose="020B0604020202020204" pitchFamily="34" charset="0"/>
              <a:buChar char="•"/>
            </a:pPr>
            <a:r>
              <a:rPr lang="en-US" baseline="0" dirty="0" smtClean="0">
                <a:effectLst/>
                <a:latin typeface="Segoe UI" panose="020B0502040204020203" pitchFamily="34" charset="0"/>
              </a:rPr>
              <a:t>Designed to scale on-demand</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964326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marL="171450" indent="-171450" rtl="0">
              <a:buFont typeface="Arial" panose="020B0604020202020204" pitchFamily="34" charset="0"/>
              <a:buChar char="•"/>
            </a:pPr>
            <a:r>
              <a:rPr lang="en-US" dirty="0" smtClean="0">
                <a:effectLst/>
                <a:latin typeface="Segoe UI" panose="020B0502040204020203" pitchFamily="34" charset="0"/>
              </a:rPr>
              <a:t>Provision servers interactively using the Management Portal</a:t>
            </a:r>
            <a:endParaRPr lang="en-US" dirty="0" smtClean="0">
              <a:effectLst/>
            </a:endParaRPr>
          </a:p>
          <a:p>
            <a:pPr marL="171450" indent="-171450" rtl="0">
              <a:buFont typeface="Arial" panose="020B0604020202020204" pitchFamily="34" charset="0"/>
              <a:buChar char="•"/>
            </a:pPr>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endParaRPr lang="en-US" dirty="0" smtClean="0">
              <a:effectLst/>
              <a:latin typeface="Segoe UI" panose="020B0502040204020203" pitchFamily="34" charset="0"/>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690238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SQL in a virtual machine allows you to move </a:t>
            </a:r>
            <a:r>
              <a:rPr lang="en-US" sz="1200" b="0" i="0" kern="1200" dirty="0" smtClean="0">
                <a:solidFill>
                  <a:schemeClr val="tx1"/>
                </a:solidFill>
                <a:effectLst/>
                <a:latin typeface="+mn-lt"/>
                <a:ea typeface="+mn-ea"/>
                <a:cs typeface="+mn-cs"/>
              </a:rPr>
              <a:t>enterprise breadth applications from on-premises to Azure.</a:t>
            </a:r>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402226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data needs are best served by a relational technology. Sometimes it is the nature of the data itself that</a:t>
            </a:r>
            <a:r>
              <a:rPr lang="en-US" baseline="0" dirty="0" smtClean="0"/>
              <a:t> doesn’t fit well, such as storing documents. Other times the relational technology doesn’t scale cost effectively enough for very large data sets.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48951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171450" lvl="0"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p:txBody>
      </p:sp>
      <p:sp>
        <p:nvSpPr>
          <p:cNvPr id="6" name="Slide Number Placeholder 5"/>
          <p:cNvSpPr>
            <a:spLocks noGrp="1"/>
          </p:cNvSpPr>
          <p:nvPr>
            <p:ph type="sldNum" sz="quarter" idx="11"/>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122716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 files between virtual machines using standard and familiar file system APIs like </a:t>
            </a:r>
            <a:r>
              <a:rPr lang="en-US" dirty="0" err="1" smtClean="0"/>
              <a:t>ReadFile</a:t>
            </a:r>
            <a:r>
              <a:rPr lang="en-US" dirty="0" smtClean="0"/>
              <a:t> and </a:t>
            </a:r>
            <a:r>
              <a:rPr lang="en-US" dirty="0" err="1" smtClean="0"/>
              <a:t>WriteFile</a:t>
            </a:r>
            <a:r>
              <a:rPr lang="en-US" dirty="0" smtClean="0"/>
              <a:t>. This </a:t>
            </a:r>
            <a:r>
              <a:rPr lang="en-US" sz="1200" b="0" i="0" kern="1200" dirty="0" smtClean="0">
                <a:solidFill>
                  <a:schemeClr val="tx1"/>
                </a:solidFill>
                <a:effectLst/>
                <a:latin typeface="+mn-lt"/>
                <a:ea typeface="+mn-ea"/>
                <a:cs typeface="+mn-cs"/>
              </a:rPr>
              <a:t>makes it easier to “lift and shift” applications to the cloud that use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file shares to share data between parts of the application.</a:t>
            </a:r>
          </a:p>
          <a:p>
            <a:endParaRPr lang="en-US" dirty="0" smtClean="0"/>
          </a:p>
          <a:p>
            <a:r>
              <a:rPr lang="en-US" dirty="0" smtClean="0"/>
              <a:t>This service</a:t>
            </a:r>
            <a:r>
              <a:rPr lang="en-US" baseline="0" dirty="0" smtClean="0"/>
              <a:t> is build on the same technology as Blob and Table services.</a:t>
            </a:r>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2/10/2015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0379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additional details need</a:t>
            </a:r>
            <a:r>
              <a:rPr lang="en-US" baseline="0" dirty="0" smtClean="0"/>
              <a:t> to be taken into consideration when deciding to use Azure Files or Blob storage.</a:t>
            </a:r>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2/10/2015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33302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9"/>
            <a:ext cx="8579886"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3"/>
            <a:ext cx="8579886"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3"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0079822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2" y="4468764"/>
            <a:ext cx="11432977"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172" y="3087325"/>
            <a:ext cx="11356757"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2"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0080295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92058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2" y="1371603"/>
            <a:ext cx="5616915"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3"/>
            <a:ext cx="5619121"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15754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2" y="1330656"/>
            <a:ext cx="5616915"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2" y="1981200"/>
            <a:ext cx="5616915"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8" y="1330656"/>
            <a:ext cx="5619121"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8" y="1981200"/>
            <a:ext cx="5619121"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45926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596861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0219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1"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8" y="5960743"/>
            <a:ext cx="11078818"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8" y="2940117"/>
            <a:ext cx="5473148" cy="2229412"/>
          </a:xfrm>
          <a:prstGeom prst="rect">
            <a:avLst/>
          </a:prstGeom>
        </p:spPr>
      </p:pic>
    </p:spTree>
    <p:extLst>
      <p:ext uri="{BB962C8B-B14F-4D97-AF65-F5344CB8AC3E}">
        <p14:creationId xmlns:p14="http://schemas.microsoft.com/office/powerpoint/2010/main" val="3352472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72" y="3376352"/>
            <a:ext cx="840986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028421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7"/>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948337070"/>
      </p:ext>
    </p:extLst>
  </p:cSld>
  <p:clrMap bg1="lt1" tx1="dk1" bg2="lt2" tx2="dk2" accent1="accent1" accent2="accent2" accent3="accent3" accent4="accent4" accent5="accent5" accent6="accent6" hlink="hlink" folHlink="folHlink"/>
  <p:sldLayoutIdLst>
    <p:sldLayoutId id="2147483701"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126" indent="-914126"/>
            <a:r>
              <a:rPr lang="en-US" dirty="0" smtClean="0"/>
              <a:t>02 </a:t>
            </a:r>
            <a:r>
              <a:rPr lang="en-US" dirty="0" smtClean="0"/>
              <a:t>| </a:t>
            </a:r>
            <a:r>
              <a:rPr lang="en-US" sz="3600" dirty="0"/>
              <a:t>Moving data to the cloud</a:t>
            </a:r>
            <a:endParaRPr lang="en-US" dirty="0"/>
          </a:p>
        </p:txBody>
      </p:sp>
      <p:sp>
        <p:nvSpPr>
          <p:cNvPr id="4" name="Subtitle 3"/>
          <p:cNvSpPr>
            <a:spLocks noGrp="1"/>
          </p:cNvSpPr>
          <p:nvPr>
            <p:ph type="subTitle" idx="1"/>
          </p:nvPr>
        </p:nvSpPr>
        <p:spPr/>
        <p:txBody>
          <a:bodyPr/>
          <a:lstStyle/>
          <a:p>
            <a:r>
              <a:rPr lang="en-US" dirty="0" smtClean="0"/>
              <a:t>Bret Stateham | Sr. Technical Evangelist</a:t>
            </a:r>
            <a:endParaRPr lang="en-US" dirty="0"/>
          </a:p>
          <a:p>
            <a:r>
              <a:rPr lang="en-US" dirty="0"/>
              <a:t>Christopher Harrison | Content Developer</a:t>
            </a:r>
          </a:p>
        </p:txBody>
      </p:sp>
    </p:spTree>
    <p:extLst>
      <p:ext uri="{BB962C8B-B14F-4D97-AF65-F5344CB8AC3E}">
        <p14:creationId xmlns:p14="http://schemas.microsoft.com/office/powerpoint/2010/main" val="16241212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NoSQL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011071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NoSQL on Azure</a:t>
            </a:r>
            <a:endParaRPr lang="en-US" sz="4400" dirty="0"/>
          </a:p>
        </p:txBody>
      </p:sp>
      <p:sp>
        <p:nvSpPr>
          <p:cNvPr id="3" name="Content Placeholder 2"/>
          <p:cNvSpPr>
            <a:spLocks noGrp="1"/>
          </p:cNvSpPr>
          <p:nvPr>
            <p:ph sz="quarter" idx="10"/>
          </p:nvPr>
        </p:nvSpPr>
        <p:spPr/>
        <p:txBody>
          <a:bodyPr>
            <a:noAutofit/>
          </a:bodyPr>
          <a:lstStyle/>
          <a:p>
            <a:r>
              <a:rPr lang="en-US" sz="2800" dirty="0" smtClean="0"/>
              <a:t>Azure Tables service is NoSQL row store</a:t>
            </a:r>
          </a:p>
          <a:p>
            <a:r>
              <a:rPr lang="en-US" sz="2800" dirty="0" err="1" smtClean="0"/>
              <a:t>MongoDB</a:t>
            </a:r>
            <a:r>
              <a:rPr lang="en-US" sz="2800" dirty="0" smtClean="0"/>
              <a:t> is a document (JSON) store </a:t>
            </a:r>
          </a:p>
          <a:p>
            <a:r>
              <a:rPr lang="en-US" sz="2800" dirty="0" smtClean="0"/>
              <a:t>Cassandra is a columnar store with excellent replication</a:t>
            </a:r>
          </a:p>
          <a:p>
            <a:r>
              <a:rPr lang="en-US" sz="2800" dirty="0" err="1" smtClean="0"/>
              <a:t>HBase</a:t>
            </a:r>
            <a:r>
              <a:rPr lang="en-US" sz="2800" dirty="0" smtClean="0"/>
              <a:t> is a Big Data (Hadoop) NoSQL store available in HDInsight</a:t>
            </a:r>
            <a:endParaRPr lang="en-US" sz="2800" dirty="0"/>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11</a:t>
            </a:fld>
            <a:endParaRPr lang="en-US"/>
          </a:p>
        </p:txBody>
      </p:sp>
    </p:spTree>
    <p:extLst>
      <p:ext uri="{BB962C8B-B14F-4D97-AF65-F5344CB8AC3E}">
        <p14:creationId xmlns:p14="http://schemas.microsoft.com/office/powerpoint/2010/main" val="27240685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solidFill>
                  <a:srgbClr val="081C23"/>
                </a:solidFill>
              </a:rPr>
              <a:t>NoSQL advantages</a:t>
            </a:r>
            <a:endParaRPr lang="en-US" sz="4400" dirty="0">
              <a:solidFill>
                <a:srgbClr val="081C23"/>
              </a:solidFill>
            </a:endParaRPr>
          </a:p>
        </p:txBody>
      </p:sp>
      <p:sp>
        <p:nvSpPr>
          <p:cNvPr id="3" name="Content Placeholder 2"/>
          <p:cNvSpPr>
            <a:spLocks noGrp="1"/>
          </p:cNvSpPr>
          <p:nvPr>
            <p:ph sz="quarter" idx="10"/>
          </p:nvPr>
        </p:nvSpPr>
        <p:spPr/>
        <p:txBody>
          <a:bodyPr>
            <a:noAutofit/>
          </a:bodyPr>
          <a:lstStyle/>
          <a:p>
            <a:r>
              <a:rPr lang="en-US" sz="2800" dirty="0" smtClean="0">
                <a:solidFill>
                  <a:srgbClr val="081C23"/>
                </a:solidFill>
              </a:rPr>
              <a:t>The storage engines of NoSQL stores are designed to minimize contentions enabling higher throughput and therefore more scalability</a:t>
            </a:r>
          </a:p>
          <a:p>
            <a:r>
              <a:rPr lang="en-US" sz="2800" dirty="0" smtClean="0">
                <a:solidFill>
                  <a:srgbClr val="081C23"/>
                </a:solidFill>
              </a:rPr>
              <a:t>Lower </a:t>
            </a:r>
            <a:r>
              <a:rPr lang="en-US" sz="2800" dirty="0">
                <a:solidFill>
                  <a:srgbClr val="081C23"/>
                </a:solidFill>
              </a:rPr>
              <a:t>transaction capability </a:t>
            </a:r>
            <a:r>
              <a:rPr lang="en-US" sz="2800" dirty="0" smtClean="0">
                <a:solidFill>
                  <a:srgbClr val="081C23"/>
                </a:solidFill>
              </a:rPr>
              <a:t>in NoSQL results in less contention and therefore more scalability</a:t>
            </a:r>
          </a:p>
          <a:p>
            <a:r>
              <a:rPr lang="en-US" sz="2800" dirty="0" smtClean="0">
                <a:solidFill>
                  <a:srgbClr val="081C23"/>
                </a:solidFill>
                <a:sym typeface="Wingdings" panose="05000000000000000000" pitchFamily="2" charset="2"/>
              </a:rPr>
              <a:t>Less </a:t>
            </a:r>
            <a:r>
              <a:rPr lang="en-US" sz="2800" dirty="0">
                <a:solidFill>
                  <a:srgbClr val="081C23"/>
                </a:solidFill>
                <a:sym typeface="Wingdings" panose="05000000000000000000" pitchFamily="2" charset="2"/>
              </a:rPr>
              <a:t>complex query processor </a:t>
            </a:r>
            <a:r>
              <a:rPr lang="en-US" sz="2800" dirty="0" smtClean="0">
                <a:solidFill>
                  <a:srgbClr val="081C23"/>
                </a:solidFill>
                <a:sym typeface="Wingdings" panose="05000000000000000000" pitchFamily="2" charset="2"/>
              </a:rPr>
              <a:t>means that a </a:t>
            </a:r>
            <a:r>
              <a:rPr lang="en-US" sz="2800" dirty="0">
                <a:solidFill>
                  <a:srgbClr val="081C23"/>
                </a:solidFill>
                <a:sym typeface="Wingdings" panose="05000000000000000000" pitchFamily="2" charset="2"/>
              </a:rPr>
              <a:t>single query can’t degrade service</a:t>
            </a:r>
          </a:p>
          <a:p>
            <a:r>
              <a:rPr lang="en-US" sz="2800" dirty="0">
                <a:solidFill>
                  <a:srgbClr val="081C23"/>
                </a:solidFill>
                <a:sym typeface="Wingdings" panose="05000000000000000000" pitchFamily="2" charset="2"/>
              </a:rPr>
              <a:t>Built-in replication </a:t>
            </a:r>
            <a:r>
              <a:rPr lang="en-US" sz="2800" dirty="0" smtClean="0">
                <a:solidFill>
                  <a:srgbClr val="081C23"/>
                </a:solidFill>
                <a:sym typeface="Wingdings" panose="05000000000000000000" pitchFamily="2" charset="2"/>
              </a:rPr>
              <a:t>capability means the store can scale out, which better aligns with other application tiers (e.g. websites)</a:t>
            </a:r>
          </a:p>
          <a:p>
            <a:r>
              <a:rPr lang="en-US" sz="2800" dirty="0" smtClean="0">
                <a:solidFill>
                  <a:srgbClr val="081C23"/>
                </a:solidFill>
                <a:sym typeface="Wingdings" panose="05000000000000000000" pitchFamily="2" charset="2"/>
              </a:rPr>
              <a:t>No fixed schema or lower schema requirements</a:t>
            </a:r>
            <a:endParaRPr lang="en-US" sz="2800" dirty="0">
              <a:solidFill>
                <a:srgbClr val="081C23"/>
              </a:solidFill>
            </a:endParaRPr>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12</a:t>
            </a:fld>
            <a:endParaRPr lang="en-US"/>
          </a:p>
        </p:txBody>
      </p:sp>
    </p:spTree>
    <p:extLst>
      <p:ext uri="{BB962C8B-B14F-4D97-AF65-F5344CB8AC3E}">
        <p14:creationId xmlns:p14="http://schemas.microsoft.com/office/powerpoint/2010/main" val="1883588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Azure Blobs and Files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290664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3" name="Content Placeholder 2"/>
          <p:cNvSpPr>
            <a:spLocks noGrp="1"/>
          </p:cNvSpPr>
          <p:nvPr>
            <p:ph sz="quarter" idx="10"/>
          </p:nvPr>
        </p:nvSpPr>
        <p:spPr/>
        <p:txBody>
          <a:bodyPr>
            <a:normAutofit/>
          </a:bodyPr>
          <a:lstStyle/>
          <a:p>
            <a:r>
              <a:rPr lang="en-US" dirty="0" smtClean="0"/>
              <a:t>Service for large amounts of unstructured data</a:t>
            </a:r>
          </a:p>
          <a:p>
            <a:r>
              <a:rPr lang="en-US" dirty="0" smtClean="0"/>
              <a:t>Accessible from anywhere via HTTP or HTTPS</a:t>
            </a:r>
          </a:p>
          <a:p>
            <a:endParaRPr lang="en-US" dirty="0" smtClean="0"/>
          </a:p>
          <a:p>
            <a:r>
              <a:rPr lang="en-US" dirty="0" smtClean="0"/>
              <a:t>Common uses of Blob storage include:</a:t>
            </a:r>
          </a:p>
          <a:p>
            <a:pPr lvl="1"/>
            <a:r>
              <a:rPr lang="en-US" dirty="0" smtClean="0"/>
              <a:t>Serving images or documents directly to a browser</a:t>
            </a:r>
          </a:p>
          <a:p>
            <a:pPr lvl="1"/>
            <a:r>
              <a:rPr lang="en-US" dirty="0" smtClean="0"/>
              <a:t>Storing files for distributed access</a:t>
            </a:r>
          </a:p>
          <a:p>
            <a:pPr lvl="1"/>
            <a:r>
              <a:rPr lang="en-US" dirty="0" smtClean="0"/>
              <a:t>Streaming video and audio</a:t>
            </a:r>
          </a:p>
          <a:p>
            <a:pPr lvl="1"/>
            <a:r>
              <a:rPr lang="en-US" dirty="0" smtClean="0"/>
              <a:t>Performing secure backup and disaster recovery</a:t>
            </a:r>
          </a:p>
        </p:txBody>
      </p:sp>
    </p:spTree>
    <p:extLst>
      <p:ext uri="{BB962C8B-B14F-4D97-AF65-F5344CB8AC3E}">
        <p14:creationId xmlns:p14="http://schemas.microsoft.com/office/powerpoint/2010/main" val="39737433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7329313" y="1785989"/>
            <a:ext cx="3002915" cy="429768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ysClr val="windowText" lastClr="000000">
                    <a:alpha val="98824"/>
                  </a:sysClr>
                </a:solidFill>
                <a:latin typeface="Segoe UI Light" pitchFamily="34" charset="0"/>
              </a:rPr>
              <a:t>Blob</a:t>
            </a:r>
          </a:p>
        </p:txBody>
      </p:sp>
      <p:sp>
        <p:nvSpPr>
          <p:cNvPr id="69" name="Rounded Rectangle 68"/>
          <p:cNvSpPr/>
          <p:nvPr/>
        </p:nvSpPr>
        <p:spPr>
          <a:xfrm>
            <a:off x="3888065" y="1785989"/>
            <a:ext cx="3335814" cy="429768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ysClr val="windowText" lastClr="000000">
                    <a:alpha val="98824"/>
                  </a:sysClr>
                </a:solidFill>
                <a:latin typeface="Segoe UI Light" pitchFamily="34" charset="0"/>
              </a:rPr>
              <a:t>Container</a:t>
            </a:r>
          </a:p>
        </p:txBody>
      </p:sp>
      <p:sp>
        <p:nvSpPr>
          <p:cNvPr id="72" name="Rounded Rectangle 71"/>
          <p:cNvSpPr/>
          <p:nvPr/>
        </p:nvSpPr>
        <p:spPr>
          <a:xfrm>
            <a:off x="560798" y="1785989"/>
            <a:ext cx="3221834" cy="429768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ysClr val="windowText" lastClr="000000">
                    <a:alpha val="98824"/>
                  </a:sysClr>
                </a:solidFill>
                <a:latin typeface="Segoe UI Light" pitchFamily="34" charset="0"/>
              </a:rPr>
              <a:t>Account</a:t>
            </a:r>
            <a:endParaRPr lang="en-US" sz="3100" dirty="0">
              <a:solidFill>
                <a:sysClr val="windowText" lastClr="000000">
                  <a:alpha val="98824"/>
                </a:sysClr>
              </a:solidFill>
              <a:latin typeface="Segoe UI Light" pitchFamily="34" charset="0"/>
            </a:endParaRPr>
          </a:p>
        </p:txBody>
      </p:sp>
      <p:sp>
        <p:nvSpPr>
          <p:cNvPr id="100" name="Rectangle 99"/>
          <p:cNvSpPr/>
          <p:nvPr/>
        </p:nvSpPr>
        <p:spPr bwMode="auto">
          <a:xfrm>
            <a:off x="520701" y="1136378"/>
            <a:ext cx="9791004" cy="4572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6936" y="1544151"/>
            <a:ext cx="302165" cy="394210"/>
          </a:xfrm>
          <a:prstGeom prst="downArrow">
            <a:avLst/>
          </a:prstGeom>
          <a:solidFill>
            <a:srgbClr val="92D05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6937404" y="1516744"/>
            <a:ext cx="302165" cy="394210"/>
          </a:xfrm>
          <a:prstGeom prst="downArrow">
            <a:avLst/>
          </a:prstGeom>
          <a:solidFill>
            <a:srgbClr val="92D05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3" name="Down Arrow 102"/>
          <p:cNvSpPr/>
          <p:nvPr/>
        </p:nvSpPr>
        <p:spPr bwMode="auto">
          <a:xfrm rot="10800000">
            <a:off x="8909185" y="1527957"/>
            <a:ext cx="302165" cy="394210"/>
          </a:xfrm>
          <a:prstGeom prst="downArrow">
            <a:avLst/>
          </a:prstGeom>
          <a:solidFill>
            <a:srgbClr val="92D05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494515" y="4580004"/>
            <a:ext cx="2438990" cy="86140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endCxn id="79" idx="1"/>
          </p:cNvCxnSpPr>
          <p:nvPr/>
        </p:nvCxnSpPr>
        <p:spPr>
          <a:xfrm flipV="1">
            <a:off x="2484349" y="3763514"/>
            <a:ext cx="2449156" cy="81649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98393" y="4237622"/>
            <a:ext cx="1485956" cy="7465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gn="ctr"/>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6306971" y="5441413"/>
            <a:ext cx="211143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9" idx="3"/>
            <a:endCxn id="117" idx="1"/>
          </p:cNvCxnSpPr>
          <p:nvPr/>
        </p:nvCxnSpPr>
        <p:spPr>
          <a:xfrm>
            <a:off x="6370915" y="3763514"/>
            <a:ext cx="2047492" cy="5446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79" idx="3"/>
            <a:endCxn id="84" idx="1"/>
          </p:cNvCxnSpPr>
          <p:nvPr/>
        </p:nvCxnSpPr>
        <p:spPr>
          <a:xfrm flipV="1">
            <a:off x="6370915" y="3165122"/>
            <a:ext cx="2047493" cy="59839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8418408" y="2791826"/>
            <a:ext cx="1585884" cy="7465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gn="ctr"/>
            <a:r>
              <a:rPr lang="en-US" sz="2000" dirty="0">
                <a:solidFill>
                  <a:schemeClr val="lt1">
                    <a:alpha val="99000"/>
                  </a:schemeClr>
                </a:solidFill>
              </a:rPr>
              <a:t>PIC01.JPG</a:t>
            </a:r>
          </a:p>
        </p:txBody>
      </p:sp>
      <p:sp>
        <p:nvSpPr>
          <p:cNvPr id="117" name="Rectangle 116"/>
          <p:cNvSpPr/>
          <p:nvPr/>
        </p:nvSpPr>
        <p:spPr>
          <a:xfrm>
            <a:off x="8418407" y="3934829"/>
            <a:ext cx="1585886" cy="7465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gn="ctr"/>
            <a:r>
              <a:rPr lang="en-US" sz="2000" dirty="0">
                <a:solidFill>
                  <a:schemeClr val="lt1">
                    <a:alpha val="99000"/>
                  </a:schemeClr>
                </a:solidFill>
              </a:rPr>
              <a:t>PIC02.JPG</a:t>
            </a:r>
          </a:p>
        </p:txBody>
      </p:sp>
      <p:sp>
        <p:nvSpPr>
          <p:cNvPr id="79" name="Rectangle 78"/>
          <p:cNvSpPr/>
          <p:nvPr/>
        </p:nvSpPr>
        <p:spPr>
          <a:xfrm>
            <a:off x="4933505" y="3390218"/>
            <a:ext cx="1437410" cy="7465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gn="ctr"/>
            <a:r>
              <a:rPr lang="en-US" sz="2000" dirty="0">
                <a:solidFill>
                  <a:schemeClr val="lt1">
                    <a:alpha val="99000"/>
                  </a:schemeClr>
                </a:solidFill>
              </a:rPr>
              <a:t>images</a:t>
            </a:r>
          </a:p>
        </p:txBody>
      </p:sp>
      <p:sp>
        <p:nvSpPr>
          <p:cNvPr id="98" name="Rounded Rectangle 97"/>
          <p:cNvSpPr/>
          <p:nvPr/>
        </p:nvSpPr>
        <p:spPr>
          <a:xfrm>
            <a:off x="8418408" y="5096240"/>
            <a:ext cx="1585884" cy="7465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gn="ctr"/>
            <a:r>
              <a:rPr lang="en-US" sz="2000" dirty="0">
                <a:solidFill>
                  <a:schemeClr val="lt1">
                    <a:alpha val="99000"/>
                  </a:schemeClr>
                </a:solidFill>
              </a:rPr>
              <a:t>VID1.AVI</a:t>
            </a:r>
          </a:p>
        </p:txBody>
      </p:sp>
      <p:sp>
        <p:nvSpPr>
          <p:cNvPr id="92" name="Rectangle 91"/>
          <p:cNvSpPr/>
          <p:nvPr/>
        </p:nvSpPr>
        <p:spPr>
          <a:xfrm>
            <a:off x="4933506" y="5085027"/>
            <a:ext cx="1437411" cy="7465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gn="ctr"/>
            <a:r>
              <a:rPr lang="en-US" sz="2000" dirty="0">
                <a:solidFill>
                  <a:schemeClr val="lt1">
                    <a:alpha val="99000"/>
                  </a:schemeClr>
                </a:solidFill>
              </a:rPr>
              <a:t>videos</a:t>
            </a:r>
          </a:p>
        </p:txBody>
      </p:sp>
    </p:spTree>
    <p:extLst>
      <p:ext uri="{BB962C8B-B14F-4D97-AF65-F5344CB8AC3E}">
        <p14:creationId xmlns:p14="http://schemas.microsoft.com/office/powerpoint/2010/main" val="30886703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81C23"/>
                </a:solidFill>
              </a:rPr>
              <a:t>Azure Files</a:t>
            </a:r>
            <a:endParaRPr lang="en-US" sz="1765" dirty="0">
              <a:solidFill>
                <a:srgbClr val="081C23"/>
              </a:soli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solidFill>
                  <a:srgbClr val="081C23"/>
                </a:solidFill>
                <a:latin typeface="Segoe UI"/>
              </a:rPr>
              <a:t>Shared Network File Storage for Azure</a:t>
            </a:r>
          </a:p>
          <a:p>
            <a:pPr>
              <a:buClr>
                <a:srgbClr val="FFFFFF"/>
              </a:buClr>
              <a:buFont typeface="Arial" panose="020B0604020202020204" pitchFamily="34" charset="0"/>
              <a:buChar char="•"/>
            </a:pPr>
            <a:r>
              <a:rPr lang="en-US" sz="2800" dirty="0">
                <a:solidFill>
                  <a:srgbClr val="081C23"/>
                </a:solidFill>
                <a:latin typeface="Segoe UI"/>
              </a:rPr>
              <a:t>Availability, durability, scalability are managed automatically</a:t>
            </a:r>
          </a:p>
          <a:p>
            <a:pPr>
              <a:buClr>
                <a:srgbClr val="FFFFFF"/>
              </a:buClr>
              <a:buFont typeface="Arial" panose="020B0604020202020204" pitchFamily="34" charset="0"/>
              <a:buChar char="•"/>
            </a:pPr>
            <a:r>
              <a:rPr lang="en-US" sz="2800" dirty="0">
                <a:solidFill>
                  <a:srgbClr val="081C23"/>
                </a:solidFill>
                <a:latin typeface="Segoe UI"/>
              </a:rPr>
              <a:t>Supports two interfaces: SMB and REST</a:t>
            </a:r>
          </a:p>
          <a:p>
            <a:pPr>
              <a:buClr>
                <a:srgbClr val="FFFFFF"/>
              </a:buClr>
              <a:buFont typeface="Arial" panose="020B0604020202020204" pitchFamily="34" charset="0"/>
              <a:buChar char="•"/>
            </a:pPr>
            <a:endParaRPr lang="en-US" sz="3920" dirty="0">
              <a:solidFill>
                <a:srgbClr val="081C23"/>
              </a:soli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solidFill>
                  <a:srgbClr val="081C23"/>
                </a:solidFill>
                <a:ea typeface="Segoe UI" pitchFamily="34" charset="0"/>
                <a:cs typeface="Segoe UI" pitchFamily="34" charset="0"/>
              </a:rPr>
              <a:t>IaaS</a:t>
            </a:r>
            <a:r>
              <a:rPr lang="en-US" sz="2353" dirty="0">
                <a:solidFill>
                  <a:srgbClr val="081C23"/>
                </a:soli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solidFill>
                  <a:srgbClr val="081C23"/>
                </a:solidFill>
                <a:ea typeface="Segoe UI" pitchFamily="34" charset="0"/>
                <a:cs typeface="Segoe UI" pitchFamily="34" charset="0"/>
              </a:rPr>
              <a:t>IaaS</a:t>
            </a:r>
            <a:r>
              <a:rPr lang="en-US" sz="2353" dirty="0">
                <a:solidFill>
                  <a:srgbClr val="081C23"/>
                </a:soli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solidFill>
                  <a:srgbClr val="081C23"/>
                </a:solidFill>
                <a:ea typeface="Segoe UI" pitchFamily="34" charset="0"/>
                <a:cs typeface="Segoe UI" pitchFamily="34" charset="0"/>
              </a:rPr>
              <a:t>IaaS</a:t>
            </a:r>
            <a:r>
              <a:rPr lang="en-US" sz="2353" dirty="0">
                <a:solidFill>
                  <a:srgbClr val="081C23"/>
                </a:soli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solidFill>
                  <a:srgbClr val="081C23"/>
                </a:solidFill>
                <a:ea typeface="Segoe UI" pitchFamily="34" charset="0"/>
                <a:cs typeface="Segoe UI" pitchFamily="34" charset="0"/>
              </a:rPr>
              <a:t>PaaS</a:t>
            </a:r>
            <a:r>
              <a:rPr lang="en-US" sz="2353" dirty="0">
                <a:solidFill>
                  <a:srgbClr val="081C23"/>
                </a:soli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rgbClr val="081C23"/>
              </a:solidFill>
              <a:ea typeface="Segoe UI" pitchFamily="34" charset="0"/>
              <a:cs typeface="Segoe UI" pitchFamily="34" charset="0"/>
            </a:endParaRPr>
          </a:p>
          <a:p>
            <a:pPr algn="ctr" defTabSz="913927" fontAlgn="base">
              <a:lnSpc>
                <a:spcPct val="90000"/>
              </a:lnSpc>
              <a:spcBef>
                <a:spcPct val="0"/>
              </a:spcBef>
              <a:spcAft>
                <a:spcPct val="0"/>
              </a:spcAft>
            </a:pPr>
            <a:r>
              <a:rPr lang="en-US" sz="2353" dirty="0">
                <a:solidFill>
                  <a:srgbClr val="081C23"/>
                </a:soli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solidFill>
                  <a:srgbClr val="081C23"/>
                </a:solidFill>
                <a:ea typeface="Segoe UI" pitchFamily="34" charset="0"/>
                <a:cs typeface="Segoe UI" pitchFamily="34" charset="0"/>
              </a:rPr>
              <a:t>(</a:t>
            </a:r>
            <a:r>
              <a:rPr lang="en-US" sz="2353" dirty="0" err="1">
                <a:solidFill>
                  <a:srgbClr val="081C23"/>
                </a:solidFill>
                <a:ea typeface="Segoe UI" pitchFamily="34" charset="0"/>
                <a:cs typeface="Segoe UI" pitchFamily="34" charset="0"/>
              </a:rPr>
              <a:t>PaaS</a:t>
            </a:r>
            <a:r>
              <a:rPr lang="en-US" sz="2353" dirty="0">
                <a:solidFill>
                  <a:srgbClr val="081C23"/>
                </a:soli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1369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81C23"/>
                </a:solidFill>
              </a:rPr>
              <a:t>Azure Files vs Blobs</a:t>
            </a:r>
            <a:endParaRPr lang="en-US" sz="1765" dirty="0">
              <a:solidFill>
                <a:srgbClr val="081C23"/>
              </a:solidFill>
            </a:endParaRPr>
          </a:p>
        </p:txBody>
      </p:sp>
      <p:graphicFrame>
        <p:nvGraphicFramePr>
          <p:cNvPr id="3" name="Table 2"/>
          <p:cNvGraphicFramePr>
            <a:graphicFrameLocks noGrp="1"/>
          </p:cNvGraphicFramePr>
          <p:nvPr>
            <p:extLst/>
          </p:nvPr>
        </p:nvGraphicFramePr>
        <p:xfrm>
          <a:off x="269241" y="920362"/>
          <a:ext cx="11294830" cy="5808108"/>
        </p:xfrm>
        <a:graphic>
          <a:graphicData uri="http://schemas.openxmlformats.org/drawingml/2006/table">
            <a:tbl>
              <a:tblPr firstRow="1">
                <a:tableStyleId>{775DCB02-9BB8-47FD-8907-85C794F793BA}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800" dirty="0">
                          <a:effectLst/>
                        </a:rPr>
                        <a:t>Description</a:t>
                      </a:r>
                      <a:endParaRPr lang="en-US" sz="1800" b="1"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800" dirty="0">
                          <a:effectLst/>
                        </a:rPr>
                        <a:t>Azure Blobs</a:t>
                      </a:r>
                      <a:endParaRPr lang="en-US" sz="1800" b="1" dirty="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800" dirty="0">
                          <a:effectLst/>
                        </a:rPr>
                        <a:t>Azure Files</a:t>
                      </a:r>
                      <a:endParaRPr lang="en-US" sz="1800" b="1" dirty="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dirty="0">
                          <a:effectLst/>
                        </a:rPr>
                        <a:t>Durability  </a:t>
                      </a:r>
                      <a:br>
                        <a:rPr lang="en-US" sz="1400" b="1" dirty="0">
                          <a:effectLst/>
                        </a:rPr>
                      </a:br>
                      <a:r>
                        <a:rPr lang="en-US" sz="1400" b="1" dirty="0">
                          <a:effectLst/>
                        </a:rPr>
                        <a:t>Options</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dirty="0">
                          <a:effectLst/>
                        </a:rPr>
                        <a:t>LRS, ZRS, GRS (and  RA-GRS for higher availability)</a:t>
                      </a:r>
                      <a:endParaRPr lang="en-US" sz="1400" dirty="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LRS, GRS</a:t>
                      </a:r>
                      <a:endParaRPr lang="en-US" sz="1400" dirty="0">
                        <a:solidFill>
                          <a:srgbClr val="081C23"/>
                        </a:solidFill>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dirty="0">
                          <a:effectLst/>
                        </a:rPr>
                        <a:t>Accessibility</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dirty="0">
                          <a:effectLst/>
                        </a:rPr>
                        <a:t>REST APIs</a:t>
                      </a:r>
                      <a:endParaRPr lang="en-US" sz="1400" dirty="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solidFill>
                          <a:srgbClr val="081C23"/>
                        </a:solidFill>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dirty="0">
                          <a:effectLst/>
                        </a:rPr>
                        <a:t>Connectivity</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dirty="0">
                          <a:effectLst/>
                        </a:rPr>
                        <a:t>REST – Worldwide</a:t>
                      </a:r>
                      <a:endParaRPr lang="en-US" sz="1400" dirty="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solidFill>
                          <a:srgbClr val="081C23"/>
                        </a:solidFill>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dirty="0">
                          <a:effectLst/>
                        </a:rPr>
                        <a:t>Endpoints</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u="sng" dirty="0">
                          <a:effectLst/>
                        </a:rPr>
                        <a:t>http://myaccount.blob.core.windows.net/mycontainer/myblob</a:t>
                      </a:r>
                      <a:endParaRPr lang="en-US" sz="1400" dirty="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dirty="0">
                          <a:effectLst/>
                        </a:rPr>
                        <a:t>\\myaccount.file.core.windows.net\myshare\myfile.txt</a:t>
                      </a:r>
                      <a:endParaRPr lang="en-US" sz="1400" dirty="0">
                        <a:effectLst/>
                      </a:endParaRPr>
                    </a:p>
                    <a:p>
                      <a:pPr marL="0" marR="0" algn="l">
                        <a:lnSpc>
                          <a:spcPct val="115000"/>
                        </a:lnSpc>
                        <a:spcBef>
                          <a:spcPts val="0"/>
                        </a:spcBef>
                        <a:spcAft>
                          <a:spcPts val="1000"/>
                        </a:spcAft>
                      </a:pPr>
                      <a:r>
                        <a:rPr lang="en-US" sz="1400" u="sng" dirty="0">
                          <a:effectLst/>
                        </a:rPr>
                        <a:t>http://myaccount.file.core.windows.net/myshare/myfile.txt</a:t>
                      </a:r>
                      <a:endParaRPr lang="en-US" sz="1400" dirty="0">
                        <a:solidFill>
                          <a:srgbClr val="081C23"/>
                        </a:solidFill>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dirty="0">
                          <a:effectLst/>
                        </a:rPr>
                        <a:t>Directories</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dirty="0">
                          <a:effectLst/>
                        </a:rPr>
                        <a:t>Flat namespace  however prefix listing can simulate virtual directories</a:t>
                      </a:r>
                      <a:endParaRPr lang="en-US" sz="1400" dirty="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True directory objects</a:t>
                      </a:r>
                      <a:endParaRPr lang="en-US" sz="1400" dirty="0">
                        <a:solidFill>
                          <a:srgbClr val="081C23"/>
                        </a:solidFill>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effectLst/>
                        </a:rPr>
                        <a:t>Case Sensitivity of Names</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Case sensitive</a:t>
                      </a:r>
                      <a:endParaRPr lang="en-US" sz="140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Case insensitive, but case preserving</a:t>
                      </a:r>
                      <a:endParaRPr lang="en-US" sz="1400" dirty="0">
                        <a:solidFill>
                          <a:srgbClr val="081C23"/>
                        </a:solidFill>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effectLst/>
                        </a:rPr>
                        <a:t>Capacity</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Up to 500TB containers</a:t>
                      </a:r>
                      <a:endParaRPr lang="en-US" sz="140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5TB file shares</a:t>
                      </a:r>
                      <a:endParaRPr lang="en-US" sz="1400" dirty="0">
                        <a:solidFill>
                          <a:srgbClr val="081C23"/>
                        </a:solidFill>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effectLst/>
                        </a:rPr>
                        <a:t>Throughput</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Up to 60 MB/s per blob</a:t>
                      </a:r>
                      <a:endParaRPr lang="en-US" sz="140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Up to 60 MB/s per share</a:t>
                      </a:r>
                      <a:endParaRPr lang="en-US" sz="1400" dirty="0">
                        <a:solidFill>
                          <a:srgbClr val="081C23"/>
                        </a:solidFill>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effectLst/>
                        </a:rPr>
                        <a:t>Object size </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Up to 1 TB/blob</a:t>
                      </a:r>
                      <a:endParaRPr lang="en-US" sz="140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Up to 1 TB/file</a:t>
                      </a:r>
                      <a:endParaRPr lang="en-US" sz="1400" dirty="0">
                        <a:solidFill>
                          <a:srgbClr val="081C23"/>
                        </a:solidFill>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effectLst/>
                        </a:rPr>
                        <a:t>Billed capacity</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Based on bytes written</a:t>
                      </a:r>
                      <a:endParaRPr lang="en-US" sz="140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solidFill>
                          <a:srgbClr val="081C23"/>
                        </a:solidFill>
                        <a:effectLst/>
                        <a:latin typeface="Calibri"/>
                        <a:ea typeface="Calibri"/>
                        <a:cs typeface="Times New Roman"/>
                      </a:endParaRPr>
                    </a:p>
                  </a:txBody>
                  <a:tcPr marL="64227" marR="64227" marT="32113" marB="32113" anchor="ctr"/>
                </a:tc>
              </a:tr>
            </a:tbl>
          </a:graphicData>
        </a:graphic>
      </p:graphicFrame>
    </p:spTree>
    <p:extLst>
      <p:ext uri="{BB962C8B-B14F-4D97-AF65-F5344CB8AC3E}">
        <p14:creationId xmlns:p14="http://schemas.microsoft.com/office/powerpoint/2010/main" val="20526509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3174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sz="quarter" idx="10"/>
          </p:nvPr>
        </p:nvSpPr>
        <p:spPr/>
        <p:txBody>
          <a:bodyPr/>
          <a:lstStyle/>
          <a:p>
            <a:r>
              <a:rPr lang="en-US" dirty="0" smtClean="0"/>
              <a:t>SQL Database</a:t>
            </a:r>
          </a:p>
          <a:p>
            <a:r>
              <a:rPr lang="en-US" dirty="0" smtClean="0"/>
              <a:t>SQL in </a:t>
            </a:r>
            <a:r>
              <a:rPr lang="en-US" dirty="0" err="1" smtClean="0"/>
              <a:t>IaaS</a:t>
            </a:r>
            <a:endParaRPr lang="en-US" dirty="0" smtClean="0"/>
          </a:p>
          <a:p>
            <a:r>
              <a:rPr lang="en-US" dirty="0" smtClean="0"/>
              <a:t>NoSQL</a:t>
            </a:r>
            <a:endParaRPr lang="en-US" dirty="0"/>
          </a:p>
          <a:p>
            <a:r>
              <a:rPr lang="en-US" dirty="0" smtClean="0"/>
              <a:t>Azure Blobs and Files</a:t>
            </a:r>
            <a:endParaRPr lang="en-US" dirty="0"/>
          </a:p>
        </p:txBody>
      </p:sp>
    </p:spTree>
    <p:extLst>
      <p:ext uri="{BB962C8B-B14F-4D97-AF65-F5344CB8AC3E}">
        <p14:creationId xmlns:p14="http://schemas.microsoft.com/office/powerpoint/2010/main" val="2391391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SQL Database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628957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81C23"/>
                </a:solidFill>
              </a:rPr>
              <a:t>The Basics</a:t>
            </a:r>
            <a:endParaRPr lang="en-US" dirty="0">
              <a:solidFill>
                <a:srgbClr val="081C23"/>
              </a:solidFill>
            </a:endParaRPr>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29" y="1600764"/>
            <a:ext cx="4990505" cy="3743854"/>
          </a:xfrm>
          <a:prstGeom prst="rect">
            <a:avLst/>
          </a:prstGeom>
        </p:spPr>
      </p:pic>
      <p:sp>
        <p:nvSpPr>
          <p:cNvPr id="6" name="Content Placeholder 2"/>
          <p:cNvSpPr txBox="1">
            <a:spLocks/>
          </p:cNvSpPr>
          <p:nvPr/>
        </p:nvSpPr>
        <p:spPr>
          <a:xfrm>
            <a:off x="5199034" y="1614462"/>
            <a:ext cx="6402946" cy="400528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a:solidFill>
                  <a:srgbClr val="081C23"/>
                </a:solidFill>
                <a:latin typeface="Segoe UI Light" pitchFamily="34" charset="0"/>
              </a:rPr>
              <a:t>SQL Database</a:t>
            </a:r>
          </a:p>
          <a:p>
            <a:pPr marL="3175" lvl="1" indent="0" defTabSz="914325">
              <a:spcBef>
                <a:spcPts val="600"/>
              </a:spcBef>
              <a:buNone/>
            </a:pPr>
            <a:r>
              <a:rPr lang="en-US" sz="2400" spc="-51" dirty="0">
                <a:solidFill>
                  <a:srgbClr val="081C23"/>
                </a:solidFill>
              </a:rPr>
              <a:t>SQL Server database technology as a service </a:t>
            </a:r>
          </a:p>
          <a:p>
            <a:pPr marL="3175" lvl="1" indent="0" defTabSz="914325">
              <a:spcBef>
                <a:spcPts val="600"/>
              </a:spcBef>
              <a:buNone/>
            </a:pPr>
            <a:r>
              <a:rPr lang="en-US" sz="2400" spc="-51" dirty="0">
                <a:solidFill>
                  <a:srgbClr val="081C23"/>
                </a:solidFill>
              </a:rPr>
              <a:t>Fully Managed</a:t>
            </a:r>
          </a:p>
          <a:p>
            <a:pPr marL="3175" lvl="1" indent="0" defTabSz="914325">
              <a:spcBef>
                <a:spcPts val="600"/>
              </a:spcBef>
              <a:buNone/>
            </a:pPr>
            <a:r>
              <a:rPr lang="en-US" sz="2400" spc="-51" dirty="0">
                <a:solidFill>
                  <a:srgbClr val="081C23"/>
                </a:solidFill>
              </a:rPr>
              <a:t>Enterprise-ready with automatic support for HA</a:t>
            </a:r>
          </a:p>
          <a:p>
            <a:pPr marL="3175" lvl="1" indent="0" defTabSz="914325">
              <a:spcBef>
                <a:spcPts val="600"/>
              </a:spcBef>
              <a:buNone/>
            </a:pPr>
            <a:r>
              <a:rPr lang="en-US" sz="2400" spc="-51" dirty="0">
                <a:solidFill>
                  <a:srgbClr val="081C23"/>
                </a:solidFill>
              </a:rPr>
              <a:t>Designed to scale out elastically with demand</a:t>
            </a:r>
          </a:p>
          <a:p>
            <a:pPr marL="3175" lvl="1" indent="0" defTabSz="914325">
              <a:spcBef>
                <a:spcPts val="600"/>
              </a:spcBef>
              <a:buNone/>
            </a:pPr>
            <a:r>
              <a:rPr lang="en-US" sz="2400" spc="-51" dirty="0">
                <a:solidFill>
                  <a:srgbClr val="081C23"/>
                </a:solidFill>
              </a:rPr>
              <a:t>Ideal for simple and complex applications</a:t>
            </a:r>
          </a:p>
        </p:txBody>
      </p:sp>
    </p:spTree>
    <p:extLst>
      <p:ext uri="{BB962C8B-B14F-4D97-AF65-F5344CB8AC3E}">
        <p14:creationId xmlns:p14="http://schemas.microsoft.com/office/powerpoint/2010/main" val="26589995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081C23"/>
                </a:solidFill>
              </a:rPr>
              <a:t>Server Provisioning</a:t>
            </a:r>
            <a:endParaRPr lang="en-US" dirty="0">
              <a:solidFill>
                <a:srgbClr val="081C23"/>
              </a:solidFill>
            </a:endParaRPr>
          </a:p>
        </p:txBody>
      </p:sp>
      <p:sp>
        <p:nvSpPr>
          <p:cNvPr id="9" name="Content Placeholder 2"/>
          <p:cNvSpPr txBox="1">
            <a:spLocks/>
          </p:cNvSpPr>
          <p:nvPr/>
        </p:nvSpPr>
        <p:spPr>
          <a:xfrm>
            <a:off x="520701"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rgbClr val="081C23"/>
                </a:solidFill>
                <a:latin typeface="Segoe UI Light" pitchFamily="34" charset="0"/>
              </a:rPr>
              <a:t>Server Defined</a:t>
            </a:r>
          </a:p>
          <a:p>
            <a:pPr marL="3175" lvl="1" indent="0" defTabSz="914325">
              <a:spcBef>
                <a:spcPts val="600"/>
              </a:spcBef>
              <a:buNone/>
            </a:pPr>
            <a:r>
              <a:rPr lang="en-US" sz="1600" spc="-51" dirty="0">
                <a:solidFill>
                  <a:srgbClr val="081C23"/>
                </a:solidFill>
              </a:rPr>
              <a:t>Service head that contains databases</a:t>
            </a:r>
          </a:p>
          <a:p>
            <a:pPr marL="3175" lvl="1" indent="0" defTabSz="914325">
              <a:spcBef>
                <a:spcPts val="600"/>
              </a:spcBef>
              <a:buNone/>
            </a:pPr>
            <a:r>
              <a:rPr lang="en-US" sz="1600" spc="-51" dirty="0">
                <a:solidFill>
                  <a:srgbClr val="081C23"/>
                </a:solidFill>
              </a:rPr>
              <a:t>Connect via automatically generated FQDN </a:t>
            </a:r>
            <a:endParaRPr lang="en-US" sz="1600" spc="-51" dirty="0" smtClean="0">
              <a:solidFill>
                <a:srgbClr val="081C23"/>
              </a:solidFill>
            </a:endParaRPr>
          </a:p>
          <a:p>
            <a:pPr marL="3175" lvl="1" indent="0" defTabSz="914325">
              <a:spcBef>
                <a:spcPts val="600"/>
              </a:spcBef>
              <a:buNone/>
            </a:pPr>
            <a:r>
              <a:rPr lang="en-US" sz="1600" spc="-51" dirty="0">
                <a:solidFill>
                  <a:srgbClr val="081C23"/>
                </a:solidFill>
              </a:rPr>
              <a:t> </a:t>
            </a:r>
            <a:r>
              <a:rPr lang="en-US" sz="1600" spc="-51" dirty="0" smtClean="0">
                <a:solidFill>
                  <a:srgbClr val="081C23"/>
                </a:solidFill>
              </a:rPr>
              <a:t>   </a:t>
            </a:r>
            <a:r>
              <a:rPr lang="en-US" sz="1600" spc="-51" dirty="0" smtClean="0">
                <a:solidFill>
                  <a:srgbClr val="081C23"/>
                </a:solidFill>
              </a:rPr>
              <a:t>(</a:t>
            </a:r>
            <a:r>
              <a:rPr lang="en-US" sz="1600" spc="-51" dirty="0">
                <a:solidFill>
                  <a:srgbClr val="081C23"/>
                </a:solidFill>
              </a:rPr>
              <a:t>xxx.database.windows.net)</a:t>
            </a:r>
          </a:p>
          <a:p>
            <a:pPr marL="3175" lvl="1" indent="0" defTabSz="914325">
              <a:spcBef>
                <a:spcPts val="600"/>
              </a:spcBef>
              <a:buNone/>
            </a:pPr>
            <a:r>
              <a:rPr lang="en-US" sz="1600" spc="-51" dirty="0">
                <a:solidFill>
                  <a:srgbClr val="081C23"/>
                </a:solidFill>
              </a:rPr>
              <a:t>Initially contains only a </a:t>
            </a:r>
            <a:r>
              <a:rPr lang="en-US" sz="1600" b="1" spc="-51" dirty="0">
                <a:solidFill>
                  <a:srgbClr val="081C23"/>
                </a:solidFill>
              </a:rPr>
              <a:t>master</a:t>
            </a:r>
            <a:r>
              <a:rPr lang="en-US" sz="1600" spc="-51" dirty="0">
                <a:solidFill>
                  <a:srgbClr val="081C23"/>
                </a:solidFill>
              </a:rPr>
              <a:t> database</a:t>
            </a:r>
            <a:r>
              <a:rPr lang="en-US" sz="1400" spc="-51" dirty="0">
                <a:solidFill>
                  <a:srgbClr val="081C23"/>
                </a:solidFill>
              </a:rPr>
              <a:t/>
            </a:r>
            <a:br>
              <a:rPr lang="en-US" sz="1400" spc="-51" dirty="0">
                <a:solidFill>
                  <a:srgbClr val="081C23"/>
                </a:solidFill>
              </a:rPr>
            </a:br>
            <a:endParaRPr lang="en-US" sz="1800" dirty="0">
              <a:solidFill>
                <a:srgbClr val="081C23"/>
              </a:solidFill>
            </a:endParaRPr>
          </a:p>
          <a:p>
            <a:pPr marL="3175" indent="0" defTabSz="914325">
              <a:spcBef>
                <a:spcPts val="0"/>
              </a:spcBef>
              <a:spcAft>
                <a:spcPts val="300"/>
              </a:spcAft>
              <a:buNone/>
            </a:pPr>
            <a:r>
              <a:rPr lang="en-US" sz="2800" spc="-100" dirty="0">
                <a:solidFill>
                  <a:srgbClr val="081C23"/>
                </a:solidFill>
                <a:latin typeface="Segoe UI Light" pitchFamily="34" charset="0"/>
              </a:rPr>
              <a:t>Provision Servers Interactively</a:t>
            </a:r>
          </a:p>
          <a:p>
            <a:pPr marL="3175" lvl="1" indent="0" defTabSz="914325">
              <a:spcBef>
                <a:spcPts val="600"/>
              </a:spcBef>
              <a:buNone/>
            </a:pPr>
            <a:r>
              <a:rPr lang="en-US" sz="1600" spc="-51" dirty="0">
                <a:solidFill>
                  <a:srgbClr val="081C23"/>
                </a:solidFill>
              </a:rPr>
              <a:t>Log on to </a:t>
            </a:r>
            <a:r>
              <a:rPr lang="en-US" sz="1600" spc="-51" dirty="0" smtClean="0">
                <a:solidFill>
                  <a:srgbClr val="081C23"/>
                </a:solidFill>
              </a:rPr>
              <a:t>Microsoft Azure </a:t>
            </a:r>
            <a:r>
              <a:rPr lang="en-US" sz="1600" spc="-51" dirty="0">
                <a:solidFill>
                  <a:srgbClr val="081C23"/>
                </a:solidFill>
              </a:rPr>
              <a:t>Management Portal</a:t>
            </a:r>
          </a:p>
          <a:p>
            <a:pPr marL="3175" lvl="1" indent="0" defTabSz="914325">
              <a:spcBef>
                <a:spcPts val="600"/>
              </a:spcBef>
              <a:buNone/>
            </a:pPr>
            <a:r>
              <a:rPr lang="en-US" sz="1600" spc="-51" dirty="0">
                <a:solidFill>
                  <a:srgbClr val="081C23"/>
                </a:solidFill>
              </a:rPr>
              <a:t>Create a SQL Database server</a:t>
            </a:r>
          </a:p>
          <a:p>
            <a:pPr marL="3175" lvl="1" indent="0" defTabSz="914325">
              <a:spcBef>
                <a:spcPts val="600"/>
              </a:spcBef>
              <a:buNone/>
            </a:pPr>
            <a:r>
              <a:rPr lang="en-US" sz="1600" spc="-51" dirty="0">
                <a:solidFill>
                  <a:srgbClr val="081C23"/>
                </a:solidFill>
              </a:rPr>
              <a:t>Specify admin login credentials</a:t>
            </a:r>
          </a:p>
          <a:p>
            <a:pPr marL="3175" lvl="1" indent="0" defTabSz="914325">
              <a:spcBef>
                <a:spcPts val="600"/>
              </a:spcBef>
              <a:buNone/>
            </a:pPr>
            <a:r>
              <a:rPr lang="en-US" sz="1600" spc="-51" dirty="0">
                <a:solidFill>
                  <a:srgbClr val="081C23"/>
                </a:solidFill>
              </a:rPr>
              <a:t>Add firewall rules and enable service access</a:t>
            </a:r>
            <a:r>
              <a:rPr lang="en-US" sz="1400" spc="-51" dirty="0">
                <a:solidFill>
                  <a:srgbClr val="081C23"/>
                </a:solidFill>
              </a:rPr>
              <a:t/>
            </a:r>
            <a:br>
              <a:rPr lang="en-US" sz="1400" spc="-51" dirty="0">
                <a:solidFill>
                  <a:srgbClr val="081C23"/>
                </a:solidFill>
              </a:rPr>
            </a:br>
            <a:endParaRPr lang="en-US" sz="1400" spc="-51" dirty="0">
              <a:solidFill>
                <a:srgbClr val="081C23"/>
              </a:solidFill>
            </a:endParaRPr>
          </a:p>
          <a:p>
            <a:pPr marL="3175" indent="0" defTabSz="914325">
              <a:spcBef>
                <a:spcPts val="0"/>
              </a:spcBef>
              <a:spcAft>
                <a:spcPts val="300"/>
              </a:spcAft>
              <a:buNone/>
            </a:pPr>
            <a:r>
              <a:rPr lang="en-US" sz="2800" spc="-100" dirty="0">
                <a:solidFill>
                  <a:srgbClr val="081C23"/>
                </a:solidFill>
                <a:latin typeface="Segoe UI Light" pitchFamily="34" charset="0"/>
              </a:rPr>
              <a:t>Automate Server Provisioning</a:t>
            </a:r>
          </a:p>
          <a:p>
            <a:pPr marL="3175" lvl="1" indent="0" defTabSz="914325">
              <a:spcBef>
                <a:spcPts val="600"/>
              </a:spcBef>
              <a:buNone/>
            </a:pPr>
            <a:r>
              <a:rPr lang="en-US" sz="1600" spc="-51" dirty="0">
                <a:solidFill>
                  <a:srgbClr val="081C23"/>
                </a:solidFill>
              </a:rPr>
              <a:t>Use </a:t>
            </a:r>
            <a:r>
              <a:rPr lang="en-US" sz="1600" spc="-51" dirty="0" smtClean="0">
                <a:solidFill>
                  <a:srgbClr val="081C23"/>
                </a:solidFill>
              </a:rPr>
              <a:t>Microsoft Azure </a:t>
            </a:r>
            <a:r>
              <a:rPr lang="en-US" sz="1600" spc="-51" dirty="0">
                <a:solidFill>
                  <a:srgbClr val="081C23"/>
                </a:solidFill>
              </a:rPr>
              <a:t>Platform PowerShell cmdlets </a:t>
            </a:r>
            <a:br>
              <a:rPr lang="en-US" sz="1600" spc="-51" dirty="0">
                <a:solidFill>
                  <a:srgbClr val="081C23"/>
                </a:solidFill>
              </a:rPr>
            </a:br>
            <a:r>
              <a:rPr lang="en-US" sz="1600" spc="-51" dirty="0">
                <a:solidFill>
                  <a:srgbClr val="081C23"/>
                </a:solidFill>
              </a:rPr>
              <a:t>(or use REST API directly</a:t>
            </a:r>
            <a:r>
              <a:rPr lang="en-US" sz="1600" spc="-51" dirty="0" smtClean="0">
                <a:solidFill>
                  <a:srgbClr val="081C23"/>
                </a:solidFill>
              </a:rPr>
              <a:t>)</a:t>
            </a:r>
            <a:endParaRPr lang="en-US" sz="1600" spc="-51" dirty="0">
              <a:solidFill>
                <a:srgbClr val="081C23"/>
              </a:solidFill>
            </a:endParaRPr>
          </a:p>
        </p:txBody>
      </p:sp>
      <p:pic>
        <p:nvPicPr>
          <p:cNvPr id="6" name="Picture 5"/>
          <p:cNvPicPr/>
          <p:nvPr/>
        </p:nvPicPr>
        <p:blipFill>
          <a:blip r:embed="rId3"/>
          <a:stretch>
            <a:fillRect/>
          </a:stretch>
        </p:blipFill>
        <p:spPr>
          <a:xfrm>
            <a:off x="5449721" y="0"/>
            <a:ext cx="2952750" cy="524891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6096" y="4554415"/>
            <a:ext cx="5066198" cy="2139462"/>
          </a:xfrm>
          <a:prstGeom prst="rect">
            <a:avLst/>
          </a:prstGeom>
          <a:noFill/>
          <a:ln w="9525">
            <a:noFill/>
            <a:miter lim="800000"/>
            <a:headEnd/>
            <a:tailEnd/>
          </a:ln>
          <a:effectLst>
            <a:outerShdw blurRad="50800" dist="25400" dir="2700000" algn="tl" rotWithShape="0">
              <a:prstClr val="black">
                <a:alpha val="20000"/>
              </a:prstClr>
            </a:outerShdw>
          </a:effectLst>
        </p:spPr>
      </p:pic>
    </p:spTree>
    <p:extLst>
      <p:ext uri="{BB962C8B-B14F-4D97-AF65-F5344CB8AC3E}">
        <p14:creationId xmlns:p14="http://schemas.microsoft.com/office/powerpoint/2010/main" val="34638164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SQL in </a:t>
            </a:r>
            <a:r>
              <a:rPr lang="en-US" dirty="0" err="1" smtClean="0"/>
              <a:t>IaaS</a:t>
            </a:r>
            <a:endParaRPr lang="en-US" dirty="0" smtClean="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401858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81C23"/>
                </a:solidFill>
              </a:rPr>
              <a:t>Run SQL </a:t>
            </a:r>
            <a:r>
              <a:rPr lang="en-US" dirty="0" smtClean="0">
                <a:solidFill>
                  <a:srgbClr val="081C23"/>
                </a:solidFill>
              </a:rPr>
              <a:t>in a </a:t>
            </a:r>
            <a:r>
              <a:rPr lang="en-US" dirty="0">
                <a:solidFill>
                  <a:srgbClr val="081C23"/>
                </a:solidFill>
              </a:rPr>
              <a:t>VM</a:t>
            </a:r>
          </a:p>
        </p:txBody>
      </p:sp>
      <p:sp>
        <p:nvSpPr>
          <p:cNvPr id="3" name="Content Placeholder 2"/>
          <p:cNvSpPr>
            <a:spLocks noGrp="1"/>
          </p:cNvSpPr>
          <p:nvPr>
            <p:ph sz="quarter" idx="10"/>
          </p:nvPr>
        </p:nvSpPr>
        <p:spPr/>
        <p:txBody>
          <a:bodyPr>
            <a:noAutofit/>
          </a:bodyPr>
          <a:lstStyle/>
          <a:p>
            <a:r>
              <a:rPr lang="en-US" sz="3200" dirty="0" smtClean="0"/>
              <a:t>Run </a:t>
            </a:r>
            <a:r>
              <a:rPr lang="en-US" sz="3200" dirty="0"/>
              <a:t>any SQL product on cloud VM </a:t>
            </a:r>
          </a:p>
          <a:p>
            <a:r>
              <a:rPr lang="en-US" sz="3200" dirty="0" smtClean="0"/>
              <a:t>Support </a:t>
            </a:r>
            <a:r>
              <a:rPr lang="en-US" sz="3200" dirty="0"/>
              <a:t>for SQL Server, Oracle, </a:t>
            </a:r>
            <a:r>
              <a:rPr lang="en-US" sz="3200" dirty="0" err="1" smtClean="0"/>
              <a:t>MySql</a:t>
            </a:r>
            <a:endParaRPr lang="en-US" sz="3200" dirty="0" smtClean="0"/>
          </a:p>
          <a:p>
            <a:r>
              <a:rPr lang="en-US" sz="3200" dirty="0" smtClean="0"/>
              <a:t>Ready to go VM images available in Marketplace</a:t>
            </a:r>
            <a:endParaRPr lang="en-US" sz="3200" dirty="0"/>
          </a:p>
          <a:p>
            <a:r>
              <a:rPr lang="en-US" sz="3200" dirty="0" smtClean="0"/>
              <a:t>Persistent </a:t>
            </a:r>
            <a:r>
              <a:rPr lang="en-US" sz="3200" dirty="0"/>
              <a:t>storage using attached disk in blob storage</a:t>
            </a:r>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7</a:t>
            </a:fld>
            <a:endParaRPr lang="en-US"/>
          </a:p>
        </p:txBody>
      </p:sp>
    </p:spTree>
    <p:extLst>
      <p:ext uri="{BB962C8B-B14F-4D97-AF65-F5344CB8AC3E}">
        <p14:creationId xmlns:p14="http://schemas.microsoft.com/office/powerpoint/2010/main" val="21332114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81C23"/>
                </a:solidFill>
              </a:rPr>
              <a:t>SQL Database vs SQL </a:t>
            </a:r>
            <a:r>
              <a:rPr lang="en-US" dirty="0" err="1" smtClean="0">
                <a:solidFill>
                  <a:srgbClr val="081C23"/>
                </a:solidFill>
              </a:rPr>
              <a:t>IaaS</a:t>
            </a:r>
            <a:r>
              <a:rPr lang="en-US" dirty="0" smtClean="0">
                <a:solidFill>
                  <a:srgbClr val="081C23"/>
                </a:solidFill>
              </a:rPr>
              <a:t> Comparison</a:t>
            </a:r>
            <a:endParaRPr lang="en-US" dirty="0">
              <a:solidFill>
                <a:srgbClr val="081C23"/>
              </a:solidFill>
            </a:endParaRPr>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8</a:t>
            </a:fld>
            <a:endParaRPr lang="en-US"/>
          </a:p>
        </p:txBody>
      </p:sp>
      <p:sp>
        <p:nvSpPr>
          <p:cNvPr id="7" name="Rectangle 6"/>
          <p:cNvSpPr/>
          <p:nvPr/>
        </p:nvSpPr>
        <p:spPr bwMode="auto">
          <a:xfrm>
            <a:off x="499872" y="1746612"/>
            <a:ext cx="4755681" cy="4133926"/>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solidFill>
                  <a:srgbClr val="081C23"/>
                </a:solidFill>
                <a:latin typeface="Segoe UI Light" pitchFamily="34" charset="0"/>
              </a:rPr>
              <a:t>SQL Database</a:t>
            </a:r>
            <a:endParaRPr lang="en-US" sz="3200" dirty="0">
              <a:solidFill>
                <a:srgbClr val="081C23"/>
              </a:solidFill>
              <a:latin typeface="Segoe UI Light" pitchFamily="34" charset="0"/>
            </a:endParaRPr>
          </a:p>
          <a:p>
            <a:pPr defTabSz="914099" fontAlgn="base">
              <a:spcBef>
                <a:spcPct val="0"/>
              </a:spcBef>
              <a:spcAft>
                <a:spcPts val="1800"/>
              </a:spcAft>
            </a:pPr>
            <a:r>
              <a:rPr lang="en-US" sz="2000" dirty="0" smtClean="0">
                <a:solidFill>
                  <a:srgbClr val="081C23"/>
                </a:solidFill>
              </a:rPr>
              <a:t>Fully managed SQL Server environment</a:t>
            </a:r>
          </a:p>
          <a:p>
            <a:pPr defTabSz="914099" fontAlgn="base">
              <a:spcBef>
                <a:spcPct val="0"/>
              </a:spcBef>
              <a:spcAft>
                <a:spcPts val="1800"/>
              </a:spcAft>
            </a:pPr>
            <a:r>
              <a:rPr lang="en-US" sz="2000" dirty="0" smtClean="0">
                <a:solidFill>
                  <a:srgbClr val="081C23"/>
                </a:solidFill>
              </a:rPr>
              <a:t>HA/DR features automatically included</a:t>
            </a:r>
          </a:p>
          <a:p>
            <a:pPr defTabSz="914099" fontAlgn="base">
              <a:spcBef>
                <a:spcPct val="0"/>
              </a:spcBef>
              <a:spcAft>
                <a:spcPts val="1800"/>
              </a:spcAft>
            </a:pPr>
            <a:r>
              <a:rPr lang="en-US" sz="2000" dirty="0" smtClean="0">
                <a:solidFill>
                  <a:srgbClr val="081C23"/>
                </a:solidFill>
              </a:rPr>
              <a:t>Automatic backup enabled by default</a:t>
            </a:r>
            <a:endParaRPr lang="en-US" sz="2000" dirty="0">
              <a:solidFill>
                <a:srgbClr val="081C23"/>
              </a:solidFill>
            </a:endParaRPr>
          </a:p>
        </p:txBody>
      </p:sp>
      <p:sp>
        <p:nvSpPr>
          <p:cNvPr id="9" name="Rectangle 8"/>
          <p:cNvSpPr/>
          <p:nvPr/>
        </p:nvSpPr>
        <p:spPr bwMode="auto">
          <a:xfrm>
            <a:off x="6766560" y="1746612"/>
            <a:ext cx="4720285" cy="413392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solidFill>
                  <a:srgbClr val="081C23"/>
                </a:solidFill>
                <a:latin typeface="Segoe UI Light" pitchFamily="34" charset="0"/>
              </a:rPr>
              <a:t>SQL </a:t>
            </a:r>
            <a:r>
              <a:rPr lang="en-US" sz="3600" dirty="0" err="1" smtClean="0">
                <a:solidFill>
                  <a:srgbClr val="081C23"/>
                </a:solidFill>
                <a:latin typeface="Segoe UI Light" pitchFamily="34" charset="0"/>
              </a:rPr>
              <a:t>IaaS</a:t>
            </a:r>
            <a:endParaRPr lang="en-US" sz="3600" dirty="0">
              <a:solidFill>
                <a:srgbClr val="081C23"/>
              </a:solidFill>
              <a:latin typeface="Segoe UI Light" pitchFamily="34" charset="0"/>
            </a:endParaRPr>
          </a:p>
          <a:p>
            <a:pPr defTabSz="914099" fontAlgn="base">
              <a:spcBef>
                <a:spcPct val="0"/>
              </a:spcBef>
              <a:spcAft>
                <a:spcPts val="1800"/>
              </a:spcAft>
            </a:pPr>
            <a:r>
              <a:rPr lang="en-US" sz="2000" dirty="0" smtClean="0">
                <a:solidFill>
                  <a:srgbClr val="081C23"/>
                </a:solidFill>
              </a:rPr>
              <a:t>Choice of a variety of DB engines (SQL Server, Oracle, </a:t>
            </a:r>
            <a:r>
              <a:rPr lang="en-US" sz="2000" dirty="0" err="1" smtClean="0">
                <a:solidFill>
                  <a:srgbClr val="081C23"/>
                </a:solidFill>
              </a:rPr>
              <a:t>MySql</a:t>
            </a:r>
            <a:r>
              <a:rPr lang="en-US" sz="2000" dirty="0" smtClean="0">
                <a:solidFill>
                  <a:srgbClr val="081C23"/>
                </a:solidFill>
              </a:rPr>
              <a:t>)</a:t>
            </a:r>
          </a:p>
          <a:p>
            <a:pPr defTabSz="914099" fontAlgn="base">
              <a:spcBef>
                <a:spcPct val="0"/>
              </a:spcBef>
              <a:spcAft>
                <a:spcPts val="1800"/>
              </a:spcAft>
            </a:pPr>
            <a:r>
              <a:rPr lang="en-US" sz="2000" dirty="0" smtClean="0">
                <a:solidFill>
                  <a:srgbClr val="081C23"/>
                </a:solidFill>
              </a:rPr>
              <a:t>Larger database sizes possible (16TB)</a:t>
            </a:r>
          </a:p>
          <a:p>
            <a:pPr defTabSz="914099" fontAlgn="base">
              <a:spcBef>
                <a:spcPct val="0"/>
              </a:spcBef>
              <a:spcAft>
                <a:spcPts val="1800"/>
              </a:spcAft>
            </a:pPr>
            <a:r>
              <a:rPr lang="en-US" sz="2000" dirty="0" smtClean="0">
                <a:solidFill>
                  <a:srgbClr val="081C23"/>
                </a:solidFill>
              </a:rPr>
              <a:t>All features of native DB available</a:t>
            </a:r>
          </a:p>
          <a:p>
            <a:pPr defTabSz="914099" fontAlgn="base">
              <a:spcBef>
                <a:spcPct val="0"/>
              </a:spcBef>
              <a:spcAft>
                <a:spcPts val="1800"/>
              </a:spcAft>
            </a:pPr>
            <a:r>
              <a:rPr lang="en-US" sz="2000" dirty="0" smtClean="0">
                <a:solidFill>
                  <a:srgbClr val="081C23"/>
                </a:solidFill>
              </a:rPr>
              <a:t>Windows authentication available (requires VM to be joined to on-premises domain)</a:t>
            </a:r>
          </a:p>
        </p:txBody>
      </p:sp>
    </p:spTree>
    <p:extLst>
      <p:ext uri="{BB962C8B-B14F-4D97-AF65-F5344CB8AC3E}">
        <p14:creationId xmlns:p14="http://schemas.microsoft.com/office/powerpoint/2010/main" val="25643767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Database</a:t>
            </a:r>
            <a:endParaRPr lang="en-US" dirty="0"/>
          </a:p>
        </p:txBody>
      </p:sp>
    </p:spTree>
    <p:extLst>
      <p:ext uri="{BB962C8B-B14F-4D97-AF65-F5344CB8AC3E}">
        <p14:creationId xmlns:p14="http://schemas.microsoft.com/office/powerpoint/2010/main" val="10682368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907C08885A4B448C4B7687DE2703F9" ma:contentTypeVersion="0" ma:contentTypeDescription="Create a new document." ma:contentTypeScope="" ma:versionID="fca7f7617ec91df58bf1447f2d74720e">
  <xsd:schema xmlns:xsd="http://www.w3.org/2001/XMLSchema" xmlns:xs="http://www.w3.org/2001/XMLSchema" xmlns:p="http://schemas.microsoft.com/office/2006/metadata/properties" targetNamespace="http://schemas.microsoft.com/office/2006/metadata/properties" ma:root="true" ma:fieldsID="19ef3d69f22175d46987ff5beab3471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5BB7B5FE-ACB9-4E15-829F-9579FC1FE8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6519</TotalTime>
  <Words>1311</Words>
  <Application>Microsoft Office PowerPoint</Application>
  <PresentationFormat>Widescreen</PresentationFormat>
  <Paragraphs>171</Paragraphs>
  <Slides>18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Segoe UI</vt:lpstr>
      <vt:lpstr>Segoe UI Light</vt:lpstr>
      <vt:lpstr>Times New Roman</vt:lpstr>
      <vt:lpstr>Wingdings</vt:lpstr>
      <vt:lpstr>1_Office Theme</vt:lpstr>
      <vt:lpstr>PowerPoint Presentation</vt:lpstr>
      <vt:lpstr>Agenda</vt:lpstr>
      <vt:lpstr>PowerPoint Presentation</vt:lpstr>
      <vt:lpstr>The Basics</vt:lpstr>
      <vt:lpstr>Server Provisioning</vt:lpstr>
      <vt:lpstr>PowerPoint Presentation</vt:lpstr>
      <vt:lpstr>Run SQL in a VM</vt:lpstr>
      <vt:lpstr>SQL Database vs SQL IaaS Comparison</vt:lpstr>
      <vt:lpstr>SQL Database</vt:lpstr>
      <vt:lpstr>PowerPoint Presentation</vt:lpstr>
      <vt:lpstr>NoSQL on Azure</vt:lpstr>
      <vt:lpstr>NoSQL advantages</vt:lpstr>
      <vt:lpstr>PowerPoint Presentation</vt:lpstr>
      <vt:lpstr>Blob Storage</vt:lpstr>
      <vt:lpstr>Blob Storage Concepts</vt:lpstr>
      <vt:lpstr>Azure Files</vt:lpstr>
      <vt:lpstr>Azure Files vs Blobs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Bret Stateham</cp:lastModifiedBy>
  <cp:revision>299</cp:revision>
  <cp:lastPrinted>2014-03-26T17:46:13Z</cp:lastPrinted>
  <dcterms:created xsi:type="dcterms:W3CDTF">2014-03-19T23:21:38Z</dcterms:created>
  <dcterms:modified xsi:type="dcterms:W3CDTF">2015-02-11T01:54:32Z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0x01010025907C08885A4B448C4B7687DE2703F9</vt:lpwstr>
  </property>
  <property fmtid="{D5CDD505-2E9C-101B-9397-08002B2CF9AE}" pid="3" name="DocVizMetadataToken">
    <vt:lpwstr>300x431x1</vt:lpwstr>
  </property>
</Properties>
</file>