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7.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87" r:id="rId5"/>
    <p:sldMasterId id="2147484716" r:id="rId6"/>
    <p:sldMasterId id="2147484792" r:id="rId7"/>
    <p:sldMasterId id="2147484816" r:id="rId8"/>
    <p:sldMasterId id="2147484825" r:id="rId9"/>
    <p:sldMasterId id="2147484849" r:id="rId10"/>
    <p:sldMasterId id="2147484889" r:id="rId11"/>
  </p:sldMasterIdLst>
  <p:notesMasterIdLst>
    <p:notesMasterId r:id="rId40"/>
  </p:notesMasterIdLst>
  <p:handoutMasterIdLst>
    <p:handoutMasterId r:id="rId41"/>
  </p:handoutMasterIdLst>
  <p:sldIdLst>
    <p:sldId id="1633" r:id="rId12"/>
    <p:sldId id="1642" r:id="rId13"/>
    <p:sldId id="1643" r:id="rId14"/>
    <p:sldId id="1644" r:id="rId15"/>
    <p:sldId id="1645" r:id="rId16"/>
    <p:sldId id="1646" r:id="rId17"/>
    <p:sldId id="1647" r:id="rId18"/>
    <p:sldId id="1648" r:id="rId19"/>
    <p:sldId id="1649" r:id="rId20"/>
    <p:sldId id="1650" r:id="rId21"/>
    <p:sldId id="1651" r:id="rId22"/>
    <p:sldId id="1652" r:id="rId23"/>
    <p:sldId id="1653" r:id="rId24"/>
    <p:sldId id="1654" r:id="rId25"/>
    <p:sldId id="1655" r:id="rId26"/>
    <p:sldId id="1656" r:id="rId27"/>
    <p:sldId id="1657" r:id="rId28"/>
    <p:sldId id="1658" r:id="rId29"/>
    <p:sldId id="1659" r:id="rId30"/>
    <p:sldId id="1641" r:id="rId31"/>
    <p:sldId id="1661" r:id="rId32"/>
    <p:sldId id="1662" r:id="rId33"/>
    <p:sldId id="1663" r:id="rId34"/>
    <p:sldId id="1664" r:id="rId35"/>
    <p:sldId id="1665" r:id="rId36"/>
    <p:sldId id="1666" r:id="rId37"/>
    <p:sldId id="1667" r:id="rId38"/>
    <p:sldId id="1668" r:id="rId39"/>
  </p:sldIdLst>
  <p:sldSz cx="12188825" cy="6858000"/>
  <p:notesSz cx="7010400" cy="9296400"/>
  <p:defaultTex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3 minutes" id="{9506B022-2610-473D-9FAA-0AF6330CAD4F}">
          <p14:sldIdLst>
            <p14:sldId id="1633"/>
            <p14:sldId id="1642"/>
            <p14:sldId id="1643"/>
            <p14:sldId id="1644"/>
            <p14:sldId id="1645"/>
            <p14:sldId id="1646"/>
            <p14:sldId id="1647"/>
            <p14:sldId id="1648"/>
            <p14:sldId id="1649"/>
            <p14:sldId id="1650"/>
            <p14:sldId id="1651"/>
            <p14:sldId id="1652"/>
            <p14:sldId id="1653"/>
            <p14:sldId id="1654"/>
            <p14:sldId id="1655"/>
            <p14:sldId id="1656"/>
            <p14:sldId id="1657"/>
            <p14:sldId id="1658"/>
            <p14:sldId id="1659"/>
            <p14:sldId id="1641"/>
            <p14:sldId id="1661"/>
            <p14:sldId id="1662"/>
            <p14:sldId id="1663"/>
            <p14:sldId id="1664"/>
            <p14:sldId id="1665"/>
            <p14:sldId id="1666"/>
            <p14:sldId id="1667"/>
            <p14:sldId id="1668"/>
          </p14:sldIdLst>
        </p14:section>
      </p14:sectionLst>
    </p:ext>
    <p:ext uri="{EFAFB233-063F-42B5-8137-9DF3F51BA10A}">
      <p15:sldGuideLst xmlns:p15="http://schemas.microsoft.com/office/powerpoint/2012/main">
        <p15:guide id="1" orient="horz" pos="1195">
          <p15:clr>
            <a:srgbClr val="A4A3A4"/>
          </p15:clr>
        </p15:guide>
        <p15:guide id="2" pos="3839">
          <p15:clr>
            <a:srgbClr val="A4A3A4"/>
          </p15:clr>
        </p15:guide>
        <p15:guide id="3" pos="186">
          <p15:clr>
            <a:srgbClr val="A4A3A4"/>
          </p15:clr>
        </p15:guide>
        <p15:guide id="4" pos="7515">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5DBAFF"/>
    <a:srgbClr val="00B0F0"/>
    <a:srgbClr val="2DA5FF"/>
    <a:srgbClr val="7FBA00"/>
    <a:srgbClr val="1D4380"/>
    <a:srgbClr val="000000"/>
    <a:srgbClr val="0072C6"/>
    <a:srgbClr val="007A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63380" autoAdjust="0"/>
  </p:normalViewPr>
  <p:slideViewPr>
    <p:cSldViewPr>
      <p:cViewPr varScale="1">
        <p:scale>
          <a:sx n="46" d="100"/>
          <a:sy n="46" d="100"/>
        </p:scale>
        <p:origin x="67" y="154"/>
      </p:cViewPr>
      <p:guideLst>
        <p:guide orient="horz" pos="1195"/>
        <p:guide pos="3839"/>
        <p:guide pos="186"/>
        <p:guide pos="751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53" d="100"/>
        <a:sy n="53" d="100"/>
      </p:scale>
      <p:origin x="0" y="0"/>
    </p:cViewPr>
  </p:sorterViewPr>
  <p:notesViewPr>
    <p:cSldViewPr showGuides="1">
      <p:cViewPr varScale="1">
        <p:scale>
          <a:sx n="63" d="100"/>
          <a:sy n="63" d="100"/>
        </p:scale>
        <p:origin x="3115" y="29"/>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0939" y="0"/>
            <a:ext cx="3037840" cy="464820"/>
          </a:xfrm>
          <a:prstGeom prst="rect">
            <a:avLst/>
          </a:prstGeom>
        </p:spPr>
        <p:txBody>
          <a:bodyPr vert="horz" lIns="93175" tIns="46587" rIns="93175" bIns="46587" rtlCol="0"/>
          <a:lstStyle>
            <a:lvl1pPr algn="r">
              <a:defRPr sz="1200"/>
            </a:lvl1pPr>
          </a:lstStyle>
          <a:p>
            <a:fld id="{7B22242A-0727-46E8-9D2C-7C53C71231AC}" type="datetime8">
              <a:rPr lang="en-US" smtClean="0">
                <a:latin typeface="Segoe UI" pitchFamily="34" charset="0"/>
              </a:rPr>
              <a:t>2/10/2015 5:18 PM</a:t>
            </a:fld>
            <a:endParaRPr lang="en-US" dirty="0">
              <a:latin typeface="Segoe UI" pitchFamily="34" charset="0"/>
            </a:endParaRPr>
          </a:p>
        </p:txBody>
      </p:sp>
      <p:sp>
        <p:nvSpPr>
          <p:cNvPr id="8" name="Footer Placeholder 7"/>
          <p:cNvSpPr>
            <a:spLocks noGrp="1"/>
          </p:cNvSpPr>
          <p:nvPr>
            <p:ph type="ftr" sz="quarter" idx="2"/>
          </p:nvPr>
        </p:nvSpPr>
        <p:spPr>
          <a:xfrm>
            <a:off x="0" y="8829966"/>
            <a:ext cx="5923788" cy="337974"/>
          </a:xfrm>
          <a:prstGeom prst="rect">
            <a:avLst/>
          </a:prstGeom>
        </p:spPr>
        <p:txBody>
          <a:bodyPr vert="horz" lIns="93175" tIns="46587" rIns="93175" bIns="46587" rtlCol="0" anchor="b"/>
          <a:lstStyle>
            <a:lvl1pPr algn="l">
              <a:defRPr sz="1200"/>
            </a:lvl1pPr>
          </a:lstStyle>
          <a:p>
            <a:pPr marL="406020" defTabSz="931436"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912104" y="8829967"/>
            <a:ext cx="1096673" cy="464820"/>
          </a:xfrm>
          <a:prstGeom prst="rect">
            <a:avLst/>
          </a:prstGeom>
        </p:spPr>
        <p:txBody>
          <a:bodyPr vert="horz" lIns="93175" tIns="46587" rIns="93175" bIns="46587"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5" tIns="46587" rIns="93175" bIns="46587"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5" tIns="46587" rIns="93175" bIns="46587" rtlCol="0" anchor="b"/>
          <a:lstStyle>
            <a:lvl1pPr marL="582340" indent="0" algn="l">
              <a:defRPr sz="1200"/>
            </a:lvl1p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9" y="0"/>
            <a:ext cx="3037840" cy="464820"/>
          </a:xfrm>
          <a:prstGeom prst="rect">
            <a:avLst/>
          </a:prstGeom>
        </p:spPr>
        <p:txBody>
          <a:bodyPr vert="horz" lIns="93175" tIns="46587" rIns="93175" bIns="46587" rtlCol="0"/>
          <a:lstStyle>
            <a:lvl1pPr algn="r">
              <a:defRPr sz="1200">
                <a:latin typeface="Segoe UI" pitchFamily="34" charset="0"/>
              </a:defRPr>
            </a:lvl1pPr>
          </a:lstStyle>
          <a:p>
            <a:fld id="{DDCD61BB-790A-4EFE-904A-F3FC061E4182}" type="datetime8">
              <a:rPr lang="en-US" smtClean="0"/>
              <a:t>2/10/2015 5:18 PM</a:t>
            </a:fld>
            <a:endParaRPr lang="en-US" dirty="0"/>
          </a:p>
        </p:txBody>
      </p:sp>
      <p:sp>
        <p:nvSpPr>
          <p:cNvPr id="12" name="Notes Placeholder 11"/>
          <p:cNvSpPr>
            <a:spLocks noGrp="1"/>
          </p:cNvSpPr>
          <p:nvPr>
            <p:ph type="body" sz="quarter" idx="3"/>
          </p:nvPr>
        </p:nvSpPr>
        <p:spPr>
          <a:xfrm>
            <a:off x="701040" y="4415791"/>
            <a:ext cx="5608320" cy="4183380"/>
          </a:xfrm>
          <a:prstGeom prst="rect">
            <a:avLst/>
          </a:prstGeom>
        </p:spPr>
        <p:txBody>
          <a:bodyPr vert="horz" lIns="93175" tIns="46587" rIns="93175" bIns="4658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5" tIns="46587" rIns="93175" bIns="46587"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274"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60" indent="-10581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38" indent="-11507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98" indent="-146823"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72" indent="-115078" algn="l" defTabSz="914274"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685" algn="l" defTabSz="914274" rtl="0" eaLnBrk="1" latinLnBrk="0" hangingPunct="1">
      <a:defRPr sz="1200" kern="1200">
        <a:solidFill>
          <a:schemeClr val="tx1"/>
        </a:solidFill>
        <a:latin typeface="+mn-lt"/>
        <a:ea typeface="+mn-ea"/>
        <a:cs typeface="+mn-cs"/>
      </a:defRPr>
    </a:lvl6pPr>
    <a:lvl7pPr marL="2742821" algn="l" defTabSz="914274" rtl="0" eaLnBrk="1" latinLnBrk="0" hangingPunct="1">
      <a:defRPr sz="1200" kern="1200">
        <a:solidFill>
          <a:schemeClr val="tx1"/>
        </a:solidFill>
        <a:latin typeface="+mn-lt"/>
        <a:ea typeface="+mn-ea"/>
        <a:cs typeface="+mn-cs"/>
      </a:defRPr>
    </a:lvl7pPr>
    <a:lvl8pPr marL="3199958" algn="l" defTabSz="914274" rtl="0" eaLnBrk="1" latinLnBrk="0" hangingPunct="1">
      <a:defRPr sz="1200" kern="1200">
        <a:solidFill>
          <a:schemeClr val="tx1"/>
        </a:solidFill>
        <a:latin typeface="+mn-lt"/>
        <a:ea typeface="+mn-ea"/>
        <a:cs typeface="+mn-cs"/>
      </a:defRPr>
    </a:lvl8pPr>
    <a:lvl9pPr marL="3657096" algn="l" defTabSz="91427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3695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Microsoft Azure provides many different types</a:t>
            </a:r>
            <a:r>
              <a:rPr lang="en-US" baseline="0" dirty="0" smtClean="0"/>
              <a:t> of services that can be used to build applications and other solutions. As you can see on this slide, they can be categorized into different functional buckets such as access control, integration, application hosting and communication, data and storage technologies.</a:t>
            </a:r>
          </a:p>
          <a:p>
            <a:pPr marL="0" indent="0">
              <a:buNone/>
            </a:pPr>
            <a:endParaRPr lang="en-US" baseline="0" dirty="0" smtClean="0"/>
          </a:p>
          <a:p>
            <a:pPr marL="0" indent="0">
              <a:buNone/>
            </a:pPr>
            <a:r>
              <a:rPr lang="en-US" baseline="0" dirty="0" smtClean="0"/>
              <a:t>Some of these building blocks will directly match up their equivalent on-premises versions, such as Websites and Virtual Machines. Others may be new to you such as Mobile Services, Notification Hubs, and Virtual Networks and Traffic Manager. While we won’t have time to dig into many of the services that are available, we will take a detailed look at a few key ones as we demonstrate taking the Expenses solution to the cloud.</a:t>
            </a:r>
            <a:endParaRPr lang="en-US" b="1"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12</a:t>
            </a:fld>
            <a:endParaRPr lang="en-US"/>
          </a:p>
        </p:txBody>
      </p:sp>
    </p:spTree>
    <p:extLst>
      <p:ext uri="{BB962C8B-B14F-4D97-AF65-F5344CB8AC3E}">
        <p14:creationId xmlns:p14="http://schemas.microsoft.com/office/powerpoint/2010/main" val="2817984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easy to provision</a:t>
            </a:r>
            <a:r>
              <a:rPr lang="en-US" baseline="0" dirty="0" smtClean="0"/>
              <a:t> new virtual machines in Azure using the management portal, via scripting in PowerShell or the Cross-Platform CLI (command line interface). All of these tools utilize a central REST API, so therefore you can also write your own code to work with virtual machines if needed. Virtual machines can be provisioned to run with the desired compute and memory resources needed for the workload, scaled up, and connected together with a virtual network.</a:t>
            </a:r>
          </a:p>
          <a:p>
            <a:endParaRPr lang="en-US" baseline="0" dirty="0" smtClean="0"/>
          </a:p>
          <a:p>
            <a:r>
              <a:rPr lang="en-US" baseline="0" dirty="0" smtClean="0"/>
              <a:t>You can either create your own virtual machines on-premises and then upload them and host in Azure, or you can use one of many different images that are already made available by Microsoft and third parties on Azure. Some of the images available on Azure already have commonly used application and framework stacks installed on them such as SQL Server, Oracle Database server, BizTalk Server, JDK, SharePoint, and so on. You can also run Linux in Azure, and you can find various distribution images already available such as SUSE, CentOS, Ubuntu, and more.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022745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Azure SQL Database is a relational database-as-a-service that delivers predictable performance, scalability, business continuity, data protection, and near-zero administration to cloud developers and solution architects. There</a:t>
            </a:r>
            <a:r>
              <a:rPr lang="en-US" baseline="0" dirty="0" smtClean="0"/>
              <a:t> are a number of different pricing tiers to choose from that provide differing levels of performance.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16695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Azure Websites is a fully managed Platform-as-a-Service (</a:t>
            </a:r>
            <a:r>
              <a:rPr lang="en-US" sz="900" b="0" i="0" kern="1200" dirty="0" err="1" smtClean="0">
                <a:solidFill>
                  <a:schemeClr val="tx1"/>
                </a:solidFill>
                <a:effectLst/>
                <a:latin typeface="Segoe UI Light" pitchFamily="34" charset="0"/>
                <a:ea typeface="+mn-ea"/>
                <a:cs typeface="+mn-cs"/>
              </a:rPr>
              <a:t>PaaS</a:t>
            </a:r>
            <a:r>
              <a:rPr lang="en-US" sz="900" b="0" i="0" kern="1200" dirty="0" smtClean="0">
                <a:solidFill>
                  <a:schemeClr val="tx1"/>
                </a:solidFill>
                <a:effectLst/>
                <a:latin typeface="Segoe UI Light" pitchFamily="34" charset="0"/>
                <a:ea typeface="+mn-ea"/>
                <a:cs typeface="+mn-cs"/>
              </a:rPr>
              <a:t>) that enables you to build, deploy and scale enterprise-grade web apps. Although our</a:t>
            </a:r>
            <a:r>
              <a:rPr lang="en-US" sz="900" b="0" i="0" kern="1200" baseline="0" dirty="0" smtClean="0">
                <a:solidFill>
                  <a:schemeClr val="tx1"/>
                </a:solidFill>
                <a:effectLst/>
                <a:latin typeface="Segoe UI Light" pitchFamily="34" charset="0"/>
                <a:ea typeface="+mn-ea"/>
                <a:cs typeface="+mn-cs"/>
              </a:rPr>
              <a:t> demonstrations will involve ASP.NET, WCF, and other Microsoft technologies, you can also use ASP.NET, Java, PHP, Node.js or Python for development. Connect to your data easily, whether it lives on SQL, MySQL, </a:t>
            </a:r>
            <a:r>
              <a:rPr lang="en-US" sz="900" b="0" i="0" kern="1200" baseline="0" dirty="0" err="1" smtClean="0">
                <a:solidFill>
                  <a:schemeClr val="tx1"/>
                </a:solidFill>
                <a:effectLst/>
                <a:latin typeface="Segoe UI Light" pitchFamily="34" charset="0"/>
                <a:ea typeface="+mn-ea"/>
                <a:cs typeface="+mn-cs"/>
              </a:rPr>
              <a:t>DocumentDB</a:t>
            </a:r>
            <a:r>
              <a:rPr lang="en-US" sz="900" b="0" i="0" kern="1200" baseline="0" dirty="0" smtClean="0">
                <a:solidFill>
                  <a:schemeClr val="tx1"/>
                </a:solidFill>
                <a:effectLst/>
                <a:latin typeface="Segoe UI Light" pitchFamily="34" charset="0"/>
                <a:ea typeface="+mn-ea"/>
                <a:cs typeface="+mn-cs"/>
              </a:rPr>
              <a:t>, </a:t>
            </a:r>
            <a:r>
              <a:rPr lang="en-US" sz="900" b="0" i="0" kern="1200" baseline="0" dirty="0" err="1" smtClean="0">
                <a:solidFill>
                  <a:schemeClr val="tx1"/>
                </a:solidFill>
                <a:effectLst/>
                <a:latin typeface="Segoe UI Light" pitchFamily="34" charset="0"/>
                <a:ea typeface="+mn-ea"/>
                <a:cs typeface="+mn-cs"/>
              </a:rPr>
              <a:t>MongoDB</a:t>
            </a:r>
            <a:r>
              <a:rPr lang="en-US" sz="900" b="0" i="0" kern="1200" baseline="0" dirty="0" smtClean="0">
                <a:solidFill>
                  <a:schemeClr val="tx1"/>
                </a:solidFill>
                <a:effectLst/>
                <a:latin typeface="Segoe UI Light" pitchFamily="34" charset="0"/>
                <a:ea typeface="+mn-ea"/>
                <a:cs typeface="+mn-cs"/>
              </a:rPr>
              <a:t>, Azure Table Storage, and so on. Hybrid Connections, Virtual Networks, Service Bus all make it easier to connect back to on-premises when needed.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264432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service that provides identity and access management capabilities in the cloud. In much the same way that Active Directory is a service made available to customers through the Windows Server operating system for on-premises identity management.</a:t>
            </a:r>
          </a:p>
          <a:p>
            <a:endParaRPr lang="en-US" dirty="0" smtClean="0"/>
          </a:p>
          <a:p>
            <a:r>
              <a:rPr lang="en-US" dirty="0" smtClean="0"/>
              <a:t>When you use Azure AD, it is Microsoft's responsibility to keep Active Directory running in the cloud with high scale, high availability, and integrated disaster recovery, while fully respecting your requirements for the privacy and security of your organization's information. You decide who your users are, what information to keep in the cloud, who can use the information or manage it, and what applications or services are allowed to access that information.</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2016485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Azure Mobile Services is a Backend-as-a-Service</a:t>
            </a:r>
          </a:p>
          <a:p>
            <a:pPr marL="171450" indent="-171450">
              <a:buFontTx/>
              <a:buChar char="•"/>
            </a:pPr>
            <a:r>
              <a:rPr lang="en-US" baseline="0" dirty="0" smtClean="0"/>
              <a:t>Instead of you having to design, build, test, deploy, manage, and upgrade your whole backend, we do it for you</a:t>
            </a:r>
          </a:p>
          <a:p>
            <a:pPr marL="171450" indent="-171450">
              <a:buFontTx/>
              <a:buChar char="•"/>
            </a:pPr>
            <a:r>
              <a:rPr lang="en-US" baseline="0" dirty="0" smtClean="0"/>
              <a:t>Features of Mobile Services</a:t>
            </a:r>
          </a:p>
          <a:p>
            <a:pPr marL="628650" lvl="1" indent="-171450">
              <a:buFontTx/>
              <a:buChar char="•"/>
            </a:pPr>
            <a:r>
              <a:rPr lang="en-US" baseline="0" dirty="0" smtClean="0"/>
              <a:t>Storage – SQL DB</a:t>
            </a:r>
          </a:p>
          <a:p>
            <a:pPr marL="628650" lvl="1" indent="-171450">
              <a:buFontTx/>
              <a:buChar char="•"/>
            </a:pPr>
            <a:r>
              <a:rPr lang="en-US" baseline="0" dirty="0" smtClean="0"/>
              <a:t>Authentication – built in support for social providers w/ ability to custom </a:t>
            </a:r>
            <a:r>
              <a:rPr lang="en-US" baseline="0" dirty="0" err="1" smtClean="0"/>
              <a:t>auth</a:t>
            </a:r>
            <a:endParaRPr lang="en-US" baseline="0" dirty="0" smtClean="0"/>
          </a:p>
          <a:p>
            <a:pPr marL="628650" lvl="1" indent="-171450">
              <a:buFontTx/>
              <a:buChar char="•"/>
            </a:pPr>
            <a:r>
              <a:rPr lang="en-US" baseline="0" dirty="0" smtClean="0"/>
              <a:t>Backend logic – data validation, logical flows, </a:t>
            </a:r>
            <a:r>
              <a:rPr lang="en-US" baseline="0" dirty="0" err="1" smtClean="0"/>
              <a:t>etc</a:t>
            </a:r>
            <a:endParaRPr lang="en-US" baseline="0" dirty="0" smtClean="0"/>
          </a:p>
          <a:p>
            <a:pPr marL="628650" lvl="1" indent="-171450">
              <a:buFontTx/>
              <a:buChar char="•"/>
            </a:pPr>
            <a:r>
              <a:rPr lang="en-US" baseline="0" dirty="0" smtClean="0"/>
              <a:t>Push Notifications – across all major mobile platforms</a:t>
            </a:r>
          </a:p>
          <a:p>
            <a:pPr marL="628650" lvl="1" indent="-171450">
              <a:buFontTx/>
              <a:buChar char="•"/>
            </a:pPr>
            <a:r>
              <a:rPr lang="en-US" baseline="0" dirty="0" smtClean="0"/>
              <a:t>Scheduler – backend job processing</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3543470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are going to take a tour of the</a:t>
            </a:r>
            <a:r>
              <a:rPr lang="en-US" baseline="0" dirty="0" smtClean="0"/>
              <a:t> new Azure management portal.</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2206141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19</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1335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Expense</a:t>
            </a:r>
            <a:r>
              <a:rPr lang="en-US" baseline="0" dirty="0" smtClean="0"/>
              <a:t> reporting application scenario that we will be using today consists of a few different tiers including a SQL Database, WCF service, and a WPF client application. In our scenario, the entire system is currently deployed on-premises, but the engineering team has been charged with moving it to the cloud for a couple of reasons. The first reason is to offload some of the IT requirements and save some operational costs associated with running the application on-premises. Another is that the company is expanding across the country and has a growing workforce that needs to be able to use the system, and desires to be able to use it from many different devices including tablets and phones.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830230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migration life cycle is a standard methodology that provides you the step-by-step instructions for migrating your applications and data to the cloud. The main migration steps are Analysis Phase, Application Migration Phase, Data Migration Phase, Testing and Optimization Phase, and Operation and Management Phase.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975582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806011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phase is to understand the business needs that require the solution. After identifying the business needs, review the existing application architecture to identify the main differences between on-premises solutions and cloud offerings to determine if you need to re-design the existing on-premises application.</a:t>
            </a:r>
            <a:r>
              <a:rPr lang="en-US" baseline="0" dirty="0" smtClean="0"/>
              <a:t> It’s entirely possible that you end up migrating pieces of your system to the cloud, rather than the entire application and all dependencies.</a:t>
            </a:r>
          </a:p>
          <a:p>
            <a:endParaRPr lang="en-US" baseline="0" dirty="0" smtClean="0"/>
          </a:p>
          <a:p>
            <a:r>
              <a:rPr lang="en-US" baseline="0" dirty="0" smtClean="0"/>
              <a:t>This analysis and planning phase should be completed with care as you not only have to account for feature differences for services offered by Azure, but also prepare a plan for performance and scalability, plan for life cycle management.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73950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very high level, move</a:t>
            </a:r>
            <a:r>
              <a:rPr lang="en-US" baseline="0" dirty="0" smtClean="0"/>
              <a:t> your relational data from on-premises SQL Server to SQL Database running as a service (or virtual machine) and move unstructured data to storage like Blob, Table, or Drives.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29669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on-premises applications can run in Azure with very minimal or no changes necessary,</a:t>
            </a:r>
            <a:r>
              <a:rPr lang="en-US" baseline="0" dirty="0" smtClean="0"/>
              <a:t> but it would be wise to start with a proof-of-concept version of the application using test data. Then evaluate any performance, scalability, and security problems and iterate.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5214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After you migrate your application and data to Azure, perform functional and performance tests. At this phase, test your application in the cloud and confirm that it works as expected. Then, compare performance results between on-premises and Azure. After that, resolve any feature, functionality, performance, or scalability issues in your cloud application.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93113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solidFill>
                <a:effectLst/>
                <a:latin typeface="Segoe UI Light" pitchFamily="34" charset="0"/>
                <a:ea typeface="+mn-ea"/>
                <a:cs typeface="+mn-cs"/>
              </a:rPr>
              <a:t>After the testing and optimization phase, set up and implement application monitoring and tracing with Diagnostics. Diagnostics enables you to collect diagnostic data from an application running in Azure. You can use diagnostic data for debugging and troubleshooting, measuring performance, monitoring resource usage, traffic analysis and capacity planning, and auditing.</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2/10/2015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770772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084107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283145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920493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674225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7</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513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Azure provides speed, scale,</a:t>
            </a:r>
            <a:r>
              <a:rPr lang="en-US" baseline="0" dirty="0" smtClean="0"/>
              <a:t> and economic incentives. Everything is self-service. </a:t>
            </a:r>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10</a:t>
            </a:fld>
            <a:endParaRPr lang="en-US"/>
          </a:p>
        </p:txBody>
      </p:sp>
    </p:spTree>
    <p:extLst>
      <p:ext uri="{BB962C8B-B14F-4D97-AF65-F5344CB8AC3E}">
        <p14:creationId xmlns:p14="http://schemas.microsoft.com/office/powerpoint/2010/main" val="1440394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run your solutions on-premises, the entire technology stack from physical</a:t>
            </a:r>
            <a:r>
              <a:rPr lang="en-US" baseline="0" dirty="0" smtClean="0"/>
              <a:t> infrastructure on up through operating systems and applications must be managed locally. This typically requires an IT organization, and it presents many challenges with respect to security, maintenance, and even scale. It takes a lot of capital to acquire and maintain these systems.</a:t>
            </a:r>
          </a:p>
          <a:p>
            <a:endParaRPr lang="en-US" dirty="0" smtClean="0"/>
          </a:p>
          <a:p>
            <a:r>
              <a:rPr lang="en-US" dirty="0" smtClean="0"/>
              <a:t>Microsoft Azure provides a number of different hosting models that help you offload as much of the infrastructure</a:t>
            </a:r>
            <a:r>
              <a:rPr lang="en-US" baseline="0" dirty="0" smtClean="0"/>
              <a:t> and management as you need. Many companies have invested in virtualization of server resources on-premises, and those resources are ripe for moving to Azure with minimal modification. Or, if you simply need a lot of control over the O/S and runtime, creating and running virtual machines in Azure is the way to go (referred to as Infrastructure as a Service or </a:t>
            </a:r>
            <a:r>
              <a:rPr lang="en-US" baseline="0" dirty="0" err="1" smtClean="0"/>
              <a:t>IaaS</a:t>
            </a:r>
            <a:r>
              <a:rPr lang="en-US" baseline="0" dirty="0" smtClean="0"/>
              <a:t>). Plus you only need to pay for the computing resources that you use!</a:t>
            </a:r>
          </a:p>
          <a:p>
            <a:endParaRPr lang="en-US" baseline="0" dirty="0" smtClean="0"/>
          </a:p>
          <a:p>
            <a:r>
              <a:rPr lang="en-US" baseline="0" dirty="0" smtClean="0"/>
              <a:t>Azure also provides Platform as a Service (</a:t>
            </a:r>
            <a:r>
              <a:rPr lang="en-US" baseline="0" dirty="0" err="1" smtClean="0"/>
              <a:t>PaaS</a:t>
            </a:r>
            <a:r>
              <a:rPr lang="en-US" baseline="0" dirty="0" smtClean="0"/>
              <a:t>) models as well for many different types of resources, including websites and SQL Server. If you don’t need the additional control provided by </a:t>
            </a:r>
            <a:r>
              <a:rPr lang="en-US" baseline="0" dirty="0" err="1" smtClean="0"/>
              <a:t>IaaS</a:t>
            </a:r>
            <a:r>
              <a:rPr lang="en-US" baseline="0" dirty="0" smtClean="0"/>
              <a:t>, you can simply offload the scale, resilience and management aspects to Microsoft.</a:t>
            </a:r>
          </a:p>
          <a:p>
            <a:endParaRPr lang="en-US" baseline="0" dirty="0" smtClean="0"/>
          </a:p>
          <a:p>
            <a:r>
              <a:rPr lang="en-US" baseline="0" dirty="0" smtClean="0"/>
              <a:t>As we’ll show in demos to come, you can even create hybrid solutions and systems. There isn’t a need to move all of your servers, applications, and services wholesale if you do not want or need to.</a:t>
            </a:r>
            <a:endParaRPr lang="en-US" dirty="0" smtClean="0"/>
          </a:p>
        </p:txBody>
      </p:sp>
      <p:sp>
        <p:nvSpPr>
          <p:cNvPr id="4" name="Slide Number Placeholder 3"/>
          <p:cNvSpPr>
            <a:spLocks noGrp="1"/>
          </p:cNvSpPr>
          <p:nvPr>
            <p:ph type="sldNum" sz="quarter" idx="10"/>
          </p:nvPr>
        </p:nvSpPr>
        <p:spPr/>
        <p:txBody>
          <a:bodyPr/>
          <a:lstStyle/>
          <a:p>
            <a:fld id="{6A94919F-9FC7-4638-A41A-3D980986B2E8}" type="slidenum">
              <a:rPr lang="en-US" smtClean="0"/>
              <a:pPr/>
              <a:t>11</a:t>
            </a:fld>
            <a:endParaRPr lang="en-US"/>
          </a:p>
        </p:txBody>
      </p:sp>
    </p:spTree>
    <p:extLst>
      <p:ext uri="{BB962C8B-B14F-4D97-AF65-F5344CB8AC3E}">
        <p14:creationId xmlns:p14="http://schemas.microsoft.com/office/powerpoint/2010/main" val="4041105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Master" Target="../slideMasters/slideMaster7.xml"/><Relationship Id="rId4" Type="http://schemas.openxmlformats.org/officeDocument/2006/relationships/image" Target="../media/image13.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49206" y="6061422"/>
            <a:ext cx="1522007" cy="326167"/>
          </a:xfrm>
          <a:prstGeom prst="rect">
            <a:avLst/>
          </a:prstGeom>
        </p:spPr>
      </p:pic>
      <p:sp>
        <p:nvSpPr>
          <p:cNvPr id="5" name="Rectangle 4"/>
          <p:cNvSpPr/>
          <p:nvPr userDrawn="1"/>
        </p:nvSpPr>
        <p:spPr bwMode="gray">
          <a:xfrm>
            <a:off x="269232" y="1187621"/>
            <a:ext cx="8961851" cy="1793104"/>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l" defTabSz="914009" fontAlgn="base">
              <a:lnSpc>
                <a:spcPct val="90000"/>
              </a:lnSpc>
              <a:spcBef>
                <a:spcPct val="0"/>
              </a:spcBef>
              <a:spcAft>
                <a:spcPct val="0"/>
              </a:spcAft>
            </a:pPr>
            <a:r>
              <a:rPr kumimoji="0" lang="en-US" sz="7100" b="0" i="0" u="none" strike="noStrike" kern="1200" cap="none" spc="-100" normalizeH="0" baseline="0" noProof="0" dirty="0" smtClean="0">
                <a:ln w="3175">
                  <a:noFill/>
                </a:ln>
                <a:solidFill>
                  <a:srgbClr val="FFFFFF"/>
                </a:solidFill>
                <a:effectLst/>
                <a:uLnTx/>
                <a:uFillTx/>
                <a:latin typeface="Segoe UI Light"/>
                <a:cs typeface="Segoe UI" pitchFamily="34" charset="0"/>
              </a:rPr>
              <a:t>Executive Retreat 2013</a:t>
            </a:r>
            <a:endParaRPr lang="en-US" sz="3500" dirty="0" err="1"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134" y="353094"/>
            <a:ext cx="10986231"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2395392886"/>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4079758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5193290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68497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9" name="Rectangle 11"/>
          <p:cNvSpPr/>
          <p:nvPr userDrawn="1"/>
        </p:nvSpPr>
        <p:spPr>
          <a:xfrm>
            <a:off x="9430691" y="-13863"/>
            <a:ext cx="2809290" cy="6906185"/>
          </a:xfrm>
          <a:custGeom>
            <a:avLst/>
            <a:gdLst>
              <a:gd name="connsiteX0" fmla="*/ 0 w 4147146"/>
              <a:gd name="connsiteY0" fmla="*/ 0 h 1314375"/>
              <a:gd name="connsiteX1" fmla="*/ 4147146 w 4147146"/>
              <a:gd name="connsiteY1" fmla="*/ 0 h 1314375"/>
              <a:gd name="connsiteX2" fmla="*/ 4147146 w 4147146"/>
              <a:gd name="connsiteY2" fmla="*/ 1314375 h 1314375"/>
              <a:gd name="connsiteX3" fmla="*/ 0 w 4147146"/>
              <a:gd name="connsiteY3" fmla="*/ 1314375 h 1314375"/>
              <a:gd name="connsiteX4" fmla="*/ 0 w 4147146"/>
              <a:gd name="connsiteY4" fmla="*/ 0 h 1314375"/>
              <a:gd name="connsiteX0" fmla="*/ 0 w 5831567"/>
              <a:gd name="connsiteY0" fmla="*/ 0 h 1314375"/>
              <a:gd name="connsiteX1" fmla="*/ 5831567 w 5831567"/>
              <a:gd name="connsiteY1" fmla="*/ 16042 h 1314375"/>
              <a:gd name="connsiteX2" fmla="*/ 4147146 w 5831567"/>
              <a:gd name="connsiteY2" fmla="*/ 1314375 h 1314375"/>
              <a:gd name="connsiteX3" fmla="*/ 0 w 5831567"/>
              <a:gd name="connsiteY3" fmla="*/ 1314375 h 1314375"/>
              <a:gd name="connsiteX4" fmla="*/ 0 w 5831567"/>
              <a:gd name="connsiteY4" fmla="*/ 0 h 1314375"/>
              <a:gd name="connsiteX0" fmla="*/ 0 w 5189883"/>
              <a:gd name="connsiteY0" fmla="*/ 0 h 1314375"/>
              <a:gd name="connsiteX1" fmla="*/ 5189883 w 5189883"/>
              <a:gd name="connsiteY1" fmla="*/ 0 h 1314375"/>
              <a:gd name="connsiteX2" fmla="*/ 4147146 w 5189883"/>
              <a:gd name="connsiteY2" fmla="*/ 1314375 h 1314375"/>
              <a:gd name="connsiteX3" fmla="*/ 0 w 5189883"/>
              <a:gd name="connsiteY3" fmla="*/ 1314375 h 1314375"/>
              <a:gd name="connsiteX4" fmla="*/ 0 w 5189883"/>
              <a:gd name="connsiteY4" fmla="*/ 0 h 1314375"/>
              <a:gd name="connsiteX0" fmla="*/ 2175169 w 7365052"/>
              <a:gd name="connsiteY0" fmla="*/ 0 h 1317383"/>
              <a:gd name="connsiteX1" fmla="*/ 7365052 w 7365052"/>
              <a:gd name="connsiteY1" fmla="*/ 0 h 1317383"/>
              <a:gd name="connsiteX2" fmla="*/ 6322315 w 7365052"/>
              <a:gd name="connsiteY2" fmla="*/ 1314375 h 1317383"/>
              <a:gd name="connsiteX3" fmla="*/ 0 w 7365052"/>
              <a:gd name="connsiteY3" fmla="*/ 1317383 h 1317383"/>
              <a:gd name="connsiteX4" fmla="*/ 2175169 w 7365052"/>
              <a:gd name="connsiteY4" fmla="*/ 0 h 1317383"/>
              <a:gd name="connsiteX0" fmla="*/ 11388 w 7365052"/>
              <a:gd name="connsiteY0" fmla="*/ 0 h 1320391"/>
              <a:gd name="connsiteX1" fmla="*/ 7365052 w 7365052"/>
              <a:gd name="connsiteY1" fmla="*/ 3008 h 1320391"/>
              <a:gd name="connsiteX2" fmla="*/ 6322315 w 7365052"/>
              <a:gd name="connsiteY2" fmla="*/ 1317383 h 1320391"/>
              <a:gd name="connsiteX3" fmla="*/ 0 w 7365052"/>
              <a:gd name="connsiteY3" fmla="*/ 1320391 h 1320391"/>
              <a:gd name="connsiteX4" fmla="*/ 11388 w 7365052"/>
              <a:gd name="connsiteY4" fmla="*/ 0 h 1320391"/>
              <a:gd name="connsiteX0" fmla="*/ 3243357 w 10597021"/>
              <a:gd name="connsiteY0" fmla="*/ 0 h 1317383"/>
              <a:gd name="connsiteX1" fmla="*/ 10597021 w 10597021"/>
              <a:gd name="connsiteY1" fmla="*/ 3008 h 1317383"/>
              <a:gd name="connsiteX2" fmla="*/ 9554284 w 10597021"/>
              <a:gd name="connsiteY2" fmla="*/ 1317383 h 1317383"/>
              <a:gd name="connsiteX3" fmla="*/ 0 w 10597021"/>
              <a:gd name="connsiteY3" fmla="*/ 1299337 h 1317383"/>
              <a:gd name="connsiteX4" fmla="*/ 3243357 w 10597021"/>
              <a:gd name="connsiteY4" fmla="*/ 0 h 1317383"/>
              <a:gd name="connsiteX0" fmla="*/ 3243357 w 10597021"/>
              <a:gd name="connsiteY0" fmla="*/ 0 h 1308360"/>
              <a:gd name="connsiteX1" fmla="*/ 10597021 w 10597021"/>
              <a:gd name="connsiteY1" fmla="*/ 3008 h 1308360"/>
              <a:gd name="connsiteX2" fmla="*/ 7524910 w 10597021"/>
              <a:gd name="connsiteY2" fmla="*/ 1308360 h 1308360"/>
              <a:gd name="connsiteX3" fmla="*/ 0 w 10597021"/>
              <a:gd name="connsiteY3" fmla="*/ 1299337 h 1308360"/>
              <a:gd name="connsiteX4" fmla="*/ 3243357 w 10597021"/>
              <a:gd name="connsiteY4" fmla="*/ 0 h 1308360"/>
              <a:gd name="connsiteX0" fmla="*/ 3243357 w 7778443"/>
              <a:gd name="connsiteY0" fmla="*/ 0 h 1308360"/>
              <a:gd name="connsiteX1" fmla="*/ 7778443 w 7778443"/>
              <a:gd name="connsiteY1" fmla="*/ 0 h 1308360"/>
              <a:gd name="connsiteX2" fmla="*/ 7524910 w 7778443"/>
              <a:gd name="connsiteY2" fmla="*/ 1308360 h 1308360"/>
              <a:gd name="connsiteX3" fmla="*/ 0 w 7778443"/>
              <a:gd name="connsiteY3" fmla="*/ 1299337 h 1308360"/>
              <a:gd name="connsiteX4" fmla="*/ 3243357 w 7778443"/>
              <a:gd name="connsiteY4" fmla="*/ 0 h 1308360"/>
              <a:gd name="connsiteX0" fmla="*/ 3243357 w 7524910"/>
              <a:gd name="connsiteY0" fmla="*/ 0 h 1308360"/>
              <a:gd name="connsiteX1" fmla="*/ 7026823 w 7524910"/>
              <a:gd name="connsiteY1" fmla="*/ 0 h 1308360"/>
              <a:gd name="connsiteX2" fmla="*/ 7524910 w 7524910"/>
              <a:gd name="connsiteY2" fmla="*/ 1308360 h 1308360"/>
              <a:gd name="connsiteX3" fmla="*/ 0 w 7524910"/>
              <a:gd name="connsiteY3" fmla="*/ 1299337 h 1308360"/>
              <a:gd name="connsiteX4" fmla="*/ 3243357 w 7524910"/>
              <a:gd name="connsiteY4" fmla="*/ 0 h 1308360"/>
              <a:gd name="connsiteX0" fmla="*/ 3243357 w 7026823"/>
              <a:gd name="connsiteY0" fmla="*/ 0 h 1299337"/>
              <a:gd name="connsiteX1" fmla="*/ 7026823 w 7026823"/>
              <a:gd name="connsiteY1" fmla="*/ 0 h 1299337"/>
              <a:gd name="connsiteX2" fmla="*/ 6923613 w 7026823"/>
              <a:gd name="connsiteY2" fmla="*/ 1293664 h 1299337"/>
              <a:gd name="connsiteX3" fmla="*/ 0 w 7026823"/>
              <a:gd name="connsiteY3" fmla="*/ 1299337 h 1299337"/>
              <a:gd name="connsiteX4" fmla="*/ 3243357 w 7026823"/>
              <a:gd name="connsiteY4" fmla="*/ 0 h 1299337"/>
              <a:gd name="connsiteX0" fmla="*/ 3205776 w 6989242"/>
              <a:gd name="connsiteY0" fmla="*/ 0 h 1293664"/>
              <a:gd name="connsiteX1" fmla="*/ 6989242 w 6989242"/>
              <a:gd name="connsiteY1" fmla="*/ 0 h 1293664"/>
              <a:gd name="connsiteX2" fmla="*/ 6886032 w 6989242"/>
              <a:gd name="connsiteY2" fmla="*/ 1293664 h 1293664"/>
              <a:gd name="connsiteX3" fmla="*/ 0 w 6989242"/>
              <a:gd name="connsiteY3" fmla="*/ 1290519 h 1293664"/>
              <a:gd name="connsiteX4" fmla="*/ 3205776 w 6989242"/>
              <a:gd name="connsiteY4" fmla="*/ 0 h 1293664"/>
              <a:gd name="connsiteX0" fmla="*/ 3149405 w 6932871"/>
              <a:gd name="connsiteY0" fmla="*/ 0 h 1293664"/>
              <a:gd name="connsiteX1" fmla="*/ 6932871 w 6932871"/>
              <a:gd name="connsiteY1" fmla="*/ 0 h 1293664"/>
              <a:gd name="connsiteX2" fmla="*/ 6829661 w 6932871"/>
              <a:gd name="connsiteY2" fmla="*/ 1293664 h 1293664"/>
              <a:gd name="connsiteX3" fmla="*/ 0 w 6932871"/>
              <a:gd name="connsiteY3" fmla="*/ 1259657 h 1293664"/>
              <a:gd name="connsiteX4" fmla="*/ 3149405 w 6932871"/>
              <a:gd name="connsiteY4" fmla="*/ 0 h 1293664"/>
              <a:gd name="connsiteX0" fmla="*/ 3149405 w 6932871"/>
              <a:gd name="connsiteY0" fmla="*/ 0 h 1262802"/>
              <a:gd name="connsiteX1" fmla="*/ 6932871 w 6932871"/>
              <a:gd name="connsiteY1" fmla="*/ 0 h 1262802"/>
              <a:gd name="connsiteX2" fmla="*/ 6857845 w 6932871"/>
              <a:gd name="connsiteY2" fmla="*/ 1262802 h 1262802"/>
              <a:gd name="connsiteX3" fmla="*/ 0 w 6932871"/>
              <a:gd name="connsiteY3" fmla="*/ 1259657 h 1262802"/>
              <a:gd name="connsiteX4" fmla="*/ 3149405 w 6932871"/>
              <a:gd name="connsiteY4" fmla="*/ 0 h 1262802"/>
              <a:gd name="connsiteX0" fmla="*/ 4079535 w 6932871"/>
              <a:gd name="connsiteY0" fmla="*/ 2205 h 1262802"/>
              <a:gd name="connsiteX1" fmla="*/ 6932871 w 6932871"/>
              <a:gd name="connsiteY1" fmla="*/ 0 h 1262802"/>
              <a:gd name="connsiteX2" fmla="*/ 6857845 w 6932871"/>
              <a:gd name="connsiteY2" fmla="*/ 1262802 h 1262802"/>
              <a:gd name="connsiteX3" fmla="*/ 0 w 6932871"/>
              <a:gd name="connsiteY3" fmla="*/ 1259657 h 1262802"/>
              <a:gd name="connsiteX4" fmla="*/ 4079535 w 6932871"/>
              <a:gd name="connsiteY4" fmla="*/ 2205 h 1262802"/>
              <a:gd name="connsiteX0" fmla="*/ 2613875 w 5467211"/>
              <a:gd name="connsiteY0" fmla="*/ 2205 h 1262802"/>
              <a:gd name="connsiteX1" fmla="*/ 5467211 w 5467211"/>
              <a:gd name="connsiteY1" fmla="*/ 0 h 1262802"/>
              <a:gd name="connsiteX2" fmla="*/ 5392185 w 5467211"/>
              <a:gd name="connsiteY2" fmla="*/ 1262802 h 1262802"/>
              <a:gd name="connsiteX3" fmla="*/ 0 w 5467211"/>
              <a:gd name="connsiteY3" fmla="*/ 1261862 h 1262802"/>
              <a:gd name="connsiteX4" fmla="*/ 2613875 w 5467211"/>
              <a:gd name="connsiteY4" fmla="*/ 2205 h 1262802"/>
              <a:gd name="connsiteX0" fmla="*/ 3729562 w 6582898"/>
              <a:gd name="connsiteY0" fmla="*/ 2205 h 1265352"/>
              <a:gd name="connsiteX1" fmla="*/ 6582898 w 6582898"/>
              <a:gd name="connsiteY1" fmla="*/ 0 h 1265352"/>
              <a:gd name="connsiteX2" fmla="*/ 6507872 w 6582898"/>
              <a:gd name="connsiteY2" fmla="*/ 1262802 h 1265352"/>
              <a:gd name="connsiteX3" fmla="*/ 0 w 6582898"/>
              <a:gd name="connsiteY3" fmla="*/ 1265352 h 1265352"/>
              <a:gd name="connsiteX4" fmla="*/ 3729562 w 6582898"/>
              <a:gd name="connsiteY4" fmla="*/ 2205 h 126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898" h="1265352">
                <a:moveTo>
                  <a:pt x="3729562" y="2205"/>
                </a:moveTo>
                <a:lnTo>
                  <a:pt x="6582898" y="0"/>
                </a:lnTo>
                <a:lnTo>
                  <a:pt x="6507872" y="1262802"/>
                </a:lnTo>
                <a:lnTo>
                  <a:pt x="0" y="1265352"/>
                </a:lnTo>
                <a:lnTo>
                  <a:pt x="3729562" y="2205"/>
                </a:lnTo>
                <a:close/>
              </a:path>
            </a:pathLst>
          </a:custGeom>
          <a:solidFill>
            <a:srgbClr val="0082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2" name="Title 11"/>
          <p:cNvSpPr>
            <a:spLocks noGrp="1"/>
          </p:cNvSpPr>
          <p:nvPr>
            <p:ph type="title" hasCustomPrompt="1"/>
          </p:nvPr>
        </p:nvSpPr>
        <p:spPr>
          <a:xfrm>
            <a:off x="619250" y="365126"/>
            <a:ext cx="10512862" cy="944915"/>
          </a:xfrm>
          <a:prstGeom prst="rect">
            <a:avLst/>
          </a:prstGeom>
        </p:spPr>
        <p:txBody>
          <a:bodyPr/>
          <a:lstStyle>
            <a:lvl1pPr>
              <a:defRPr sz="4399">
                <a:solidFill>
                  <a:srgbClr val="008272"/>
                </a:solidFill>
                <a:latin typeface="Segoe UI Light" panose="020B0502040204020203" pitchFamily="34" charset="0"/>
                <a:cs typeface="Segoe UI Light" panose="020B0502040204020203" pitchFamily="34" charset="0"/>
              </a:defRPr>
            </a:lvl1pPr>
          </a:lstStyle>
          <a:p>
            <a:r>
              <a:rPr lang="en-US" dirty="0" smtClean="0"/>
              <a:t>Title</a:t>
            </a:r>
            <a:endParaRPr lang="en-US" dirty="0"/>
          </a:p>
        </p:txBody>
      </p:sp>
      <p:sp>
        <p:nvSpPr>
          <p:cNvPr id="28" name="Text Placeholder 27"/>
          <p:cNvSpPr>
            <a:spLocks noGrp="1"/>
          </p:cNvSpPr>
          <p:nvPr>
            <p:ph type="body" sz="quarter" idx="10"/>
          </p:nvPr>
        </p:nvSpPr>
        <p:spPr>
          <a:xfrm>
            <a:off x="636422" y="1608664"/>
            <a:ext cx="8479803" cy="2210795"/>
          </a:xfrm>
          <a:prstGeom prst="rect">
            <a:avLst/>
          </a:prstGeom>
        </p:spPr>
        <p:txBody>
          <a:bodyPr/>
          <a:lstStyle>
            <a:lvl1pPr marL="0" indent="0">
              <a:buNone/>
              <a:defRPr>
                <a:solidFill>
                  <a:schemeClr val="tx1"/>
                </a:solidFill>
                <a:latin typeface="Segoe UI Light" panose="020B0502040204020203" pitchFamily="34" charset="0"/>
                <a:cs typeface="Segoe UI Light" panose="020B0502040204020203" pitchFamily="34" charset="0"/>
              </a:defRPr>
            </a:lvl1pPr>
            <a:lvl2pPr marL="457063" indent="0">
              <a:buNone/>
              <a:defRPr>
                <a:solidFill>
                  <a:schemeClr val="tx1"/>
                </a:solidFill>
                <a:latin typeface="Segoe UI Light" panose="020B0502040204020203" pitchFamily="34" charset="0"/>
                <a:cs typeface="Segoe UI Light" panose="020B0502040204020203" pitchFamily="34" charset="0"/>
              </a:defRPr>
            </a:lvl2pPr>
            <a:lvl3pPr marL="914126" indent="0">
              <a:buNone/>
              <a:defRPr>
                <a:solidFill>
                  <a:schemeClr val="tx1"/>
                </a:solidFill>
                <a:latin typeface="Segoe UI Light" panose="020B0502040204020203" pitchFamily="34" charset="0"/>
                <a:cs typeface="Segoe UI Light" panose="020B0502040204020203" pitchFamily="34" charset="0"/>
              </a:defRPr>
            </a:lvl3pPr>
            <a:lvl4pPr marL="1371189" indent="0">
              <a:buNone/>
              <a:defRPr>
                <a:solidFill>
                  <a:schemeClr val="tx1"/>
                </a:solidFill>
                <a:latin typeface="Segoe UI Light" panose="020B0502040204020203" pitchFamily="34" charset="0"/>
                <a:cs typeface="Segoe UI Light" panose="020B0502040204020203" pitchFamily="34" charset="0"/>
              </a:defRPr>
            </a:lvl4pPr>
            <a:lvl5pPr marL="1828251" indent="0">
              <a:buNone/>
              <a:defRPr>
                <a:solidFill>
                  <a:schemeClr val="tx1"/>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72264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018" y="2816939"/>
            <a:ext cx="11031571"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37001881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412"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23945654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9057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02645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3624580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5350" y="6084203"/>
            <a:ext cx="1522007" cy="326167"/>
          </a:xfrm>
          <a:prstGeom prst="rect">
            <a:avLst/>
          </a:prstGeom>
        </p:spPr>
      </p:pic>
      <p:sp>
        <p:nvSpPr>
          <p:cNvPr id="3" name="TextBox 2"/>
          <p:cNvSpPr txBox="1"/>
          <p:nvPr userDrawn="1"/>
        </p:nvSpPr>
        <p:spPr>
          <a:xfrm>
            <a:off x="269169" y="1187622"/>
            <a:ext cx="7169531" cy="1793103"/>
          </a:xfrm>
          <a:prstGeom prst="rect">
            <a:avLst/>
          </a:prstGeom>
          <a:solidFill>
            <a:schemeClr val="accent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5881" spc="-147" dirty="0" smtClean="0">
                <a:latin typeface="Segoe UI Light"/>
              </a:rPr>
              <a:t>Executive Retreat 2014</a:t>
            </a:r>
          </a:p>
        </p:txBody>
      </p:sp>
    </p:spTree>
    <p:extLst>
      <p:ext uri="{BB962C8B-B14F-4D97-AF65-F5344CB8AC3E}">
        <p14:creationId xmlns:p14="http://schemas.microsoft.com/office/powerpoint/2010/main" val="33664854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 y="0"/>
            <a:ext cx="12187096" cy="6858000"/>
          </a:xfrm>
          <a:prstGeom prst="rect">
            <a:avLst/>
          </a:prstGeom>
        </p:spPr>
      </p:pic>
      <p:sp>
        <p:nvSpPr>
          <p:cNvPr id="18" name="Rectangle 17"/>
          <p:cNvSpPr/>
          <p:nvPr userDrawn="1"/>
        </p:nvSpPr>
        <p:spPr bwMode="gray">
          <a:xfrm>
            <a:off x="269169" y="1187621"/>
            <a:ext cx="7169531" cy="3586208"/>
          </a:xfrm>
          <a:prstGeom prst="rect">
            <a:avLst/>
          </a:prstGeom>
          <a:solidFill>
            <a:schemeClr val="accent1">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3" y="1187620"/>
            <a:ext cx="7171087"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169" y="3249691"/>
            <a:ext cx="7169531"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206" y="6061766"/>
            <a:ext cx="1522007" cy="326167"/>
          </a:xfrm>
          <a:prstGeom prst="rect">
            <a:avLst/>
          </a:prstGeom>
        </p:spPr>
      </p:pic>
    </p:spTree>
    <p:extLst>
      <p:ext uri="{BB962C8B-B14F-4D97-AF65-F5344CB8AC3E}">
        <p14:creationId xmlns:p14="http://schemas.microsoft.com/office/powerpoint/2010/main" val="2431177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1522" y="6061766"/>
            <a:ext cx="1517372" cy="326167"/>
          </a:xfrm>
          <a:prstGeom prst="rect">
            <a:avLst/>
          </a:prstGeom>
        </p:spPr>
      </p:pic>
    </p:spTree>
    <p:extLst>
      <p:ext uri="{BB962C8B-B14F-4D97-AF65-F5344CB8AC3E}">
        <p14:creationId xmlns:p14="http://schemas.microsoft.com/office/powerpoint/2010/main" val="706496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 y="0"/>
            <a:ext cx="12187096" cy="6858000"/>
          </a:xfrm>
          <a:prstGeom prst="rect">
            <a:avLst/>
          </a:prstGeom>
        </p:spPr>
      </p:pic>
      <p:sp>
        <p:nvSpPr>
          <p:cNvPr id="19" name="Rectangle 18"/>
          <p:cNvSpPr/>
          <p:nvPr userDrawn="1"/>
        </p:nvSpPr>
        <p:spPr bwMode="gray">
          <a:xfrm>
            <a:off x="269232" y="1187621"/>
            <a:ext cx="7169531" cy="44827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169" y="1187607"/>
            <a:ext cx="7169531" cy="2689656"/>
          </a:xfrm>
          <a:noFill/>
        </p:spPr>
        <p:txBody>
          <a:bodyPr lIns="143407" tIns="89629" rIns="143407" bIns="89629" anchor="t" anchorCtr="0"/>
          <a:lstStyle>
            <a:lvl1pPr>
              <a:defRPr sz="6500"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170" y="3875706"/>
            <a:ext cx="7169531" cy="1794661"/>
          </a:xfrm>
          <a:noFill/>
        </p:spPr>
        <p:txBody>
          <a:bodyPr lIns="179259" tIns="143407" rIns="179259" bIns="143407">
            <a:noAutofit/>
          </a:bodyPr>
          <a:lstStyle>
            <a:lvl1pPr marL="0" indent="0">
              <a:spcBef>
                <a:spcPts val="0"/>
              </a:spcBef>
              <a:buNone/>
              <a:defRPr sz="35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49206" y="6061422"/>
            <a:ext cx="1522007" cy="326167"/>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userDrawn="1">
          <p15:clr>
            <a:srgbClr val="FBAE40"/>
          </p15:clr>
        </p15:guide>
        <p15:guide id="5" pos="7546"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1"/>
            <a:ext cx="6271784" cy="1794661"/>
          </a:xfrm>
          <a:noFill/>
        </p:spPr>
        <p:txBody>
          <a:bodyPr lIns="146304" tIns="109728" rIns="146304" bIns="109728">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9858042" cy="1801436"/>
          </a:xfrm>
          <a:noFill/>
        </p:spPr>
        <p:txBody>
          <a:bodyPr lIns="146304" tIns="91440" rIns="146304" bIns="91440" anchor="t" anchorCtr="0"/>
          <a:lstStyle>
            <a:lvl1pPr>
              <a:defRPr sz="5881"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49206" y="6061766"/>
            <a:ext cx="1522007" cy="326167"/>
          </a:xfrm>
          <a:prstGeom prst="rect">
            <a:avLst/>
          </a:prstGeom>
        </p:spPr>
      </p:pic>
    </p:spTree>
    <p:extLst>
      <p:ext uri="{BB962C8B-B14F-4D97-AF65-F5344CB8AC3E}">
        <p14:creationId xmlns:p14="http://schemas.microsoft.com/office/powerpoint/2010/main" val="1969960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169" y="2084172"/>
            <a:ext cx="8961914"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232" y="2084187"/>
            <a:ext cx="8961851" cy="1793090"/>
          </a:xfrm>
          <a:noFill/>
        </p:spPr>
        <p:txBody>
          <a:bodyPr lIns="146304" tIns="91440" rIns="146304" bIns="91440" anchor="t" anchorCtr="0"/>
          <a:lstStyle>
            <a:lvl1pPr>
              <a:defRPr sz="5881"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231" y="3878574"/>
            <a:ext cx="8961852" cy="1792326"/>
          </a:xfrm>
          <a:noFill/>
        </p:spPr>
        <p:txBody>
          <a:bodyPr lIns="146304" tIns="109728" rIns="146304" bIns="109728">
            <a:noAutofit/>
          </a:bodyPr>
          <a:lstStyle>
            <a:lvl1pPr marL="0" indent="0">
              <a:spcBef>
                <a:spcPts val="0"/>
              </a:spcBef>
              <a:buNone/>
              <a:defRPr sz="3528"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9702" y="471123"/>
            <a:ext cx="2506814" cy="537211"/>
          </a:xfrm>
          <a:prstGeom prst="rect">
            <a:avLst/>
          </a:prstGeom>
        </p:spPr>
      </p:pic>
    </p:spTree>
    <p:extLst>
      <p:ext uri="{BB962C8B-B14F-4D97-AF65-F5344CB8AC3E}">
        <p14:creationId xmlns:p14="http://schemas.microsoft.com/office/powerpoint/2010/main" val="2372356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7"/>
            <a:ext cx="9858106"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032573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051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487818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9564248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7752267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757047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526343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681570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1"/>
            <a:ext cx="9858106" cy="1793881"/>
          </a:xfrm>
          <a:noFill/>
        </p:spPr>
        <p:txBody>
          <a:bodyPr lIns="179259" tIns="143407" rIns="179259" bIns="143407">
            <a:noAutofit/>
          </a:bodyPr>
          <a:lstStyle>
            <a:lvl1pPr marL="0" indent="0">
              <a:spcBef>
                <a:spcPts val="0"/>
              </a:spcBef>
              <a:buNone/>
              <a:defRPr sz="35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333196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6725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59396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52499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841204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25674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407505934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13013879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11023285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5784054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6232469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96201172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0"/>
            <a:ext cx="6092857" cy="6856100"/>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6790357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2857" cy="6852151"/>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46251243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78749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6077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5315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16512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05323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3144926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169" y="1190734"/>
            <a:ext cx="11650488" cy="221079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33070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52587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Growth Expectation">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4" name="Text Placeholder 5"/>
          <p:cNvSpPr>
            <a:spLocks noGrp="1"/>
          </p:cNvSpPr>
          <p:nvPr>
            <p:ph type="body" sz="quarter" idx="11" hasCustomPrompt="1"/>
          </p:nvPr>
        </p:nvSpPr>
        <p:spPr>
          <a:xfrm>
            <a:off x="353084" y="1733956"/>
            <a:ext cx="3579458" cy="781742"/>
          </a:xfrm>
          <a:prstGeom prst="rect">
            <a:avLst/>
          </a:prstGeom>
          <a:solidFill>
            <a:schemeClr val="tx2"/>
          </a:solidFill>
        </p:spPr>
        <p:txBody>
          <a:bodyPr anchor="ctr"/>
          <a:lstStyle>
            <a:lvl1pPr marL="0" indent="0">
              <a:buNone/>
              <a:defRPr sz="176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fill to a primary color</a:t>
            </a:r>
            <a:endParaRPr lang="en-US" dirty="0"/>
          </a:p>
        </p:txBody>
      </p:sp>
      <p:sp>
        <p:nvSpPr>
          <p:cNvPr id="5" name="Text Placeholder 5"/>
          <p:cNvSpPr>
            <a:spLocks noGrp="1"/>
          </p:cNvSpPr>
          <p:nvPr>
            <p:ph type="body" sz="quarter" idx="12" hasCustomPrompt="1"/>
          </p:nvPr>
        </p:nvSpPr>
        <p:spPr>
          <a:xfrm>
            <a:off x="353084" y="2569223"/>
            <a:ext cx="3579458" cy="781742"/>
          </a:xfrm>
          <a:prstGeom prst="rect">
            <a:avLst/>
          </a:prstGeom>
          <a:solidFill>
            <a:schemeClr val="tx2"/>
          </a:solidFill>
        </p:spPr>
        <p:txBody>
          <a:bodyPr anchor="ctr"/>
          <a:lstStyle>
            <a:lvl1pPr marL="0" indent="0">
              <a:buNone/>
              <a:defRPr sz="176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fill to a primary color</a:t>
            </a:r>
            <a:endParaRPr lang="en-US" dirty="0"/>
          </a:p>
        </p:txBody>
      </p:sp>
    </p:spTree>
    <p:extLst>
      <p:ext uri="{BB962C8B-B14F-4D97-AF65-F5344CB8AC3E}">
        <p14:creationId xmlns:p14="http://schemas.microsoft.com/office/powerpoint/2010/main" val="20641694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Tree>
    <p:extLst>
      <p:ext uri="{BB962C8B-B14F-4D97-AF65-F5344CB8AC3E}">
        <p14:creationId xmlns:p14="http://schemas.microsoft.com/office/powerpoint/2010/main" val="402585624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Basic">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Tree>
    <p:extLst>
      <p:ext uri="{BB962C8B-B14F-4D97-AF65-F5344CB8AC3E}">
        <p14:creationId xmlns:p14="http://schemas.microsoft.com/office/powerpoint/2010/main" val="363827629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Partners">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tIns="45720"/>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5" name="Text Placeholder 4"/>
          <p:cNvSpPr>
            <a:spLocks noGrp="1"/>
          </p:cNvSpPr>
          <p:nvPr>
            <p:ph type="body" sz="quarter" idx="11" hasCustomPrompt="1"/>
          </p:nvPr>
        </p:nvSpPr>
        <p:spPr>
          <a:xfrm>
            <a:off x="228717"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6" name="Text Placeholder 4"/>
          <p:cNvSpPr>
            <a:spLocks noGrp="1"/>
          </p:cNvSpPr>
          <p:nvPr>
            <p:ph type="body" sz="quarter" idx="12" hasCustomPrompt="1"/>
          </p:nvPr>
        </p:nvSpPr>
        <p:spPr>
          <a:xfrm>
            <a:off x="3151953"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7" name="Text Placeholder 4"/>
          <p:cNvSpPr>
            <a:spLocks noGrp="1"/>
          </p:cNvSpPr>
          <p:nvPr>
            <p:ph type="body" sz="quarter" idx="13" hasCustomPrompt="1"/>
          </p:nvPr>
        </p:nvSpPr>
        <p:spPr>
          <a:xfrm>
            <a:off x="6075187"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8" name="Text Placeholder 4"/>
          <p:cNvSpPr>
            <a:spLocks noGrp="1"/>
          </p:cNvSpPr>
          <p:nvPr>
            <p:ph type="body" sz="quarter" idx="14" hasCustomPrompt="1"/>
          </p:nvPr>
        </p:nvSpPr>
        <p:spPr>
          <a:xfrm>
            <a:off x="8998422" y="1708515"/>
            <a:ext cx="2808377" cy="767041"/>
          </a:xfrm>
          <a:prstGeom prst="rect">
            <a:avLst/>
          </a:prstGeom>
        </p:spPr>
        <p:txBody>
          <a:bodyPr anchor="ctr"/>
          <a:lstStyle>
            <a:lvl1pPr marL="0" indent="0" algn="ctr">
              <a:buNone/>
              <a:defRPr sz="2352">
                <a:latin typeface="Segoe UI Semibold" panose="020B0702040204020203" pitchFamily="34" charset="0"/>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Label – change fill color</a:t>
            </a:r>
            <a:endParaRPr lang="en-US" dirty="0"/>
          </a:p>
        </p:txBody>
      </p:sp>
      <p:sp>
        <p:nvSpPr>
          <p:cNvPr id="9" name="Text Placeholder 4"/>
          <p:cNvSpPr>
            <a:spLocks noGrp="1"/>
          </p:cNvSpPr>
          <p:nvPr>
            <p:ph type="body" sz="quarter" idx="15" hasCustomPrompt="1"/>
          </p:nvPr>
        </p:nvSpPr>
        <p:spPr>
          <a:xfrm>
            <a:off x="228717" y="2602325"/>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0" name="Text Placeholder 4"/>
          <p:cNvSpPr>
            <a:spLocks noGrp="1"/>
          </p:cNvSpPr>
          <p:nvPr>
            <p:ph type="body" sz="quarter" idx="16" hasCustomPrompt="1"/>
          </p:nvPr>
        </p:nvSpPr>
        <p:spPr>
          <a:xfrm>
            <a:off x="3151953" y="2602325"/>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1" name="Text Placeholder 4"/>
          <p:cNvSpPr>
            <a:spLocks noGrp="1"/>
          </p:cNvSpPr>
          <p:nvPr>
            <p:ph type="body" sz="quarter" idx="17" hasCustomPrompt="1"/>
          </p:nvPr>
        </p:nvSpPr>
        <p:spPr>
          <a:xfrm>
            <a:off x="6075187" y="2602324"/>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2" name="Text Placeholder 4"/>
          <p:cNvSpPr>
            <a:spLocks noGrp="1"/>
          </p:cNvSpPr>
          <p:nvPr>
            <p:ph type="body" sz="quarter" idx="18" hasCustomPrompt="1"/>
          </p:nvPr>
        </p:nvSpPr>
        <p:spPr>
          <a:xfrm>
            <a:off x="8998422" y="2602324"/>
            <a:ext cx="2808377" cy="736231"/>
          </a:xfrm>
          <a:prstGeom prst="rect">
            <a:avLst/>
          </a:prstGeom>
        </p:spPr>
        <p:txBody>
          <a:bodyPr anchor="t"/>
          <a:lstStyle>
            <a:lvl1pPr marL="0" indent="0">
              <a:buNone/>
              <a:defRPr sz="1568">
                <a:latin typeface="+mn-lt"/>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Body copy</a:t>
            </a:r>
            <a:endParaRPr lang="en-US" dirty="0"/>
          </a:p>
        </p:txBody>
      </p:sp>
      <p:sp>
        <p:nvSpPr>
          <p:cNvPr id="14" name="Content Placeholder 13"/>
          <p:cNvSpPr>
            <a:spLocks noGrp="1"/>
          </p:cNvSpPr>
          <p:nvPr>
            <p:ph sz="quarter" idx="19" hasCustomPrompt="1"/>
          </p:nvPr>
        </p:nvSpPr>
        <p:spPr>
          <a:xfrm>
            <a:off x="0" y="4937262"/>
            <a:ext cx="12188825" cy="1920738"/>
          </a:xfrm>
          <a:prstGeom prst="rect">
            <a:avLst/>
          </a:prstGeom>
        </p:spPr>
        <p:txBody>
          <a:bodyPr tIns="274320" rIns="457200"/>
          <a:lstStyle>
            <a:lvl1pPr marL="0" indent="0" algn="r">
              <a:buNone/>
              <a:defRPr>
                <a:solidFill>
                  <a:schemeClr val="tx2"/>
                </a:solidFill>
              </a:defRPr>
            </a:lvl1pPr>
          </a:lstStyle>
          <a:p>
            <a:pPr lvl="0"/>
            <a:r>
              <a:rPr lang="en-US" dirty="0" smtClean="0"/>
              <a:t>Image</a:t>
            </a:r>
            <a:endParaRPr lang="en-US" dirty="0"/>
          </a:p>
        </p:txBody>
      </p:sp>
    </p:spTree>
    <p:extLst>
      <p:ext uri="{BB962C8B-B14F-4D97-AF65-F5344CB8AC3E}">
        <p14:creationId xmlns:p14="http://schemas.microsoft.com/office/powerpoint/2010/main" val="122223495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all to action">
    <p:spTree>
      <p:nvGrpSpPr>
        <p:cNvPr id="1" name=""/>
        <p:cNvGrpSpPr/>
        <p:nvPr/>
      </p:nvGrpSpPr>
      <p:grpSpPr>
        <a:xfrm>
          <a:off x="0" y="0"/>
          <a:ext cx="0" cy="0"/>
          <a:chOff x="0" y="0"/>
          <a:chExt cx="0" cy="0"/>
        </a:xfrm>
      </p:grpSpPr>
      <p:sp>
        <p:nvSpPr>
          <p:cNvPr id="2" name="Title 1"/>
          <p:cNvSpPr>
            <a:spLocks noGrp="1"/>
          </p:cNvSpPr>
          <p:nvPr>
            <p:ph type="title"/>
          </p:nvPr>
        </p:nvSpPr>
        <p:spPr>
          <a:xfrm>
            <a:off x="228031" y="227852"/>
            <a:ext cx="11578768" cy="648997"/>
          </a:xfrm>
        </p:spPr>
        <p:txBody>
          <a:bodyPr/>
          <a:lstStyle/>
          <a:p>
            <a:r>
              <a:rPr lang="en-US" smtClean="0"/>
              <a:t>Click to edit Master title style</a:t>
            </a:r>
            <a:endParaRPr lang="en-US"/>
          </a:p>
        </p:txBody>
      </p:sp>
      <p:sp>
        <p:nvSpPr>
          <p:cNvPr id="5" name="Text Placeholder 4"/>
          <p:cNvSpPr>
            <a:spLocks noGrp="1"/>
          </p:cNvSpPr>
          <p:nvPr>
            <p:ph type="body" sz="quarter" idx="11" hasCustomPrompt="1"/>
          </p:nvPr>
        </p:nvSpPr>
        <p:spPr>
          <a:xfrm>
            <a:off x="228717" y="1537187"/>
            <a:ext cx="560467" cy="1058800"/>
          </a:xfrm>
          <a:prstGeom prst="rect">
            <a:avLst/>
          </a:prstGeom>
        </p:spPr>
        <p:txBody>
          <a:bodyPr lIns="0" tIns="0" rIns="0" bIns="0" anchor="t"/>
          <a:lstStyle>
            <a:lvl1pPr marL="0" indent="0">
              <a:buNone/>
              <a:defRPr sz="8624"/>
            </a:lvl1pPr>
          </a:lstStyle>
          <a:p>
            <a:pPr lvl="0"/>
            <a:r>
              <a:rPr lang="en-US" dirty="0" smtClean="0"/>
              <a:t>1</a:t>
            </a:r>
            <a:endParaRPr lang="en-US" dirty="0"/>
          </a:p>
        </p:txBody>
      </p:sp>
      <p:sp>
        <p:nvSpPr>
          <p:cNvPr id="8" name="Text Placeholder 7"/>
          <p:cNvSpPr>
            <a:spLocks noGrp="1"/>
          </p:cNvSpPr>
          <p:nvPr>
            <p:ph type="body" sz="quarter" idx="12" hasCustomPrompt="1"/>
          </p:nvPr>
        </p:nvSpPr>
        <p:spPr>
          <a:xfrm>
            <a:off x="896191" y="1537838"/>
            <a:ext cx="2929737" cy="1058151"/>
          </a:xfrm>
          <a:prstGeom prst="rect">
            <a:avLst/>
          </a:prstGeom>
        </p:spPr>
        <p:txBody>
          <a:bodyPr tIns="91440">
            <a:noAutofit/>
          </a:bodyPr>
          <a:lstStyle>
            <a:lvl1pPr marL="0" indent="0">
              <a:buNone/>
              <a:defRPr sz="1960" baseline="0"/>
            </a:lvl1pPr>
          </a:lstStyle>
          <a:p>
            <a:pPr lvl="0"/>
            <a:r>
              <a:rPr lang="en-US" dirty="0" smtClean="0"/>
              <a:t>Takes up a proportional area of the slide based on number of similar items </a:t>
            </a:r>
            <a:endParaRPr lang="en-US" dirty="0"/>
          </a:p>
        </p:txBody>
      </p:sp>
      <p:sp>
        <p:nvSpPr>
          <p:cNvPr id="9" name="Text Placeholder 5"/>
          <p:cNvSpPr>
            <a:spLocks noGrp="1"/>
          </p:cNvSpPr>
          <p:nvPr>
            <p:ph type="body" sz="quarter" idx="13" hasCustomPrompt="1"/>
          </p:nvPr>
        </p:nvSpPr>
        <p:spPr>
          <a:xfrm>
            <a:off x="228029" y="2834787"/>
            <a:ext cx="2294250" cy="1150161"/>
          </a:xfrm>
          <a:prstGeom prst="rect">
            <a:avLst/>
          </a:prstGeom>
          <a:solidFill>
            <a:schemeClr val="bg1"/>
          </a:solidFill>
        </p:spPr>
        <p:txBody>
          <a:bodyPr lIns="182880" anchor="ctr"/>
          <a:lstStyle>
            <a:lvl1pPr marL="0" indent="0">
              <a:buNone/>
              <a:defRPr sz="2744"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Fill with primary color</a:t>
            </a:r>
            <a:endParaRPr lang="en-US" dirty="0"/>
          </a:p>
        </p:txBody>
      </p:sp>
      <p:sp>
        <p:nvSpPr>
          <p:cNvPr id="10" name="Text Placeholder 5"/>
          <p:cNvSpPr>
            <a:spLocks noGrp="1"/>
          </p:cNvSpPr>
          <p:nvPr>
            <p:ph type="body" sz="quarter" idx="14" hasCustomPrompt="1"/>
          </p:nvPr>
        </p:nvSpPr>
        <p:spPr>
          <a:xfrm>
            <a:off x="228028" y="4085879"/>
            <a:ext cx="2294250" cy="1150161"/>
          </a:xfrm>
          <a:prstGeom prst="rect">
            <a:avLst/>
          </a:prstGeom>
          <a:solidFill>
            <a:schemeClr val="bg1"/>
          </a:solidFill>
        </p:spPr>
        <p:txBody>
          <a:bodyPr lIns="182880" anchor="ctr"/>
          <a:lstStyle>
            <a:lvl1pPr marL="335981" indent="-335981">
              <a:buNone/>
              <a:defRPr lang="en-US" sz="2744" dirty="0" smtClean="0">
                <a:solidFill>
                  <a:schemeClr val="tx1"/>
                </a:solidFill>
              </a:defRPr>
            </a:lvl1pPr>
          </a:lstStyle>
          <a:p>
            <a:pPr marL="0" lvl="0" indent="0"/>
            <a:r>
              <a:rPr lang="en-US" dirty="0" smtClean="0"/>
              <a:t>Fill with primary color</a:t>
            </a:r>
          </a:p>
        </p:txBody>
      </p:sp>
      <p:sp>
        <p:nvSpPr>
          <p:cNvPr id="11" name="Text Placeholder 5"/>
          <p:cNvSpPr>
            <a:spLocks noGrp="1"/>
          </p:cNvSpPr>
          <p:nvPr>
            <p:ph type="body" sz="quarter" idx="15" hasCustomPrompt="1"/>
          </p:nvPr>
        </p:nvSpPr>
        <p:spPr>
          <a:xfrm>
            <a:off x="228028" y="5336668"/>
            <a:ext cx="2294250" cy="1150161"/>
          </a:xfrm>
          <a:prstGeom prst="rect">
            <a:avLst/>
          </a:prstGeom>
          <a:solidFill>
            <a:schemeClr val="bg1"/>
          </a:solidFill>
        </p:spPr>
        <p:txBody>
          <a:bodyPr lIns="182880" anchor="ctr"/>
          <a:lstStyle>
            <a:lvl1pPr marL="335981" indent="-335981">
              <a:buNone/>
              <a:defRPr lang="en-US" sz="2744" dirty="0" smtClean="0">
                <a:solidFill>
                  <a:schemeClr val="tx1"/>
                </a:solidFill>
              </a:defRPr>
            </a:lvl1pPr>
          </a:lstStyle>
          <a:p>
            <a:pPr marL="0" lvl="0" indent="0"/>
            <a:r>
              <a:rPr lang="en-US" dirty="0" smtClean="0"/>
              <a:t>Fill with primary color</a:t>
            </a:r>
          </a:p>
        </p:txBody>
      </p:sp>
      <p:sp>
        <p:nvSpPr>
          <p:cNvPr id="12" name="Text Placeholder 5"/>
          <p:cNvSpPr>
            <a:spLocks noGrp="1"/>
          </p:cNvSpPr>
          <p:nvPr>
            <p:ph type="body" sz="quarter" idx="16"/>
          </p:nvPr>
        </p:nvSpPr>
        <p:spPr>
          <a:xfrm>
            <a:off x="2619390" y="2834787"/>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
        <p:nvSpPr>
          <p:cNvPr id="13" name="Text Placeholder 5"/>
          <p:cNvSpPr>
            <a:spLocks noGrp="1"/>
          </p:cNvSpPr>
          <p:nvPr>
            <p:ph type="body" sz="quarter" idx="17"/>
          </p:nvPr>
        </p:nvSpPr>
        <p:spPr>
          <a:xfrm>
            <a:off x="2619389" y="4085879"/>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
        <p:nvSpPr>
          <p:cNvPr id="14" name="Text Placeholder 5"/>
          <p:cNvSpPr>
            <a:spLocks noGrp="1"/>
          </p:cNvSpPr>
          <p:nvPr>
            <p:ph type="body" sz="quarter" idx="18"/>
          </p:nvPr>
        </p:nvSpPr>
        <p:spPr>
          <a:xfrm>
            <a:off x="2619389" y="5336668"/>
            <a:ext cx="9208251" cy="1150161"/>
          </a:xfrm>
          <a:prstGeom prst="rect">
            <a:avLst/>
          </a:prstGeom>
          <a:solidFill>
            <a:schemeClr val="tx1">
              <a:lumMod val="95000"/>
            </a:schemeClr>
          </a:solidFill>
        </p:spPr>
        <p:txBody>
          <a:bodyPr anchor="ctr"/>
          <a:lstStyle>
            <a:lvl1pPr marL="0" indent="0">
              <a:buNone/>
              <a:defRPr sz="1568"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endParaRPr lang="en-US" dirty="0"/>
          </a:p>
        </p:txBody>
      </p:sp>
    </p:spTree>
    <p:extLst>
      <p:ext uri="{BB962C8B-B14F-4D97-AF65-F5344CB8AC3E}">
        <p14:creationId xmlns:p14="http://schemas.microsoft.com/office/powerpoint/2010/main" val="4207338812"/>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136" baseline="0"/>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 (change to primary color)</a:t>
            </a:r>
          </a:p>
        </p:txBody>
      </p:sp>
      <p:sp>
        <p:nvSpPr>
          <p:cNvPr id="6" name="Text Placeholder 5"/>
          <p:cNvSpPr>
            <a:spLocks noGrp="1"/>
          </p:cNvSpPr>
          <p:nvPr>
            <p:ph type="body" sz="quarter" idx="11" hasCustomPrompt="1"/>
          </p:nvPr>
        </p:nvSpPr>
        <p:spPr>
          <a:xfrm>
            <a:off x="353085" y="1733957"/>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7" name="Text Placeholder 5"/>
          <p:cNvSpPr>
            <a:spLocks noGrp="1"/>
          </p:cNvSpPr>
          <p:nvPr>
            <p:ph type="body" sz="quarter" idx="12" hasCustomPrompt="1"/>
          </p:nvPr>
        </p:nvSpPr>
        <p:spPr>
          <a:xfrm>
            <a:off x="2640742" y="1733957"/>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8" name="Text Placeholder 5"/>
          <p:cNvSpPr>
            <a:spLocks noGrp="1"/>
          </p:cNvSpPr>
          <p:nvPr>
            <p:ph type="body" sz="quarter" idx="13" hasCustomPrompt="1"/>
          </p:nvPr>
        </p:nvSpPr>
        <p:spPr>
          <a:xfrm>
            <a:off x="353085" y="4040452"/>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9" name="Text Placeholder 5"/>
          <p:cNvSpPr>
            <a:spLocks noGrp="1"/>
          </p:cNvSpPr>
          <p:nvPr>
            <p:ph type="body" sz="quarter" idx="14" hasCustomPrompt="1"/>
          </p:nvPr>
        </p:nvSpPr>
        <p:spPr>
          <a:xfrm>
            <a:off x="2640741" y="4040452"/>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13" name="Text Placeholder 5"/>
          <p:cNvSpPr>
            <a:spLocks noGrp="1"/>
          </p:cNvSpPr>
          <p:nvPr>
            <p:ph type="body" sz="quarter" idx="15" hasCustomPrompt="1"/>
          </p:nvPr>
        </p:nvSpPr>
        <p:spPr>
          <a:xfrm>
            <a:off x="5322369" y="1751874"/>
            <a:ext cx="6484432" cy="364406"/>
          </a:xfrm>
          <a:prstGeom prst="rect">
            <a:avLst/>
          </a:prstGeom>
          <a:noFill/>
        </p:spPr>
        <p:txBody>
          <a:bodyPr/>
          <a:lstStyle>
            <a:lvl1pPr marL="0" indent="0">
              <a:buNone/>
              <a:defRPr sz="274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Chart title</a:t>
            </a:r>
            <a:endParaRPr lang="en-US" dirty="0"/>
          </a:p>
        </p:txBody>
      </p:sp>
      <p:sp>
        <p:nvSpPr>
          <p:cNvPr id="14" name="Text Placeholder 5"/>
          <p:cNvSpPr>
            <a:spLocks noGrp="1"/>
          </p:cNvSpPr>
          <p:nvPr>
            <p:ph type="body" sz="quarter" idx="16" hasCustomPrompt="1"/>
          </p:nvPr>
        </p:nvSpPr>
        <p:spPr>
          <a:xfrm>
            <a:off x="5322369" y="2150233"/>
            <a:ext cx="6484432" cy="364406"/>
          </a:xfrm>
          <a:prstGeom prst="rect">
            <a:avLst/>
          </a:prstGeom>
          <a:noFill/>
        </p:spPr>
        <p:txBody>
          <a:bodyPr/>
          <a:lstStyle>
            <a:lvl1pPr marL="0" indent="0">
              <a:buNone/>
              <a:defRPr sz="1568"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a:t>
            </a:r>
            <a:r>
              <a:rPr lang="en-US" dirty="0" err="1" smtClean="0"/>
              <a:t>subheader</a:t>
            </a:r>
            <a:r>
              <a:rPr lang="en-US" dirty="0" smtClean="0"/>
              <a:t> (change to primary color)</a:t>
            </a:r>
            <a:endParaRPr lang="en-US" dirty="0"/>
          </a:p>
        </p:txBody>
      </p:sp>
      <p:sp>
        <p:nvSpPr>
          <p:cNvPr id="15" name="Text Placeholder 5"/>
          <p:cNvSpPr>
            <a:spLocks noGrp="1"/>
          </p:cNvSpPr>
          <p:nvPr>
            <p:ph type="body" sz="quarter" idx="17" hasCustomPrompt="1"/>
          </p:nvPr>
        </p:nvSpPr>
        <p:spPr>
          <a:xfrm>
            <a:off x="5322369" y="2566728"/>
            <a:ext cx="6484432" cy="364406"/>
          </a:xfrm>
          <a:prstGeom prst="rect">
            <a:avLst/>
          </a:prstGeom>
          <a:noFill/>
        </p:spPr>
        <p:txBody>
          <a:bodyPr/>
          <a:lstStyle>
            <a:lvl1pPr marL="0" indent="0">
              <a:buNone/>
              <a:defRPr sz="1372" baseline="0">
                <a:latin typeface="+mn-lt"/>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body copy</a:t>
            </a:r>
            <a:endParaRPr lang="en-US" dirty="0"/>
          </a:p>
        </p:txBody>
      </p:sp>
      <p:sp>
        <p:nvSpPr>
          <p:cNvPr id="17" name="Content Placeholder 16"/>
          <p:cNvSpPr>
            <a:spLocks noGrp="1"/>
          </p:cNvSpPr>
          <p:nvPr>
            <p:ph sz="quarter" idx="18" hasCustomPrompt="1"/>
          </p:nvPr>
        </p:nvSpPr>
        <p:spPr>
          <a:xfrm>
            <a:off x="5322693" y="2983224"/>
            <a:ext cx="6483384" cy="3345563"/>
          </a:xfrm>
          <a:prstGeom prst="rect">
            <a:avLst/>
          </a:prstGeom>
        </p:spPr>
        <p:txBody>
          <a:bodyPr/>
          <a:lstStyle>
            <a:lvl1pPr marL="0" indent="0">
              <a:buNone/>
              <a:defRPr>
                <a:solidFill>
                  <a:schemeClr val="tx2"/>
                </a:solidFill>
              </a:defRPr>
            </a:lvl1pPr>
          </a:lstStyle>
          <a:p>
            <a:pPr lvl="0"/>
            <a:r>
              <a:rPr lang="en-US" dirty="0" smtClean="0"/>
              <a:t>Chart area</a:t>
            </a:r>
          </a:p>
        </p:txBody>
      </p:sp>
    </p:spTree>
    <p:extLst>
      <p:ext uri="{BB962C8B-B14F-4D97-AF65-F5344CB8AC3E}">
        <p14:creationId xmlns:p14="http://schemas.microsoft.com/office/powerpoint/2010/main" val="3419237145"/>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Why Microsoft - light blue">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solidFill>
                  <a:schemeClr val="bg1"/>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715" y="956214"/>
            <a:ext cx="11578084" cy="501197"/>
          </a:xfrm>
          <a:prstGeom prst="rect">
            <a:avLst/>
          </a:prstGeom>
        </p:spPr>
        <p:txBody>
          <a:bodyPr/>
          <a:lstStyle>
            <a:lvl1pPr marL="0" indent="0">
              <a:buNone/>
              <a:defRPr sz="3528" baseline="0">
                <a:solidFill>
                  <a:schemeClr val="accent1"/>
                </a:solidFill>
              </a:defRPr>
            </a:lvl1pPr>
            <a:lvl2pPr marL="335981" indent="0">
              <a:buNone/>
              <a:defRPr/>
            </a:lvl2pPr>
            <a:lvl3pPr marL="559968" indent="0">
              <a:buNone/>
              <a:defRPr/>
            </a:lvl3pPr>
            <a:lvl4pPr marL="783956" indent="0">
              <a:buNone/>
              <a:defRPr/>
            </a:lvl4pPr>
            <a:lvl5pPr marL="1007942" indent="0">
              <a:buNone/>
              <a:defRPr/>
            </a:lvl5pPr>
          </a:lstStyle>
          <a:p>
            <a:pPr lvl="0"/>
            <a:r>
              <a:rPr lang="en-US" dirty="0" smtClean="0"/>
              <a:t>Sub-header</a:t>
            </a:r>
          </a:p>
        </p:txBody>
      </p:sp>
      <p:sp>
        <p:nvSpPr>
          <p:cNvPr id="17" name="Text Placeholder 10"/>
          <p:cNvSpPr>
            <a:spLocks noGrp="1"/>
          </p:cNvSpPr>
          <p:nvPr>
            <p:ph type="body" sz="quarter" idx="11"/>
          </p:nvPr>
        </p:nvSpPr>
        <p:spPr>
          <a:xfrm>
            <a:off x="228717" y="1843691"/>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18" name="Text Placeholder 10"/>
          <p:cNvSpPr>
            <a:spLocks noGrp="1"/>
          </p:cNvSpPr>
          <p:nvPr>
            <p:ph type="body" sz="quarter" idx="12"/>
          </p:nvPr>
        </p:nvSpPr>
        <p:spPr>
          <a:xfrm>
            <a:off x="4067898" y="1843691"/>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19" name="Text Placeholder 10"/>
          <p:cNvSpPr>
            <a:spLocks noGrp="1"/>
          </p:cNvSpPr>
          <p:nvPr>
            <p:ph type="body" sz="quarter" idx="13"/>
          </p:nvPr>
        </p:nvSpPr>
        <p:spPr>
          <a:xfrm>
            <a:off x="7912626" y="1842966"/>
            <a:ext cx="3602603" cy="465070"/>
          </a:xfrm>
          <a:prstGeom prst="rect">
            <a:avLst/>
          </a:prstGeom>
        </p:spPr>
        <p:txBody>
          <a:bodyPr/>
          <a:lstStyle>
            <a:lvl1pPr marL="0" indent="0">
              <a:buNone/>
              <a:defRPr sz="2352">
                <a:solidFill>
                  <a:schemeClr val="accent1"/>
                </a:solidFill>
                <a:latin typeface="+mj-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0" name="Text Placeholder 10"/>
          <p:cNvSpPr>
            <a:spLocks noGrp="1"/>
          </p:cNvSpPr>
          <p:nvPr>
            <p:ph type="body" sz="quarter" idx="14"/>
          </p:nvPr>
        </p:nvSpPr>
        <p:spPr>
          <a:xfrm>
            <a:off x="228717" y="2468416"/>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1" name="Text Placeholder 10"/>
          <p:cNvSpPr>
            <a:spLocks noGrp="1"/>
          </p:cNvSpPr>
          <p:nvPr>
            <p:ph type="body" sz="quarter" idx="15"/>
          </p:nvPr>
        </p:nvSpPr>
        <p:spPr>
          <a:xfrm>
            <a:off x="4067898" y="2468416"/>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
        <p:nvSpPr>
          <p:cNvPr id="22" name="Text Placeholder 10"/>
          <p:cNvSpPr>
            <a:spLocks noGrp="1"/>
          </p:cNvSpPr>
          <p:nvPr>
            <p:ph type="body" sz="quarter" idx="16"/>
          </p:nvPr>
        </p:nvSpPr>
        <p:spPr>
          <a:xfrm>
            <a:off x="7912626" y="2467691"/>
            <a:ext cx="3602603" cy="465070"/>
          </a:xfrm>
          <a:prstGeom prst="rect">
            <a:avLst/>
          </a:prstGeom>
        </p:spPr>
        <p:txBody>
          <a:bodyPr/>
          <a:lstStyle>
            <a:lvl1pPr marL="0" indent="0">
              <a:buNone/>
              <a:defRPr sz="1568">
                <a:solidFill>
                  <a:schemeClr val="bg1"/>
                </a:solidFill>
                <a:latin typeface="+mn-lt"/>
              </a:defRPr>
            </a:lvl1pPr>
            <a:lvl2pPr marL="335981" indent="0">
              <a:buNone/>
              <a:defRPr>
                <a:solidFill>
                  <a:schemeClr val="tx1"/>
                </a:solidFill>
              </a:defRPr>
            </a:lvl2pPr>
            <a:lvl3pPr marL="559968" indent="0">
              <a:buNone/>
              <a:defRPr>
                <a:solidFill>
                  <a:schemeClr val="tx1"/>
                </a:solidFill>
              </a:defRPr>
            </a:lvl3pPr>
            <a:lvl4pPr marL="783956" indent="0">
              <a:buNone/>
              <a:defRPr>
                <a:solidFill>
                  <a:schemeClr val="tx1"/>
                </a:solidFill>
              </a:defRPr>
            </a:lvl4pPr>
            <a:lvl5pPr marL="1007942" indent="0">
              <a:buNone/>
              <a:defRPr>
                <a:solidFill>
                  <a:schemeClr val="tx1"/>
                </a:solidFill>
              </a:defRPr>
            </a:lvl5pPr>
          </a:lstStyle>
          <a:p>
            <a:pPr lvl="0"/>
            <a:r>
              <a:rPr lang="en-US" dirty="0" smtClean="0"/>
              <a:t>Click to edit Master</a:t>
            </a:r>
            <a:endParaRPr lang="en-US" dirty="0"/>
          </a:p>
        </p:txBody>
      </p:sp>
    </p:spTree>
    <p:extLst>
      <p:ext uri="{BB962C8B-B14F-4D97-AF65-F5344CB8AC3E}">
        <p14:creationId xmlns:p14="http://schemas.microsoft.com/office/powerpoint/2010/main" val="428336515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a:xfrm>
            <a:off x="228032" y="227852"/>
            <a:ext cx="11578084" cy="648997"/>
          </a:xfrm>
          <a:prstGeom prst="rect">
            <a:avLst/>
          </a:prstGeom>
        </p:spPr>
        <p:txBody>
          <a:bodyPr/>
          <a:lstStyle>
            <a:lvl1pPr>
              <a:defRPr sz="4704"/>
            </a:lvl1pPr>
          </a:lstStyle>
          <a:p>
            <a:r>
              <a:rPr lang="en-US" dirty="0" smtClean="0"/>
              <a:t>Click to edit Master title style</a:t>
            </a:r>
            <a:endParaRPr lang="en-US" dirty="0"/>
          </a:p>
        </p:txBody>
      </p:sp>
      <p:sp>
        <p:nvSpPr>
          <p:cNvPr id="6" name="Text Placeholder 5"/>
          <p:cNvSpPr>
            <a:spLocks noGrp="1"/>
          </p:cNvSpPr>
          <p:nvPr>
            <p:ph type="body" sz="quarter" idx="11" hasCustomPrompt="1"/>
          </p:nvPr>
        </p:nvSpPr>
        <p:spPr>
          <a:xfrm>
            <a:off x="353085" y="1733957"/>
            <a:ext cx="2287657" cy="2288578"/>
          </a:xfrm>
          <a:prstGeom prst="rect">
            <a:avLst/>
          </a:prstGeom>
          <a:solidFill>
            <a:schemeClr val="bg1"/>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7" name="Text Placeholder 5"/>
          <p:cNvSpPr>
            <a:spLocks noGrp="1"/>
          </p:cNvSpPr>
          <p:nvPr>
            <p:ph type="body" sz="quarter" idx="12" hasCustomPrompt="1"/>
          </p:nvPr>
        </p:nvSpPr>
        <p:spPr>
          <a:xfrm>
            <a:off x="2640742" y="1733957"/>
            <a:ext cx="2287657" cy="2288578"/>
          </a:xfrm>
          <a:prstGeom prst="rect">
            <a:avLst/>
          </a:prstGeom>
          <a:solidFill>
            <a:schemeClr val="bg1">
              <a:lumMod val="60000"/>
              <a:lumOff val="40000"/>
            </a:schemeClr>
          </a:solidFill>
        </p:spPr>
        <p:txBody>
          <a:bodyPr lIns="182880" tIns="91440" bIns="182880" anchor="b" anchorCtr="0"/>
          <a:lstStyle>
            <a:lvl1pPr marL="0" indent="0">
              <a:buNone/>
              <a:defRPr sz="1960" baseline="0">
                <a:solidFill>
                  <a:schemeClr val="tx1"/>
                </a:solidFill>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Change to a brand color fill – text to white - Segoe UI font family - Big font: 48pt, light - Body font: 14pt, </a:t>
            </a:r>
            <a:r>
              <a:rPr lang="en-US" dirty="0" err="1" smtClean="0"/>
              <a:t>reg</a:t>
            </a:r>
            <a:endParaRPr lang="en-US" dirty="0"/>
          </a:p>
        </p:txBody>
      </p:sp>
      <p:sp>
        <p:nvSpPr>
          <p:cNvPr id="13" name="Text Placeholder 5"/>
          <p:cNvSpPr>
            <a:spLocks noGrp="1"/>
          </p:cNvSpPr>
          <p:nvPr>
            <p:ph type="body" sz="quarter" idx="15" hasCustomPrompt="1"/>
          </p:nvPr>
        </p:nvSpPr>
        <p:spPr>
          <a:xfrm>
            <a:off x="5322369" y="1751874"/>
            <a:ext cx="6484432" cy="364406"/>
          </a:xfrm>
          <a:prstGeom prst="rect">
            <a:avLst/>
          </a:prstGeom>
          <a:noFill/>
        </p:spPr>
        <p:txBody>
          <a:bodyPr/>
          <a:lstStyle>
            <a:lvl1pPr marL="0" indent="0">
              <a:buNone/>
              <a:defRPr sz="2744"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Chart title</a:t>
            </a:r>
            <a:endParaRPr lang="en-US" dirty="0"/>
          </a:p>
        </p:txBody>
      </p:sp>
      <p:sp>
        <p:nvSpPr>
          <p:cNvPr id="14" name="Text Placeholder 5"/>
          <p:cNvSpPr>
            <a:spLocks noGrp="1"/>
          </p:cNvSpPr>
          <p:nvPr>
            <p:ph type="body" sz="quarter" idx="16" hasCustomPrompt="1"/>
          </p:nvPr>
        </p:nvSpPr>
        <p:spPr>
          <a:xfrm>
            <a:off x="5322369" y="2150233"/>
            <a:ext cx="6484432" cy="364406"/>
          </a:xfrm>
          <a:prstGeom prst="rect">
            <a:avLst/>
          </a:prstGeom>
          <a:noFill/>
        </p:spPr>
        <p:txBody>
          <a:bodyPr/>
          <a:lstStyle>
            <a:lvl1pPr marL="0" indent="0">
              <a:buNone/>
              <a:defRPr sz="1568" baseline="0">
                <a:latin typeface="Segoe UI Semibold" panose="020B0702040204020203" pitchFamily="34" charset="0"/>
              </a:defRPr>
            </a:lvl1pPr>
            <a:lvl2pPr marL="335981" indent="0">
              <a:buNone/>
              <a:defRPr sz="1568"/>
            </a:lvl2pPr>
            <a:lvl3pPr marL="559968" indent="0">
              <a:buNone/>
              <a:defRPr sz="1568"/>
            </a:lvl3pPr>
            <a:lvl4pPr marL="783956" indent="0">
              <a:buNone/>
              <a:defRPr sz="1372"/>
            </a:lvl4pPr>
            <a:lvl5pPr marL="1007942" indent="0">
              <a:buNone/>
              <a:defRPr sz="1372"/>
            </a:lvl5pPr>
          </a:lstStyle>
          <a:p>
            <a:pPr lvl="0"/>
            <a:r>
              <a:rPr lang="en-US" dirty="0" smtClean="0"/>
              <a:t>Optional chart </a:t>
            </a:r>
            <a:r>
              <a:rPr lang="en-US" dirty="0" err="1" smtClean="0"/>
              <a:t>subheader</a:t>
            </a:r>
            <a:r>
              <a:rPr lang="en-US" dirty="0" smtClean="0"/>
              <a:t> (change to primary color)</a:t>
            </a:r>
            <a:endParaRPr lang="en-US" dirty="0"/>
          </a:p>
        </p:txBody>
      </p:sp>
      <p:sp>
        <p:nvSpPr>
          <p:cNvPr id="17" name="Content Placeholder 16"/>
          <p:cNvSpPr>
            <a:spLocks noGrp="1"/>
          </p:cNvSpPr>
          <p:nvPr>
            <p:ph sz="quarter" idx="18" hasCustomPrompt="1"/>
          </p:nvPr>
        </p:nvSpPr>
        <p:spPr>
          <a:xfrm>
            <a:off x="5322693" y="2548593"/>
            <a:ext cx="6483384" cy="3780192"/>
          </a:xfrm>
          <a:prstGeom prst="rect">
            <a:avLst/>
          </a:prstGeom>
        </p:spPr>
        <p:txBody>
          <a:bodyPr/>
          <a:lstStyle>
            <a:lvl1pPr marL="0" indent="0">
              <a:buNone/>
              <a:defRPr>
                <a:solidFill>
                  <a:schemeClr val="tx2"/>
                </a:solidFill>
              </a:defRPr>
            </a:lvl1pPr>
          </a:lstStyle>
          <a:p>
            <a:pPr lvl="0"/>
            <a:r>
              <a:rPr lang="en-US" dirty="0" smtClean="0"/>
              <a:t>Chart area</a:t>
            </a:r>
          </a:p>
        </p:txBody>
      </p:sp>
    </p:spTree>
    <p:extLst>
      <p:ext uri="{BB962C8B-B14F-4D97-AF65-F5344CB8AC3E}">
        <p14:creationId xmlns:p14="http://schemas.microsoft.com/office/powerpoint/2010/main" val="80354595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bg2"/>
                    </a:gs>
                    <a:gs pos="18000">
                      <a:schemeClr val="bg2"/>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015060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570"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498" y="1101809"/>
            <a:ext cx="11616380"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dirty="0" err="1" smtClean="0">
                <a:solidFill>
                  <a:prstClr val="white"/>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7634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36980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85084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Walki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88203" cy="685862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096" y="470067"/>
            <a:ext cx="1523509" cy="326488"/>
          </a:xfrm>
          <a:prstGeom prst="rect">
            <a:avLst/>
          </a:prstGeom>
        </p:spPr>
      </p:pic>
      <p:grpSp>
        <p:nvGrpSpPr>
          <p:cNvPr id="10" name="Group 9"/>
          <p:cNvGrpSpPr/>
          <p:nvPr userDrawn="1"/>
        </p:nvGrpSpPr>
        <p:grpSpPr bwMode="gray">
          <a:xfrm>
            <a:off x="269169" y="2084172"/>
            <a:ext cx="4480957" cy="4482760"/>
            <a:chOff x="274638" y="2125663"/>
            <a:chExt cx="4572000" cy="4572000"/>
          </a:xfrm>
        </p:grpSpPr>
        <p:sp>
          <p:nvSpPr>
            <p:cNvPr id="4" name="Rectangle 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477295" y="2857189"/>
              <a:ext cx="3590428" cy="3657600"/>
            </a:xfrm>
            <a:prstGeom prst="rect">
              <a:avLst/>
            </a:prstGeom>
          </p:spPr>
        </p:pic>
      </p:grpSp>
    </p:spTree>
    <p:extLst>
      <p:ext uri="{BB962C8B-B14F-4D97-AF65-F5344CB8AC3E}">
        <p14:creationId xmlns:p14="http://schemas.microsoft.com/office/powerpoint/2010/main" val="24926867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Title Slide ">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88203" cy="6858623"/>
          </a:xfrm>
          <a:prstGeom prst="rect">
            <a:avLst/>
          </a:prstGeom>
        </p:spPr>
      </p:pic>
      <p:sp>
        <p:nvSpPr>
          <p:cNvPr id="18" name="Rectangle 17"/>
          <p:cNvSpPr/>
          <p:nvPr userDrawn="1"/>
        </p:nvSpPr>
        <p:spPr bwMode="gray">
          <a:xfrm>
            <a:off x="5646317" y="2995667"/>
            <a:ext cx="6273340" cy="358620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5644761" y="2980724"/>
            <a:ext cx="6274896" cy="2062069"/>
          </a:xfrm>
          <a:noFill/>
        </p:spPr>
        <p:txBody>
          <a:bodyPr vert="horz" wrap="square" lIns="146304" tIns="91440" rIns="146304" bIns="91440" rtlCol="0" anchor="t" anchorCtr="0">
            <a:noAutofit/>
          </a:bodyPr>
          <a:lstStyle>
            <a:lvl1pPr>
              <a:defRPr lang="en-US" sz="5881"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5646317" y="5042797"/>
            <a:ext cx="6273340" cy="1524136"/>
          </a:xfrm>
        </p:spPr>
        <p:txBody>
          <a:bodyPr tIns="109728" bIns="109728">
            <a:noAutofit/>
          </a:bodyPr>
          <a:lstStyle>
            <a:lvl1pPr marL="0" indent="0">
              <a:spcBef>
                <a:spcPts val="0"/>
              </a:spcBef>
              <a:buNone/>
              <a:defRPr sz="3136">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10218723" y="473036"/>
            <a:ext cx="1522007" cy="326167"/>
          </a:xfrm>
          <a:prstGeom prst="rect">
            <a:avLst/>
          </a:prstGeom>
        </p:spPr>
      </p:pic>
      <p:grpSp>
        <p:nvGrpSpPr>
          <p:cNvPr id="4" name="Group 3"/>
          <p:cNvGrpSpPr/>
          <p:nvPr userDrawn="1"/>
        </p:nvGrpSpPr>
        <p:grpSpPr bwMode="gray">
          <a:xfrm>
            <a:off x="2955409" y="3892219"/>
            <a:ext cx="2688574" cy="2689656"/>
            <a:chOff x="274638" y="2125663"/>
            <a:chExt cx="4572000" cy="4572000"/>
          </a:xfrm>
        </p:grpSpPr>
        <p:sp>
          <p:nvSpPr>
            <p:cNvPr id="14" name="Rectangle 13"/>
            <p:cNvSpPr/>
            <p:nvPr userDrawn="1"/>
          </p:nvSpPr>
          <p:spPr bwMode="gray">
            <a:xfrm>
              <a:off x="274638" y="2125663"/>
              <a:ext cx="4572000" cy="4572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bwMode="gray">
            <a:xfrm>
              <a:off x="578908" y="3015191"/>
              <a:ext cx="3607150" cy="3352800"/>
            </a:xfrm>
            <a:prstGeom prst="rect">
              <a:avLst/>
            </a:prstGeom>
          </p:spPr>
        </p:pic>
      </p:grpSp>
    </p:spTree>
    <p:extLst>
      <p:ext uri="{BB962C8B-B14F-4D97-AF65-F5344CB8AC3E}">
        <p14:creationId xmlns:p14="http://schemas.microsoft.com/office/powerpoint/2010/main" val="619216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169" y="2084173"/>
            <a:ext cx="7167265" cy="2696723"/>
          </a:xfrm>
          <a:noFill/>
        </p:spPr>
        <p:txBody>
          <a:bodyPr tIns="91440" bIns="91440" anchor="t" anchorCtr="0"/>
          <a:lstStyle>
            <a:lvl1pPr>
              <a:defRPr sz="7057"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bwMode="white">
          <a:xfrm>
            <a:off x="270302" y="4773829"/>
            <a:ext cx="7168398" cy="1793881"/>
          </a:xfrm>
          <a:noFill/>
        </p:spPr>
        <p:txBody>
          <a:bodyPr lIns="182880" tIns="146304" rIns="182880" bIns="146304">
            <a:noAutofit/>
          </a:bodyPr>
          <a:lstStyle>
            <a:lvl1pPr marL="0" indent="0">
              <a:spcBef>
                <a:spcPts val="0"/>
              </a:spcBef>
              <a:buNone/>
              <a:defRPr sz="3528"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221264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white">
          <a:xfrm>
            <a:off x="269170" y="2084173"/>
            <a:ext cx="7169530" cy="2697988"/>
          </a:xfrm>
          <a:noFill/>
        </p:spPr>
        <p:txBody>
          <a:bodyPr tIns="91440" bIns="91440" anchor="t" anchorCtr="0"/>
          <a:lstStyle>
            <a:lvl1pPr>
              <a:defRPr sz="7057" spc="-98" baseline="0">
                <a:gradFill>
                  <a:gsLst>
                    <a:gs pos="75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5160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defRPr sz="8625"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81032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7730535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822059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slide -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633" y="145147"/>
            <a:ext cx="10512862" cy="1398361"/>
          </a:xfrm>
        </p:spPr>
        <p:txBody>
          <a:bodyPr anchor="b">
            <a:normAutofit/>
          </a:bodyPr>
          <a:lstStyle>
            <a:lvl1pPr>
              <a:defRPr lang="en-US" sz="7198" kern="1200" dirty="0">
                <a:solidFill>
                  <a:srgbClr val="C00000"/>
                </a:solidFill>
                <a:latin typeface="Segoe UI Semibold" panose="020B0702040204020203" pitchFamily="34" charset="0"/>
                <a:ea typeface="+mj-ea"/>
                <a:cs typeface="Segoe UI Semibold" panose="020B0702040204020203" pitchFamily="34" charset="0"/>
              </a:defRPr>
            </a:lvl1pPr>
          </a:lstStyle>
          <a:p>
            <a:r>
              <a:rPr lang="en-US" dirty="0" smtClean="0"/>
              <a:t>HEADER (ALL CAPS)</a:t>
            </a:r>
            <a:endParaRPr lang="en-US" dirty="0"/>
          </a:p>
        </p:txBody>
      </p:sp>
      <p:sp>
        <p:nvSpPr>
          <p:cNvPr id="7" name="Content Placeholder 2"/>
          <p:cNvSpPr>
            <a:spLocks noGrp="1"/>
          </p:cNvSpPr>
          <p:nvPr>
            <p:ph idx="1" hasCustomPrompt="1"/>
          </p:nvPr>
        </p:nvSpPr>
        <p:spPr>
          <a:xfrm>
            <a:off x="837982" y="1564369"/>
            <a:ext cx="10512862" cy="4351338"/>
          </a:xfrm>
        </p:spPr>
        <p:txBody>
          <a:bodyPr/>
          <a:lstStyle>
            <a:lvl1pPr>
              <a:defRPr lang="en-US" sz="2399" kern="1200" baseline="0" dirty="0" smtClean="0">
                <a:solidFill>
                  <a:schemeClr val="tx1"/>
                </a:solidFill>
                <a:latin typeface="Segoe UI" panose="020B0502040204020203" pitchFamily="34" charset="0"/>
                <a:ea typeface="+mn-ea"/>
                <a:cs typeface="Segoe UI" panose="020B0502040204020203" pitchFamily="34" charset="0"/>
              </a:defRPr>
            </a:lvl1pPr>
            <a:lvl2pPr marL="685594" indent="-228531">
              <a:defRPr lang="en-US" sz="1799" kern="1200" dirty="0" smtClean="0">
                <a:solidFill>
                  <a:schemeClr val="tx1"/>
                </a:solidFill>
                <a:latin typeface="Segoe UI" panose="020B0502040204020203" pitchFamily="34" charset="0"/>
                <a:ea typeface="+mn-ea"/>
                <a:cs typeface="Segoe UI" panose="020B0502040204020203" pitchFamily="34" charset="0"/>
              </a:defRPr>
            </a:lvl2pPr>
            <a:lvl3pPr>
              <a:defRPr lang="en-US" sz="1799" kern="1200" dirty="0" smtClean="0">
                <a:solidFill>
                  <a:schemeClr val="tx1"/>
                </a:solidFill>
                <a:latin typeface="Segoe UI" panose="020B0502040204020203" pitchFamily="34" charset="0"/>
                <a:ea typeface="+mn-ea"/>
                <a:cs typeface="Segoe UI" panose="020B0502040204020203" pitchFamily="34" charset="0"/>
              </a:defRPr>
            </a:lvl3pPr>
            <a:lvl4pPr>
              <a:defRPr lang="en-US" sz="1799" kern="1200" dirty="0" smtClean="0">
                <a:solidFill>
                  <a:schemeClr val="tx1"/>
                </a:solidFill>
                <a:latin typeface="Segoe UI" panose="020B0502040204020203" pitchFamily="34" charset="0"/>
                <a:ea typeface="+mn-ea"/>
                <a:cs typeface="Segoe UI" panose="020B0502040204020203" pitchFamily="34" charset="0"/>
              </a:defRPr>
            </a:lvl4pPr>
            <a:lvl5pPr>
              <a:defRPr lang="en-US" sz="1799" kern="1200" dirty="0" smtClean="0">
                <a:solidFill>
                  <a:schemeClr val="tx1"/>
                </a:solidFill>
                <a:latin typeface="Segoe UI" panose="020B0502040204020203" pitchFamily="34" charset="0"/>
                <a:ea typeface="+mn-ea"/>
                <a:cs typeface="Segoe UI" panose="020B0502040204020203" pitchFamily="34" charset="0"/>
              </a:defRPr>
            </a:lvl5pPr>
          </a:lstStyle>
          <a:p>
            <a:pPr lvl="0"/>
            <a:r>
              <a:rPr lang="en-US" dirty="0" smtClean="0"/>
              <a:t>ITEM 1 (ALL CAPS)</a:t>
            </a:r>
          </a:p>
          <a:p>
            <a:pPr marL="685594" lvl="1" indent="-228531" algn="l" defTabSz="914126" rtl="0" eaLnBrk="1" latinLnBrk="0" hangingPunct="1">
              <a:lnSpc>
                <a:spcPct val="100000"/>
              </a:lnSpc>
              <a:spcBef>
                <a:spcPts val="500"/>
              </a:spcBef>
              <a:buFont typeface="Arial" panose="020B0604020202020204"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791772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877114"/>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p:spPr>
        <p:txBody>
          <a:bodyPr/>
          <a:lstStyle>
            <a:lvl1pPr marL="0" indent="0">
              <a:buNone/>
              <a:defRPr>
                <a:gradFill>
                  <a:gsLst>
                    <a:gs pos="2920">
                      <a:schemeClr val="tx2"/>
                    </a:gs>
                    <a:gs pos="39000">
                      <a:schemeClr val="tx2"/>
                    </a:gs>
                  </a:gsLst>
                  <a:lin ang="5400000" scaled="0"/>
                </a:gradFill>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4436242"/>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508835"/>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7872153"/>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143"/>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093264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5109">
                      <a:schemeClr val="tx2"/>
                    </a:gs>
                    <a:gs pos="25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gradFill>
                  <a:gsLst>
                    <a:gs pos="100000">
                      <a:schemeClr val="tx2"/>
                    </a:gs>
                    <a:gs pos="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7783657"/>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5508"/>
          </a:xfrm>
        </p:spPr>
        <p:txBody>
          <a:bodyPr wrap="square">
            <a:spAutoFit/>
          </a:bodyPr>
          <a:lstStyle>
            <a:lvl1pPr marL="281620" indent="-281620">
              <a:spcBef>
                <a:spcPts val="1200"/>
              </a:spcBef>
              <a:buClr>
                <a:schemeClr val="tx1"/>
              </a:buClr>
              <a:buFont typeface="Wingdings" panose="05000000000000000000" pitchFamily="2" charset="2"/>
              <a:buChar char="§"/>
              <a:defRPr sz="3528"/>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66436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552967"/>
          </a:xfrm>
        </p:spPr>
        <p:txBody>
          <a:bodyPr wrap="square">
            <a:spAutoFit/>
          </a:bodyPr>
          <a:lstStyle>
            <a:lvl1pPr marL="281620" indent="-281620">
              <a:spcBef>
                <a:spcPts val="1200"/>
              </a:spcBef>
              <a:buClr>
                <a:schemeClr val="tx2"/>
              </a:buClr>
              <a:buFont typeface="Wingdings" panose="05000000000000000000" pitchFamily="2" charset="2"/>
              <a:buChar char="§"/>
              <a:defRPr sz="3528">
                <a:gradFill>
                  <a:gsLst>
                    <a:gs pos="5109">
                      <a:schemeClr val="tx2"/>
                    </a:gs>
                    <a:gs pos="100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527764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1850481"/>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1"/>
            <a:ext cx="11652805" cy="899665"/>
          </a:xfrm>
        </p:spPr>
        <p:txBody>
          <a:bodyPr/>
          <a:lstStyle>
            <a:lvl1pPr>
              <a:defRPr sz="7057" baseline="0"/>
            </a:lvl1pPr>
          </a:lstStyle>
          <a:p>
            <a:r>
              <a:rPr lang="en-US" smtClean="0"/>
              <a:t>Click to edit Master title style</a:t>
            </a:r>
            <a:endParaRPr lang="en-US" dirty="0"/>
          </a:p>
        </p:txBody>
      </p:sp>
    </p:spTree>
    <p:extLst>
      <p:ext uri="{BB962C8B-B14F-4D97-AF65-F5344CB8AC3E}">
        <p14:creationId xmlns:p14="http://schemas.microsoft.com/office/powerpoint/2010/main" val="208979902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2_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91241">
                      <a:schemeClr val="bg2"/>
                    </a:gs>
                    <a:gs pos="18000">
                      <a:schemeClr val="bg2"/>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6951364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lvl1pPr>
          </a:lstStyle>
          <a:p>
            <a:r>
              <a:rPr lang="en-US" smtClean="0"/>
              <a:t>Click to edit Master title style</a:t>
            </a:r>
            <a:endParaRPr lang="en-US" dirty="0"/>
          </a:p>
        </p:txBody>
      </p:sp>
    </p:spTree>
    <p:extLst>
      <p:ext uri="{BB962C8B-B14F-4D97-AF65-F5344CB8AC3E}">
        <p14:creationId xmlns:p14="http://schemas.microsoft.com/office/powerpoint/2010/main" val="2593342115"/>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0" cy="1793104"/>
          </a:xfrm>
        </p:spPr>
        <p:txBody>
          <a:bodyPr/>
          <a:lstStyle>
            <a:lvl1pPr>
              <a:defRPr sz="5881"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2897598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49"/>
            <a:ext cx="9858104" cy="899665"/>
          </a:xfrm>
        </p:spPr>
        <p:txBody>
          <a:bodyPr/>
          <a:lstStyle>
            <a:lvl1pPr marL="228719" indent="-228719">
              <a:defRPr sz="5881"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751832792"/>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3"/>
            <a:ext cx="9858104" cy="899665"/>
          </a:xfrm>
        </p:spPr>
        <p:txBody>
          <a:bodyPr/>
          <a:lstStyle>
            <a:lvl1pPr marL="276952" indent="-276952">
              <a:tabLst>
                <a:tab pos="276952" algn="l"/>
              </a:tabLst>
              <a:defRPr sz="5881"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7"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5553485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3">
                <a:gradFill>
                  <a:gsLst>
                    <a:gs pos="3333">
                      <a:schemeClr val="tx1"/>
                    </a:gs>
                    <a:gs pos="3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smtClean="0"/>
              <a:t>Click to edit Master text styles</a:t>
            </a:r>
          </a:p>
        </p:txBody>
      </p:sp>
      <p:sp>
        <p:nvSpPr>
          <p:cNvPr id="4" name="Title 1"/>
          <p:cNvSpPr>
            <a:spLocks noGrp="1"/>
          </p:cNvSpPr>
          <p:nvPr>
            <p:ph type="title"/>
          </p:nvPr>
        </p:nvSpPr>
        <p:spPr>
          <a:xfrm>
            <a:off x="276949" y="1187621"/>
            <a:ext cx="11652805" cy="899665"/>
          </a:xfrm>
        </p:spPr>
        <p:txBody>
          <a:bodyPr/>
          <a:lstStyle>
            <a:lvl1pPr>
              <a:defRPr sz="7057"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606023631"/>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763530"/>
          </a:xfrm>
        </p:spPr>
        <p:txBody>
          <a:bodyPr/>
          <a:lstStyle>
            <a:lvl1pPr>
              <a:defRPr sz="6469" baseline="0">
                <a:gradFill>
                  <a:gsLst>
                    <a:gs pos="1250">
                      <a:schemeClr val="tx1"/>
                    </a:gs>
                    <a:gs pos="100000">
                      <a:schemeClr val="tx1"/>
                    </a:gs>
                  </a:gsLst>
                  <a:lin ang="5400000" scaled="0"/>
                </a:gradFill>
              </a:defRPr>
            </a:lvl1pPr>
          </a:lstStyle>
          <a:p>
            <a:r>
              <a:rPr lang="en-US" dirty="0" smtClean="0"/>
              <a:t>50/50 Photo Layout</a:t>
            </a:r>
            <a:endParaRPr lang="en-US"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87255" y="-312"/>
            <a:ext cx="6101570" cy="6858623"/>
          </a:xfrm>
          <a:prstGeom prst="rect">
            <a:avLst/>
          </a:prstGeom>
        </p:spPr>
      </p:pic>
    </p:spTree>
    <p:extLst>
      <p:ext uri="{BB962C8B-B14F-4D97-AF65-F5344CB8AC3E}">
        <p14:creationId xmlns:p14="http://schemas.microsoft.com/office/powerpoint/2010/main" val="177732146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2510" y="1217195"/>
            <a:ext cx="5377147" cy="899665"/>
          </a:xfrm>
        </p:spPr>
        <p:txBody>
          <a:bodyPr/>
          <a:lstStyle>
            <a:lvl1pPr>
              <a:defRPr sz="6469"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312"/>
            <a:ext cx="6086633" cy="6858623"/>
          </a:xfrm>
          <a:prstGeom prst="rect">
            <a:avLst/>
          </a:prstGeom>
        </p:spPr>
      </p:pic>
    </p:spTree>
    <p:extLst>
      <p:ext uri="{BB962C8B-B14F-4D97-AF65-F5344CB8AC3E}">
        <p14:creationId xmlns:p14="http://schemas.microsoft.com/office/powerpoint/2010/main" val="3977339317"/>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524324"/>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1791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163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760412" y="193593"/>
            <a:ext cx="9858042" cy="720807"/>
          </a:xfrm>
          <a:noFill/>
        </p:spPr>
        <p:txBody>
          <a:bodyPr lIns="143407" tIns="89629" rIns="143407" bIns="89629" anchor="t" anchorCtr="0">
            <a:normAutofit/>
          </a:bodyPr>
          <a:lstStyle>
            <a:lvl1pPr>
              <a:defRPr sz="4000" spc="-98" baseline="0">
                <a:solidFill>
                  <a:srgbClr val="00B0F0"/>
                </a:solidFill>
              </a:defRPr>
            </a:lvl1pPr>
          </a:lstStyle>
          <a:p>
            <a:r>
              <a:rPr lang="en-US" dirty="0" smtClean="0"/>
              <a:t>Presentation title</a:t>
            </a:r>
            <a:endParaRPr lang="en-US" dirty="0"/>
          </a:p>
        </p:txBody>
      </p:sp>
    </p:spTree>
    <p:extLst>
      <p:ext uri="{BB962C8B-B14F-4D97-AF65-F5344CB8AC3E}">
        <p14:creationId xmlns:p14="http://schemas.microsoft.com/office/powerpoint/2010/main" val="2641561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7911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algn="ctr" defTabSz="913916" fontAlgn="base">
              <a:spcBef>
                <a:spcPct val="0"/>
              </a:spcBef>
              <a:spcAft>
                <a:spcPct val="0"/>
              </a:spcAft>
            </a:pPr>
            <a:endParaRPr lang="en-US" sz="176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69" y="1192415"/>
            <a:ext cx="11650487" cy="2089751"/>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921071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727306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904091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73003463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709381"/>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354109"/>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2265824"/>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0141782"/>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2191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34" Type="http://schemas.openxmlformats.org/officeDocument/2006/relationships/image" Target="../media/image5.pn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theme" Target="../theme/theme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slideLayout" Target="../slideLayouts/slideLayout61.xml"/><Relationship Id="rId1" Type="http://schemas.openxmlformats.org/officeDocument/2006/relationships/slideLayout" Target="../slideLayouts/slideLayout60.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image" Target="../media/image9.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theme" Target="../theme/theme7.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theme" Target="../theme/theme8.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857" y="291102"/>
            <a:ext cx="11652805" cy="899665"/>
          </a:xfrm>
          <a:prstGeom prst="rect">
            <a:avLst/>
          </a:prstGeom>
        </p:spPr>
        <p:txBody>
          <a:bodyPr vert="horz" wrap="square" lIns="143407" tIns="89629" rIns="143407" bIns="89629"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8"/>
            <a:ext cx="11650486" cy="2210795"/>
          </a:xfrm>
          <a:prstGeom prst="rect">
            <a:avLst/>
          </a:prstGeom>
        </p:spPr>
        <p:txBody>
          <a:bodyPr vert="horz" wrap="square" lIns="143407" tIns="89629" rIns="143407" bIns="896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162" r:id="rId2"/>
    <p:sldLayoutId id="2147484185" r:id="rId3"/>
    <p:sldLayoutId id="2147484186" r:id="rId4"/>
    <p:sldLayoutId id="2147484086" r:id="rId5"/>
    <p:sldLayoutId id="2147484262" r:id="rId6"/>
    <p:sldLayoutId id="2147484342" r:id="rId7"/>
    <p:sldLayoutId id="2147484343" r:id="rId8"/>
    <p:sldLayoutId id="2147484848" r:id="rId9"/>
    <p:sldLayoutId id="2147484883" r:id="rId10"/>
    <p:sldLayoutId id="2147484885" r:id="rId11"/>
    <p:sldLayoutId id="2147484887" r:id="rId12"/>
  </p:sldLayoutIdLst>
  <p:transition>
    <p:fade/>
  </p:transition>
  <p:timing>
    <p:tnLst>
      <p:par>
        <p:cTn id="1" dur="indefinite" restart="never" nodeType="tmRoot"/>
      </p:par>
    </p:tnLst>
  </p:timing>
  <p:hf hdr="0" ftr="0" dt="0"/>
  <p:txStyles>
    <p:titleStyle>
      <a:lvl1pPr algn="l" defTabSz="914274" rtl="0" eaLnBrk="1" latinLnBrk="0" hangingPunct="1">
        <a:lnSpc>
          <a:spcPct val="90000"/>
        </a:lnSpc>
        <a:spcBef>
          <a:spcPct val="0"/>
        </a:spcBef>
        <a:buNone/>
        <a:defRPr lang="en-US" sz="53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310120242"/>
      </p:ext>
    </p:extLst>
  </p:cSld>
  <p:clrMap bg1="lt1" tx1="dk1" bg2="lt2" tx2="dk2" accent1="accent1" accent2="accent2" accent3="accent3" accent4="accent4" accent5="accent5" accent6="accent6" hlink="hlink" folHlink="folHlink"/>
  <p:sldLayoutIdLst>
    <p:sldLayoutId id="2147484353" r:id="rId1"/>
    <p:sldLayoutId id="2147484208" r:id="rId2"/>
    <p:sldLayoutId id="2147484209" r:id="rId3"/>
    <p:sldLayoutId id="2147484749" r:id="rId4"/>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120657270"/>
      </p:ext>
    </p:extLst>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 id="2147484728" r:id="rId12"/>
    <p:sldLayoutId id="2147484729" r:id="rId13"/>
    <p:sldLayoutId id="2147484730" r:id="rId14"/>
    <p:sldLayoutId id="2147484731" r:id="rId15"/>
    <p:sldLayoutId id="2147484732" r:id="rId16"/>
    <p:sldLayoutId id="2147484733" r:id="rId17"/>
    <p:sldLayoutId id="2147484734" r:id="rId18"/>
    <p:sldLayoutId id="2147484735" r:id="rId19"/>
    <p:sldLayoutId id="2147484736" r:id="rId20"/>
    <p:sldLayoutId id="2147484737" r:id="rId21"/>
    <p:sldLayoutId id="2147484738" r:id="rId22"/>
    <p:sldLayoutId id="2147484739" r:id="rId23"/>
    <p:sldLayoutId id="2147484740" r:id="rId24"/>
    <p:sldLayoutId id="2147484741" r:id="rId25"/>
    <p:sldLayoutId id="2147484742" r:id="rId26"/>
    <p:sldLayoutId id="2147484743" r:id="rId27"/>
    <p:sldLayoutId id="2147484744" r:id="rId28"/>
    <p:sldLayoutId id="2147484745" r:id="rId29"/>
    <p:sldLayoutId id="2147484746" r:id="rId30"/>
    <p:sldLayoutId id="2147484747" r:id="rId31"/>
    <p:sldLayoutId id="2147484748" r:id="rId32"/>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3986249392"/>
      </p:ext>
    </p:extLst>
  </p:cSld>
  <p:clrMap bg1="lt1" tx1="dk1" bg2="lt2" tx2="dk2" accent1="accent1" accent2="accent2" accent3="accent3" accent4="accent4" accent5="accent5" accent6="accent6" hlink="hlink" folHlink="folHlink"/>
  <p:sldLayoutIdLst>
    <p:sldLayoutId id="2147484793" r:id="rId1"/>
    <p:sldLayoutId id="2147484794" r:id="rId2"/>
    <p:sldLayoutId id="2147484795" r:id="rId3"/>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28031" y="227852"/>
            <a:ext cx="10511578" cy="648997"/>
          </a:xfrm>
          <a:prstGeom prst="rect">
            <a:avLst/>
          </a:prstGeom>
        </p:spPr>
        <p:txBody>
          <a:bodyPr vert="horz" lIns="91440" tIns="45720" rIns="91440" bIns="45720" rtlCol="0" anchor="t">
            <a:noAutofit/>
          </a:bodyPr>
          <a:lstStyle/>
          <a:p>
            <a:r>
              <a:rPr lang="en-US" smtClean="0"/>
              <a:t>Click to edit Master title style</a:t>
            </a:r>
            <a:endParaRPr lang="en-US"/>
          </a:p>
        </p:txBody>
      </p:sp>
    </p:spTree>
    <p:extLst>
      <p:ext uri="{BB962C8B-B14F-4D97-AF65-F5344CB8AC3E}">
        <p14:creationId xmlns:p14="http://schemas.microsoft.com/office/powerpoint/2010/main" val="2413740079"/>
      </p:ext>
    </p:extLst>
  </p:cSld>
  <p:clrMap bg1="dk1" tx1="lt1" bg2="dk2" tx2="lt2" accent1="accent1" accent2="accent2" accent3="accent3" accent4="accent4" accent5="accent5" accent6="accent6" hlink="hlink" folHlink="folHlink"/>
  <p:sldLayoutIdLst>
    <p:sldLayoutId id="2147484817" r:id="rId1"/>
    <p:sldLayoutId id="2147484818" r:id="rId2"/>
    <p:sldLayoutId id="2147484819" r:id="rId3"/>
    <p:sldLayoutId id="2147484820" r:id="rId4"/>
    <p:sldLayoutId id="2147484821" r:id="rId5"/>
    <p:sldLayoutId id="2147484822" r:id="rId6"/>
    <p:sldLayoutId id="2147484823" r:id="rId7"/>
    <p:sldLayoutId id="2147484824" r:id="rId8"/>
  </p:sldLayoutIdLst>
  <p:transition>
    <p:fade/>
  </p:transition>
  <p:timing>
    <p:tnLst>
      <p:par>
        <p:cTn id="1" dur="indefinite" restart="never" nodeType="tmRoot"/>
      </p:par>
    </p:tnLst>
  </p:timing>
  <p:txStyles>
    <p:titleStyle>
      <a:lvl1pPr algn="l" defTabSz="913921" rtl="0" eaLnBrk="1" latinLnBrk="0" hangingPunct="1">
        <a:lnSpc>
          <a:spcPct val="90000"/>
        </a:lnSpc>
        <a:spcBef>
          <a:spcPct val="0"/>
        </a:spcBef>
        <a:buNone/>
        <a:defRPr lang="en-US" sz="4704" b="0" kern="1200" cap="none" spc="-100" baseline="0" dirty="0" smtClean="0">
          <a:ln w="3175">
            <a:noFill/>
          </a:ln>
          <a:solidFill>
            <a:schemeClr val="bg1"/>
          </a:solidFill>
          <a:effectLst/>
          <a:latin typeface="+mj-lt"/>
          <a:ea typeface="+mn-ea"/>
          <a:cs typeface="Segoe UI" pitchFamily="34" charset="0"/>
        </a:defRPr>
      </a:lvl1pPr>
    </p:titleStyle>
    <p:bodyStyle>
      <a:lvl1pPr marL="335981" marR="0" indent="-335981" algn="l" defTabSz="913921"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chemeClr val="bg1"/>
          </a:solidFill>
          <a:latin typeface="+mj-lt"/>
          <a:ea typeface="+mn-ea"/>
          <a:cs typeface="+mn-cs"/>
        </a:defRPr>
      </a:lvl1pPr>
      <a:lvl2pPr marL="572411" marR="0" indent="-236430" algn="l" defTabSz="91392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solidFill>
            <a:schemeClr val="bg1"/>
          </a:solidFill>
          <a:latin typeface="+mn-lt"/>
          <a:ea typeface="+mn-ea"/>
          <a:cs typeface="+mn-cs"/>
        </a:defRPr>
      </a:lvl2pPr>
      <a:lvl3pPr marL="783956"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solidFill>
            <a:schemeClr val="bg1"/>
          </a:solidFill>
          <a:latin typeface="+mn-lt"/>
          <a:ea typeface="+mn-ea"/>
          <a:cs typeface="+mn-cs"/>
        </a:defRPr>
      </a:lvl3pPr>
      <a:lvl4pPr marL="1007944"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solidFill>
            <a:schemeClr val="bg1"/>
          </a:solidFill>
          <a:latin typeface="+mn-lt"/>
          <a:ea typeface="+mn-ea"/>
          <a:cs typeface="+mn-cs"/>
        </a:defRPr>
      </a:lvl4pPr>
      <a:lvl5pPr marL="1231930" marR="0" indent="-223988" algn="l" defTabSz="91392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solidFill>
            <a:schemeClr val="bg1"/>
          </a:solidFill>
          <a:latin typeface="+mn-lt"/>
          <a:ea typeface="+mn-ea"/>
          <a:cs typeface="+mn-cs"/>
        </a:defRPr>
      </a:lvl5pPr>
      <a:lvl6pPr marL="2513281"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243"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205"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164" indent="-228480" algn="l" defTabSz="913921"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921" rtl="0" eaLnBrk="1" latinLnBrk="0" hangingPunct="1">
        <a:defRPr sz="1764" kern="1200">
          <a:solidFill>
            <a:schemeClr val="tx1"/>
          </a:solidFill>
          <a:latin typeface="+mn-lt"/>
          <a:ea typeface="+mn-ea"/>
          <a:cs typeface="+mn-cs"/>
        </a:defRPr>
      </a:lvl1pPr>
      <a:lvl2pPr marL="456960" algn="l" defTabSz="913921" rtl="0" eaLnBrk="1" latinLnBrk="0" hangingPunct="1">
        <a:defRPr sz="1764" kern="1200">
          <a:solidFill>
            <a:schemeClr val="tx1"/>
          </a:solidFill>
          <a:latin typeface="+mn-lt"/>
          <a:ea typeface="+mn-ea"/>
          <a:cs typeface="+mn-cs"/>
        </a:defRPr>
      </a:lvl2pPr>
      <a:lvl3pPr marL="913921" algn="l" defTabSz="913921" rtl="0" eaLnBrk="1" latinLnBrk="0" hangingPunct="1">
        <a:defRPr sz="1764" kern="1200">
          <a:solidFill>
            <a:schemeClr val="tx1"/>
          </a:solidFill>
          <a:latin typeface="+mn-lt"/>
          <a:ea typeface="+mn-ea"/>
          <a:cs typeface="+mn-cs"/>
        </a:defRPr>
      </a:lvl3pPr>
      <a:lvl4pPr marL="1370881" algn="l" defTabSz="913921" rtl="0" eaLnBrk="1" latinLnBrk="0" hangingPunct="1">
        <a:defRPr sz="1764" kern="1200">
          <a:solidFill>
            <a:schemeClr val="tx1"/>
          </a:solidFill>
          <a:latin typeface="+mn-lt"/>
          <a:ea typeface="+mn-ea"/>
          <a:cs typeface="+mn-cs"/>
        </a:defRPr>
      </a:lvl4pPr>
      <a:lvl5pPr marL="1827841" algn="l" defTabSz="913921" rtl="0" eaLnBrk="1" latinLnBrk="0" hangingPunct="1">
        <a:defRPr sz="1764" kern="1200">
          <a:solidFill>
            <a:schemeClr val="tx1"/>
          </a:solidFill>
          <a:latin typeface="+mn-lt"/>
          <a:ea typeface="+mn-ea"/>
          <a:cs typeface="+mn-cs"/>
        </a:defRPr>
      </a:lvl5pPr>
      <a:lvl6pPr marL="2284802" algn="l" defTabSz="913921" rtl="0" eaLnBrk="1" latinLnBrk="0" hangingPunct="1">
        <a:defRPr sz="1764" kern="1200">
          <a:solidFill>
            <a:schemeClr val="tx1"/>
          </a:solidFill>
          <a:latin typeface="+mn-lt"/>
          <a:ea typeface="+mn-ea"/>
          <a:cs typeface="+mn-cs"/>
        </a:defRPr>
      </a:lvl6pPr>
      <a:lvl7pPr marL="2741762" algn="l" defTabSz="913921" rtl="0" eaLnBrk="1" latinLnBrk="0" hangingPunct="1">
        <a:defRPr sz="1764" kern="1200">
          <a:solidFill>
            <a:schemeClr val="tx1"/>
          </a:solidFill>
          <a:latin typeface="+mn-lt"/>
          <a:ea typeface="+mn-ea"/>
          <a:cs typeface="+mn-cs"/>
        </a:defRPr>
      </a:lvl7pPr>
      <a:lvl8pPr marL="3198723" algn="l" defTabSz="913921" rtl="0" eaLnBrk="1" latinLnBrk="0" hangingPunct="1">
        <a:defRPr sz="1764" kern="1200">
          <a:solidFill>
            <a:schemeClr val="tx1"/>
          </a:solidFill>
          <a:latin typeface="+mn-lt"/>
          <a:ea typeface="+mn-ea"/>
          <a:cs typeface="+mn-cs"/>
        </a:defRPr>
      </a:lvl8pPr>
      <a:lvl9pPr marL="3655685" algn="l" defTabSz="913921"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265346187"/>
      </p:ext>
    </p:extLst>
  </p:cSld>
  <p:clrMap bg1="lt1" tx1="dk1" bg2="lt2" tx2="dk2" accent1="accent1" accent2="accent2" accent3="accent3" accent4="accent4" accent5="accent5" accent6="accent6" hlink="hlink" folHlink="folHlink"/>
  <p:sldLayoutIdLst>
    <p:sldLayoutId id="2147484826" r:id="rId1"/>
    <p:sldLayoutId id="2147484827" r:id="rId2"/>
    <p:sldLayoutId id="2147484828" r:id="rId3"/>
  </p:sldLayoutIdLst>
  <p:transition>
    <p:fade/>
  </p:transition>
  <p:timing>
    <p:tnLst>
      <p:par>
        <p:cTn id="1" dur="indefinite" restart="never" nodeType="tmRoot"/>
      </p:par>
    </p:tnLst>
  </p:timing>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5400000">
            <a:off x="10321813" y="1906465"/>
            <a:ext cx="4214127" cy="401200"/>
          </a:xfrm>
          <a:prstGeom prst="rect">
            <a:avLst/>
          </a:prstGeom>
        </p:spPr>
      </p:pic>
    </p:spTree>
    <p:extLst>
      <p:ext uri="{BB962C8B-B14F-4D97-AF65-F5344CB8AC3E}">
        <p14:creationId xmlns:p14="http://schemas.microsoft.com/office/powerpoint/2010/main" val="1110325035"/>
      </p:ext>
    </p:extLst>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53" r:id="rId4"/>
    <p:sldLayoutId id="2147484854" r:id="rId5"/>
    <p:sldLayoutId id="2147484855" r:id="rId6"/>
    <p:sldLayoutId id="2147484856" r:id="rId7"/>
    <p:sldLayoutId id="2147484857" r:id="rId8"/>
    <p:sldLayoutId id="2147484858" r:id="rId9"/>
    <p:sldLayoutId id="2147484859" r:id="rId10"/>
    <p:sldLayoutId id="2147484860" r:id="rId11"/>
    <p:sldLayoutId id="2147484861" r:id="rId12"/>
    <p:sldLayoutId id="2147484862" r:id="rId13"/>
    <p:sldLayoutId id="2147484863" r:id="rId14"/>
    <p:sldLayoutId id="2147484864" r:id="rId15"/>
    <p:sldLayoutId id="2147484865" r:id="rId16"/>
    <p:sldLayoutId id="2147484866" r:id="rId17"/>
    <p:sldLayoutId id="2147484867" r:id="rId18"/>
    <p:sldLayoutId id="2147484868" r:id="rId19"/>
    <p:sldLayoutId id="2147484869" r:id="rId20"/>
    <p:sldLayoutId id="2147484870" r:id="rId21"/>
    <p:sldLayoutId id="2147484871" r:id="rId22"/>
    <p:sldLayoutId id="2147484872" r:id="rId23"/>
    <p:sldLayoutId id="2147484873" r:id="rId24"/>
    <p:sldLayoutId id="2147484874" r:id="rId25"/>
    <p:sldLayoutId id="2147484875" r:id="rId26"/>
    <p:sldLayoutId id="2147484876" r:id="rId27"/>
    <p:sldLayoutId id="2147484877" r:id="rId28"/>
    <p:sldLayoutId id="2147484878" r:id="rId29"/>
    <p:sldLayoutId id="2147484879" r:id="rId30"/>
  </p:sldLayoutIdLst>
  <p:transition>
    <p:fade/>
  </p:transition>
  <p:timing>
    <p:tnLst>
      <p:par>
        <p:cTn id="1" dur="indefinite" restart="never" nodeType="tmRoot"/>
      </p:par>
    </p:tnLst>
  </p:timing>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564890311"/>
      </p:ext>
    </p:extLst>
  </p:cSld>
  <p:clrMap bg1="lt1" tx1="dk1" bg2="lt2" tx2="dk2" accent1="accent1" accent2="accent2" accent3="accent3" accent4="accent4" accent5="accent5" accent6="accent6" hlink="hlink" folHlink="folHlink"/>
  <p:sldLayoutIdLst>
    <p:sldLayoutId id="2147484890" r:id="rId1"/>
    <p:sldLayoutId id="2147484892" r:id="rId2"/>
    <p:sldLayoutId id="2147484893" r:id="rId3"/>
    <p:sldLayoutId id="2147484894" r:id="rId4"/>
    <p:sldLayoutId id="2147484895" r:id="rId5"/>
    <p:sldLayoutId id="2147484896" r:id="rId6"/>
    <p:sldLayoutId id="2147484897" r:id="rId7"/>
    <p:sldLayoutId id="2147484898" r:id="rId8"/>
    <p:sldLayoutId id="2147484899" r:id="rId9"/>
    <p:sldLayoutId id="2147484900" r:id="rId10"/>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emf"/><Relationship Id="rId18" Type="http://schemas.openxmlformats.org/officeDocument/2006/relationships/image" Target="../media/image32.emf"/><Relationship Id="rId26" Type="http://schemas.openxmlformats.org/officeDocument/2006/relationships/image" Target="../media/image40.emf"/><Relationship Id="rId3" Type="http://schemas.openxmlformats.org/officeDocument/2006/relationships/image" Target="../media/image20.png"/><Relationship Id="rId21" Type="http://schemas.openxmlformats.org/officeDocument/2006/relationships/image" Target="../media/image35.emf"/><Relationship Id="rId34" Type="http://schemas.openxmlformats.org/officeDocument/2006/relationships/image" Target="../media/image48.emf"/><Relationship Id="rId7" Type="http://schemas.openxmlformats.org/officeDocument/2006/relationships/image" Target="../media/image22.emf"/><Relationship Id="rId12" Type="http://schemas.openxmlformats.org/officeDocument/2006/relationships/image" Target="../media/image26.emf"/><Relationship Id="rId17" Type="http://schemas.openxmlformats.org/officeDocument/2006/relationships/image" Target="../media/image31.emf"/><Relationship Id="rId25" Type="http://schemas.openxmlformats.org/officeDocument/2006/relationships/image" Target="../media/image39.emf"/><Relationship Id="rId33" Type="http://schemas.openxmlformats.org/officeDocument/2006/relationships/image" Target="../media/image47.emf"/><Relationship Id="rId2" Type="http://schemas.openxmlformats.org/officeDocument/2006/relationships/notesSlide" Target="../notesSlides/notesSlide10.xml"/><Relationship Id="rId16" Type="http://schemas.openxmlformats.org/officeDocument/2006/relationships/image" Target="../media/image30.emf"/><Relationship Id="rId20" Type="http://schemas.openxmlformats.org/officeDocument/2006/relationships/image" Target="../media/image34.png"/><Relationship Id="rId29" Type="http://schemas.openxmlformats.org/officeDocument/2006/relationships/image" Target="../media/image43.emf"/><Relationship Id="rId1" Type="http://schemas.openxmlformats.org/officeDocument/2006/relationships/slideLayout" Target="../slideLayouts/slideLayout102.xml"/><Relationship Id="rId6" Type="http://schemas.microsoft.com/office/2007/relationships/hdphoto" Target="../media/hdphoto2.wdp"/><Relationship Id="rId11" Type="http://schemas.microsoft.com/office/2007/relationships/hdphoto" Target="../media/hdphoto3.wdp"/><Relationship Id="rId24" Type="http://schemas.openxmlformats.org/officeDocument/2006/relationships/image" Target="../media/image38.emf"/><Relationship Id="rId32" Type="http://schemas.openxmlformats.org/officeDocument/2006/relationships/image" Target="../media/image46.emf"/><Relationship Id="rId37" Type="http://schemas.openxmlformats.org/officeDocument/2006/relationships/image" Target="../media/image51.png"/><Relationship Id="rId5" Type="http://schemas.openxmlformats.org/officeDocument/2006/relationships/image" Target="../media/image21.png"/><Relationship Id="rId15" Type="http://schemas.openxmlformats.org/officeDocument/2006/relationships/image" Target="../media/image29.emf"/><Relationship Id="rId23" Type="http://schemas.openxmlformats.org/officeDocument/2006/relationships/image" Target="../media/image37.emf"/><Relationship Id="rId28" Type="http://schemas.openxmlformats.org/officeDocument/2006/relationships/image" Target="../media/image42.emf"/><Relationship Id="rId36" Type="http://schemas.openxmlformats.org/officeDocument/2006/relationships/image" Target="../media/image50.emf"/><Relationship Id="rId10" Type="http://schemas.openxmlformats.org/officeDocument/2006/relationships/image" Target="../media/image25.png"/><Relationship Id="rId19" Type="http://schemas.openxmlformats.org/officeDocument/2006/relationships/image" Target="../media/image33.png"/><Relationship Id="rId31" Type="http://schemas.openxmlformats.org/officeDocument/2006/relationships/image" Target="../media/image45.emf"/><Relationship Id="rId4" Type="http://schemas.microsoft.com/office/2007/relationships/hdphoto" Target="../media/hdphoto1.wdp"/><Relationship Id="rId9" Type="http://schemas.openxmlformats.org/officeDocument/2006/relationships/image" Target="../media/image24.emf"/><Relationship Id="rId14" Type="http://schemas.openxmlformats.org/officeDocument/2006/relationships/image" Target="../media/image28.emf"/><Relationship Id="rId22" Type="http://schemas.openxmlformats.org/officeDocument/2006/relationships/image" Target="../media/image36.emf"/><Relationship Id="rId27" Type="http://schemas.openxmlformats.org/officeDocument/2006/relationships/image" Target="../media/image41.emf"/><Relationship Id="rId30" Type="http://schemas.openxmlformats.org/officeDocument/2006/relationships/image" Target="../media/image44.emf"/><Relationship Id="rId35" Type="http://schemas.openxmlformats.org/officeDocument/2006/relationships/image" Target="../media/image49.emf"/></Relationships>
</file>

<file path=ppt/slides/_rels/slide1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1.xml"/><Relationship Id="rId1" Type="http://schemas.openxmlformats.org/officeDocument/2006/relationships/slideLayout" Target="../slideLayouts/slideLayout102.xml"/></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102.xml"/><Relationship Id="rId6" Type="http://schemas.microsoft.com/office/2007/relationships/hdphoto" Target="../media/hdphoto5.wdp"/><Relationship Id="rId5" Type="http://schemas.openxmlformats.org/officeDocument/2006/relationships/image" Target="../media/image55.png"/><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102.xml"/><Relationship Id="rId6" Type="http://schemas.openxmlformats.org/officeDocument/2006/relationships/image" Target="../media/image60.png"/><Relationship Id="rId5" Type="http://schemas.openxmlformats.org/officeDocument/2006/relationships/image" Target="../media/image59.png"/><Relationship Id="rId10" Type="http://schemas.microsoft.com/office/2007/relationships/hdphoto" Target="../media/hdphoto7.wdp"/><Relationship Id="rId4" Type="http://schemas.openxmlformats.org/officeDocument/2006/relationships/image" Target="../media/image58.png"/><Relationship Id="rId9" Type="http://schemas.openxmlformats.org/officeDocument/2006/relationships/image" Target="../media/image6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1.xml"/></Relationships>
</file>

<file path=ppt/slides/_rels/slide2.xml.rels><?xml version="1.0" encoding="UTF-8" standalone="yes"?>
<Relationships xmlns="http://schemas.openxmlformats.org/package/2006/relationships"><Relationship Id="rId3" Type="http://schemas.openxmlformats.org/officeDocument/2006/relationships/hyperlink" Target="http://bretstateham.com/" TargetMode="External"/><Relationship Id="rId2" Type="http://schemas.openxmlformats.org/officeDocument/2006/relationships/notesSlide" Target="../notesSlides/notesSlide2.xml"/><Relationship Id="rId1" Type="http://schemas.openxmlformats.org/officeDocument/2006/relationships/slideLayout" Target="../slideLayouts/slideLayout95.xml"/><Relationship Id="rId4" Type="http://schemas.openxmlformats.org/officeDocument/2006/relationships/image" Target="../media/image18.jpeg"/></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95.xml"/><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3.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3.xml"/><Relationship Id="rId1" Type="http://schemas.openxmlformats.org/officeDocument/2006/relationships/slideLayout" Target="../slideLayouts/slideLayout95.xm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6.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6.xml"/><Relationship Id="rId1" Type="http://schemas.openxmlformats.org/officeDocument/2006/relationships/slideLayout" Target="../slideLayouts/slideLayout9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Bret Stateham | Sr. Technical Evangelist</a:t>
            </a:r>
          </a:p>
          <a:p>
            <a:r>
              <a:rPr lang="en-US" dirty="0"/>
              <a:t>Christopher Harrison | Content Developer</a:t>
            </a:r>
          </a:p>
        </p:txBody>
      </p:sp>
      <p:sp>
        <p:nvSpPr>
          <p:cNvPr id="2" name="Title 1"/>
          <p:cNvSpPr>
            <a:spLocks noGrp="1"/>
          </p:cNvSpPr>
          <p:nvPr>
            <p:ph type="ctrTitle"/>
          </p:nvPr>
        </p:nvSpPr>
        <p:spPr>
          <a:solidFill>
            <a:srgbClr val="007233"/>
          </a:solidFill>
        </p:spPr>
        <p:txBody>
          <a:bodyPr/>
          <a:lstStyle/>
          <a:p>
            <a:r>
              <a:rPr lang="en-US" sz="4000" dirty="0"/>
              <a:t>Cloud-Enable a </a:t>
            </a:r>
            <a:r>
              <a:rPr lang="en-US" sz="4000" dirty="0" smtClean="0"/>
              <a:t>Windows </a:t>
            </a:r>
            <a:r>
              <a:rPr lang="en-US" sz="4000" dirty="0"/>
              <a:t>Presentation Foundation LOB App</a:t>
            </a:r>
            <a:endParaRPr lang="en-US" sz="3999" dirty="0"/>
          </a:p>
        </p:txBody>
      </p:sp>
    </p:spTree>
    <p:extLst>
      <p:ext uri="{BB962C8B-B14F-4D97-AF65-F5344CB8AC3E}">
        <p14:creationId xmlns:p14="http://schemas.microsoft.com/office/powerpoint/2010/main" val="8099508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dirty="0" smtClean="0">
                <a:solidFill>
                  <a:srgbClr val="1A1A1A"/>
                </a:solidFill>
              </a:rPr>
              <a:t>Why Azure?</a:t>
            </a:r>
            <a:endParaRPr lang="en-US" dirty="0">
              <a:solidFill>
                <a:srgbClr val="1A1A1A"/>
              </a:solidFill>
            </a:endParaRPr>
          </a:p>
        </p:txBody>
      </p:sp>
      <p:sp>
        <p:nvSpPr>
          <p:cNvPr id="20" name="Content Placeholder 19"/>
          <p:cNvSpPr>
            <a:spLocks noGrp="1"/>
          </p:cNvSpPr>
          <p:nvPr>
            <p:ph type="body" sz="quarter" idx="11"/>
          </p:nvPr>
        </p:nvSpPr>
        <p:spPr/>
        <p:txBody>
          <a:bodyPr>
            <a:normAutofit/>
          </a:bodyPr>
          <a:lstStyle/>
          <a:p>
            <a:pPr>
              <a:spcBef>
                <a:spcPts val="1799"/>
              </a:spcBef>
            </a:pPr>
            <a:r>
              <a:rPr lang="en-US" sz="3200" dirty="0" smtClean="0">
                <a:solidFill>
                  <a:srgbClr val="1A1A1A"/>
                </a:solidFill>
              </a:rPr>
              <a:t>Rapidly set up environments to drive business priorities</a:t>
            </a:r>
            <a:endParaRPr lang="en-US" sz="3200" dirty="0">
              <a:solidFill>
                <a:srgbClr val="1A1A1A"/>
              </a:solidFill>
            </a:endParaRPr>
          </a:p>
          <a:p>
            <a:pPr>
              <a:spcBef>
                <a:spcPts val="1799"/>
              </a:spcBef>
            </a:pPr>
            <a:r>
              <a:rPr lang="en-US" sz="3200" dirty="0" smtClean="0">
                <a:solidFill>
                  <a:srgbClr val="1A1A1A"/>
                </a:solidFill>
              </a:rPr>
              <a:t>Scale to meet peak demands </a:t>
            </a:r>
            <a:endParaRPr lang="en-US" sz="3200" dirty="0">
              <a:solidFill>
                <a:srgbClr val="1A1A1A"/>
              </a:solidFill>
            </a:endParaRPr>
          </a:p>
          <a:p>
            <a:pPr>
              <a:spcBef>
                <a:spcPts val="1799"/>
              </a:spcBef>
            </a:pPr>
            <a:r>
              <a:rPr lang="en-US" sz="3200" dirty="0" smtClean="0">
                <a:solidFill>
                  <a:srgbClr val="1A1A1A"/>
                </a:solidFill>
              </a:rPr>
              <a:t>Increase </a:t>
            </a:r>
            <a:r>
              <a:rPr lang="en-US" sz="3200" dirty="0">
                <a:solidFill>
                  <a:srgbClr val="1A1A1A"/>
                </a:solidFill>
              </a:rPr>
              <a:t>daily </a:t>
            </a:r>
            <a:r>
              <a:rPr lang="en-US" sz="3200" dirty="0" smtClean="0">
                <a:solidFill>
                  <a:srgbClr val="1A1A1A"/>
                </a:solidFill>
              </a:rPr>
              <a:t>activities &amp; efficiency while reducing costs</a:t>
            </a:r>
            <a:endParaRPr lang="en-US" sz="3200" dirty="0">
              <a:solidFill>
                <a:srgbClr val="1A1A1A"/>
              </a:solidFill>
            </a:endParaRPr>
          </a:p>
          <a:p>
            <a:endParaRPr lang="en-US" sz="3200" dirty="0">
              <a:solidFill>
                <a:srgbClr val="1A1A1A"/>
              </a:solidFill>
            </a:endParaRPr>
          </a:p>
          <a:p>
            <a:endParaRPr lang="en-US" sz="3200" dirty="0">
              <a:solidFill>
                <a:srgbClr val="1A1A1A"/>
              </a:solidFill>
            </a:endParaRPr>
          </a:p>
        </p:txBody>
      </p:sp>
      <p:grpSp>
        <p:nvGrpSpPr>
          <p:cNvPr id="4" name="Group 3"/>
          <p:cNvGrpSpPr/>
          <p:nvPr/>
        </p:nvGrpSpPr>
        <p:grpSpPr>
          <a:xfrm>
            <a:off x="7909008" y="3436764"/>
            <a:ext cx="2884335" cy="2964175"/>
            <a:chOff x="7689364" y="2125663"/>
            <a:chExt cx="3599342" cy="3636485"/>
          </a:xfrm>
        </p:grpSpPr>
        <p:sp>
          <p:nvSpPr>
            <p:cNvPr id="5" name="Rectangle 4"/>
            <p:cNvSpPr/>
            <p:nvPr/>
          </p:nvSpPr>
          <p:spPr bwMode="auto">
            <a:xfrm>
              <a:off x="7724433" y="2125663"/>
              <a:ext cx="3564273" cy="3636485"/>
            </a:xfrm>
            <a:prstGeom prst="rect">
              <a:avLst/>
            </a:prstGeom>
            <a:solidFill>
              <a:srgbClr val="442359"/>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6" name="Rectangle 5"/>
            <p:cNvSpPr/>
            <p:nvPr/>
          </p:nvSpPr>
          <p:spPr>
            <a:xfrm>
              <a:off x="7689364" y="2218263"/>
              <a:ext cx="3308162" cy="927122"/>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Economics</a:t>
              </a:r>
            </a:p>
          </p:txBody>
        </p:sp>
        <p:sp>
          <p:nvSpPr>
            <p:cNvPr id="7" name="Freeform 9"/>
            <p:cNvSpPr>
              <a:spLocks noChangeAspect="1"/>
            </p:cNvSpPr>
            <p:nvPr/>
          </p:nvSpPr>
          <p:spPr bwMode="black">
            <a:xfrm>
              <a:off x="10168957" y="4082427"/>
              <a:ext cx="853523" cy="1471371"/>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grpSp>
        <p:nvGrpSpPr>
          <p:cNvPr id="8" name="Group 7"/>
          <p:cNvGrpSpPr/>
          <p:nvPr/>
        </p:nvGrpSpPr>
        <p:grpSpPr>
          <a:xfrm>
            <a:off x="4272314" y="3432882"/>
            <a:ext cx="2920398" cy="2968057"/>
            <a:chOff x="4004657" y="2125663"/>
            <a:chExt cx="3578092" cy="3636485"/>
          </a:xfrm>
        </p:grpSpPr>
        <p:sp>
          <p:nvSpPr>
            <p:cNvPr id="9" name="Rectangle 8"/>
            <p:cNvSpPr/>
            <p:nvPr/>
          </p:nvSpPr>
          <p:spPr bwMode="auto">
            <a:xfrm>
              <a:off x="4018476" y="2125663"/>
              <a:ext cx="3564273" cy="3636485"/>
            </a:xfrm>
            <a:prstGeom prst="rect">
              <a:avLst/>
            </a:prstGeom>
            <a:solidFill>
              <a:srgbClr val="68217A"/>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10" name="Rectangle 9"/>
            <p:cNvSpPr/>
            <p:nvPr/>
          </p:nvSpPr>
          <p:spPr>
            <a:xfrm>
              <a:off x="4004657" y="2218263"/>
              <a:ext cx="1677222" cy="925909"/>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Scale</a:t>
              </a:r>
            </a:p>
          </p:txBody>
        </p:sp>
        <p:grpSp>
          <p:nvGrpSpPr>
            <p:cNvPr id="11" name="Group 425"/>
            <p:cNvGrpSpPr>
              <a:grpSpLocks noChangeAspect="1"/>
            </p:cNvGrpSpPr>
            <p:nvPr/>
          </p:nvGrpSpPr>
          <p:grpSpPr bwMode="auto">
            <a:xfrm>
              <a:off x="5868362" y="4039186"/>
              <a:ext cx="1459737" cy="1479887"/>
              <a:chOff x="-5139" y="3144"/>
              <a:chExt cx="652" cy="661"/>
            </a:xfrm>
            <a:solidFill>
              <a:schemeClr val="bg1">
                <a:lumMod val="50000"/>
              </a:schemeClr>
            </a:solidFill>
          </p:grpSpPr>
          <p:sp>
            <p:nvSpPr>
              <p:cNvPr id="12"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13"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14"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sp>
            <p:nvSpPr>
              <p:cNvPr id="15"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89619" tIns="44809" rIns="89619" bIns="44809" numCol="1" anchor="t" anchorCtr="0" compatLnSpc="1">
                <a:prstTxWarp prst="textNoShape">
                  <a:avLst/>
                </a:prstTxWarp>
              </a:bodyPr>
              <a:lstStyle/>
              <a:p>
                <a:pPr defTabSz="913859"/>
                <a:endParaRPr lang="en-US" sz="1764">
                  <a:solidFill>
                    <a:srgbClr val="505050"/>
                  </a:solidFill>
                </a:endParaRPr>
              </a:p>
            </p:txBody>
          </p:sp>
        </p:grpSp>
      </p:grpSp>
      <p:grpSp>
        <p:nvGrpSpPr>
          <p:cNvPr id="16" name="Group 15"/>
          <p:cNvGrpSpPr/>
          <p:nvPr/>
        </p:nvGrpSpPr>
        <p:grpSpPr>
          <a:xfrm>
            <a:off x="589787" y="3432882"/>
            <a:ext cx="2942202" cy="2968057"/>
            <a:chOff x="271986" y="2125663"/>
            <a:chExt cx="3604807" cy="3636485"/>
          </a:xfrm>
        </p:grpSpPr>
        <p:sp>
          <p:nvSpPr>
            <p:cNvPr id="17" name="Rectangle 16"/>
            <p:cNvSpPr/>
            <p:nvPr/>
          </p:nvSpPr>
          <p:spPr bwMode="auto">
            <a:xfrm>
              <a:off x="312520" y="2125663"/>
              <a:ext cx="3564273" cy="3636485"/>
            </a:xfrm>
            <a:prstGeom prst="rect">
              <a:avLst/>
            </a:prstGeom>
            <a:solidFill>
              <a:srgbClr val="9B4F96"/>
            </a:solidFill>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8857" rIns="0" bIns="46618" numCol="1" rtlCol="0" anchor="t" anchorCtr="0" compatLnSpc="1">
              <a:prstTxWarp prst="textNoShape">
                <a:avLst/>
              </a:prstTxWarp>
            </a:bodyPr>
            <a:lstStyle/>
            <a:p>
              <a:pPr algn="ctr" defTabSz="932013" fontAlgn="base">
                <a:spcBef>
                  <a:spcPct val="0"/>
                </a:spcBef>
                <a:spcAft>
                  <a:spcPct val="0"/>
                </a:spcAft>
              </a:pPr>
              <a:endParaRPr lang="en-US" sz="3136" dirty="0">
                <a:gradFill>
                  <a:gsLst>
                    <a:gs pos="0">
                      <a:srgbClr val="FFFFFF"/>
                    </a:gs>
                    <a:gs pos="100000">
                      <a:srgbClr val="FFFFFF"/>
                    </a:gs>
                  </a:gsLst>
                  <a:lin ang="5400000" scaled="0"/>
                </a:gradFill>
                <a:latin typeface="Segoe UI Light"/>
              </a:endParaRPr>
            </a:p>
          </p:txBody>
        </p:sp>
        <p:sp>
          <p:nvSpPr>
            <p:cNvPr id="18" name="Rectangle 17"/>
            <p:cNvSpPr/>
            <p:nvPr/>
          </p:nvSpPr>
          <p:spPr>
            <a:xfrm>
              <a:off x="271986" y="2218263"/>
              <a:ext cx="2003163" cy="925909"/>
            </a:xfrm>
            <a:prstGeom prst="rect">
              <a:avLst/>
            </a:prstGeom>
          </p:spPr>
          <p:txBody>
            <a:bodyPr wrap="none">
              <a:spAutoFit/>
            </a:bodyPr>
            <a:lstStyle/>
            <a:p>
              <a:pPr algn="ctr" defTabSz="932013" fontAlgn="base">
                <a:spcBef>
                  <a:spcPct val="0"/>
                </a:spcBef>
                <a:spcAft>
                  <a:spcPct val="0"/>
                </a:spcAft>
              </a:pPr>
              <a:r>
                <a:rPr lang="en-US" sz="4312" dirty="0">
                  <a:gradFill>
                    <a:gsLst>
                      <a:gs pos="0">
                        <a:srgbClr val="FFFFFF"/>
                      </a:gs>
                      <a:gs pos="100000">
                        <a:srgbClr val="FFFFFF"/>
                      </a:gs>
                    </a:gsLst>
                    <a:lin ang="5400000" scaled="0"/>
                  </a:gradFill>
                  <a:latin typeface="Segoe UI Light"/>
                </a:rPr>
                <a:t>Speed</a:t>
              </a:r>
            </a:p>
          </p:txBody>
        </p:sp>
        <p:sp>
          <p:nvSpPr>
            <p:cNvPr id="19" name="Freeform 58"/>
            <p:cNvSpPr>
              <a:spLocks noEditPoints="1"/>
            </p:cNvSpPr>
            <p:nvPr/>
          </p:nvSpPr>
          <p:spPr bwMode="black">
            <a:xfrm>
              <a:off x="2149580" y="3940754"/>
              <a:ext cx="1472563" cy="157831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66" tIns="40333" rIns="80666" bIns="40333" numCol="1" anchor="t" anchorCtr="0" compatLnSpc="1">
              <a:prstTxWarp prst="textNoShape">
                <a:avLst/>
              </a:prstTxWarp>
            </a:bodyPr>
            <a:lstStyle/>
            <a:p>
              <a:pPr defTabSz="913859"/>
              <a:endParaRPr lang="en-US" sz="1568">
                <a:solidFill>
                  <a:srgbClr val="505050"/>
                </a:solidFill>
              </a:endParaRPr>
            </a:p>
          </p:txBody>
        </p:sp>
      </p:grpSp>
    </p:spTree>
    <p:extLst>
      <p:ext uri="{BB962C8B-B14F-4D97-AF65-F5344CB8AC3E}">
        <p14:creationId xmlns:p14="http://schemas.microsoft.com/office/powerpoint/2010/main" val="27062653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80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600" fill="hold"/>
                                        <p:tgtEl>
                                          <p:spTgt spid="16"/>
                                        </p:tgtEl>
                                        <p:attrNameLst>
                                          <p:attrName>ppt_x</p:attrName>
                                        </p:attrNameLst>
                                      </p:cBhvr>
                                      <p:tavLst>
                                        <p:tav tm="0">
                                          <p:val>
                                            <p:strVal val="0-#ppt_w/2"/>
                                          </p:val>
                                        </p:tav>
                                        <p:tav tm="100000">
                                          <p:val>
                                            <p:strVal val="#ppt_x"/>
                                          </p:val>
                                        </p:tav>
                                      </p:tavLst>
                                    </p:anim>
                                    <p:anim calcmode="lin" valueType="num">
                                      <p:cBhvr additive="base">
                                        <p:cTn id="8" dur="6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12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00" fill="hold"/>
                                        <p:tgtEl>
                                          <p:spTgt spid="8"/>
                                        </p:tgtEl>
                                        <p:attrNameLst>
                                          <p:attrName>ppt_x</p:attrName>
                                        </p:attrNameLst>
                                      </p:cBhvr>
                                      <p:tavLst>
                                        <p:tav tm="0">
                                          <p:val>
                                            <p:strVal val="#ppt_x"/>
                                          </p:val>
                                        </p:tav>
                                        <p:tav tm="100000">
                                          <p:val>
                                            <p:strVal val="#ppt_x"/>
                                          </p:val>
                                        </p:tav>
                                      </p:tavLst>
                                    </p:anim>
                                    <p:anim calcmode="lin" valueType="num">
                                      <p:cBhvr additive="base">
                                        <p:cTn id="12" dur="7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17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00" fill="hold"/>
                                        <p:tgtEl>
                                          <p:spTgt spid="4"/>
                                        </p:tgtEl>
                                        <p:attrNameLst>
                                          <p:attrName>ppt_x</p:attrName>
                                        </p:attrNameLst>
                                      </p:cBhvr>
                                      <p:tavLst>
                                        <p:tav tm="0">
                                          <p:val>
                                            <p:strVal val="1+#ppt_w/2"/>
                                          </p:val>
                                        </p:tav>
                                        <p:tav tm="100000">
                                          <p:val>
                                            <p:strVal val="#ppt_x"/>
                                          </p:val>
                                        </p:tav>
                                      </p:tavLst>
                                    </p:anim>
                                    <p:anim calcmode="lin" valueType="num">
                                      <p:cBhvr additive="base">
                                        <p:cTn id="16" dur="7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605897" y="923543"/>
            <a:ext cx="8325664" cy="5594508"/>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solidFill>
                <a:srgbClr val="1A1A1A"/>
              </a:solidFill>
            </a:endParaRPr>
          </a:p>
        </p:txBody>
      </p:sp>
      <p:sp>
        <p:nvSpPr>
          <p:cNvPr id="62" name="Rectangle 61"/>
          <p:cNvSpPr/>
          <p:nvPr/>
        </p:nvSpPr>
        <p:spPr>
          <a:xfrm>
            <a:off x="1053995" y="1685050"/>
            <a:ext cx="186602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rgbClr val="1A1A1A"/>
                </a:solidFill>
                <a:latin typeface="Segoe UI Light" panose="020B0502040204020203" pitchFamily="34" charset="0"/>
                <a:ea typeface="+mj-ea"/>
                <a:cs typeface="Segoe UI Light" panose="020B0502040204020203" pitchFamily="34" charset="0"/>
              </a:rPr>
              <a:t>On Premises</a:t>
            </a:r>
          </a:p>
        </p:txBody>
      </p:sp>
      <p:sp>
        <p:nvSpPr>
          <p:cNvPr id="63" name="TextBox 52"/>
          <p:cNvSpPr txBox="1"/>
          <p:nvPr/>
        </p:nvSpPr>
        <p:spPr>
          <a:xfrm>
            <a:off x="728530" y="2724959"/>
            <a:ext cx="400110" cy="303935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You scale, make resilient and manage</a:t>
            </a:r>
          </a:p>
        </p:txBody>
      </p:sp>
      <p:sp>
        <p:nvSpPr>
          <p:cNvPr id="64" name="Rectangle 63"/>
          <p:cNvSpPr/>
          <p:nvPr/>
        </p:nvSpPr>
        <p:spPr>
          <a:xfrm>
            <a:off x="3828060" y="1679022"/>
            <a:ext cx="2592732"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rgbClr val="1A1A1A"/>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rgbClr val="1A1A1A"/>
                </a:solidFill>
                <a:latin typeface="Segoe UI Light" panose="020B0502040204020203" pitchFamily="34" charset="0"/>
                <a:ea typeface="+mj-ea"/>
                <a:cs typeface="Segoe UI Light" panose="020B0502040204020203" pitchFamily="34" charset="0"/>
              </a:rPr>
              <a:t>(as a Service)</a:t>
            </a:r>
          </a:p>
        </p:txBody>
      </p:sp>
      <p:sp>
        <p:nvSpPr>
          <p:cNvPr id="65" name="Rectangle 64"/>
          <p:cNvSpPr/>
          <p:nvPr/>
        </p:nvSpPr>
        <p:spPr>
          <a:xfrm>
            <a:off x="3978335" y="5495395"/>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66" name="Rectangle 65"/>
          <p:cNvSpPr/>
          <p:nvPr/>
        </p:nvSpPr>
        <p:spPr>
          <a:xfrm>
            <a:off x="3978335" y="5040759"/>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67" name="Rectangle 66"/>
          <p:cNvSpPr/>
          <p:nvPr/>
        </p:nvSpPr>
        <p:spPr>
          <a:xfrm>
            <a:off x="3978335" y="5950029"/>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68" name="Rectangle 67"/>
          <p:cNvSpPr/>
          <p:nvPr/>
        </p:nvSpPr>
        <p:spPr>
          <a:xfrm>
            <a:off x="3978335" y="413148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O/S</a:t>
            </a:r>
          </a:p>
        </p:txBody>
      </p:sp>
      <p:sp>
        <p:nvSpPr>
          <p:cNvPr id="69" name="Rectangle 68"/>
          <p:cNvSpPr/>
          <p:nvPr/>
        </p:nvSpPr>
        <p:spPr>
          <a:xfrm>
            <a:off x="3978335" y="3676850"/>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70" name="Rectangle 69"/>
          <p:cNvSpPr/>
          <p:nvPr/>
        </p:nvSpPr>
        <p:spPr>
          <a:xfrm>
            <a:off x="3978335" y="4586123"/>
            <a:ext cx="1637582"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71" name="Rectangle 70"/>
          <p:cNvSpPr/>
          <p:nvPr/>
        </p:nvSpPr>
        <p:spPr>
          <a:xfrm>
            <a:off x="3978335" y="2767579"/>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72" name="Rectangle 71"/>
          <p:cNvSpPr/>
          <p:nvPr/>
        </p:nvSpPr>
        <p:spPr>
          <a:xfrm>
            <a:off x="3978335" y="231294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3" name="Rectangle 72"/>
          <p:cNvSpPr/>
          <p:nvPr/>
        </p:nvSpPr>
        <p:spPr>
          <a:xfrm>
            <a:off x="3978335" y="322221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4" name="Left Brace 73"/>
          <p:cNvSpPr/>
          <p:nvPr/>
        </p:nvSpPr>
        <p:spPr>
          <a:xfrm flipH="1">
            <a:off x="5625145" y="4545030"/>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rgbClr val="1A1A1A"/>
              </a:solidFill>
              <a:ea typeface="Segoe UI" pitchFamily="34" charset="0"/>
              <a:cs typeface="Segoe UI" pitchFamily="34" charset="0"/>
            </a:endParaRPr>
          </a:p>
        </p:txBody>
      </p:sp>
      <p:sp>
        <p:nvSpPr>
          <p:cNvPr id="75" name="TextBox 56"/>
          <p:cNvSpPr txBox="1"/>
          <p:nvPr/>
        </p:nvSpPr>
        <p:spPr>
          <a:xfrm rot="10800000" flipH="1">
            <a:off x="5798532" y="4601508"/>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Managed by vendor</a:t>
            </a:r>
          </a:p>
        </p:txBody>
      </p:sp>
      <p:sp>
        <p:nvSpPr>
          <p:cNvPr id="76" name="Left Brace 75"/>
          <p:cNvSpPr/>
          <p:nvPr/>
        </p:nvSpPr>
        <p:spPr>
          <a:xfrm>
            <a:off x="3792290" y="2312942"/>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rgbClr val="1A1A1A"/>
              </a:solidFill>
              <a:ea typeface="Segoe UI" pitchFamily="34" charset="0"/>
              <a:cs typeface="Segoe UI" pitchFamily="34" charset="0"/>
            </a:endParaRPr>
          </a:p>
        </p:txBody>
      </p:sp>
      <p:sp>
        <p:nvSpPr>
          <p:cNvPr id="77" name="TextBox 58"/>
          <p:cNvSpPr txBox="1"/>
          <p:nvPr/>
        </p:nvSpPr>
        <p:spPr>
          <a:xfrm>
            <a:off x="3259697" y="2597746"/>
            <a:ext cx="615553" cy="159197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resilient &amp; manage</a:t>
            </a:r>
          </a:p>
        </p:txBody>
      </p:sp>
      <p:sp>
        <p:nvSpPr>
          <p:cNvPr id="78" name="Rectangle 77"/>
          <p:cNvSpPr/>
          <p:nvPr/>
        </p:nvSpPr>
        <p:spPr>
          <a:xfrm>
            <a:off x="6414334" y="1663756"/>
            <a:ext cx="257502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rgbClr val="1A1A1A"/>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rgbClr val="1A1A1A"/>
                </a:solidFill>
                <a:latin typeface="Segoe UI Light" panose="020B0502040204020203" pitchFamily="34" charset="0"/>
                <a:ea typeface="+mj-ea"/>
                <a:cs typeface="Segoe UI Light" panose="020B0502040204020203" pitchFamily="34" charset="0"/>
              </a:rPr>
              <a:t>(as a Service)</a:t>
            </a:r>
          </a:p>
        </p:txBody>
      </p:sp>
      <p:sp>
        <p:nvSpPr>
          <p:cNvPr id="79" name="Left Brace 78"/>
          <p:cNvSpPr/>
          <p:nvPr/>
        </p:nvSpPr>
        <p:spPr>
          <a:xfrm flipH="1">
            <a:off x="8172237" y="3217451"/>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rgbClr val="1A1A1A"/>
              </a:solidFill>
              <a:ea typeface="Segoe UI" pitchFamily="34" charset="0"/>
              <a:cs typeface="Segoe UI" pitchFamily="34" charset="0"/>
            </a:endParaRPr>
          </a:p>
        </p:txBody>
      </p:sp>
      <p:sp>
        <p:nvSpPr>
          <p:cNvPr id="80" name="TextBox 54"/>
          <p:cNvSpPr txBox="1"/>
          <p:nvPr/>
        </p:nvSpPr>
        <p:spPr>
          <a:xfrm rot="10800000" flipH="1">
            <a:off x="8301098" y="3801663"/>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Scale, resilience and </a:t>
            </a:r>
            <a:br>
              <a:rPr lang="en-US" sz="1400" dirty="0">
                <a:solidFill>
                  <a:srgbClr val="1A1A1A"/>
                </a:solidFill>
                <a:latin typeface="Segoe UI" panose="020B0502040204020203" pitchFamily="34" charset="0"/>
                <a:ea typeface="+mj-ea"/>
                <a:cs typeface="Segoe UI" panose="020B0502040204020203" pitchFamily="34" charset="0"/>
              </a:rPr>
            </a:br>
            <a:r>
              <a:rPr lang="en-US" sz="1400" dirty="0">
                <a:solidFill>
                  <a:srgbClr val="1A1A1A"/>
                </a:solidFill>
                <a:latin typeface="Segoe UI" panose="020B0502040204020203" pitchFamily="34" charset="0"/>
                <a:ea typeface="+mj-ea"/>
                <a:cs typeface="Segoe UI" panose="020B0502040204020203" pitchFamily="34" charset="0"/>
              </a:rPr>
              <a:t>management by vendor</a:t>
            </a:r>
          </a:p>
        </p:txBody>
      </p:sp>
      <p:sp>
        <p:nvSpPr>
          <p:cNvPr id="81" name="Left Brace 80"/>
          <p:cNvSpPr/>
          <p:nvPr/>
        </p:nvSpPr>
        <p:spPr>
          <a:xfrm>
            <a:off x="6363637" y="2293899"/>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rgbClr val="1A1A1A"/>
              </a:solidFill>
              <a:ea typeface="Segoe UI" pitchFamily="34" charset="0"/>
              <a:cs typeface="Segoe UI" pitchFamily="34" charset="0"/>
            </a:endParaRPr>
          </a:p>
        </p:txBody>
      </p:sp>
      <p:sp>
        <p:nvSpPr>
          <p:cNvPr id="82" name="TextBox 60"/>
          <p:cNvSpPr txBox="1"/>
          <p:nvPr/>
        </p:nvSpPr>
        <p:spPr>
          <a:xfrm>
            <a:off x="6020785" y="2321077"/>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You manage</a:t>
            </a:r>
          </a:p>
        </p:txBody>
      </p:sp>
      <p:sp>
        <p:nvSpPr>
          <p:cNvPr id="83" name="Rectangle 82"/>
          <p:cNvSpPr/>
          <p:nvPr/>
        </p:nvSpPr>
        <p:spPr>
          <a:xfrm>
            <a:off x="6525399" y="549539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84" name="Rectangle 83"/>
          <p:cNvSpPr/>
          <p:nvPr/>
        </p:nvSpPr>
        <p:spPr>
          <a:xfrm>
            <a:off x="6525399" y="5040758"/>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85" name="Rectangle 84"/>
          <p:cNvSpPr/>
          <p:nvPr/>
        </p:nvSpPr>
        <p:spPr>
          <a:xfrm>
            <a:off x="6525399" y="595002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86" name="Rectangle 85"/>
          <p:cNvSpPr/>
          <p:nvPr/>
        </p:nvSpPr>
        <p:spPr>
          <a:xfrm>
            <a:off x="6525399" y="413148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O/S</a:t>
            </a:r>
          </a:p>
        </p:txBody>
      </p:sp>
      <p:sp>
        <p:nvSpPr>
          <p:cNvPr id="87" name="Rectangle 86"/>
          <p:cNvSpPr/>
          <p:nvPr/>
        </p:nvSpPr>
        <p:spPr>
          <a:xfrm>
            <a:off x="6525399" y="367684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8" name="Rectangle 87"/>
          <p:cNvSpPr/>
          <p:nvPr/>
        </p:nvSpPr>
        <p:spPr>
          <a:xfrm>
            <a:off x="6525399" y="458612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89" name="Rectangle 88"/>
          <p:cNvSpPr/>
          <p:nvPr/>
        </p:nvSpPr>
        <p:spPr>
          <a:xfrm>
            <a:off x="6525399" y="2312942"/>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90" name="Rectangle 89"/>
          <p:cNvSpPr/>
          <p:nvPr/>
        </p:nvSpPr>
        <p:spPr>
          <a:xfrm>
            <a:off x="6525399" y="322221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1" name="Rectangle 90"/>
          <p:cNvSpPr/>
          <p:nvPr/>
        </p:nvSpPr>
        <p:spPr>
          <a:xfrm>
            <a:off x="6525399" y="2767578"/>
            <a:ext cx="1637581"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92" name="Rectangle 91"/>
          <p:cNvSpPr/>
          <p:nvPr/>
        </p:nvSpPr>
        <p:spPr>
          <a:xfrm>
            <a:off x="883611" y="1008479"/>
            <a:ext cx="7827027"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rgbClr val="1A1A1A"/>
                </a:solidFill>
                <a:latin typeface="Segoe UI Light" panose="020B0502040204020203" pitchFamily="34" charset="0"/>
                <a:ea typeface="+mj-ea"/>
                <a:cs typeface="Segoe UI Light" panose="020B0502040204020203" pitchFamily="34" charset="0"/>
              </a:rPr>
              <a:t>Hosting models</a:t>
            </a:r>
          </a:p>
        </p:txBody>
      </p:sp>
      <p:sp>
        <p:nvSpPr>
          <p:cNvPr id="93" name="Rectangle 92"/>
          <p:cNvSpPr/>
          <p:nvPr/>
        </p:nvSpPr>
        <p:spPr bwMode="auto">
          <a:xfrm>
            <a:off x="9158638" y="914400"/>
            <a:ext cx="2658029" cy="5594509"/>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solidFill>
                <a:srgbClr val="1A1A1A"/>
              </a:solidFill>
            </a:endParaRPr>
          </a:p>
        </p:txBody>
      </p:sp>
      <p:sp>
        <p:nvSpPr>
          <p:cNvPr id="94" name="Rectangle 93"/>
          <p:cNvSpPr/>
          <p:nvPr/>
        </p:nvSpPr>
        <p:spPr>
          <a:xfrm>
            <a:off x="9283839" y="1685050"/>
            <a:ext cx="2429613"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rgbClr val="1A1A1A"/>
                </a:solidFill>
                <a:latin typeface="Segoe UI Light" panose="020B0502040204020203" pitchFamily="34" charset="0"/>
                <a:ea typeface="+mj-ea"/>
                <a:cs typeface="Segoe UI Light" panose="020B0502040204020203" pitchFamily="34" charset="0"/>
              </a:rPr>
              <a:t>Software</a:t>
            </a:r>
            <a:r>
              <a:rPr lang="en-US" sz="1999" dirty="0">
                <a:solidFill>
                  <a:srgbClr val="1A1A1A"/>
                </a:solidFill>
                <a:latin typeface="Segoe UI Light" panose="020B0502040204020203" pitchFamily="34" charset="0"/>
                <a:ea typeface="+mj-ea"/>
                <a:cs typeface="Segoe UI Light" panose="020B0502040204020203" pitchFamily="34" charset="0"/>
              </a:rPr>
              <a:t> </a:t>
            </a:r>
          </a:p>
          <a:p>
            <a:pPr marL="0" lvl="1" defTabSz="1218098" fontAlgn="base">
              <a:spcAft>
                <a:spcPct val="0"/>
              </a:spcAft>
            </a:pPr>
            <a:r>
              <a:rPr lang="en-US" sz="1600" dirty="0">
                <a:solidFill>
                  <a:srgbClr val="1A1A1A"/>
                </a:solidFill>
                <a:latin typeface="Segoe UI Light" panose="020B0502040204020203" pitchFamily="34" charset="0"/>
                <a:ea typeface="+mj-ea"/>
                <a:cs typeface="Segoe UI Light" panose="020B0502040204020203" pitchFamily="34" charset="0"/>
              </a:rPr>
              <a:t>(as a Service)</a:t>
            </a:r>
          </a:p>
        </p:txBody>
      </p:sp>
      <p:sp>
        <p:nvSpPr>
          <p:cNvPr id="95" name="Rectangle 94"/>
          <p:cNvSpPr/>
          <p:nvPr/>
        </p:nvSpPr>
        <p:spPr>
          <a:xfrm>
            <a:off x="9300492" y="5495392"/>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96" name="Rectangle 95"/>
          <p:cNvSpPr/>
          <p:nvPr/>
        </p:nvSpPr>
        <p:spPr>
          <a:xfrm>
            <a:off x="9300492" y="504075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97" name="Rectangle 96"/>
          <p:cNvSpPr/>
          <p:nvPr/>
        </p:nvSpPr>
        <p:spPr>
          <a:xfrm>
            <a:off x="9300492" y="5950026"/>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98" name="Rectangle 97"/>
          <p:cNvSpPr/>
          <p:nvPr/>
        </p:nvSpPr>
        <p:spPr>
          <a:xfrm>
            <a:off x="9300492" y="4131484"/>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O/S</a:t>
            </a:r>
          </a:p>
        </p:txBody>
      </p:sp>
      <p:sp>
        <p:nvSpPr>
          <p:cNvPr id="99" name="Rectangle 98"/>
          <p:cNvSpPr/>
          <p:nvPr/>
        </p:nvSpPr>
        <p:spPr>
          <a:xfrm>
            <a:off x="9300492" y="3676847"/>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00" name="Rectangle 99"/>
          <p:cNvSpPr/>
          <p:nvPr/>
        </p:nvSpPr>
        <p:spPr>
          <a:xfrm>
            <a:off x="9300492" y="4586118"/>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01" name="Rectangle 100"/>
          <p:cNvSpPr/>
          <p:nvPr/>
        </p:nvSpPr>
        <p:spPr>
          <a:xfrm>
            <a:off x="9300492" y="2312939"/>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02" name="Rectangle 101"/>
          <p:cNvSpPr/>
          <p:nvPr/>
        </p:nvSpPr>
        <p:spPr>
          <a:xfrm>
            <a:off x="9300492" y="3222211"/>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03" name="Rectangle 102"/>
          <p:cNvSpPr/>
          <p:nvPr/>
        </p:nvSpPr>
        <p:spPr>
          <a:xfrm>
            <a:off x="9300492" y="2767575"/>
            <a:ext cx="1637581"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04" name="Rectangle 103"/>
          <p:cNvSpPr/>
          <p:nvPr/>
        </p:nvSpPr>
        <p:spPr>
          <a:xfrm>
            <a:off x="8931562" y="1020811"/>
            <a:ext cx="2866042"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rgbClr val="1A1A1A"/>
                </a:solidFill>
                <a:latin typeface="Segoe UI Light" panose="020B0502040204020203" pitchFamily="34" charset="0"/>
                <a:ea typeface="+mj-ea"/>
                <a:cs typeface="Segoe UI Light" panose="020B0502040204020203" pitchFamily="34" charset="0"/>
              </a:rPr>
              <a:t>Business model</a:t>
            </a:r>
          </a:p>
        </p:txBody>
      </p:sp>
      <p:sp>
        <p:nvSpPr>
          <p:cNvPr id="105" name="Rectangle 104"/>
          <p:cNvSpPr/>
          <p:nvPr/>
        </p:nvSpPr>
        <p:spPr>
          <a:xfrm>
            <a:off x="1425755" y="5488251"/>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06" name="Rectangle 105"/>
          <p:cNvSpPr/>
          <p:nvPr/>
        </p:nvSpPr>
        <p:spPr>
          <a:xfrm>
            <a:off x="1425755" y="503361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07" name="Rectangle 106"/>
          <p:cNvSpPr/>
          <p:nvPr/>
        </p:nvSpPr>
        <p:spPr>
          <a:xfrm>
            <a:off x="1425755" y="594288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08" name="Rectangle 107"/>
          <p:cNvSpPr/>
          <p:nvPr/>
        </p:nvSpPr>
        <p:spPr>
          <a:xfrm>
            <a:off x="1425755" y="4124343"/>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09" name="Rectangle 108"/>
          <p:cNvSpPr/>
          <p:nvPr/>
        </p:nvSpPr>
        <p:spPr>
          <a:xfrm>
            <a:off x="1425755" y="3669707"/>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10" name="Rectangle 109"/>
          <p:cNvSpPr/>
          <p:nvPr/>
        </p:nvSpPr>
        <p:spPr>
          <a:xfrm>
            <a:off x="1425755" y="4578979"/>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11" name="Rectangle 110"/>
          <p:cNvSpPr/>
          <p:nvPr/>
        </p:nvSpPr>
        <p:spPr>
          <a:xfrm>
            <a:off x="1425755" y="2760435"/>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12" name="Rectangle 111"/>
          <p:cNvSpPr/>
          <p:nvPr/>
        </p:nvSpPr>
        <p:spPr>
          <a:xfrm>
            <a:off x="1425755" y="2305798"/>
            <a:ext cx="1637582"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rgbClr val="1A1A1A"/>
                </a:solidFill>
                <a:latin typeface="Segoe UI" panose="020B0502040204020203" pitchFamily="34" charset="0"/>
                <a:ea typeface="+mj-ea"/>
                <a:cs typeface="Segoe UI" panose="020B0502040204020203" pitchFamily="34" charset="0"/>
              </a:rPr>
              <a:t>Applications</a:t>
            </a:r>
          </a:p>
        </p:txBody>
      </p:sp>
      <p:sp>
        <p:nvSpPr>
          <p:cNvPr id="113" name="Rectangle 112"/>
          <p:cNvSpPr/>
          <p:nvPr/>
        </p:nvSpPr>
        <p:spPr>
          <a:xfrm>
            <a:off x="1425755" y="3215072"/>
            <a:ext cx="1637582"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1A1A1A"/>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4" name="Left Brace 113"/>
          <p:cNvSpPr/>
          <p:nvPr/>
        </p:nvSpPr>
        <p:spPr>
          <a:xfrm>
            <a:off x="1176621" y="2305798"/>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rgbClr val="1A1A1A"/>
              </a:solidFill>
              <a:ea typeface="Segoe UI" pitchFamily="34" charset="0"/>
              <a:cs typeface="Segoe UI" pitchFamily="34" charset="0"/>
            </a:endParaRPr>
          </a:p>
        </p:txBody>
      </p:sp>
      <p:sp>
        <p:nvSpPr>
          <p:cNvPr id="115" name="TextBox 54"/>
          <p:cNvSpPr txBox="1"/>
          <p:nvPr/>
        </p:nvSpPr>
        <p:spPr>
          <a:xfrm rot="10800000" flipH="1">
            <a:off x="11201194" y="3280312"/>
            <a:ext cx="615553" cy="19876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rgbClr val="1A1A1A"/>
                </a:solidFill>
                <a:latin typeface="Segoe UI" panose="020B0502040204020203" pitchFamily="34" charset="0"/>
                <a:ea typeface="+mj-ea"/>
                <a:cs typeface="Segoe UI" panose="020B0502040204020203" pitchFamily="34" charset="0"/>
              </a:rPr>
              <a:t>Scale, resilience and </a:t>
            </a:r>
            <a:br>
              <a:rPr lang="en-US" sz="1400" dirty="0">
                <a:solidFill>
                  <a:srgbClr val="1A1A1A"/>
                </a:solidFill>
                <a:latin typeface="Segoe UI" panose="020B0502040204020203" pitchFamily="34" charset="0"/>
                <a:ea typeface="+mj-ea"/>
                <a:cs typeface="Segoe UI" panose="020B0502040204020203" pitchFamily="34" charset="0"/>
              </a:rPr>
            </a:br>
            <a:r>
              <a:rPr lang="en-US" sz="1400" dirty="0">
                <a:solidFill>
                  <a:srgbClr val="1A1A1A"/>
                </a:solidFill>
                <a:latin typeface="Segoe UI" panose="020B0502040204020203" pitchFamily="34" charset="0"/>
                <a:ea typeface="+mj-ea"/>
                <a:cs typeface="Segoe UI" panose="020B0502040204020203" pitchFamily="34" charset="0"/>
              </a:rPr>
              <a:t>management by vendor</a:t>
            </a:r>
          </a:p>
        </p:txBody>
      </p:sp>
      <p:sp>
        <p:nvSpPr>
          <p:cNvPr id="116" name="Left Brace 115"/>
          <p:cNvSpPr/>
          <p:nvPr/>
        </p:nvSpPr>
        <p:spPr>
          <a:xfrm flipH="1">
            <a:off x="10967683" y="2305998"/>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rgbClr val="1A1A1A"/>
              </a:solidFill>
              <a:ea typeface="Segoe UI" pitchFamily="34" charset="0"/>
              <a:cs typeface="Segoe UI" pitchFamily="34" charset="0"/>
            </a:endParaRPr>
          </a:p>
        </p:txBody>
      </p:sp>
      <p:sp>
        <p:nvSpPr>
          <p:cNvPr id="2" name="Rectangle 1"/>
          <p:cNvSpPr/>
          <p:nvPr/>
        </p:nvSpPr>
        <p:spPr>
          <a:xfrm>
            <a:off x="537520" y="152400"/>
            <a:ext cx="4317207" cy="830997"/>
          </a:xfrm>
          <a:prstGeom prst="rect">
            <a:avLst/>
          </a:prstGeom>
        </p:spPr>
        <p:txBody>
          <a:bodyPr wrap="none">
            <a:spAutoFit/>
          </a:bodyPr>
          <a:lstStyle/>
          <a:p>
            <a:pPr>
              <a:spcBef>
                <a:spcPts val="1799"/>
              </a:spcBef>
            </a:pPr>
            <a:r>
              <a:rPr lang="en-US" sz="4800" dirty="0" smtClean="0">
                <a:solidFill>
                  <a:srgbClr val="1A1A1A"/>
                </a:solidFill>
                <a:latin typeface="+mj-lt"/>
              </a:rPr>
              <a:t>Solution models</a:t>
            </a:r>
            <a:endParaRPr lang="en-US" sz="4800" dirty="0">
              <a:solidFill>
                <a:srgbClr val="1A1A1A"/>
              </a:solidFill>
              <a:latin typeface="+mj-lt"/>
            </a:endParaRPr>
          </a:p>
        </p:txBody>
      </p:sp>
    </p:spTree>
    <p:extLst>
      <p:ext uri="{BB962C8B-B14F-4D97-AF65-F5344CB8AC3E}">
        <p14:creationId xmlns:p14="http://schemas.microsoft.com/office/powerpoint/2010/main" val="9471120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1A1A1A"/>
                </a:solidFill>
              </a:rPr>
              <a:t>Microsoft Azure Services</a:t>
            </a:r>
            <a:r>
              <a:rPr lang="en-US" dirty="0">
                <a:solidFill>
                  <a:srgbClr val="1A1A1A"/>
                </a:solidFill>
              </a:rPr>
              <a:t/>
            </a:r>
            <a:br>
              <a:rPr lang="en-US" dirty="0">
                <a:solidFill>
                  <a:srgbClr val="1A1A1A"/>
                </a:solidFill>
              </a:rPr>
            </a:br>
            <a:endParaRPr lang="en-US" dirty="0">
              <a:solidFill>
                <a:srgbClr val="1A1A1A"/>
              </a:solidFill>
            </a:endParaRPr>
          </a:p>
        </p:txBody>
      </p:sp>
      <p:grpSp>
        <p:nvGrpSpPr>
          <p:cNvPr id="223" name="Group 222"/>
          <p:cNvGrpSpPr/>
          <p:nvPr/>
        </p:nvGrpSpPr>
        <p:grpSpPr>
          <a:xfrm>
            <a:off x="258197" y="983605"/>
            <a:ext cx="9253719" cy="1147772"/>
            <a:chOff x="258197" y="983605"/>
            <a:chExt cx="9253719" cy="1147772"/>
          </a:xfrm>
        </p:grpSpPr>
        <p:sp>
          <p:nvSpPr>
            <p:cNvPr id="77" name="TextBox 76"/>
            <p:cNvSpPr txBox="1"/>
            <p:nvPr/>
          </p:nvSpPr>
          <p:spPr>
            <a:xfrm rot="16200000">
              <a:off x="-100301" y="1342103"/>
              <a:ext cx="1147772" cy="430775"/>
            </a:xfrm>
            <a:prstGeom prst="rect">
              <a:avLst/>
            </a:prstGeom>
            <a:noFill/>
          </p:spPr>
          <p:txBody>
            <a:bodyPr wrap="none" rtlCol="0">
              <a:spAutoFit/>
            </a:bodyPr>
            <a:lstStyle/>
            <a:p>
              <a:pPr algn="ctr"/>
              <a:r>
                <a:rPr lang="en-US" sz="1100" b="1" dirty="0">
                  <a:solidFill>
                    <a:srgbClr val="1A1A1A"/>
                  </a:solidFill>
                  <a:latin typeface="Segoe UI" panose="020B0502040204020203" pitchFamily="34" charset="0"/>
                  <a:cs typeface="Segoe UI" panose="020B0502040204020203" pitchFamily="34" charset="0"/>
                </a:rPr>
                <a:t>Client layer</a:t>
              </a:r>
            </a:p>
            <a:p>
              <a:pPr algn="ctr"/>
              <a:r>
                <a:rPr lang="en-US" sz="1100" b="1" dirty="0">
                  <a:solidFill>
                    <a:srgbClr val="1A1A1A"/>
                  </a:solidFill>
                  <a:latin typeface="Segoe UI" panose="020B0502040204020203" pitchFamily="34" charset="0"/>
                  <a:cs typeface="Segoe UI" panose="020B0502040204020203" pitchFamily="34" charset="0"/>
                </a:rPr>
                <a:t> (on-premises)</a:t>
              </a:r>
            </a:p>
          </p:txBody>
        </p:sp>
        <p:grpSp>
          <p:nvGrpSpPr>
            <p:cNvPr id="222" name="Group 221"/>
            <p:cNvGrpSpPr/>
            <p:nvPr/>
          </p:nvGrpSpPr>
          <p:grpSpPr>
            <a:xfrm>
              <a:off x="961617" y="1182274"/>
              <a:ext cx="8550299" cy="750431"/>
              <a:chOff x="3314594" y="1182275"/>
              <a:chExt cx="8550299" cy="750431"/>
            </a:xfrm>
          </p:grpSpPr>
          <p:grpSp>
            <p:nvGrpSpPr>
              <p:cNvPr id="20" name="Group 19"/>
              <p:cNvGrpSpPr/>
              <p:nvPr/>
            </p:nvGrpSpPr>
            <p:grpSpPr>
              <a:xfrm>
                <a:off x="5567250" y="1182275"/>
                <a:ext cx="970356" cy="750431"/>
                <a:chOff x="5475368" y="1286965"/>
                <a:chExt cx="970356" cy="750431"/>
              </a:xfrm>
            </p:grpSpPr>
            <p:sp>
              <p:nvSpPr>
                <p:cNvPr id="35" name="Rectangle 34"/>
                <p:cNvSpPr/>
                <p:nvPr/>
              </p:nvSpPr>
              <p:spPr>
                <a:xfrm>
                  <a:off x="5475368" y="1286965"/>
                  <a:ext cx="970356"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Tablet</a:t>
                  </a:r>
                </a:p>
              </p:txBody>
            </p:sp>
            <p:grpSp>
              <p:nvGrpSpPr>
                <p:cNvPr id="92" name="Group 91"/>
                <p:cNvGrpSpPr/>
                <p:nvPr/>
              </p:nvGrpSpPr>
              <p:grpSpPr bwMode="black">
                <a:xfrm rot="16200000">
                  <a:off x="5868348" y="1368324"/>
                  <a:ext cx="522494" cy="515485"/>
                  <a:chOff x="2916435" y="3914152"/>
                  <a:chExt cx="930763" cy="918513"/>
                </a:xfrm>
              </p:grpSpPr>
              <p:pic>
                <p:nvPicPr>
                  <p:cNvPr id="93" name="Picture 9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94"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16" tIns="45708" rIns="91416" bIns="45708" numCol="1" anchor="t" anchorCtr="0" compatLnSpc="1">
                    <a:prstTxWarp prst="textNoShape">
                      <a:avLst/>
                    </a:prstTxWarp>
                  </a:bodyPr>
                  <a:lstStyle/>
                  <a:p>
                    <a:endParaRPr lang="en-US" sz="900" dirty="0">
                      <a:solidFill>
                        <a:srgbClr val="1A1A1A"/>
                      </a:solidFill>
                    </a:endParaRPr>
                  </a:p>
                </p:txBody>
              </p:sp>
            </p:grpSp>
          </p:grpSp>
          <p:grpSp>
            <p:nvGrpSpPr>
              <p:cNvPr id="19" name="Group 18"/>
              <p:cNvGrpSpPr/>
              <p:nvPr/>
            </p:nvGrpSpPr>
            <p:grpSpPr>
              <a:xfrm>
                <a:off x="6621220" y="1182275"/>
                <a:ext cx="987605" cy="750431"/>
                <a:chOff x="6559408" y="1286965"/>
                <a:chExt cx="987605" cy="750431"/>
              </a:xfrm>
            </p:grpSpPr>
            <p:sp>
              <p:nvSpPr>
                <p:cNvPr id="36" name="Rectangle 35"/>
                <p:cNvSpPr/>
                <p:nvPr/>
              </p:nvSpPr>
              <p:spPr>
                <a:xfrm>
                  <a:off x="6559408" y="1286965"/>
                  <a:ext cx="987605"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Phone</a:t>
                  </a:r>
                </a:p>
              </p:txBody>
            </p:sp>
            <p:pic>
              <p:nvPicPr>
                <p:cNvPr id="95" name="Picture 94"/>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7246337" y="1359340"/>
                  <a:ext cx="183867" cy="353167"/>
                </a:xfrm>
                <a:prstGeom prst="rect">
                  <a:avLst/>
                </a:prstGeom>
              </p:spPr>
            </p:pic>
          </p:grpSp>
          <p:grpSp>
            <p:nvGrpSpPr>
              <p:cNvPr id="17" name="Group 16"/>
              <p:cNvGrpSpPr/>
              <p:nvPr/>
            </p:nvGrpSpPr>
            <p:grpSpPr>
              <a:xfrm>
                <a:off x="8746409" y="1182275"/>
                <a:ext cx="970356" cy="750431"/>
                <a:chOff x="8728712" y="1286965"/>
                <a:chExt cx="970356" cy="750431"/>
              </a:xfrm>
            </p:grpSpPr>
            <p:sp>
              <p:nvSpPr>
                <p:cNvPr id="38" name="Rectangle 37"/>
                <p:cNvSpPr/>
                <p:nvPr/>
              </p:nvSpPr>
              <p:spPr>
                <a:xfrm>
                  <a:off x="8728712" y="1286965"/>
                  <a:ext cx="970356"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Games console</a:t>
                  </a:r>
                </a:p>
              </p:txBody>
            </p:sp>
            <p:pic>
              <p:nvPicPr>
                <p:cNvPr id="96" name="Picture 20"/>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rcRect/>
                <a:stretch>
                  <a:fillRect/>
                </a:stretch>
              </p:blipFill>
              <p:spPr bwMode="black">
                <a:xfrm>
                  <a:off x="9287565" y="1359340"/>
                  <a:ext cx="354478" cy="26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 name="Group 20"/>
              <p:cNvGrpSpPr/>
              <p:nvPr/>
            </p:nvGrpSpPr>
            <p:grpSpPr>
              <a:xfrm>
                <a:off x="4453073" y="1182275"/>
                <a:ext cx="1030563" cy="750431"/>
                <a:chOff x="4393583" y="1286965"/>
                <a:chExt cx="1030563" cy="750431"/>
              </a:xfrm>
            </p:grpSpPr>
            <p:sp>
              <p:nvSpPr>
                <p:cNvPr id="34" name="Rectangle 33"/>
                <p:cNvSpPr/>
                <p:nvPr/>
              </p:nvSpPr>
              <p:spPr>
                <a:xfrm>
                  <a:off x="4393583" y="1286965"/>
                  <a:ext cx="1030563"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PC</a:t>
                  </a:r>
                </a:p>
              </p:txBody>
            </p:sp>
            <p:sp>
              <p:nvSpPr>
                <p:cNvPr id="98" name="Freeform 20"/>
                <p:cNvSpPr>
                  <a:spLocks noEditPoints="1"/>
                </p:cNvSpPr>
                <p:nvPr/>
              </p:nvSpPr>
              <p:spPr bwMode="black">
                <a:xfrm>
                  <a:off x="4751128" y="1359340"/>
                  <a:ext cx="562700" cy="39121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284" tIns="41142" rIns="82284" bIns="41142" numCol="1" anchor="t" anchorCtr="0" compatLnSpc="1">
                  <a:prstTxWarp prst="textNoShape">
                    <a:avLst/>
                  </a:prstTxWarp>
                </a:bodyPr>
                <a:lstStyle/>
                <a:p>
                  <a:endParaRPr lang="en-US" sz="900" dirty="0">
                    <a:solidFill>
                      <a:srgbClr val="1A1A1A"/>
                    </a:solidFill>
                  </a:endParaRPr>
                </a:p>
              </p:txBody>
            </p:sp>
          </p:grpSp>
          <p:grpSp>
            <p:nvGrpSpPr>
              <p:cNvPr id="12" name="Group 11"/>
              <p:cNvGrpSpPr/>
              <p:nvPr/>
            </p:nvGrpSpPr>
            <p:grpSpPr>
              <a:xfrm>
                <a:off x="10871600" y="1182275"/>
                <a:ext cx="993293" cy="750431"/>
                <a:chOff x="10871600" y="1286965"/>
                <a:chExt cx="993293" cy="750431"/>
              </a:xfrm>
            </p:grpSpPr>
            <p:sp>
              <p:nvSpPr>
                <p:cNvPr id="40" name="Rectangle 39"/>
                <p:cNvSpPr/>
                <p:nvPr/>
              </p:nvSpPr>
              <p:spPr>
                <a:xfrm>
                  <a:off x="10871600" y="1286965"/>
                  <a:ext cx="993293"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On-premises database</a:t>
                  </a:r>
                </a:p>
              </p:txBody>
            </p:sp>
            <p:sp>
              <p:nvSpPr>
                <p:cNvPr id="102" name="Can 101"/>
                <p:cNvSpPr/>
                <p:nvPr/>
              </p:nvSpPr>
              <p:spPr>
                <a:xfrm>
                  <a:off x="11330383" y="1328796"/>
                  <a:ext cx="394503" cy="310260"/>
                </a:xfrm>
                <a:prstGeom prst="can">
                  <a:avLst/>
                </a:prstGeom>
                <a:solidFill>
                  <a:schemeClr val="bg1"/>
                </a:solidFill>
                <a:ln>
                  <a:solidFill>
                    <a:srgbClr val="6821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grpSp>
          <p:grpSp>
            <p:nvGrpSpPr>
              <p:cNvPr id="18" name="Group 17"/>
              <p:cNvGrpSpPr/>
              <p:nvPr/>
            </p:nvGrpSpPr>
            <p:grpSpPr>
              <a:xfrm>
                <a:off x="7692439" y="1182275"/>
                <a:ext cx="970356" cy="750431"/>
                <a:chOff x="7641192" y="1286965"/>
                <a:chExt cx="970356" cy="750431"/>
              </a:xfrm>
            </p:grpSpPr>
            <p:sp>
              <p:nvSpPr>
                <p:cNvPr id="37" name="Rectangle 36"/>
                <p:cNvSpPr/>
                <p:nvPr/>
              </p:nvSpPr>
              <p:spPr>
                <a:xfrm>
                  <a:off x="7641192" y="1286965"/>
                  <a:ext cx="970356"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Browser</a:t>
                  </a:r>
                </a:p>
              </p:txBody>
            </p:sp>
            <p:pic>
              <p:nvPicPr>
                <p:cNvPr id="133" name="Picture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3038" y="1330086"/>
                  <a:ext cx="405504" cy="405504"/>
                </a:xfrm>
                <a:prstGeom prst="rect">
                  <a:avLst/>
                </a:prstGeom>
              </p:spPr>
            </p:pic>
          </p:grpSp>
          <p:grpSp>
            <p:nvGrpSpPr>
              <p:cNvPr id="22" name="Group 21"/>
              <p:cNvGrpSpPr/>
              <p:nvPr/>
            </p:nvGrpSpPr>
            <p:grpSpPr>
              <a:xfrm>
                <a:off x="3314594" y="1182275"/>
                <a:ext cx="1054865" cy="750431"/>
                <a:chOff x="3314594" y="1286965"/>
                <a:chExt cx="1054865" cy="750431"/>
              </a:xfrm>
            </p:grpSpPr>
            <p:sp>
              <p:nvSpPr>
                <p:cNvPr id="5" name="Rectangle 4"/>
                <p:cNvSpPr/>
                <p:nvPr/>
              </p:nvSpPr>
              <p:spPr>
                <a:xfrm>
                  <a:off x="3314594" y="1286965"/>
                  <a:ext cx="1054865"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Office Add-in</a:t>
                  </a:r>
                </a:p>
              </p:txBody>
            </p:sp>
            <p:pic>
              <p:nvPicPr>
                <p:cNvPr id="139" name="Picture 138"/>
                <p:cNvPicPr>
                  <a:picLocks noChangeAspect="1"/>
                </p:cNvPicPr>
                <p:nvPr/>
              </p:nvPicPr>
              <p:blipFill>
                <a:blip r:embed="rId9"/>
                <a:stretch>
                  <a:fillRect/>
                </a:stretch>
              </p:blipFill>
              <p:spPr>
                <a:xfrm>
                  <a:off x="3951900" y="1351910"/>
                  <a:ext cx="304215" cy="361856"/>
                </a:xfrm>
                <a:prstGeom prst="rect">
                  <a:avLst/>
                </a:prstGeom>
              </p:spPr>
            </p:pic>
          </p:grpSp>
          <p:grpSp>
            <p:nvGrpSpPr>
              <p:cNvPr id="16" name="Group 15"/>
              <p:cNvGrpSpPr/>
              <p:nvPr/>
            </p:nvGrpSpPr>
            <p:grpSpPr>
              <a:xfrm>
                <a:off x="9800379" y="1182275"/>
                <a:ext cx="987605" cy="750431"/>
                <a:chOff x="9812752" y="1286965"/>
                <a:chExt cx="987605" cy="750431"/>
              </a:xfrm>
            </p:grpSpPr>
            <p:sp>
              <p:nvSpPr>
                <p:cNvPr id="39" name="Rectangle 38"/>
                <p:cNvSpPr/>
                <p:nvPr/>
              </p:nvSpPr>
              <p:spPr>
                <a:xfrm>
                  <a:off x="9812752" y="1286965"/>
                  <a:ext cx="987605" cy="750431"/>
                </a:xfrm>
                <a:prstGeom prst="rect">
                  <a:avLst/>
                </a:prstGeom>
                <a:solidFill>
                  <a:srgbClr val="5DB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On-premises service</a:t>
                  </a:r>
                </a:p>
              </p:txBody>
            </p:sp>
            <p:pic>
              <p:nvPicPr>
                <p:cNvPr id="183" name="Picture 36" descr="C:\Users\sakuu\Documents\Ballmer WPC\AI\work.png"/>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10435215" y="1303955"/>
                  <a:ext cx="225396" cy="359944"/>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156" name="Rectangle 155"/>
          <p:cNvSpPr/>
          <p:nvPr/>
        </p:nvSpPr>
        <p:spPr>
          <a:xfrm>
            <a:off x="6913100" y="4863581"/>
            <a:ext cx="497632" cy="45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157" name="Rectangle 156"/>
          <p:cNvSpPr/>
          <p:nvPr/>
        </p:nvSpPr>
        <p:spPr>
          <a:xfrm>
            <a:off x="6920506" y="4949456"/>
            <a:ext cx="492544" cy="257936"/>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grpSp>
        <p:nvGrpSpPr>
          <p:cNvPr id="225" name="Group 224"/>
          <p:cNvGrpSpPr/>
          <p:nvPr/>
        </p:nvGrpSpPr>
        <p:grpSpPr>
          <a:xfrm>
            <a:off x="249270" y="2270710"/>
            <a:ext cx="3118283" cy="1155785"/>
            <a:chOff x="249270" y="2270710"/>
            <a:chExt cx="3118283" cy="1155785"/>
          </a:xfrm>
        </p:grpSpPr>
        <p:grpSp>
          <p:nvGrpSpPr>
            <p:cNvPr id="224" name="Group 223"/>
            <p:cNvGrpSpPr/>
            <p:nvPr/>
          </p:nvGrpSpPr>
          <p:grpSpPr>
            <a:xfrm>
              <a:off x="965052" y="2453084"/>
              <a:ext cx="2402501" cy="791038"/>
              <a:chOff x="965052" y="2475547"/>
              <a:chExt cx="2402501" cy="791038"/>
            </a:xfrm>
          </p:grpSpPr>
          <p:grpSp>
            <p:nvGrpSpPr>
              <p:cNvPr id="109" name="Group 108"/>
              <p:cNvGrpSpPr/>
              <p:nvPr/>
            </p:nvGrpSpPr>
            <p:grpSpPr>
              <a:xfrm>
                <a:off x="965052" y="2489345"/>
                <a:ext cx="1030563" cy="777240"/>
                <a:chOff x="5492756" y="2473388"/>
                <a:chExt cx="1030563" cy="750431"/>
              </a:xfrm>
            </p:grpSpPr>
            <p:sp>
              <p:nvSpPr>
                <p:cNvPr id="141" name="Rectangle 140"/>
                <p:cNvSpPr/>
                <p:nvPr/>
              </p:nvSpPr>
              <p:spPr>
                <a:xfrm>
                  <a:off x="5492756" y="2473388"/>
                  <a:ext cx="1030563"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AD</a:t>
                  </a:r>
                </a:p>
              </p:txBody>
            </p:sp>
            <p:pic>
              <p:nvPicPr>
                <p:cNvPr id="197" name="Picture 4"/>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6030224" y="2518908"/>
                  <a:ext cx="469534" cy="46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118"/>
              <p:cNvGrpSpPr/>
              <p:nvPr/>
            </p:nvGrpSpPr>
            <p:grpSpPr>
              <a:xfrm>
                <a:off x="2111389" y="2475547"/>
                <a:ext cx="1256164" cy="777240"/>
                <a:chOff x="2055807" y="2489346"/>
                <a:chExt cx="1256164" cy="750431"/>
              </a:xfrm>
            </p:grpSpPr>
            <p:sp>
              <p:nvSpPr>
                <p:cNvPr id="142" name="Rectangle 141"/>
                <p:cNvSpPr/>
                <p:nvPr/>
              </p:nvSpPr>
              <p:spPr>
                <a:xfrm>
                  <a:off x="2055807" y="2489346"/>
                  <a:ext cx="1256164"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Multifactor</a:t>
                  </a:r>
                </a:p>
                <a:p>
                  <a:r>
                    <a:rPr lang="en-US" sz="1100" dirty="0">
                      <a:solidFill>
                        <a:srgbClr val="1A1A1A"/>
                      </a:solidFill>
                      <a:latin typeface="Segoe UI" panose="020B0502040204020203" pitchFamily="34" charset="0"/>
                      <a:cs typeface="Segoe UI" panose="020B0502040204020203" pitchFamily="34" charset="0"/>
                    </a:rPr>
                    <a:t>A</a:t>
                  </a:r>
                  <a:r>
                    <a:rPr lang="en-US" sz="1100" dirty="0" smtClean="0">
                      <a:solidFill>
                        <a:srgbClr val="1A1A1A"/>
                      </a:solidFill>
                      <a:latin typeface="Segoe UI" panose="020B0502040204020203" pitchFamily="34" charset="0"/>
                      <a:cs typeface="Segoe UI" panose="020B0502040204020203" pitchFamily="34" charset="0"/>
                    </a:rPr>
                    <a:t>uthentication</a:t>
                  </a:r>
                  <a:endParaRPr lang="en-US" sz="1100" dirty="0">
                    <a:solidFill>
                      <a:srgbClr val="1A1A1A"/>
                    </a:solidFill>
                    <a:latin typeface="Segoe UI" panose="020B0502040204020203" pitchFamily="34" charset="0"/>
                    <a:cs typeface="Segoe UI" panose="020B0502040204020203" pitchFamily="34" charset="0"/>
                  </a:endParaRPr>
                </a:p>
              </p:txBody>
            </p:sp>
            <p:pic>
              <p:nvPicPr>
                <p:cNvPr id="201" name="Picture 3"/>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2969302" y="2505613"/>
                  <a:ext cx="232842" cy="432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0" name="TextBox 139"/>
            <p:cNvSpPr txBox="1"/>
            <p:nvPr/>
          </p:nvSpPr>
          <p:spPr>
            <a:xfrm rot="16200000">
              <a:off x="-28619" y="2548599"/>
              <a:ext cx="1155785" cy="600008"/>
            </a:xfrm>
            <a:prstGeom prst="rect">
              <a:avLst/>
            </a:prstGeom>
            <a:noFill/>
          </p:spPr>
          <p:txBody>
            <a:bodyPr wrap="none" rtlCol="0">
              <a:spAutoFit/>
            </a:bodyPr>
            <a:lstStyle/>
            <a:p>
              <a:r>
                <a:rPr lang="en-US" sz="1100" b="1" dirty="0">
                  <a:solidFill>
                    <a:srgbClr val="1A1A1A"/>
                  </a:solidFill>
                  <a:latin typeface="Segoe UI" panose="020B0502040204020203" pitchFamily="34" charset="0"/>
                  <a:cs typeface="Segoe UI" panose="020B0502040204020203" pitchFamily="34" charset="0"/>
                </a:rPr>
                <a:t>Access Control</a:t>
              </a:r>
            </a:p>
            <a:p>
              <a:r>
                <a:rPr lang="en-US" sz="1100" b="1" dirty="0">
                  <a:solidFill>
                    <a:srgbClr val="1A1A1A"/>
                  </a:solidFill>
                  <a:latin typeface="Segoe UI" panose="020B0502040204020203" pitchFamily="34" charset="0"/>
                  <a:cs typeface="Segoe UI" panose="020B0502040204020203" pitchFamily="34" charset="0"/>
                </a:rPr>
                <a:t>Layer</a:t>
              </a:r>
            </a:p>
            <a:p>
              <a:endParaRPr lang="en-US" sz="1100" b="1" dirty="0">
                <a:solidFill>
                  <a:srgbClr val="1A1A1A"/>
                </a:solidFill>
                <a:latin typeface="Segoe UI" panose="020B0502040204020203" pitchFamily="34" charset="0"/>
                <a:cs typeface="Segoe UI" panose="020B0502040204020203" pitchFamily="34" charset="0"/>
              </a:endParaRPr>
            </a:p>
          </p:txBody>
        </p:sp>
      </p:grpSp>
      <p:grpSp>
        <p:nvGrpSpPr>
          <p:cNvPr id="226" name="Group 225"/>
          <p:cNvGrpSpPr/>
          <p:nvPr/>
        </p:nvGrpSpPr>
        <p:grpSpPr>
          <a:xfrm>
            <a:off x="253436" y="3565828"/>
            <a:ext cx="7157296" cy="968283"/>
            <a:chOff x="253436" y="3565828"/>
            <a:chExt cx="7157296" cy="968283"/>
          </a:xfrm>
        </p:grpSpPr>
        <p:sp>
          <p:nvSpPr>
            <p:cNvPr id="76" name="TextBox 75"/>
            <p:cNvSpPr txBox="1"/>
            <p:nvPr/>
          </p:nvSpPr>
          <p:spPr>
            <a:xfrm rot="16200000">
              <a:off x="-15318" y="3834582"/>
              <a:ext cx="968283" cy="430775"/>
            </a:xfrm>
            <a:prstGeom prst="rect">
              <a:avLst/>
            </a:prstGeom>
            <a:noFill/>
          </p:spPr>
          <p:txBody>
            <a:bodyPr wrap="none" rtlCol="0">
              <a:spAutoFit/>
            </a:bodyPr>
            <a:lstStyle/>
            <a:p>
              <a:r>
                <a:rPr lang="en-US" sz="1100" b="1" dirty="0">
                  <a:solidFill>
                    <a:srgbClr val="1A1A1A"/>
                  </a:solidFill>
                  <a:latin typeface="Segoe UI" panose="020B0502040204020203" pitchFamily="34" charset="0"/>
                  <a:cs typeface="Segoe UI" panose="020B0502040204020203" pitchFamily="34" charset="0"/>
                </a:rPr>
                <a:t>Integration </a:t>
              </a:r>
            </a:p>
            <a:p>
              <a:r>
                <a:rPr lang="en-US" sz="1100" b="1" dirty="0">
                  <a:solidFill>
                    <a:srgbClr val="1A1A1A"/>
                  </a:solidFill>
                  <a:latin typeface="Segoe UI" panose="020B0502040204020203" pitchFamily="34" charset="0"/>
                  <a:cs typeface="Segoe UI" panose="020B0502040204020203" pitchFamily="34" charset="0"/>
                </a:rPr>
                <a:t>layer</a:t>
              </a:r>
            </a:p>
          </p:txBody>
        </p:sp>
        <p:grpSp>
          <p:nvGrpSpPr>
            <p:cNvPr id="221" name="Group 220"/>
            <p:cNvGrpSpPr/>
            <p:nvPr/>
          </p:nvGrpSpPr>
          <p:grpSpPr>
            <a:xfrm>
              <a:off x="971070" y="3649986"/>
              <a:ext cx="6439662" cy="799967"/>
              <a:chOff x="971070" y="3609563"/>
              <a:chExt cx="6439662" cy="799967"/>
            </a:xfrm>
          </p:grpSpPr>
          <p:grpSp>
            <p:nvGrpSpPr>
              <p:cNvPr id="88" name="Group 87"/>
              <p:cNvGrpSpPr/>
              <p:nvPr/>
            </p:nvGrpSpPr>
            <p:grpSpPr>
              <a:xfrm>
                <a:off x="2035988" y="3620926"/>
                <a:ext cx="970356" cy="777240"/>
                <a:chOff x="3472022" y="3647671"/>
                <a:chExt cx="970356" cy="750430"/>
              </a:xfrm>
            </p:grpSpPr>
            <p:sp>
              <p:nvSpPr>
                <p:cNvPr id="170" name="Rectangle 169"/>
                <p:cNvSpPr/>
                <p:nvPr/>
              </p:nvSpPr>
              <p:spPr>
                <a:xfrm>
                  <a:off x="3472022" y="3647671"/>
                  <a:ext cx="970356" cy="75043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Service </a:t>
                  </a:r>
                  <a:r>
                    <a:rPr lang="en-US" sz="1100" dirty="0" smtClean="0">
                      <a:solidFill>
                        <a:srgbClr val="1A1A1A"/>
                      </a:solidFill>
                      <a:latin typeface="Segoe UI" panose="020B0502040204020203" pitchFamily="34" charset="0"/>
                      <a:cs typeface="Segoe UI" panose="020B0502040204020203" pitchFamily="34" charset="0"/>
                    </a:rPr>
                    <a:t>Bus</a:t>
                  </a:r>
                  <a:endParaRPr lang="en-US" sz="1100" dirty="0">
                    <a:solidFill>
                      <a:srgbClr val="1A1A1A"/>
                    </a:solidFill>
                    <a:latin typeface="Segoe UI" panose="020B0502040204020203" pitchFamily="34" charset="0"/>
                    <a:cs typeface="Segoe UI" panose="020B0502040204020203" pitchFamily="34" charset="0"/>
                  </a:endParaRPr>
                </a:p>
              </p:txBody>
            </p:sp>
            <p:pic>
              <p:nvPicPr>
                <p:cNvPr id="196" name="Picture 8"/>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4043617" y="3663847"/>
                  <a:ext cx="388023" cy="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7" name="Group 86"/>
              <p:cNvGrpSpPr/>
              <p:nvPr/>
            </p:nvGrpSpPr>
            <p:grpSpPr>
              <a:xfrm>
                <a:off x="3100906" y="3620926"/>
                <a:ext cx="1054865" cy="777240"/>
                <a:chOff x="4546333" y="3645423"/>
                <a:chExt cx="1054865" cy="750430"/>
              </a:xfrm>
            </p:grpSpPr>
            <p:sp>
              <p:nvSpPr>
                <p:cNvPr id="41" name="Rectangle 40"/>
                <p:cNvSpPr/>
                <p:nvPr/>
              </p:nvSpPr>
              <p:spPr>
                <a:xfrm>
                  <a:off x="4546333" y="3645423"/>
                  <a:ext cx="1054865" cy="75043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CDN</a:t>
                  </a:r>
                </a:p>
              </p:txBody>
            </p:sp>
            <p:pic>
              <p:nvPicPr>
                <p:cNvPr id="202" name="Picture 7"/>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4979441" y="3655850"/>
                  <a:ext cx="602172" cy="42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88"/>
              <p:cNvGrpSpPr/>
              <p:nvPr/>
            </p:nvGrpSpPr>
            <p:grpSpPr>
              <a:xfrm>
                <a:off x="971070" y="3620926"/>
                <a:ext cx="970356" cy="777240"/>
                <a:chOff x="2405496" y="3642233"/>
                <a:chExt cx="970356" cy="750430"/>
              </a:xfrm>
            </p:grpSpPr>
            <p:sp>
              <p:nvSpPr>
                <p:cNvPr id="46" name="Rectangle 45"/>
                <p:cNvSpPr/>
                <p:nvPr/>
              </p:nvSpPr>
              <p:spPr>
                <a:xfrm>
                  <a:off x="2405496" y="3642233"/>
                  <a:ext cx="970356" cy="75043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BizTalk </a:t>
                  </a:r>
                  <a:r>
                    <a:rPr lang="en-US" sz="1100" dirty="0" smtClean="0">
                      <a:solidFill>
                        <a:srgbClr val="1A1A1A"/>
                      </a:solidFill>
                      <a:latin typeface="Segoe UI" panose="020B0502040204020203" pitchFamily="34" charset="0"/>
                      <a:cs typeface="Segoe UI" panose="020B0502040204020203" pitchFamily="34" charset="0"/>
                    </a:rPr>
                    <a:t>Services</a:t>
                  </a:r>
                  <a:endParaRPr lang="en-US" sz="1100" dirty="0">
                    <a:solidFill>
                      <a:srgbClr val="1A1A1A"/>
                    </a:solidFill>
                    <a:latin typeface="Segoe UI" panose="020B0502040204020203" pitchFamily="34" charset="0"/>
                    <a:cs typeface="Segoe UI" panose="020B0502040204020203" pitchFamily="34" charset="0"/>
                  </a:endParaRPr>
                </a:p>
              </p:txBody>
            </p:sp>
            <p:pic>
              <p:nvPicPr>
                <p:cNvPr id="203" name="Picture 2"/>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2891514" y="3682658"/>
                  <a:ext cx="423080" cy="41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6" name="Group 85"/>
              <p:cNvGrpSpPr/>
              <p:nvPr/>
            </p:nvGrpSpPr>
            <p:grpSpPr>
              <a:xfrm>
                <a:off x="4250333" y="3620926"/>
                <a:ext cx="1030563" cy="777240"/>
                <a:chOff x="5677516" y="3642233"/>
                <a:chExt cx="1030563" cy="750430"/>
              </a:xfrm>
            </p:grpSpPr>
            <p:sp>
              <p:nvSpPr>
                <p:cNvPr id="42" name="Rectangle 41"/>
                <p:cNvSpPr/>
                <p:nvPr/>
              </p:nvSpPr>
              <p:spPr>
                <a:xfrm>
                  <a:off x="5677516" y="3642233"/>
                  <a:ext cx="1030563" cy="75043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Traffic </a:t>
                  </a:r>
                  <a:r>
                    <a:rPr lang="en-US" sz="1100" dirty="0" smtClean="0">
                      <a:solidFill>
                        <a:srgbClr val="1A1A1A"/>
                      </a:solidFill>
                      <a:latin typeface="Segoe UI" panose="020B0502040204020203" pitchFamily="34" charset="0"/>
                      <a:cs typeface="Segoe UI" panose="020B0502040204020203" pitchFamily="34" charset="0"/>
                    </a:rPr>
                    <a:t>Manager</a:t>
                  </a:r>
                  <a:endParaRPr lang="en-US" sz="1100" dirty="0">
                    <a:solidFill>
                      <a:srgbClr val="1A1A1A"/>
                    </a:solidFill>
                    <a:latin typeface="Segoe UI" panose="020B0502040204020203" pitchFamily="34" charset="0"/>
                    <a:cs typeface="Segoe UI" panose="020B0502040204020203" pitchFamily="34" charset="0"/>
                  </a:endParaRPr>
                </a:p>
              </p:txBody>
            </p:sp>
            <p:pic>
              <p:nvPicPr>
                <p:cNvPr id="204" name="Picture 26"/>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6214579" y="3656119"/>
                  <a:ext cx="440121"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5" name="Group 84"/>
              <p:cNvGrpSpPr/>
              <p:nvPr/>
            </p:nvGrpSpPr>
            <p:grpSpPr>
              <a:xfrm>
                <a:off x="5375458" y="3620926"/>
                <a:ext cx="970356" cy="777240"/>
                <a:chOff x="6791951" y="3642233"/>
                <a:chExt cx="970356" cy="750430"/>
              </a:xfrm>
            </p:grpSpPr>
            <p:sp>
              <p:nvSpPr>
                <p:cNvPr id="43" name="Rectangle 42"/>
                <p:cNvSpPr/>
                <p:nvPr/>
              </p:nvSpPr>
              <p:spPr>
                <a:xfrm>
                  <a:off x="6791951" y="3642233"/>
                  <a:ext cx="970356" cy="75043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Virtual </a:t>
                  </a:r>
                  <a:r>
                    <a:rPr lang="en-US" sz="1100" dirty="0" smtClean="0">
                      <a:solidFill>
                        <a:srgbClr val="1A1A1A"/>
                      </a:solidFill>
                      <a:latin typeface="Segoe UI" panose="020B0502040204020203" pitchFamily="34" charset="0"/>
                      <a:cs typeface="Segoe UI" panose="020B0502040204020203" pitchFamily="34" charset="0"/>
                    </a:rPr>
                    <a:t>Networks</a:t>
                  </a:r>
                  <a:endParaRPr lang="en-US" sz="1100" dirty="0">
                    <a:solidFill>
                      <a:srgbClr val="1A1A1A"/>
                    </a:solidFill>
                    <a:latin typeface="Segoe UI" panose="020B0502040204020203" pitchFamily="34" charset="0"/>
                    <a:cs typeface="Segoe UI" panose="020B0502040204020203" pitchFamily="34" charset="0"/>
                  </a:endParaRPr>
                </a:p>
              </p:txBody>
            </p:sp>
            <p:pic>
              <p:nvPicPr>
                <p:cNvPr id="205" name="Picture 17"/>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263920" y="3663847"/>
                  <a:ext cx="456191" cy="29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0" name="Group 219"/>
              <p:cNvGrpSpPr/>
              <p:nvPr/>
            </p:nvGrpSpPr>
            <p:grpSpPr>
              <a:xfrm>
                <a:off x="6440376" y="3609563"/>
                <a:ext cx="970356" cy="799967"/>
                <a:chOff x="6440376" y="3609253"/>
                <a:chExt cx="970356" cy="799967"/>
              </a:xfrm>
            </p:grpSpPr>
            <p:sp>
              <p:nvSpPr>
                <p:cNvPr id="172" name="Rectangle 171"/>
                <p:cNvSpPr/>
                <p:nvPr/>
              </p:nvSpPr>
              <p:spPr>
                <a:xfrm>
                  <a:off x="6440376" y="3632599"/>
                  <a:ext cx="970356" cy="77662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Express </a:t>
                  </a:r>
                  <a:r>
                    <a:rPr lang="en-US" sz="1100" dirty="0" smtClean="0">
                      <a:solidFill>
                        <a:srgbClr val="1A1A1A"/>
                      </a:solidFill>
                      <a:latin typeface="Segoe UI" panose="020B0502040204020203" pitchFamily="34" charset="0"/>
                      <a:cs typeface="Segoe UI" panose="020B0502040204020203" pitchFamily="34" charset="0"/>
                    </a:rPr>
                    <a:t>Route</a:t>
                  </a:r>
                  <a:endParaRPr lang="en-US" sz="1100" dirty="0">
                    <a:solidFill>
                      <a:srgbClr val="1A1A1A"/>
                    </a:solidFill>
                    <a:latin typeface="Segoe UI" panose="020B0502040204020203" pitchFamily="34" charset="0"/>
                    <a:cs typeface="Segoe UI" panose="020B0502040204020203" pitchFamily="34" charset="0"/>
                  </a:endParaRPr>
                </a:p>
              </p:txBody>
            </p:sp>
            <p:pic>
              <p:nvPicPr>
                <p:cNvPr id="206" name="Picture 1"/>
                <p:cNvPicPr>
                  <a:picLocks noChangeAspect="1"/>
                </p:cNvPicPr>
                <p:nvPr/>
              </p:nvPicPr>
              <p:blipFill>
                <a:blip r:embed="rId19">
                  <a:biLevel thresh="50000"/>
                  <a:extLst>
                    <a:ext uri="{28A0092B-C50C-407E-A947-70E740481C1C}">
                      <a14:useLocalDpi xmlns:a14="http://schemas.microsoft.com/office/drawing/2010/main" val="0"/>
                    </a:ext>
                  </a:extLst>
                </a:blip>
                <a:srcRect/>
                <a:stretch>
                  <a:fillRect/>
                </a:stretch>
              </p:blipFill>
              <p:spPr bwMode="auto">
                <a:xfrm>
                  <a:off x="6809325" y="3609253"/>
                  <a:ext cx="560454" cy="44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218" name="Group 217"/>
          <p:cNvGrpSpPr/>
          <p:nvPr/>
        </p:nvGrpSpPr>
        <p:grpSpPr>
          <a:xfrm>
            <a:off x="253436" y="4673444"/>
            <a:ext cx="10555080" cy="949052"/>
            <a:chOff x="253436" y="4673444"/>
            <a:chExt cx="10555080" cy="949052"/>
          </a:xfrm>
        </p:grpSpPr>
        <p:sp>
          <p:nvSpPr>
            <p:cNvPr id="75" name="TextBox 74"/>
            <p:cNvSpPr txBox="1"/>
            <p:nvPr/>
          </p:nvSpPr>
          <p:spPr>
            <a:xfrm rot="16200000">
              <a:off x="-5702" y="4932582"/>
              <a:ext cx="949052" cy="430775"/>
            </a:xfrm>
            <a:prstGeom prst="rect">
              <a:avLst/>
            </a:prstGeom>
            <a:noFill/>
          </p:spPr>
          <p:txBody>
            <a:bodyPr wrap="none" rtlCol="0">
              <a:spAutoFit/>
            </a:bodyPr>
            <a:lstStyle/>
            <a:p>
              <a:r>
                <a:rPr lang="en-US" sz="1100" b="1" dirty="0">
                  <a:solidFill>
                    <a:srgbClr val="1A1A1A"/>
                  </a:solidFill>
                  <a:latin typeface="Segoe UI" panose="020B0502040204020203" pitchFamily="34" charset="0"/>
                  <a:cs typeface="Segoe UI" panose="020B0502040204020203" pitchFamily="34" charset="0"/>
                </a:rPr>
                <a:t>Application</a:t>
              </a:r>
            </a:p>
            <a:p>
              <a:r>
                <a:rPr lang="en-US" sz="1100" b="1" dirty="0">
                  <a:solidFill>
                    <a:srgbClr val="1A1A1A"/>
                  </a:solidFill>
                  <a:latin typeface="Segoe UI" panose="020B0502040204020203" pitchFamily="34" charset="0"/>
                  <a:cs typeface="Segoe UI" panose="020B0502040204020203" pitchFamily="34" charset="0"/>
                </a:rPr>
                <a:t>layer</a:t>
              </a:r>
            </a:p>
          </p:txBody>
        </p:sp>
        <p:grpSp>
          <p:nvGrpSpPr>
            <p:cNvPr id="217" name="Group 216"/>
            <p:cNvGrpSpPr/>
            <p:nvPr/>
          </p:nvGrpSpPr>
          <p:grpSpPr>
            <a:xfrm>
              <a:off x="962247" y="4759349"/>
              <a:ext cx="9846269" cy="777240"/>
              <a:chOff x="962247" y="4732622"/>
              <a:chExt cx="9846269" cy="777240"/>
            </a:xfrm>
          </p:grpSpPr>
          <p:grpSp>
            <p:nvGrpSpPr>
              <p:cNvPr id="215" name="Group 214"/>
              <p:cNvGrpSpPr/>
              <p:nvPr/>
            </p:nvGrpSpPr>
            <p:grpSpPr>
              <a:xfrm>
                <a:off x="962247" y="4732622"/>
                <a:ext cx="988002" cy="777240"/>
                <a:chOff x="962247" y="4703208"/>
                <a:chExt cx="988002" cy="750431"/>
              </a:xfrm>
            </p:grpSpPr>
            <p:sp>
              <p:nvSpPr>
                <p:cNvPr id="124" name="Rectangle 123"/>
                <p:cNvSpPr/>
                <p:nvPr/>
              </p:nvSpPr>
              <p:spPr>
                <a:xfrm>
                  <a:off x="962247" y="4703208"/>
                  <a:ext cx="988002"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rgbClr val="1A1A1A"/>
                      </a:solidFill>
                      <a:latin typeface="Segoe UI" panose="020B0502040204020203" pitchFamily="34" charset="0"/>
                      <a:cs typeface="Segoe UI" panose="020B0502040204020203" pitchFamily="34" charset="0"/>
                    </a:rPr>
                    <a:t>API Mgmt</a:t>
                  </a:r>
                  <a:endParaRPr lang="en-US" sz="1100" dirty="0">
                    <a:solidFill>
                      <a:srgbClr val="1A1A1A"/>
                    </a:solidFill>
                    <a:latin typeface="Segoe UI" panose="020B0502040204020203" pitchFamily="34" charset="0"/>
                    <a:cs typeface="Segoe UI" panose="020B0502040204020203" pitchFamily="34" charset="0"/>
                  </a:endParaRPr>
                </a:p>
              </p:txBody>
            </p:sp>
            <p:pic>
              <p:nvPicPr>
                <p:cNvPr id="125" name="Picture 1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414035" y="4789628"/>
                  <a:ext cx="466133" cy="396054"/>
                </a:xfrm>
                <a:prstGeom prst="rect">
                  <a:avLst/>
                </a:prstGeom>
              </p:spPr>
            </p:pic>
          </p:grpSp>
          <p:grpSp>
            <p:nvGrpSpPr>
              <p:cNvPr id="213" name="Group 212"/>
              <p:cNvGrpSpPr/>
              <p:nvPr/>
            </p:nvGrpSpPr>
            <p:grpSpPr>
              <a:xfrm>
                <a:off x="3185125" y="4732622"/>
                <a:ext cx="970746" cy="777240"/>
                <a:chOff x="3175957" y="4703208"/>
                <a:chExt cx="970746" cy="750431"/>
              </a:xfrm>
            </p:grpSpPr>
            <p:sp>
              <p:nvSpPr>
                <p:cNvPr id="51" name="Rectangle 50"/>
                <p:cNvSpPr/>
                <p:nvPr/>
              </p:nvSpPr>
              <p:spPr>
                <a:xfrm>
                  <a:off x="3175957" y="4703208"/>
                  <a:ext cx="97074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rgbClr val="1A1A1A"/>
                      </a:solidFill>
                      <a:latin typeface="Segoe UI" panose="020B0502040204020203" pitchFamily="34" charset="0"/>
                      <a:cs typeface="Segoe UI" panose="020B0502040204020203" pitchFamily="34" charset="0"/>
                    </a:rPr>
                    <a:t>Websites</a:t>
                  </a:r>
                  <a:endParaRPr lang="en-US" sz="1100" dirty="0">
                    <a:solidFill>
                      <a:srgbClr val="1A1A1A"/>
                    </a:solidFill>
                    <a:latin typeface="Segoe UI" panose="020B0502040204020203" pitchFamily="34" charset="0"/>
                    <a:cs typeface="Segoe UI" panose="020B0502040204020203" pitchFamily="34" charset="0"/>
                  </a:endParaRPr>
                </a:p>
              </p:txBody>
            </p:sp>
            <p:pic>
              <p:nvPicPr>
                <p:cNvPr id="144" name="Picture 11"/>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3660958" y="4720903"/>
                  <a:ext cx="461196" cy="45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4" name="Group 213"/>
              <p:cNvGrpSpPr/>
              <p:nvPr/>
            </p:nvGrpSpPr>
            <p:grpSpPr>
              <a:xfrm>
                <a:off x="4265464" y="4732622"/>
                <a:ext cx="988002" cy="777240"/>
                <a:chOff x="4405052" y="4777097"/>
                <a:chExt cx="988002" cy="750431"/>
              </a:xfrm>
            </p:grpSpPr>
            <p:sp>
              <p:nvSpPr>
                <p:cNvPr id="52" name="Rectangle 51"/>
                <p:cNvSpPr/>
                <p:nvPr/>
              </p:nvSpPr>
              <p:spPr>
                <a:xfrm>
                  <a:off x="4405052" y="4777097"/>
                  <a:ext cx="988002"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Cloud S</a:t>
                  </a:r>
                  <a:r>
                    <a:rPr lang="en-US" sz="1100" dirty="0" smtClean="0">
                      <a:solidFill>
                        <a:srgbClr val="1A1A1A"/>
                      </a:solidFill>
                      <a:latin typeface="Segoe UI" panose="020B0502040204020203" pitchFamily="34" charset="0"/>
                      <a:cs typeface="Segoe UI" panose="020B0502040204020203" pitchFamily="34" charset="0"/>
                    </a:rPr>
                    <a:t>ervices</a:t>
                  </a:r>
                  <a:endParaRPr lang="en-US" sz="1100" dirty="0">
                    <a:solidFill>
                      <a:srgbClr val="1A1A1A"/>
                    </a:solidFill>
                    <a:latin typeface="Segoe UI" panose="020B0502040204020203" pitchFamily="34" charset="0"/>
                    <a:cs typeface="Segoe UI" panose="020B0502040204020203" pitchFamily="34" charset="0"/>
                  </a:endParaRPr>
                </a:p>
              </p:txBody>
            </p:sp>
            <p:pic>
              <p:nvPicPr>
                <p:cNvPr id="149" name="Picture 20"/>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4840086" y="4804831"/>
                  <a:ext cx="517520" cy="43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6" name="Group 215"/>
              <p:cNvGrpSpPr/>
              <p:nvPr/>
            </p:nvGrpSpPr>
            <p:grpSpPr>
              <a:xfrm>
                <a:off x="5363059" y="4732622"/>
                <a:ext cx="970746" cy="777240"/>
                <a:chOff x="5497654" y="4777098"/>
                <a:chExt cx="970746" cy="750431"/>
              </a:xfrm>
            </p:grpSpPr>
            <p:sp>
              <p:nvSpPr>
                <p:cNvPr id="53" name="Rectangle 52"/>
                <p:cNvSpPr/>
                <p:nvPr/>
              </p:nvSpPr>
              <p:spPr>
                <a:xfrm>
                  <a:off x="5497654" y="4777098"/>
                  <a:ext cx="97074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VM</a:t>
                  </a:r>
                </a:p>
              </p:txBody>
            </p:sp>
            <p:pic>
              <p:nvPicPr>
                <p:cNvPr id="165" name="Picture 46"/>
                <p:cNvPicPr>
                  <a:picLocks noChangeAspect="1"/>
                </p:cNvPicPr>
                <p:nvPr/>
              </p:nvPicPr>
              <p:blipFill>
                <a:blip r:embed="rId23">
                  <a:biLevel thresh="50000"/>
                  <a:extLst>
                    <a:ext uri="{28A0092B-C50C-407E-A947-70E740481C1C}">
                      <a14:useLocalDpi xmlns:a14="http://schemas.microsoft.com/office/drawing/2010/main" val="0"/>
                    </a:ext>
                  </a:extLst>
                </a:blip>
                <a:srcRect/>
                <a:stretch>
                  <a:fillRect/>
                </a:stretch>
              </p:blipFill>
              <p:spPr bwMode="auto">
                <a:xfrm>
                  <a:off x="5987463" y="4820388"/>
                  <a:ext cx="442896" cy="40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2" name="Group 211"/>
              <p:cNvGrpSpPr/>
              <p:nvPr/>
            </p:nvGrpSpPr>
            <p:grpSpPr>
              <a:xfrm>
                <a:off x="2059842" y="4732622"/>
                <a:ext cx="1015690" cy="777240"/>
                <a:chOff x="2068435" y="4688149"/>
                <a:chExt cx="1015690" cy="750431"/>
              </a:xfrm>
            </p:grpSpPr>
            <p:sp>
              <p:nvSpPr>
                <p:cNvPr id="49" name="Rectangle 48"/>
                <p:cNvSpPr/>
                <p:nvPr/>
              </p:nvSpPr>
              <p:spPr>
                <a:xfrm>
                  <a:off x="2068435" y="4688149"/>
                  <a:ext cx="1015690"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Mobile </a:t>
                  </a:r>
                  <a:r>
                    <a:rPr lang="en-US" sz="1100" dirty="0" smtClean="0">
                      <a:solidFill>
                        <a:srgbClr val="1A1A1A"/>
                      </a:solidFill>
                      <a:latin typeface="Segoe UI" panose="020B0502040204020203" pitchFamily="34" charset="0"/>
                      <a:cs typeface="Segoe UI" panose="020B0502040204020203" pitchFamily="34" charset="0"/>
                    </a:rPr>
                    <a:t>Services</a:t>
                  </a:r>
                  <a:endParaRPr lang="en-US" sz="1100" dirty="0">
                    <a:solidFill>
                      <a:srgbClr val="1A1A1A"/>
                    </a:solidFill>
                    <a:latin typeface="Segoe UI" panose="020B0502040204020203" pitchFamily="34" charset="0"/>
                    <a:cs typeface="Segoe UI" panose="020B0502040204020203" pitchFamily="34" charset="0"/>
                  </a:endParaRPr>
                </a:p>
              </p:txBody>
            </p:sp>
            <p:pic>
              <p:nvPicPr>
                <p:cNvPr id="171" name="Picture 73"/>
                <p:cNvPicPr>
                  <a:picLocks noChangeAspect="1"/>
                </p:cNvPicPr>
                <p:nvPr/>
              </p:nvPicPr>
              <p:blipFill>
                <a:blip r:embed="rId24">
                  <a:biLevel thresh="50000"/>
                  <a:extLst>
                    <a:ext uri="{28A0092B-C50C-407E-A947-70E740481C1C}">
                      <a14:useLocalDpi xmlns:a14="http://schemas.microsoft.com/office/drawing/2010/main" val="0"/>
                    </a:ext>
                  </a:extLst>
                </a:blip>
                <a:srcRect/>
                <a:stretch>
                  <a:fillRect/>
                </a:stretch>
              </p:blipFill>
              <p:spPr bwMode="auto">
                <a:xfrm>
                  <a:off x="2702153" y="4726657"/>
                  <a:ext cx="325459" cy="52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8" name="Group 47"/>
              <p:cNvGrpSpPr/>
              <p:nvPr/>
            </p:nvGrpSpPr>
            <p:grpSpPr>
              <a:xfrm>
                <a:off x="6443398" y="4732622"/>
                <a:ext cx="1030563" cy="777240"/>
                <a:chOff x="6840274" y="4771966"/>
                <a:chExt cx="1030563" cy="750431"/>
              </a:xfrm>
            </p:grpSpPr>
            <p:sp>
              <p:nvSpPr>
                <p:cNvPr id="143" name="Rectangle 142"/>
                <p:cNvSpPr/>
                <p:nvPr/>
              </p:nvSpPr>
              <p:spPr>
                <a:xfrm>
                  <a:off x="6840274" y="4771966"/>
                  <a:ext cx="1030563"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Media </a:t>
                  </a:r>
                  <a:r>
                    <a:rPr lang="en-US" sz="1100" dirty="0" smtClean="0">
                      <a:solidFill>
                        <a:srgbClr val="1A1A1A"/>
                      </a:solidFill>
                      <a:latin typeface="Segoe UI" panose="020B0502040204020203" pitchFamily="34" charset="0"/>
                      <a:cs typeface="Segoe UI" panose="020B0502040204020203" pitchFamily="34" charset="0"/>
                    </a:rPr>
                    <a:t>Services</a:t>
                  </a:r>
                  <a:endParaRPr lang="en-US" sz="1100" dirty="0">
                    <a:solidFill>
                      <a:srgbClr val="1A1A1A"/>
                    </a:solidFill>
                    <a:latin typeface="Segoe UI" panose="020B0502040204020203" pitchFamily="34" charset="0"/>
                    <a:cs typeface="Segoe UI" panose="020B0502040204020203" pitchFamily="34" charset="0"/>
                  </a:endParaRPr>
                </a:p>
              </p:txBody>
            </p:sp>
            <p:pic>
              <p:nvPicPr>
                <p:cNvPr id="198" name="Picture 14"/>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7401625" y="4782747"/>
                  <a:ext cx="426508" cy="46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 name="Group 49"/>
              <p:cNvGrpSpPr/>
              <p:nvPr/>
            </p:nvGrpSpPr>
            <p:grpSpPr>
              <a:xfrm>
                <a:off x="7583554" y="4732622"/>
                <a:ext cx="1030563" cy="777240"/>
                <a:chOff x="7972092" y="4771966"/>
                <a:chExt cx="1030563" cy="750431"/>
              </a:xfrm>
            </p:grpSpPr>
            <p:sp>
              <p:nvSpPr>
                <p:cNvPr id="148" name="Rectangle 147"/>
                <p:cNvSpPr/>
                <p:nvPr/>
              </p:nvSpPr>
              <p:spPr>
                <a:xfrm>
                  <a:off x="7972092" y="4771966"/>
                  <a:ext cx="1030563"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Notification </a:t>
                  </a:r>
                  <a:r>
                    <a:rPr lang="en-US" sz="1100" dirty="0" smtClean="0">
                      <a:solidFill>
                        <a:srgbClr val="1A1A1A"/>
                      </a:solidFill>
                      <a:latin typeface="Segoe UI" panose="020B0502040204020203" pitchFamily="34" charset="0"/>
                      <a:cs typeface="Segoe UI" panose="020B0502040204020203" pitchFamily="34" charset="0"/>
                    </a:rPr>
                    <a:t>Hubs</a:t>
                  </a:r>
                  <a:endParaRPr lang="en-US" sz="1100" dirty="0">
                    <a:solidFill>
                      <a:srgbClr val="1A1A1A"/>
                    </a:solidFill>
                    <a:latin typeface="Segoe UI" panose="020B0502040204020203" pitchFamily="34" charset="0"/>
                    <a:cs typeface="Segoe UI" panose="020B0502040204020203" pitchFamily="34" charset="0"/>
                  </a:endParaRPr>
                </a:p>
              </p:txBody>
            </p:sp>
            <p:pic>
              <p:nvPicPr>
                <p:cNvPr id="199" name="Picture 13"/>
                <p:cNvPicPr>
                  <a:picLocks noChangeAspect="1"/>
                </p:cNvPicPr>
                <p:nvPr/>
              </p:nvPicPr>
              <p:blipFill>
                <a:blip r:embed="rId26">
                  <a:biLevel thresh="50000"/>
                  <a:extLst>
                    <a:ext uri="{28A0092B-C50C-407E-A947-70E740481C1C}">
                      <a14:useLocalDpi xmlns:a14="http://schemas.microsoft.com/office/drawing/2010/main" val="0"/>
                    </a:ext>
                  </a:extLst>
                </a:blip>
                <a:srcRect/>
                <a:stretch>
                  <a:fillRect/>
                </a:stretch>
              </p:blipFill>
              <p:spPr bwMode="auto">
                <a:xfrm>
                  <a:off x="8589667" y="4811338"/>
                  <a:ext cx="361054" cy="34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Group 55"/>
              <p:cNvGrpSpPr/>
              <p:nvPr/>
            </p:nvGrpSpPr>
            <p:grpSpPr>
              <a:xfrm>
                <a:off x="8723710" y="4732622"/>
                <a:ext cx="987605" cy="777240"/>
                <a:chOff x="9109052" y="4771966"/>
                <a:chExt cx="987605" cy="750431"/>
              </a:xfrm>
            </p:grpSpPr>
            <p:sp>
              <p:nvSpPr>
                <p:cNvPr id="54" name="Rectangle 53"/>
                <p:cNvSpPr/>
                <p:nvPr/>
              </p:nvSpPr>
              <p:spPr>
                <a:xfrm>
                  <a:off x="9109052" y="4771966"/>
                  <a:ext cx="987605"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Scheduler</a:t>
                  </a:r>
                </a:p>
              </p:txBody>
            </p:sp>
            <p:pic>
              <p:nvPicPr>
                <p:cNvPr id="200" name="Picture 15"/>
                <p:cNvPicPr>
                  <a:picLocks noChangeAspect="1"/>
                </p:cNvPicPr>
                <p:nvPr/>
              </p:nvPicPr>
              <p:blipFill>
                <a:blip r:embed="rId27">
                  <a:biLevel thresh="50000"/>
                  <a:extLst>
                    <a:ext uri="{28A0092B-C50C-407E-A947-70E740481C1C}">
                      <a14:useLocalDpi xmlns:a14="http://schemas.microsoft.com/office/drawing/2010/main" val="0"/>
                    </a:ext>
                  </a:extLst>
                </a:blip>
                <a:srcRect/>
                <a:stretch>
                  <a:fillRect/>
                </a:stretch>
              </p:blipFill>
              <p:spPr bwMode="auto">
                <a:xfrm>
                  <a:off x="9659740" y="4810912"/>
                  <a:ext cx="359858" cy="45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9820911" y="4732622"/>
                <a:ext cx="987605" cy="777240"/>
                <a:chOff x="10224547" y="4771966"/>
                <a:chExt cx="987605" cy="750431"/>
              </a:xfrm>
            </p:grpSpPr>
            <p:sp>
              <p:nvSpPr>
                <p:cNvPr id="152" name="Rectangle 151"/>
                <p:cNvSpPr/>
                <p:nvPr/>
              </p:nvSpPr>
              <p:spPr>
                <a:xfrm>
                  <a:off x="10224547" y="4771966"/>
                  <a:ext cx="987605"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Automation</a:t>
                  </a:r>
                </a:p>
              </p:txBody>
            </p:sp>
            <p:pic>
              <p:nvPicPr>
                <p:cNvPr id="208" name="Picture 15"/>
                <p:cNvPicPr>
                  <a:picLocks noChangeAspect="1"/>
                </p:cNvPicPr>
                <p:nvPr/>
              </p:nvPicPr>
              <p:blipFill>
                <a:blip r:embed="rId28">
                  <a:biLevel thresh="25000"/>
                  <a:extLst>
                    <a:ext uri="{28A0092B-C50C-407E-A947-70E740481C1C}">
                      <a14:useLocalDpi xmlns:a14="http://schemas.microsoft.com/office/drawing/2010/main" val="0"/>
                    </a:ext>
                  </a:extLst>
                </a:blip>
                <a:srcRect/>
                <a:stretch>
                  <a:fillRect/>
                </a:stretch>
              </p:blipFill>
              <p:spPr bwMode="auto">
                <a:xfrm>
                  <a:off x="10658472" y="4810280"/>
                  <a:ext cx="507961" cy="45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nvGrpSpPr>
          <p:cNvPr id="108" name="Group 107"/>
          <p:cNvGrpSpPr/>
          <p:nvPr/>
        </p:nvGrpSpPr>
        <p:grpSpPr>
          <a:xfrm>
            <a:off x="253438" y="5761830"/>
            <a:ext cx="11574914" cy="1019635"/>
            <a:chOff x="253438" y="5761830"/>
            <a:chExt cx="11574914" cy="1019635"/>
          </a:xfrm>
        </p:grpSpPr>
        <p:sp>
          <p:nvSpPr>
            <p:cNvPr id="123" name="TextBox 122"/>
            <p:cNvSpPr txBox="1"/>
            <p:nvPr/>
          </p:nvSpPr>
          <p:spPr>
            <a:xfrm rot="16200000">
              <a:off x="-125609" y="6140877"/>
              <a:ext cx="1019635" cy="261542"/>
            </a:xfrm>
            <a:prstGeom prst="rect">
              <a:avLst/>
            </a:prstGeom>
            <a:noFill/>
          </p:spPr>
          <p:txBody>
            <a:bodyPr wrap="square" rtlCol="0">
              <a:spAutoFit/>
            </a:bodyPr>
            <a:lstStyle/>
            <a:p>
              <a:pPr algn="ctr"/>
              <a:r>
                <a:rPr lang="en-US" sz="1100" b="1" dirty="0">
                  <a:solidFill>
                    <a:srgbClr val="1A1A1A"/>
                  </a:solidFill>
                  <a:latin typeface="Segoe UI" panose="020B0502040204020203" pitchFamily="34" charset="0"/>
                  <a:cs typeface="Segoe UI" panose="020B0502040204020203" pitchFamily="34" charset="0"/>
                </a:rPr>
                <a:t>Data Layer</a:t>
              </a:r>
            </a:p>
          </p:txBody>
        </p:sp>
        <p:grpSp>
          <p:nvGrpSpPr>
            <p:cNvPr id="74" name="Group 73"/>
            <p:cNvGrpSpPr/>
            <p:nvPr/>
          </p:nvGrpSpPr>
          <p:grpSpPr>
            <a:xfrm>
              <a:off x="961617" y="5881067"/>
              <a:ext cx="3897697" cy="781163"/>
              <a:chOff x="836612" y="5881067"/>
              <a:chExt cx="3892222" cy="781163"/>
            </a:xfrm>
          </p:grpSpPr>
          <p:sp>
            <p:nvSpPr>
              <p:cNvPr id="67" name="Rectangle 66"/>
              <p:cNvSpPr/>
              <p:nvPr/>
            </p:nvSpPr>
            <p:spPr>
              <a:xfrm>
                <a:off x="872375" y="5881067"/>
                <a:ext cx="3856459" cy="781163"/>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71" name="TextBox 70"/>
              <p:cNvSpPr txBox="1"/>
              <p:nvPr/>
            </p:nvSpPr>
            <p:spPr>
              <a:xfrm>
                <a:off x="836612" y="6372517"/>
                <a:ext cx="670201" cy="261542"/>
              </a:xfrm>
              <a:prstGeom prst="rect">
                <a:avLst/>
              </a:prstGeom>
              <a:noFill/>
            </p:spPr>
            <p:txBody>
              <a:bodyPr wrap="none" rtlCol="0">
                <a:spAutoFit/>
              </a:bodyPr>
              <a:lstStyle/>
              <a:p>
                <a:r>
                  <a:rPr lang="en-US" sz="1100" dirty="0">
                    <a:solidFill>
                      <a:srgbClr val="1A1A1A"/>
                    </a:solidFill>
                    <a:latin typeface="Segoe UI" panose="020B0502040204020203" pitchFamily="34" charset="0"/>
                    <a:cs typeface="Segoe UI" panose="020B0502040204020203" pitchFamily="34" charset="0"/>
                  </a:rPr>
                  <a:t>Storage</a:t>
                </a:r>
              </a:p>
            </p:txBody>
          </p:sp>
          <p:grpSp>
            <p:nvGrpSpPr>
              <p:cNvPr id="31" name="Group 30"/>
              <p:cNvGrpSpPr/>
              <p:nvPr/>
            </p:nvGrpSpPr>
            <p:grpSpPr>
              <a:xfrm>
                <a:off x="1523518" y="5889512"/>
                <a:ext cx="987605" cy="750431"/>
                <a:chOff x="1835143" y="5889512"/>
                <a:chExt cx="987605" cy="750431"/>
              </a:xfrm>
            </p:grpSpPr>
            <p:sp>
              <p:nvSpPr>
                <p:cNvPr id="59" name="Rectangle 58"/>
                <p:cNvSpPr/>
                <p:nvPr/>
              </p:nvSpPr>
              <p:spPr>
                <a:xfrm>
                  <a:off x="1835143" y="5889512"/>
                  <a:ext cx="987605"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Blobs</a:t>
                  </a:r>
                </a:p>
              </p:txBody>
            </p:sp>
            <p:pic>
              <p:nvPicPr>
                <p:cNvPr id="188" name="Picture 5"/>
                <p:cNvPicPr>
                  <a:picLocks noChangeAspect="1"/>
                </p:cNvPicPr>
                <p:nvPr/>
              </p:nvPicPr>
              <p:blipFill>
                <a:blip r:embed="rId29">
                  <a:biLevel thresh="50000"/>
                  <a:extLst>
                    <a:ext uri="{28A0092B-C50C-407E-A947-70E740481C1C}">
                      <a14:useLocalDpi xmlns:a14="http://schemas.microsoft.com/office/drawing/2010/main" val="0"/>
                    </a:ext>
                  </a:extLst>
                </a:blip>
                <a:srcRect/>
                <a:stretch>
                  <a:fillRect/>
                </a:stretch>
              </p:blipFill>
              <p:spPr bwMode="auto">
                <a:xfrm>
                  <a:off x="2319000" y="5923381"/>
                  <a:ext cx="502177"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p:cNvGrpSpPr/>
              <p:nvPr/>
            </p:nvGrpSpPr>
            <p:grpSpPr>
              <a:xfrm>
                <a:off x="2591936" y="5889512"/>
                <a:ext cx="987552" cy="750431"/>
                <a:chOff x="2945115" y="5889512"/>
                <a:chExt cx="987552" cy="750431"/>
              </a:xfrm>
            </p:grpSpPr>
            <p:sp>
              <p:nvSpPr>
                <p:cNvPr id="60" name="Rectangle 59"/>
                <p:cNvSpPr/>
                <p:nvPr/>
              </p:nvSpPr>
              <p:spPr>
                <a:xfrm>
                  <a:off x="2945115" y="5889512"/>
                  <a:ext cx="987552"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Tables</a:t>
                  </a:r>
                </a:p>
              </p:txBody>
            </p:sp>
            <p:pic>
              <p:nvPicPr>
                <p:cNvPr id="189" name="Picture 6"/>
                <p:cNvPicPr>
                  <a:picLocks noChangeAspect="1"/>
                </p:cNvPicPr>
                <p:nvPr/>
              </p:nvPicPr>
              <p:blipFill>
                <a:blip r:embed="rId30">
                  <a:biLevel thresh="50000"/>
                  <a:extLst>
                    <a:ext uri="{28A0092B-C50C-407E-A947-70E740481C1C}">
                      <a14:useLocalDpi xmlns:a14="http://schemas.microsoft.com/office/drawing/2010/main" val="0"/>
                    </a:ext>
                  </a:extLst>
                </a:blip>
                <a:srcRect/>
                <a:stretch>
                  <a:fillRect/>
                </a:stretch>
              </p:blipFill>
              <p:spPr bwMode="auto">
                <a:xfrm>
                  <a:off x="3414446" y="5925618"/>
                  <a:ext cx="502920" cy="4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Group 28"/>
              <p:cNvGrpSpPr/>
              <p:nvPr/>
            </p:nvGrpSpPr>
            <p:grpSpPr>
              <a:xfrm>
                <a:off x="3654392" y="5890805"/>
                <a:ext cx="987552" cy="750431"/>
                <a:chOff x="4098563" y="5889512"/>
                <a:chExt cx="987552" cy="750431"/>
              </a:xfrm>
            </p:grpSpPr>
            <p:sp>
              <p:nvSpPr>
                <p:cNvPr id="61" name="Rectangle 60"/>
                <p:cNvSpPr/>
                <p:nvPr/>
              </p:nvSpPr>
              <p:spPr>
                <a:xfrm>
                  <a:off x="4098563" y="5889512"/>
                  <a:ext cx="987552"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Queues</a:t>
                  </a:r>
                </a:p>
              </p:txBody>
            </p:sp>
            <p:pic>
              <p:nvPicPr>
                <p:cNvPr id="190" name="Picture 7"/>
                <p:cNvPicPr>
                  <a:picLocks noChangeAspect="1"/>
                </p:cNvPicPr>
                <p:nvPr/>
              </p:nvPicPr>
              <p:blipFill>
                <a:blip r:embed="rId31">
                  <a:biLevel thresh="50000"/>
                  <a:extLst>
                    <a:ext uri="{28A0092B-C50C-407E-A947-70E740481C1C}">
                      <a14:useLocalDpi xmlns:a14="http://schemas.microsoft.com/office/drawing/2010/main" val="0"/>
                    </a:ext>
                  </a:extLst>
                </a:blip>
                <a:srcRect/>
                <a:stretch>
                  <a:fillRect/>
                </a:stretch>
              </p:blipFill>
              <p:spPr bwMode="auto">
                <a:xfrm>
                  <a:off x="4545006" y="5912055"/>
                  <a:ext cx="504646" cy="4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3" name="Group 82"/>
            <p:cNvGrpSpPr/>
            <p:nvPr/>
          </p:nvGrpSpPr>
          <p:grpSpPr>
            <a:xfrm>
              <a:off x="4968354" y="5885846"/>
              <a:ext cx="6859998" cy="771605"/>
              <a:chOff x="4991472" y="5885642"/>
              <a:chExt cx="6859998" cy="771605"/>
            </a:xfrm>
          </p:grpSpPr>
          <p:sp>
            <p:nvSpPr>
              <p:cNvPr id="72" name="TextBox 71"/>
              <p:cNvSpPr txBox="1"/>
              <p:nvPr/>
            </p:nvSpPr>
            <p:spPr>
              <a:xfrm>
                <a:off x="4991472" y="6395637"/>
                <a:ext cx="476412" cy="261610"/>
              </a:xfrm>
              <a:prstGeom prst="rect">
                <a:avLst/>
              </a:prstGeom>
              <a:noFill/>
            </p:spPr>
            <p:txBody>
              <a:bodyPr wrap="none" rtlCol="0">
                <a:spAutoFit/>
              </a:bodyPr>
              <a:lstStyle/>
              <a:p>
                <a:r>
                  <a:rPr lang="en-US" sz="1100" dirty="0" smtClean="0">
                    <a:solidFill>
                      <a:srgbClr val="1A1A1A"/>
                    </a:solidFill>
                    <a:latin typeface="Segoe UI" panose="020B0502040204020203" pitchFamily="34" charset="0"/>
                    <a:cs typeface="Segoe UI" panose="020B0502040204020203" pitchFamily="34" charset="0"/>
                  </a:rPr>
                  <a:t>Data</a:t>
                </a:r>
                <a:endParaRPr lang="en-US" sz="1100" dirty="0">
                  <a:solidFill>
                    <a:srgbClr val="1A1A1A"/>
                  </a:solidFill>
                  <a:latin typeface="Segoe UI" panose="020B0502040204020203" pitchFamily="34" charset="0"/>
                  <a:cs typeface="Segoe UI" panose="020B0502040204020203" pitchFamily="34" charset="0"/>
                </a:endParaRPr>
              </a:p>
            </p:txBody>
          </p:sp>
          <p:grpSp>
            <p:nvGrpSpPr>
              <p:cNvPr id="82" name="Group 81"/>
              <p:cNvGrpSpPr/>
              <p:nvPr/>
            </p:nvGrpSpPr>
            <p:grpSpPr>
              <a:xfrm>
                <a:off x="4993470" y="5885642"/>
                <a:ext cx="6858000" cy="760816"/>
                <a:chOff x="4993470" y="5885642"/>
                <a:chExt cx="6858000" cy="760816"/>
              </a:xfrm>
            </p:grpSpPr>
            <p:sp>
              <p:nvSpPr>
                <p:cNvPr id="122" name="Rectangle 121"/>
                <p:cNvSpPr/>
                <p:nvPr/>
              </p:nvSpPr>
              <p:spPr>
                <a:xfrm>
                  <a:off x="4993470" y="5886513"/>
                  <a:ext cx="6858000" cy="759945"/>
                </a:xfrm>
                <a:prstGeom prst="rect">
                  <a:avLst/>
                </a:prstGeom>
                <a:noFill/>
                <a:ln w="25400" cap="rnd">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srgbClr val="1A1A1A"/>
                    </a:solidFill>
                  </a:endParaRPr>
                </a:p>
              </p:txBody>
            </p:sp>
            <p:grpSp>
              <p:nvGrpSpPr>
                <p:cNvPr id="81" name="Group 80"/>
                <p:cNvGrpSpPr/>
                <p:nvPr/>
              </p:nvGrpSpPr>
              <p:grpSpPr>
                <a:xfrm>
                  <a:off x="5544084" y="5885642"/>
                  <a:ext cx="6206514" cy="760816"/>
                  <a:chOff x="5544084" y="5885642"/>
                  <a:chExt cx="6206514" cy="760816"/>
                </a:xfrm>
              </p:grpSpPr>
              <p:sp>
                <p:nvSpPr>
                  <p:cNvPr id="126" name="Rectangle 125"/>
                  <p:cNvSpPr/>
                  <p:nvPr/>
                </p:nvSpPr>
                <p:spPr>
                  <a:xfrm>
                    <a:off x="6587866" y="5896027"/>
                    <a:ext cx="97035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smtClean="0">
                        <a:solidFill>
                          <a:srgbClr val="1A1A1A"/>
                        </a:solidFill>
                        <a:latin typeface="Segoe UI" panose="020B0502040204020203" pitchFamily="34" charset="0"/>
                        <a:cs typeface="Segoe UI" panose="020B0502040204020203" pitchFamily="34" charset="0"/>
                      </a:rPr>
                      <a:t>Machine Learning</a:t>
                    </a:r>
                    <a:endParaRPr lang="en-US" sz="1100" dirty="0">
                      <a:solidFill>
                        <a:srgbClr val="1A1A1A"/>
                      </a:solidFill>
                      <a:latin typeface="Segoe UI" panose="020B0502040204020203" pitchFamily="34" charset="0"/>
                      <a:cs typeface="Segoe UI" panose="020B0502040204020203" pitchFamily="34" charset="0"/>
                    </a:endParaRPr>
                  </a:p>
                </p:txBody>
              </p:sp>
              <p:grpSp>
                <p:nvGrpSpPr>
                  <p:cNvPr id="26" name="Group 25"/>
                  <p:cNvGrpSpPr/>
                  <p:nvPr/>
                </p:nvGrpSpPr>
                <p:grpSpPr>
                  <a:xfrm>
                    <a:off x="7631648" y="5896027"/>
                    <a:ext cx="970356" cy="750431"/>
                    <a:chOff x="8712093" y="5901190"/>
                    <a:chExt cx="970356" cy="750431"/>
                  </a:xfrm>
                </p:grpSpPr>
                <p:sp>
                  <p:nvSpPr>
                    <p:cNvPr id="55" name="Rectangle 54"/>
                    <p:cNvSpPr/>
                    <p:nvPr/>
                  </p:nvSpPr>
                  <p:spPr>
                    <a:xfrm>
                      <a:off x="8712093" y="5901190"/>
                      <a:ext cx="97035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HD </a:t>
                      </a:r>
                      <a:r>
                        <a:rPr lang="en-US" sz="1100" dirty="0" smtClean="0">
                          <a:solidFill>
                            <a:srgbClr val="1A1A1A"/>
                          </a:solidFill>
                          <a:latin typeface="Segoe UI" panose="020B0502040204020203" pitchFamily="34" charset="0"/>
                          <a:cs typeface="Segoe UI" panose="020B0502040204020203" pitchFamily="34" charset="0"/>
                        </a:rPr>
                        <a:t>Insight</a:t>
                      </a:r>
                      <a:endParaRPr lang="en-US" sz="1100" dirty="0">
                        <a:solidFill>
                          <a:srgbClr val="1A1A1A"/>
                        </a:solidFill>
                        <a:latin typeface="Segoe UI" panose="020B0502040204020203" pitchFamily="34" charset="0"/>
                        <a:cs typeface="Segoe UI" panose="020B0502040204020203" pitchFamily="34" charset="0"/>
                      </a:endParaRPr>
                    </a:p>
                  </p:txBody>
                </p:sp>
                <p:pic>
                  <p:nvPicPr>
                    <p:cNvPr id="192" name="Picture 2"/>
                    <p:cNvPicPr>
                      <a:picLocks noChangeAspect="1"/>
                    </p:cNvPicPr>
                    <p:nvPr/>
                  </p:nvPicPr>
                  <p:blipFill>
                    <a:blip r:embed="rId32">
                      <a:biLevel thresh="50000"/>
                      <a:extLst>
                        <a:ext uri="{28A0092B-C50C-407E-A947-70E740481C1C}">
                          <a14:useLocalDpi xmlns:a14="http://schemas.microsoft.com/office/drawing/2010/main" val="0"/>
                        </a:ext>
                      </a:extLst>
                    </a:blip>
                    <a:srcRect/>
                    <a:stretch>
                      <a:fillRect/>
                    </a:stretch>
                  </p:blipFill>
                  <p:spPr bwMode="auto">
                    <a:xfrm>
                      <a:off x="9215240" y="5933905"/>
                      <a:ext cx="445775" cy="45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9736461" y="5885642"/>
                    <a:ext cx="970356" cy="750431"/>
                    <a:chOff x="10837358" y="5901190"/>
                    <a:chExt cx="970356" cy="750431"/>
                  </a:xfrm>
                </p:grpSpPr>
                <p:sp>
                  <p:nvSpPr>
                    <p:cNvPr id="57" name="Rectangle 56"/>
                    <p:cNvSpPr/>
                    <p:nvPr/>
                  </p:nvSpPr>
                  <p:spPr>
                    <a:xfrm>
                      <a:off x="10837358" y="5901190"/>
                      <a:ext cx="97035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Backup and </a:t>
                      </a:r>
                      <a:r>
                        <a:rPr lang="en-US" sz="1100" dirty="0" smtClean="0">
                          <a:solidFill>
                            <a:srgbClr val="1A1A1A"/>
                          </a:solidFill>
                          <a:latin typeface="Segoe UI" panose="020B0502040204020203" pitchFamily="34" charset="0"/>
                          <a:cs typeface="Segoe UI" panose="020B0502040204020203" pitchFamily="34" charset="0"/>
                        </a:rPr>
                        <a:t>Recovery</a:t>
                      </a:r>
                      <a:endParaRPr lang="en-US" sz="1100" dirty="0">
                        <a:solidFill>
                          <a:srgbClr val="1A1A1A"/>
                        </a:solidFill>
                        <a:latin typeface="Segoe UI" panose="020B0502040204020203" pitchFamily="34" charset="0"/>
                        <a:cs typeface="Segoe UI" panose="020B0502040204020203" pitchFamily="34" charset="0"/>
                      </a:endParaRPr>
                    </a:p>
                  </p:txBody>
                </p:sp>
                <p:pic>
                  <p:nvPicPr>
                    <p:cNvPr id="193" name="Picture 14"/>
                    <p:cNvPicPr>
                      <a:picLocks noChangeAspect="1"/>
                    </p:cNvPicPr>
                    <p:nvPr/>
                  </p:nvPicPr>
                  <p:blipFill>
                    <a:blip r:embed="rId33">
                      <a:biLevel thresh="50000"/>
                      <a:extLst>
                        <a:ext uri="{28A0092B-C50C-407E-A947-70E740481C1C}">
                          <a14:useLocalDpi xmlns:a14="http://schemas.microsoft.com/office/drawing/2010/main" val="0"/>
                        </a:ext>
                      </a:extLst>
                    </a:blip>
                    <a:srcRect/>
                    <a:stretch>
                      <a:fillRect/>
                    </a:stretch>
                  </p:blipFill>
                  <p:spPr bwMode="auto">
                    <a:xfrm>
                      <a:off x="11411947" y="5933176"/>
                      <a:ext cx="366367" cy="3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4"/>
                  <p:cNvGrpSpPr/>
                  <p:nvPr/>
                </p:nvGrpSpPr>
                <p:grpSpPr>
                  <a:xfrm>
                    <a:off x="5544084" y="5896027"/>
                    <a:ext cx="970356" cy="750431"/>
                    <a:chOff x="6604077" y="5901190"/>
                    <a:chExt cx="970356" cy="750431"/>
                  </a:xfrm>
                </p:grpSpPr>
                <p:sp>
                  <p:nvSpPr>
                    <p:cNvPr id="167" name="Rectangle 166"/>
                    <p:cNvSpPr/>
                    <p:nvPr/>
                  </p:nvSpPr>
                  <p:spPr>
                    <a:xfrm>
                      <a:off x="6604077" y="5901190"/>
                      <a:ext cx="97035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SQL </a:t>
                      </a:r>
                      <a:r>
                        <a:rPr lang="en-US" sz="1100" dirty="0" smtClean="0">
                          <a:solidFill>
                            <a:srgbClr val="1A1A1A"/>
                          </a:solidFill>
                          <a:latin typeface="Segoe UI" panose="020B0502040204020203" pitchFamily="34" charset="0"/>
                          <a:cs typeface="Segoe UI" panose="020B0502040204020203" pitchFamily="34" charset="0"/>
                        </a:rPr>
                        <a:t>Database</a:t>
                      </a:r>
                      <a:endParaRPr lang="en-US" sz="1100" dirty="0">
                        <a:solidFill>
                          <a:srgbClr val="1A1A1A"/>
                        </a:solidFill>
                        <a:latin typeface="Segoe UI" panose="020B0502040204020203" pitchFamily="34" charset="0"/>
                        <a:cs typeface="Segoe UI" panose="020B0502040204020203" pitchFamily="34" charset="0"/>
                      </a:endParaRPr>
                    </a:p>
                  </p:txBody>
                </p:sp>
                <p:pic>
                  <p:nvPicPr>
                    <p:cNvPr id="194" name="Picture 3"/>
                    <p:cNvPicPr>
                      <a:picLocks noChangeAspect="1"/>
                    </p:cNvPicPr>
                    <p:nvPr/>
                  </p:nvPicPr>
                  <p:blipFill>
                    <a:blip r:embed="rId34">
                      <a:biLevel thresh="50000"/>
                      <a:extLst>
                        <a:ext uri="{28A0092B-C50C-407E-A947-70E740481C1C}">
                          <a14:useLocalDpi xmlns:a14="http://schemas.microsoft.com/office/drawing/2010/main" val="0"/>
                        </a:ext>
                      </a:extLst>
                    </a:blip>
                    <a:srcRect/>
                    <a:stretch>
                      <a:fillRect/>
                    </a:stretch>
                  </p:blipFill>
                  <p:spPr bwMode="auto">
                    <a:xfrm>
                      <a:off x="7126586" y="5933905"/>
                      <a:ext cx="40627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6"/>
                  <p:cNvGrpSpPr/>
                  <p:nvPr/>
                </p:nvGrpSpPr>
                <p:grpSpPr>
                  <a:xfrm>
                    <a:off x="8675430" y="5896027"/>
                    <a:ext cx="987605" cy="750431"/>
                    <a:chOff x="9766101" y="5901190"/>
                    <a:chExt cx="987605" cy="750431"/>
                  </a:xfrm>
                </p:grpSpPr>
                <p:sp>
                  <p:nvSpPr>
                    <p:cNvPr id="62" name="Rectangle 61"/>
                    <p:cNvSpPr/>
                    <p:nvPr/>
                  </p:nvSpPr>
                  <p:spPr>
                    <a:xfrm>
                      <a:off x="9766101" y="5901190"/>
                      <a:ext cx="987605"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a:solidFill>
                            <a:srgbClr val="1A1A1A"/>
                          </a:solidFill>
                          <a:latin typeface="Segoe UI" panose="020B0502040204020203" pitchFamily="34" charset="0"/>
                          <a:cs typeface="Segoe UI" panose="020B0502040204020203" pitchFamily="34" charset="0"/>
                        </a:rPr>
                        <a:t>Caching</a:t>
                      </a:r>
                    </a:p>
                  </p:txBody>
                </p:sp>
                <p:pic>
                  <p:nvPicPr>
                    <p:cNvPr id="195" name="Picture 6"/>
                    <p:cNvPicPr>
                      <a:picLocks noChangeAspect="1"/>
                    </p:cNvPicPr>
                    <p:nvPr/>
                  </p:nvPicPr>
                  <p:blipFill>
                    <a:blip r:embed="rId35">
                      <a:biLevel thresh="50000"/>
                      <a:extLst>
                        <a:ext uri="{28A0092B-C50C-407E-A947-70E740481C1C}">
                          <a14:useLocalDpi xmlns:a14="http://schemas.microsoft.com/office/drawing/2010/main" val="0"/>
                        </a:ext>
                      </a:extLst>
                    </a:blip>
                    <a:srcRect/>
                    <a:stretch>
                      <a:fillRect/>
                    </a:stretch>
                  </p:blipFill>
                  <p:spPr bwMode="auto">
                    <a:xfrm>
                      <a:off x="10369074" y="5978299"/>
                      <a:ext cx="332931" cy="36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79"/>
                  <p:cNvGrpSpPr/>
                  <p:nvPr/>
                </p:nvGrpSpPr>
                <p:grpSpPr>
                  <a:xfrm>
                    <a:off x="10780242" y="5885642"/>
                    <a:ext cx="970356" cy="750431"/>
                    <a:chOff x="10780242" y="5885642"/>
                    <a:chExt cx="970356" cy="750431"/>
                  </a:xfrm>
                </p:grpSpPr>
                <p:sp>
                  <p:nvSpPr>
                    <p:cNvPr id="210" name="Rectangle 209"/>
                    <p:cNvSpPr/>
                    <p:nvPr/>
                  </p:nvSpPr>
                  <p:spPr>
                    <a:xfrm>
                      <a:off x="10780242" y="5885642"/>
                      <a:ext cx="970356" cy="7504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100" dirty="0" err="1" smtClean="0">
                          <a:solidFill>
                            <a:srgbClr val="1A1A1A"/>
                          </a:solidFill>
                          <a:latin typeface="Segoe UI" panose="020B0502040204020203" pitchFamily="34" charset="0"/>
                          <a:cs typeface="Segoe UI" panose="020B0502040204020203" pitchFamily="34" charset="0"/>
                        </a:rPr>
                        <a:t>StorSimple</a:t>
                      </a:r>
                      <a:endParaRPr lang="en-US" sz="1100" dirty="0">
                        <a:solidFill>
                          <a:srgbClr val="1A1A1A"/>
                        </a:solidFill>
                        <a:latin typeface="Segoe UI" panose="020B0502040204020203" pitchFamily="34" charset="0"/>
                        <a:cs typeface="Segoe UI" panose="020B0502040204020203" pitchFamily="34" charset="0"/>
                      </a:endParaRPr>
                    </a:p>
                  </p:txBody>
                </p:sp>
                <p:pic>
                  <p:nvPicPr>
                    <p:cNvPr id="207" name="Picture 15"/>
                    <p:cNvPicPr>
                      <a:picLocks noChangeAspect="1"/>
                    </p:cNvPicPr>
                    <p:nvPr/>
                  </p:nvPicPr>
                  <p:blipFill>
                    <a:blip r:embed="rId36">
                      <a:biLevel thresh="50000"/>
                      <a:extLst>
                        <a:ext uri="{28A0092B-C50C-407E-A947-70E740481C1C}">
                          <a14:useLocalDpi xmlns:a14="http://schemas.microsoft.com/office/drawing/2010/main" val="0"/>
                        </a:ext>
                      </a:extLst>
                    </a:blip>
                    <a:srcRect/>
                    <a:stretch>
                      <a:fillRect/>
                    </a:stretch>
                  </p:blipFill>
                  <p:spPr bwMode="auto">
                    <a:xfrm>
                      <a:off x="11226879" y="5948524"/>
                      <a:ext cx="499574" cy="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grpSp>
      <p:pic>
        <p:nvPicPr>
          <p:cNvPr id="129" name="Picture 128"/>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7166291" y="5948729"/>
            <a:ext cx="334308" cy="323860"/>
          </a:xfrm>
          <a:prstGeom prst="rect">
            <a:avLst/>
          </a:prstGeom>
        </p:spPr>
      </p:pic>
    </p:spTree>
    <p:extLst>
      <p:ext uri="{BB962C8B-B14F-4D97-AF65-F5344CB8AC3E}">
        <p14:creationId xmlns:p14="http://schemas.microsoft.com/office/powerpoint/2010/main" val="36182784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78"/>
          <p:cNvSpPr/>
          <p:nvPr/>
        </p:nvSpPr>
        <p:spPr bwMode="auto">
          <a:xfrm>
            <a:off x="766806" y="2390197"/>
            <a:ext cx="3584461" cy="4182804"/>
          </a:xfrm>
          <a:custGeom>
            <a:avLst/>
            <a:gdLst>
              <a:gd name="connsiteX0" fmla="*/ 0 w 5445723"/>
              <a:gd name="connsiteY0" fmla="*/ 0 h 4168540"/>
              <a:gd name="connsiteX1" fmla="*/ 5445723 w 5445723"/>
              <a:gd name="connsiteY1" fmla="*/ 0 h 4168540"/>
              <a:gd name="connsiteX2" fmla="*/ 5445723 w 5445723"/>
              <a:gd name="connsiteY2" fmla="*/ 4168540 h 4168540"/>
              <a:gd name="connsiteX3" fmla="*/ 0 w 5445723"/>
              <a:gd name="connsiteY3" fmla="*/ 4168540 h 4168540"/>
              <a:gd name="connsiteX4" fmla="*/ 0 w 5445723"/>
              <a:gd name="connsiteY4" fmla="*/ 0 h 4168540"/>
              <a:gd name="connsiteX0" fmla="*/ 0 w 5445723"/>
              <a:gd name="connsiteY0" fmla="*/ 3742 h 4172282"/>
              <a:gd name="connsiteX1" fmla="*/ 4679600 w 5445723"/>
              <a:gd name="connsiteY1" fmla="*/ 0 h 4172282"/>
              <a:gd name="connsiteX2" fmla="*/ 5445723 w 5445723"/>
              <a:gd name="connsiteY2" fmla="*/ 3742 h 4172282"/>
              <a:gd name="connsiteX3" fmla="*/ 5445723 w 5445723"/>
              <a:gd name="connsiteY3" fmla="*/ 4172282 h 4172282"/>
              <a:gd name="connsiteX4" fmla="*/ 0 w 5445723"/>
              <a:gd name="connsiteY4" fmla="*/ 4172282 h 4172282"/>
              <a:gd name="connsiteX5" fmla="*/ 0 w 5445723"/>
              <a:gd name="connsiteY5" fmla="*/ 3742 h 4172282"/>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35826 h 4204366"/>
              <a:gd name="connsiteX1" fmla="*/ 2064736 w 5445723"/>
              <a:gd name="connsiteY1" fmla="*/ 0 h 4204366"/>
              <a:gd name="connsiteX2" fmla="*/ 3701031 w 5445723"/>
              <a:gd name="connsiteY2" fmla="*/ 16042 h 4204366"/>
              <a:gd name="connsiteX3" fmla="*/ 4679600 w 5445723"/>
              <a:gd name="connsiteY3" fmla="*/ 3208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56348 h 4224888"/>
              <a:gd name="connsiteX1" fmla="*/ 2064736 w 5445723"/>
              <a:gd name="connsiteY1" fmla="*/ 20522 h 4224888"/>
              <a:gd name="connsiteX2" fmla="*/ 3701031 w 5445723"/>
              <a:gd name="connsiteY2" fmla="*/ 36564 h 4224888"/>
              <a:gd name="connsiteX3" fmla="*/ 4695642 w 5445723"/>
              <a:gd name="connsiteY3" fmla="*/ 469701 h 4224888"/>
              <a:gd name="connsiteX4" fmla="*/ 5445723 w 5445723"/>
              <a:gd name="connsiteY4" fmla="*/ 56348 h 4224888"/>
              <a:gd name="connsiteX5" fmla="*/ 5445723 w 5445723"/>
              <a:gd name="connsiteY5" fmla="*/ 4224888 h 4224888"/>
              <a:gd name="connsiteX6" fmla="*/ 0 w 5445723"/>
              <a:gd name="connsiteY6" fmla="*/ 4224888 h 4224888"/>
              <a:gd name="connsiteX7" fmla="*/ 0 w 5445723"/>
              <a:gd name="connsiteY7" fmla="*/ 56348 h 422488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113084 h 4281624"/>
              <a:gd name="connsiteX1" fmla="*/ 2064736 w 5445723"/>
              <a:gd name="connsiteY1" fmla="*/ 77258 h 4281624"/>
              <a:gd name="connsiteX2" fmla="*/ 3701031 w 5445723"/>
              <a:gd name="connsiteY2" fmla="*/ 93300 h 4281624"/>
              <a:gd name="connsiteX3" fmla="*/ 4711684 w 5445723"/>
              <a:gd name="connsiteY3" fmla="*/ 189552 h 4281624"/>
              <a:gd name="connsiteX4" fmla="*/ 5445723 w 5445723"/>
              <a:gd name="connsiteY4" fmla="*/ 113084 h 4281624"/>
              <a:gd name="connsiteX5" fmla="*/ 5445723 w 5445723"/>
              <a:gd name="connsiteY5" fmla="*/ 4281624 h 4281624"/>
              <a:gd name="connsiteX6" fmla="*/ 0 w 5445723"/>
              <a:gd name="connsiteY6" fmla="*/ 4281624 h 4281624"/>
              <a:gd name="connsiteX7" fmla="*/ 0 w 5445723"/>
              <a:gd name="connsiteY7" fmla="*/ 113084 h 4281624"/>
              <a:gd name="connsiteX0" fmla="*/ 0 w 5445723"/>
              <a:gd name="connsiteY0" fmla="*/ 35826 h 4204366"/>
              <a:gd name="connsiteX1" fmla="*/ 2064736 w 5445723"/>
              <a:gd name="connsiteY1" fmla="*/ 0 h 4204366"/>
              <a:gd name="connsiteX2" fmla="*/ 3701031 w 5445723"/>
              <a:gd name="connsiteY2" fmla="*/ 16042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35826 h 4204366"/>
              <a:gd name="connsiteX1" fmla="*/ 2064736 w 5445723"/>
              <a:gd name="connsiteY1" fmla="*/ 0 h 4204366"/>
              <a:gd name="connsiteX2" fmla="*/ 4214379 w 5445723"/>
              <a:gd name="connsiteY2" fmla="*/ 272715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0 h 4168540"/>
              <a:gd name="connsiteX1" fmla="*/ 3957704 w 5445723"/>
              <a:gd name="connsiteY1" fmla="*/ 44384 h 4168540"/>
              <a:gd name="connsiteX2" fmla="*/ 4214379 w 5445723"/>
              <a:gd name="connsiteY2" fmla="*/ 236889 h 4168540"/>
              <a:gd name="connsiteX3" fmla="*/ 4711684 w 5445723"/>
              <a:gd name="connsiteY3" fmla="*/ 76468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094112 h 4168540"/>
              <a:gd name="connsiteX6" fmla="*/ 0 w 5445723"/>
              <a:gd name="connsiteY6" fmla="*/ 4168540 h 4168540"/>
              <a:gd name="connsiteX7" fmla="*/ 0 w 5445723"/>
              <a:gd name="connsiteY7" fmla="*/ 0 h 4168540"/>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51582 h 4094112"/>
              <a:gd name="connsiteX7" fmla="*/ 0 w 5445723"/>
              <a:gd name="connsiteY7" fmla="*/ 0 h 4094112"/>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72847 h 4094112"/>
              <a:gd name="connsiteX7" fmla="*/ 0 w 5445723"/>
              <a:gd name="connsiteY7" fmla="*/ 0 h 4094112"/>
              <a:gd name="connsiteX0" fmla="*/ 0 w 5436619"/>
              <a:gd name="connsiteY0" fmla="*/ 0 h 4072847"/>
              <a:gd name="connsiteX1" fmla="*/ 3957704 w 5436619"/>
              <a:gd name="connsiteY1" fmla="*/ 44384 h 4072847"/>
              <a:gd name="connsiteX2" fmla="*/ 4319154 w 5436619"/>
              <a:gd name="connsiteY2" fmla="*/ 284514 h 4072847"/>
              <a:gd name="connsiteX3" fmla="*/ 4759309 w 5436619"/>
              <a:gd name="connsiteY3" fmla="*/ 19318 h 4072847"/>
              <a:gd name="connsiteX4" fmla="*/ 5436198 w 5436619"/>
              <a:gd name="connsiteY4" fmla="*/ 28575 h 4072847"/>
              <a:gd name="connsiteX5" fmla="*/ 5435090 w 5436619"/>
              <a:gd name="connsiteY5" fmla="*/ 4072847 h 4072847"/>
              <a:gd name="connsiteX6" fmla="*/ 0 w 5436619"/>
              <a:gd name="connsiteY6" fmla="*/ 4072847 h 4072847"/>
              <a:gd name="connsiteX7" fmla="*/ 0 w 5436619"/>
              <a:gd name="connsiteY7" fmla="*/ 0 h 4072847"/>
              <a:gd name="connsiteX0" fmla="*/ 0 w 5436619"/>
              <a:gd name="connsiteY0" fmla="*/ 2019 h 4053601"/>
              <a:gd name="connsiteX1" fmla="*/ 3957704 w 5436619"/>
              <a:gd name="connsiteY1" fmla="*/ 25138 h 4053601"/>
              <a:gd name="connsiteX2" fmla="*/ 4319154 w 5436619"/>
              <a:gd name="connsiteY2" fmla="*/ 265268 h 4053601"/>
              <a:gd name="connsiteX3" fmla="*/ 4759309 w 5436619"/>
              <a:gd name="connsiteY3" fmla="*/ 72 h 4053601"/>
              <a:gd name="connsiteX4" fmla="*/ 5436198 w 5436619"/>
              <a:gd name="connsiteY4" fmla="*/ 9329 h 4053601"/>
              <a:gd name="connsiteX5" fmla="*/ 5435090 w 5436619"/>
              <a:gd name="connsiteY5" fmla="*/ 4053601 h 4053601"/>
              <a:gd name="connsiteX6" fmla="*/ 0 w 5436619"/>
              <a:gd name="connsiteY6" fmla="*/ 4053601 h 4053601"/>
              <a:gd name="connsiteX7" fmla="*/ 0 w 5436619"/>
              <a:gd name="connsiteY7" fmla="*/ 2019 h 4053601"/>
              <a:gd name="connsiteX0" fmla="*/ 0 w 5447252"/>
              <a:gd name="connsiteY0" fmla="*/ 33917 h 4053601"/>
              <a:gd name="connsiteX1" fmla="*/ 3968337 w 5447252"/>
              <a:gd name="connsiteY1" fmla="*/ 25138 h 4053601"/>
              <a:gd name="connsiteX2" fmla="*/ 4329787 w 5447252"/>
              <a:gd name="connsiteY2" fmla="*/ 265268 h 4053601"/>
              <a:gd name="connsiteX3" fmla="*/ 4769942 w 5447252"/>
              <a:gd name="connsiteY3" fmla="*/ 72 h 4053601"/>
              <a:gd name="connsiteX4" fmla="*/ 5446831 w 5447252"/>
              <a:gd name="connsiteY4" fmla="*/ 9329 h 4053601"/>
              <a:gd name="connsiteX5" fmla="*/ 5445723 w 5447252"/>
              <a:gd name="connsiteY5" fmla="*/ 4053601 h 4053601"/>
              <a:gd name="connsiteX6" fmla="*/ 10633 w 5447252"/>
              <a:gd name="connsiteY6" fmla="*/ 4053601 h 4053601"/>
              <a:gd name="connsiteX7" fmla="*/ 0 w 5447252"/>
              <a:gd name="connsiteY7" fmla="*/ 33917 h 4053601"/>
              <a:gd name="connsiteX0" fmla="*/ 0 w 5447243"/>
              <a:gd name="connsiteY0" fmla="*/ 33914 h 4053598"/>
              <a:gd name="connsiteX1" fmla="*/ 3968337 w 5447243"/>
              <a:gd name="connsiteY1" fmla="*/ 25135 h 4053598"/>
              <a:gd name="connsiteX2" fmla="*/ 4329787 w 5447243"/>
              <a:gd name="connsiteY2" fmla="*/ 265265 h 4053598"/>
              <a:gd name="connsiteX3" fmla="*/ 4754869 w 5447243"/>
              <a:gd name="connsiteY3" fmla="*/ 69 h 4053598"/>
              <a:gd name="connsiteX4" fmla="*/ 5446831 w 5447243"/>
              <a:gd name="connsiteY4" fmla="*/ 9326 h 4053598"/>
              <a:gd name="connsiteX5" fmla="*/ 5445723 w 5447243"/>
              <a:gd name="connsiteY5" fmla="*/ 4053598 h 4053598"/>
              <a:gd name="connsiteX6" fmla="*/ 10633 w 5447243"/>
              <a:gd name="connsiteY6" fmla="*/ 4053598 h 4053598"/>
              <a:gd name="connsiteX7" fmla="*/ 0 w 5447243"/>
              <a:gd name="connsiteY7" fmla="*/ 33914 h 4053598"/>
              <a:gd name="connsiteX0" fmla="*/ 0 w 5447243"/>
              <a:gd name="connsiteY0" fmla="*/ 33913 h 4053597"/>
              <a:gd name="connsiteX1" fmla="*/ 3968337 w 5447243"/>
              <a:gd name="connsiteY1" fmla="*/ 25134 h 4053597"/>
              <a:gd name="connsiteX2" fmla="*/ 4329787 w 5447243"/>
              <a:gd name="connsiteY2" fmla="*/ 265264 h 4053597"/>
              <a:gd name="connsiteX3" fmla="*/ 4754869 w 5447243"/>
              <a:gd name="connsiteY3" fmla="*/ 68 h 4053597"/>
              <a:gd name="connsiteX4" fmla="*/ 5446831 w 5447243"/>
              <a:gd name="connsiteY4" fmla="*/ 9325 h 4053597"/>
              <a:gd name="connsiteX5" fmla="*/ 5445723 w 5447243"/>
              <a:gd name="connsiteY5" fmla="*/ 4053597 h 4053597"/>
              <a:gd name="connsiteX6" fmla="*/ 10633 w 5447243"/>
              <a:gd name="connsiteY6" fmla="*/ 4053597 h 4053597"/>
              <a:gd name="connsiteX7" fmla="*/ 0 w 5447243"/>
              <a:gd name="connsiteY7" fmla="*/ 33913 h 4053597"/>
              <a:gd name="connsiteX0" fmla="*/ 0 w 5447214"/>
              <a:gd name="connsiteY0" fmla="*/ 29745 h 4049429"/>
              <a:gd name="connsiteX1" fmla="*/ 3968337 w 5447214"/>
              <a:gd name="connsiteY1" fmla="*/ 20966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0633 w 5447214"/>
              <a:gd name="connsiteY6" fmla="*/ 4049429 h 5236545"/>
              <a:gd name="connsiteX7" fmla="*/ 0 w 5447214"/>
              <a:gd name="connsiteY7" fmla="*/ 29745 h 5236545"/>
              <a:gd name="connsiteX0" fmla="*/ 6048 w 5453262"/>
              <a:gd name="connsiteY0" fmla="*/ 29745 h 5236545"/>
              <a:gd name="connsiteX1" fmla="*/ 3924143 w 5453262"/>
              <a:gd name="connsiteY1" fmla="*/ 15941 h 5236545"/>
              <a:gd name="connsiteX2" fmla="*/ 4335835 w 5453262"/>
              <a:gd name="connsiteY2" fmla="*/ 261096 h 5236545"/>
              <a:gd name="connsiteX3" fmla="*/ 4710675 w 5453262"/>
              <a:gd name="connsiteY3" fmla="*/ 924 h 5236545"/>
              <a:gd name="connsiteX4" fmla="*/ 5452879 w 5453262"/>
              <a:gd name="connsiteY4" fmla="*/ 5157 h 5236545"/>
              <a:gd name="connsiteX5" fmla="*/ 5451771 w 5453262"/>
              <a:gd name="connsiteY5" fmla="*/ 5236545 h 5236545"/>
              <a:gd name="connsiteX6" fmla="*/ 639 w 5453262"/>
              <a:gd name="connsiteY6" fmla="*/ 5172376 h 5236545"/>
              <a:gd name="connsiteX7" fmla="*/ 6048 w 5453262"/>
              <a:gd name="connsiteY7" fmla="*/ 29745 h 5236545"/>
              <a:gd name="connsiteX0" fmla="*/ 0 w 5447214"/>
              <a:gd name="connsiteY0" fmla="*/ 29745 h 5268069"/>
              <a:gd name="connsiteX1" fmla="*/ 3918095 w 5447214"/>
              <a:gd name="connsiteY1" fmla="*/ 15941 h 5268069"/>
              <a:gd name="connsiteX2" fmla="*/ 4329787 w 5447214"/>
              <a:gd name="connsiteY2" fmla="*/ 261096 h 5268069"/>
              <a:gd name="connsiteX3" fmla="*/ 4704627 w 5447214"/>
              <a:gd name="connsiteY3" fmla="*/ 924 h 5268069"/>
              <a:gd name="connsiteX4" fmla="*/ 5446831 w 5447214"/>
              <a:gd name="connsiteY4" fmla="*/ 5157 h 5268069"/>
              <a:gd name="connsiteX5" fmla="*/ 5445723 w 5447214"/>
              <a:gd name="connsiteY5" fmla="*/ 5236545 h 5268069"/>
              <a:gd name="connsiteX6" fmla="*/ 15856 w 5447214"/>
              <a:gd name="connsiteY6" fmla="*/ 5268069 h 5268069"/>
              <a:gd name="connsiteX7" fmla="*/ 0 w 5447214"/>
              <a:gd name="connsiteY7" fmla="*/ 29745 h 5268069"/>
              <a:gd name="connsiteX0" fmla="*/ 0 w 5447214"/>
              <a:gd name="connsiteY0" fmla="*/ 29745 h 5246804"/>
              <a:gd name="connsiteX1" fmla="*/ 3918095 w 5447214"/>
              <a:gd name="connsiteY1" fmla="*/ 15941 h 5246804"/>
              <a:gd name="connsiteX2" fmla="*/ 4329787 w 5447214"/>
              <a:gd name="connsiteY2" fmla="*/ 261096 h 5246804"/>
              <a:gd name="connsiteX3" fmla="*/ 4704627 w 5447214"/>
              <a:gd name="connsiteY3" fmla="*/ 924 h 5246804"/>
              <a:gd name="connsiteX4" fmla="*/ 5446831 w 5447214"/>
              <a:gd name="connsiteY4" fmla="*/ 5157 h 5246804"/>
              <a:gd name="connsiteX5" fmla="*/ 5445723 w 5447214"/>
              <a:gd name="connsiteY5" fmla="*/ 5236545 h 5246804"/>
              <a:gd name="connsiteX6" fmla="*/ 15856 w 5447214"/>
              <a:gd name="connsiteY6" fmla="*/ 5246804 h 5246804"/>
              <a:gd name="connsiteX7" fmla="*/ 0 w 5447214"/>
              <a:gd name="connsiteY7" fmla="*/ 29745 h 5246804"/>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5856 w 5447214"/>
              <a:gd name="connsiteY6" fmla="*/ 5236171 h 5236545"/>
              <a:gd name="connsiteX7" fmla="*/ 0 w 5447214"/>
              <a:gd name="connsiteY7" fmla="*/ 29745 h 5236545"/>
              <a:gd name="connsiteX0" fmla="*/ 0 w 5447214"/>
              <a:gd name="connsiteY0" fmla="*/ 58792 h 5265592"/>
              <a:gd name="connsiteX1" fmla="*/ 3515864 w 5447214"/>
              <a:gd name="connsiteY1" fmla="*/ 0 h 5265592"/>
              <a:gd name="connsiteX2" fmla="*/ 4329787 w 5447214"/>
              <a:gd name="connsiteY2" fmla="*/ 290143 h 5265592"/>
              <a:gd name="connsiteX3" fmla="*/ 4704627 w 5447214"/>
              <a:gd name="connsiteY3" fmla="*/ 29971 h 5265592"/>
              <a:gd name="connsiteX4" fmla="*/ 5446831 w 5447214"/>
              <a:gd name="connsiteY4" fmla="*/ 34204 h 5265592"/>
              <a:gd name="connsiteX5" fmla="*/ 5445723 w 5447214"/>
              <a:gd name="connsiteY5" fmla="*/ 5265592 h 5265592"/>
              <a:gd name="connsiteX6" fmla="*/ 15856 w 5447214"/>
              <a:gd name="connsiteY6" fmla="*/ 5265218 h 5265592"/>
              <a:gd name="connsiteX7" fmla="*/ 0 w 5447214"/>
              <a:gd name="connsiteY7" fmla="*/ 58792 h 5265592"/>
              <a:gd name="connsiteX0" fmla="*/ 0 w 5447306"/>
              <a:gd name="connsiteY0" fmla="*/ 110104 h 5316904"/>
              <a:gd name="connsiteX1" fmla="*/ 3515864 w 5447306"/>
              <a:gd name="connsiteY1" fmla="*/ 51312 h 5316904"/>
              <a:gd name="connsiteX2" fmla="*/ 4329788 w 5447306"/>
              <a:gd name="connsiteY2" fmla="*/ 926214 h 5316904"/>
              <a:gd name="connsiteX3" fmla="*/ 4704627 w 5447306"/>
              <a:gd name="connsiteY3" fmla="*/ 81283 h 5316904"/>
              <a:gd name="connsiteX4" fmla="*/ 5446831 w 5447306"/>
              <a:gd name="connsiteY4" fmla="*/ 85516 h 5316904"/>
              <a:gd name="connsiteX5" fmla="*/ 5445723 w 5447306"/>
              <a:gd name="connsiteY5" fmla="*/ 5316904 h 5316904"/>
              <a:gd name="connsiteX6" fmla="*/ 15856 w 5447306"/>
              <a:gd name="connsiteY6" fmla="*/ 5316530 h 5316904"/>
              <a:gd name="connsiteX7" fmla="*/ 0 w 5447306"/>
              <a:gd name="connsiteY7" fmla="*/ 110104 h 5316904"/>
              <a:gd name="connsiteX0" fmla="*/ 0 w 5447308"/>
              <a:gd name="connsiteY0" fmla="*/ 92598 h 5299398"/>
              <a:gd name="connsiteX1" fmla="*/ 3515864 w 5447308"/>
              <a:gd name="connsiteY1" fmla="*/ 33806 h 5299398"/>
              <a:gd name="connsiteX2" fmla="*/ 4329788 w 5447308"/>
              <a:gd name="connsiteY2" fmla="*/ 908708 h 5299398"/>
              <a:gd name="connsiteX3" fmla="*/ 4704627 w 5447308"/>
              <a:gd name="connsiteY3" fmla="*/ 63777 h 5299398"/>
              <a:gd name="connsiteX4" fmla="*/ 5446831 w 5447308"/>
              <a:gd name="connsiteY4" fmla="*/ 68010 h 5299398"/>
              <a:gd name="connsiteX5" fmla="*/ 5445723 w 5447308"/>
              <a:gd name="connsiteY5" fmla="*/ 5299398 h 5299398"/>
              <a:gd name="connsiteX6" fmla="*/ 15856 w 5447308"/>
              <a:gd name="connsiteY6" fmla="*/ 5299024 h 5299398"/>
              <a:gd name="connsiteX7" fmla="*/ 0 w 5447308"/>
              <a:gd name="connsiteY7" fmla="*/ 92598 h 5299398"/>
              <a:gd name="connsiteX0" fmla="*/ 0 w 5447306"/>
              <a:gd name="connsiteY0" fmla="*/ 92598 h 5299398"/>
              <a:gd name="connsiteX1" fmla="*/ 3834874 w 5447306"/>
              <a:gd name="connsiteY1" fmla="*/ 78785 h 5299398"/>
              <a:gd name="connsiteX2" fmla="*/ 4329788 w 5447306"/>
              <a:gd name="connsiteY2" fmla="*/ 908708 h 5299398"/>
              <a:gd name="connsiteX3" fmla="*/ 4704627 w 5447306"/>
              <a:gd name="connsiteY3" fmla="*/ 63777 h 5299398"/>
              <a:gd name="connsiteX4" fmla="*/ 5446831 w 5447306"/>
              <a:gd name="connsiteY4" fmla="*/ 68010 h 5299398"/>
              <a:gd name="connsiteX5" fmla="*/ 5445723 w 5447306"/>
              <a:gd name="connsiteY5" fmla="*/ 5299398 h 5299398"/>
              <a:gd name="connsiteX6" fmla="*/ 15856 w 5447306"/>
              <a:gd name="connsiteY6" fmla="*/ 5299024 h 5299398"/>
              <a:gd name="connsiteX7" fmla="*/ 0 w 5447306"/>
              <a:gd name="connsiteY7" fmla="*/ 92598 h 5299398"/>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7073010"/>
              <a:gd name="connsiteX1" fmla="*/ 3834874 w 5447240"/>
              <a:gd name="connsiteY1" fmla="*/ 38837 h 7073010"/>
              <a:gd name="connsiteX2" fmla="*/ 4329788 w 5447240"/>
              <a:gd name="connsiteY2" fmla="*/ 868760 h 7073010"/>
              <a:gd name="connsiteX3" fmla="*/ 4704627 w 5447240"/>
              <a:gd name="connsiteY3" fmla="*/ 23829 h 7073010"/>
              <a:gd name="connsiteX4" fmla="*/ 5446831 w 5447240"/>
              <a:gd name="connsiteY4" fmla="*/ 28062 h 7073010"/>
              <a:gd name="connsiteX5" fmla="*/ 5445723 w 5447240"/>
              <a:gd name="connsiteY5" fmla="*/ 5259450 h 7073010"/>
              <a:gd name="connsiteX6" fmla="*/ 15856 w 5447240"/>
              <a:gd name="connsiteY6" fmla="*/ 7073010 h 7073010"/>
              <a:gd name="connsiteX7" fmla="*/ 0 w 5447240"/>
              <a:gd name="connsiteY7" fmla="*/ 52650 h 7073010"/>
              <a:gd name="connsiteX0" fmla="*/ 0 w 5447240"/>
              <a:gd name="connsiteY0" fmla="*/ 52650 h 10773818"/>
              <a:gd name="connsiteX1" fmla="*/ 3834874 w 5447240"/>
              <a:gd name="connsiteY1" fmla="*/ 38837 h 10773818"/>
              <a:gd name="connsiteX2" fmla="*/ 4329788 w 5447240"/>
              <a:gd name="connsiteY2" fmla="*/ 868760 h 10773818"/>
              <a:gd name="connsiteX3" fmla="*/ 4704627 w 5447240"/>
              <a:gd name="connsiteY3" fmla="*/ 23829 h 10773818"/>
              <a:gd name="connsiteX4" fmla="*/ 5446831 w 5447240"/>
              <a:gd name="connsiteY4" fmla="*/ 28062 h 10773818"/>
              <a:gd name="connsiteX5" fmla="*/ 5445723 w 5447240"/>
              <a:gd name="connsiteY5" fmla="*/ 10773818 h 10773818"/>
              <a:gd name="connsiteX6" fmla="*/ 15856 w 5447240"/>
              <a:gd name="connsiteY6" fmla="*/ 7073010 h 10773818"/>
              <a:gd name="connsiteX7" fmla="*/ 0 w 5447240"/>
              <a:gd name="connsiteY7" fmla="*/ 52650 h 10773818"/>
              <a:gd name="connsiteX0" fmla="*/ 0 w 5447240"/>
              <a:gd name="connsiteY0" fmla="*/ 52650 h 19335225"/>
              <a:gd name="connsiteX1" fmla="*/ 3834874 w 5447240"/>
              <a:gd name="connsiteY1" fmla="*/ 38837 h 19335225"/>
              <a:gd name="connsiteX2" fmla="*/ 4329788 w 5447240"/>
              <a:gd name="connsiteY2" fmla="*/ 868760 h 19335225"/>
              <a:gd name="connsiteX3" fmla="*/ 4704627 w 5447240"/>
              <a:gd name="connsiteY3" fmla="*/ 23829 h 19335225"/>
              <a:gd name="connsiteX4" fmla="*/ 5446831 w 5447240"/>
              <a:gd name="connsiteY4" fmla="*/ 28062 h 19335225"/>
              <a:gd name="connsiteX5" fmla="*/ 5445723 w 5447240"/>
              <a:gd name="connsiteY5" fmla="*/ 10773818 h 19335225"/>
              <a:gd name="connsiteX6" fmla="*/ 52436 w 5447240"/>
              <a:gd name="connsiteY6" fmla="*/ 19335225 h 19335225"/>
              <a:gd name="connsiteX7" fmla="*/ 0 w 5447240"/>
              <a:gd name="connsiteY7" fmla="*/ 52650 h 19335225"/>
              <a:gd name="connsiteX0" fmla="*/ 0 w 5447240"/>
              <a:gd name="connsiteY0" fmla="*/ 52650 h 20278843"/>
              <a:gd name="connsiteX1" fmla="*/ 3834874 w 5447240"/>
              <a:gd name="connsiteY1" fmla="*/ 38837 h 20278843"/>
              <a:gd name="connsiteX2" fmla="*/ 4329788 w 5447240"/>
              <a:gd name="connsiteY2" fmla="*/ 868760 h 20278843"/>
              <a:gd name="connsiteX3" fmla="*/ 4704627 w 5447240"/>
              <a:gd name="connsiteY3" fmla="*/ 23829 h 20278843"/>
              <a:gd name="connsiteX4" fmla="*/ 5446831 w 5447240"/>
              <a:gd name="connsiteY4" fmla="*/ 28062 h 20278843"/>
              <a:gd name="connsiteX5" fmla="*/ 5445723 w 5447240"/>
              <a:gd name="connsiteY5" fmla="*/ 20278843 h 20278843"/>
              <a:gd name="connsiteX6" fmla="*/ 52436 w 5447240"/>
              <a:gd name="connsiteY6" fmla="*/ 19335225 h 20278843"/>
              <a:gd name="connsiteX7" fmla="*/ 0 w 5447240"/>
              <a:gd name="connsiteY7" fmla="*/ 52650 h 20278843"/>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48963 w 5450480"/>
              <a:gd name="connsiteY5" fmla="*/ 20278843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067636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140196 h 25212382"/>
              <a:gd name="connsiteX6" fmla="*/ 805 w 5450480"/>
              <a:gd name="connsiteY6" fmla="*/ 25212382 h 25212382"/>
              <a:gd name="connsiteX7" fmla="*/ 3240 w 5450480"/>
              <a:gd name="connsiteY7" fmla="*/ 52650 h 25212382"/>
              <a:gd name="connsiteX0" fmla="*/ 3240 w 5450547"/>
              <a:gd name="connsiteY0" fmla="*/ 113866 h 25273598"/>
              <a:gd name="connsiteX1" fmla="*/ 3838114 w 5450547"/>
              <a:gd name="connsiteY1" fmla="*/ 100053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 name="connsiteX0" fmla="*/ 3240 w 5450486"/>
              <a:gd name="connsiteY0" fmla="*/ 71622 h 25231354"/>
              <a:gd name="connsiteX1" fmla="*/ 3881553 w 5450486"/>
              <a:gd name="connsiteY1" fmla="*/ 368 h 25231354"/>
              <a:gd name="connsiteX2" fmla="*/ 4333028 w 5450486"/>
              <a:gd name="connsiteY2" fmla="*/ 1174939 h 25231354"/>
              <a:gd name="connsiteX3" fmla="*/ 4707867 w 5450486"/>
              <a:gd name="connsiteY3" fmla="*/ 42801 h 25231354"/>
              <a:gd name="connsiteX4" fmla="*/ 5450071 w 5450486"/>
              <a:gd name="connsiteY4" fmla="*/ 47034 h 25231354"/>
              <a:gd name="connsiteX5" fmla="*/ 5430673 w 5450486"/>
              <a:gd name="connsiteY5" fmla="*/ 25159168 h 25231354"/>
              <a:gd name="connsiteX6" fmla="*/ 805 w 5450486"/>
              <a:gd name="connsiteY6" fmla="*/ 25231354 h 25231354"/>
              <a:gd name="connsiteX7" fmla="*/ 3240 w 5450486"/>
              <a:gd name="connsiteY7" fmla="*/ 71622 h 25231354"/>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0486" h="25231336">
                <a:moveTo>
                  <a:pt x="3240" y="71604"/>
                </a:moveTo>
                <a:lnTo>
                  <a:pt x="3881553" y="350"/>
                </a:lnTo>
                <a:cubicBezTo>
                  <a:pt x="3929059" y="-23399"/>
                  <a:pt x="4267707" y="1167847"/>
                  <a:pt x="4333028" y="1174921"/>
                </a:cubicBezTo>
                <a:cubicBezTo>
                  <a:pt x="4398349" y="1181995"/>
                  <a:pt x="4608571" y="58440"/>
                  <a:pt x="4707867" y="42783"/>
                </a:cubicBezTo>
                <a:cubicBezTo>
                  <a:pt x="4807163" y="27126"/>
                  <a:pt x="5469418" y="35408"/>
                  <a:pt x="5450071" y="47016"/>
                </a:cubicBezTo>
                <a:cubicBezTo>
                  <a:pt x="5449702" y="1395107"/>
                  <a:pt x="5431042" y="23811059"/>
                  <a:pt x="5430673" y="25159150"/>
                </a:cubicBezTo>
                <a:cubicBezTo>
                  <a:pt x="3620717" y="25159025"/>
                  <a:pt x="1810761" y="25231461"/>
                  <a:pt x="805" y="25231336"/>
                </a:cubicBezTo>
                <a:cubicBezTo>
                  <a:pt x="-2739" y="23891441"/>
                  <a:pt x="6784" y="1411499"/>
                  <a:pt x="3240" y="71604"/>
                </a:cubicBezTo>
                <a:close/>
              </a:path>
            </a:pathLst>
          </a:custGeom>
          <a:solidFill>
            <a:schemeClr val="bg1"/>
          </a:solidFill>
          <a:ln w="3175" cap="flat" cmpd="sng" algn="ctr">
            <a:solidFill>
              <a:schemeClr val="bg1">
                <a:lumMod val="85000"/>
              </a:schemeClr>
            </a:solid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endParaRPr lang="en-US" sz="1799" kern="0" dirty="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3" name="Group 12"/>
          <p:cNvGrpSpPr/>
          <p:nvPr/>
        </p:nvGrpSpPr>
        <p:grpSpPr>
          <a:xfrm>
            <a:off x="757282" y="1299417"/>
            <a:ext cx="3594025" cy="1140392"/>
            <a:chOff x="809435" y="1961045"/>
            <a:chExt cx="3594962" cy="1140689"/>
          </a:xfrm>
        </p:grpSpPr>
        <p:sp>
          <p:nvSpPr>
            <p:cNvPr id="43" name="Rectangle 42"/>
            <p:cNvSpPr/>
            <p:nvPr/>
          </p:nvSpPr>
          <p:spPr bwMode="auto">
            <a:xfrm>
              <a:off x="809435" y="1961045"/>
              <a:ext cx="3594962" cy="988831"/>
            </a:xfrm>
            <a:prstGeom prst="rect">
              <a:avLst/>
            </a:prstGeom>
            <a:solidFill>
              <a:srgbClr val="00B294"/>
            </a:solidFill>
            <a:ln w="38100" cap="flat" cmpd="sng" algn="ctr">
              <a:no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r>
                <a:rPr lang="en-US" sz="3199" kern="0" dirty="0">
                  <a:solidFill>
                    <a:srgbClr val="1A1A1A"/>
                  </a:solidFill>
                  <a:latin typeface="Segoe UI Light" pitchFamily="34" charset="0"/>
                  <a:ea typeface="Segoe UI" pitchFamily="34" charset="0"/>
                  <a:cs typeface="Segoe UI" pitchFamily="34" charset="0"/>
                </a:rPr>
                <a:t>Getting started</a:t>
              </a:r>
            </a:p>
            <a:p>
              <a:pPr defTabSz="913650" fontAlgn="base">
                <a:lnSpc>
                  <a:spcPct val="90000"/>
                </a:lnSpc>
                <a:spcBef>
                  <a:spcPct val="0"/>
                </a:spcBef>
                <a:spcAft>
                  <a:spcPct val="0"/>
                </a:spcAft>
              </a:pPr>
              <a:endParaRPr lang="en-US" sz="1764" dirty="0">
                <a:solidFill>
                  <a:srgbClr val="1A1A1A"/>
                </a:solidFill>
                <a:latin typeface="Segoe UI Light" panose="020B0502040204020203" pitchFamily="34" charset="0"/>
                <a:cs typeface="Segoe UI Light" panose="020B0502040204020203" pitchFamily="34" charset="0"/>
              </a:endParaRPr>
            </a:p>
          </p:txBody>
        </p:sp>
        <p:sp>
          <p:nvSpPr>
            <p:cNvPr id="6" name="Isosceles Triangle 5"/>
            <p:cNvSpPr/>
            <p:nvPr/>
          </p:nvSpPr>
          <p:spPr>
            <a:xfrm rot="10800000">
              <a:off x="3481592" y="2944089"/>
              <a:ext cx="390649" cy="157645"/>
            </a:xfrm>
            <a:prstGeom prst="triangle">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grpSp>
      <p:sp>
        <p:nvSpPr>
          <p:cNvPr id="36" name="Freeform 10"/>
          <p:cNvSpPr>
            <a:spLocks noEditPoints="1"/>
          </p:cNvSpPr>
          <p:nvPr/>
        </p:nvSpPr>
        <p:spPr bwMode="black">
          <a:xfrm>
            <a:off x="1015923" y="2719493"/>
            <a:ext cx="437595" cy="261950"/>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00B294"/>
          </a:solidFill>
          <a:ln>
            <a:noFill/>
          </a:ln>
          <a:extLst/>
        </p:spPr>
        <p:txBody>
          <a:bodyPr vert="horz" wrap="square" lIns="121856" tIns="60928" rIns="121856" bIns="60928" numCol="1" anchor="t" anchorCtr="0" compatLnSpc="1">
            <a:prstTxWarp prst="textNoShape">
              <a:avLst/>
            </a:prstTxWarp>
          </a:bodyPr>
          <a:lstStyle/>
          <a:p>
            <a:pPr defTabSz="1218317"/>
            <a:endParaRPr lang="en-US" sz="3198" dirty="0">
              <a:solidFill>
                <a:srgbClr val="1A1A1A"/>
              </a:solidFill>
            </a:endParaRPr>
          </a:p>
        </p:txBody>
      </p:sp>
      <p:sp>
        <p:nvSpPr>
          <p:cNvPr id="35" name="Rectangle 34"/>
          <p:cNvSpPr/>
          <p:nvPr/>
        </p:nvSpPr>
        <p:spPr bwMode="auto">
          <a:xfrm>
            <a:off x="937006" y="3657600"/>
            <a:ext cx="595429" cy="595429"/>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7926" fontAlgn="base">
              <a:spcBef>
                <a:spcPct val="0"/>
              </a:spcBef>
              <a:spcAft>
                <a:spcPct val="0"/>
              </a:spcAft>
            </a:pPr>
            <a:r>
              <a:rPr lang="en-US" sz="3731" dirty="0">
                <a:solidFill>
                  <a:srgbClr val="1A1A1A"/>
                </a:solidFill>
              </a:rPr>
              <a:t>&gt;_</a:t>
            </a:r>
          </a:p>
        </p:txBody>
      </p:sp>
      <p:sp>
        <p:nvSpPr>
          <p:cNvPr id="41" name="Freeform 87"/>
          <p:cNvSpPr>
            <a:spLocks noEditPoints="1"/>
          </p:cNvSpPr>
          <p:nvPr/>
        </p:nvSpPr>
        <p:spPr bwMode="black">
          <a:xfrm>
            <a:off x="953289" y="4648200"/>
            <a:ext cx="640269" cy="520883"/>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rgbClr val="00B294"/>
          </a:solidFill>
          <a:ln>
            <a:noFill/>
          </a:ln>
          <a:extLst/>
        </p:spPr>
        <p:txBody>
          <a:bodyPr vert="horz" wrap="square" lIns="121856" tIns="60928" rIns="121856" bIns="60928" numCol="1" anchor="t" anchorCtr="0" compatLnSpc="1">
            <a:prstTxWarp prst="textNoShape">
              <a:avLst/>
            </a:prstTxWarp>
          </a:bodyPr>
          <a:lstStyle/>
          <a:p>
            <a:pPr defTabSz="1218317"/>
            <a:endParaRPr lang="en-US" sz="3198" dirty="0">
              <a:solidFill>
                <a:srgbClr val="1A1A1A"/>
              </a:solidFill>
            </a:endParaRPr>
          </a:p>
        </p:txBody>
      </p:sp>
      <p:sp>
        <p:nvSpPr>
          <p:cNvPr id="42" name="TextBox 41"/>
          <p:cNvSpPr txBox="1"/>
          <p:nvPr/>
        </p:nvSpPr>
        <p:spPr>
          <a:xfrm>
            <a:off x="625172" y="4724400"/>
            <a:ext cx="3351054"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317"/>
            <a:r>
              <a:rPr lang="en-US" sz="2132" dirty="0">
                <a:solidFill>
                  <a:srgbClr val="1A1A1A"/>
                </a:solidFill>
                <a:latin typeface="+mj-lt"/>
              </a:rPr>
              <a:t>REST API</a:t>
            </a:r>
          </a:p>
        </p:txBody>
      </p:sp>
      <p:sp>
        <p:nvSpPr>
          <p:cNvPr id="37" name="Freeform 88"/>
          <p:cNvSpPr>
            <a:spLocks noEditPoints="1"/>
          </p:cNvSpPr>
          <p:nvPr/>
        </p:nvSpPr>
        <p:spPr bwMode="black">
          <a:xfrm>
            <a:off x="926075" y="2635627"/>
            <a:ext cx="635588" cy="53897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00B294"/>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12" tIns="45706" rIns="91412" bIns="45706" numCol="1" rtlCol="0" anchor="ctr" anchorCtr="0" compatLnSpc="1">
            <a:prstTxWarp prst="textNoShape">
              <a:avLst/>
            </a:prstTxWarp>
          </a:bodyPr>
          <a:lstStyle/>
          <a:p>
            <a:pPr defTabSz="740518"/>
            <a:endParaRPr lang="en-US" sz="1799" spc="-122" dirty="0">
              <a:solidFill>
                <a:srgbClr val="1A1A1A"/>
              </a:solidFill>
              <a:latin typeface="Segoe Light" pitchFamily="34" charset="0"/>
            </a:endParaRPr>
          </a:p>
        </p:txBody>
      </p:sp>
      <p:sp>
        <p:nvSpPr>
          <p:cNvPr id="2" name="Title 1"/>
          <p:cNvSpPr>
            <a:spLocks noGrp="1"/>
          </p:cNvSpPr>
          <p:nvPr>
            <p:ph type="title"/>
          </p:nvPr>
        </p:nvSpPr>
        <p:spPr/>
        <p:txBody>
          <a:bodyPr/>
          <a:lstStyle/>
          <a:p>
            <a:r>
              <a:rPr lang="en-US" dirty="0" smtClean="0">
                <a:solidFill>
                  <a:srgbClr val="1A1A1A"/>
                </a:solidFill>
              </a:rPr>
              <a:t>Virtual Machines</a:t>
            </a:r>
            <a:endParaRPr lang="en-US" dirty="0">
              <a:solidFill>
                <a:srgbClr val="1A1A1A"/>
              </a:solidFill>
            </a:endParaRPr>
          </a:p>
        </p:txBody>
      </p:sp>
      <p:sp>
        <p:nvSpPr>
          <p:cNvPr id="38" name="TextBox 37"/>
          <p:cNvSpPr txBox="1"/>
          <p:nvPr/>
        </p:nvSpPr>
        <p:spPr>
          <a:xfrm>
            <a:off x="1300990" y="2749231"/>
            <a:ext cx="3351054"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317"/>
            <a:r>
              <a:rPr lang="en-US" sz="2132" dirty="0">
                <a:solidFill>
                  <a:srgbClr val="1A1A1A"/>
                </a:solidFill>
                <a:cs typeface="Segoe UI Light" panose="020B0502040204020203" pitchFamily="34" charset="0"/>
              </a:rPr>
              <a:t>Management portal</a:t>
            </a:r>
          </a:p>
        </p:txBody>
      </p:sp>
      <p:sp>
        <p:nvSpPr>
          <p:cNvPr id="40" name="TextBox 39"/>
          <p:cNvSpPr txBox="1"/>
          <p:nvPr/>
        </p:nvSpPr>
        <p:spPr>
          <a:xfrm>
            <a:off x="1753216" y="3771984"/>
            <a:ext cx="3351054"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317"/>
            <a:r>
              <a:rPr lang="en-US" sz="2132" dirty="0">
                <a:solidFill>
                  <a:srgbClr val="1A1A1A"/>
                </a:solidFill>
                <a:cs typeface="Segoe UI Light" panose="020B0502040204020203" pitchFamily="34" charset="0"/>
              </a:rPr>
              <a:t>Scripting </a:t>
            </a:r>
          </a:p>
          <a:p>
            <a:pPr defTabSz="1218317"/>
            <a:r>
              <a:rPr lang="en-US" sz="1600" dirty="0">
                <a:solidFill>
                  <a:srgbClr val="1A1A1A"/>
                </a:solidFill>
                <a:cs typeface="Segoe UI Light" panose="020B0502040204020203" pitchFamily="34" charset="0"/>
              </a:rPr>
              <a:t>(Windows, Linux and Mac) </a:t>
            </a:r>
          </a:p>
        </p:txBody>
      </p:sp>
      <p:sp>
        <p:nvSpPr>
          <p:cNvPr id="4" name="Rectangle 3"/>
          <p:cNvSpPr/>
          <p:nvPr/>
        </p:nvSpPr>
        <p:spPr bwMode="auto">
          <a:xfrm>
            <a:off x="4558033" y="1303013"/>
            <a:ext cx="3581955" cy="1002776"/>
          </a:xfrm>
          <a:prstGeom prst="rect">
            <a:avLst/>
          </a:prstGeom>
          <a:solidFill>
            <a:srgbClr val="9B4F96"/>
          </a:solidFill>
          <a:ln w="9525" cap="flat" cmpd="sng" algn="ctr">
            <a:noFill/>
            <a:prstDash val="solid"/>
            <a:headEnd type="none" w="med" len="med"/>
            <a:tailEnd type="none" w="med" len="med"/>
          </a:ln>
          <a:effectLst/>
        </p:spPr>
        <p:txBody>
          <a:bodyPr vert="horz" wrap="square" lIns="243714" tIns="60928" rIns="121856" bIns="60928" numCol="1" rtlCol="0" anchor="ctr" anchorCtr="0" compatLnSpc="1">
            <a:prstTxWarp prst="textNoShape">
              <a:avLst/>
            </a:prstTxWarp>
          </a:bodyPr>
          <a:lstStyle/>
          <a:p>
            <a:pPr defTabSz="1218317">
              <a:lnSpc>
                <a:spcPct val="90000"/>
              </a:lnSpc>
              <a:buSzPct val="90000"/>
              <a:defRPr/>
            </a:pPr>
            <a:r>
              <a:rPr lang="en-US" sz="2932" kern="0" dirty="0">
                <a:solidFill>
                  <a:srgbClr val="1A1A1A"/>
                </a:solidFill>
                <a:latin typeface="Segoe UI Light" pitchFamily="34" charset="0"/>
                <a:ea typeface="Segoe UI" pitchFamily="34" charset="0"/>
                <a:cs typeface="Segoe UI" pitchFamily="34" charset="0"/>
              </a:rPr>
              <a:t>Select image </a:t>
            </a:r>
            <a:br>
              <a:rPr lang="en-US" sz="2932" kern="0" dirty="0">
                <a:solidFill>
                  <a:srgbClr val="1A1A1A"/>
                </a:solidFill>
                <a:latin typeface="Segoe UI Light" pitchFamily="34" charset="0"/>
                <a:ea typeface="Segoe UI" pitchFamily="34" charset="0"/>
                <a:cs typeface="Segoe UI" pitchFamily="34" charset="0"/>
              </a:rPr>
            </a:br>
            <a:r>
              <a:rPr lang="en-US" sz="2932" kern="0" dirty="0">
                <a:solidFill>
                  <a:srgbClr val="1A1A1A"/>
                </a:solidFill>
                <a:latin typeface="Segoe UI Light" pitchFamily="34" charset="0"/>
                <a:ea typeface="Segoe UI" pitchFamily="34" charset="0"/>
                <a:cs typeface="Segoe UI" pitchFamily="34" charset="0"/>
              </a:rPr>
              <a:t>and VM size</a:t>
            </a:r>
          </a:p>
        </p:txBody>
      </p:sp>
      <p:sp>
        <p:nvSpPr>
          <p:cNvPr id="8" name="Rectangle 7"/>
          <p:cNvSpPr/>
          <p:nvPr/>
        </p:nvSpPr>
        <p:spPr bwMode="auto">
          <a:xfrm>
            <a:off x="4557661" y="2305789"/>
            <a:ext cx="3576525" cy="41634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51" tIns="60925" rIns="121851" bIns="60925" numCol="1" rtlCol="0" anchor="ctr" anchorCtr="0" compatLnSpc="1">
            <a:prstTxWarp prst="textNoShape">
              <a:avLst/>
            </a:prstTxWarp>
          </a:bodyPr>
          <a:lstStyle/>
          <a:p>
            <a:pPr algn="ctr" defTabSz="1217926" fontAlgn="base">
              <a:spcBef>
                <a:spcPct val="0"/>
              </a:spcBef>
              <a:spcAft>
                <a:spcPct val="0"/>
              </a:spcAft>
            </a:pPr>
            <a:endParaRPr lang="en-US" sz="2932" dirty="0">
              <a:solidFill>
                <a:srgbClr val="1A1A1A"/>
              </a:solidFill>
            </a:endParaRPr>
          </a:p>
        </p:txBody>
      </p:sp>
      <p:sp>
        <p:nvSpPr>
          <p:cNvPr id="44" name="Isosceles Triangle 43"/>
          <p:cNvSpPr/>
          <p:nvPr/>
        </p:nvSpPr>
        <p:spPr>
          <a:xfrm rot="10800000">
            <a:off x="7232878" y="2307141"/>
            <a:ext cx="390547" cy="157604"/>
          </a:xfrm>
          <a:prstGeom prst="triangle">
            <a:avLst/>
          </a:pr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48" name="Rectangle 78"/>
          <p:cNvSpPr/>
          <p:nvPr/>
        </p:nvSpPr>
        <p:spPr bwMode="auto">
          <a:xfrm>
            <a:off x="4567830" y="2394085"/>
            <a:ext cx="3584462" cy="4182804"/>
          </a:xfrm>
          <a:custGeom>
            <a:avLst/>
            <a:gdLst>
              <a:gd name="connsiteX0" fmla="*/ 0 w 5445723"/>
              <a:gd name="connsiteY0" fmla="*/ 0 h 4168540"/>
              <a:gd name="connsiteX1" fmla="*/ 5445723 w 5445723"/>
              <a:gd name="connsiteY1" fmla="*/ 0 h 4168540"/>
              <a:gd name="connsiteX2" fmla="*/ 5445723 w 5445723"/>
              <a:gd name="connsiteY2" fmla="*/ 4168540 h 4168540"/>
              <a:gd name="connsiteX3" fmla="*/ 0 w 5445723"/>
              <a:gd name="connsiteY3" fmla="*/ 4168540 h 4168540"/>
              <a:gd name="connsiteX4" fmla="*/ 0 w 5445723"/>
              <a:gd name="connsiteY4" fmla="*/ 0 h 4168540"/>
              <a:gd name="connsiteX0" fmla="*/ 0 w 5445723"/>
              <a:gd name="connsiteY0" fmla="*/ 3742 h 4172282"/>
              <a:gd name="connsiteX1" fmla="*/ 4679600 w 5445723"/>
              <a:gd name="connsiteY1" fmla="*/ 0 h 4172282"/>
              <a:gd name="connsiteX2" fmla="*/ 5445723 w 5445723"/>
              <a:gd name="connsiteY2" fmla="*/ 3742 h 4172282"/>
              <a:gd name="connsiteX3" fmla="*/ 5445723 w 5445723"/>
              <a:gd name="connsiteY3" fmla="*/ 4172282 h 4172282"/>
              <a:gd name="connsiteX4" fmla="*/ 0 w 5445723"/>
              <a:gd name="connsiteY4" fmla="*/ 4172282 h 4172282"/>
              <a:gd name="connsiteX5" fmla="*/ 0 w 5445723"/>
              <a:gd name="connsiteY5" fmla="*/ 3742 h 4172282"/>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35826 h 4204366"/>
              <a:gd name="connsiteX1" fmla="*/ 2064736 w 5445723"/>
              <a:gd name="connsiteY1" fmla="*/ 0 h 4204366"/>
              <a:gd name="connsiteX2" fmla="*/ 3701031 w 5445723"/>
              <a:gd name="connsiteY2" fmla="*/ 16042 h 4204366"/>
              <a:gd name="connsiteX3" fmla="*/ 4679600 w 5445723"/>
              <a:gd name="connsiteY3" fmla="*/ 3208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56348 h 4224888"/>
              <a:gd name="connsiteX1" fmla="*/ 2064736 w 5445723"/>
              <a:gd name="connsiteY1" fmla="*/ 20522 h 4224888"/>
              <a:gd name="connsiteX2" fmla="*/ 3701031 w 5445723"/>
              <a:gd name="connsiteY2" fmla="*/ 36564 h 4224888"/>
              <a:gd name="connsiteX3" fmla="*/ 4695642 w 5445723"/>
              <a:gd name="connsiteY3" fmla="*/ 469701 h 4224888"/>
              <a:gd name="connsiteX4" fmla="*/ 5445723 w 5445723"/>
              <a:gd name="connsiteY4" fmla="*/ 56348 h 4224888"/>
              <a:gd name="connsiteX5" fmla="*/ 5445723 w 5445723"/>
              <a:gd name="connsiteY5" fmla="*/ 4224888 h 4224888"/>
              <a:gd name="connsiteX6" fmla="*/ 0 w 5445723"/>
              <a:gd name="connsiteY6" fmla="*/ 4224888 h 4224888"/>
              <a:gd name="connsiteX7" fmla="*/ 0 w 5445723"/>
              <a:gd name="connsiteY7" fmla="*/ 56348 h 422488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113084 h 4281624"/>
              <a:gd name="connsiteX1" fmla="*/ 2064736 w 5445723"/>
              <a:gd name="connsiteY1" fmla="*/ 77258 h 4281624"/>
              <a:gd name="connsiteX2" fmla="*/ 3701031 w 5445723"/>
              <a:gd name="connsiteY2" fmla="*/ 93300 h 4281624"/>
              <a:gd name="connsiteX3" fmla="*/ 4711684 w 5445723"/>
              <a:gd name="connsiteY3" fmla="*/ 189552 h 4281624"/>
              <a:gd name="connsiteX4" fmla="*/ 5445723 w 5445723"/>
              <a:gd name="connsiteY4" fmla="*/ 113084 h 4281624"/>
              <a:gd name="connsiteX5" fmla="*/ 5445723 w 5445723"/>
              <a:gd name="connsiteY5" fmla="*/ 4281624 h 4281624"/>
              <a:gd name="connsiteX6" fmla="*/ 0 w 5445723"/>
              <a:gd name="connsiteY6" fmla="*/ 4281624 h 4281624"/>
              <a:gd name="connsiteX7" fmla="*/ 0 w 5445723"/>
              <a:gd name="connsiteY7" fmla="*/ 113084 h 4281624"/>
              <a:gd name="connsiteX0" fmla="*/ 0 w 5445723"/>
              <a:gd name="connsiteY0" fmla="*/ 35826 h 4204366"/>
              <a:gd name="connsiteX1" fmla="*/ 2064736 w 5445723"/>
              <a:gd name="connsiteY1" fmla="*/ 0 h 4204366"/>
              <a:gd name="connsiteX2" fmla="*/ 3701031 w 5445723"/>
              <a:gd name="connsiteY2" fmla="*/ 16042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35826 h 4204366"/>
              <a:gd name="connsiteX1" fmla="*/ 2064736 w 5445723"/>
              <a:gd name="connsiteY1" fmla="*/ 0 h 4204366"/>
              <a:gd name="connsiteX2" fmla="*/ 4214379 w 5445723"/>
              <a:gd name="connsiteY2" fmla="*/ 272715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0 h 4168540"/>
              <a:gd name="connsiteX1" fmla="*/ 3957704 w 5445723"/>
              <a:gd name="connsiteY1" fmla="*/ 44384 h 4168540"/>
              <a:gd name="connsiteX2" fmla="*/ 4214379 w 5445723"/>
              <a:gd name="connsiteY2" fmla="*/ 236889 h 4168540"/>
              <a:gd name="connsiteX3" fmla="*/ 4711684 w 5445723"/>
              <a:gd name="connsiteY3" fmla="*/ 76468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094112 h 4168540"/>
              <a:gd name="connsiteX6" fmla="*/ 0 w 5445723"/>
              <a:gd name="connsiteY6" fmla="*/ 4168540 h 4168540"/>
              <a:gd name="connsiteX7" fmla="*/ 0 w 5445723"/>
              <a:gd name="connsiteY7" fmla="*/ 0 h 4168540"/>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51582 h 4094112"/>
              <a:gd name="connsiteX7" fmla="*/ 0 w 5445723"/>
              <a:gd name="connsiteY7" fmla="*/ 0 h 4094112"/>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72847 h 4094112"/>
              <a:gd name="connsiteX7" fmla="*/ 0 w 5445723"/>
              <a:gd name="connsiteY7" fmla="*/ 0 h 4094112"/>
              <a:gd name="connsiteX0" fmla="*/ 0 w 5436619"/>
              <a:gd name="connsiteY0" fmla="*/ 0 h 4072847"/>
              <a:gd name="connsiteX1" fmla="*/ 3957704 w 5436619"/>
              <a:gd name="connsiteY1" fmla="*/ 44384 h 4072847"/>
              <a:gd name="connsiteX2" fmla="*/ 4319154 w 5436619"/>
              <a:gd name="connsiteY2" fmla="*/ 284514 h 4072847"/>
              <a:gd name="connsiteX3" fmla="*/ 4759309 w 5436619"/>
              <a:gd name="connsiteY3" fmla="*/ 19318 h 4072847"/>
              <a:gd name="connsiteX4" fmla="*/ 5436198 w 5436619"/>
              <a:gd name="connsiteY4" fmla="*/ 28575 h 4072847"/>
              <a:gd name="connsiteX5" fmla="*/ 5435090 w 5436619"/>
              <a:gd name="connsiteY5" fmla="*/ 4072847 h 4072847"/>
              <a:gd name="connsiteX6" fmla="*/ 0 w 5436619"/>
              <a:gd name="connsiteY6" fmla="*/ 4072847 h 4072847"/>
              <a:gd name="connsiteX7" fmla="*/ 0 w 5436619"/>
              <a:gd name="connsiteY7" fmla="*/ 0 h 4072847"/>
              <a:gd name="connsiteX0" fmla="*/ 0 w 5436619"/>
              <a:gd name="connsiteY0" fmla="*/ 2019 h 4053601"/>
              <a:gd name="connsiteX1" fmla="*/ 3957704 w 5436619"/>
              <a:gd name="connsiteY1" fmla="*/ 25138 h 4053601"/>
              <a:gd name="connsiteX2" fmla="*/ 4319154 w 5436619"/>
              <a:gd name="connsiteY2" fmla="*/ 265268 h 4053601"/>
              <a:gd name="connsiteX3" fmla="*/ 4759309 w 5436619"/>
              <a:gd name="connsiteY3" fmla="*/ 72 h 4053601"/>
              <a:gd name="connsiteX4" fmla="*/ 5436198 w 5436619"/>
              <a:gd name="connsiteY4" fmla="*/ 9329 h 4053601"/>
              <a:gd name="connsiteX5" fmla="*/ 5435090 w 5436619"/>
              <a:gd name="connsiteY5" fmla="*/ 4053601 h 4053601"/>
              <a:gd name="connsiteX6" fmla="*/ 0 w 5436619"/>
              <a:gd name="connsiteY6" fmla="*/ 4053601 h 4053601"/>
              <a:gd name="connsiteX7" fmla="*/ 0 w 5436619"/>
              <a:gd name="connsiteY7" fmla="*/ 2019 h 4053601"/>
              <a:gd name="connsiteX0" fmla="*/ 0 w 5447252"/>
              <a:gd name="connsiteY0" fmla="*/ 33917 h 4053601"/>
              <a:gd name="connsiteX1" fmla="*/ 3968337 w 5447252"/>
              <a:gd name="connsiteY1" fmla="*/ 25138 h 4053601"/>
              <a:gd name="connsiteX2" fmla="*/ 4329787 w 5447252"/>
              <a:gd name="connsiteY2" fmla="*/ 265268 h 4053601"/>
              <a:gd name="connsiteX3" fmla="*/ 4769942 w 5447252"/>
              <a:gd name="connsiteY3" fmla="*/ 72 h 4053601"/>
              <a:gd name="connsiteX4" fmla="*/ 5446831 w 5447252"/>
              <a:gd name="connsiteY4" fmla="*/ 9329 h 4053601"/>
              <a:gd name="connsiteX5" fmla="*/ 5445723 w 5447252"/>
              <a:gd name="connsiteY5" fmla="*/ 4053601 h 4053601"/>
              <a:gd name="connsiteX6" fmla="*/ 10633 w 5447252"/>
              <a:gd name="connsiteY6" fmla="*/ 4053601 h 4053601"/>
              <a:gd name="connsiteX7" fmla="*/ 0 w 5447252"/>
              <a:gd name="connsiteY7" fmla="*/ 33917 h 4053601"/>
              <a:gd name="connsiteX0" fmla="*/ 0 w 5447243"/>
              <a:gd name="connsiteY0" fmla="*/ 33914 h 4053598"/>
              <a:gd name="connsiteX1" fmla="*/ 3968337 w 5447243"/>
              <a:gd name="connsiteY1" fmla="*/ 25135 h 4053598"/>
              <a:gd name="connsiteX2" fmla="*/ 4329787 w 5447243"/>
              <a:gd name="connsiteY2" fmla="*/ 265265 h 4053598"/>
              <a:gd name="connsiteX3" fmla="*/ 4754869 w 5447243"/>
              <a:gd name="connsiteY3" fmla="*/ 69 h 4053598"/>
              <a:gd name="connsiteX4" fmla="*/ 5446831 w 5447243"/>
              <a:gd name="connsiteY4" fmla="*/ 9326 h 4053598"/>
              <a:gd name="connsiteX5" fmla="*/ 5445723 w 5447243"/>
              <a:gd name="connsiteY5" fmla="*/ 4053598 h 4053598"/>
              <a:gd name="connsiteX6" fmla="*/ 10633 w 5447243"/>
              <a:gd name="connsiteY6" fmla="*/ 4053598 h 4053598"/>
              <a:gd name="connsiteX7" fmla="*/ 0 w 5447243"/>
              <a:gd name="connsiteY7" fmla="*/ 33914 h 4053598"/>
              <a:gd name="connsiteX0" fmla="*/ 0 w 5447243"/>
              <a:gd name="connsiteY0" fmla="*/ 33913 h 4053597"/>
              <a:gd name="connsiteX1" fmla="*/ 3968337 w 5447243"/>
              <a:gd name="connsiteY1" fmla="*/ 25134 h 4053597"/>
              <a:gd name="connsiteX2" fmla="*/ 4329787 w 5447243"/>
              <a:gd name="connsiteY2" fmla="*/ 265264 h 4053597"/>
              <a:gd name="connsiteX3" fmla="*/ 4754869 w 5447243"/>
              <a:gd name="connsiteY3" fmla="*/ 68 h 4053597"/>
              <a:gd name="connsiteX4" fmla="*/ 5446831 w 5447243"/>
              <a:gd name="connsiteY4" fmla="*/ 9325 h 4053597"/>
              <a:gd name="connsiteX5" fmla="*/ 5445723 w 5447243"/>
              <a:gd name="connsiteY5" fmla="*/ 4053597 h 4053597"/>
              <a:gd name="connsiteX6" fmla="*/ 10633 w 5447243"/>
              <a:gd name="connsiteY6" fmla="*/ 4053597 h 4053597"/>
              <a:gd name="connsiteX7" fmla="*/ 0 w 5447243"/>
              <a:gd name="connsiteY7" fmla="*/ 33913 h 4053597"/>
              <a:gd name="connsiteX0" fmla="*/ 0 w 5447214"/>
              <a:gd name="connsiteY0" fmla="*/ 29745 h 4049429"/>
              <a:gd name="connsiteX1" fmla="*/ 3968337 w 5447214"/>
              <a:gd name="connsiteY1" fmla="*/ 20966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0633 w 5447214"/>
              <a:gd name="connsiteY6" fmla="*/ 4049429 h 5236545"/>
              <a:gd name="connsiteX7" fmla="*/ 0 w 5447214"/>
              <a:gd name="connsiteY7" fmla="*/ 29745 h 5236545"/>
              <a:gd name="connsiteX0" fmla="*/ 6048 w 5453262"/>
              <a:gd name="connsiteY0" fmla="*/ 29745 h 5236545"/>
              <a:gd name="connsiteX1" fmla="*/ 3924143 w 5453262"/>
              <a:gd name="connsiteY1" fmla="*/ 15941 h 5236545"/>
              <a:gd name="connsiteX2" fmla="*/ 4335835 w 5453262"/>
              <a:gd name="connsiteY2" fmla="*/ 261096 h 5236545"/>
              <a:gd name="connsiteX3" fmla="*/ 4710675 w 5453262"/>
              <a:gd name="connsiteY3" fmla="*/ 924 h 5236545"/>
              <a:gd name="connsiteX4" fmla="*/ 5452879 w 5453262"/>
              <a:gd name="connsiteY4" fmla="*/ 5157 h 5236545"/>
              <a:gd name="connsiteX5" fmla="*/ 5451771 w 5453262"/>
              <a:gd name="connsiteY5" fmla="*/ 5236545 h 5236545"/>
              <a:gd name="connsiteX6" fmla="*/ 639 w 5453262"/>
              <a:gd name="connsiteY6" fmla="*/ 5172376 h 5236545"/>
              <a:gd name="connsiteX7" fmla="*/ 6048 w 5453262"/>
              <a:gd name="connsiteY7" fmla="*/ 29745 h 5236545"/>
              <a:gd name="connsiteX0" fmla="*/ 0 w 5447214"/>
              <a:gd name="connsiteY0" fmla="*/ 29745 h 5268069"/>
              <a:gd name="connsiteX1" fmla="*/ 3918095 w 5447214"/>
              <a:gd name="connsiteY1" fmla="*/ 15941 h 5268069"/>
              <a:gd name="connsiteX2" fmla="*/ 4329787 w 5447214"/>
              <a:gd name="connsiteY2" fmla="*/ 261096 h 5268069"/>
              <a:gd name="connsiteX3" fmla="*/ 4704627 w 5447214"/>
              <a:gd name="connsiteY3" fmla="*/ 924 h 5268069"/>
              <a:gd name="connsiteX4" fmla="*/ 5446831 w 5447214"/>
              <a:gd name="connsiteY4" fmla="*/ 5157 h 5268069"/>
              <a:gd name="connsiteX5" fmla="*/ 5445723 w 5447214"/>
              <a:gd name="connsiteY5" fmla="*/ 5236545 h 5268069"/>
              <a:gd name="connsiteX6" fmla="*/ 15856 w 5447214"/>
              <a:gd name="connsiteY6" fmla="*/ 5268069 h 5268069"/>
              <a:gd name="connsiteX7" fmla="*/ 0 w 5447214"/>
              <a:gd name="connsiteY7" fmla="*/ 29745 h 5268069"/>
              <a:gd name="connsiteX0" fmla="*/ 0 w 5447214"/>
              <a:gd name="connsiteY0" fmla="*/ 29745 h 5246804"/>
              <a:gd name="connsiteX1" fmla="*/ 3918095 w 5447214"/>
              <a:gd name="connsiteY1" fmla="*/ 15941 h 5246804"/>
              <a:gd name="connsiteX2" fmla="*/ 4329787 w 5447214"/>
              <a:gd name="connsiteY2" fmla="*/ 261096 h 5246804"/>
              <a:gd name="connsiteX3" fmla="*/ 4704627 w 5447214"/>
              <a:gd name="connsiteY3" fmla="*/ 924 h 5246804"/>
              <a:gd name="connsiteX4" fmla="*/ 5446831 w 5447214"/>
              <a:gd name="connsiteY4" fmla="*/ 5157 h 5246804"/>
              <a:gd name="connsiteX5" fmla="*/ 5445723 w 5447214"/>
              <a:gd name="connsiteY5" fmla="*/ 5236545 h 5246804"/>
              <a:gd name="connsiteX6" fmla="*/ 15856 w 5447214"/>
              <a:gd name="connsiteY6" fmla="*/ 5246804 h 5246804"/>
              <a:gd name="connsiteX7" fmla="*/ 0 w 5447214"/>
              <a:gd name="connsiteY7" fmla="*/ 29745 h 5246804"/>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5856 w 5447214"/>
              <a:gd name="connsiteY6" fmla="*/ 5236171 h 5236545"/>
              <a:gd name="connsiteX7" fmla="*/ 0 w 5447214"/>
              <a:gd name="connsiteY7" fmla="*/ 29745 h 5236545"/>
              <a:gd name="connsiteX0" fmla="*/ 0 w 5447214"/>
              <a:gd name="connsiteY0" fmla="*/ 58792 h 5265592"/>
              <a:gd name="connsiteX1" fmla="*/ 3515864 w 5447214"/>
              <a:gd name="connsiteY1" fmla="*/ 0 h 5265592"/>
              <a:gd name="connsiteX2" fmla="*/ 4329787 w 5447214"/>
              <a:gd name="connsiteY2" fmla="*/ 290143 h 5265592"/>
              <a:gd name="connsiteX3" fmla="*/ 4704627 w 5447214"/>
              <a:gd name="connsiteY3" fmla="*/ 29971 h 5265592"/>
              <a:gd name="connsiteX4" fmla="*/ 5446831 w 5447214"/>
              <a:gd name="connsiteY4" fmla="*/ 34204 h 5265592"/>
              <a:gd name="connsiteX5" fmla="*/ 5445723 w 5447214"/>
              <a:gd name="connsiteY5" fmla="*/ 5265592 h 5265592"/>
              <a:gd name="connsiteX6" fmla="*/ 15856 w 5447214"/>
              <a:gd name="connsiteY6" fmla="*/ 5265218 h 5265592"/>
              <a:gd name="connsiteX7" fmla="*/ 0 w 5447214"/>
              <a:gd name="connsiteY7" fmla="*/ 58792 h 5265592"/>
              <a:gd name="connsiteX0" fmla="*/ 0 w 5447306"/>
              <a:gd name="connsiteY0" fmla="*/ 110104 h 5316904"/>
              <a:gd name="connsiteX1" fmla="*/ 3515864 w 5447306"/>
              <a:gd name="connsiteY1" fmla="*/ 51312 h 5316904"/>
              <a:gd name="connsiteX2" fmla="*/ 4329788 w 5447306"/>
              <a:gd name="connsiteY2" fmla="*/ 926214 h 5316904"/>
              <a:gd name="connsiteX3" fmla="*/ 4704627 w 5447306"/>
              <a:gd name="connsiteY3" fmla="*/ 81283 h 5316904"/>
              <a:gd name="connsiteX4" fmla="*/ 5446831 w 5447306"/>
              <a:gd name="connsiteY4" fmla="*/ 85516 h 5316904"/>
              <a:gd name="connsiteX5" fmla="*/ 5445723 w 5447306"/>
              <a:gd name="connsiteY5" fmla="*/ 5316904 h 5316904"/>
              <a:gd name="connsiteX6" fmla="*/ 15856 w 5447306"/>
              <a:gd name="connsiteY6" fmla="*/ 5316530 h 5316904"/>
              <a:gd name="connsiteX7" fmla="*/ 0 w 5447306"/>
              <a:gd name="connsiteY7" fmla="*/ 110104 h 5316904"/>
              <a:gd name="connsiteX0" fmla="*/ 0 w 5447308"/>
              <a:gd name="connsiteY0" fmla="*/ 92598 h 5299398"/>
              <a:gd name="connsiteX1" fmla="*/ 3515864 w 5447308"/>
              <a:gd name="connsiteY1" fmla="*/ 33806 h 5299398"/>
              <a:gd name="connsiteX2" fmla="*/ 4329788 w 5447308"/>
              <a:gd name="connsiteY2" fmla="*/ 908708 h 5299398"/>
              <a:gd name="connsiteX3" fmla="*/ 4704627 w 5447308"/>
              <a:gd name="connsiteY3" fmla="*/ 63777 h 5299398"/>
              <a:gd name="connsiteX4" fmla="*/ 5446831 w 5447308"/>
              <a:gd name="connsiteY4" fmla="*/ 68010 h 5299398"/>
              <a:gd name="connsiteX5" fmla="*/ 5445723 w 5447308"/>
              <a:gd name="connsiteY5" fmla="*/ 5299398 h 5299398"/>
              <a:gd name="connsiteX6" fmla="*/ 15856 w 5447308"/>
              <a:gd name="connsiteY6" fmla="*/ 5299024 h 5299398"/>
              <a:gd name="connsiteX7" fmla="*/ 0 w 5447308"/>
              <a:gd name="connsiteY7" fmla="*/ 92598 h 5299398"/>
              <a:gd name="connsiteX0" fmla="*/ 0 w 5447306"/>
              <a:gd name="connsiteY0" fmla="*/ 92598 h 5299398"/>
              <a:gd name="connsiteX1" fmla="*/ 3834874 w 5447306"/>
              <a:gd name="connsiteY1" fmla="*/ 78785 h 5299398"/>
              <a:gd name="connsiteX2" fmla="*/ 4329788 w 5447306"/>
              <a:gd name="connsiteY2" fmla="*/ 908708 h 5299398"/>
              <a:gd name="connsiteX3" fmla="*/ 4704627 w 5447306"/>
              <a:gd name="connsiteY3" fmla="*/ 63777 h 5299398"/>
              <a:gd name="connsiteX4" fmla="*/ 5446831 w 5447306"/>
              <a:gd name="connsiteY4" fmla="*/ 68010 h 5299398"/>
              <a:gd name="connsiteX5" fmla="*/ 5445723 w 5447306"/>
              <a:gd name="connsiteY5" fmla="*/ 5299398 h 5299398"/>
              <a:gd name="connsiteX6" fmla="*/ 15856 w 5447306"/>
              <a:gd name="connsiteY6" fmla="*/ 5299024 h 5299398"/>
              <a:gd name="connsiteX7" fmla="*/ 0 w 5447306"/>
              <a:gd name="connsiteY7" fmla="*/ 92598 h 5299398"/>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7073010"/>
              <a:gd name="connsiteX1" fmla="*/ 3834874 w 5447240"/>
              <a:gd name="connsiteY1" fmla="*/ 38837 h 7073010"/>
              <a:gd name="connsiteX2" fmla="*/ 4329788 w 5447240"/>
              <a:gd name="connsiteY2" fmla="*/ 868760 h 7073010"/>
              <a:gd name="connsiteX3" fmla="*/ 4704627 w 5447240"/>
              <a:gd name="connsiteY3" fmla="*/ 23829 h 7073010"/>
              <a:gd name="connsiteX4" fmla="*/ 5446831 w 5447240"/>
              <a:gd name="connsiteY4" fmla="*/ 28062 h 7073010"/>
              <a:gd name="connsiteX5" fmla="*/ 5445723 w 5447240"/>
              <a:gd name="connsiteY5" fmla="*/ 5259450 h 7073010"/>
              <a:gd name="connsiteX6" fmla="*/ 15856 w 5447240"/>
              <a:gd name="connsiteY6" fmla="*/ 7073010 h 7073010"/>
              <a:gd name="connsiteX7" fmla="*/ 0 w 5447240"/>
              <a:gd name="connsiteY7" fmla="*/ 52650 h 7073010"/>
              <a:gd name="connsiteX0" fmla="*/ 0 w 5447240"/>
              <a:gd name="connsiteY0" fmla="*/ 52650 h 10773818"/>
              <a:gd name="connsiteX1" fmla="*/ 3834874 w 5447240"/>
              <a:gd name="connsiteY1" fmla="*/ 38837 h 10773818"/>
              <a:gd name="connsiteX2" fmla="*/ 4329788 w 5447240"/>
              <a:gd name="connsiteY2" fmla="*/ 868760 h 10773818"/>
              <a:gd name="connsiteX3" fmla="*/ 4704627 w 5447240"/>
              <a:gd name="connsiteY3" fmla="*/ 23829 h 10773818"/>
              <a:gd name="connsiteX4" fmla="*/ 5446831 w 5447240"/>
              <a:gd name="connsiteY4" fmla="*/ 28062 h 10773818"/>
              <a:gd name="connsiteX5" fmla="*/ 5445723 w 5447240"/>
              <a:gd name="connsiteY5" fmla="*/ 10773818 h 10773818"/>
              <a:gd name="connsiteX6" fmla="*/ 15856 w 5447240"/>
              <a:gd name="connsiteY6" fmla="*/ 7073010 h 10773818"/>
              <a:gd name="connsiteX7" fmla="*/ 0 w 5447240"/>
              <a:gd name="connsiteY7" fmla="*/ 52650 h 10773818"/>
              <a:gd name="connsiteX0" fmla="*/ 0 w 5447240"/>
              <a:gd name="connsiteY0" fmla="*/ 52650 h 19335225"/>
              <a:gd name="connsiteX1" fmla="*/ 3834874 w 5447240"/>
              <a:gd name="connsiteY1" fmla="*/ 38837 h 19335225"/>
              <a:gd name="connsiteX2" fmla="*/ 4329788 w 5447240"/>
              <a:gd name="connsiteY2" fmla="*/ 868760 h 19335225"/>
              <a:gd name="connsiteX3" fmla="*/ 4704627 w 5447240"/>
              <a:gd name="connsiteY3" fmla="*/ 23829 h 19335225"/>
              <a:gd name="connsiteX4" fmla="*/ 5446831 w 5447240"/>
              <a:gd name="connsiteY4" fmla="*/ 28062 h 19335225"/>
              <a:gd name="connsiteX5" fmla="*/ 5445723 w 5447240"/>
              <a:gd name="connsiteY5" fmla="*/ 10773818 h 19335225"/>
              <a:gd name="connsiteX6" fmla="*/ 52436 w 5447240"/>
              <a:gd name="connsiteY6" fmla="*/ 19335225 h 19335225"/>
              <a:gd name="connsiteX7" fmla="*/ 0 w 5447240"/>
              <a:gd name="connsiteY7" fmla="*/ 52650 h 19335225"/>
              <a:gd name="connsiteX0" fmla="*/ 0 w 5447240"/>
              <a:gd name="connsiteY0" fmla="*/ 52650 h 20278843"/>
              <a:gd name="connsiteX1" fmla="*/ 3834874 w 5447240"/>
              <a:gd name="connsiteY1" fmla="*/ 38837 h 20278843"/>
              <a:gd name="connsiteX2" fmla="*/ 4329788 w 5447240"/>
              <a:gd name="connsiteY2" fmla="*/ 868760 h 20278843"/>
              <a:gd name="connsiteX3" fmla="*/ 4704627 w 5447240"/>
              <a:gd name="connsiteY3" fmla="*/ 23829 h 20278843"/>
              <a:gd name="connsiteX4" fmla="*/ 5446831 w 5447240"/>
              <a:gd name="connsiteY4" fmla="*/ 28062 h 20278843"/>
              <a:gd name="connsiteX5" fmla="*/ 5445723 w 5447240"/>
              <a:gd name="connsiteY5" fmla="*/ 20278843 h 20278843"/>
              <a:gd name="connsiteX6" fmla="*/ 52436 w 5447240"/>
              <a:gd name="connsiteY6" fmla="*/ 19335225 h 20278843"/>
              <a:gd name="connsiteX7" fmla="*/ 0 w 5447240"/>
              <a:gd name="connsiteY7" fmla="*/ 52650 h 20278843"/>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48963 w 5450480"/>
              <a:gd name="connsiteY5" fmla="*/ 20278843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067636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140196 h 25212382"/>
              <a:gd name="connsiteX6" fmla="*/ 805 w 5450480"/>
              <a:gd name="connsiteY6" fmla="*/ 25212382 h 25212382"/>
              <a:gd name="connsiteX7" fmla="*/ 3240 w 5450480"/>
              <a:gd name="connsiteY7" fmla="*/ 52650 h 25212382"/>
              <a:gd name="connsiteX0" fmla="*/ 3240 w 5450547"/>
              <a:gd name="connsiteY0" fmla="*/ 113866 h 25273598"/>
              <a:gd name="connsiteX1" fmla="*/ 3838114 w 5450547"/>
              <a:gd name="connsiteY1" fmla="*/ 100053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 name="connsiteX0" fmla="*/ 3240 w 5450486"/>
              <a:gd name="connsiteY0" fmla="*/ 71622 h 25231354"/>
              <a:gd name="connsiteX1" fmla="*/ 3881553 w 5450486"/>
              <a:gd name="connsiteY1" fmla="*/ 368 h 25231354"/>
              <a:gd name="connsiteX2" fmla="*/ 4333028 w 5450486"/>
              <a:gd name="connsiteY2" fmla="*/ 1174939 h 25231354"/>
              <a:gd name="connsiteX3" fmla="*/ 4707867 w 5450486"/>
              <a:gd name="connsiteY3" fmla="*/ 42801 h 25231354"/>
              <a:gd name="connsiteX4" fmla="*/ 5450071 w 5450486"/>
              <a:gd name="connsiteY4" fmla="*/ 47034 h 25231354"/>
              <a:gd name="connsiteX5" fmla="*/ 5430673 w 5450486"/>
              <a:gd name="connsiteY5" fmla="*/ 25159168 h 25231354"/>
              <a:gd name="connsiteX6" fmla="*/ 805 w 5450486"/>
              <a:gd name="connsiteY6" fmla="*/ 25231354 h 25231354"/>
              <a:gd name="connsiteX7" fmla="*/ 3240 w 5450486"/>
              <a:gd name="connsiteY7" fmla="*/ 71622 h 25231354"/>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0486" h="25231336">
                <a:moveTo>
                  <a:pt x="3240" y="71604"/>
                </a:moveTo>
                <a:lnTo>
                  <a:pt x="3881553" y="350"/>
                </a:lnTo>
                <a:cubicBezTo>
                  <a:pt x="3929059" y="-23399"/>
                  <a:pt x="4267707" y="1167847"/>
                  <a:pt x="4333028" y="1174921"/>
                </a:cubicBezTo>
                <a:cubicBezTo>
                  <a:pt x="4398349" y="1181995"/>
                  <a:pt x="4608571" y="58440"/>
                  <a:pt x="4707867" y="42783"/>
                </a:cubicBezTo>
                <a:cubicBezTo>
                  <a:pt x="4807163" y="27126"/>
                  <a:pt x="5469418" y="35408"/>
                  <a:pt x="5450071" y="47016"/>
                </a:cubicBezTo>
                <a:cubicBezTo>
                  <a:pt x="5449702" y="1395107"/>
                  <a:pt x="5431042" y="23811059"/>
                  <a:pt x="5430673" y="25159150"/>
                </a:cubicBezTo>
                <a:cubicBezTo>
                  <a:pt x="3620717" y="25159025"/>
                  <a:pt x="1810761" y="25231461"/>
                  <a:pt x="805" y="25231336"/>
                </a:cubicBezTo>
                <a:cubicBezTo>
                  <a:pt x="-2739" y="23891441"/>
                  <a:pt x="6784" y="1411499"/>
                  <a:pt x="3240" y="71604"/>
                </a:cubicBezTo>
                <a:close/>
              </a:path>
            </a:pathLst>
          </a:custGeom>
          <a:solidFill>
            <a:schemeClr val="bg1"/>
          </a:solidFill>
          <a:ln w="3175" cap="flat" cmpd="sng" algn="ctr">
            <a:solidFill>
              <a:schemeClr val="bg1">
                <a:lumMod val="85000"/>
              </a:schemeClr>
            </a:solid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endParaRPr lang="en-US" sz="1799" kern="0" dirty="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sp>
        <p:nvSpPr>
          <p:cNvPr id="33" name="TextBox 32"/>
          <p:cNvSpPr txBox="1"/>
          <p:nvPr/>
        </p:nvSpPr>
        <p:spPr>
          <a:xfrm>
            <a:off x="5383661" y="4091699"/>
            <a:ext cx="2719534" cy="2069258"/>
          </a:xfrm>
          <a:prstGeom prst="rect">
            <a:avLst/>
          </a:prstGeom>
          <a:noFill/>
        </p:spPr>
        <p:txBody>
          <a:bodyPr wrap="square" lIns="0" tIns="0" rIns="0" bIns="0" rtlCol="0">
            <a:spAutoFit/>
          </a:bodyPr>
          <a:lstStyle/>
          <a:p>
            <a:pPr defTabSz="1218317">
              <a:lnSpc>
                <a:spcPct val="90000"/>
              </a:lnSpc>
              <a:spcBef>
                <a:spcPts val="1200"/>
              </a:spcBef>
              <a:buSzPct val="80000"/>
            </a:pPr>
            <a:r>
              <a:rPr lang="en-US" sz="2099" dirty="0">
                <a:solidFill>
                  <a:srgbClr val="1A1A1A"/>
                </a:solidFill>
                <a:latin typeface="Segoe UI Light" panose="020B0502040204020203" pitchFamily="34" charset="0"/>
                <a:cs typeface="Segoe UI Light" panose="020B0502040204020203" pitchFamily="34" charset="0"/>
              </a:rPr>
              <a:t>Extra Small</a:t>
            </a:r>
          </a:p>
          <a:p>
            <a:pPr defTabSz="1218317">
              <a:lnSpc>
                <a:spcPct val="90000"/>
              </a:lnSpc>
              <a:spcBef>
                <a:spcPts val="1200"/>
              </a:spcBef>
              <a:buSzPct val="80000"/>
            </a:pPr>
            <a:r>
              <a:rPr lang="en-US" sz="2099" dirty="0">
                <a:solidFill>
                  <a:srgbClr val="1A1A1A"/>
                </a:solidFill>
                <a:latin typeface="Segoe UI Light" panose="020B0502040204020203" pitchFamily="34" charset="0"/>
                <a:cs typeface="Segoe UI Light" panose="020B0502040204020203" pitchFamily="34" charset="0"/>
              </a:rPr>
              <a:t>Small</a:t>
            </a:r>
          </a:p>
          <a:p>
            <a:pPr defTabSz="1218317">
              <a:lnSpc>
                <a:spcPct val="90000"/>
              </a:lnSpc>
              <a:spcBef>
                <a:spcPts val="1200"/>
              </a:spcBef>
              <a:buSzPct val="80000"/>
            </a:pPr>
            <a:r>
              <a:rPr lang="en-US" sz="2099" dirty="0">
                <a:solidFill>
                  <a:srgbClr val="1A1A1A"/>
                </a:solidFill>
                <a:latin typeface="Segoe UI Light" panose="020B0502040204020203" pitchFamily="34" charset="0"/>
                <a:cs typeface="Segoe UI Light" panose="020B0502040204020203" pitchFamily="34" charset="0"/>
              </a:rPr>
              <a:t>Medium</a:t>
            </a:r>
          </a:p>
          <a:p>
            <a:pPr defTabSz="1218317">
              <a:lnSpc>
                <a:spcPct val="90000"/>
              </a:lnSpc>
              <a:spcBef>
                <a:spcPts val="1200"/>
              </a:spcBef>
              <a:buSzPct val="80000"/>
            </a:pPr>
            <a:r>
              <a:rPr lang="en-US" sz="2099" dirty="0">
                <a:solidFill>
                  <a:srgbClr val="1A1A1A"/>
                </a:solidFill>
                <a:latin typeface="Segoe UI Light" panose="020B0502040204020203" pitchFamily="34" charset="0"/>
                <a:cs typeface="Segoe UI Light" panose="020B0502040204020203" pitchFamily="34" charset="0"/>
              </a:rPr>
              <a:t>Large </a:t>
            </a:r>
          </a:p>
          <a:p>
            <a:pPr defTabSz="1218317">
              <a:lnSpc>
                <a:spcPct val="90000"/>
              </a:lnSpc>
              <a:spcBef>
                <a:spcPts val="1200"/>
              </a:spcBef>
              <a:buSzPct val="80000"/>
            </a:pPr>
            <a:r>
              <a:rPr lang="en-US" sz="2099" dirty="0">
                <a:solidFill>
                  <a:srgbClr val="1A1A1A"/>
                </a:solidFill>
                <a:latin typeface="Segoe UI Light" panose="020B0502040204020203" pitchFamily="34" charset="0"/>
                <a:cs typeface="Segoe UI Light" panose="020B0502040204020203" pitchFamily="34" charset="0"/>
              </a:rPr>
              <a:t>X-Large</a:t>
            </a:r>
          </a:p>
        </p:txBody>
      </p:sp>
      <p:sp>
        <p:nvSpPr>
          <p:cNvPr id="77" name="Freeform 128"/>
          <p:cNvSpPr>
            <a:spLocks noChangeAspect="1"/>
          </p:cNvSpPr>
          <p:nvPr/>
        </p:nvSpPr>
        <p:spPr bwMode="black">
          <a:xfrm>
            <a:off x="8510741" y="3332604"/>
            <a:ext cx="3249506" cy="179554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9DC3E6">
              <a:alpha val="50196"/>
            </a:srgbClr>
          </a:solidFill>
          <a:ln>
            <a:noFill/>
          </a:ln>
          <a:extLst/>
        </p:spPr>
        <p:txBody>
          <a:bodyPr vert="horz" wrap="square" lIns="91416" tIns="45708" rIns="91416" bIns="45708" numCol="1" anchor="t" anchorCtr="0" compatLnSpc="1">
            <a:prstTxWarp prst="textNoShape">
              <a:avLst/>
            </a:prstTxWarp>
          </a:bodyPr>
          <a:lstStyle/>
          <a:p>
            <a:pPr defTabSz="1218317"/>
            <a:endParaRPr lang="en-US" sz="2399">
              <a:solidFill>
                <a:srgbClr val="1A1A1A"/>
              </a:solidFill>
            </a:endParaRPr>
          </a:p>
        </p:txBody>
      </p:sp>
      <p:sp>
        <p:nvSpPr>
          <p:cNvPr id="5" name="Rectangle 4"/>
          <p:cNvSpPr/>
          <p:nvPr/>
        </p:nvSpPr>
        <p:spPr bwMode="auto">
          <a:xfrm>
            <a:off x="8341303" y="1303012"/>
            <a:ext cx="3581955" cy="1002776"/>
          </a:xfrm>
          <a:prstGeom prst="rect">
            <a:avLst/>
          </a:prstGeom>
          <a:solidFill>
            <a:srgbClr val="00B0F0"/>
          </a:solidFill>
          <a:ln w="9525" cap="flat" cmpd="sng" algn="ctr">
            <a:noFill/>
            <a:prstDash val="solid"/>
            <a:headEnd type="none" w="med" len="med"/>
            <a:tailEnd type="none" w="med" len="med"/>
          </a:ln>
          <a:effectLst/>
        </p:spPr>
        <p:txBody>
          <a:bodyPr vert="horz" wrap="square" lIns="243714" tIns="60928" rIns="121856" bIns="60928" numCol="1" rtlCol="0" anchor="ctr" anchorCtr="0" compatLnSpc="1">
            <a:prstTxWarp prst="textNoShape">
              <a:avLst/>
            </a:prstTxWarp>
          </a:bodyPr>
          <a:lstStyle/>
          <a:p>
            <a:pPr defTabSz="1218317">
              <a:lnSpc>
                <a:spcPct val="90000"/>
              </a:lnSpc>
              <a:buSzPct val="90000"/>
              <a:defRPr/>
            </a:pPr>
            <a:endParaRPr lang="en-US" sz="2932" kern="0" dirty="0">
              <a:solidFill>
                <a:srgbClr val="1A1A1A"/>
              </a:solidFill>
              <a:latin typeface="Segoe UI Light" pitchFamily="34" charset="0"/>
              <a:ea typeface="Segoe UI" pitchFamily="34" charset="0"/>
              <a:cs typeface="Segoe UI" pitchFamily="34" charset="0"/>
            </a:endParaRPr>
          </a:p>
          <a:p>
            <a:pPr defTabSz="1218317">
              <a:lnSpc>
                <a:spcPct val="90000"/>
              </a:lnSpc>
              <a:buSzPct val="90000"/>
              <a:defRPr/>
            </a:pPr>
            <a:r>
              <a:rPr lang="en-US" sz="2932" kern="0" dirty="0">
                <a:solidFill>
                  <a:srgbClr val="1A1A1A"/>
                </a:solidFill>
                <a:latin typeface="Segoe UI Light" pitchFamily="34" charset="0"/>
                <a:ea typeface="Segoe UI" pitchFamily="34" charset="0"/>
                <a:cs typeface="Segoe UI" pitchFamily="34" charset="0"/>
              </a:rPr>
              <a:t>New disk persisted in storage</a:t>
            </a:r>
          </a:p>
          <a:p>
            <a:pPr defTabSz="1218317">
              <a:lnSpc>
                <a:spcPct val="90000"/>
              </a:lnSpc>
              <a:buSzPct val="90000"/>
              <a:defRPr/>
            </a:pPr>
            <a:endParaRPr lang="en-US" sz="2932" kern="0" dirty="0">
              <a:solidFill>
                <a:srgbClr val="1A1A1A"/>
              </a:solidFill>
              <a:latin typeface="Segoe UI Light" pitchFamily="34" charset="0"/>
              <a:ea typeface="Segoe UI" pitchFamily="34" charset="0"/>
              <a:cs typeface="Segoe UI" pitchFamily="34" charset="0"/>
            </a:endParaRPr>
          </a:p>
        </p:txBody>
      </p:sp>
      <p:sp>
        <p:nvSpPr>
          <p:cNvPr id="9" name="Rectangle 8"/>
          <p:cNvSpPr/>
          <p:nvPr/>
        </p:nvSpPr>
        <p:spPr bwMode="auto">
          <a:xfrm>
            <a:off x="8346734" y="2305788"/>
            <a:ext cx="3576524" cy="41634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51" tIns="60925" rIns="121851" bIns="60925" numCol="1" rtlCol="0" anchor="ctr" anchorCtr="0" compatLnSpc="1">
            <a:prstTxWarp prst="textNoShape">
              <a:avLst/>
            </a:prstTxWarp>
          </a:bodyPr>
          <a:lstStyle/>
          <a:p>
            <a:pPr algn="ctr" defTabSz="1217926" fontAlgn="base">
              <a:spcBef>
                <a:spcPct val="0"/>
              </a:spcBef>
              <a:spcAft>
                <a:spcPct val="0"/>
              </a:spcAft>
            </a:pPr>
            <a:endParaRPr lang="en-US" sz="2932" dirty="0">
              <a:solidFill>
                <a:srgbClr val="1A1A1A"/>
              </a:solidFill>
            </a:endParaRPr>
          </a:p>
        </p:txBody>
      </p:sp>
      <p:sp>
        <p:nvSpPr>
          <p:cNvPr id="49" name="Isosceles Triangle 48"/>
          <p:cNvSpPr/>
          <p:nvPr/>
        </p:nvSpPr>
        <p:spPr>
          <a:xfrm rot="10800000">
            <a:off x="10980437" y="2295357"/>
            <a:ext cx="390547" cy="157604"/>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55" name="Rectangle 78"/>
          <p:cNvSpPr/>
          <p:nvPr/>
        </p:nvSpPr>
        <p:spPr bwMode="auto">
          <a:xfrm>
            <a:off x="8347228" y="2380801"/>
            <a:ext cx="3584461" cy="4182805"/>
          </a:xfrm>
          <a:custGeom>
            <a:avLst/>
            <a:gdLst>
              <a:gd name="connsiteX0" fmla="*/ 0 w 5445723"/>
              <a:gd name="connsiteY0" fmla="*/ 0 h 4168540"/>
              <a:gd name="connsiteX1" fmla="*/ 5445723 w 5445723"/>
              <a:gd name="connsiteY1" fmla="*/ 0 h 4168540"/>
              <a:gd name="connsiteX2" fmla="*/ 5445723 w 5445723"/>
              <a:gd name="connsiteY2" fmla="*/ 4168540 h 4168540"/>
              <a:gd name="connsiteX3" fmla="*/ 0 w 5445723"/>
              <a:gd name="connsiteY3" fmla="*/ 4168540 h 4168540"/>
              <a:gd name="connsiteX4" fmla="*/ 0 w 5445723"/>
              <a:gd name="connsiteY4" fmla="*/ 0 h 4168540"/>
              <a:gd name="connsiteX0" fmla="*/ 0 w 5445723"/>
              <a:gd name="connsiteY0" fmla="*/ 3742 h 4172282"/>
              <a:gd name="connsiteX1" fmla="*/ 4679600 w 5445723"/>
              <a:gd name="connsiteY1" fmla="*/ 0 h 4172282"/>
              <a:gd name="connsiteX2" fmla="*/ 5445723 w 5445723"/>
              <a:gd name="connsiteY2" fmla="*/ 3742 h 4172282"/>
              <a:gd name="connsiteX3" fmla="*/ 5445723 w 5445723"/>
              <a:gd name="connsiteY3" fmla="*/ 4172282 h 4172282"/>
              <a:gd name="connsiteX4" fmla="*/ 0 w 5445723"/>
              <a:gd name="connsiteY4" fmla="*/ 4172282 h 4172282"/>
              <a:gd name="connsiteX5" fmla="*/ 0 w 5445723"/>
              <a:gd name="connsiteY5" fmla="*/ 3742 h 4172282"/>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19784 h 4188324"/>
              <a:gd name="connsiteX1" fmla="*/ 3701031 w 5445723"/>
              <a:gd name="connsiteY1" fmla="*/ 0 h 4188324"/>
              <a:gd name="connsiteX2" fmla="*/ 4679600 w 5445723"/>
              <a:gd name="connsiteY2" fmla="*/ 16042 h 4188324"/>
              <a:gd name="connsiteX3" fmla="*/ 5445723 w 5445723"/>
              <a:gd name="connsiteY3" fmla="*/ 19784 h 4188324"/>
              <a:gd name="connsiteX4" fmla="*/ 5445723 w 5445723"/>
              <a:gd name="connsiteY4" fmla="*/ 4188324 h 4188324"/>
              <a:gd name="connsiteX5" fmla="*/ 0 w 5445723"/>
              <a:gd name="connsiteY5" fmla="*/ 4188324 h 4188324"/>
              <a:gd name="connsiteX6" fmla="*/ 0 w 5445723"/>
              <a:gd name="connsiteY6" fmla="*/ 19784 h 4188324"/>
              <a:gd name="connsiteX0" fmla="*/ 0 w 5445723"/>
              <a:gd name="connsiteY0" fmla="*/ 35826 h 4204366"/>
              <a:gd name="connsiteX1" fmla="*/ 2064736 w 5445723"/>
              <a:gd name="connsiteY1" fmla="*/ 0 h 4204366"/>
              <a:gd name="connsiteX2" fmla="*/ 3701031 w 5445723"/>
              <a:gd name="connsiteY2" fmla="*/ 16042 h 4204366"/>
              <a:gd name="connsiteX3" fmla="*/ 4679600 w 5445723"/>
              <a:gd name="connsiteY3" fmla="*/ 3208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56348 h 4224888"/>
              <a:gd name="connsiteX1" fmla="*/ 2064736 w 5445723"/>
              <a:gd name="connsiteY1" fmla="*/ 20522 h 4224888"/>
              <a:gd name="connsiteX2" fmla="*/ 3701031 w 5445723"/>
              <a:gd name="connsiteY2" fmla="*/ 36564 h 4224888"/>
              <a:gd name="connsiteX3" fmla="*/ 4695642 w 5445723"/>
              <a:gd name="connsiteY3" fmla="*/ 469701 h 4224888"/>
              <a:gd name="connsiteX4" fmla="*/ 5445723 w 5445723"/>
              <a:gd name="connsiteY4" fmla="*/ 56348 h 4224888"/>
              <a:gd name="connsiteX5" fmla="*/ 5445723 w 5445723"/>
              <a:gd name="connsiteY5" fmla="*/ 4224888 h 4224888"/>
              <a:gd name="connsiteX6" fmla="*/ 0 w 5445723"/>
              <a:gd name="connsiteY6" fmla="*/ 4224888 h 4224888"/>
              <a:gd name="connsiteX7" fmla="*/ 0 w 5445723"/>
              <a:gd name="connsiteY7" fmla="*/ 56348 h 422488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52828 h 4221368"/>
              <a:gd name="connsiteX1" fmla="*/ 2064736 w 5445723"/>
              <a:gd name="connsiteY1" fmla="*/ 17002 h 4221368"/>
              <a:gd name="connsiteX2" fmla="*/ 3701031 w 5445723"/>
              <a:gd name="connsiteY2" fmla="*/ 33044 h 4221368"/>
              <a:gd name="connsiteX3" fmla="*/ 4246463 w 5445723"/>
              <a:gd name="connsiteY3" fmla="*/ 418054 h 4221368"/>
              <a:gd name="connsiteX4" fmla="*/ 5445723 w 5445723"/>
              <a:gd name="connsiteY4" fmla="*/ 52828 h 4221368"/>
              <a:gd name="connsiteX5" fmla="*/ 5445723 w 5445723"/>
              <a:gd name="connsiteY5" fmla="*/ 4221368 h 4221368"/>
              <a:gd name="connsiteX6" fmla="*/ 0 w 5445723"/>
              <a:gd name="connsiteY6" fmla="*/ 4221368 h 4221368"/>
              <a:gd name="connsiteX7" fmla="*/ 0 w 5445723"/>
              <a:gd name="connsiteY7" fmla="*/ 52828 h 4221368"/>
              <a:gd name="connsiteX0" fmla="*/ 0 w 5445723"/>
              <a:gd name="connsiteY0" fmla="*/ 113084 h 4281624"/>
              <a:gd name="connsiteX1" fmla="*/ 2064736 w 5445723"/>
              <a:gd name="connsiteY1" fmla="*/ 77258 h 4281624"/>
              <a:gd name="connsiteX2" fmla="*/ 3701031 w 5445723"/>
              <a:gd name="connsiteY2" fmla="*/ 93300 h 4281624"/>
              <a:gd name="connsiteX3" fmla="*/ 4711684 w 5445723"/>
              <a:gd name="connsiteY3" fmla="*/ 189552 h 4281624"/>
              <a:gd name="connsiteX4" fmla="*/ 5445723 w 5445723"/>
              <a:gd name="connsiteY4" fmla="*/ 113084 h 4281624"/>
              <a:gd name="connsiteX5" fmla="*/ 5445723 w 5445723"/>
              <a:gd name="connsiteY5" fmla="*/ 4281624 h 4281624"/>
              <a:gd name="connsiteX6" fmla="*/ 0 w 5445723"/>
              <a:gd name="connsiteY6" fmla="*/ 4281624 h 4281624"/>
              <a:gd name="connsiteX7" fmla="*/ 0 w 5445723"/>
              <a:gd name="connsiteY7" fmla="*/ 113084 h 4281624"/>
              <a:gd name="connsiteX0" fmla="*/ 0 w 5445723"/>
              <a:gd name="connsiteY0" fmla="*/ 35826 h 4204366"/>
              <a:gd name="connsiteX1" fmla="*/ 2064736 w 5445723"/>
              <a:gd name="connsiteY1" fmla="*/ 0 h 4204366"/>
              <a:gd name="connsiteX2" fmla="*/ 3701031 w 5445723"/>
              <a:gd name="connsiteY2" fmla="*/ 16042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35826 h 4204366"/>
              <a:gd name="connsiteX1" fmla="*/ 2064736 w 5445723"/>
              <a:gd name="connsiteY1" fmla="*/ 0 h 4204366"/>
              <a:gd name="connsiteX2" fmla="*/ 4214379 w 5445723"/>
              <a:gd name="connsiteY2" fmla="*/ 272715 h 4204366"/>
              <a:gd name="connsiteX3" fmla="*/ 4711684 w 5445723"/>
              <a:gd name="connsiteY3" fmla="*/ 112294 h 4204366"/>
              <a:gd name="connsiteX4" fmla="*/ 5445723 w 5445723"/>
              <a:gd name="connsiteY4" fmla="*/ 35826 h 4204366"/>
              <a:gd name="connsiteX5" fmla="*/ 5445723 w 5445723"/>
              <a:gd name="connsiteY5" fmla="*/ 4204366 h 4204366"/>
              <a:gd name="connsiteX6" fmla="*/ 0 w 5445723"/>
              <a:gd name="connsiteY6" fmla="*/ 4204366 h 4204366"/>
              <a:gd name="connsiteX7" fmla="*/ 0 w 5445723"/>
              <a:gd name="connsiteY7" fmla="*/ 35826 h 4204366"/>
              <a:gd name="connsiteX0" fmla="*/ 0 w 5445723"/>
              <a:gd name="connsiteY0" fmla="*/ 0 h 4168540"/>
              <a:gd name="connsiteX1" fmla="*/ 3957704 w 5445723"/>
              <a:gd name="connsiteY1" fmla="*/ 44384 h 4168540"/>
              <a:gd name="connsiteX2" fmla="*/ 4214379 w 5445723"/>
              <a:gd name="connsiteY2" fmla="*/ 236889 h 4168540"/>
              <a:gd name="connsiteX3" fmla="*/ 4711684 w 5445723"/>
              <a:gd name="connsiteY3" fmla="*/ 76468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87884 w 5445723"/>
              <a:gd name="connsiteY3" fmla="*/ 478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45723 w 5445723"/>
              <a:gd name="connsiteY4" fmla="*/ 0 h 4168540"/>
              <a:gd name="connsiteX5" fmla="*/ 5445723 w 5445723"/>
              <a:gd name="connsiteY5" fmla="*/ 4168540 h 4168540"/>
              <a:gd name="connsiteX6" fmla="*/ 0 w 5445723"/>
              <a:gd name="connsiteY6" fmla="*/ 4168540 h 4168540"/>
              <a:gd name="connsiteX7" fmla="*/ 0 w 5445723"/>
              <a:gd name="connsiteY7" fmla="*/ 0 h 4168540"/>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9219"/>
              <a:gd name="connsiteY0" fmla="*/ 15212 h 4183752"/>
              <a:gd name="connsiteX1" fmla="*/ 3957704 w 5449219"/>
              <a:gd name="connsiteY1" fmla="*/ 59596 h 4183752"/>
              <a:gd name="connsiteX2" fmla="*/ 4214379 w 5449219"/>
              <a:gd name="connsiteY2" fmla="*/ 252101 h 4183752"/>
              <a:gd name="connsiteX3" fmla="*/ 4768834 w 5449219"/>
              <a:gd name="connsiteY3" fmla="*/ 25005 h 4183752"/>
              <a:gd name="connsiteX4" fmla="*/ 5445723 w 5449219"/>
              <a:gd name="connsiteY4" fmla="*/ 15212 h 4183752"/>
              <a:gd name="connsiteX5" fmla="*/ 5445723 w 5449219"/>
              <a:gd name="connsiteY5" fmla="*/ 4183752 h 4183752"/>
              <a:gd name="connsiteX6" fmla="*/ 0 w 5449219"/>
              <a:gd name="connsiteY6" fmla="*/ 4183752 h 4183752"/>
              <a:gd name="connsiteX7" fmla="*/ 0 w 5449219"/>
              <a:gd name="connsiteY7" fmla="*/ 15212 h 4183752"/>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6679 h 4175219"/>
              <a:gd name="connsiteX1" fmla="*/ 3957704 w 5445723"/>
              <a:gd name="connsiteY1" fmla="*/ 51063 h 4175219"/>
              <a:gd name="connsiteX2" fmla="*/ 4214379 w 5445723"/>
              <a:gd name="connsiteY2" fmla="*/ 243568 h 4175219"/>
              <a:gd name="connsiteX3" fmla="*/ 4768834 w 5445723"/>
              <a:gd name="connsiteY3" fmla="*/ 16472 h 4175219"/>
              <a:gd name="connsiteX4" fmla="*/ 5436198 w 5445723"/>
              <a:gd name="connsiteY4" fmla="*/ 35254 h 4175219"/>
              <a:gd name="connsiteX5" fmla="*/ 5445723 w 5445723"/>
              <a:gd name="connsiteY5" fmla="*/ 4175219 h 4175219"/>
              <a:gd name="connsiteX6" fmla="*/ 0 w 5445723"/>
              <a:gd name="connsiteY6" fmla="*/ 4175219 h 4175219"/>
              <a:gd name="connsiteX7" fmla="*/ 0 w 5445723"/>
              <a:gd name="connsiteY7" fmla="*/ 6679 h 4175219"/>
              <a:gd name="connsiteX0" fmla="*/ 0 w 5445723"/>
              <a:gd name="connsiteY0" fmla="*/ 0 h 4168540"/>
              <a:gd name="connsiteX1" fmla="*/ 3957704 w 5445723"/>
              <a:gd name="connsiteY1" fmla="*/ 44384 h 4168540"/>
              <a:gd name="connsiteX2" fmla="*/ 4214379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68834 w 5445723"/>
              <a:gd name="connsiteY3" fmla="*/ 979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36889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49784 w 5445723"/>
              <a:gd name="connsiteY3" fmla="*/ 28843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168540 h 4168540"/>
              <a:gd name="connsiteX6" fmla="*/ 0 w 5445723"/>
              <a:gd name="connsiteY6" fmla="*/ 4168540 h 4168540"/>
              <a:gd name="connsiteX7" fmla="*/ 0 w 5445723"/>
              <a:gd name="connsiteY7" fmla="*/ 0 h 4168540"/>
              <a:gd name="connsiteX0" fmla="*/ 0 w 5445723"/>
              <a:gd name="connsiteY0" fmla="*/ 0 h 4168540"/>
              <a:gd name="connsiteX1" fmla="*/ 3957704 w 5445723"/>
              <a:gd name="connsiteY1" fmla="*/ 44384 h 4168540"/>
              <a:gd name="connsiteX2" fmla="*/ 4319154 w 5445723"/>
              <a:gd name="connsiteY2" fmla="*/ 284514 h 4168540"/>
              <a:gd name="connsiteX3" fmla="*/ 4759309 w 5445723"/>
              <a:gd name="connsiteY3" fmla="*/ 19318 h 4168540"/>
              <a:gd name="connsiteX4" fmla="*/ 5436198 w 5445723"/>
              <a:gd name="connsiteY4" fmla="*/ 28575 h 4168540"/>
              <a:gd name="connsiteX5" fmla="*/ 5445723 w 5445723"/>
              <a:gd name="connsiteY5" fmla="*/ 4094112 h 4168540"/>
              <a:gd name="connsiteX6" fmla="*/ 0 w 5445723"/>
              <a:gd name="connsiteY6" fmla="*/ 4168540 h 4168540"/>
              <a:gd name="connsiteX7" fmla="*/ 0 w 5445723"/>
              <a:gd name="connsiteY7" fmla="*/ 0 h 4168540"/>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51582 h 4094112"/>
              <a:gd name="connsiteX7" fmla="*/ 0 w 5445723"/>
              <a:gd name="connsiteY7" fmla="*/ 0 h 4094112"/>
              <a:gd name="connsiteX0" fmla="*/ 0 w 5445723"/>
              <a:gd name="connsiteY0" fmla="*/ 0 h 4094112"/>
              <a:gd name="connsiteX1" fmla="*/ 3957704 w 5445723"/>
              <a:gd name="connsiteY1" fmla="*/ 44384 h 4094112"/>
              <a:gd name="connsiteX2" fmla="*/ 4319154 w 5445723"/>
              <a:gd name="connsiteY2" fmla="*/ 284514 h 4094112"/>
              <a:gd name="connsiteX3" fmla="*/ 4759309 w 5445723"/>
              <a:gd name="connsiteY3" fmla="*/ 19318 h 4094112"/>
              <a:gd name="connsiteX4" fmla="*/ 5436198 w 5445723"/>
              <a:gd name="connsiteY4" fmla="*/ 28575 h 4094112"/>
              <a:gd name="connsiteX5" fmla="*/ 5445723 w 5445723"/>
              <a:gd name="connsiteY5" fmla="*/ 4094112 h 4094112"/>
              <a:gd name="connsiteX6" fmla="*/ 0 w 5445723"/>
              <a:gd name="connsiteY6" fmla="*/ 4072847 h 4094112"/>
              <a:gd name="connsiteX7" fmla="*/ 0 w 5445723"/>
              <a:gd name="connsiteY7" fmla="*/ 0 h 4094112"/>
              <a:gd name="connsiteX0" fmla="*/ 0 w 5436619"/>
              <a:gd name="connsiteY0" fmla="*/ 0 h 4072847"/>
              <a:gd name="connsiteX1" fmla="*/ 3957704 w 5436619"/>
              <a:gd name="connsiteY1" fmla="*/ 44384 h 4072847"/>
              <a:gd name="connsiteX2" fmla="*/ 4319154 w 5436619"/>
              <a:gd name="connsiteY2" fmla="*/ 284514 h 4072847"/>
              <a:gd name="connsiteX3" fmla="*/ 4759309 w 5436619"/>
              <a:gd name="connsiteY3" fmla="*/ 19318 h 4072847"/>
              <a:gd name="connsiteX4" fmla="*/ 5436198 w 5436619"/>
              <a:gd name="connsiteY4" fmla="*/ 28575 h 4072847"/>
              <a:gd name="connsiteX5" fmla="*/ 5435090 w 5436619"/>
              <a:gd name="connsiteY5" fmla="*/ 4072847 h 4072847"/>
              <a:gd name="connsiteX6" fmla="*/ 0 w 5436619"/>
              <a:gd name="connsiteY6" fmla="*/ 4072847 h 4072847"/>
              <a:gd name="connsiteX7" fmla="*/ 0 w 5436619"/>
              <a:gd name="connsiteY7" fmla="*/ 0 h 4072847"/>
              <a:gd name="connsiteX0" fmla="*/ 0 w 5436619"/>
              <a:gd name="connsiteY0" fmla="*/ 2019 h 4053601"/>
              <a:gd name="connsiteX1" fmla="*/ 3957704 w 5436619"/>
              <a:gd name="connsiteY1" fmla="*/ 25138 h 4053601"/>
              <a:gd name="connsiteX2" fmla="*/ 4319154 w 5436619"/>
              <a:gd name="connsiteY2" fmla="*/ 265268 h 4053601"/>
              <a:gd name="connsiteX3" fmla="*/ 4759309 w 5436619"/>
              <a:gd name="connsiteY3" fmla="*/ 72 h 4053601"/>
              <a:gd name="connsiteX4" fmla="*/ 5436198 w 5436619"/>
              <a:gd name="connsiteY4" fmla="*/ 9329 h 4053601"/>
              <a:gd name="connsiteX5" fmla="*/ 5435090 w 5436619"/>
              <a:gd name="connsiteY5" fmla="*/ 4053601 h 4053601"/>
              <a:gd name="connsiteX6" fmla="*/ 0 w 5436619"/>
              <a:gd name="connsiteY6" fmla="*/ 4053601 h 4053601"/>
              <a:gd name="connsiteX7" fmla="*/ 0 w 5436619"/>
              <a:gd name="connsiteY7" fmla="*/ 2019 h 4053601"/>
              <a:gd name="connsiteX0" fmla="*/ 0 w 5447252"/>
              <a:gd name="connsiteY0" fmla="*/ 33917 h 4053601"/>
              <a:gd name="connsiteX1" fmla="*/ 3968337 w 5447252"/>
              <a:gd name="connsiteY1" fmla="*/ 25138 h 4053601"/>
              <a:gd name="connsiteX2" fmla="*/ 4329787 w 5447252"/>
              <a:gd name="connsiteY2" fmla="*/ 265268 h 4053601"/>
              <a:gd name="connsiteX3" fmla="*/ 4769942 w 5447252"/>
              <a:gd name="connsiteY3" fmla="*/ 72 h 4053601"/>
              <a:gd name="connsiteX4" fmla="*/ 5446831 w 5447252"/>
              <a:gd name="connsiteY4" fmla="*/ 9329 h 4053601"/>
              <a:gd name="connsiteX5" fmla="*/ 5445723 w 5447252"/>
              <a:gd name="connsiteY5" fmla="*/ 4053601 h 4053601"/>
              <a:gd name="connsiteX6" fmla="*/ 10633 w 5447252"/>
              <a:gd name="connsiteY6" fmla="*/ 4053601 h 4053601"/>
              <a:gd name="connsiteX7" fmla="*/ 0 w 5447252"/>
              <a:gd name="connsiteY7" fmla="*/ 33917 h 4053601"/>
              <a:gd name="connsiteX0" fmla="*/ 0 w 5447243"/>
              <a:gd name="connsiteY0" fmla="*/ 33914 h 4053598"/>
              <a:gd name="connsiteX1" fmla="*/ 3968337 w 5447243"/>
              <a:gd name="connsiteY1" fmla="*/ 25135 h 4053598"/>
              <a:gd name="connsiteX2" fmla="*/ 4329787 w 5447243"/>
              <a:gd name="connsiteY2" fmla="*/ 265265 h 4053598"/>
              <a:gd name="connsiteX3" fmla="*/ 4754869 w 5447243"/>
              <a:gd name="connsiteY3" fmla="*/ 69 h 4053598"/>
              <a:gd name="connsiteX4" fmla="*/ 5446831 w 5447243"/>
              <a:gd name="connsiteY4" fmla="*/ 9326 h 4053598"/>
              <a:gd name="connsiteX5" fmla="*/ 5445723 w 5447243"/>
              <a:gd name="connsiteY5" fmla="*/ 4053598 h 4053598"/>
              <a:gd name="connsiteX6" fmla="*/ 10633 w 5447243"/>
              <a:gd name="connsiteY6" fmla="*/ 4053598 h 4053598"/>
              <a:gd name="connsiteX7" fmla="*/ 0 w 5447243"/>
              <a:gd name="connsiteY7" fmla="*/ 33914 h 4053598"/>
              <a:gd name="connsiteX0" fmla="*/ 0 w 5447243"/>
              <a:gd name="connsiteY0" fmla="*/ 33913 h 4053597"/>
              <a:gd name="connsiteX1" fmla="*/ 3968337 w 5447243"/>
              <a:gd name="connsiteY1" fmla="*/ 25134 h 4053597"/>
              <a:gd name="connsiteX2" fmla="*/ 4329787 w 5447243"/>
              <a:gd name="connsiteY2" fmla="*/ 265264 h 4053597"/>
              <a:gd name="connsiteX3" fmla="*/ 4754869 w 5447243"/>
              <a:gd name="connsiteY3" fmla="*/ 68 h 4053597"/>
              <a:gd name="connsiteX4" fmla="*/ 5446831 w 5447243"/>
              <a:gd name="connsiteY4" fmla="*/ 9325 h 4053597"/>
              <a:gd name="connsiteX5" fmla="*/ 5445723 w 5447243"/>
              <a:gd name="connsiteY5" fmla="*/ 4053597 h 4053597"/>
              <a:gd name="connsiteX6" fmla="*/ 10633 w 5447243"/>
              <a:gd name="connsiteY6" fmla="*/ 4053597 h 4053597"/>
              <a:gd name="connsiteX7" fmla="*/ 0 w 5447243"/>
              <a:gd name="connsiteY7" fmla="*/ 33913 h 4053597"/>
              <a:gd name="connsiteX0" fmla="*/ 0 w 5447214"/>
              <a:gd name="connsiteY0" fmla="*/ 29745 h 4049429"/>
              <a:gd name="connsiteX1" fmla="*/ 3968337 w 5447214"/>
              <a:gd name="connsiteY1" fmla="*/ 20966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4049429"/>
              <a:gd name="connsiteX1" fmla="*/ 3918095 w 5447214"/>
              <a:gd name="connsiteY1" fmla="*/ 15941 h 4049429"/>
              <a:gd name="connsiteX2" fmla="*/ 4329787 w 5447214"/>
              <a:gd name="connsiteY2" fmla="*/ 261096 h 4049429"/>
              <a:gd name="connsiteX3" fmla="*/ 4704627 w 5447214"/>
              <a:gd name="connsiteY3" fmla="*/ 924 h 4049429"/>
              <a:gd name="connsiteX4" fmla="*/ 5446831 w 5447214"/>
              <a:gd name="connsiteY4" fmla="*/ 5157 h 4049429"/>
              <a:gd name="connsiteX5" fmla="*/ 5445723 w 5447214"/>
              <a:gd name="connsiteY5" fmla="*/ 4049429 h 4049429"/>
              <a:gd name="connsiteX6" fmla="*/ 10633 w 5447214"/>
              <a:gd name="connsiteY6" fmla="*/ 4049429 h 4049429"/>
              <a:gd name="connsiteX7" fmla="*/ 0 w 5447214"/>
              <a:gd name="connsiteY7" fmla="*/ 29745 h 4049429"/>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0633 w 5447214"/>
              <a:gd name="connsiteY6" fmla="*/ 4049429 h 5236545"/>
              <a:gd name="connsiteX7" fmla="*/ 0 w 5447214"/>
              <a:gd name="connsiteY7" fmla="*/ 29745 h 5236545"/>
              <a:gd name="connsiteX0" fmla="*/ 6048 w 5453262"/>
              <a:gd name="connsiteY0" fmla="*/ 29745 h 5236545"/>
              <a:gd name="connsiteX1" fmla="*/ 3924143 w 5453262"/>
              <a:gd name="connsiteY1" fmla="*/ 15941 h 5236545"/>
              <a:gd name="connsiteX2" fmla="*/ 4335835 w 5453262"/>
              <a:gd name="connsiteY2" fmla="*/ 261096 h 5236545"/>
              <a:gd name="connsiteX3" fmla="*/ 4710675 w 5453262"/>
              <a:gd name="connsiteY3" fmla="*/ 924 h 5236545"/>
              <a:gd name="connsiteX4" fmla="*/ 5452879 w 5453262"/>
              <a:gd name="connsiteY4" fmla="*/ 5157 h 5236545"/>
              <a:gd name="connsiteX5" fmla="*/ 5451771 w 5453262"/>
              <a:gd name="connsiteY5" fmla="*/ 5236545 h 5236545"/>
              <a:gd name="connsiteX6" fmla="*/ 639 w 5453262"/>
              <a:gd name="connsiteY6" fmla="*/ 5172376 h 5236545"/>
              <a:gd name="connsiteX7" fmla="*/ 6048 w 5453262"/>
              <a:gd name="connsiteY7" fmla="*/ 29745 h 5236545"/>
              <a:gd name="connsiteX0" fmla="*/ 0 w 5447214"/>
              <a:gd name="connsiteY0" fmla="*/ 29745 h 5268069"/>
              <a:gd name="connsiteX1" fmla="*/ 3918095 w 5447214"/>
              <a:gd name="connsiteY1" fmla="*/ 15941 h 5268069"/>
              <a:gd name="connsiteX2" fmla="*/ 4329787 w 5447214"/>
              <a:gd name="connsiteY2" fmla="*/ 261096 h 5268069"/>
              <a:gd name="connsiteX3" fmla="*/ 4704627 w 5447214"/>
              <a:gd name="connsiteY3" fmla="*/ 924 h 5268069"/>
              <a:gd name="connsiteX4" fmla="*/ 5446831 w 5447214"/>
              <a:gd name="connsiteY4" fmla="*/ 5157 h 5268069"/>
              <a:gd name="connsiteX5" fmla="*/ 5445723 w 5447214"/>
              <a:gd name="connsiteY5" fmla="*/ 5236545 h 5268069"/>
              <a:gd name="connsiteX6" fmla="*/ 15856 w 5447214"/>
              <a:gd name="connsiteY6" fmla="*/ 5268069 h 5268069"/>
              <a:gd name="connsiteX7" fmla="*/ 0 w 5447214"/>
              <a:gd name="connsiteY7" fmla="*/ 29745 h 5268069"/>
              <a:gd name="connsiteX0" fmla="*/ 0 w 5447214"/>
              <a:gd name="connsiteY0" fmla="*/ 29745 h 5246804"/>
              <a:gd name="connsiteX1" fmla="*/ 3918095 w 5447214"/>
              <a:gd name="connsiteY1" fmla="*/ 15941 h 5246804"/>
              <a:gd name="connsiteX2" fmla="*/ 4329787 w 5447214"/>
              <a:gd name="connsiteY2" fmla="*/ 261096 h 5246804"/>
              <a:gd name="connsiteX3" fmla="*/ 4704627 w 5447214"/>
              <a:gd name="connsiteY3" fmla="*/ 924 h 5246804"/>
              <a:gd name="connsiteX4" fmla="*/ 5446831 w 5447214"/>
              <a:gd name="connsiteY4" fmla="*/ 5157 h 5246804"/>
              <a:gd name="connsiteX5" fmla="*/ 5445723 w 5447214"/>
              <a:gd name="connsiteY5" fmla="*/ 5236545 h 5246804"/>
              <a:gd name="connsiteX6" fmla="*/ 15856 w 5447214"/>
              <a:gd name="connsiteY6" fmla="*/ 5246804 h 5246804"/>
              <a:gd name="connsiteX7" fmla="*/ 0 w 5447214"/>
              <a:gd name="connsiteY7" fmla="*/ 29745 h 5246804"/>
              <a:gd name="connsiteX0" fmla="*/ 0 w 5447214"/>
              <a:gd name="connsiteY0" fmla="*/ 29745 h 5236545"/>
              <a:gd name="connsiteX1" fmla="*/ 3918095 w 5447214"/>
              <a:gd name="connsiteY1" fmla="*/ 15941 h 5236545"/>
              <a:gd name="connsiteX2" fmla="*/ 4329787 w 5447214"/>
              <a:gd name="connsiteY2" fmla="*/ 261096 h 5236545"/>
              <a:gd name="connsiteX3" fmla="*/ 4704627 w 5447214"/>
              <a:gd name="connsiteY3" fmla="*/ 924 h 5236545"/>
              <a:gd name="connsiteX4" fmla="*/ 5446831 w 5447214"/>
              <a:gd name="connsiteY4" fmla="*/ 5157 h 5236545"/>
              <a:gd name="connsiteX5" fmla="*/ 5445723 w 5447214"/>
              <a:gd name="connsiteY5" fmla="*/ 5236545 h 5236545"/>
              <a:gd name="connsiteX6" fmla="*/ 15856 w 5447214"/>
              <a:gd name="connsiteY6" fmla="*/ 5236171 h 5236545"/>
              <a:gd name="connsiteX7" fmla="*/ 0 w 5447214"/>
              <a:gd name="connsiteY7" fmla="*/ 29745 h 5236545"/>
              <a:gd name="connsiteX0" fmla="*/ 0 w 5447214"/>
              <a:gd name="connsiteY0" fmla="*/ 58792 h 5265592"/>
              <a:gd name="connsiteX1" fmla="*/ 3515864 w 5447214"/>
              <a:gd name="connsiteY1" fmla="*/ 0 h 5265592"/>
              <a:gd name="connsiteX2" fmla="*/ 4329787 w 5447214"/>
              <a:gd name="connsiteY2" fmla="*/ 290143 h 5265592"/>
              <a:gd name="connsiteX3" fmla="*/ 4704627 w 5447214"/>
              <a:gd name="connsiteY3" fmla="*/ 29971 h 5265592"/>
              <a:gd name="connsiteX4" fmla="*/ 5446831 w 5447214"/>
              <a:gd name="connsiteY4" fmla="*/ 34204 h 5265592"/>
              <a:gd name="connsiteX5" fmla="*/ 5445723 w 5447214"/>
              <a:gd name="connsiteY5" fmla="*/ 5265592 h 5265592"/>
              <a:gd name="connsiteX6" fmla="*/ 15856 w 5447214"/>
              <a:gd name="connsiteY6" fmla="*/ 5265218 h 5265592"/>
              <a:gd name="connsiteX7" fmla="*/ 0 w 5447214"/>
              <a:gd name="connsiteY7" fmla="*/ 58792 h 5265592"/>
              <a:gd name="connsiteX0" fmla="*/ 0 w 5447306"/>
              <a:gd name="connsiteY0" fmla="*/ 110104 h 5316904"/>
              <a:gd name="connsiteX1" fmla="*/ 3515864 w 5447306"/>
              <a:gd name="connsiteY1" fmla="*/ 51312 h 5316904"/>
              <a:gd name="connsiteX2" fmla="*/ 4329788 w 5447306"/>
              <a:gd name="connsiteY2" fmla="*/ 926214 h 5316904"/>
              <a:gd name="connsiteX3" fmla="*/ 4704627 w 5447306"/>
              <a:gd name="connsiteY3" fmla="*/ 81283 h 5316904"/>
              <a:gd name="connsiteX4" fmla="*/ 5446831 w 5447306"/>
              <a:gd name="connsiteY4" fmla="*/ 85516 h 5316904"/>
              <a:gd name="connsiteX5" fmla="*/ 5445723 w 5447306"/>
              <a:gd name="connsiteY5" fmla="*/ 5316904 h 5316904"/>
              <a:gd name="connsiteX6" fmla="*/ 15856 w 5447306"/>
              <a:gd name="connsiteY6" fmla="*/ 5316530 h 5316904"/>
              <a:gd name="connsiteX7" fmla="*/ 0 w 5447306"/>
              <a:gd name="connsiteY7" fmla="*/ 110104 h 5316904"/>
              <a:gd name="connsiteX0" fmla="*/ 0 w 5447308"/>
              <a:gd name="connsiteY0" fmla="*/ 92598 h 5299398"/>
              <a:gd name="connsiteX1" fmla="*/ 3515864 w 5447308"/>
              <a:gd name="connsiteY1" fmla="*/ 33806 h 5299398"/>
              <a:gd name="connsiteX2" fmla="*/ 4329788 w 5447308"/>
              <a:gd name="connsiteY2" fmla="*/ 908708 h 5299398"/>
              <a:gd name="connsiteX3" fmla="*/ 4704627 w 5447308"/>
              <a:gd name="connsiteY3" fmla="*/ 63777 h 5299398"/>
              <a:gd name="connsiteX4" fmla="*/ 5446831 w 5447308"/>
              <a:gd name="connsiteY4" fmla="*/ 68010 h 5299398"/>
              <a:gd name="connsiteX5" fmla="*/ 5445723 w 5447308"/>
              <a:gd name="connsiteY5" fmla="*/ 5299398 h 5299398"/>
              <a:gd name="connsiteX6" fmla="*/ 15856 w 5447308"/>
              <a:gd name="connsiteY6" fmla="*/ 5299024 h 5299398"/>
              <a:gd name="connsiteX7" fmla="*/ 0 w 5447308"/>
              <a:gd name="connsiteY7" fmla="*/ 92598 h 5299398"/>
              <a:gd name="connsiteX0" fmla="*/ 0 w 5447306"/>
              <a:gd name="connsiteY0" fmla="*/ 92598 h 5299398"/>
              <a:gd name="connsiteX1" fmla="*/ 3834874 w 5447306"/>
              <a:gd name="connsiteY1" fmla="*/ 78785 h 5299398"/>
              <a:gd name="connsiteX2" fmla="*/ 4329788 w 5447306"/>
              <a:gd name="connsiteY2" fmla="*/ 908708 h 5299398"/>
              <a:gd name="connsiteX3" fmla="*/ 4704627 w 5447306"/>
              <a:gd name="connsiteY3" fmla="*/ 63777 h 5299398"/>
              <a:gd name="connsiteX4" fmla="*/ 5446831 w 5447306"/>
              <a:gd name="connsiteY4" fmla="*/ 68010 h 5299398"/>
              <a:gd name="connsiteX5" fmla="*/ 5445723 w 5447306"/>
              <a:gd name="connsiteY5" fmla="*/ 5299398 h 5299398"/>
              <a:gd name="connsiteX6" fmla="*/ 15856 w 5447306"/>
              <a:gd name="connsiteY6" fmla="*/ 5299024 h 5299398"/>
              <a:gd name="connsiteX7" fmla="*/ 0 w 5447306"/>
              <a:gd name="connsiteY7" fmla="*/ 92598 h 5299398"/>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5259450"/>
              <a:gd name="connsiteX1" fmla="*/ 3834874 w 5447240"/>
              <a:gd name="connsiteY1" fmla="*/ 38837 h 5259450"/>
              <a:gd name="connsiteX2" fmla="*/ 4329788 w 5447240"/>
              <a:gd name="connsiteY2" fmla="*/ 868760 h 5259450"/>
              <a:gd name="connsiteX3" fmla="*/ 4704627 w 5447240"/>
              <a:gd name="connsiteY3" fmla="*/ 23829 h 5259450"/>
              <a:gd name="connsiteX4" fmla="*/ 5446831 w 5447240"/>
              <a:gd name="connsiteY4" fmla="*/ 28062 h 5259450"/>
              <a:gd name="connsiteX5" fmla="*/ 5445723 w 5447240"/>
              <a:gd name="connsiteY5" fmla="*/ 5259450 h 5259450"/>
              <a:gd name="connsiteX6" fmla="*/ 15856 w 5447240"/>
              <a:gd name="connsiteY6" fmla="*/ 5259076 h 5259450"/>
              <a:gd name="connsiteX7" fmla="*/ 0 w 5447240"/>
              <a:gd name="connsiteY7" fmla="*/ 52650 h 5259450"/>
              <a:gd name="connsiteX0" fmla="*/ 0 w 5447240"/>
              <a:gd name="connsiteY0" fmla="*/ 52650 h 7073010"/>
              <a:gd name="connsiteX1" fmla="*/ 3834874 w 5447240"/>
              <a:gd name="connsiteY1" fmla="*/ 38837 h 7073010"/>
              <a:gd name="connsiteX2" fmla="*/ 4329788 w 5447240"/>
              <a:gd name="connsiteY2" fmla="*/ 868760 h 7073010"/>
              <a:gd name="connsiteX3" fmla="*/ 4704627 w 5447240"/>
              <a:gd name="connsiteY3" fmla="*/ 23829 h 7073010"/>
              <a:gd name="connsiteX4" fmla="*/ 5446831 w 5447240"/>
              <a:gd name="connsiteY4" fmla="*/ 28062 h 7073010"/>
              <a:gd name="connsiteX5" fmla="*/ 5445723 w 5447240"/>
              <a:gd name="connsiteY5" fmla="*/ 5259450 h 7073010"/>
              <a:gd name="connsiteX6" fmla="*/ 15856 w 5447240"/>
              <a:gd name="connsiteY6" fmla="*/ 7073010 h 7073010"/>
              <a:gd name="connsiteX7" fmla="*/ 0 w 5447240"/>
              <a:gd name="connsiteY7" fmla="*/ 52650 h 7073010"/>
              <a:gd name="connsiteX0" fmla="*/ 0 w 5447240"/>
              <a:gd name="connsiteY0" fmla="*/ 52650 h 10773818"/>
              <a:gd name="connsiteX1" fmla="*/ 3834874 w 5447240"/>
              <a:gd name="connsiteY1" fmla="*/ 38837 h 10773818"/>
              <a:gd name="connsiteX2" fmla="*/ 4329788 w 5447240"/>
              <a:gd name="connsiteY2" fmla="*/ 868760 h 10773818"/>
              <a:gd name="connsiteX3" fmla="*/ 4704627 w 5447240"/>
              <a:gd name="connsiteY3" fmla="*/ 23829 h 10773818"/>
              <a:gd name="connsiteX4" fmla="*/ 5446831 w 5447240"/>
              <a:gd name="connsiteY4" fmla="*/ 28062 h 10773818"/>
              <a:gd name="connsiteX5" fmla="*/ 5445723 w 5447240"/>
              <a:gd name="connsiteY5" fmla="*/ 10773818 h 10773818"/>
              <a:gd name="connsiteX6" fmla="*/ 15856 w 5447240"/>
              <a:gd name="connsiteY6" fmla="*/ 7073010 h 10773818"/>
              <a:gd name="connsiteX7" fmla="*/ 0 w 5447240"/>
              <a:gd name="connsiteY7" fmla="*/ 52650 h 10773818"/>
              <a:gd name="connsiteX0" fmla="*/ 0 w 5447240"/>
              <a:gd name="connsiteY0" fmla="*/ 52650 h 19335225"/>
              <a:gd name="connsiteX1" fmla="*/ 3834874 w 5447240"/>
              <a:gd name="connsiteY1" fmla="*/ 38837 h 19335225"/>
              <a:gd name="connsiteX2" fmla="*/ 4329788 w 5447240"/>
              <a:gd name="connsiteY2" fmla="*/ 868760 h 19335225"/>
              <a:gd name="connsiteX3" fmla="*/ 4704627 w 5447240"/>
              <a:gd name="connsiteY3" fmla="*/ 23829 h 19335225"/>
              <a:gd name="connsiteX4" fmla="*/ 5446831 w 5447240"/>
              <a:gd name="connsiteY4" fmla="*/ 28062 h 19335225"/>
              <a:gd name="connsiteX5" fmla="*/ 5445723 w 5447240"/>
              <a:gd name="connsiteY5" fmla="*/ 10773818 h 19335225"/>
              <a:gd name="connsiteX6" fmla="*/ 52436 w 5447240"/>
              <a:gd name="connsiteY6" fmla="*/ 19335225 h 19335225"/>
              <a:gd name="connsiteX7" fmla="*/ 0 w 5447240"/>
              <a:gd name="connsiteY7" fmla="*/ 52650 h 19335225"/>
              <a:gd name="connsiteX0" fmla="*/ 0 w 5447240"/>
              <a:gd name="connsiteY0" fmla="*/ 52650 h 20278843"/>
              <a:gd name="connsiteX1" fmla="*/ 3834874 w 5447240"/>
              <a:gd name="connsiteY1" fmla="*/ 38837 h 20278843"/>
              <a:gd name="connsiteX2" fmla="*/ 4329788 w 5447240"/>
              <a:gd name="connsiteY2" fmla="*/ 868760 h 20278843"/>
              <a:gd name="connsiteX3" fmla="*/ 4704627 w 5447240"/>
              <a:gd name="connsiteY3" fmla="*/ 23829 h 20278843"/>
              <a:gd name="connsiteX4" fmla="*/ 5446831 w 5447240"/>
              <a:gd name="connsiteY4" fmla="*/ 28062 h 20278843"/>
              <a:gd name="connsiteX5" fmla="*/ 5445723 w 5447240"/>
              <a:gd name="connsiteY5" fmla="*/ 20278843 h 20278843"/>
              <a:gd name="connsiteX6" fmla="*/ 52436 w 5447240"/>
              <a:gd name="connsiteY6" fmla="*/ 19335225 h 20278843"/>
              <a:gd name="connsiteX7" fmla="*/ 0 w 5447240"/>
              <a:gd name="connsiteY7" fmla="*/ 52650 h 20278843"/>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48963 w 5450480"/>
              <a:gd name="connsiteY5" fmla="*/ 20278843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067636 h 25212382"/>
              <a:gd name="connsiteX6" fmla="*/ 805 w 5450480"/>
              <a:gd name="connsiteY6" fmla="*/ 25212382 h 25212382"/>
              <a:gd name="connsiteX7" fmla="*/ 3240 w 5450480"/>
              <a:gd name="connsiteY7" fmla="*/ 52650 h 25212382"/>
              <a:gd name="connsiteX0" fmla="*/ 3240 w 5450480"/>
              <a:gd name="connsiteY0" fmla="*/ 52650 h 25212382"/>
              <a:gd name="connsiteX1" fmla="*/ 3838114 w 5450480"/>
              <a:gd name="connsiteY1" fmla="*/ 38837 h 25212382"/>
              <a:gd name="connsiteX2" fmla="*/ 4333028 w 5450480"/>
              <a:gd name="connsiteY2" fmla="*/ 868760 h 25212382"/>
              <a:gd name="connsiteX3" fmla="*/ 4707867 w 5450480"/>
              <a:gd name="connsiteY3" fmla="*/ 23829 h 25212382"/>
              <a:gd name="connsiteX4" fmla="*/ 5450071 w 5450480"/>
              <a:gd name="connsiteY4" fmla="*/ 28062 h 25212382"/>
              <a:gd name="connsiteX5" fmla="*/ 5430673 w 5450480"/>
              <a:gd name="connsiteY5" fmla="*/ 25140196 h 25212382"/>
              <a:gd name="connsiteX6" fmla="*/ 805 w 5450480"/>
              <a:gd name="connsiteY6" fmla="*/ 25212382 h 25212382"/>
              <a:gd name="connsiteX7" fmla="*/ 3240 w 5450480"/>
              <a:gd name="connsiteY7" fmla="*/ 52650 h 25212382"/>
              <a:gd name="connsiteX0" fmla="*/ 3240 w 5450547"/>
              <a:gd name="connsiteY0" fmla="*/ 113866 h 25273598"/>
              <a:gd name="connsiteX1" fmla="*/ 3838114 w 5450547"/>
              <a:gd name="connsiteY1" fmla="*/ 100053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547"/>
              <a:gd name="connsiteY0" fmla="*/ 113866 h 25273598"/>
              <a:gd name="connsiteX1" fmla="*/ 3881553 w 5450547"/>
              <a:gd name="connsiteY1" fmla="*/ 42612 h 25273598"/>
              <a:gd name="connsiteX2" fmla="*/ 4333028 w 5450547"/>
              <a:gd name="connsiteY2" fmla="*/ 1217183 h 25273598"/>
              <a:gd name="connsiteX3" fmla="*/ 4707867 w 5450547"/>
              <a:gd name="connsiteY3" fmla="*/ 85045 h 25273598"/>
              <a:gd name="connsiteX4" fmla="*/ 5450071 w 5450547"/>
              <a:gd name="connsiteY4" fmla="*/ 89278 h 25273598"/>
              <a:gd name="connsiteX5" fmla="*/ 5430673 w 5450547"/>
              <a:gd name="connsiteY5" fmla="*/ 25201412 h 25273598"/>
              <a:gd name="connsiteX6" fmla="*/ 805 w 5450547"/>
              <a:gd name="connsiteY6" fmla="*/ 25273598 h 25273598"/>
              <a:gd name="connsiteX7" fmla="*/ 3240 w 5450547"/>
              <a:gd name="connsiteY7" fmla="*/ 113866 h 25273598"/>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 name="connsiteX0" fmla="*/ 3240 w 5450486"/>
              <a:gd name="connsiteY0" fmla="*/ 71622 h 25231354"/>
              <a:gd name="connsiteX1" fmla="*/ 3881553 w 5450486"/>
              <a:gd name="connsiteY1" fmla="*/ 368 h 25231354"/>
              <a:gd name="connsiteX2" fmla="*/ 4333028 w 5450486"/>
              <a:gd name="connsiteY2" fmla="*/ 1174939 h 25231354"/>
              <a:gd name="connsiteX3" fmla="*/ 4707867 w 5450486"/>
              <a:gd name="connsiteY3" fmla="*/ 42801 h 25231354"/>
              <a:gd name="connsiteX4" fmla="*/ 5450071 w 5450486"/>
              <a:gd name="connsiteY4" fmla="*/ 47034 h 25231354"/>
              <a:gd name="connsiteX5" fmla="*/ 5430673 w 5450486"/>
              <a:gd name="connsiteY5" fmla="*/ 25159168 h 25231354"/>
              <a:gd name="connsiteX6" fmla="*/ 805 w 5450486"/>
              <a:gd name="connsiteY6" fmla="*/ 25231354 h 25231354"/>
              <a:gd name="connsiteX7" fmla="*/ 3240 w 5450486"/>
              <a:gd name="connsiteY7" fmla="*/ 71622 h 25231354"/>
              <a:gd name="connsiteX0" fmla="*/ 3240 w 5450486"/>
              <a:gd name="connsiteY0" fmla="*/ 71604 h 25231336"/>
              <a:gd name="connsiteX1" fmla="*/ 3881553 w 5450486"/>
              <a:gd name="connsiteY1" fmla="*/ 350 h 25231336"/>
              <a:gd name="connsiteX2" fmla="*/ 4333028 w 5450486"/>
              <a:gd name="connsiteY2" fmla="*/ 1174921 h 25231336"/>
              <a:gd name="connsiteX3" fmla="*/ 4707867 w 5450486"/>
              <a:gd name="connsiteY3" fmla="*/ 42783 h 25231336"/>
              <a:gd name="connsiteX4" fmla="*/ 5450071 w 5450486"/>
              <a:gd name="connsiteY4" fmla="*/ 47016 h 25231336"/>
              <a:gd name="connsiteX5" fmla="*/ 5430673 w 5450486"/>
              <a:gd name="connsiteY5" fmla="*/ 25159150 h 25231336"/>
              <a:gd name="connsiteX6" fmla="*/ 805 w 5450486"/>
              <a:gd name="connsiteY6" fmla="*/ 25231336 h 25231336"/>
              <a:gd name="connsiteX7" fmla="*/ 3240 w 5450486"/>
              <a:gd name="connsiteY7" fmla="*/ 71604 h 25231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0486" h="25231336">
                <a:moveTo>
                  <a:pt x="3240" y="71604"/>
                </a:moveTo>
                <a:lnTo>
                  <a:pt x="3881553" y="350"/>
                </a:lnTo>
                <a:cubicBezTo>
                  <a:pt x="3929059" y="-23399"/>
                  <a:pt x="4267707" y="1167847"/>
                  <a:pt x="4333028" y="1174921"/>
                </a:cubicBezTo>
                <a:cubicBezTo>
                  <a:pt x="4398349" y="1181995"/>
                  <a:pt x="4608571" y="58440"/>
                  <a:pt x="4707867" y="42783"/>
                </a:cubicBezTo>
                <a:cubicBezTo>
                  <a:pt x="4807163" y="27126"/>
                  <a:pt x="5469418" y="35408"/>
                  <a:pt x="5450071" y="47016"/>
                </a:cubicBezTo>
                <a:cubicBezTo>
                  <a:pt x="5449702" y="1395107"/>
                  <a:pt x="5431042" y="23811059"/>
                  <a:pt x="5430673" y="25159150"/>
                </a:cubicBezTo>
                <a:cubicBezTo>
                  <a:pt x="3620717" y="25159025"/>
                  <a:pt x="1810761" y="25231461"/>
                  <a:pt x="805" y="25231336"/>
                </a:cubicBezTo>
                <a:cubicBezTo>
                  <a:pt x="-2739" y="23891441"/>
                  <a:pt x="6784" y="1411499"/>
                  <a:pt x="3240" y="71604"/>
                </a:cubicBezTo>
                <a:close/>
              </a:path>
            </a:pathLst>
          </a:custGeom>
          <a:solidFill>
            <a:schemeClr val="bg1"/>
          </a:solidFill>
          <a:ln w="3175" cap="flat" cmpd="sng" algn="ctr">
            <a:solidFill>
              <a:schemeClr val="accent1">
                <a:lumMod val="60000"/>
                <a:lumOff val="40000"/>
              </a:schemeClr>
            </a:solidFill>
            <a:prstDash val="solid"/>
            <a:headEnd type="none" w="med" len="med"/>
            <a:tailEnd type="none" w="med" len="med"/>
          </a:ln>
          <a:effectLst/>
        </p:spPr>
        <p:txBody>
          <a:bodyPr vert="horz" wrap="square" lIns="91399" tIns="89619" rIns="91399" bIns="89619" numCol="1" rtlCol="0" anchor="ctr" anchorCtr="0" compatLnSpc="1">
            <a:prstTxWarp prst="textNoShape">
              <a:avLst/>
            </a:prstTxWarp>
          </a:bodyPr>
          <a:lstStyle/>
          <a:p>
            <a:pPr defTabSz="913650" fontAlgn="base">
              <a:lnSpc>
                <a:spcPct val="90000"/>
              </a:lnSpc>
              <a:spcBef>
                <a:spcPct val="0"/>
              </a:spcBef>
              <a:spcAft>
                <a:spcPct val="0"/>
              </a:spcAft>
            </a:pPr>
            <a:endParaRPr lang="en-US" sz="1799" kern="0" dirty="0">
              <a:solidFill>
                <a:srgbClr val="1A1A1A"/>
              </a:solidFill>
              <a:latin typeface="Segoe UI" panose="020B0502040204020203" pitchFamily="34" charset="0"/>
              <a:ea typeface="Segoe UI" panose="020B0502040204020203" pitchFamily="34" charset="0"/>
              <a:cs typeface="Segoe UI" panose="020B0502040204020203" pitchFamily="34" charset="0"/>
            </a:endParaRPr>
          </a:p>
        </p:txBody>
      </p:sp>
      <p:sp>
        <p:nvSpPr>
          <p:cNvPr id="73" name="TextBox 72"/>
          <p:cNvSpPr txBox="1"/>
          <p:nvPr/>
        </p:nvSpPr>
        <p:spPr>
          <a:xfrm>
            <a:off x="8754208" y="5114565"/>
            <a:ext cx="3120734" cy="390789"/>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317"/>
            <a:r>
              <a:rPr lang="en-US" sz="2099" dirty="0">
                <a:solidFill>
                  <a:srgbClr val="1A1A1A"/>
                </a:solidFill>
                <a:latin typeface="Segoe UI"/>
              </a:rPr>
              <a:t>Cloud</a:t>
            </a:r>
          </a:p>
        </p:txBody>
      </p:sp>
      <p:sp>
        <p:nvSpPr>
          <p:cNvPr id="74" name="Freeform 24"/>
          <p:cNvSpPr>
            <a:spLocks noEditPoints="1"/>
          </p:cNvSpPr>
          <p:nvPr/>
        </p:nvSpPr>
        <p:spPr bwMode="black">
          <a:xfrm>
            <a:off x="10656131" y="4017783"/>
            <a:ext cx="1015471" cy="78455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00B0F0"/>
          </a:solidFill>
          <a:ln>
            <a:noFill/>
          </a:ln>
          <a:extLst/>
        </p:spPr>
        <p:txBody>
          <a:bodyPr vert="horz" wrap="square" lIns="91416" tIns="45708" rIns="91416" bIns="45708" numCol="1" anchor="t" anchorCtr="0" compatLnSpc="1">
            <a:prstTxWarp prst="textNoShape">
              <a:avLst/>
            </a:prstTxWarp>
          </a:bodyPr>
          <a:lstStyle/>
          <a:p>
            <a:pPr defTabSz="1218317"/>
            <a:endParaRPr lang="en-US" sz="2399">
              <a:solidFill>
                <a:srgbClr val="1A1A1A"/>
              </a:solidFill>
            </a:endParaRPr>
          </a:p>
        </p:txBody>
      </p:sp>
      <p:sp>
        <p:nvSpPr>
          <p:cNvPr id="75" name="Right Arrow 74"/>
          <p:cNvSpPr/>
          <p:nvPr/>
        </p:nvSpPr>
        <p:spPr bwMode="auto">
          <a:xfrm>
            <a:off x="9919699" y="4123942"/>
            <a:ext cx="594153" cy="572238"/>
          </a:xfrm>
          <a:prstGeom prst="rightArrow">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4" rIns="68568" bIns="34284" numCol="1" rtlCol="0" anchor="ctr" anchorCtr="0" compatLnSpc="1">
            <a:prstTxWarp prst="textNoShape">
              <a:avLst/>
            </a:prstTxWarp>
          </a:bodyPr>
          <a:lstStyle/>
          <a:p>
            <a:pPr algn="ctr" defTabSz="913635" fontAlgn="base">
              <a:spcBef>
                <a:spcPts val="200"/>
              </a:spcBef>
              <a:spcAft>
                <a:spcPct val="0"/>
              </a:spcAft>
            </a:pPr>
            <a:endParaRPr lang="en-US" sz="2799" dirty="0">
              <a:ln>
                <a:solidFill>
                  <a:srgbClr val="FFFFFF">
                    <a:alpha val="0"/>
                  </a:srgbClr>
                </a:solidFill>
              </a:ln>
              <a:solidFill>
                <a:srgbClr val="1A1A1A"/>
              </a:solidFill>
            </a:endParaRPr>
          </a:p>
        </p:txBody>
      </p:sp>
      <p:sp>
        <p:nvSpPr>
          <p:cNvPr id="76" name="Freeform 22"/>
          <p:cNvSpPr>
            <a:spLocks noEditPoints="1"/>
          </p:cNvSpPr>
          <p:nvPr/>
        </p:nvSpPr>
        <p:spPr bwMode="auto">
          <a:xfrm flipH="1">
            <a:off x="8783206" y="3876146"/>
            <a:ext cx="857372" cy="1002575"/>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rtlCol="0" anchor="ctr"/>
          <a:lstStyle/>
          <a:p>
            <a:pPr algn="ctr" defTabSz="1218317" fontAlgn="base">
              <a:lnSpc>
                <a:spcPct val="90000"/>
              </a:lnSpc>
              <a:spcBef>
                <a:spcPct val="0"/>
              </a:spcBef>
              <a:spcAft>
                <a:spcPct val="0"/>
              </a:spcAft>
              <a:buSzPct val="90000"/>
            </a:pPr>
            <a:r>
              <a:rPr lang="en-US" sz="1600" kern="0" dirty="0">
                <a:solidFill>
                  <a:srgbClr val="1A1A1A"/>
                </a:solidFill>
                <a:ea typeface="Segoe UI" pitchFamily="34" charset="0"/>
                <a:cs typeface="Segoe UI" pitchFamily="34" charset="0"/>
              </a:rPr>
              <a:t>Blob</a:t>
            </a:r>
            <a:br>
              <a:rPr lang="en-US" sz="1600" kern="0" dirty="0">
                <a:solidFill>
                  <a:srgbClr val="1A1A1A"/>
                </a:solidFill>
                <a:ea typeface="Segoe UI" pitchFamily="34" charset="0"/>
                <a:cs typeface="Segoe UI" pitchFamily="34" charset="0"/>
              </a:rPr>
            </a:br>
            <a:r>
              <a:rPr lang="en-US" sz="1600" kern="0" dirty="0">
                <a:solidFill>
                  <a:srgbClr val="1A1A1A"/>
                </a:solidFill>
                <a:ea typeface="Segoe UI" pitchFamily="34" charset="0"/>
                <a:cs typeface="Segoe UI" pitchFamily="34" charset="0"/>
              </a:rPr>
              <a:t>Storage</a:t>
            </a:r>
          </a:p>
        </p:txBody>
      </p:sp>
      <p:sp>
        <p:nvSpPr>
          <p:cNvPr id="46" name="TextBox 45"/>
          <p:cNvSpPr txBox="1"/>
          <p:nvPr/>
        </p:nvSpPr>
        <p:spPr>
          <a:xfrm>
            <a:off x="1758335" y="5625675"/>
            <a:ext cx="1964040" cy="415240"/>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317"/>
            <a:r>
              <a:rPr lang="en-US" sz="2132" dirty="0" smtClean="0">
                <a:solidFill>
                  <a:srgbClr val="1A1A1A"/>
                </a:solidFill>
                <a:latin typeface="+mj-lt"/>
              </a:rPr>
              <a:t>Comprehensive </a:t>
            </a:r>
          </a:p>
          <a:p>
            <a:pPr defTabSz="1218317"/>
            <a:r>
              <a:rPr lang="en-US" sz="2132" dirty="0" smtClean="0">
                <a:solidFill>
                  <a:srgbClr val="1A1A1A"/>
                </a:solidFill>
                <a:latin typeface="+mj-lt"/>
              </a:rPr>
              <a:t>Networking</a:t>
            </a:r>
            <a:endParaRPr lang="en-US" sz="2132" dirty="0">
              <a:solidFill>
                <a:srgbClr val="1A1A1A"/>
              </a:solidFill>
              <a:latin typeface="+mj-lt"/>
            </a:endParaRPr>
          </a:p>
        </p:txBody>
      </p:sp>
      <p:sp>
        <p:nvSpPr>
          <p:cNvPr id="56" name="Can 55"/>
          <p:cNvSpPr/>
          <p:nvPr/>
        </p:nvSpPr>
        <p:spPr>
          <a:xfrm rot="16200000">
            <a:off x="1204364" y="5651828"/>
            <a:ext cx="175983" cy="301996"/>
          </a:xfrm>
          <a:prstGeom prst="can">
            <a:avLst/>
          </a:prstGeom>
          <a:solidFill>
            <a:srgbClr val="00B294"/>
          </a:solidFill>
          <a:ln>
            <a:noFill/>
          </a:ln>
        </p:spPr>
        <p:txBody>
          <a:bodyPr vert="horz" wrap="square" lIns="121856" tIns="60928" rIns="121856" bIns="60928" numCol="1" anchor="t" anchorCtr="0" compatLnSpc="1">
            <a:prstTxWarp prst="textNoShape">
              <a:avLst/>
            </a:prstTxWarp>
          </a:bodyPr>
          <a:lstStyle/>
          <a:p>
            <a:pPr defTabSz="1218317"/>
            <a:endParaRPr lang="en-US" sz="3198">
              <a:solidFill>
                <a:srgbClr val="1A1A1A"/>
              </a:solidFill>
            </a:endParaRPr>
          </a:p>
        </p:txBody>
      </p:sp>
      <p:cxnSp>
        <p:nvCxnSpPr>
          <p:cNvPr id="62" name="Straight Arrow Connector 61"/>
          <p:cNvCxnSpPr/>
          <p:nvPr/>
        </p:nvCxnSpPr>
        <p:spPr>
          <a:xfrm flipH="1" flipV="1">
            <a:off x="1028854" y="5729993"/>
            <a:ext cx="124372" cy="483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1012566" y="5813940"/>
            <a:ext cx="181087" cy="49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1030691" y="5854301"/>
            <a:ext cx="191794" cy="499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0800000" flipH="1" flipV="1">
            <a:off x="1429376" y="5852798"/>
            <a:ext cx="124372" cy="483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10800000" flipH="1" flipV="1">
            <a:off x="1388948" y="5812246"/>
            <a:ext cx="181087" cy="4919"/>
          </a:xfrm>
          <a:prstGeom prst="straightConnector1">
            <a:avLst/>
          </a:prstGeom>
          <a:solidFill>
            <a:srgbClr val="00B294"/>
          </a:solidFill>
          <a:ln>
            <a:noFill/>
          </a:ln>
        </p:spPr>
      </p:cxnSp>
      <p:cxnSp>
        <p:nvCxnSpPr>
          <p:cNvPr id="72" name="Straight Arrow Connector 71"/>
          <p:cNvCxnSpPr/>
          <p:nvPr/>
        </p:nvCxnSpPr>
        <p:spPr>
          <a:xfrm rot="10800000" flipH="1">
            <a:off x="1360116" y="5726864"/>
            <a:ext cx="191794" cy="4994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Freeform 88"/>
          <p:cNvSpPr>
            <a:spLocks noEditPoints="1"/>
          </p:cNvSpPr>
          <p:nvPr/>
        </p:nvSpPr>
        <p:spPr bwMode="black">
          <a:xfrm>
            <a:off x="965257" y="5574556"/>
            <a:ext cx="635588" cy="53897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00B294"/>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12" tIns="45706" rIns="91412" bIns="45706" numCol="1" rtlCol="0" anchor="ctr" anchorCtr="0" compatLnSpc="1">
            <a:prstTxWarp prst="textNoShape">
              <a:avLst/>
            </a:prstTxWarp>
          </a:bodyPr>
          <a:lstStyle/>
          <a:p>
            <a:pPr defTabSz="740518"/>
            <a:endParaRPr lang="en-US" sz="1799" spc="-122" dirty="0">
              <a:solidFill>
                <a:srgbClr val="1A1A1A"/>
              </a:solidFill>
              <a:latin typeface="Segoe Light" pitchFamily="34" charset="0"/>
            </a:endParaRPr>
          </a:p>
        </p:txBody>
      </p:sp>
      <p:sp>
        <p:nvSpPr>
          <p:cNvPr id="30" name="TextBox 29"/>
          <p:cNvSpPr txBox="1"/>
          <p:nvPr/>
        </p:nvSpPr>
        <p:spPr>
          <a:xfrm>
            <a:off x="5486120" y="2817746"/>
            <a:ext cx="2514615" cy="290773"/>
          </a:xfrm>
          <a:prstGeom prst="rect">
            <a:avLst/>
          </a:prstGeom>
          <a:noFill/>
        </p:spPr>
        <p:txBody>
          <a:bodyPr wrap="square" lIns="0" tIns="0" rIns="0" bIns="0" rtlCol="0">
            <a:spAutoFit/>
          </a:bodyPr>
          <a:lstStyle/>
          <a:p>
            <a:pPr defTabSz="1218317">
              <a:lnSpc>
                <a:spcPct val="90000"/>
              </a:lnSpc>
              <a:spcBef>
                <a:spcPct val="20000"/>
              </a:spcBef>
              <a:buSzPct val="80000"/>
            </a:pPr>
            <a:r>
              <a:rPr lang="en-US" sz="2099" dirty="0">
                <a:solidFill>
                  <a:srgbClr val="1A1A1A"/>
                </a:solidFill>
                <a:latin typeface="Segoe UI Light" panose="020B0502040204020203" pitchFamily="34" charset="0"/>
                <a:cs typeface="Segoe UI Light" panose="020B0502040204020203" pitchFamily="34" charset="0"/>
              </a:rPr>
              <a:t>Windows Server</a:t>
            </a:r>
          </a:p>
        </p:txBody>
      </p:sp>
      <p:sp>
        <p:nvSpPr>
          <p:cNvPr id="54" name="TextBox 53"/>
          <p:cNvSpPr txBox="1"/>
          <p:nvPr/>
        </p:nvSpPr>
        <p:spPr>
          <a:xfrm>
            <a:off x="5398563" y="3521146"/>
            <a:ext cx="2514615" cy="290773"/>
          </a:xfrm>
          <a:prstGeom prst="rect">
            <a:avLst/>
          </a:prstGeom>
          <a:noFill/>
        </p:spPr>
        <p:txBody>
          <a:bodyPr wrap="square" lIns="0" tIns="0" rIns="0" bIns="0" rtlCol="0">
            <a:spAutoFit/>
          </a:bodyPr>
          <a:lstStyle/>
          <a:p>
            <a:pPr defTabSz="1218317">
              <a:lnSpc>
                <a:spcPct val="90000"/>
              </a:lnSpc>
              <a:spcBef>
                <a:spcPct val="20000"/>
              </a:spcBef>
              <a:buSzPct val="80000"/>
            </a:pPr>
            <a:r>
              <a:rPr lang="en-US" sz="2099" dirty="0">
                <a:solidFill>
                  <a:srgbClr val="1A1A1A"/>
                </a:solidFill>
                <a:latin typeface="Segoe UI Light" panose="020B0502040204020203" pitchFamily="34" charset="0"/>
                <a:cs typeface="Segoe UI Light" panose="020B0502040204020203" pitchFamily="34" charset="0"/>
              </a:rPr>
              <a:t>Linux</a:t>
            </a:r>
          </a:p>
        </p:txBody>
      </p:sp>
      <p:pic>
        <p:nvPicPr>
          <p:cNvPr id="16" name="Picture 15"/>
          <p:cNvPicPr>
            <a:picLocks noChangeAspect="1"/>
          </p:cNvPicPr>
          <p:nvPr/>
        </p:nvPicPr>
        <p:blipFill>
          <a:blip r:embed="rId3"/>
          <a:stretch>
            <a:fillRect/>
          </a:stretch>
        </p:blipFill>
        <p:spPr>
          <a:xfrm>
            <a:off x="4840063" y="3431672"/>
            <a:ext cx="390146" cy="468176"/>
          </a:xfrm>
          <a:prstGeom prst="rect">
            <a:avLst/>
          </a:prstGeom>
        </p:spPr>
      </p:pic>
      <p:grpSp>
        <p:nvGrpSpPr>
          <p:cNvPr id="20" name="Group 19"/>
          <p:cNvGrpSpPr/>
          <p:nvPr/>
        </p:nvGrpSpPr>
        <p:grpSpPr>
          <a:xfrm>
            <a:off x="4757281" y="2641987"/>
            <a:ext cx="595389" cy="569632"/>
            <a:chOff x="4445229" y="2754515"/>
            <a:chExt cx="2540675" cy="2430763"/>
          </a:xfrm>
          <a:solidFill>
            <a:srgbClr val="68217A"/>
          </a:solidFill>
        </p:grpSpPr>
        <p:sp>
          <p:nvSpPr>
            <p:cNvPr id="18" name="Rectangle 17"/>
            <p:cNvSpPr/>
            <p:nvPr/>
          </p:nvSpPr>
          <p:spPr>
            <a:xfrm>
              <a:off x="4445229" y="2938315"/>
              <a:ext cx="1074981" cy="1005042"/>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981" h="1005042">
                  <a:moveTo>
                    <a:pt x="0" y="148856"/>
                  </a:moveTo>
                  <a:lnTo>
                    <a:pt x="1074469" y="0"/>
                  </a:lnTo>
                  <a:cubicBezTo>
                    <a:pt x="1072697" y="361595"/>
                    <a:pt x="1076242" y="643446"/>
                    <a:pt x="1074470" y="1005041"/>
                  </a:cubicBezTo>
                  <a:lnTo>
                    <a:pt x="5316" y="1005042"/>
                  </a:lnTo>
                  <a:lnTo>
                    <a:pt x="0" y="148856"/>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63" name="Rectangle 17"/>
            <p:cNvSpPr/>
            <p:nvPr/>
          </p:nvSpPr>
          <p:spPr>
            <a:xfrm>
              <a:off x="5561226" y="2754515"/>
              <a:ext cx="1424678" cy="1188842"/>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981" h="1005042">
                  <a:moveTo>
                    <a:pt x="0" y="148856"/>
                  </a:moveTo>
                  <a:lnTo>
                    <a:pt x="1074469" y="0"/>
                  </a:lnTo>
                  <a:cubicBezTo>
                    <a:pt x="1072697" y="361595"/>
                    <a:pt x="1076242" y="643446"/>
                    <a:pt x="1074470" y="1005041"/>
                  </a:cubicBezTo>
                  <a:lnTo>
                    <a:pt x="5316" y="1005042"/>
                  </a:lnTo>
                  <a:lnTo>
                    <a:pt x="0" y="148856"/>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66" name="Rectangle 17"/>
            <p:cNvSpPr/>
            <p:nvPr/>
          </p:nvSpPr>
          <p:spPr>
            <a:xfrm>
              <a:off x="4451344" y="3999377"/>
              <a:ext cx="1069665" cy="1005041"/>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 name="connsiteX0" fmla="*/ 0 w 1069665"/>
                <a:gd name="connsiteY0" fmla="*/ 0 h 1005042"/>
                <a:gd name="connsiteX1" fmla="*/ 1069153 w 1069665"/>
                <a:gd name="connsiteY1" fmla="*/ 0 h 1005042"/>
                <a:gd name="connsiteX2" fmla="*/ 1069154 w 1069665"/>
                <a:gd name="connsiteY2" fmla="*/ 1005041 h 1005042"/>
                <a:gd name="connsiteX3" fmla="*/ 0 w 1069665"/>
                <a:gd name="connsiteY3" fmla="*/ 1005042 h 1005042"/>
                <a:gd name="connsiteX4" fmla="*/ 0 w 1069665"/>
                <a:gd name="connsiteY4" fmla="*/ 0 h 1005042"/>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82767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771126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66819 h 1005041"/>
                <a:gd name="connsiteX4" fmla="*/ 0 w 1069665"/>
                <a:gd name="connsiteY4" fmla="*/ 0 h 100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665" h="1005041">
                  <a:moveTo>
                    <a:pt x="0" y="0"/>
                  </a:moveTo>
                  <a:lnTo>
                    <a:pt x="1069153" y="0"/>
                  </a:lnTo>
                  <a:cubicBezTo>
                    <a:pt x="1067381" y="361595"/>
                    <a:pt x="1070926" y="643446"/>
                    <a:pt x="1069154" y="1005041"/>
                  </a:cubicBezTo>
                  <a:lnTo>
                    <a:pt x="5316" y="866819"/>
                  </a:lnTo>
                  <a:lnTo>
                    <a:pt x="0" y="0"/>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sp>
          <p:nvSpPr>
            <p:cNvPr id="67" name="Rectangle 17"/>
            <p:cNvSpPr/>
            <p:nvPr/>
          </p:nvSpPr>
          <p:spPr>
            <a:xfrm>
              <a:off x="5568390" y="3998555"/>
              <a:ext cx="1417514" cy="1186723"/>
            </a:xfrm>
            <a:custGeom>
              <a:avLst/>
              <a:gdLst>
                <a:gd name="connsiteX0" fmla="*/ 0 w 1069153"/>
                <a:gd name="connsiteY0" fmla="*/ 0 h 914665"/>
                <a:gd name="connsiteX1" fmla="*/ 1069153 w 1069153"/>
                <a:gd name="connsiteY1" fmla="*/ 0 h 914665"/>
                <a:gd name="connsiteX2" fmla="*/ 1069153 w 1069153"/>
                <a:gd name="connsiteY2" fmla="*/ 914665 h 914665"/>
                <a:gd name="connsiteX3" fmla="*/ 0 w 1069153"/>
                <a:gd name="connsiteY3" fmla="*/ 914665 h 914665"/>
                <a:gd name="connsiteX4" fmla="*/ 0 w 1069153"/>
                <a:gd name="connsiteY4" fmla="*/ 0 h 914665"/>
                <a:gd name="connsiteX0" fmla="*/ 0 w 1074470"/>
                <a:gd name="connsiteY0" fmla="*/ 170121 h 1084786"/>
                <a:gd name="connsiteX1" fmla="*/ 1074470 w 1074470"/>
                <a:gd name="connsiteY1" fmla="*/ 0 h 1084786"/>
                <a:gd name="connsiteX2" fmla="*/ 1069153 w 1074470"/>
                <a:gd name="connsiteY2" fmla="*/ 1084786 h 1084786"/>
                <a:gd name="connsiteX3" fmla="*/ 0 w 1074470"/>
                <a:gd name="connsiteY3" fmla="*/ 1084786 h 1084786"/>
                <a:gd name="connsiteX4" fmla="*/ 0 w 1074470"/>
                <a:gd name="connsiteY4" fmla="*/ 170121 h 1084786"/>
                <a:gd name="connsiteX0" fmla="*/ 15949 w 1074470"/>
                <a:gd name="connsiteY0" fmla="*/ 148856 h 1084786"/>
                <a:gd name="connsiteX1" fmla="*/ 1074470 w 1074470"/>
                <a:gd name="connsiteY1" fmla="*/ 0 h 1084786"/>
                <a:gd name="connsiteX2" fmla="*/ 1069153 w 1074470"/>
                <a:gd name="connsiteY2" fmla="*/ 1084786 h 1084786"/>
                <a:gd name="connsiteX3" fmla="*/ 0 w 1074470"/>
                <a:gd name="connsiteY3" fmla="*/ 1084786 h 1084786"/>
                <a:gd name="connsiteX4" fmla="*/ 15949 w 1074470"/>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10632 w 1058521"/>
                <a:gd name="connsiteY3" fmla="*/ 973144 h 1084786"/>
                <a:gd name="connsiteX4" fmla="*/ 0 w 1058521"/>
                <a:gd name="connsiteY4" fmla="*/ 148856 h 1084786"/>
                <a:gd name="connsiteX0" fmla="*/ 0 w 1058521"/>
                <a:gd name="connsiteY0" fmla="*/ 148856 h 1084786"/>
                <a:gd name="connsiteX1" fmla="*/ 1058521 w 1058521"/>
                <a:gd name="connsiteY1" fmla="*/ 0 h 1084786"/>
                <a:gd name="connsiteX2" fmla="*/ 1053204 w 1058521"/>
                <a:gd name="connsiteY2" fmla="*/ 1084786 h 1084786"/>
                <a:gd name="connsiteX3" fmla="*/ 5316 w 1058521"/>
                <a:gd name="connsiteY3" fmla="*/ 1005042 h 1084786"/>
                <a:gd name="connsiteX4" fmla="*/ 0 w 1058521"/>
                <a:gd name="connsiteY4" fmla="*/ 148856 h 1084786"/>
                <a:gd name="connsiteX0" fmla="*/ 0 w 1085177"/>
                <a:gd name="connsiteY0" fmla="*/ 148856 h 1005042"/>
                <a:gd name="connsiteX1" fmla="*/ 1058521 w 1085177"/>
                <a:gd name="connsiteY1" fmla="*/ 0 h 1005042"/>
                <a:gd name="connsiteX2" fmla="*/ 1085102 w 1085177"/>
                <a:gd name="connsiteY2" fmla="*/ 1005041 h 1005042"/>
                <a:gd name="connsiteX3" fmla="*/ 5316 w 1085177"/>
                <a:gd name="connsiteY3" fmla="*/ 1005042 h 1005042"/>
                <a:gd name="connsiteX4" fmla="*/ 0 w 1085177"/>
                <a:gd name="connsiteY4" fmla="*/ 148856 h 1005042"/>
                <a:gd name="connsiteX0" fmla="*/ 0 w 1074584"/>
                <a:gd name="connsiteY0" fmla="*/ 148856 h 1005042"/>
                <a:gd name="connsiteX1" fmla="*/ 1058521 w 1074584"/>
                <a:gd name="connsiteY1" fmla="*/ 0 h 1005042"/>
                <a:gd name="connsiteX2" fmla="*/ 1074470 w 1074584"/>
                <a:gd name="connsiteY2" fmla="*/ 1005041 h 1005042"/>
                <a:gd name="connsiteX3" fmla="*/ 5316 w 1074584"/>
                <a:gd name="connsiteY3" fmla="*/ 1005042 h 1005042"/>
                <a:gd name="connsiteX4" fmla="*/ 0 w 1074584"/>
                <a:gd name="connsiteY4" fmla="*/ 148856 h 1005042"/>
                <a:gd name="connsiteX0" fmla="*/ 0 w 1074981"/>
                <a:gd name="connsiteY0" fmla="*/ 148856 h 1005042"/>
                <a:gd name="connsiteX1" fmla="*/ 1074469 w 1074981"/>
                <a:gd name="connsiteY1" fmla="*/ 0 h 1005042"/>
                <a:gd name="connsiteX2" fmla="*/ 1074470 w 1074981"/>
                <a:gd name="connsiteY2" fmla="*/ 1005041 h 1005042"/>
                <a:gd name="connsiteX3" fmla="*/ 5316 w 1074981"/>
                <a:gd name="connsiteY3" fmla="*/ 1005042 h 1005042"/>
                <a:gd name="connsiteX4" fmla="*/ 0 w 1074981"/>
                <a:gd name="connsiteY4" fmla="*/ 148856 h 1005042"/>
                <a:gd name="connsiteX0" fmla="*/ 0 w 1069665"/>
                <a:gd name="connsiteY0" fmla="*/ 0 h 1005042"/>
                <a:gd name="connsiteX1" fmla="*/ 1069153 w 1069665"/>
                <a:gd name="connsiteY1" fmla="*/ 0 h 1005042"/>
                <a:gd name="connsiteX2" fmla="*/ 1069154 w 1069665"/>
                <a:gd name="connsiteY2" fmla="*/ 1005041 h 1005042"/>
                <a:gd name="connsiteX3" fmla="*/ 0 w 1069665"/>
                <a:gd name="connsiteY3" fmla="*/ 1005042 h 1005042"/>
                <a:gd name="connsiteX4" fmla="*/ 0 w 1069665"/>
                <a:gd name="connsiteY4" fmla="*/ 0 h 1005042"/>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82767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771126 h 1005041"/>
                <a:gd name="connsiteX4" fmla="*/ 0 w 1069665"/>
                <a:gd name="connsiteY4" fmla="*/ 0 h 1005041"/>
                <a:gd name="connsiteX0" fmla="*/ 0 w 1069665"/>
                <a:gd name="connsiteY0" fmla="*/ 0 h 1005041"/>
                <a:gd name="connsiteX1" fmla="*/ 1069153 w 1069665"/>
                <a:gd name="connsiteY1" fmla="*/ 0 h 1005041"/>
                <a:gd name="connsiteX2" fmla="*/ 1069154 w 1069665"/>
                <a:gd name="connsiteY2" fmla="*/ 1005041 h 1005041"/>
                <a:gd name="connsiteX3" fmla="*/ 5316 w 1069665"/>
                <a:gd name="connsiteY3" fmla="*/ 866819 h 1005041"/>
                <a:gd name="connsiteX4" fmla="*/ 0 w 1069665"/>
                <a:gd name="connsiteY4" fmla="*/ 0 h 100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665" h="1005041">
                  <a:moveTo>
                    <a:pt x="0" y="0"/>
                  </a:moveTo>
                  <a:lnTo>
                    <a:pt x="1069153" y="0"/>
                  </a:lnTo>
                  <a:cubicBezTo>
                    <a:pt x="1067381" y="361595"/>
                    <a:pt x="1070926" y="643446"/>
                    <a:pt x="1069154" y="1005041"/>
                  </a:cubicBezTo>
                  <a:lnTo>
                    <a:pt x="5316" y="866819"/>
                  </a:lnTo>
                  <a:lnTo>
                    <a:pt x="0" y="0"/>
                  </a:lnTo>
                  <a:close/>
                </a:path>
              </a:pathLst>
            </a:custGeom>
            <a:solidFill>
              <a:srgbClr val="9B4F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1A1A1A"/>
                </a:solidFill>
              </a:endParaRPr>
            </a:p>
          </p:txBody>
        </p:sp>
      </p:grpSp>
      <p:sp>
        <p:nvSpPr>
          <p:cNvPr id="47" name="TextBox 46"/>
          <p:cNvSpPr txBox="1"/>
          <p:nvPr/>
        </p:nvSpPr>
        <p:spPr>
          <a:xfrm>
            <a:off x="8250439" y="2755710"/>
            <a:ext cx="3185913" cy="390687"/>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317"/>
            <a:r>
              <a:rPr lang="en-US" sz="2132" dirty="0">
                <a:solidFill>
                  <a:srgbClr val="1A1A1A"/>
                </a:solidFill>
                <a:cs typeface="Segoe UI Light" panose="020B0502040204020203" pitchFamily="34" charset="0"/>
              </a:rPr>
              <a:t>Boot VM from new disk</a:t>
            </a:r>
          </a:p>
        </p:txBody>
      </p:sp>
      <p:sp>
        <p:nvSpPr>
          <p:cNvPr id="57" name="Freeform 6"/>
          <p:cNvSpPr>
            <a:spLocks noEditPoints="1"/>
          </p:cNvSpPr>
          <p:nvPr/>
        </p:nvSpPr>
        <p:spPr bwMode="auto">
          <a:xfrm>
            <a:off x="4911256" y="4123964"/>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solidFill>
                <a:srgbClr val="1A1A1A"/>
              </a:solidFill>
            </a:endParaRPr>
          </a:p>
        </p:txBody>
      </p:sp>
      <p:sp>
        <p:nvSpPr>
          <p:cNvPr id="58" name="Freeform 6"/>
          <p:cNvSpPr>
            <a:spLocks noEditPoints="1"/>
          </p:cNvSpPr>
          <p:nvPr/>
        </p:nvSpPr>
        <p:spPr bwMode="auto">
          <a:xfrm>
            <a:off x="4914682" y="4569411"/>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solidFill>
                <a:srgbClr val="1A1A1A"/>
              </a:solidFill>
            </a:endParaRPr>
          </a:p>
        </p:txBody>
      </p:sp>
      <p:sp>
        <p:nvSpPr>
          <p:cNvPr id="59" name="Freeform 6"/>
          <p:cNvSpPr>
            <a:spLocks noEditPoints="1"/>
          </p:cNvSpPr>
          <p:nvPr/>
        </p:nvSpPr>
        <p:spPr bwMode="auto">
          <a:xfrm>
            <a:off x="4911288" y="5026628"/>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solidFill>
                <a:srgbClr val="1A1A1A"/>
              </a:solidFill>
            </a:endParaRPr>
          </a:p>
        </p:txBody>
      </p:sp>
      <p:sp>
        <p:nvSpPr>
          <p:cNvPr id="60" name="Freeform 6"/>
          <p:cNvSpPr>
            <a:spLocks noEditPoints="1"/>
          </p:cNvSpPr>
          <p:nvPr/>
        </p:nvSpPr>
        <p:spPr bwMode="auto">
          <a:xfrm>
            <a:off x="4907774" y="5430681"/>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solidFill>
                <a:srgbClr val="1A1A1A"/>
              </a:solidFill>
            </a:endParaRPr>
          </a:p>
        </p:txBody>
      </p:sp>
      <p:sp>
        <p:nvSpPr>
          <p:cNvPr id="61" name="Freeform 6"/>
          <p:cNvSpPr>
            <a:spLocks noEditPoints="1"/>
          </p:cNvSpPr>
          <p:nvPr/>
        </p:nvSpPr>
        <p:spPr bwMode="auto">
          <a:xfrm>
            <a:off x="4911779" y="5882900"/>
            <a:ext cx="178814" cy="21282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9B4F96"/>
          </a:solidFill>
          <a:ln>
            <a:noFill/>
          </a:ln>
        </p:spPr>
        <p:txBody>
          <a:bodyPr vert="horz" wrap="square" lIns="91404" tIns="45703" rIns="91404" bIns="45703" numCol="1" anchor="t" anchorCtr="0" compatLnSpc="1">
            <a:prstTxWarp prst="textNoShape">
              <a:avLst/>
            </a:prstTxWarp>
          </a:bodyPr>
          <a:lstStyle/>
          <a:p>
            <a:pPr defTabSz="913223"/>
            <a:endParaRPr lang="en-US" sz="1865" dirty="0">
              <a:solidFill>
                <a:srgbClr val="1A1A1A"/>
              </a:solidFill>
            </a:endParaRPr>
          </a:p>
        </p:txBody>
      </p:sp>
    </p:spTree>
    <p:extLst>
      <p:ext uri="{BB962C8B-B14F-4D97-AF65-F5344CB8AC3E}">
        <p14:creationId xmlns:p14="http://schemas.microsoft.com/office/powerpoint/2010/main" val="40195770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1A1A1A"/>
                </a:solidFill>
              </a:rPr>
              <a:t>Azure SQL Database</a:t>
            </a:r>
            <a:endParaRPr lang="en-US" dirty="0">
              <a:solidFill>
                <a:srgbClr val="1A1A1A"/>
              </a:solidFill>
            </a:endParaRPr>
          </a:p>
        </p:txBody>
      </p:sp>
      <p:sp>
        <p:nvSpPr>
          <p:cNvPr id="2" name="Text Placeholder 1"/>
          <p:cNvSpPr>
            <a:spLocks noGrp="1"/>
          </p:cNvSpPr>
          <p:nvPr>
            <p:ph type="body" sz="quarter" idx="11"/>
          </p:nvPr>
        </p:nvSpPr>
        <p:spPr>
          <a:xfrm>
            <a:off x="269170" y="1189176"/>
            <a:ext cx="11652805" cy="4678204"/>
          </a:xfrm>
        </p:spPr>
        <p:txBody>
          <a:bodyPr/>
          <a:lstStyle/>
          <a:p>
            <a:pPr marL="346074" lvl="1" indent="-342900" defTabSz="914051">
              <a:spcBef>
                <a:spcPts val="600"/>
              </a:spcBef>
            </a:pPr>
            <a:r>
              <a:rPr lang="en-US" sz="2800" spc="-51" dirty="0">
                <a:solidFill>
                  <a:srgbClr val="1A1A1A"/>
                </a:solidFill>
              </a:rPr>
              <a:t>SQL Server database technology as a </a:t>
            </a:r>
            <a:r>
              <a:rPr lang="en-US" sz="2800" spc="-51" dirty="0" smtClean="0">
                <a:solidFill>
                  <a:srgbClr val="1A1A1A"/>
                </a:solidFill>
              </a:rPr>
              <a:t>service</a:t>
            </a:r>
            <a:endParaRPr lang="en-US" sz="2800" spc="-51" dirty="0">
              <a:solidFill>
                <a:srgbClr val="1A1A1A"/>
              </a:solidFill>
            </a:endParaRPr>
          </a:p>
          <a:p>
            <a:pPr marL="346074" lvl="1" indent="-342900" defTabSz="914051">
              <a:spcBef>
                <a:spcPts val="600"/>
              </a:spcBef>
            </a:pPr>
            <a:r>
              <a:rPr lang="en-US" sz="2800" spc="-51" dirty="0">
                <a:solidFill>
                  <a:srgbClr val="1A1A1A"/>
                </a:solidFill>
              </a:rPr>
              <a:t>Fully </a:t>
            </a:r>
            <a:r>
              <a:rPr lang="en-US" sz="2800" spc="-51" dirty="0" smtClean="0">
                <a:solidFill>
                  <a:srgbClr val="1A1A1A"/>
                </a:solidFill>
              </a:rPr>
              <a:t>Managed service</a:t>
            </a:r>
          </a:p>
          <a:p>
            <a:pPr marL="346074" lvl="1" indent="-342900" defTabSz="914051">
              <a:spcBef>
                <a:spcPts val="600"/>
              </a:spcBef>
            </a:pPr>
            <a:r>
              <a:rPr lang="en-US" sz="2800" spc="-51" dirty="0" smtClean="0">
                <a:solidFill>
                  <a:srgbClr val="1A1A1A"/>
                </a:solidFill>
              </a:rPr>
              <a:t>Enterprise-ready </a:t>
            </a:r>
            <a:r>
              <a:rPr lang="en-US" sz="2800" spc="-51" dirty="0">
                <a:solidFill>
                  <a:srgbClr val="1A1A1A"/>
                </a:solidFill>
              </a:rPr>
              <a:t>with automatic support for HA</a:t>
            </a:r>
          </a:p>
          <a:p>
            <a:pPr marL="346074" lvl="1" indent="-342900" defTabSz="914051">
              <a:spcBef>
                <a:spcPts val="600"/>
              </a:spcBef>
            </a:pPr>
            <a:r>
              <a:rPr lang="en-US" sz="2800" spc="-51" dirty="0">
                <a:solidFill>
                  <a:srgbClr val="1A1A1A"/>
                </a:solidFill>
              </a:rPr>
              <a:t>Designed to scale out elastically with demand</a:t>
            </a:r>
          </a:p>
          <a:p>
            <a:pPr marL="346074" lvl="1" indent="-342900" defTabSz="914051">
              <a:spcBef>
                <a:spcPts val="600"/>
              </a:spcBef>
            </a:pPr>
            <a:r>
              <a:rPr lang="en-US" sz="2800" spc="-51" dirty="0">
                <a:solidFill>
                  <a:srgbClr val="1A1A1A"/>
                </a:solidFill>
              </a:rPr>
              <a:t>Ideal for simple and complex </a:t>
            </a:r>
            <a:r>
              <a:rPr lang="en-US" sz="2800" spc="-51" dirty="0" smtClean="0">
                <a:solidFill>
                  <a:srgbClr val="1A1A1A"/>
                </a:solidFill>
              </a:rPr>
              <a:t>applications</a:t>
            </a:r>
          </a:p>
          <a:p>
            <a:pPr marL="346074" lvl="1" indent="-342900" defTabSz="914051">
              <a:spcBef>
                <a:spcPts val="600"/>
              </a:spcBef>
            </a:pPr>
            <a:r>
              <a:rPr lang="en-US" sz="2800" spc="-51" dirty="0" smtClean="0">
                <a:solidFill>
                  <a:srgbClr val="1A1A1A"/>
                </a:solidFill>
              </a:rPr>
              <a:t>Full support for TDS and ODBC</a:t>
            </a:r>
          </a:p>
          <a:p>
            <a:pPr marL="346074" lvl="1" indent="-342900" defTabSz="914051">
              <a:spcBef>
                <a:spcPts val="600"/>
              </a:spcBef>
            </a:pPr>
            <a:r>
              <a:rPr lang="en-US" sz="2800" spc="-51" dirty="0" smtClean="0">
                <a:solidFill>
                  <a:srgbClr val="1A1A1A"/>
                </a:solidFill>
              </a:rPr>
              <a:t>Familiar language and framework support</a:t>
            </a:r>
          </a:p>
          <a:p>
            <a:pPr marL="346074" lvl="1" indent="-342900" defTabSz="914051">
              <a:spcBef>
                <a:spcPts val="600"/>
              </a:spcBef>
            </a:pPr>
            <a:r>
              <a:rPr lang="en-US" sz="2800" spc="-51" dirty="0" smtClean="0">
                <a:solidFill>
                  <a:srgbClr val="1A1A1A"/>
                </a:solidFill>
              </a:rPr>
              <a:t>Cross Datacenter failover and backups to </a:t>
            </a:r>
            <a:br>
              <a:rPr lang="en-US" sz="2800" spc="-51" dirty="0" smtClean="0">
                <a:solidFill>
                  <a:srgbClr val="1A1A1A"/>
                </a:solidFill>
              </a:rPr>
            </a:br>
            <a:r>
              <a:rPr lang="en-US" sz="2800" spc="-51" dirty="0" smtClean="0">
                <a:solidFill>
                  <a:srgbClr val="1A1A1A"/>
                </a:solidFill>
              </a:rPr>
              <a:t>support disaster recovery scenarios</a:t>
            </a:r>
          </a:p>
          <a:p>
            <a:pPr marL="346074" lvl="1" indent="-342900" defTabSz="914051">
              <a:spcBef>
                <a:spcPts val="600"/>
              </a:spcBef>
            </a:pPr>
            <a:endParaRPr lang="en-US" sz="2800" spc="-51" dirty="0">
              <a:solidFill>
                <a:srgbClr val="1A1A1A"/>
              </a:solidFill>
            </a:endParaRPr>
          </a:p>
        </p:txBody>
      </p:sp>
      <p:pic>
        <p:nvPicPr>
          <p:cNvPr id="5" name="Picture 4"/>
          <p:cNvPicPr>
            <a:picLocks noChangeAspect="1"/>
          </p:cNvPicPr>
          <p:nvPr/>
        </p:nvPicPr>
        <p:blipFill>
          <a:blip r:embed="rId3"/>
          <a:stretch>
            <a:fillRect/>
          </a:stretch>
        </p:blipFill>
        <p:spPr>
          <a:xfrm>
            <a:off x="7705114" y="4038600"/>
            <a:ext cx="4370899" cy="2409825"/>
          </a:xfrm>
          <a:prstGeom prst="rect">
            <a:avLst/>
          </a:prstGeom>
        </p:spPr>
      </p:pic>
    </p:spTree>
    <p:extLst>
      <p:ext uri="{BB962C8B-B14F-4D97-AF65-F5344CB8AC3E}">
        <p14:creationId xmlns:p14="http://schemas.microsoft.com/office/powerpoint/2010/main" val="27524381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1A1A"/>
                </a:solidFill>
              </a:rPr>
              <a:t>Microsoft Azure Web Sites</a:t>
            </a:r>
            <a:endParaRPr lang="en-US" dirty="0">
              <a:solidFill>
                <a:srgbClr val="1A1A1A"/>
              </a:solidFill>
            </a:endParaRPr>
          </a:p>
        </p:txBody>
      </p:sp>
      <p:grpSp>
        <p:nvGrpSpPr>
          <p:cNvPr id="6" name="Group 5"/>
          <p:cNvGrpSpPr/>
          <p:nvPr/>
        </p:nvGrpSpPr>
        <p:grpSpPr>
          <a:xfrm>
            <a:off x="301624" y="1101494"/>
            <a:ext cx="3780679" cy="4842106"/>
            <a:chOff x="301624" y="1101494"/>
            <a:chExt cx="3780679" cy="4842106"/>
          </a:xfrm>
        </p:grpSpPr>
        <p:grpSp>
          <p:nvGrpSpPr>
            <p:cNvPr id="3" name="Group 2"/>
            <p:cNvGrpSpPr/>
            <p:nvPr/>
          </p:nvGrpSpPr>
          <p:grpSpPr>
            <a:xfrm>
              <a:off x="301624" y="1101494"/>
              <a:ext cx="3540927" cy="1447800"/>
              <a:chOff x="1077078" y="2109352"/>
              <a:chExt cx="2743200" cy="2895698"/>
            </a:xfrm>
          </p:grpSpPr>
          <p:sp>
            <p:nvSpPr>
              <p:cNvPr id="11" name="Rectangle 10"/>
              <p:cNvSpPr/>
              <p:nvPr/>
            </p:nvSpPr>
            <p:spPr bwMode="auto">
              <a:xfrm>
                <a:off x="1077078" y="2261850"/>
                <a:ext cx="2743200" cy="2743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86" fontAlgn="base">
                  <a:spcBef>
                    <a:spcPct val="0"/>
                  </a:spcBef>
                  <a:spcAft>
                    <a:spcPct val="0"/>
                  </a:spcAft>
                </a:pPr>
                <a:endParaRPr lang="en-US" sz="2266" dirty="0">
                  <a:solidFill>
                    <a:srgbClr val="1A1A1A"/>
                  </a:solidFill>
                </a:endParaRPr>
              </a:p>
            </p:txBody>
          </p:sp>
          <p:sp>
            <p:nvSpPr>
              <p:cNvPr id="17" name="Rectangle 16"/>
              <p:cNvSpPr/>
              <p:nvPr/>
            </p:nvSpPr>
            <p:spPr>
              <a:xfrm>
                <a:off x="1077078" y="3984685"/>
                <a:ext cx="2743200" cy="916949"/>
              </a:xfrm>
              <a:prstGeom prst="rect">
                <a:avLst/>
              </a:prstGeom>
            </p:spPr>
            <p:txBody>
              <a:bodyPr wrap="square" lIns="121888" anchor="b" anchorCtr="0">
                <a:spAutoFit/>
              </a:bodyPr>
              <a:lstStyle/>
              <a:p>
                <a:pPr algn="ctr" defTabSz="914148">
                  <a:lnSpc>
                    <a:spcPct val="85000"/>
                  </a:lnSpc>
                  <a:defRPr/>
                </a:pPr>
                <a:r>
                  <a:rPr lang="en-US" sz="2799" kern="0" spc="-71" dirty="0">
                    <a:solidFill>
                      <a:srgbClr val="1A1A1A"/>
                    </a:soli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031234" y="2109352"/>
                <a:ext cx="915333" cy="1667391"/>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0" name="Text Placeholder 3"/>
            <p:cNvSpPr txBox="1">
              <a:spLocks/>
            </p:cNvSpPr>
            <p:nvPr/>
          </p:nvSpPr>
          <p:spPr>
            <a:xfrm>
              <a:off x="303212" y="2549294"/>
              <a:ext cx="3779091" cy="33943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800"/>
                </a:spcAft>
                <a:buNone/>
                <a:defRPr/>
              </a:pPr>
              <a:r>
                <a:rPr lang="en-US" sz="1799" dirty="0">
                  <a:solidFill>
                    <a:srgbClr val="1A1A1A"/>
                  </a:solidFill>
                  <a:latin typeface="Segoe UI Light" panose="020B0502040204020203" pitchFamily="34" charset="0"/>
                  <a:cs typeface="Segoe UI Light" panose="020B0502040204020203" pitchFamily="34" charset="0"/>
                </a:rPr>
                <a:t>Create new sites in seconds</a:t>
              </a:r>
            </a:p>
            <a:p>
              <a:pPr marL="0" indent="0">
                <a:lnSpc>
                  <a:spcPct val="100000"/>
                </a:lnSpc>
                <a:spcAft>
                  <a:spcPts val="800"/>
                </a:spcAft>
                <a:buNone/>
                <a:defRPr/>
              </a:pPr>
              <a:r>
                <a:rPr lang="en-US" sz="1799" dirty="0">
                  <a:solidFill>
                    <a:srgbClr val="1A1A1A"/>
                  </a:solidFill>
                  <a:latin typeface="Segoe UI Light" panose="020B0502040204020203" pitchFamily="34" charset="0"/>
                  <a:cs typeface="Segoe UI Light" panose="020B0502040204020203" pitchFamily="34" charset="0"/>
                </a:rPr>
                <a:t>Easily manage and scale your sites</a:t>
              </a:r>
            </a:p>
            <a:p>
              <a:pPr marL="0" indent="0">
                <a:lnSpc>
                  <a:spcPct val="100000"/>
                </a:lnSpc>
                <a:spcAft>
                  <a:spcPts val="800"/>
                </a:spcAft>
                <a:buNone/>
                <a:defRPr/>
              </a:pPr>
              <a:r>
                <a:rPr lang="en-US" sz="1799" dirty="0">
                  <a:solidFill>
                    <a:srgbClr val="1A1A1A"/>
                  </a:solidFill>
                  <a:latin typeface="Segoe UI Light" panose="020B0502040204020203" pitchFamily="34" charset="0"/>
                  <a:cs typeface="Segoe UI Light" panose="020B0502040204020203" pitchFamily="34" charset="0"/>
                </a:rPr>
                <a:t>Automatic load balancing and shared storage across instances</a:t>
              </a:r>
            </a:p>
            <a:p>
              <a:pPr marL="0" indent="0">
                <a:lnSpc>
                  <a:spcPct val="100000"/>
                </a:lnSpc>
                <a:spcAft>
                  <a:spcPts val="800"/>
                </a:spcAft>
                <a:buNone/>
                <a:defRPr/>
              </a:pPr>
              <a:r>
                <a:rPr lang="en-US" sz="1799" dirty="0">
                  <a:solidFill>
                    <a:srgbClr val="1A1A1A"/>
                  </a:solidFill>
                  <a:latin typeface="Segoe UI Light" panose="020B0502040204020203" pitchFamily="34" charset="0"/>
                  <a:cs typeface="Segoe UI Light" panose="020B0502040204020203" pitchFamily="34" charset="0"/>
                </a:rPr>
                <a:t>Scale out or up to reserved instances for improved performance and scale</a:t>
              </a:r>
            </a:p>
            <a:p>
              <a:pPr marL="0" indent="0">
                <a:lnSpc>
                  <a:spcPct val="100000"/>
                </a:lnSpc>
                <a:spcAft>
                  <a:spcPts val="800"/>
                </a:spcAft>
                <a:buNone/>
                <a:defRPr/>
              </a:pPr>
              <a:r>
                <a:rPr lang="en-US" sz="1799" dirty="0">
                  <a:solidFill>
                    <a:srgbClr val="1A1A1A"/>
                  </a:solidFill>
                  <a:latin typeface="Segoe UI Light" panose="020B0502040204020203" pitchFamily="34" charset="0"/>
                  <a:cs typeface="Segoe UI Light" panose="020B0502040204020203" pitchFamily="34" charset="0"/>
                </a:rPr>
                <a:t>Built-in web jobs support</a:t>
              </a:r>
            </a:p>
          </p:txBody>
        </p:sp>
      </p:grpSp>
      <p:grpSp>
        <p:nvGrpSpPr>
          <p:cNvPr id="7" name="Group 6"/>
          <p:cNvGrpSpPr/>
          <p:nvPr/>
        </p:nvGrpSpPr>
        <p:grpSpPr>
          <a:xfrm>
            <a:off x="4422671" y="1200636"/>
            <a:ext cx="3500541" cy="4742964"/>
            <a:chOff x="4422671" y="1200636"/>
            <a:chExt cx="3500541" cy="4742964"/>
          </a:xfrm>
        </p:grpSpPr>
        <p:grpSp>
          <p:nvGrpSpPr>
            <p:cNvPr id="4" name="Group 3"/>
            <p:cNvGrpSpPr/>
            <p:nvPr/>
          </p:nvGrpSpPr>
          <p:grpSpPr>
            <a:xfrm>
              <a:off x="4422671" y="1200636"/>
              <a:ext cx="3478717" cy="1348658"/>
              <a:chOff x="4734845" y="2261850"/>
              <a:chExt cx="2743200" cy="1316993"/>
            </a:xfrm>
          </p:grpSpPr>
          <p:sp>
            <p:nvSpPr>
              <p:cNvPr id="12" name="Rectangle 11"/>
              <p:cNvSpPr/>
              <p:nvPr/>
            </p:nvSpPr>
            <p:spPr bwMode="auto">
              <a:xfrm>
                <a:off x="4734845" y="2261850"/>
                <a:ext cx="2743200" cy="1316993"/>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86" fontAlgn="base">
                  <a:spcBef>
                    <a:spcPct val="0"/>
                  </a:spcBef>
                  <a:spcAft>
                    <a:spcPct val="0"/>
                  </a:spcAft>
                </a:pPr>
                <a:endParaRPr lang="en-US" sz="2266" dirty="0">
                  <a:solidFill>
                    <a:srgbClr val="1A1A1A"/>
                  </a:solidFill>
                </a:endParaRPr>
              </a:p>
            </p:txBody>
          </p:sp>
          <p:sp>
            <p:nvSpPr>
              <p:cNvPr id="18" name="Rectangle 17"/>
              <p:cNvSpPr/>
              <p:nvPr/>
            </p:nvSpPr>
            <p:spPr>
              <a:xfrm>
                <a:off x="4734845" y="3094555"/>
                <a:ext cx="2743200" cy="447695"/>
              </a:xfrm>
              <a:prstGeom prst="rect">
                <a:avLst/>
              </a:prstGeom>
            </p:spPr>
            <p:txBody>
              <a:bodyPr wrap="square" lIns="121888" anchor="b" anchorCtr="0">
                <a:spAutoFit/>
              </a:bodyPr>
              <a:lstStyle/>
              <a:p>
                <a:pPr algn="ctr" defTabSz="914148">
                  <a:lnSpc>
                    <a:spcPct val="85000"/>
                  </a:lnSpc>
                  <a:defRPr/>
                </a:pPr>
                <a:r>
                  <a:rPr lang="en-US" sz="2799" kern="0" spc="-71" dirty="0">
                    <a:solidFill>
                      <a:srgbClr val="1A1A1A"/>
                    </a:soli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700025" y="2282757"/>
                <a:ext cx="812839" cy="69932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1" name="Text Placeholder 3"/>
            <p:cNvSpPr txBox="1">
              <a:spLocks/>
            </p:cNvSpPr>
            <p:nvPr/>
          </p:nvSpPr>
          <p:spPr>
            <a:xfrm>
              <a:off x="4444495" y="2602783"/>
              <a:ext cx="3478717" cy="33408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Use ASP.NET, ASP, PHP, Java or Node.js</a:t>
              </a: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SQL Azure or MySQL databases</a:t>
              </a: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Start with open source apps and frameworks</a:t>
              </a: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Develop with VS and </a:t>
              </a:r>
              <a:r>
                <a:rPr lang="en-US" sz="1799" dirty="0" err="1">
                  <a:solidFill>
                    <a:srgbClr val="1A1A1A"/>
                  </a:solidFill>
                  <a:latin typeface="Segoe UI Light" panose="020B0502040204020203" pitchFamily="34" charset="0"/>
                  <a:cs typeface="Segoe UI Light" panose="020B0502040204020203" pitchFamily="34" charset="0"/>
                </a:rPr>
                <a:t>WebMatrix</a:t>
              </a:r>
              <a:endParaRPr lang="en-US" sz="1799" dirty="0">
                <a:solidFill>
                  <a:srgbClr val="1A1A1A"/>
                </a:solidFill>
                <a:latin typeface="Segoe UI Light" panose="020B0502040204020203" pitchFamily="34" charset="0"/>
                <a:cs typeface="Segoe UI Light" panose="020B0502040204020203" pitchFamily="34" charset="0"/>
              </a:endParaRP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Supports any Web development tool on any platform (Windows, OSX, Linux)</a:t>
              </a:r>
            </a:p>
          </p:txBody>
        </p:sp>
      </p:grpSp>
      <p:grpSp>
        <p:nvGrpSpPr>
          <p:cNvPr id="8" name="Group 7"/>
          <p:cNvGrpSpPr/>
          <p:nvPr/>
        </p:nvGrpSpPr>
        <p:grpSpPr>
          <a:xfrm>
            <a:off x="8481507" y="1194501"/>
            <a:ext cx="3556505" cy="4558648"/>
            <a:chOff x="8481507" y="1194501"/>
            <a:chExt cx="3556505" cy="4558648"/>
          </a:xfrm>
        </p:grpSpPr>
        <p:grpSp>
          <p:nvGrpSpPr>
            <p:cNvPr id="5" name="Group 4"/>
            <p:cNvGrpSpPr/>
            <p:nvPr/>
          </p:nvGrpSpPr>
          <p:grpSpPr>
            <a:xfrm>
              <a:off x="8481507" y="1194501"/>
              <a:ext cx="3478717" cy="1354793"/>
              <a:chOff x="8380580" y="2247256"/>
              <a:chExt cx="2743200" cy="1318633"/>
            </a:xfrm>
          </p:grpSpPr>
          <p:sp>
            <p:nvSpPr>
              <p:cNvPr id="13" name="Rectangle 12"/>
              <p:cNvSpPr/>
              <p:nvPr/>
            </p:nvSpPr>
            <p:spPr bwMode="auto">
              <a:xfrm>
                <a:off x="8380580" y="2261850"/>
                <a:ext cx="2743200" cy="1304039"/>
              </a:xfrm>
              <a:prstGeom prst="rect">
                <a:avLst/>
              </a:prstGeom>
              <a:solidFill>
                <a:srgbClr val="4668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86" fontAlgn="base">
                  <a:spcBef>
                    <a:spcPct val="0"/>
                  </a:spcBef>
                  <a:spcAft>
                    <a:spcPct val="0"/>
                  </a:spcAft>
                </a:pPr>
                <a:endParaRPr lang="en-US" sz="2266" dirty="0">
                  <a:solidFill>
                    <a:srgbClr val="1A1A1A"/>
                  </a:solidFill>
                </a:endParaRPr>
              </a:p>
            </p:txBody>
          </p:sp>
          <p:sp>
            <p:nvSpPr>
              <p:cNvPr id="19" name="Rectangle 18"/>
              <p:cNvSpPr/>
              <p:nvPr/>
            </p:nvSpPr>
            <p:spPr>
              <a:xfrm>
                <a:off x="8380580" y="3119666"/>
                <a:ext cx="2743200" cy="446223"/>
              </a:xfrm>
              <a:prstGeom prst="rect">
                <a:avLst/>
              </a:prstGeom>
            </p:spPr>
            <p:txBody>
              <a:bodyPr wrap="square" lIns="121888" anchor="b" anchorCtr="0">
                <a:spAutoFit/>
              </a:bodyPr>
              <a:lstStyle/>
              <a:p>
                <a:pPr algn="ctr" defTabSz="914148">
                  <a:lnSpc>
                    <a:spcPct val="85000"/>
                  </a:lnSpc>
                  <a:defRPr/>
                </a:pPr>
                <a:r>
                  <a:rPr lang="en-US" sz="2799" kern="0" spc="-71" dirty="0">
                    <a:solidFill>
                      <a:srgbClr val="1A1A1A"/>
                    </a:soli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345760" y="2247256"/>
                <a:ext cx="812839" cy="725069"/>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2" name="Text Placeholder 3"/>
            <p:cNvSpPr txBox="1">
              <a:spLocks/>
            </p:cNvSpPr>
            <p:nvPr/>
          </p:nvSpPr>
          <p:spPr>
            <a:xfrm>
              <a:off x="8511506" y="2602783"/>
              <a:ext cx="3526506" cy="31503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Rapid deployment for quick iteration</a:t>
              </a: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Integrated source control with Team Foundation Server (TFS) and </a:t>
              </a:r>
              <a:r>
                <a:rPr lang="en-US" sz="1799" dirty="0" err="1">
                  <a:solidFill>
                    <a:srgbClr val="1A1A1A"/>
                  </a:solidFill>
                  <a:latin typeface="Segoe UI Light" panose="020B0502040204020203" pitchFamily="34" charset="0"/>
                  <a:cs typeface="Segoe UI Light" panose="020B0502040204020203" pitchFamily="34" charset="0"/>
                </a:rPr>
                <a:t>Git</a:t>
              </a:r>
              <a:endParaRPr lang="en-US" sz="1799" dirty="0">
                <a:solidFill>
                  <a:srgbClr val="1A1A1A"/>
                </a:solidFill>
                <a:latin typeface="Segoe UI Light" panose="020B0502040204020203" pitchFamily="34" charset="0"/>
                <a:cs typeface="Segoe UI Light" panose="020B0502040204020203" pitchFamily="34" charset="0"/>
              </a:endParaRP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Built-in monitoring of </a:t>
              </a:r>
              <a:r>
                <a:rPr lang="en-US" sz="1799" dirty="0" err="1">
                  <a:solidFill>
                    <a:srgbClr val="1A1A1A"/>
                  </a:solidFill>
                  <a:latin typeface="Segoe UI Light" panose="020B0502040204020203" pitchFamily="34" charset="0"/>
                  <a:cs typeface="Segoe UI Light" panose="020B0502040204020203" pitchFamily="34" charset="0"/>
                </a:rPr>
                <a:t>perf</a:t>
              </a:r>
              <a:r>
                <a:rPr lang="en-US" sz="1799" dirty="0">
                  <a:solidFill>
                    <a:srgbClr val="1A1A1A"/>
                  </a:solidFill>
                  <a:latin typeface="Segoe UI Light" panose="020B0502040204020203" pitchFamily="34" charset="0"/>
                  <a:cs typeface="Segoe UI Light" panose="020B0502040204020203" pitchFamily="34" charset="0"/>
                </a:rPr>
                <a:t> and usage data</a:t>
              </a:r>
            </a:p>
            <a:p>
              <a:pPr marL="0" indent="0">
                <a:lnSpc>
                  <a:spcPct val="100000"/>
                </a:lnSpc>
                <a:spcAft>
                  <a:spcPts val="800"/>
                </a:spcAft>
                <a:buNone/>
              </a:pPr>
              <a:r>
                <a:rPr lang="en-US" sz="1799" dirty="0">
                  <a:solidFill>
                    <a:srgbClr val="1A1A1A"/>
                  </a:solidFill>
                  <a:latin typeface="Segoe UI Light" panose="020B0502040204020203" pitchFamily="34" charset="0"/>
                  <a:cs typeface="Segoe UI Light" panose="020B0502040204020203" pitchFamily="34" charset="0"/>
                </a:rPr>
                <a:t>Quick access to request logs, failed requests diagnostics and diagnostics</a:t>
              </a:r>
            </a:p>
          </p:txBody>
        </p:sp>
      </p:grpSp>
    </p:spTree>
    <p:extLst>
      <p:ext uri="{BB962C8B-B14F-4D97-AF65-F5344CB8AC3E}">
        <p14:creationId xmlns:p14="http://schemas.microsoft.com/office/powerpoint/2010/main" val="33012236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 Placeholder 1"/>
          <p:cNvSpPr txBox="1">
            <a:spLocks/>
          </p:cNvSpPr>
          <p:nvPr/>
        </p:nvSpPr>
        <p:spPr>
          <a:xfrm>
            <a:off x="268030" y="1256200"/>
            <a:ext cx="11650488" cy="721156"/>
          </a:xfrm>
          <a:prstGeom prst="rect">
            <a:avLst/>
          </a:prstGeom>
        </p:spPr>
        <p:txBody>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smtClean="0">
                <a:solidFill>
                  <a:srgbClr val="1A1A1A"/>
                </a:solidFill>
              </a:rPr>
              <a:t>Synchronize your corporate </a:t>
            </a:r>
            <a:br>
              <a:rPr lang="en-US" sz="3200" dirty="0" smtClean="0">
                <a:solidFill>
                  <a:srgbClr val="1A1A1A"/>
                </a:solidFill>
              </a:rPr>
            </a:br>
            <a:r>
              <a:rPr lang="en-US" sz="3200" dirty="0" smtClean="0">
                <a:solidFill>
                  <a:srgbClr val="1A1A1A"/>
                </a:solidFill>
              </a:rPr>
              <a:t>and 3</a:t>
            </a:r>
            <a:r>
              <a:rPr lang="en-US" sz="3200" baseline="30000" dirty="0" smtClean="0">
                <a:solidFill>
                  <a:srgbClr val="1A1A1A"/>
                </a:solidFill>
              </a:rPr>
              <a:t>rd</a:t>
            </a:r>
            <a:r>
              <a:rPr lang="en-US" sz="3200" dirty="0" smtClean="0">
                <a:solidFill>
                  <a:srgbClr val="1A1A1A"/>
                </a:solidFill>
              </a:rPr>
              <a:t> party identities</a:t>
            </a:r>
          </a:p>
          <a:p>
            <a:r>
              <a:rPr lang="en-US" sz="3200" dirty="0" smtClean="0">
                <a:solidFill>
                  <a:srgbClr val="1A1A1A"/>
                </a:solidFill>
              </a:rPr>
              <a:t>Integration with O365</a:t>
            </a:r>
          </a:p>
          <a:p>
            <a:r>
              <a:rPr lang="en-US" sz="3200" dirty="0" smtClean="0">
                <a:solidFill>
                  <a:srgbClr val="1A1A1A"/>
                </a:solidFill>
              </a:rPr>
              <a:t>Support modern protocols</a:t>
            </a:r>
          </a:p>
          <a:p>
            <a:pPr lvl="1"/>
            <a:r>
              <a:rPr lang="en-US" sz="1700" dirty="0" err="1" smtClean="0">
                <a:solidFill>
                  <a:srgbClr val="1A1A1A"/>
                </a:solidFill>
              </a:rPr>
              <a:t>OAuth</a:t>
            </a:r>
            <a:r>
              <a:rPr lang="en-US" sz="1700" dirty="0" smtClean="0">
                <a:solidFill>
                  <a:srgbClr val="1A1A1A"/>
                </a:solidFill>
              </a:rPr>
              <a:t> 2.0</a:t>
            </a:r>
          </a:p>
          <a:p>
            <a:pPr lvl="1"/>
            <a:r>
              <a:rPr lang="en-US" sz="1700" dirty="0" err="1" smtClean="0">
                <a:solidFill>
                  <a:srgbClr val="1A1A1A"/>
                </a:solidFill>
              </a:rPr>
              <a:t>OpenID</a:t>
            </a:r>
            <a:r>
              <a:rPr lang="en-US" sz="1700" dirty="0" smtClean="0">
                <a:solidFill>
                  <a:srgbClr val="1A1A1A"/>
                </a:solidFill>
              </a:rPr>
              <a:t> Connect</a:t>
            </a:r>
          </a:p>
          <a:p>
            <a:pPr lvl="1"/>
            <a:r>
              <a:rPr lang="en-US" sz="1700" dirty="0" smtClean="0">
                <a:solidFill>
                  <a:srgbClr val="1A1A1A"/>
                </a:solidFill>
              </a:rPr>
              <a:t>WS-Fed</a:t>
            </a:r>
          </a:p>
          <a:p>
            <a:pPr lvl="1"/>
            <a:r>
              <a:rPr lang="en-US" sz="1700" dirty="0" smtClean="0">
                <a:solidFill>
                  <a:srgbClr val="1A1A1A"/>
                </a:solidFill>
              </a:rPr>
              <a:t>SAML 2.0</a:t>
            </a:r>
          </a:p>
          <a:p>
            <a:r>
              <a:rPr lang="en-US" sz="3200" dirty="0" smtClean="0">
                <a:solidFill>
                  <a:srgbClr val="1A1A1A"/>
                </a:solidFill>
              </a:rPr>
              <a:t>Identity and Access Mgmt Permissions</a:t>
            </a:r>
          </a:p>
          <a:p>
            <a:pPr lvl="1"/>
            <a:r>
              <a:rPr lang="en-US" sz="1700" dirty="0" smtClean="0">
                <a:solidFill>
                  <a:srgbClr val="1A1A1A"/>
                </a:solidFill>
              </a:rPr>
              <a:t>Users</a:t>
            </a:r>
          </a:p>
          <a:p>
            <a:pPr lvl="1"/>
            <a:r>
              <a:rPr lang="en-US" sz="1700" dirty="0" smtClean="0">
                <a:solidFill>
                  <a:srgbClr val="1A1A1A"/>
                </a:solidFill>
              </a:rPr>
              <a:t>Groups</a:t>
            </a:r>
          </a:p>
          <a:p>
            <a:pPr lvl="1"/>
            <a:r>
              <a:rPr lang="en-US" sz="1700" dirty="0" smtClean="0">
                <a:solidFill>
                  <a:srgbClr val="1A1A1A"/>
                </a:solidFill>
              </a:rPr>
              <a:t>Applications</a:t>
            </a:r>
          </a:p>
          <a:p>
            <a:pPr lvl="1"/>
            <a:endParaRPr lang="en-US" sz="1700" dirty="0" smtClean="0">
              <a:solidFill>
                <a:srgbClr val="1A1A1A"/>
              </a:solidFill>
            </a:endParaRPr>
          </a:p>
        </p:txBody>
      </p:sp>
      <p:sp>
        <p:nvSpPr>
          <p:cNvPr id="397" name="Freeform 190"/>
          <p:cNvSpPr>
            <a:spLocks/>
          </p:cNvSpPr>
          <p:nvPr/>
        </p:nvSpPr>
        <p:spPr bwMode="auto">
          <a:xfrm>
            <a:off x="6002362" y="1359141"/>
            <a:ext cx="3063850" cy="1445471"/>
          </a:xfrm>
          <a:custGeom>
            <a:avLst/>
            <a:gdLst>
              <a:gd name="T0" fmla="*/ 387 w 460"/>
              <a:gd name="T1" fmla="*/ 133 h 303"/>
              <a:gd name="T2" fmla="*/ 387 w 460"/>
              <a:gd name="T3" fmla="*/ 127 h 303"/>
              <a:gd name="T4" fmla="*/ 260 w 460"/>
              <a:gd name="T5" fmla="*/ 0 h 303"/>
              <a:gd name="T6" fmla="*/ 154 w 460"/>
              <a:gd name="T7" fmla="*/ 57 h 303"/>
              <a:gd name="T8" fmla="*/ 119 w 460"/>
              <a:gd name="T9" fmla="*/ 47 h 303"/>
              <a:gd name="T10" fmla="*/ 78 w 460"/>
              <a:gd name="T11" fmla="*/ 60 h 303"/>
              <a:gd name="T12" fmla="*/ 46 w 460"/>
              <a:gd name="T13" fmla="*/ 119 h 303"/>
              <a:gd name="T14" fmla="*/ 0 w 460"/>
              <a:gd name="T15" fmla="*/ 203 h 303"/>
              <a:gd name="T16" fmla="*/ 89 w 460"/>
              <a:gd name="T17" fmla="*/ 303 h 303"/>
              <a:gd name="T18" fmla="*/ 100 w 460"/>
              <a:gd name="T19" fmla="*/ 303 h 303"/>
              <a:gd name="T20" fmla="*/ 110 w 460"/>
              <a:gd name="T21" fmla="*/ 303 h 303"/>
              <a:gd name="T22" fmla="*/ 317 w 460"/>
              <a:gd name="T23" fmla="*/ 303 h 303"/>
              <a:gd name="T24" fmla="*/ 321 w 460"/>
              <a:gd name="T25" fmla="*/ 303 h 303"/>
              <a:gd name="T26" fmla="*/ 327 w 460"/>
              <a:gd name="T27" fmla="*/ 303 h 303"/>
              <a:gd name="T28" fmla="*/ 342 w 460"/>
              <a:gd name="T29" fmla="*/ 303 h 303"/>
              <a:gd name="T30" fmla="*/ 375 w 460"/>
              <a:gd name="T31" fmla="*/ 303 h 303"/>
              <a:gd name="T32" fmla="*/ 460 w 460"/>
              <a:gd name="T33" fmla="*/ 217 h 303"/>
              <a:gd name="T34" fmla="*/ 387 w 460"/>
              <a:gd name="T35" fmla="*/ 1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0" h="303">
                <a:moveTo>
                  <a:pt x="387" y="133"/>
                </a:moveTo>
                <a:cubicBezTo>
                  <a:pt x="387" y="131"/>
                  <a:pt x="387" y="128"/>
                  <a:pt x="387" y="127"/>
                </a:cubicBezTo>
                <a:cubicBezTo>
                  <a:pt x="387" y="57"/>
                  <a:pt x="330" y="0"/>
                  <a:pt x="260" y="0"/>
                </a:cubicBezTo>
                <a:cubicBezTo>
                  <a:pt x="216" y="0"/>
                  <a:pt x="177" y="23"/>
                  <a:pt x="154" y="57"/>
                </a:cubicBezTo>
                <a:cubicBezTo>
                  <a:pt x="144" y="51"/>
                  <a:pt x="132" y="47"/>
                  <a:pt x="119" y="47"/>
                </a:cubicBezTo>
                <a:cubicBezTo>
                  <a:pt x="104" y="47"/>
                  <a:pt x="90" y="52"/>
                  <a:pt x="78" y="60"/>
                </a:cubicBezTo>
                <a:cubicBezTo>
                  <a:pt x="59" y="73"/>
                  <a:pt x="46" y="94"/>
                  <a:pt x="46" y="119"/>
                </a:cubicBezTo>
                <a:cubicBezTo>
                  <a:pt x="19" y="137"/>
                  <a:pt x="0" y="168"/>
                  <a:pt x="0" y="203"/>
                </a:cubicBezTo>
                <a:cubicBezTo>
                  <a:pt x="0" y="254"/>
                  <a:pt x="39" y="297"/>
                  <a:pt x="89" y="303"/>
                </a:cubicBezTo>
                <a:cubicBezTo>
                  <a:pt x="92" y="303"/>
                  <a:pt x="97" y="303"/>
                  <a:pt x="100" y="303"/>
                </a:cubicBezTo>
                <a:cubicBezTo>
                  <a:pt x="103" y="303"/>
                  <a:pt x="107" y="303"/>
                  <a:pt x="110" y="303"/>
                </a:cubicBezTo>
                <a:cubicBezTo>
                  <a:pt x="157" y="303"/>
                  <a:pt x="266" y="303"/>
                  <a:pt x="317" y="303"/>
                </a:cubicBezTo>
                <a:cubicBezTo>
                  <a:pt x="319" y="303"/>
                  <a:pt x="320" y="303"/>
                  <a:pt x="321" y="303"/>
                </a:cubicBezTo>
                <a:cubicBezTo>
                  <a:pt x="327" y="303"/>
                  <a:pt x="327" y="303"/>
                  <a:pt x="327" y="303"/>
                </a:cubicBezTo>
                <a:cubicBezTo>
                  <a:pt x="329" y="303"/>
                  <a:pt x="337" y="303"/>
                  <a:pt x="342" y="303"/>
                </a:cubicBezTo>
                <a:cubicBezTo>
                  <a:pt x="375" y="303"/>
                  <a:pt x="375" y="303"/>
                  <a:pt x="375" y="303"/>
                </a:cubicBezTo>
                <a:cubicBezTo>
                  <a:pt x="422" y="302"/>
                  <a:pt x="460" y="264"/>
                  <a:pt x="460" y="217"/>
                </a:cubicBezTo>
                <a:cubicBezTo>
                  <a:pt x="460" y="174"/>
                  <a:pt x="428" y="139"/>
                  <a:pt x="387" y="133"/>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8" name="Freeform 192"/>
          <p:cNvSpPr>
            <a:spLocks/>
          </p:cNvSpPr>
          <p:nvPr/>
        </p:nvSpPr>
        <p:spPr bwMode="auto">
          <a:xfrm>
            <a:off x="10013905" y="1524884"/>
            <a:ext cx="2121253" cy="1229979"/>
          </a:xfrm>
          <a:custGeom>
            <a:avLst/>
            <a:gdLst>
              <a:gd name="T0" fmla="*/ 251 w 299"/>
              <a:gd name="T1" fmla="*/ 87 h 197"/>
              <a:gd name="T2" fmla="*/ 251 w 299"/>
              <a:gd name="T3" fmla="*/ 83 h 197"/>
              <a:gd name="T4" fmla="*/ 169 w 299"/>
              <a:gd name="T5" fmla="*/ 0 h 197"/>
              <a:gd name="T6" fmla="*/ 100 w 299"/>
              <a:gd name="T7" fmla="*/ 37 h 197"/>
              <a:gd name="T8" fmla="*/ 78 w 299"/>
              <a:gd name="T9" fmla="*/ 31 h 197"/>
              <a:gd name="T10" fmla="*/ 51 w 299"/>
              <a:gd name="T11" fmla="*/ 39 h 197"/>
              <a:gd name="T12" fmla="*/ 30 w 299"/>
              <a:gd name="T13" fmla="*/ 78 h 197"/>
              <a:gd name="T14" fmla="*/ 0 w 299"/>
              <a:gd name="T15" fmla="*/ 132 h 197"/>
              <a:gd name="T16" fmla="*/ 58 w 299"/>
              <a:gd name="T17" fmla="*/ 197 h 197"/>
              <a:gd name="T18" fmla="*/ 65 w 299"/>
              <a:gd name="T19" fmla="*/ 197 h 197"/>
              <a:gd name="T20" fmla="*/ 72 w 299"/>
              <a:gd name="T21" fmla="*/ 197 h 197"/>
              <a:gd name="T22" fmla="*/ 206 w 299"/>
              <a:gd name="T23" fmla="*/ 197 h 197"/>
              <a:gd name="T24" fmla="*/ 209 w 299"/>
              <a:gd name="T25" fmla="*/ 197 h 197"/>
              <a:gd name="T26" fmla="*/ 212 w 299"/>
              <a:gd name="T27" fmla="*/ 197 h 197"/>
              <a:gd name="T28" fmla="*/ 222 w 299"/>
              <a:gd name="T29" fmla="*/ 197 h 197"/>
              <a:gd name="T30" fmla="*/ 244 w 299"/>
              <a:gd name="T31" fmla="*/ 197 h 197"/>
              <a:gd name="T32" fmla="*/ 299 w 299"/>
              <a:gd name="T33" fmla="*/ 142 h 197"/>
              <a:gd name="T34" fmla="*/ 251 w 299"/>
              <a:gd name="T35" fmla="*/ 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9" h="197">
                <a:moveTo>
                  <a:pt x="251" y="87"/>
                </a:moveTo>
                <a:cubicBezTo>
                  <a:pt x="251" y="86"/>
                  <a:pt x="251" y="84"/>
                  <a:pt x="251" y="83"/>
                </a:cubicBezTo>
                <a:cubicBezTo>
                  <a:pt x="251" y="37"/>
                  <a:pt x="215" y="0"/>
                  <a:pt x="169" y="0"/>
                </a:cubicBezTo>
                <a:cubicBezTo>
                  <a:pt x="140" y="0"/>
                  <a:pt x="115" y="15"/>
                  <a:pt x="100" y="37"/>
                </a:cubicBezTo>
                <a:cubicBezTo>
                  <a:pt x="94" y="33"/>
                  <a:pt x="86" y="31"/>
                  <a:pt x="78" y="31"/>
                </a:cubicBezTo>
                <a:cubicBezTo>
                  <a:pt x="68" y="31"/>
                  <a:pt x="58" y="34"/>
                  <a:pt x="51" y="39"/>
                </a:cubicBezTo>
                <a:cubicBezTo>
                  <a:pt x="38" y="48"/>
                  <a:pt x="30" y="62"/>
                  <a:pt x="30" y="78"/>
                </a:cubicBezTo>
                <a:cubicBezTo>
                  <a:pt x="12" y="89"/>
                  <a:pt x="0" y="110"/>
                  <a:pt x="0" y="132"/>
                </a:cubicBezTo>
                <a:cubicBezTo>
                  <a:pt x="0" y="166"/>
                  <a:pt x="25" y="193"/>
                  <a:pt x="58" y="197"/>
                </a:cubicBezTo>
                <a:cubicBezTo>
                  <a:pt x="60" y="197"/>
                  <a:pt x="63" y="197"/>
                  <a:pt x="65" y="197"/>
                </a:cubicBezTo>
                <a:cubicBezTo>
                  <a:pt x="67" y="197"/>
                  <a:pt x="69" y="197"/>
                  <a:pt x="72" y="197"/>
                </a:cubicBezTo>
                <a:cubicBezTo>
                  <a:pt x="102" y="197"/>
                  <a:pt x="173" y="197"/>
                  <a:pt x="206" y="197"/>
                </a:cubicBezTo>
                <a:cubicBezTo>
                  <a:pt x="207" y="197"/>
                  <a:pt x="208" y="197"/>
                  <a:pt x="209" y="197"/>
                </a:cubicBezTo>
                <a:cubicBezTo>
                  <a:pt x="212" y="197"/>
                  <a:pt x="212" y="197"/>
                  <a:pt x="212" y="197"/>
                </a:cubicBezTo>
                <a:cubicBezTo>
                  <a:pt x="214" y="197"/>
                  <a:pt x="219" y="197"/>
                  <a:pt x="222" y="197"/>
                </a:cubicBezTo>
                <a:cubicBezTo>
                  <a:pt x="244" y="197"/>
                  <a:pt x="244" y="197"/>
                  <a:pt x="244" y="197"/>
                </a:cubicBezTo>
                <a:cubicBezTo>
                  <a:pt x="275" y="197"/>
                  <a:pt x="299" y="172"/>
                  <a:pt x="299" y="142"/>
                </a:cubicBezTo>
                <a:cubicBezTo>
                  <a:pt x="299" y="114"/>
                  <a:pt x="278" y="91"/>
                  <a:pt x="251" y="87"/>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210" name="Title 1"/>
          <p:cNvSpPr txBox="1">
            <a:spLocks/>
          </p:cNvSpPr>
          <p:nvPr/>
        </p:nvSpPr>
        <p:spPr>
          <a:xfrm>
            <a:off x="358891" y="192246"/>
            <a:ext cx="11149013" cy="832547"/>
          </a:xfrm>
          <a:prstGeom prst="rect">
            <a:avLst/>
          </a:prstGeom>
        </p:spPr>
        <p:txBody>
          <a:bodyPr vert="horz" lIns="91416" tIns="45708" rIns="91416" bIns="45708" rtlCol="0" anchor="ctr">
            <a:noAutofit/>
          </a:bodyPr>
          <a:lstStyle>
            <a:lvl1pPr algn="l" defTabSz="914400" rtl="0" eaLnBrk="1" latinLnBrk="0" hangingPunct="1">
              <a:lnSpc>
                <a:spcPct val="100000"/>
              </a:lnSpc>
              <a:spcBef>
                <a:spcPct val="0"/>
              </a:spcBef>
              <a:buNone/>
              <a:defRPr sz="16600" kern="1200">
                <a:solidFill>
                  <a:schemeClr val="bg1"/>
                </a:solidFill>
                <a:latin typeface="+mj-lt"/>
                <a:ea typeface="+mj-ea"/>
                <a:cs typeface="+mj-cs"/>
              </a:defRPr>
            </a:lvl1pPr>
          </a:lstStyle>
          <a:p>
            <a:r>
              <a:rPr lang="en-US" sz="4704" dirty="0" smtClean="0">
                <a:solidFill>
                  <a:srgbClr val="1A1A1A"/>
                </a:solidFill>
              </a:rPr>
              <a:t>Microsoft Azure Active Directory</a:t>
            </a:r>
            <a:endParaRPr lang="en-US" sz="5880" dirty="0">
              <a:solidFill>
                <a:srgbClr val="1A1A1A"/>
              </a:solidFill>
            </a:endParaRPr>
          </a:p>
        </p:txBody>
      </p:sp>
      <p:grpSp>
        <p:nvGrpSpPr>
          <p:cNvPr id="221" name="Group 220"/>
          <p:cNvGrpSpPr/>
          <p:nvPr/>
        </p:nvGrpSpPr>
        <p:grpSpPr>
          <a:xfrm>
            <a:off x="9901643" y="5088576"/>
            <a:ext cx="2120988" cy="1356535"/>
            <a:chOff x="3458391" y="4892436"/>
            <a:chExt cx="2706624" cy="1720268"/>
          </a:xfrm>
        </p:grpSpPr>
        <p:sp>
          <p:nvSpPr>
            <p:cNvPr id="222" name="Rectangle 221"/>
            <p:cNvSpPr/>
            <p:nvPr/>
          </p:nvSpPr>
          <p:spPr bwMode="auto">
            <a:xfrm>
              <a:off x="3458391" y="4892436"/>
              <a:ext cx="2706624" cy="1720268"/>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solidFill>
                  <a:srgbClr val="1A1A1A"/>
                </a:solidFill>
              </a:endParaRPr>
            </a:p>
          </p:txBody>
        </p:sp>
        <p:grpSp>
          <p:nvGrpSpPr>
            <p:cNvPr id="223" name="Group 222"/>
            <p:cNvGrpSpPr/>
            <p:nvPr/>
          </p:nvGrpSpPr>
          <p:grpSpPr>
            <a:xfrm>
              <a:off x="3755359" y="5289026"/>
              <a:ext cx="2112688" cy="1262885"/>
              <a:chOff x="3770482" y="5289026"/>
              <a:chExt cx="2112688" cy="1262885"/>
            </a:xfrm>
          </p:grpSpPr>
          <p:sp>
            <p:nvSpPr>
              <p:cNvPr id="224" name="TextBox 223"/>
              <p:cNvSpPr txBox="1"/>
              <p:nvPr/>
            </p:nvSpPr>
            <p:spPr>
              <a:xfrm>
                <a:off x="3776239" y="6345376"/>
                <a:ext cx="2106931" cy="206535"/>
              </a:xfrm>
              <a:prstGeom prst="rect">
                <a:avLst/>
              </a:prstGeom>
              <a:noFill/>
            </p:spPr>
            <p:txBody>
              <a:bodyPr wrap="square" lIns="0" tIns="0" rIns="0" bIns="0" rtlCol="0">
                <a:spAutoFit/>
              </a:bodyPr>
              <a:lstStyle/>
              <a:p>
                <a:pPr algn="ctr" defTabSz="1218184">
                  <a:lnSpc>
                    <a:spcPct val="90000"/>
                  </a:lnSpc>
                  <a:spcBef>
                    <a:spcPct val="20000"/>
                  </a:spcBef>
                  <a:buSzPct val="80000"/>
                </a:pPr>
                <a:r>
                  <a:rPr lang="en-US" sz="1176" dirty="0">
                    <a:solidFill>
                      <a:srgbClr val="1A1A1A"/>
                    </a:solidFill>
                  </a:rPr>
                  <a:t>PCs and devices</a:t>
                </a:r>
              </a:p>
            </p:txBody>
          </p:sp>
          <p:grpSp>
            <p:nvGrpSpPr>
              <p:cNvPr id="225" name="Group 224"/>
              <p:cNvGrpSpPr/>
              <p:nvPr/>
            </p:nvGrpSpPr>
            <p:grpSpPr>
              <a:xfrm>
                <a:off x="3770482" y="5289026"/>
                <a:ext cx="2112688" cy="667362"/>
                <a:chOff x="3617870" y="5289026"/>
                <a:chExt cx="2112688" cy="667362"/>
              </a:xfrm>
            </p:grpSpPr>
            <p:sp>
              <p:nvSpPr>
                <p:cNvPr id="226" name="Freeform 6"/>
                <p:cNvSpPr>
                  <a:spLocks noEditPoints="1"/>
                </p:cNvSpPr>
                <p:nvPr/>
              </p:nvSpPr>
              <p:spPr bwMode="black">
                <a:xfrm>
                  <a:off x="3617870" y="5289026"/>
                  <a:ext cx="2112688" cy="667362"/>
                </a:xfrm>
                <a:custGeom>
                  <a:avLst/>
                  <a:gdLst>
                    <a:gd name="T0" fmla="*/ 1781 w 1985"/>
                    <a:gd name="T1" fmla="*/ 576 h 627"/>
                    <a:gd name="T2" fmla="*/ 1781 w 1985"/>
                    <a:gd name="T3" fmla="*/ 576 h 627"/>
                    <a:gd name="T4" fmla="*/ 1781 w 1985"/>
                    <a:gd name="T5" fmla="*/ 576 h 627"/>
                    <a:gd name="T6" fmla="*/ 1781 w 1985"/>
                    <a:gd name="T7" fmla="*/ 576 h 627"/>
                    <a:gd name="T8" fmla="*/ 1781 w 1985"/>
                    <a:gd name="T9" fmla="*/ 576 h 627"/>
                    <a:gd name="T10" fmla="*/ 1781 w 1985"/>
                    <a:gd name="T11" fmla="*/ 576 h 627"/>
                    <a:gd name="T12" fmla="*/ 1745 w 1985"/>
                    <a:gd name="T13" fmla="*/ 627 h 627"/>
                    <a:gd name="T14" fmla="*/ 1787 w 1985"/>
                    <a:gd name="T15" fmla="*/ 590 h 627"/>
                    <a:gd name="T16" fmla="*/ 1788 w 1985"/>
                    <a:gd name="T17" fmla="*/ 581 h 627"/>
                    <a:gd name="T18" fmla="*/ 1846 w 1985"/>
                    <a:gd name="T19" fmla="*/ 575 h 627"/>
                    <a:gd name="T20" fmla="*/ 1846 w 1985"/>
                    <a:gd name="T21" fmla="*/ 575 h 627"/>
                    <a:gd name="T22" fmla="*/ 1853 w 1985"/>
                    <a:gd name="T23" fmla="*/ 575 h 627"/>
                    <a:gd name="T24" fmla="*/ 1855 w 1985"/>
                    <a:gd name="T25" fmla="*/ 575 h 627"/>
                    <a:gd name="T26" fmla="*/ 1854 w 1985"/>
                    <a:gd name="T27" fmla="*/ 584 h 627"/>
                    <a:gd name="T28" fmla="*/ 1856 w 1985"/>
                    <a:gd name="T29" fmla="*/ 574 h 627"/>
                    <a:gd name="T30" fmla="*/ 1862 w 1985"/>
                    <a:gd name="T31" fmla="*/ 572 h 627"/>
                    <a:gd name="T32" fmla="*/ 1867 w 1985"/>
                    <a:gd name="T33" fmla="*/ 581 h 627"/>
                    <a:gd name="T34" fmla="*/ 1867 w 1985"/>
                    <a:gd name="T35" fmla="*/ 581 h 627"/>
                    <a:gd name="T36" fmla="*/ 1858 w 1985"/>
                    <a:gd name="T37" fmla="*/ 582 h 627"/>
                    <a:gd name="T38" fmla="*/ 1856 w 1985"/>
                    <a:gd name="T39" fmla="*/ 574 h 627"/>
                    <a:gd name="T40" fmla="*/ 1855 w 1985"/>
                    <a:gd name="T41" fmla="*/ 593 h 627"/>
                    <a:gd name="T42" fmla="*/ 1849 w 1985"/>
                    <a:gd name="T43" fmla="*/ 585 h 627"/>
                    <a:gd name="T44" fmla="*/ 1850 w 1985"/>
                    <a:gd name="T45" fmla="*/ 585 h 627"/>
                    <a:gd name="T46" fmla="*/ 1858 w 1985"/>
                    <a:gd name="T47" fmla="*/ 583 h 627"/>
                    <a:gd name="T48" fmla="*/ 1860 w 1985"/>
                    <a:gd name="T49" fmla="*/ 592 h 627"/>
                    <a:gd name="T50" fmla="*/ 1867 w 1985"/>
                    <a:gd name="T51" fmla="*/ 590 h 627"/>
                    <a:gd name="T52" fmla="*/ 1861 w 1985"/>
                    <a:gd name="T53" fmla="*/ 591 h 627"/>
                    <a:gd name="T54" fmla="*/ 1859 w 1985"/>
                    <a:gd name="T55" fmla="*/ 583 h 627"/>
                    <a:gd name="T56" fmla="*/ 1867 w 1985"/>
                    <a:gd name="T57" fmla="*/ 582 h 627"/>
                    <a:gd name="T58" fmla="*/ 1931 w 1985"/>
                    <a:gd name="T59" fmla="*/ 589 h 627"/>
                    <a:gd name="T60" fmla="*/ 1931 w 1985"/>
                    <a:gd name="T61" fmla="*/ 575 h 627"/>
                    <a:gd name="T62" fmla="*/ 1752 w 1985"/>
                    <a:gd name="T63" fmla="*/ 522 h 627"/>
                    <a:gd name="T64" fmla="*/ 1776 w 1985"/>
                    <a:gd name="T65" fmla="*/ 581 h 627"/>
                    <a:gd name="T66" fmla="*/ 1776 w 1985"/>
                    <a:gd name="T67" fmla="*/ 581 h 627"/>
                    <a:gd name="T68" fmla="*/ 1776 w 1985"/>
                    <a:gd name="T69" fmla="*/ 581 h 627"/>
                    <a:gd name="T70" fmla="*/ 1776 w 1985"/>
                    <a:gd name="T71" fmla="*/ 581 h 627"/>
                    <a:gd name="T72" fmla="*/ 1776 w 1985"/>
                    <a:gd name="T73" fmla="*/ 581 h 627"/>
                    <a:gd name="T74" fmla="*/ 1583 w 1985"/>
                    <a:gd name="T75" fmla="*/ 59 h 627"/>
                    <a:gd name="T76" fmla="*/ 803 w 1985"/>
                    <a:gd name="T77" fmla="*/ 570 h 627"/>
                    <a:gd name="T78" fmla="*/ 1288 w 1985"/>
                    <a:gd name="T79" fmla="*/ 580 h 627"/>
                    <a:gd name="T80" fmla="*/ 1275 w 1985"/>
                    <a:gd name="T81" fmla="*/ 540 h 627"/>
                    <a:gd name="T82" fmla="*/ 902 w 1985"/>
                    <a:gd name="T83" fmla="*/ 482 h 627"/>
                    <a:gd name="T84" fmla="*/ 1557 w 1985"/>
                    <a:gd name="T85" fmla="*/ 482 h 627"/>
                    <a:gd name="T86" fmla="*/ 292 w 1985"/>
                    <a:gd name="T87" fmla="*/ 16 h 627"/>
                    <a:gd name="T88" fmla="*/ 708 w 1985"/>
                    <a:gd name="T89" fmla="*/ 627 h 627"/>
                    <a:gd name="T90" fmla="*/ 292 w 1985"/>
                    <a:gd name="T91" fmla="*/ 479 h 627"/>
                    <a:gd name="T92" fmla="*/ 670 w 1985"/>
                    <a:gd name="T93" fmla="*/ 585 h 627"/>
                    <a:gd name="T94" fmla="*/ 333 w 1985"/>
                    <a:gd name="T95" fmla="*/ 57 h 627"/>
                    <a:gd name="T96" fmla="*/ 238 w 1985"/>
                    <a:gd name="T97" fmla="*/ 546 h 627"/>
                    <a:gd name="T98" fmla="*/ 247 w 1985"/>
                    <a:gd name="T99" fmla="*/ 480 h 627"/>
                    <a:gd name="T100" fmla="*/ 307 w 1985"/>
                    <a:gd name="T101" fmla="*/ 362 h 627"/>
                    <a:gd name="T102" fmla="*/ 205 w 1985"/>
                    <a:gd name="T103" fmla="*/ 339 h 627"/>
                    <a:gd name="T104" fmla="*/ 86 w 1985"/>
                    <a:gd name="T105" fmla="*/ 368 h 627"/>
                    <a:gd name="T106" fmla="*/ 95 w 1985"/>
                    <a:gd name="T107" fmla="*/ 58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85" h="627">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968" y="133"/>
                      </a:moveTo>
                      <a:cubicBezTo>
                        <a:pt x="1745" y="133"/>
                        <a:pt x="1745" y="133"/>
                        <a:pt x="1745" y="133"/>
                      </a:cubicBezTo>
                      <a:cubicBezTo>
                        <a:pt x="1735" y="133"/>
                        <a:pt x="1728" y="140"/>
                        <a:pt x="1728" y="150"/>
                      </a:cubicBezTo>
                      <a:cubicBezTo>
                        <a:pt x="1728" y="610"/>
                        <a:pt x="1728" y="610"/>
                        <a:pt x="1728" y="610"/>
                      </a:cubicBezTo>
                      <a:cubicBezTo>
                        <a:pt x="1728" y="619"/>
                        <a:pt x="1735" y="627"/>
                        <a:pt x="1745" y="627"/>
                      </a:cubicBezTo>
                      <a:cubicBezTo>
                        <a:pt x="1968" y="627"/>
                        <a:pt x="1968" y="627"/>
                        <a:pt x="1968" y="627"/>
                      </a:cubicBezTo>
                      <a:cubicBezTo>
                        <a:pt x="1978" y="627"/>
                        <a:pt x="1985" y="619"/>
                        <a:pt x="1985" y="610"/>
                      </a:cubicBezTo>
                      <a:cubicBezTo>
                        <a:pt x="1985" y="150"/>
                        <a:pt x="1985" y="150"/>
                        <a:pt x="1985" y="150"/>
                      </a:cubicBezTo>
                      <a:cubicBezTo>
                        <a:pt x="1985" y="140"/>
                        <a:pt x="1978" y="133"/>
                        <a:pt x="1968" y="133"/>
                      </a:cubicBezTo>
                      <a:close/>
                      <a:moveTo>
                        <a:pt x="1787" y="590"/>
                      </a:moveTo>
                      <a:cubicBezTo>
                        <a:pt x="1784" y="586"/>
                        <a:pt x="1784" y="586"/>
                        <a:pt x="1784" y="586"/>
                      </a:cubicBezTo>
                      <a:cubicBezTo>
                        <a:pt x="1783" y="587"/>
                        <a:pt x="1782" y="587"/>
                        <a:pt x="1781" y="587"/>
                      </a:cubicBezTo>
                      <a:cubicBezTo>
                        <a:pt x="1777" y="587"/>
                        <a:pt x="1774" y="584"/>
                        <a:pt x="1774" y="581"/>
                      </a:cubicBezTo>
                      <a:cubicBezTo>
                        <a:pt x="1774" y="577"/>
                        <a:pt x="1777" y="574"/>
                        <a:pt x="1781" y="574"/>
                      </a:cubicBezTo>
                      <a:cubicBezTo>
                        <a:pt x="1785" y="574"/>
                        <a:pt x="1788" y="577"/>
                        <a:pt x="1788" y="581"/>
                      </a:cubicBezTo>
                      <a:cubicBezTo>
                        <a:pt x="1788" y="582"/>
                        <a:pt x="1787" y="584"/>
                        <a:pt x="1786" y="585"/>
                      </a:cubicBezTo>
                      <a:cubicBezTo>
                        <a:pt x="1788" y="589"/>
                        <a:pt x="1788" y="589"/>
                        <a:pt x="1788" y="589"/>
                      </a:cubicBezTo>
                      <a:lnTo>
                        <a:pt x="1787" y="590"/>
                      </a:lnTo>
                      <a:close/>
                      <a:moveTo>
                        <a:pt x="1848" y="583"/>
                      </a:move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6" y="575"/>
                        <a:pt x="1846" y="575"/>
                        <a:pt x="1846" y="575"/>
                      </a:cubicBezTo>
                      <a:cubicBezTo>
                        <a:pt x="1847" y="575"/>
                        <a:pt x="1847" y="575"/>
                        <a:pt x="1848" y="575"/>
                      </a:cubicBezTo>
                      <a:cubicBezTo>
                        <a:pt x="1848" y="576"/>
                        <a:pt x="1849" y="576"/>
                        <a:pt x="1849" y="576"/>
                      </a:cubicBezTo>
                      <a:cubicBezTo>
                        <a:pt x="1850" y="576"/>
                        <a:pt x="1850" y="576"/>
                        <a:pt x="1850" y="576"/>
                      </a:cubicBezTo>
                      <a:cubicBezTo>
                        <a:pt x="1851" y="576"/>
                        <a:pt x="1851" y="576"/>
                        <a:pt x="1852" y="576"/>
                      </a:cubicBezTo>
                      <a:cubicBezTo>
                        <a:pt x="1852" y="576"/>
                        <a:pt x="1853" y="576"/>
                        <a:pt x="1853" y="575"/>
                      </a:cubicBezTo>
                      <a:cubicBezTo>
                        <a:pt x="1854" y="575"/>
                        <a:pt x="1854" y="575"/>
                        <a:pt x="1855" y="574"/>
                      </a:cubicBezTo>
                      <a:cubicBezTo>
                        <a:pt x="1855" y="574"/>
                        <a:pt x="1855" y="574"/>
                        <a:pt x="1855" y="574"/>
                      </a:cubicBezTo>
                      <a:cubicBezTo>
                        <a:pt x="1855" y="574"/>
                        <a:pt x="1855" y="574"/>
                        <a:pt x="1855" y="574"/>
                      </a:cubicBezTo>
                      <a:cubicBezTo>
                        <a:pt x="1855" y="575"/>
                        <a:pt x="1855" y="575"/>
                        <a:pt x="1855" y="575"/>
                      </a:cubicBezTo>
                      <a:cubicBezTo>
                        <a:pt x="1855" y="575"/>
                        <a:pt x="1855" y="575"/>
                        <a:pt x="1855" y="575"/>
                      </a:cubicBezTo>
                      <a:cubicBezTo>
                        <a:pt x="1857" y="582"/>
                        <a:pt x="1857" y="582"/>
                        <a:pt x="1857" y="582"/>
                      </a:cubicBezTo>
                      <a:cubicBezTo>
                        <a:pt x="1857" y="582"/>
                        <a:pt x="1857" y="582"/>
                        <a:pt x="1857" y="582"/>
                      </a:cubicBezTo>
                      <a:cubicBezTo>
                        <a:pt x="1857" y="582"/>
                        <a:pt x="1857" y="582"/>
                        <a:pt x="1857" y="582"/>
                      </a:cubicBezTo>
                      <a:cubicBezTo>
                        <a:pt x="1857" y="583"/>
                        <a:pt x="1857" y="583"/>
                        <a:pt x="1857" y="583"/>
                      </a:cubicBezTo>
                      <a:cubicBezTo>
                        <a:pt x="1856" y="583"/>
                        <a:pt x="1855" y="584"/>
                        <a:pt x="1854" y="584"/>
                      </a:cubicBezTo>
                      <a:cubicBezTo>
                        <a:pt x="1854" y="584"/>
                        <a:pt x="1853" y="584"/>
                        <a:pt x="1853" y="584"/>
                      </a:cubicBezTo>
                      <a:cubicBezTo>
                        <a:pt x="1852" y="584"/>
                        <a:pt x="1852" y="584"/>
                        <a:pt x="1851" y="584"/>
                      </a:cubicBezTo>
                      <a:cubicBezTo>
                        <a:pt x="1850" y="584"/>
                        <a:pt x="1849" y="583"/>
                        <a:pt x="1848" y="583"/>
                      </a:cubicBezTo>
                      <a:cubicBezTo>
                        <a:pt x="1848" y="583"/>
                        <a:pt x="1848" y="583"/>
                        <a:pt x="1848" y="583"/>
                      </a:cubicBezTo>
                      <a:close/>
                      <a:moveTo>
                        <a:pt x="1856" y="574"/>
                      </a:moveTo>
                      <a:cubicBezTo>
                        <a:pt x="1856" y="574"/>
                        <a:pt x="1856" y="574"/>
                        <a:pt x="1856" y="574"/>
                      </a:cubicBezTo>
                      <a:cubicBezTo>
                        <a:pt x="1856" y="574"/>
                        <a:pt x="1856" y="574"/>
                        <a:pt x="1856" y="574"/>
                      </a:cubicBezTo>
                      <a:cubicBezTo>
                        <a:pt x="1856" y="573"/>
                        <a:pt x="1857" y="573"/>
                        <a:pt x="1857" y="573"/>
                      </a:cubicBezTo>
                      <a:cubicBezTo>
                        <a:pt x="1858" y="572"/>
                        <a:pt x="1859" y="572"/>
                        <a:pt x="1860" y="572"/>
                      </a:cubicBezTo>
                      <a:cubicBezTo>
                        <a:pt x="1861" y="572"/>
                        <a:pt x="1862" y="572"/>
                        <a:pt x="1862" y="572"/>
                      </a:cubicBezTo>
                      <a:cubicBezTo>
                        <a:pt x="1863" y="572"/>
                        <a:pt x="1864" y="573"/>
                        <a:pt x="1865" y="573"/>
                      </a:cubicBezTo>
                      <a:cubicBezTo>
                        <a:pt x="1865" y="573"/>
                        <a:pt x="1865" y="573"/>
                        <a:pt x="1865" y="573"/>
                      </a:cubicBezTo>
                      <a:cubicBezTo>
                        <a:pt x="1865" y="574"/>
                        <a:pt x="1865" y="574"/>
                        <a:pt x="1865" y="574"/>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7" y="581"/>
                        <a:pt x="1867" y="581"/>
                        <a:pt x="1867" y="581"/>
                      </a:cubicBezTo>
                      <a:cubicBezTo>
                        <a:pt x="1865" y="580"/>
                        <a:pt x="1863" y="580"/>
                        <a:pt x="1862" y="580"/>
                      </a:cubicBezTo>
                      <a:cubicBezTo>
                        <a:pt x="1861" y="580"/>
                        <a:pt x="1861" y="580"/>
                        <a:pt x="1860" y="581"/>
                      </a:cubicBezTo>
                      <a:cubicBezTo>
                        <a:pt x="1860" y="581"/>
                        <a:pt x="1859" y="581"/>
                        <a:pt x="1859" y="582"/>
                      </a:cubicBezTo>
                      <a:cubicBezTo>
                        <a:pt x="1859" y="582"/>
                        <a:pt x="1859" y="582"/>
                        <a:pt x="1858" y="582"/>
                      </a:cubicBezTo>
                      <a:cubicBezTo>
                        <a:pt x="1858" y="582"/>
                        <a:pt x="1858" y="582"/>
                        <a:pt x="1858" y="582"/>
                      </a:cubicBezTo>
                      <a:cubicBezTo>
                        <a:pt x="1858" y="581"/>
                        <a:pt x="1858" y="581"/>
                        <a:pt x="1858" y="581"/>
                      </a:cubicBezTo>
                      <a:cubicBezTo>
                        <a:pt x="1857" y="577"/>
                        <a:pt x="1857" y="577"/>
                        <a:pt x="1857" y="577"/>
                      </a:cubicBezTo>
                      <a:cubicBezTo>
                        <a:pt x="1856" y="574"/>
                        <a:pt x="1856" y="574"/>
                        <a:pt x="1856" y="574"/>
                      </a:cubicBezTo>
                      <a:cubicBezTo>
                        <a:pt x="1856" y="574"/>
                        <a:pt x="1856" y="574"/>
                        <a:pt x="1856" y="574"/>
                      </a:cubicBezTo>
                      <a:cubicBezTo>
                        <a:pt x="1856" y="574"/>
                        <a:pt x="1856" y="574"/>
                        <a:pt x="1856" y="574"/>
                      </a:cubicBezTo>
                      <a:close/>
                      <a:moveTo>
                        <a:pt x="1860" y="592"/>
                      </a:moveTo>
                      <a:cubicBezTo>
                        <a:pt x="1859" y="592"/>
                        <a:pt x="1859" y="592"/>
                        <a:pt x="1858" y="592"/>
                      </a:cubicBezTo>
                      <a:cubicBezTo>
                        <a:pt x="1858" y="593"/>
                        <a:pt x="1858" y="593"/>
                        <a:pt x="1857" y="593"/>
                      </a:cubicBezTo>
                      <a:cubicBezTo>
                        <a:pt x="1857" y="593"/>
                        <a:pt x="1857" y="593"/>
                        <a:pt x="1856" y="593"/>
                      </a:cubicBezTo>
                      <a:cubicBezTo>
                        <a:pt x="1856" y="593"/>
                        <a:pt x="1856" y="593"/>
                        <a:pt x="1855" y="593"/>
                      </a:cubicBezTo>
                      <a:cubicBezTo>
                        <a:pt x="1855" y="593"/>
                        <a:pt x="1854" y="593"/>
                        <a:pt x="1854" y="593"/>
                      </a:cubicBezTo>
                      <a:cubicBezTo>
                        <a:pt x="1853" y="593"/>
                        <a:pt x="1853" y="593"/>
                        <a:pt x="1852" y="593"/>
                      </a:cubicBezTo>
                      <a:cubicBezTo>
                        <a:pt x="1852" y="593"/>
                        <a:pt x="1851" y="592"/>
                        <a:pt x="1851" y="592"/>
                      </a:cubicBezTo>
                      <a:cubicBezTo>
                        <a:pt x="1851" y="592"/>
                        <a:pt x="1851" y="592"/>
                        <a:pt x="1851" y="592"/>
                      </a:cubicBezTo>
                      <a:cubicBezTo>
                        <a:pt x="1849" y="585"/>
                        <a:pt x="1849" y="585"/>
                        <a:pt x="1849" y="585"/>
                      </a:cubicBezTo>
                      <a:cubicBezTo>
                        <a:pt x="1849" y="584"/>
                        <a:pt x="1849" y="584"/>
                        <a:pt x="1849" y="584"/>
                      </a:cubicBezTo>
                      <a:cubicBezTo>
                        <a:pt x="1849" y="584"/>
                        <a:pt x="1849" y="584"/>
                        <a:pt x="1849" y="584"/>
                      </a:cubicBezTo>
                      <a:cubicBezTo>
                        <a:pt x="1849" y="584"/>
                        <a:pt x="1849" y="584"/>
                        <a:pt x="1849" y="584"/>
                      </a:cubicBezTo>
                      <a:cubicBezTo>
                        <a:pt x="1849" y="584"/>
                        <a:pt x="1849" y="584"/>
                        <a:pt x="1849" y="584"/>
                      </a:cubicBezTo>
                      <a:cubicBezTo>
                        <a:pt x="1849" y="584"/>
                        <a:pt x="1850" y="585"/>
                        <a:pt x="1850" y="585"/>
                      </a:cubicBezTo>
                      <a:cubicBezTo>
                        <a:pt x="1851" y="585"/>
                        <a:pt x="1851" y="585"/>
                        <a:pt x="1852" y="585"/>
                      </a:cubicBezTo>
                      <a:cubicBezTo>
                        <a:pt x="1853" y="585"/>
                        <a:pt x="1853" y="585"/>
                        <a:pt x="1854" y="585"/>
                      </a:cubicBezTo>
                      <a:cubicBezTo>
                        <a:pt x="1855" y="585"/>
                        <a:pt x="1855" y="585"/>
                        <a:pt x="1856" y="584"/>
                      </a:cubicBezTo>
                      <a:cubicBezTo>
                        <a:pt x="1856" y="584"/>
                        <a:pt x="1857" y="584"/>
                        <a:pt x="1858" y="584"/>
                      </a:cubicBezTo>
                      <a:cubicBezTo>
                        <a:pt x="1858" y="583"/>
                        <a:pt x="1858" y="583"/>
                        <a:pt x="1858" y="583"/>
                      </a:cubicBezTo>
                      <a:cubicBezTo>
                        <a:pt x="1858" y="583"/>
                        <a:pt x="1858" y="584"/>
                        <a:pt x="1858" y="584"/>
                      </a:cubicBezTo>
                      <a:cubicBezTo>
                        <a:pt x="1858" y="584"/>
                        <a:pt x="1858" y="584"/>
                        <a:pt x="1858" y="584"/>
                      </a:cubicBezTo>
                      <a:cubicBezTo>
                        <a:pt x="1858" y="584"/>
                        <a:pt x="1858" y="584"/>
                        <a:pt x="1858" y="584"/>
                      </a:cubicBezTo>
                      <a:cubicBezTo>
                        <a:pt x="1860" y="591"/>
                        <a:pt x="1860" y="591"/>
                        <a:pt x="1860" y="591"/>
                      </a:cubicBezTo>
                      <a:cubicBezTo>
                        <a:pt x="1860" y="591"/>
                        <a:pt x="1860" y="592"/>
                        <a:pt x="1860" y="592"/>
                      </a:cubicBezTo>
                      <a:close/>
                      <a:moveTo>
                        <a:pt x="1870" y="590"/>
                      </a:moveTo>
                      <a:cubicBezTo>
                        <a:pt x="1869" y="590"/>
                        <a:pt x="1869" y="590"/>
                        <a:pt x="1869" y="590"/>
                      </a:cubicBezTo>
                      <a:cubicBezTo>
                        <a:pt x="1869" y="590"/>
                        <a:pt x="1869" y="590"/>
                        <a:pt x="1869" y="590"/>
                      </a:cubicBezTo>
                      <a:cubicBezTo>
                        <a:pt x="1869" y="590"/>
                        <a:pt x="1869" y="590"/>
                        <a:pt x="1869" y="590"/>
                      </a:cubicBezTo>
                      <a:cubicBezTo>
                        <a:pt x="1869" y="590"/>
                        <a:pt x="1868" y="590"/>
                        <a:pt x="1867" y="590"/>
                      </a:cubicBezTo>
                      <a:cubicBezTo>
                        <a:pt x="1866" y="589"/>
                        <a:pt x="1866" y="589"/>
                        <a:pt x="1865" y="589"/>
                      </a:cubicBezTo>
                      <a:cubicBezTo>
                        <a:pt x="1865" y="589"/>
                        <a:pt x="1864" y="589"/>
                        <a:pt x="1864" y="590"/>
                      </a:cubicBezTo>
                      <a:cubicBezTo>
                        <a:pt x="1863" y="590"/>
                        <a:pt x="1863" y="590"/>
                        <a:pt x="1863" y="590"/>
                      </a:cubicBezTo>
                      <a:cubicBezTo>
                        <a:pt x="1862" y="590"/>
                        <a:pt x="1862" y="591"/>
                        <a:pt x="1861" y="591"/>
                      </a:cubicBezTo>
                      <a:cubicBezTo>
                        <a:pt x="1861" y="591"/>
                        <a:pt x="1861" y="591"/>
                        <a:pt x="1861" y="591"/>
                      </a:cubicBezTo>
                      <a:cubicBezTo>
                        <a:pt x="1861" y="591"/>
                        <a:pt x="1861" y="591"/>
                        <a:pt x="1861" y="591"/>
                      </a:cubicBezTo>
                      <a:cubicBezTo>
                        <a:pt x="1861" y="591"/>
                        <a:pt x="1861" y="591"/>
                        <a:pt x="1861" y="591"/>
                      </a:cubicBezTo>
                      <a:cubicBezTo>
                        <a:pt x="1861" y="591"/>
                        <a:pt x="1859" y="583"/>
                        <a:pt x="1859" y="583"/>
                      </a:cubicBezTo>
                      <a:cubicBezTo>
                        <a:pt x="1859" y="583"/>
                        <a:pt x="1859" y="583"/>
                        <a:pt x="1859" y="583"/>
                      </a:cubicBezTo>
                      <a:cubicBezTo>
                        <a:pt x="1859" y="583"/>
                        <a:pt x="1859" y="583"/>
                        <a:pt x="1859" y="583"/>
                      </a:cubicBezTo>
                      <a:cubicBezTo>
                        <a:pt x="1860" y="582"/>
                        <a:pt x="1861" y="582"/>
                        <a:pt x="1862" y="581"/>
                      </a:cubicBezTo>
                      <a:cubicBezTo>
                        <a:pt x="1862" y="581"/>
                        <a:pt x="1863" y="581"/>
                        <a:pt x="1863" y="581"/>
                      </a:cubicBezTo>
                      <a:cubicBezTo>
                        <a:pt x="1864" y="581"/>
                        <a:pt x="1864" y="581"/>
                        <a:pt x="1864" y="581"/>
                      </a:cubicBezTo>
                      <a:cubicBezTo>
                        <a:pt x="1865" y="581"/>
                        <a:pt x="1865" y="582"/>
                        <a:pt x="1866" y="582"/>
                      </a:cubicBezTo>
                      <a:cubicBezTo>
                        <a:pt x="1866" y="582"/>
                        <a:pt x="1867" y="582"/>
                        <a:pt x="1867" y="582"/>
                      </a:cubicBezTo>
                      <a:cubicBezTo>
                        <a:pt x="1867" y="582"/>
                        <a:pt x="1867" y="582"/>
                        <a:pt x="1867" y="582"/>
                      </a:cubicBezTo>
                      <a:cubicBezTo>
                        <a:pt x="1870" y="590"/>
                        <a:pt x="1870" y="590"/>
                        <a:pt x="1870" y="590"/>
                      </a:cubicBezTo>
                      <a:cubicBezTo>
                        <a:pt x="1870" y="590"/>
                        <a:pt x="1870" y="590"/>
                        <a:pt x="1870" y="590"/>
                      </a:cubicBezTo>
                      <a:close/>
                      <a:moveTo>
                        <a:pt x="1934" y="589"/>
                      </a:moveTo>
                      <a:cubicBezTo>
                        <a:pt x="1931" y="589"/>
                        <a:pt x="1931" y="589"/>
                        <a:pt x="1931" y="589"/>
                      </a:cubicBezTo>
                      <a:cubicBezTo>
                        <a:pt x="1937" y="583"/>
                        <a:pt x="1937" y="583"/>
                        <a:pt x="1937" y="583"/>
                      </a:cubicBezTo>
                      <a:cubicBezTo>
                        <a:pt x="1926" y="583"/>
                        <a:pt x="1926" y="583"/>
                        <a:pt x="1926" y="583"/>
                      </a:cubicBezTo>
                      <a:cubicBezTo>
                        <a:pt x="1926" y="581"/>
                        <a:pt x="1926" y="581"/>
                        <a:pt x="1926" y="581"/>
                      </a:cubicBezTo>
                      <a:cubicBezTo>
                        <a:pt x="1937" y="581"/>
                        <a:pt x="1937" y="581"/>
                        <a:pt x="1937" y="581"/>
                      </a:cubicBezTo>
                      <a:cubicBezTo>
                        <a:pt x="1931" y="575"/>
                        <a:pt x="1931" y="575"/>
                        <a:pt x="1931" y="575"/>
                      </a:cubicBezTo>
                      <a:cubicBezTo>
                        <a:pt x="1934" y="575"/>
                        <a:pt x="1934" y="575"/>
                        <a:pt x="1934" y="575"/>
                      </a:cubicBezTo>
                      <a:cubicBezTo>
                        <a:pt x="1941" y="582"/>
                        <a:pt x="1941" y="582"/>
                        <a:pt x="1941" y="582"/>
                      </a:cubicBezTo>
                      <a:lnTo>
                        <a:pt x="1934" y="589"/>
                      </a:lnTo>
                      <a:close/>
                      <a:moveTo>
                        <a:pt x="1962" y="522"/>
                      </a:moveTo>
                      <a:cubicBezTo>
                        <a:pt x="1752" y="522"/>
                        <a:pt x="1752" y="522"/>
                        <a:pt x="1752" y="522"/>
                      </a:cubicBezTo>
                      <a:cubicBezTo>
                        <a:pt x="1752" y="173"/>
                        <a:pt x="1752" y="173"/>
                        <a:pt x="1752" y="173"/>
                      </a:cubicBezTo>
                      <a:cubicBezTo>
                        <a:pt x="1962" y="173"/>
                        <a:pt x="1962" y="173"/>
                        <a:pt x="1962" y="173"/>
                      </a:cubicBezTo>
                      <a:lnTo>
                        <a:pt x="1962" y="522"/>
                      </a:ln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781" y="576"/>
                      </a:moveTo>
                      <a:cubicBezTo>
                        <a:pt x="1778" y="576"/>
                        <a:pt x="1776" y="578"/>
                        <a:pt x="1776" y="581"/>
                      </a:cubicBezTo>
                      <a:cubicBezTo>
                        <a:pt x="1776" y="583"/>
                        <a:pt x="1778" y="586"/>
                        <a:pt x="1781" y="586"/>
                      </a:cubicBezTo>
                      <a:cubicBezTo>
                        <a:pt x="1784" y="586"/>
                        <a:pt x="1786" y="583"/>
                        <a:pt x="1786" y="581"/>
                      </a:cubicBezTo>
                      <a:cubicBezTo>
                        <a:pt x="1786" y="578"/>
                        <a:pt x="1784" y="576"/>
                        <a:pt x="1781" y="576"/>
                      </a:cubicBezTo>
                      <a:close/>
                      <a:moveTo>
                        <a:pt x="1583" y="482"/>
                      </a:moveTo>
                      <a:cubicBezTo>
                        <a:pt x="1583" y="59"/>
                        <a:pt x="1583" y="59"/>
                        <a:pt x="1583" y="59"/>
                      </a:cubicBezTo>
                      <a:cubicBezTo>
                        <a:pt x="1583" y="39"/>
                        <a:pt x="1566" y="23"/>
                        <a:pt x="1546" y="23"/>
                      </a:cubicBezTo>
                      <a:cubicBezTo>
                        <a:pt x="910" y="23"/>
                        <a:pt x="910" y="23"/>
                        <a:pt x="910" y="23"/>
                      </a:cubicBezTo>
                      <a:cubicBezTo>
                        <a:pt x="890" y="23"/>
                        <a:pt x="874" y="39"/>
                        <a:pt x="874" y="59"/>
                      </a:cubicBezTo>
                      <a:cubicBezTo>
                        <a:pt x="874" y="482"/>
                        <a:pt x="874" y="482"/>
                        <a:pt x="874" y="482"/>
                      </a:cubicBezTo>
                      <a:cubicBezTo>
                        <a:pt x="803" y="570"/>
                        <a:pt x="803" y="570"/>
                        <a:pt x="803" y="570"/>
                      </a:cubicBezTo>
                      <a:cubicBezTo>
                        <a:pt x="803" y="594"/>
                        <a:pt x="823" y="614"/>
                        <a:pt x="847" y="614"/>
                      </a:cubicBezTo>
                      <a:cubicBezTo>
                        <a:pt x="1609" y="614"/>
                        <a:pt x="1609" y="614"/>
                        <a:pt x="1609" y="614"/>
                      </a:cubicBezTo>
                      <a:cubicBezTo>
                        <a:pt x="1633" y="614"/>
                        <a:pt x="1654" y="594"/>
                        <a:pt x="1654" y="570"/>
                      </a:cubicBezTo>
                      <a:lnTo>
                        <a:pt x="1583" y="482"/>
                      </a:lnTo>
                      <a:close/>
                      <a:moveTo>
                        <a:pt x="1288" y="580"/>
                      </a:moveTo>
                      <a:cubicBezTo>
                        <a:pt x="1156" y="580"/>
                        <a:pt x="1156" y="580"/>
                        <a:pt x="1156" y="580"/>
                      </a:cubicBezTo>
                      <a:cubicBezTo>
                        <a:pt x="1148" y="580"/>
                        <a:pt x="1142" y="577"/>
                        <a:pt x="1142" y="573"/>
                      </a:cubicBezTo>
                      <a:cubicBezTo>
                        <a:pt x="1158" y="545"/>
                        <a:pt x="1158" y="545"/>
                        <a:pt x="1158" y="545"/>
                      </a:cubicBezTo>
                      <a:cubicBezTo>
                        <a:pt x="1158" y="542"/>
                        <a:pt x="1163" y="540"/>
                        <a:pt x="1169" y="540"/>
                      </a:cubicBezTo>
                      <a:cubicBezTo>
                        <a:pt x="1275" y="540"/>
                        <a:pt x="1275" y="540"/>
                        <a:pt x="1275" y="540"/>
                      </a:cubicBezTo>
                      <a:cubicBezTo>
                        <a:pt x="1280" y="540"/>
                        <a:pt x="1285" y="542"/>
                        <a:pt x="1285" y="545"/>
                      </a:cubicBezTo>
                      <a:cubicBezTo>
                        <a:pt x="1301" y="573"/>
                        <a:pt x="1301" y="573"/>
                        <a:pt x="1301" y="573"/>
                      </a:cubicBezTo>
                      <a:cubicBezTo>
                        <a:pt x="1301" y="577"/>
                        <a:pt x="1295" y="580"/>
                        <a:pt x="1288" y="580"/>
                      </a:cubicBezTo>
                      <a:close/>
                      <a:moveTo>
                        <a:pt x="1557" y="482"/>
                      </a:moveTo>
                      <a:cubicBezTo>
                        <a:pt x="902" y="482"/>
                        <a:pt x="902" y="482"/>
                        <a:pt x="902" y="482"/>
                      </a:cubicBezTo>
                      <a:cubicBezTo>
                        <a:pt x="902" y="65"/>
                        <a:pt x="902" y="65"/>
                        <a:pt x="902" y="65"/>
                      </a:cubicBezTo>
                      <a:cubicBezTo>
                        <a:pt x="902" y="55"/>
                        <a:pt x="910" y="47"/>
                        <a:pt x="921" y="47"/>
                      </a:cubicBezTo>
                      <a:cubicBezTo>
                        <a:pt x="1539" y="47"/>
                        <a:pt x="1539" y="47"/>
                        <a:pt x="1539" y="47"/>
                      </a:cubicBezTo>
                      <a:cubicBezTo>
                        <a:pt x="1549" y="47"/>
                        <a:pt x="1557" y="55"/>
                        <a:pt x="1557" y="65"/>
                      </a:cubicBezTo>
                      <a:lnTo>
                        <a:pt x="1557" y="482"/>
                      </a:lnTo>
                      <a:close/>
                      <a:moveTo>
                        <a:pt x="333" y="57"/>
                      </a:moveTo>
                      <a:cubicBezTo>
                        <a:pt x="333" y="57"/>
                        <a:pt x="333" y="57"/>
                        <a:pt x="333" y="57"/>
                      </a:cubicBezTo>
                      <a:cubicBezTo>
                        <a:pt x="333" y="327"/>
                        <a:pt x="333" y="327"/>
                        <a:pt x="333" y="327"/>
                      </a:cubicBezTo>
                      <a:cubicBezTo>
                        <a:pt x="333" y="327"/>
                        <a:pt x="333" y="327"/>
                        <a:pt x="292" y="363"/>
                      </a:cubicBezTo>
                      <a:cubicBezTo>
                        <a:pt x="292" y="363"/>
                        <a:pt x="292" y="363"/>
                        <a:pt x="292" y="16"/>
                      </a:cubicBezTo>
                      <a:cubicBezTo>
                        <a:pt x="292" y="6"/>
                        <a:pt x="298" y="0"/>
                        <a:pt x="308" y="0"/>
                      </a:cubicBezTo>
                      <a:cubicBezTo>
                        <a:pt x="308" y="0"/>
                        <a:pt x="308" y="0"/>
                        <a:pt x="708" y="0"/>
                      </a:cubicBezTo>
                      <a:cubicBezTo>
                        <a:pt x="717" y="0"/>
                        <a:pt x="725" y="6"/>
                        <a:pt x="725" y="16"/>
                      </a:cubicBezTo>
                      <a:cubicBezTo>
                        <a:pt x="725" y="16"/>
                        <a:pt x="725" y="16"/>
                        <a:pt x="725" y="611"/>
                      </a:cubicBezTo>
                      <a:cubicBezTo>
                        <a:pt x="725" y="621"/>
                        <a:pt x="717" y="627"/>
                        <a:pt x="708" y="627"/>
                      </a:cubicBezTo>
                      <a:cubicBezTo>
                        <a:pt x="708" y="627"/>
                        <a:pt x="708" y="627"/>
                        <a:pt x="308" y="627"/>
                      </a:cubicBezTo>
                      <a:cubicBezTo>
                        <a:pt x="298" y="627"/>
                        <a:pt x="292" y="621"/>
                        <a:pt x="292" y="611"/>
                      </a:cubicBezTo>
                      <a:cubicBezTo>
                        <a:pt x="292" y="611"/>
                        <a:pt x="292" y="593"/>
                        <a:pt x="292" y="536"/>
                      </a:cubicBezTo>
                      <a:cubicBezTo>
                        <a:pt x="292" y="527"/>
                        <a:pt x="292" y="517"/>
                        <a:pt x="292" y="506"/>
                      </a:cubicBezTo>
                      <a:cubicBezTo>
                        <a:pt x="292" y="498"/>
                        <a:pt x="292" y="489"/>
                        <a:pt x="292" y="479"/>
                      </a:cubicBezTo>
                      <a:cubicBezTo>
                        <a:pt x="292" y="474"/>
                        <a:pt x="292" y="468"/>
                        <a:pt x="292" y="461"/>
                      </a:cubicBezTo>
                      <a:cubicBezTo>
                        <a:pt x="292" y="461"/>
                        <a:pt x="292" y="461"/>
                        <a:pt x="333" y="424"/>
                      </a:cubicBezTo>
                      <a:cubicBezTo>
                        <a:pt x="333" y="424"/>
                        <a:pt x="333" y="457"/>
                        <a:pt x="333" y="570"/>
                      </a:cubicBezTo>
                      <a:cubicBezTo>
                        <a:pt x="333" y="578"/>
                        <a:pt x="339" y="585"/>
                        <a:pt x="345" y="585"/>
                      </a:cubicBezTo>
                      <a:cubicBezTo>
                        <a:pt x="345" y="585"/>
                        <a:pt x="345" y="585"/>
                        <a:pt x="670" y="585"/>
                      </a:cubicBezTo>
                      <a:cubicBezTo>
                        <a:pt x="677" y="585"/>
                        <a:pt x="683" y="578"/>
                        <a:pt x="683" y="570"/>
                      </a:cubicBezTo>
                      <a:cubicBezTo>
                        <a:pt x="683" y="570"/>
                        <a:pt x="683" y="570"/>
                        <a:pt x="683" y="57"/>
                      </a:cubicBezTo>
                      <a:cubicBezTo>
                        <a:pt x="683" y="49"/>
                        <a:pt x="677" y="42"/>
                        <a:pt x="670" y="42"/>
                      </a:cubicBezTo>
                      <a:cubicBezTo>
                        <a:pt x="670" y="42"/>
                        <a:pt x="670" y="42"/>
                        <a:pt x="345" y="42"/>
                      </a:cubicBezTo>
                      <a:cubicBezTo>
                        <a:pt x="339" y="42"/>
                        <a:pt x="333" y="49"/>
                        <a:pt x="333" y="57"/>
                      </a:cubicBezTo>
                      <a:close/>
                      <a:moveTo>
                        <a:pt x="95" y="587"/>
                      </a:moveTo>
                      <a:cubicBezTo>
                        <a:pt x="103" y="579"/>
                        <a:pt x="121" y="567"/>
                        <a:pt x="132" y="565"/>
                      </a:cubicBezTo>
                      <a:cubicBezTo>
                        <a:pt x="146" y="562"/>
                        <a:pt x="160" y="562"/>
                        <a:pt x="175" y="562"/>
                      </a:cubicBezTo>
                      <a:cubicBezTo>
                        <a:pt x="188" y="561"/>
                        <a:pt x="200" y="555"/>
                        <a:pt x="214" y="552"/>
                      </a:cubicBezTo>
                      <a:cubicBezTo>
                        <a:pt x="225" y="548"/>
                        <a:pt x="230" y="548"/>
                        <a:pt x="238" y="546"/>
                      </a:cubicBezTo>
                      <a:cubicBezTo>
                        <a:pt x="256" y="543"/>
                        <a:pt x="254" y="543"/>
                        <a:pt x="262" y="541"/>
                      </a:cubicBezTo>
                      <a:cubicBezTo>
                        <a:pt x="272" y="539"/>
                        <a:pt x="284" y="531"/>
                        <a:pt x="286" y="520"/>
                      </a:cubicBezTo>
                      <a:cubicBezTo>
                        <a:pt x="288" y="509"/>
                        <a:pt x="277" y="496"/>
                        <a:pt x="266" y="497"/>
                      </a:cubicBezTo>
                      <a:cubicBezTo>
                        <a:pt x="241" y="499"/>
                        <a:pt x="237" y="504"/>
                        <a:pt x="215" y="505"/>
                      </a:cubicBezTo>
                      <a:cubicBezTo>
                        <a:pt x="228" y="494"/>
                        <a:pt x="234" y="492"/>
                        <a:pt x="247" y="480"/>
                      </a:cubicBezTo>
                      <a:cubicBezTo>
                        <a:pt x="261" y="468"/>
                        <a:pt x="271" y="460"/>
                        <a:pt x="284" y="448"/>
                      </a:cubicBezTo>
                      <a:cubicBezTo>
                        <a:pt x="298" y="436"/>
                        <a:pt x="310" y="426"/>
                        <a:pt x="326" y="412"/>
                      </a:cubicBezTo>
                      <a:cubicBezTo>
                        <a:pt x="338" y="401"/>
                        <a:pt x="354" y="388"/>
                        <a:pt x="361" y="373"/>
                      </a:cubicBezTo>
                      <a:cubicBezTo>
                        <a:pt x="373" y="349"/>
                        <a:pt x="364" y="336"/>
                        <a:pt x="347" y="338"/>
                      </a:cubicBezTo>
                      <a:cubicBezTo>
                        <a:pt x="333" y="339"/>
                        <a:pt x="318" y="353"/>
                        <a:pt x="307" y="362"/>
                      </a:cubicBezTo>
                      <a:cubicBezTo>
                        <a:pt x="278" y="387"/>
                        <a:pt x="248" y="411"/>
                        <a:pt x="219" y="436"/>
                      </a:cubicBezTo>
                      <a:cubicBezTo>
                        <a:pt x="230" y="426"/>
                        <a:pt x="240" y="416"/>
                        <a:pt x="252" y="405"/>
                      </a:cubicBezTo>
                      <a:cubicBezTo>
                        <a:pt x="265" y="393"/>
                        <a:pt x="267" y="381"/>
                        <a:pt x="259" y="372"/>
                      </a:cubicBezTo>
                      <a:cubicBezTo>
                        <a:pt x="235" y="344"/>
                        <a:pt x="212" y="380"/>
                        <a:pt x="184" y="398"/>
                      </a:cubicBezTo>
                      <a:cubicBezTo>
                        <a:pt x="217" y="370"/>
                        <a:pt x="228" y="355"/>
                        <a:pt x="205" y="339"/>
                      </a:cubicBezTo>
                      <a:cubicBezTo>
                        <a:pt x="186" y="326"/>
                        <a:pt x="162" y="364"/>
                        <a:pt x="146" y="374"/>
                      </a:cubicBezTo>
                      <a:cubicBezTo>
                        <a:pt x="152" y="367"/>
                        <a:pt x="162" y="359"/>
                        <a:pt x="168" y="353"/>
                      </a:cubicBezTo>
                      <a:cubicBezTo>
                        <a:pt x="173" y="348"/>
                        <a:pt x="180" y="340"/>
                        <a:pt x="175" y="332"/>
                      </a:cubicBezTo>
                      <a:cubicBezTo>
                        <a:pt x="160" y="308"/>
                        <a:pt x="146" y="322"/>
                        <a:pt x="135" y="331"/>
                      </a:cubicBezTo>
                      <a:cubicBezTo>
                        <a:pt x="118" y="342"/>
                        <a:pt x="102" y="355"/>
                        <a:pt x="86" y="368"/>
                      </a:cubicBezTo>
                      <a:cubicBezTo>
                        <a:pt x="72" y="381"/>
                        <a:pt x="54" y="392"/>
                        <a:pt x="49" y="410"/>
                      </a:cubicBezTo>
                      <a:cubicBezTo>
                        <a:pt x="45" y="423"/>
                        <a:pt x="45" y="435"/>
                        <a:pt x="36" y="446"/>
                      </a:cubicBezTo>
                      <a:cubicBezTo>
                        <a:pt x="27" y="456"/>
                        <a:pt x="10" y="469"/>
                        <a:pt x="0" y="478"/>
                      </a:cubicBezTo>
                      <a:cubicBezTo>
                        <a:pt x="7" y="486"/>
                        <a:pt x="15" y="495"/>
                        <a:pt x="23" y="504"/>
                      </a:cubicBezTo>
                      <a:cubicBezTo>
                        <a:pt x="33" y="516"/>
                        <a:pt x="85" y="575"/>
                        <a:pt x="95" y="587"/>
                      </a:cubicBezTo>
                      <a:close/>
                    </a:path>
                  </a:pathLst>
                </a:custGeom>
                <a:solidFill>
                  <a:srgbClr val="FFFFFF"/>
                </a:solidFill>
                <a:ln>
                  <a:noFill/>
                </a:ln>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27" name="Freeform 27"/>
                <p:cNvSpPr>
                  <a:spLocks noEditPoints="1"/>
                </p:cNvSpPr>
                <p:nvPr/>
              </p:nvSpPr>
              <p:spPr bwMode="auto">
                <a:xfrm>
                  <a:off x="4044956" y="5488061"/>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28" name="Freeform 27"/>
                <p:cNvSpPr>
                  <a:spLocks noEditPoints="1"/>
                </p:cNvSpPr>
                <p:nvPr/>
              </p:nvSpPr>
              <p:spPr bwMode="auto">
                <a:xfrm>
                  <a:off x="5514674" y="5551917"/>
                  <a:ext cx="162951" cy="202662"/>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29" name="Freeform 27"/>
                <p:cNvSpPr>
                  <a:spLocks noEditPoints="1"/>
                </p:cNvSpPr>
                <p:nvPr/>
              </p:nvSpPr>
              <p:spPr bwMode="auto">
                <a:xfrm>
                  <a:off x="4815923" y="5432884"/>
                  <a:ext cx="222252" cy="276414"/>
                </a:xfrm>
                <a:custGeom>
                  <a:avLst/>
                  <a:gdLst>
                    <a:gd name="T0" fmla="*/ 989 w 1986"/>
                    <a:gd name="T1" fmla="*/ 1654 h 2471"/>
                    <a:gd name="T2" fmla="*/ 1084 w 1986"/>
                    <a:gd name="T3" fmla="*/ 1605 h 2471"/>
                    <a:gd name="T4" fmla="*/ 1652 w 1986"/>
                    <a:gd name="T5" fmla="*/ 881 h 2471"/>
                    <a:gd name="T6" fmla="*/ 1652 w 1986"/>
                    <a:gd name="T7" fmla="*/ 1151 h 2471"/>
                    <a:gd name="T8" fmla="*/ 982 w 1986"/>
                    <a:gd name="T9" fmla="*/ 2090 h 2471"/>
                    <a:gd name="T10" fmla="*/ 602 w 1986"/>
                    <a:gd name="T11" fmla="*/ 1824 h 2471"/>
                    <a:gd name="T12" fmla="*/ 334 w 1986"/>
                    <a:gd name="T13" fmla="*/ 1142 h 2471"/>
                    <a:gd name="T14" fmla="*/ 334 w 1986"/>
                    <a:gd name="T15" fmla="*/ 799 h 2471"/>
                    <a:gd name="T16" fmla="*/ 421 w 1986"/>
                    <a:gd name="T17" fmla="*/ 682 h 2471"/>
                    <a:gd name="T18" fmla="*/ 883 w 1986"/>
                    <a:gd name="T19" fmla="*/ 482 h 2471"/>
                    <a:gd name="T20" fmla="*/ 984 w 1986"/>
                    <a:gd name="T21" fmla="*/ 442 h 2471"/>
                    <a:gd name="T22" fmla="*/ 1093 w 1986"/>
                    <a:gd name="T23" fmla="*/ 482 h 2471"/>
                    <a:gd name="T24" fmla="*/ 1495 w 1986"/>
                    <a:gd name="T25" fmla="*/ 668 h 2471"/>
                    <a:gd name="T26" fmla="*/ 1464 w 1986"/>
                    <a:gd name="T27" fmla="*/ 695 h 2471"/>
                    <a:gd name="T28" fmla="*/ 965 w 1986"/>
                    <a:gd name="T29" fmla="*/ 1328 h 2471"/>
                    <a:gd name="T30" fmla="*/ 763 w 1986"/>
                    <a:gd name="T31" fmla="*/ 1129 h 2471"/>
                    <a:gd name="T32" fmla="*/ 575 w 1986"/>
                    <a:gd name="T33" fmla="*/ 1131 h 2471"/>
                    <a:gd name="T34" fmla="*/ 580 w 1986"/>
                    <a:gd name="T35" fmla="*/ 1315 h 2471"/>
                    <a:gd name="T36" fmla="*/ 887 w 1986"/>
                    <a:gd name="T37" fmla="*/ 1616 h 2471"/>
                    <a:gd name="T38" fmla="*/ 978 w 1986"/>
                    <a:gd name="T39" fmla="*/ 1654 h 2471"/>
                    <a:gd name="T40" fmla="*/ 989 w 1986"/>
                    <a:gd name="T41" fmla="*/ 1654 h 2471"/>
                    <a:gd name="T42" fmla="*/ 1862 w 1986"/>
                    <a:gd name="T43" fmla="*/ 434 h 2471"/>
                    <a:gd name="T44" fmla="*/ 1986 w 1986"/>
                    <a:gd name="T45" fmla="*/ 609 h 2471"/>
                    <a:gd name="T46" fmla="*/ 1986 w 1986"/>
                    <a:gd name="T47" fmla="*/ 1116 h 2471"/>
                    <a:gd name="T48" fmla="*/ 978 w 1986"/>
                    <a:gd name="T49" fmla="*/ 2471 h 2471"/>
                    <a:gd name="T50" fmla="*/ 0 w 1986"/>
                    <a:gd name="T51" fmla="*/ 1105 h 2471"/>
                    <a:gd name="T52" fmla="*/ 0 w 1986"/>
                    <a:gd name="T53" fmla="*/ 589 h 2471"/>
                    <a:gd name="T54" fmla="*/ 120 w 1986"/>
                    <a:gd name="T55" fmla="*/ 411 h 2471"/>
                    <a:gd name="T56" fmla="*/ 792 w 1986"/>
                    <a:gd name="T57" fmla="*/ 108 h 2471"/>
                    <a:gd name="T58" fmla="*/ 1175 w 1986"/>
                    <a:gd name="T59" fmla="*/ 108 h 2471"/>
                    <a:gd name="T60" fmla="*/ 1862 w 1986"/>
                    <a:gd name="T61" fmla="*/ 434 h 2471"/>
                    <a:gd name="T62" fmla="*/ 1767 w 1986"/>
                    <a:gd name="T63" fmla="*/ 1153 h 2471"/>
                    <a:gd name="T64" fmla="*/ 1767 w 1986"/>
                    <a:gd name="T65" fmla="*/ 1153 h 2471"/>
                    <a:gd name="T66" fmla="*/ 1767 w 1986"/>
                    <a:gd name="T67" fmla="*/ 812 h 2471"/>
                    <a:gd name="T68" fmla="*/ 1604 w 1986"/>
                    <a:gd name="T69" fmla="*/ 584 h 2471"/>
                    <a:gd name="T70" fmla="*/ 1155 w 1986"/>
                    <a:gd name="T71" fmla="*/ 385 h 2471"/>
                    <a:gd name="T72" fmla="*/ 984 w 1986"/>
                    <a:gd name="T73" fmla="*/ 327 h 2471"/>
                    <a:gd name="T74" fmla="*/ 816 w 1986"/>
                    <a:gd name="T75" fmla="*/ 385 h 2471"/>
                    <a:gd name="T76" fmla="*/ 381 w 1986"/>
                    <a:gd name="T77" fmla="*/ 571 h 2471"/>
                    <a:gd name="T78" fmla="*/ 219 w 1986"/>
                    <a:gd name="T79" fmla="*/ 799 h 2471"/>
                    <a:gd name="T80" fmla="*/ 219 w 1986"/>
                    <a:gd name="T81" fmla="*/ 1142 h 2471"/>
                    <a:gd name="T82" fmla="*/ 516 w 1986"/>
                    <a:gd name="T83" fmla="*/ 1899 h 2471"/>
                    <a:gd name="T84" fmla="*/ 982 w 1986"/>
                    <a:gd name="T85" fmla="*/ 2207 h 2471"/>
                    <a:gd name="T86" fmla="*/ 1767 w 1986"/>
                    <a:gd name="T87" fmla="*/ 1153 h 2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86" h="2471">
                      <a:moveTo>
                        <a:pt x="989" y="1654"/>
                      </a:moveTo>
                      <a:cubicBezTo>
                        <a:pt x="1024" y="1651"/>
                        <a:pt x="1060" y="1636"/>
                        <a:pt x="1084" y="1605"/>
                      </a:cubicBezTo>
                      <a:cubicBezTo>
                        <a:pt x="1084" y="1605"/>
                        <a:pt x="1084" y="1605"/>
                        <a:pt x="1652" y="881"/>
                      </a:cubicBezTo>
                      <a:cubicBezTo>
                        <a:pt x="1652" y="881"/>
                        <a:pt x="1652" y="881"/>
                        <a:pt x="1652" y="1151"/>
                      </a:cubicBezTo>
                      <a:cubicBezTo>
                        <a:pt x="1652" y="1713"/>
                        <a:pt x="1095" y="2090"/>
                        <a:pt x="982" y="2090"/>
                      </a:cubicBezTo>
                      <a:cubicBezTo>
                        <a:pt x="920" y="2090"/>
                        <a:pt x="759" y="2008"/>
                        <a:pt x="602" y="1824"/>
                      </a:cubicBezTo>
                      <a:cubicBezTo>
                        <a:pt x="500" y="1707"/>
                        <a:pt x="334" y="1461"/>
                        <a:pt x="334" y="1142"/>
                      </a:cubicBezTo>
                      <a:cubicBezTo>
                        <a:pt x="334" y="1102"/>
                        <a:pt x="334" y="799"/>
                        <a:pt x="334" y="799"/>
                      </a:cubicBezTo>
                      <a:cubicBezTo>
                        <a:pt x="334" y="752"/>
                        <a:pt x="376" y="697"/>
                        <a:pt x="421" y="682"/>
                      </a:cubicBezTo>
                      <a:cubicBezTo>
                        <a:pt x="432" y="675"/>
                        <a:pt x="770" y="560"/>
                        <a:pt x="883" y="482"/>
                      </a:cubicBezTo>
                      <a:cubicBezTo>
                        <a:pt x="920" y="456"/>
                        <a:pt x="951" y="442"/>
                        <a:pt x="984" y="442"/>
                      </a:cubicBezTo>
                      <a:cubicBezTo>
                        <a:pt x="1018" y="442"/>
                        <a:pt x="1051" y="456"/>
                        <a:pt x="1093" y="482"/>
                      </a:cubicBezTo>
                      <a:cubicBezTo>
                        <a:pt x="1203" y="553"/>
                        <a:pt x="1389" y="628"/>
                        <a:pt x="1495" y="668"/>
                      </a:cubicBezTo>
                      <a:cubicBezTo>
                        <a:pt x="1482" y="675"/>
                        <a:pt x="1471" y="684"/>
                        <a:pt x="1464" y="695"/>
                      </a:cubicBezTo>
                      <a:cubicBezTo>
                        <a:pt x="1464" y="695"/>
                        <a:pt x="1464" y="695"/>
                        <a:pt x="965" y="1328"/>
                      </a:cubicBezTo>
                      <a:cubicBezTo>
                        <a:pt x="965" y="1328"/>
                        <a:pt x="965" y="1328"/>
                        <a:pt x="763" y="1129"/>
                      </a:cubicBezTo>
                      <a:cubicBezTo>
                        <a:pt x="710" y="1080"/>
                        <a:pt x="628" y="1080"/>
                        <a:pt x="575" y="1131"/>
                      </a:cubicBezTo>
                      <a:cubicBezTo>
                        <a:pt x="527" y="1180"/>
                        <a:pt x="527" y="1266"/>
                        <a:pt x="580" y="1315"/>
                      </a:cubicBezTo>
                      <a:cubicBezTo>
                        <a:pt x="580" y="1315"/>
                        <a:pt x="580" y="1315"/>
                        <a:pt x="887" y="1616"/>
                      </a:cubicBezTo>
                      <a:cubicBezTo>
                        <a:pt x="914" y="1640"/>
                        <a:pt x="945" y="1654"/>
                        <a:pt x="978" y="1654"/>
                      </a:cubicBezTo>
                      <a:cubicBezTo>
                        <a:pt x="982" y="1654"/>
                        <a:pt x="984" y="1654"/>
                        <a:pt x="989" y="1654"/>
                      </a:cubicBezTo>
                      <a:close/>
                      <a:moveTo>
                        <a:pt x="1862" y="434"/>
                      </a:moveTo>
                      <a:cubicBezTo>
                        <a:pt x="1931" y="458"/>
                        <a:pt x="1986" y="535"/>
                        <a:pt x="1986" y="609"/>
                      </a:cubicBezTo>
                      <a:cubicBezTo>
                        <a:pt x="1986" y="609"/>
                        <a:pt x="1986" y="1060"/>
                        <a:pt x="1986" y="1116"/>
                      </a:cubicBezTo>
                      <a:cubicBezTo>
                        <a:pt x="1986" y="1913"/>
                        <a:pt x="1188" y="2471"/>
                        <a:pt x="978" y="2471"/>
                      </a:cubicBezTo>
                      <a:cubicBezTo>
                        <a:pt x="715" y="2471"/>
                        <a:pt x="0" y="1884"/>
                        <a:pt x="0" y="1105"/>
                      </a:cubicBezTo>
                      <a:cubicBezTo>
                        <a:pt x="0" y="1047"/>
                        <a:pt x="0" y="589"/>
                        <a:pt x="0" y="589"/>
                      </a:cubicBezTo>
                      <a:cubicBezTo>
                        <a:pt x="0" y="516"/>
                        <a:pt x="56" y="438"/>
                        <a:pt x="120" y="411"/>
                      </a:cubicBezTo>
                      <a:cubicBezTo>
                        <a:pt x="120" y="411"/>
                        <a:pt x="639" y="223"/>
                        <a:pt x="792" y="108"/>
                      </a:cubicBezTo>
                      <a:cubicBezTo>
                        <a:pt x="940" y="0"/>
                        <a:pt x="1064" y="31"/>
                        <a:pt x="1175" y="108"/>
                      </a:cubicBezTo>
                      <a:cubicBezTo>
                        <a:pt x="1422" y="285"/>
                        <a:pt x="1862" y="434"/>
                        <a:pt x="1862" y="434"/>
                      </a:cubicBezTo>
                      <a:close/>
                      <a:moveTo>
                        <a:pt x="1767" y="1153"/>
                      </a:moveTo>
                      <a:cubicBezTo>
                        <a:pt x="1767" y="1153"/>
                        <a:pt x="1767" y="1153"/>
                        <a:pt x="1767" y="1153"/>
                      </a:cubicBezTo>
                      <a:cubicBezTo>
                        <a:pt x="1767" y="812"/>
                        <a:pt x="1767" y="812"/>
                        <a:pt x="1767" y="812"/>
                      </a:cubicBezTo>
                      <a:cubicBezTo>
                        <a:pt x="1767" y="719"/>
                        <a:pt x="1696" y="617"/>
                        <a:pt x="1604" y="584"/>
                      </a:cubicBezTo>
                      <a:cubicBezTo>
                        <a:pt x="1601" y="584"/>
                        <a:pt x="1298" y="478"/>
                        <a:pt x="1155" y="385"/>
                      </a:cubicBezTo>
                      <a:cubicBezTo>
                        <a:pt x="1115" y="361"/>
                        <a:pt x="1057" y="327"/>
                        <a:pt x="984" y="327"/>
                      </a:cubicBezTo>
                      <a:cubicBezTo>
                        <a:pt x="929" y="327"/>
                        <a:pt x="874" y="347"/>
                        <a:pt x="816" y="385"/>
                      </a:cubicBezTo>
                      <a:cubicBezTo>
                        <a:pt x="735" y="445"/>
                        <a:pt x="476" y="540"/>
                        <a:pt x="381" y="571"/>
                      </a:cubicBezTo>
                      <a:cubicBezTo>
                        <a:pt x="290" y="604"/>
                        <a:pt x="219" y="702"/>
                        <a:pt x="219" y="799"/>
                      </a:cubicBezTo>
                      <a:cubicBezTo>
                        <a:pt x="219" y="799"/>
                        <a:pt x="219" y="1105"/>
                        <a:pt x="219" y="1142"/>
                      </a:cubicBezTo>
                      <a:cubicBezTo>
                        <a:pt x="219" y="1499"/>
                        <a:pt x="405" y="1769"/>
                        <a:pt x="516" y="1899"/>
                      </a:cubicBezTo>
                      <a:cubicBezTo>
                        <a:pt x="668" y="2079"/>
                        <a:pt x="861" y="2207"/>
                        <a:pt x="982" y="2207"/>
                      </a:cubicBezTo>
                      <a:cubicBezTo>
                        <a:pt x="1170" y="2207"/>
                        <a:pt x="1767" y="1769"/>
                        <a:pt x="1767" y="1153"/>
                      </a:cubicBezTo>
                      <a:close/>
                    </a:path>
                  </a:pathLst>
                </a:custGeom>
                <a:solidFill>
                  <a:schemeClr val="tx1">
                    <a:lumMod val="20000"/>
                    <a:lumOff val="80000"/>
                  </a:schemeClr>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grpSp>
        </p:grpSp>
      </p:grpSp>
      <p:sp>
        <p:nvSpPr>
          <p:cNvPr id="230" name="Freeform 229"/>
          <p:cNvSpPr/>
          <p:nvPr/>
        </p:nvSpPr>
        <p:spPr bwMode="auto">
          <a:xfrm>
            <a:off x="8873589" y="2246041"/>
            <a:ext cx="1375311" cy="47014"/>
          </a:xfrm>
          <a:custGeom>
            <a:avLst/>
            <a:gdLst>
              <a:gd name="connsiteX0" fmla="*/ 0 w 2238375"/>
              <a:gd name="connsiteY0" fmla="*/ 0 h 0"/>
              <a:gd name="connsiteX1" fmla="*/ 2238375 w 2238375"/>
              <a:gd name="connsiteY1" fmla="*/ 0 h 0"/>
            </a:gdLst>
            <a:ahLst/>
            <a:cxnLst>
              <a:cxn ang="0">
                <a:pos x="connsiteX0" y="connsiteY0"/>
              </a:cxn>
              <a:cxn ang="0">
                <a:pos x="connsiteX1" y="connsiteY1"/>
              </a:cxn>
            </a:cxnLst>
            <a:rect l="l" t="t" r="r" b="b"/>
            <a:pathLst>
              <a:path w="2238375">
                <a:moveTo>
                  <a:pt x="0" y="0"/>
                </a:moveTo>
                <a:lnTo>
                  <a:pt x="2238375" y="0"/>
                </a:lnTo>
              </a:path>
            </a:pathLst>
          </a:custGeom>
          <a:noFill/>
          <a:ln w="57150" cap="rnd">
            <a:solidFill>
              <a:schemeClr val="accent2">
                <a:lumMod val="40000"/>
                <a:lumOff val="60000"/>
              </a:schemeClr>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9"/>
            <a:endParaRPr lang="en-US" sz="1764">
              <a:solidFill>
                <a:srgbClr val="1A1A1A"/>
              </a:solidFill>
            </a:endParaRPr>
          </a:p>
        </p:txBody>
      </p:sp>
      <p:grpSp>
        <p:nvGrpSpPr>
          <p:cNvPr id="245" name="Group 244"/>
          <p:cNvGrpSpPr/>
          <p:nvPr/>
        </p:nvGrpSpPr>
        <p:grpSpPr>
          <a:xfrm>
            <a:off x="6260128" y="2019330"/>
            <a:ext cx="1502755" cy="593700"/>
            <a:chOff x="9592905" y="1695077"/>
            <a:chExt cx="1876521" cy="723684"/>
          </a:xfrm>
        </p:grpSpPr>
        <p:sp>
          <p:nvSpPr>
            <p:cNvPr id="254" name="Freeform 17"/>
            <p:cNvSpPr>
              <a:spLocks noEditPoints="1"/>
            </p:cNvSpPr>
            <p:nvPr/>
          </p:nvSpPr>
          <p:spPr bwMode="auto">
            <a:xfrm>
              <a:off x="9592905" y="1695077"/>
              <a:ext cx="1876521" cy="218880"/>
            </a:xfrm>
            <a:custGeom>
              <a:avLst/>
              <a:gdLst>
                <a:gd name="T0" fmla="*/ 192 w 1928"/>
                <a:gd name="T1" fmla="*/ 63 h 222"/>
                <a:gd name="T2" fmla="*/ 0 w 1928"/>
                <a:gd name="T3" fmla="*/ 181 h 222"/>
                <a:gd name="T4" fmla="*/ 97 w 1928"/>
                <a:gd name="T5" fmla="*/ 142 h 222"/>
                <a:gd name="T6" fmla="*/ 8 w 1928"/>
                <a:gd name="T7" fmla="*/ 177 h 222"/>
                <a:gd name="T8" fmla="*/ 6 w 1928"/>
                <a:gd name="T9" fmla="*/ 179 h 222"/>
                <a:gd name="T10" fmla="*/ 1808 w 1928"/>
                <a:gd name="T11" fmla="*/ 180 h 222"/>
                <a:gd name="T12" fmla="*/ 1876 w 1928"/>
                <a:gd name="T13" fmla="*/ 172 h 222"/>
                <a:gd name="T14" fmla="*/ 1912 w 1928"/>
                <a:gd name="T15" fmla="*/ 65 h 222"/>
                <a:gd name="T16" fmla="*/ 360 w 1928"/>
                <a:gd name="T17" fmla="*/ 90 h 222"/>
                <a:gd name="T18" fmla="*/ 315 w 1928"/>
                <a:gd name="T19" fmla="*/ 156 h 222"/>
                <a:gd name="T20" fmla="*/ 268 w 1928"/>
                <a:gd name="T21" fmla="*/ 182 h 222"/>
                <a:gd name="T22" fmla="*/ 7 w 1928"/>
                <a:gd name="T23" fmla="*/ 179 h 222"/>
                <a:gd name="T24" fmla="*/ 147 w 1928"/>
                <a:gd name="T25" fmla="*/ 33 h 222"/>
                <a:gd name="T26" fmla="*/ 930 w 1928"/>
                <a:gd name="T27" fmla="*/ 179 h 222"/>
                <a:gd name="T28" fmla="*/ 930 w 1928"/>
                <a:gd name="T29" fmla="*/ 123 h 222"/>
                <a:gd name="T30" fmla="*/ 881 w 1928"/>
                <a:gd name="T31" fmla="*/ 179 h 222"/>
                <a:gd name="T32" fmla="*/ 862 w 1928"/>
                <a:gd name="T33" fmla="*/ 98 h 222"/>
                <a:gd name="T34" fmla="*/ 827 w 1928"/>
                <a:gd name="T35" fmla="*/ 68 h 222"/>
                <a:gd name="T36" fmla="*/ 789 w 1928"/>
                <a:gd name="T37" fmla="*/ 110 h 222"/>
                <a:gd name="T38" fmla="*/ 1373 w 1928"/>
                <a:gd name="T39" fmla="*/ 108 h 222"/>
                <a:gd name="T40" fmla="*/ 1348 w 1928"/>
                <a:gd name="T41" fmla="*/ 113 h 222"/>
                <a:gd name="T42" fmla="*/ 1285 w 1928"/>
                <a:gd name="T43" fmla="*/ 179 h 222"/>
                <a:gd name="T44" fmla="*/ 1338 w 1928"/>
                <a:gd name="T45" fmla="*/ 133 h 222"/>
                <a:gd name="T46" fmla="*/ 1754 w 1928"/>
                <a:gd name="T47" fmla="*/ 65 h 222"/>
                <a:gd name="T48" fmla="*/ 1742 w 1928"/>
                <a:gd name="T49" fmla="*/ 132 h 222"/>
                <a:gd name="T50" fmla="*/ 1611 w 1928"/>
                <a:gd name="T51" fmla="*/ 120 h 222"/>
                <a:gd name="T52" fmla="*/ 1658 w 1928"/>
                <a:gd name="T53" fmla="*/ 77 h 222"/>
                <a:gd name="T54" fmla="*/ 1250 w 1928"/>
                <a:gd name="T55" fmla="*/ 99 h 222"/>
                <a:gd name="T56" fmla="*/ 1226 w 1928"/>
                <a:gd name="T57" fmla="*/ 132 h 222"/>
                <a:gd name="T58" fmla="*/ 729 w 1928"/>
                <a:gd name="T59" fmla="*/ 182 h 222"/>
                <a:gd name="T60" fmla="*/ 552 w 1928"/>
                <a:gd name="T61" fmla="*/ 158 h 222"/>
                <a:gd name="T62" fmla="*/ 1106 w 1928"/>
                <a:gd name="T63" fmla="*/ 100 h 222"/>
                <a:gd name="T64" fmla="*/ 1028 w 1928"/>
                <a:gd name="T65" fmla="*/ 98 h 222"/>
                <a:gd name="T66" fmla="*/ 1117 w 1928"/>
                <a:gd name="T67" fmla="*/ 98 h 222"/>
                <a:gd name="T68" fmla="*/ 1170 w 1928"/>
                <a:gd name="T69" fmla="*/ 121 h 222"/>
                <a:gd name="T70" fmla="*/ 1132 w 1928"/>
                <a:gd name="T71" fmla="*/ 109 h 222"/>
                <a:gd name="T72" fmla="*/ 1559 w 1928"/>
                <a:gd name="T73" fmla="*/ 152 h 222"/>
                <a:gd name="T74" fmla="*/ 1563 w 1928"/>
                <a:gd name="T75" fmla="*/ 139 h 222"/>
                <a:gd name="T76" fmla="*/ 687 w 1928"/>
                <a:gd name="T77" fmla="*/ 144 h 222"/>
                <a:gd name="T78" fmla="*/ 666 w 1928"/>
                <a:gd name="T79" fmla="*/ 96 h 222"/>
                <a:gd name="T80" fmla="*/ 1513 w 1928"/>
                <a:gd name="T81" fmla="*/ 99 h 222"/>
                <a:gd name="T82" fmla="*/ 1469 w 1928"/>
                <a:gd name="T83" fmla="*/ 155 h 222"/>
                <a:gd name="T84" fmla="*/ 490 w 1928"/>
                <a:gd name="T85" fmla="*/ 114 h 222"/>
                <a:gd name="T86" fmla="*/ 488 w 1928"/>
                <a:gd name="T87" fmla="*/ 166 h 222"/>
                <a:gd name="T88" fmla="*/ 519 w 1928"/>
                <a:gd name="T89" fmla="*/ 129 h 222"/>
                <a:gd name="T90" fmla="*/ 1438 w 1928"/>
                <a:gd name="T91" fmla="*/ 179 h 222"/>
                <a:gd name="T92" fmla="*/ 400 w 1928"/>
                <a:gd name="T93" fmla="*/ 98 h 222"/>
                <a:gd name="T94" fmla="*/ 396 w 1928"/>
                <a:gd name="T95" fmla="*/ 71 h 222"/>
                <a:gd name="T96" fmla="*/ 11 w 1928"/>
                <a:gd name="T97" fmla="*/ 177 h 222"/>
                <a:gd name="T98" fmla="*/ 3 w 1928"/>
                <a:gd name="T99" fmla="*/ 181 h 222"/>
                <a:gd name="T100" fmla="*/ 5 w 1928"/>
                <a:gd name="T101" fmla="*/ 179 h 222"/>
                <a:gd name="T102" fmla="*/ 10 w 1928"/>
                <a:gd name="T103" fmla="*/ 177 h 222"/>
                <a:gd name="T104" fmla="*/ 6 w 1928"/>
                <a:gd name="T105" fmla="*/ 178 h 222"/>
                <a:gd name="T106" fmla="*/ 8 w 1928"/>
                <a:gd name="T107" fmla="*/ 177 h 222"/>
                <a:gd name="T108" fmla="*/ 12 w 1928"/>
                <a:gd name="T109" fmla="*/ 174 h 222"/>
                <a:gd name="T110" fmla="*/ 6 w 1928"/>
                <a:gd name="T111" fmla="*/ 178 h 222"/>
                <a:gd name="T112" fmla="*/ 6 w 1928"/>
                <a:gd name="T113" fmla="*/ 180 h 222"/>
                <a:gd name="T114" fmla="*/ 971 w 1928"/>
                <a:gd name="T115" fmla="*/ 78 h 222"/>
                <a:gd name="T116" fmla="*/ 1762 w 1928"/>
                <a:gd name="T117" fmla="*/ 79 h 222"/>
                <a:gd name="T118" fmla="*/ 1250 w 1928"/>
                <a:gd name="T119" fmla="*/ 156 h 222"/>
                <a:gd name="T120" fmla="*/ 767 w 1928"/>
                <a:gd name="T121" fmla="*/ 12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28" h="222">
                  <a:moveTo>
                    <a:pt x="16" y="175"/>
                  </a:moveTo>
                  <a:cubicBezTo>
                    <a:pt x="22" y="173"/>
                    <a:pt x="27" y="171"/>
                    <a:pt x="33" y="169"/>
                  </a:cubicBezTo>
                  <a:cubicBezTo>
                    <a:pt x="46" y="165"/>
                    <a:pt x="61" y="162"/>
                    <a:pt x="75" y="160"/>
                  </a:cubicBezTo>
                  <a:cubicBezTo>
                    <a:pt x="85" y="158"/>
                    <a:pt x="96" y="158"/>
                    <a:pt x="106" y="158"/>
                  </a:cubicBezTo>
                  <a:cubicBezTo>
                    <a:pt x="121" y="159"/>
                    <a:pt x="136" y="160"/>
                    <a:pt x="150" y="164"/>
                  </a:cubicBezTo>
                  <a:cubicBezTo>
                    <a:pt x="151" y="164"/>
                    <a:pt x="153" y="164"/>
                    <a:pt x="154" y="163"/>
                  </a:cubicBezTo>
                  <a:cubicBezTo>
                    <a:pt x="155" y="163"/>
                    <a:pt x="155" y="163"/>
                    <a:pt x="155" y="163"/>
                  </a:cubicBezTo>
                  <a:cubicBezTo>
                    <a:pt x="155" y="162"/>
                    <a:pt x="155" y="161"/>
                    <a:pt x="155" y="161"/>
                  </a:cubicBezTo>
                  <a:cubicBezTo>
                    <a:pt x="155" y="141"/>
                    <a:pt x="155" y="121"/>
                    <a:pt x="155" y="101"/>
                  </a:cubicBezTo>
                  <a:cubicBezTo>
                    <a:pt x="155" y="99"/>
                    <a:pt x="155" y="98"/>
                    <a:pt x="156" y="97"/>
                  </a:cubicBezTo>
                  <a:cubicBezTo>
                    <a:pt x="167" y="88"/>
                    <a:pt x="177" y="79"/>
                    <a:pt x="187" y="68"/>
                  </a:cubicBezTo>
                  <a:cubicBezTo>
                    <a:pt x="188" y="67"/>
                    <a:pt x="190" y="65"/>
                    <a:pt x="192" y="63"/>
                  </a:cubicBezTo>
                  <a:cubicBezTo>
                    <a:pt x="192" y="62"/>
                    <a:pt x="193" y="62"/>
                    <a:pt x="194" y="62"/>
                  </a:cubicBezTo>
                  <a:cubicBezTo>
                    <a:pt x="195" y="63"/>
                    <a:pt x="196" y="64"/>
                    <a:pt x="196" y="66"/>
                  </a:cubicBezTo>
                  <a:cubicBezTo>
                    <a:pt x="196" y="104"/>
                    <a:pt x="196" y="142"/>
                    <a:pt x="196" y="179"/>
                  </a:cubicBezTo>
                  <a:cubicBezTo>
                    <a:pt x="196" y="180"/>
                    <a:pt x="196" y="182"/>
                    <a:pt x="195" y="182"/>
                  </a:cubicBezTo>
                  <a:cubicBezTo>
                    <a:pt x="194" y="183"/>
                    <a:pt x="192" y="184"/>
                    <a:pt x="191" y="183"/>
                  </a:cubicBezTo>
                  <a:cubicBezTo>
                    <a:pt x="187" y="182"/>
                    <a:pt x="183" y="180"/>
                    <a:pt x="179" y="179"/>
                  </a:cubicBezTo>
                  <a:cubicBezTo>
                    <a:pt x="166" y="175"/>
                    <a:pt x="152" y="172"/>
                    <a:pt x="138" y="170"/>
                  </a:cubicBezTo>
                  <a:cubicBezTo>
                    <a:pt x="121" y="168"/>
                    <a:pt x="104" y="167"/>
                    <a:pt x="87" y="168"/>
                  </a:cubicBezTo>
                  <a:cubicBezTo>
                    <a:pt x="61" y="168"/>
                    <a:pt x="35" y="172"/>
                    <a:pt x="10" y="180"/>
                  </a:cubicBezTo>
                  <a:cubicBezTo>
                    <a:pt x="8" y="180"/>
                    <a:pt x="6" y="181"/>
                    <a:pt x="3" y="182"/>
                  </a:cubicBezTo>
                  <a:cubicBezTo>
                    <a:pt x="3" y="182"/>
                    <a:pt x="2" y="182"/>
                    <a:pt x="2" y="182"/>
                  </a:cubicBezTo>
                  <a:cubicBezTo>
                    <a:pt x="1" y="183"/>
                    <a:pt x="0" y="183"/>
                    <a:pt x="0" y="181"/>
                  </a:cubicBezTo>
                  <a:cubicBezTo>
                    <a:pt x="0" y="180"/>
                    <a:pt x="0" y="178"/>
                    <a:pt x="0" y="177"/>
                  </a:cubicBezTo>
                  <a:cubicBezTo>
                    <a:pt x="0" y="175"/>
                    <a:pt x="1" y="172"/>
                    <a:pt x="0" y="170"/>
                  </a:cubicBezTo>
                  <a:cubicBezTo>
                    <a:pt x="0" y="169"/>
                    <a:pt x="1" y="167"/>
                    <a:pt x="2" y="166"/>
                  </a:cubicBezTo>
                  <a:cubicBezTo>
                    <a:pt x="13" y="154"/>
                    <a:pt x="24" y="141"/>
                    <a:pt x="34" y="128"/>
                  </a:cubicBezTo>
                  <a:cubicBezTo>
                    <a:pt x="54" y="100"/>
                    <a:pt x="70" y="71"/>
                    <a:pt x="82" y="39"/>
                  </a:cubicBezTo>
                  <a:cubicBezTo>
                    <a:pt x="86" y="27"/>
                    <a:pt x="90" y="15"/>
                    <a:pt x="92" y="3"/>
                  </a:cubicBezTo>
                  <a:cubicBezTo>
                    <a:pt x="92" y="3"/>
                    <a:pt x="92" y="3"/>
                    <a:pt x="92" y="2"/>
                  </a:cubicBezTo>
                  <a:cubicBezTo>
                    <a:pt x="93" y="0"/>
                    <a:pt x="93" y="0"/>
                    <a:pt x="95" y="0"/>
                  </a:cubicBezTo>
                  <a:cubicBezTo>
                    <a:pt x="96" y="1"/>
                    <a:pt x="96" y="1"/>
                    <a:pt x="96" y="1"/>
                  </a:cubicBezTo>
                  <a:cubicBezTo>
                    <a:pt x="97" y="1"/>
                    <a:pt x="97" y="1"/>
                    <a:pt x="97" y="2"/>
                  </a:cubicBezTo>
                  <a:cubicBezTo>
                    <a:pt x="97" y="2"/>
                    <a:pt x="97" y="3"/>
                    <a:pt x="97" y="3"/>
                  </a:cubicBezTo>
                  <a:cubicBezTo>
                    <a:pt x="97" y="50"/>
                    <a:pt x="97" y="96"/>
                    <a:pt x="97" y="142"/>
                  </a:cubicBezTo>
                  <a:cubicBezTo>
                    <a:pt x="97" y="145"/>
                    <a:pt x="98" y="144"/>
                    <a:pt x="95" y="145"/>
                  </a:cubicBezTo>
                  <a:cubicBezTo>
                    <a:pt x="93" y="146"/>
                    <a:pt x="91" y="145"/>
                    <a:pt x="89" y="146"/>
                  </a:cubicBezTo>
                  <a:cubicBezTo>
                    <a:pt x="68" y="148"/>
                    <a:pt x="49" y="154"/>
                    <a:pt x="31" y="163"/>
                  </a:cubicBezTo>
                  <a:cubicBezTo>
                    <a:pt x="26" y="165"/>
                    <a:pt x="21" y="168"/>
                    <a:pt x="16" y="171"/>
                  </a:cubicBezTo>
                  <a:cubicBezTo>
                    <a:pt x="16" y="172"/>
                    <a:pt x="15" y="172"/>
                    <a:pt x="14" y="173"/>
                  </a:cubicBezTo>
                  <a:cubicBezTo>
                    <a:pt x="14" y="173"/>
                    <a:pt x="13" y="174"/>
                    <a:pt x="12" y="174"/>
                  </a:cubicBezTo>
                  <a:cubicBezTo>
                    <a:pt x="12" y="174"/>
                    <a:pt x="12" y="174"/>
                    <a:pt x="12" y="174"/>
                  </a:cubicBezTo>
                  <a:cubicBezTo>
                    <a:pt x="11" y="175"/>
                    <a:pt x="11" y="175"/>
                    <a:pt x="10" y="175"/>
                  </a:cubicBezTo>
                  <a:cubicBezTo>
                    <a:pt x="10" y="175"/>
                    <a:pt x="10" y="176"/>
                    <a:pt x="9" y="176"/>
                  </a:cubicBezTo>
                  <a:cubicBezTo>
                    <a:pt x="9" y="176"/>
                    <a:pt x="9" y="176"/>
                    <a:pt x="9" y="176"/>
                  </a:cubicBezTo>
                  <a:cubicBezTo>
                    <a:pt x="9" y="176"/>
                    <a:pt x="8" y="177"/>
                    <a:pt x="8" y="177"/>
                  </a:cubicBezTo>
                  <a:cubicBezTo>
                    <a:pt x="8" y="177"/>
                    <a:pt x="8" y="177"/>
                    <a:pt x="8" y="177"/>
                  </a:cubicBezTo>
                  <a:cubicBezTo>
                    <a:pt x="7" y="177"/>
                    <a:pt x="7" y="178"/>
                    <a:pt x="7" y="178"/>
                  </a:cubicBezTo>
                  <a:cubicBezTo>
                    <a:pt x="7" y="178"/>
                    <a:pt x="6" y="178"/>
                    <a:pt x="6" y="178"/>
                  </a:cubicBezTo>
                  <a:cubicBezTo>
                    <a:pt x="6" y="178"/>
                    <a:pt x="6" y="178"/>
                    <a:pt x="6" y="178"/>
                  </a:cubicBezTo>
                  <a:cubicBezTo>
                    <a:pt x="6" y="179"/>
                    <a:pt x="5" y="179"/>
                    <a:pt x="5" y="179"/>
                  </a:cubicBezTo>
                  <a:cubicBezTo>
                    <a:pt x="5" y="179"/>
                    <a:pt x="5" y="179"/>
                    <a:pt x="5" y="179"/>
                  </a:cubicBezTo>
                  <a:cubicBezTo>
                    <a:pt x="5" y="179"/>
                    <a:pt x="5" y="179"/>
                    <a:pt x="4" y="180"/>
                  </a:cubicBezTo>
                  <a:cubicBezTo>
                    <a:pt x="4" y="180"/>
                    <a:pt x="4" y="180"/>
                    <a:pt x="4" y="180"/>
                  </a:cubicBezTo>
                  <a:cubicBezTo>
                    <a:pt x="4" y="180"/>
                    <a:pt x="3" y="180"/>
                    <a:pt x="3" y="181"/>
                  </a:cubicBezTo>
                  <a:cubicBezTo>
                    <a:pt x="3" y="181"/>
                    <a:pt x="4" y="180"/>
                    <a:pt x="4" y="180"/>
                  </a:cubicBezTo>
                  <a:cubicBezTo>
                    <a:pt x="5" y="180"/>
                    <a:pt x="5" y="180"/>
                    <a:pt x="5" y="180"/>
                  </a:cubicBezTo>
                  <a:cubicBezTo>
                    <a:pt x="5" y="180"/>
                    <a:pt x="5" y="180"/>
                    <a:pt x="6" y="179"/>
                  </a:cubicBezTo>
                  <a:cubicBezTo>
                    <a:pt x="6" y="179"/>
                    <a:pt x="6" y="179"/>
                    <a:pt x="6" y="179"/>
                  </a:cubicBezTo>
                  <a:cubicBezTo>
                    <a:pt x="7" y="179"/>
                    <a:pt x="7" y="179"/>
                    <a:pt x="7" y="179"/>
                  </a:cubicBezTo>
                  <a:cubicBezTo>
                    <a:pt x="8" y="178"/>
                    <a:pt x="8" y="178"/>
                    <a:pt x="8" y="178"/>
                  </a:cubicBezTo>
                  <a:cubicBezTo>
                    <a:pt x="9" y="178"/>
                    <a:pt x="10" y="177"/>
                    <a:pt x="10" y="177"/>
                  </a:cubicBezTo>
                  <a:cubicBezTo>
                    <a:pt x="12" y="176"/>
                    <a:pt x="14" y="175"/>
                    <a:pt x="16" y="175"/>
                  </a:cubicBezTo>
                  <a:close/>
                  <a:moveTo>
                    <a:pt x="1867" y="157"/>
                  </a:moveTo>
                  <a:cubicBezTo>
                    <a:pt x="1861" y="143"/>
                    <a:pt x="1855" y="130"/>
                    <a:pt x="1849" y="116"/>
                  </a:cubicBezTo>
                  <a:cubicBezTo>
                    <a:pt x="1841" y="100"/>
                    <a:pt x="1834" y="83"/>
                    <a:pt x="1827" y="67"/>
                  </a:cubicBezTo>
                  <a:cubicBezTo>
                    <a:pt x="1826" y="65"/>
                    <a:pt x="1826" y="65"/>
                    <a:pt x="1824" y="65"/>
                  </a:cubicBezTo>
                  <a:cubicBezTo>
                    <a:pt x="1819" y="65"/>
                    <a:pt x="1815" y="65"/>
                    <a:pt x="1810" y="65"/>
                  </a:cubicBezTo>
                  <a:cubicBezTo>
                    <a:pt x="1807" y="65"/>
                    <a:pt x="1808" y="64"/>
                    <a:pt x="1808" y="67"/>
                  </a:cubicBezTo>
                  <a:cubicBezTo>
                    <a:pt x="1808" y="105"/>
                    <a:pt x="1808" y="142"/>
                    <a:pt x="1808" y="179"/>
                  </a:cubicBezTo>
                  <a:cubicBezTo>
                    <a:pt x="1808" y="179"/>
                    <a:pt x="1808" y="180"/>
                    <a:pt x="1808" y="180"/>
                  </a:cubicBezTo>
                  <a:cubicBezTo>
                    <a:pt x="1808" y="182"/>
                    <a:pt x="1808" y="182"/>
                    <a:pt x="1810" y="182"/>
                  </a:cubicBezTo>
                  <a:cubicBezTo>
                    <a:pt x="1813" y="182"/>
                    <a:pt x="1816" y="182"/>
                    <a:pt x="1819" y="182"/>
                  </a:cubicBezTo>
                  <a:cubicBezTo>
                    <a:pt x="1821" y="182"/>
                    <a:pt x="1821" y="182"/>
                    <a:pt x="1821" y="179"/>
                  </a:cubicBezTo>
                  <a:cubicBezTo>
                    <a:pt x="1821" y="149"/>
                    <a:pt x="1821" y="119"/>
                    <a:pt x="1821" y="89"/>
                  </a:cubicBezTo>
                  <a:cubicBezTo>
                    <a:pt x="1821" y="88"/>
                    <a:pt x="1821" y="87"/>
                    <a:pt x="1822" y="86"/>
                  </a:cubicBezTo>
                  <a:cubicBezTo>
                    <a:pt x="1822" y="87"/>
                    <a:pt x="1822" y="88"/>
                    <a:pt x="1822" y="88"/>
                  </a:cubicBezTo>
                  <a:cubicBezTo>
                    <a:pt x="1834" y="114"/>
                    <a:pt x="1845" y="140"/>
                    <a:pt x="1857" y="165"/>
                  </a:cubicBezTo>
                  <a:cubicBezTo>
                    <a:pt x="1859" y="170"/>
                    <a:pt x="1862" y="175"/>
                    <a:pt x="1864" y="181"/>
                  </a:cubicBezTo>
                  <a:cubicBezTo>
                    <a:pt x="1864" y="182"/>
                    <a:pt x="1865" y="182"/>
                    <a:pt x="1866" y="182"/>
                  </a:cubicBezTo>
                  <a:cubicBezTo>
                    <a:pt x="1867" y="182"/>
                    <a:pt x="1868" y="182"/>
                    <a:pt x="1870" y="182"/>
                  </a:cubicBezTo>
                  <a:cubicBezTo>
                    <a:pt x="1871" y="182"/>
                    <a:pt x="1871" y="181"/>
                    <a:pt x="1872" y="181"/>
                  </a:cubicBezTo>
                  <a:cubicBezTo>
                    <a:pt x="1873" y="178"/>
                    <a:pt x="1874" y="175"/>
                    <a:pt x="1876" y="172"/>
                  </a:cubicBezTo>
                  <a:cubicBezTo>
                    <a:pt x="1888" y="144"/>
                    <a:pt x="1900" y="117"/>
                    <a:pt x="1912" y="89"/>
                  </a:cubicBezTo>
                  <a:cubicBezTo>
                    <a:pt x="1913" y="88"/>
                    <a:pt x="1913" y="88"/>
                    <a:pt x="1914" y="87"/>
                  </a:cubicBezTo>
                  <a:cubicBezTo>
                    <a:pt x="1914" y="88"/>
                    <a:pt x="1914" y="89"/>
                    <a:pt x="1914" y="89"/>
                  </a:cubicBezTo>
                  <a:cubicBezTo>
                    <a:pt x="1914" y="119"/>
                    <a:pt x="1914" y="149"/>
                    <a:pt x="1914" y="179"/>
                  </a:cubicBezTo>
                  <a:cubicBezTo>
                    <a:pt x="1914" y="180"/>
                    <a:pt x="1914" y="180"/>
                    <a:pt x="1914" y="181"/>
                  </a:cubicBezTo>
                  <a:cubicBezTo>
                    <a:pt x="1914" y="182"/>
                    <a:pt x="1914" y="182"/>
                    <a:pt x="1915" y="182"/>
                  </a:cubicBezTo>
                  <a:cubicBezTo>
                    <a:pt x="1918" y="182"/>
                    <a:pt x="1922" y="182"/>
                    <a:pt x="1925" y="182"/>
                  </a:cubicBezTo>
                  <a:cubicBezTo>
                    <a:pt x="1928" y="182"/>
                    <a:pt x="1927" y="182"/>
                    <a:pt x="1927" y="179"/>
                  </a:cubicBezTo>
                  <a:cubicBezTo>
                    <a:pt x="1927" y="142"/>
                    <a:pt x="1927" y="105"/>
                    <a:pt x="1927" y="67"/>
                  </a:cubicBezTo>
                  <a:cubicBezTo>
                    <a:pt x="1927" y="67"/>
                    <a:pt x="1927" y="67"/>
                    <a:pt x="1927" y="66"/>
                  </a:cubicBezTo>
                  <a:cubicBezTo>
                    <a:pt x="1927" y="65"/>
                    <a:pt x="1927" y="65"/>
                    <a:pt x="1926" y="65"/>
                  </a:cubicBezTo>
                  <a:cubicBezTo>
                    <a:pt x="1921" y="65"/>
                    <a:pt x="1917" y="65"/>
                    <a:pt x="1912" y="65"/>
                  </a:cubicBezTo>
                  <a:cubicBezTo>
                    <a:pt x="1911" y="65"/>
                    <a:pt x="1910" y="65"/>
                    <a:pt x="1909" y="67"/>
                  </a:cubicBezTo>
                  <a:cubicBezTo>
                    <a:pt x="1896" y="97"/>
                    <a:pt x="1882" y="127"/>
                    <a:pt x="1869" y="156"/>
                  </a:cubicBezTo>
                  <a:cubicBezTo>
                    <a:pt x="1868" y="157"/>
                    <a:pt x="1868" y="158"/>
                    <a:pt x="1868" y="158"/>
                  </a:cubicBezTo>
                  <a:cubicBezTo>
                    <a:pt x="1867" y="158"/>
                    <a:pt x="1867" y="157"/>
                    <a:pt x="1867" y="157"/>
                  </a:cubicBezTo>
                  <a:close/>
                  <a:moveTo>
                    <a:pt x="269" y="88"/>
                  </a:moveTo>
                  <a:cubicBezTo>
                    <a:pt x="282" y="118"/>
                    <a:pt x="295" y="148"/>
                    <a:pt x="309" y="178"/>
                  </a:cubicBezTo>
                  <a:cubicBezTo>
                    <a:pt x="309" y="179"/>
                    <a:pt x="310" y="181"/>
                    <a:pt x="311" y="182"/>
                  </a:cubicBezTo>
                  <a:cubicBezTo>
                    <a:pt x="312" y="182"/>
                    <a:pt x="314" y="182"/>
                    <a:pt x="315" y="182"/>
                  </a:cubicBezTo>
                  <a:cubicBezTo>
                    <a:pt x="317" y="182"/>
                    <a:pt x="318" y="182"/>
                    <a:pt x="318" y="180"/>
                  </a:cubicBezTo>
                  <a:cubicBezTo>
                    <a:pt x="332" y="150"/>
                    <a:pt x="345" y="119"/>
                    <a:pt x="359" y="88"/>
                  </a:cubicBezTo>
                  <a:cubicBezTo>
                    <a:pt x="359" y="88"/>
                    <a:pt x="359" y="87"/>
                    <a:pt x="360" y="87"/>
                  </a:cubicBezTo>
                  <a:cubicBezTo>
                    <a:pt x="360" y="88"/>
                    <a:pt x="360" y="89"/>
                    <a:pt x="360" y="90"/>
                  </a:cubicBezTo>
                  <a:cubicBezTo>
                    <a:pt x="360" y="119"/>
                    <a:pt x="360" y="149"/>
                    <a:pt x="360" y="179"/>
                  </a:cubicBezTo>
                  <a:cubicBezTo>
                    <a:pt x="360" y="179"/>
                    <a:pt x="360" y="180"/>
                    <a:pt x="360" y="180"/>
                  </a:cubicBezTo>
                  <a:cubicBezTo>
                    <a:pt x="360" y="182"/>
                    <a:pt x="360" y="182"/>
                    <a:pt x="361" y="182"/>
                  </a:cubicBezTo>
                  <a:cubicBezTo>
                    <a:pt x="365" y="182"/>
                    <a:pt x="368" y="182"/>
                    <a:pt x="371" y="182"/>
                  </a:cubicBezTo>
                  <a:cubicBezTo>
                    <a:pt x="374" y="182"/>
                    <a:pt x="374" y="182"/>
                    <a:pt x="374" y="179"/>
                  </a:cubicBezTo>
                  <a:cubicBezTo>
                    <a:pt x="374" y="142"/>
                    <a:pt x="374" y="105"/>
                    <a:pt x="374" y="67"/>
                  </a:cubicBezTo>
                  <a:cubicBezTo>
                    <a:pt x="374" y="67"/>
                    <a:pt x="374" y="67"/>
                    <a:pt x="374" y="66"/>
                  </a:cubicBezTo>
                  <a:cubicBezTo>
                    <a:pt x="374" y="65"/>
                    <a:pt x="374" y="65"/>
                    <a:pt x="372" y="65"/>
                  </a:cubicBezTo>
                  <a:cubicBezTo>
                    <a:pt x="367" y="65"/>
                    <a:pt x="363" y="65"/>
                    <a:pt x="358" y="65"/>
                  </a:cubicBezTo>
                  <a:cubicBezTo>
                    <a:pt x="357" y="65"/>
                    <a:pt x="356" y="65"/>
                    <a:pt x="356" y="66"/>
                  </a:cubicBezTo>
                  <a:cubicBezTo>
                    <a:pt x="356" y="66"/>
                    <a:pt x="356" y="67"/>
                    <a:pt x="356" y="67"/>
                  </a:cubicBezTo>
                  <a:cubicBezTo>
                    <a:pt x="342" y="97"/>
                    <a:pt x="329" y="127"/>
                    <a:pt x="315" y="156"/>
                  </a:cubicBezTo>
                  <a:cubicBezTo>
                    <a:pt x="315" y="157"/>
                    <a:pt x="315" y="158"/>
                    <a:pt x="314" y="158"/>
                  </a:cubicBezTo>
                  <a:cubicBezTo>
                    <a:pt x="313" y="158"/>
                    <a:pt x="313" y="157"/>
                    <a:pt x="313" y="157"/>
                  </a:cubicBezTo>
                  <a:cubicBezTo>
                    <a:pt x="311" y="151"/>
                    <a:pt x="308" y="146"/>
                    <a:pt x="306" y="140"/>
                  </a:cubicBezTo>
                  <a:cubicBezTo>
                    <a:pt x="295" y="116"/>
                    <a:pt x="284" y="91"/>
                    <a:pt x="273" y="67"/>
                  </a:cubicBezTo>
                  <a:cubicBezTo>
                    <a:pt x="273" y="65"/>
                    <a:pt x="272" y="65"/>
                    <a:pt x="270" y="65"/>
                  </a:cubicBezTo>
                  <a:cubicBezTo>
                    <a:pt x="266" y="65"/>
                    <a:pt x="261" y="65"/>
                    <a:pt x="257" y="65"/>
                  </a:cubicBezTo>
                  <a:cubicBezTo>
                    <a:pt x="254" y="65"/>
                    <a:pt x="254" y="65"/>
                    <a:pt x="254" y="67"/>
                  </a:cubicBezTo>
                  <a:cubicBezTo>
                    <a:pt x="254" y="105"/>
                    <a:pt x="254" y="142"/>
                    <a:pt x="254" y="179"/>
                  </a:cubicBezTo>
                  <a:cubicBezTo>
                    <a:pt x="254" y="180"/>
                    <a:pt x="254" y="180"/>
                    <a:pt x="254" y="181"/>
                  </a:cubicBezTo>
                  <a:cubicBezTo>
                    <a:pt x="254" y="182"/>
                    <a:pt x="255" y="182"/>
                    <a:pt x="255" y="182"/>
                  </a:cubicBezTo>
                  <a:cubicBezTo>
                    <a:pt x="259" y="182"/>
                    <a:pt x="262" y="182"/>
                    <a:pt x="266" y="182"/>
                  </a:cubicBezTo>
                  <a:cubicBezTo>
                    <a:pt x="266" y="182"/>
                    <a:pt x="267" y="182"/>
                    <a:pt x="268" y="182"/>
                  </a:cubicBezTo>
                  <a:cubicBezTo>
                    <a:pt x="268" y="150"/>
                    <a:pt x="268" y="118"/>
                    <a:pt x="268" y="86"/>
                  </a:cubicBezTo>
                  <a:cubicBezTo>
                    <a:pt x="268" y="87"/>
                    <a:pt x="269" y="88"/>
                    <a:pt x="269" y="88"/>
                  </a:cubicBezTo>
                  <a:close/>
                  <a:moveTo>
                    <a:pt x="14" y="173"/>
                  </a:moveTo>
                  <a:cubicBezTo>
                    <a:pt x="14" y="173"/>
                    <a:pt x="13" y="174"/>
                    <a:pt x="12" y="174"/>
                  </a:cubicBezTo>
                  <a:cubicBezTo>
                    <a:pt x="12" y="174"/>
                    <a:pt x="12" y="174"/>
                    <a:pt x="11" y="174"/>
                  </a:cubicBezTo>
                  <a:cubicBezTo>
                    <a:pt x="11" y="175"/>
                    <a:pt x="11" y="175"/>
                    <a:pt x="10" y="175"/>
                  </a:cubicBezTo>
                  <a:cubicBezTo>
                    <a:pt x="10" y="175"/>
                    <a:pt x="10" y="176"/>
                    <a:pt x="9" y="176"/>
                  </a:cubicBezTo>
                  <a:cubicBezTo>
                    <a:pt x="9" y="176"/>
                    <a:pt x="9" y="176"/>
                    <a:pt x="9" y="176"/>
                  </a:cubicBezTo>
                  <a:cubicBezTo>
                    <a:pt x="8" y="176"/>
                    <a:pt x="8" y="177"/>
                    <a:pt x="8" y="177"/>
                  </a:cubicBezTo>
                  <a:cubicBezTo>
                    <a:pt x="8" y="177"/>
                    <a:pt x="7" y="177"/>
                    <a:pt x="7" y="177"/>
                  </a:cubicBezTo>
                  <a:cubicBezTo>
                    <a:pt x="7" y="177"/>
                    <a:pt x="7" y="178"/>
                    <a:pt x="7" y="178"/>
                  </a:cubicBezTo>
                  <a:cubicBezTo>
                    <a:pt x="7" y="178"/>
                    <a:pt x="7" y="179"/>
                    <a:pt x="7" y="179"/>
                  </a:cubicBezTo>
                  <a:cubicBezTo>
                    <a:pt x="7" y="179"/>
                    <a:pt x="8" y="179"/>
                    <a:pt x="8" y="178"/>
                  </a:cubicBezTo>
                  <a:cubicBezTo>
                    <a:pt x="9" y="178"/>
                    <a:pt x="10" y="178"/>
                    <a:pt x="10" y="177"/>
                  </a:cubicBezTo>
                  <a:cubicBezTo>
                    <a:pt x="12" y="176"/>
                    <a:pt x="14" y="176"/>
                    <a:pt x="15" y="174"/>
                  </a:cubicBezTo>
                  <a:cubicBezTo>
                    <a:pt x="16" y="174"/>
                    <a:pt x="16" y="174"/>
                    <a:pt x="16" y="174"/>
                  </a:cubicBezTo>
                  <a:cubicBezTo>
                    <a:pt x="40" y="163"/>
                    <a:pt x="64" y="157"/>
                    <a:pt x="90" y="156"/>
                  </a:cubicBezTo>
                  <a:cubicBezTo>
                    <a:pt x="100" y="155"/>
                    <a:pt x="109" y="155"/>
                    <a:pt x="118" y="156"/>
                  </a:cubicBezTo>
                  <a:cubicBezTo>
                    <a:pt x="126" y="157"/>
                    <a:pt x="134" y="158"/>
                    <a:pt x="142" y="159"/>
                  </a:cubicBezTo>
                  <a:cubicBezTo>
                    <a:pt x="145" y="160"/>
                    <a:pt x="147" y="160"/>
                    <a:pt x="149" y="160"/>
                  </a:cubicBezTo>
                  <a:cubicBezTo>
                    <a:pt x="151" y="159"/>
                    <a:pt x="151" y="159"/>
                    <a:pt x="151" y="157"/>
                  </a:cubicBezTo>
                  <a:cubicBezTo>
                    <a:pt x="151" y="116"/>
                    <a:pt x="151" y="76"/>
                    <a:pt x="151" y="36"/>
                  </a:cubicBezTo>
                  <a:cubicBezTo>
                    <a:pt x="151" y="32"/>
                    <a:pt x="152" y="33"/>
                    <a:pt x="149" y="32"/>
                  </a:cubicBezTo>
                  <a:cubicBezTo>
                    <a:pt x="147" y="32"/>
                    <a:pt x="147" y="32"/>
                    <a:pt x="147" y="33"/>
                  </a:cubicBezTo>
                  <a:cubicBezTo>
                    <a:pt x="144" y="39"/>
                    <a:pt x="141" y="45"/>
                    <a:pt x="139" y="50"/>
                  </a:cubicBezTo>
                  <a:cubicBezTo>
                    <a:pt x="129" y="69"/>
                    <a:pt x="117" y="87"/>
                    <a:pt x="102" y="102"/>
                  </a:cubicBezTo>
                  <a:cubicBezTo>
                    <a:pt x="101" y="103"/>
                    <a:pt x="101" y="104"/>
                    <a:pt x="101" y="105"/>
                  </a:cubicBezTo>
                  <a:cubicBezTo>
                    <a:pt x="101" y="118"/>
                    <a:pt x="101" y="131"/>
                    <a:pt x="101" y="145"/>
                  </a:cubicBezTo>
                  <a:cubicBezTo>
                    <a:pt x="101" y="145"/>
                    <a:pt x="101" y="146"/>
                    <a:pt x="101" y="146"/>
                  </a:cubicBezTo>
                  <a:cubicBezTo>
                    <a:pt x="101" y="147"/>
                    <a:pt x="100" y="147"/>
                    <a:pt x="100" y="148"/>
                  </a:cubicBezTo>
                  <a:cubicBezTo>
                    <a:pt x="99" y="148"/>
                    <a:pt x="98" y="148"/>
                    <a:pt x="98" y="148"/>
                  </a:cubicBezTo>
                  <a:cubicBezTo>
                    <a:pt x="92" y="149"/>
                    <a:pt x="86" y="149"/>
                    <a:pt x="79" y="150"/>
                  </a:cubicBezTo>
                  <a:cubicBezTo>
                    <a:pt x="64" y="153"/>
                    <a:pt x="49" y="157"/>
                    <a:pt x="34" y="163"/>
                  </a:cubicBezTo>
                  <a:cubicBezTo>
                    <a:pt x="28" y="166"/>
                    <a:pt x="22" y="169"/>
                    <a:pt x="17" y="171"/>
                  </a:cubicBezTo>
                  <a:cubicBezTo>
                    <a:pt x="16" y="172"/>
                    <a:pt x="15" y="172"/>
                    <a:pt x="14" y="173"/>
                  </a:cubicBezTo>
                  <a:close/>
                  <a:moveTo>
                    <a:pt x="930" y="179"/>
                  </a:moveTo>
                  <a:cubicBezTo>
                    <a:pt x="930" y="180"/>
                    <a:pt x="930" y="180"/>
                    <a:pt x="930" y="181"/>
                  </a:cubicBezTo>
                  <a:cubicBezTo>
                    <a:pt x="930" y="182"/>
                    <a:pt x="930" y="182"/>
                    <a:pt x="930" y="182"/>
                  </a:cubicBezTo>
                  <a:cubicBezTo>
                    <a:pt x="931" y="182"/>
                    <a:pt x="931" y="182"/>
                    <a:pt x="932" y="182"/>
                  </a:cubicBezTo>
                  <a:cubicBezTo>
                    <a:pt x="942" y="182"/>
                    <a:pt x="952" y="182"/>
                    <a:pt x="963" y="182"/>
                  </a:cubicBezTo>
                  <a:cubicBezTo>
                    <a:pt x="970" y="182"/>
                    <a:pt x="978" y="181"/>
                    <a:pt x="986" y="178"/>
                  </a:cubicBezTo>
                  <a:cubicBezTo>
                    <a:pt x="1004" y="171"/>
                    <a:pt x="1016" y="159"/>
                    <a:pt x="1021" y="140"/>
                  </a:cubicBezTo>
                  <a:cubicBezTo>
                    <a:pt x="1025" y="127"/>
                    <a:pt x="1025" y="113"/>
                    <a:pt x="1021" y="100"/>
                  </a:cubicBezTo>
                  <a:cubicBezTo>
                    <a:pt x="1016" y="84"/>
                    <a:pt x="1006" y="74"/>
                    <a:pt x="991" y="69"/>
                  </a:cubicBezTo>
                  <a:cubicBezTo>
                    <a:pt x="982" y="66"/>
                    <a:pt x="974" y="65"/>
                    <a:pt x="965" y="65"/>
                  </a:cubicBezTo>
                  <a:cubicBezTo>
                    <a:pt x="954" y="65"/>
                    <a:pt x="943" y="65"/>
                    <a:pt x="932" y="65"/>
                  </a:cubicBezTo>
                  <a:cubicBezTo>
                    <a:pt x="929" y="65"/>
                    <a:pt x="930" y="64"/>
                    <a:pt x="930" y="67"/>
                  </a:cubicBezTo>
                  <a:cubicBezTo>
                    <a:pt x="930" y="86"/>
                    <a:pt x="930" y="104"/>
                    <a:pt x="930" y="123"/>
                  </a:cubicBezTo>
                  <a:cubicBezTo>
                    <a:pt x="930" y="142"/>
                    <a:pt x="930" y="161"/>
                    <a:pt x="930" y="179"/>
                  </a:cubicBezTo>
                  <a:close/>
                  <a:moveTo>
                    <a:pt x="815" y="179"/>
                  </a:moveTo>
                  <a:cubicBezTo>
                    <a:pt x="815" y="157"/>
                    <a:pt x="815" y="134"/>
                    <a:pt x="815" y="112"/>
                  </a:cubicBezTo>
                  <a:cubicBezTo>
                    <a:pt x="815" y="109"/>
                    <a:pt x="815" y="110"/>
                    <a:pt x="817" y="110"/>
                  </a:cubicBezTo>
                  <a:cubicBezTo>
                    <a:pt x="826" y="110"/>
                    <a:pt x="835" y="110"/>
                    <a:pt x="844" y="110"/>
                  </a:cubicBezTo>
                  <a:cubicBezTo>
                    <a:pt x="847" y="110"/>
                    <a:pt x="846" y="109"/>
                    <a:pt x="846" y="112"/>
                  </a:cubicBezTo>
                  <a:cubicBezTo>
                    <a:pt x="846" y="127"/>
                    <a:pt x="846" y="143"/>
                    <a:pt x="846" y="159"/>
                  </a:cubicBezTo>
                  <a:cubicBezTo>
                    <a:pt x="846" y="162"/>
                    <a:pt x="847" y="166"/>
                    <a:pt x="848" y="169"/>
                  </a:cubicBezTo>
                  <a:cubicBezTo>
                    <a:pt x="849" y="175"/>
                    <a:pt x="852" y="179"/>
                    <a:pt x="858" y="182"/>
                  </a:cubicBezTo>
                  <a:cubicBezTo>
                    <a:pt x="861" y="183"/>
                    <a:pt x="864" y="184"/>
                    <a:pt x="867" y="184"/>
                  </a:cubicBezTo>
                  <a:cubicBezTo>
                    <a:pt x="871" y="184"/>
                    <a:pt x="875" y="183"/>
                    <a:pt x="879" y="182"/>
                  </a:cubicBezTo>
                  <a:cubicBezTo>
                    <a:pt x="881" y="181"/>
                    <a:pt x="881" y="181"/>
                    <a:pt x="881" y="179"/>
                  </a:cubicBezTo>
                  <a:cubicBezTo>
                    <a:pt x="881" y="177"/>
                    <a:pt x="881" y="175"/>
                    <a:pt x="881" y="172"/>
                  </a:cubicBezTo>
                  <a:cubicBezTo>
                    <a:pt x="881" y="171"/>
                    <a:pt x="881" y="171"/>
                    <a:pt x="881" y="170"/>
                  </a:cubicBezTo>
                  <a:cubicBezTo>
                    <a:pt x="877" y="172"/>
                    <a:pt x="873" y="173"/>
                    <a:pt x="869" y="172"/>
                  </a:cubicBezTo>
                  <a:cubicBezTo>
                    <a:pt x="864" y="171"/>
                    <a:pt x="862" y="169"/>
                    <a:pt x="861" y="164"/>
                  </a:cubicBezTo>
                  <a:cubicBezTo>
                    <a:pt x="860" y="161"/>
                    <a:pt x="860" y="159"/>
                    <a:pt x="860" y="156"/>
                  </a:cubicBezTo>
                  <a:cubicBezTo>
                    <a:pt x="860" y="142"/>
                    <a:pt x="860" y="127"/>
                    <a:pt x="860" y="112"/>
                  </a:cubicBezTo>
                  <a:cubicBezTo>
                    <a:pt x="860" y="109"/>
                    <a:pt x="859" y="110"/>
                    <a:pt x="862" y="110"/>
                  </a:cubicBezTo>
                  <a:cubicBezTo>
                    <a:pt x="868" y="110"/>
                    <a:pt x="874" y="110"/>
                    <a:pt x="879" y="110"/>
                  </a:cubicBezTo>
                  <a:cubicBezTo>
                    <a:pt x="881" y="110"/>
                    <a:pt x="881" y="110"/>
                    <a:pt x="881" y="108"/>
                  </a:cubicBezTo>
                  <a:cubicBezTo>
                    <a:pt x="881" y="105"/>
                    <a:pt x="881" y="103"/>
                    <a:pt x="881" y="100"/>
                  </a:cubicBezTo>
                  <a:cubicBezTo>
                    <a:pt x="881" y="98"/>
                    <a:pt x="881" y="98"/>
                    <a:pt x="879" y="98"/>
                  </a:cubicBezTo>
                  <a:cubicBezTo>
                    <a:pt x="873" y="98"/>
                    <a:pt x="867" y="98"/>
                    <a:pt x="862" y="98"/>
                  </a:cubicBezTo>
                  <a:cubicBezTo>
                    <a:pt x="860" y="98"/>
                    <a:pt x="860" y="98"/>
                    <a:pt x="860" y="96"/>
                  </a:cubicBezTo>
                  <a:cubicBezTo>
                    <a:pt x="860" y="89"/>
                    <a:pt x="860" y="83"/>
                    <a:pt x="860" y="76"/>
                  </a:cubicBezTo>
                  <a:cubicBezTo>
                    <a:pt x="860" y="75"/>
                    <a:pt x="860" y="74"/>
                    <a:pt x="860" y="74"/>
                  </a:cubicBezTo>
                  <a:cubicBezTo>
                    <a:pt x="856" y="75"/>
                    <a:pt x="852" y="76"/>
                    <a:pt x="849" y="77"/>
                  </a:cubicBezTo>
                  <a:cubicBezTo>
                    <a:pt x="846" y="78"/>
                    <a:pt x="846" y="78"/>
                    <a:pt x="846" y="80"/>
                  </a:cubicBezTo>
                  <a:cubicBezTo>
                    <a:pt x="846" y="86"/>
                    <a:pt x="846" y="91"/>
                    <a:pt x="846" y="97"/>
                  </a:cubicBezTo>
                  <a:cubicBezTo>
                    <a:pt x="846" y="98"/>
                    <a:pt x="846" y="98"/>
                    <a:pt x="845" y="98"/>
                  </a:cubicBezTo>
                  <a:cubicBezTo>
                    <a:pt x="835" y="98"/>
                    <a:pt x="826" y="98"/>
                    <a:pt x="816" y="98"/>
                  </a:cubicBezTo>
                  <a:cubicBezTo>
                    <a:pt x="815" y="98"/>
                    <a:pt x="815" y="98"/>
                    <a:pt x="815" y="97"/>
                  </a:cubicBezTo>
                  <a:cubicBezTo>
                    <a:pt x="815" y="93"/>
                    <a:pt x="815" y="89"/>
                    <a:pt x="815" y="85"/>
                  </a:cubicBezTo>
                  <a:cubicBezTo>
                    <a:pt x="815" y="82"/>
                    <a:pt x="815" y="79"/>
                    <a:pt x="816" y="76"/>
                  </a:cubicBezTo>
                  <a:cubicBezTo>
                    <a:pt x="818" y="71"/>
                    <a:pt x="822" y="68"/>
                    <a:pt x="827" y="68"/>
                  </a:cubicBezTo>
                  <a:cubicBezTo>
                    <a:pt x="831" y="67"/>
                    <a:pt x="834" y="68"/>
                    <a:pt x="837" y="70"/>
                  </a:cubicBezTo>
                  <a:cubicBezTo>
                    <a:pt x="838" y="69"/>
                    <a:pt x="838" y="69"/>
                    <a:pt x="838" y="68"/>
                  </a:cubicBezTo>
                  <a:cubicBezTo>
                    <a:pt x="838" y="65"/>
                    <a:pt x="838" y="62"/>
                    <a:pt x="838" y="59"/>
                  </a:cubicBezTo>
                  <a:cubicBezTo>
                    <a:pt x="838" y="58"/>
                    <a:pt x="838" y="58"/>
                    <a:pt x="836" y="57"/>
                  </a:cubicBezTo>
                  <a:cubicBezTo>
                    <a:pt x="830" y="56"/>
                    <a:pt x="824" y="56"/>
                    <a:pt x="818" y="58"/>
                  </a:cubicBezTo>
                  <a:cubicBezTo>
                    <a:pt x="808" y="62"/>
                    <a:pt x="803" y="70"/>
                    <a:pt x="802" y="81"/>
                  </a:cubicBezTo>
                  <a:cubicBezTo>
                    <a:pt x="801" y="86"/>
                    <a:pt x="801" y="91"/>
                    <a:pt x="801" y="97"/>
                  </a:cubicBezTo>
                  <a:cubicBezTo>
                    <a:pt x="801" y="98"/>
                    <a:pt x="801" y="98"/>
                    <a:pt x="800" y="98"/>
                  </a:cubicBezTo>
                  <a:cubicBezTo>
                    <a:pt x="796" y="98"/>
                    <a:pt x="792" y="98"/>
                    <a:pt x="789" y="98"/>
                  </a:cubicBezTo>
                  <a:cubicBezTo>
                    <a:pt x="787" y="98"/>
                    <a:pt x="787" y="99"/>
                    <a:pt x="787" y="100"/>
                  </a:cubicBezTo>
                  <a:cubicBezTo>
                    <a:pt x="787" y="102"/>
                    <a:pt x="787" y="105"/>
                    <a:pt x="787" y="108"/>
                  </a:cubicBezTo>
                  <a:cubicBezTo>
                    <a:pt x="787" y="109"/>
                    <a:pt x="788" y="110"/>
                    <a:pt x="789" y="110"/>
                  </a:cubicBezTo>
                  <a:cubicBezTo>
                    <a:pt x="792" y="110"/>
                    <a:pt x="795" y="110"/>
                    <a:pt x="799" y="110"/>
                  </a:cubicBezTo>
                  <a:cubicBezTo>
                    <a:pt x="802" y="110"/>
                    <a:pt x="801" y="109"/>
                    <a:pt x="801" y="112"/>
                  </a:cubicBezTo>
                  <a:cubicBezTo>
                    <a:pt x="801" y="135"/>
                    <a:pt x="801" y="157"/>
                    <a:pt x="801" y="179"/>
                  </a:cubicBezTo>
                  <a:cubicBezTo>
                    <a:pt x="801" y="180"/>
                    <a:pt x="801" y="180"/>
                    <a:pt x="801" y="181"/>
                  </a:cubicBezTo>
                  <a:cubicBezTo>
                    <a:pt x="801" y="182"/>
                    <a:pt x="802" y="182"/>
                    <a:pt x="802" y="182"/>
                  </a:cubicBezTo>
                  <a:cubicBezTo>
                    <a:pt x="806" y="182"/>
                    <a:pt x="811" y="182"/>
                    <a:pt x="815" y="182"/>
                  </a:cubicBezTo>
                  <a:cubicBezTo>
                    <a:pt x="815" y="181"/>
                    <a:pt x="815" y="180"/>
                    <a:pt x="815" y="179"/>
                  </a:cubicBezTo>
                  <a:close/>
                  <a:moveTo>
                    <a:pt x="1349" y="182"/>
                  </a:moveTo>
                  <a:cubicBezTo>
                    <a:pt x="1352" y="182"/>
                    <a:pt x="1351" y="182"/>
                    <a:pt x="1351" y="179"/>
                  </a:cubicBezTo>
                  <a:cubicBezTo>
                    <a:pt x="1351" y="164"/>
                    <a:pt x="1351" y="149"/>
                    <a:pt x="1351" y="134"/>
                  </a:cubicBezTo>
                  <a:cubicBezTo>
                    <a:pt x="1351" y="126"/>
                    <a:pt x="1354" y="119"/>
                    <a:pt x="1359" y="114"/>
                  </a:cubicBezTo>
                  <a:cubicBezTo>
                    <a:pt x="1362" y="110"/>
                    <a:pt x="1367" y="108"/>
                    <a:pt x="1373" y="108"/>
                  </a:cubicBezTo>
                  <a:cubicBezTo>
                    <a:pt x="1382" y="108"/>
                    <a:pt x="1387" y="112"/>
                    <a:pt x="1389" y="121"/>
                  </a:cubicBezTo>
                  <a:cubicBezTo>
                    <a:pt x="1390" y="125"/>
                    <a:pt x="1390" y="130"/>
                    <a:pt x="1390" y="134"/>
                  </a:cubicBezTo>
                  <a:cubicBezTo>
                    <a:pt x="1390" y="149"/>
                    <a:pt x="1390" y="165"/>
                    <a:pt x="1390" y="180"/>
                  </a:cubicBezTo>
                  <a:cubicBezTo>
                    <a:pt x="1390" y="182"/>
                    <a:pt x="1390" y="182"/>
                    <a:pt x="1392" y="182"/>
                  </a:cubicBezTo>
                  <a:cubicBezTo>
                    <a:pt x="1395" y="182"/>
                    <a:pt x="1399" y="182"/>
                    <a:pt x="1402" y="182"/>
                  </a:cubicBezTo>
                  <a:cubicBezTo>
                    <a:pt x="1404" y="182"/>
                    <a:pt x="1404" y="182"/>
                    <a:pt x="1404" y="180"/>
                  </a:cubicBezTo>
                  <a:cubicBezTo>
                    <a:pt x="1404" y="163"/>
                    <a:pt x="1404" y="147"/>
                    <a:pt x="1404" y="130"/>
                  </a:cubicBezTo>
                  <a:cubicBezTo>
                    <a:pt x="1404" y="125"/>
                    <a:pt x="1403" y="119"/>
                    <a:pt x="1402" y="114"/>
                  </a:cubicBezTo>
                  <a:cubicBezTo>
                    <a:pt x="1399" y="106"/>
                    <a:pt x="1394" y="100"/>
                    <a:pt x="1386" y="97"/>
                  </a:cubicBezTo>
                  <a:cubicBezTo>
                    <a:pt x="1380" y="96"/>
                    <a:pt x="1374" y="96"/>
                    <a:pt x="1368" y="97"/>
                  </a:cubicBezTo>
                  <a:cubicBezTo>
                    <a:pt x="1361" y="99"/>
                    <a:pt x="1355" y="104"/>
                    <a:pt x="1350" y="110"/>
                  </a:cubicBezTo>
                  <a:cubicBezTo>
                    <a:pt x="1350" y="111"/>
                    <a:pt x="1349" y="112"/>
                    <a:pt x="1348" y="113"/>
                  </a:cubicBezTo>
                  <a:cubicBezTo>
                    <a:pt x="1348" y="112"/>
                    <a:pt x="1348" y="112"/>
                    <a:pt x="1348" y="111"/>
                  </a:cubicBezTo>
                  <a:cubicBezTo>
                    <a:pt x="1345" y="106"/>
                    <a:pt x="1342" y="102"/>
                    <a:pt x="1337" y="99"/>
                  </a:cubicBezTo>
                  <a:cubicBezTo>
                    <a:pt x="1330" y="96"/>
                    <a:pt x="1323" y="95"/>
                    <a:pt x="1316" y="97"/>
                  </a:cubicBezTo>
                  <a:cubicBezTo>
                    <a:pt x="1309" y="99"/>
                    <a:pt x="1304" y="104"/>
                    <a:pt x="1300" y="109"/>
                  </a:cubicBezTo>
                  <a:cubicBezTo>
                    <a:pt x="1300" y="110"/>
                    <a:pt x="1299" y="111"/>
                    <a:pt x="1299" y="111"/>
                  </a:cubicBezTo>
                  <a:cubicBezTo>
                    <a:pt x="1299" y="110"/>
                    <a:pt x="1299" y="109"/>
                    <a:pt x="1299" y="109"/>
                  </a:cubicBezTo>
                  <a:cubicBezTo>
                    <a:pt x="1299" y="106"/>
                    <a:pt x="1298" y="102"/>
                    <a:pt x="1299" y="99"/>
                  </a:cubicBezTo>
                  <a:cubicBezTo>
                    <a:pt x="1299" y="99"/>
                    <a:pt x="1298" y="98"/>
                    <a:pt x="1297" y="98"/>
                  </a:cubicBezTo>
                  <a:cubicBezTo>
                    <a:pt x="1294" y="98"/>
                    <a:pt x="1290" y="98"/>
                    <a:pt x="1286" y="98"/>
                  </a:cubicBezTo>
                  <a:cubicBezTo>
                    <a:pt x="1285" y="98"/>
                    <a:pt x="1285" y="99"/>
                    <a:pt x="1285" y="99"/>
                  </a:cubicBezTo>
                  <a:cubicBezTo>
                    <a:pt x="1285" y="100"/>
                    <a:pt x="1285" y="100"/>
                    <a:pt x="1285" y="101"/>
                  </a:cubicBezTo>
                  <a:cubicBezTo>
                    <a:pt x="1285" y="127"/>
                    <a:pt x="1285" y="153"/>
                    <a:pt x="1285" y="179"/>
                  </a:cubicBezTo>
                  <a:cubicBezTo>
                    <a:pt x="1285" y="180"/>
                    <a:pt x="1285" y="180"/>
                    <a:pt x="1285" y="181"/>
                  </a:cubicBezTo>
                  <a:cubicBezTo>
                    <a:pt x="1285" y="182"/>
                    <a:pt x="1285" y="182"/>
                    <a:pt x="1286" y="182"/>
                  </a:cubicBezTo>
                  <a:cubicBezTo>
                    <a:pt x="1290" y="182"/>
                    <a:pt x="1294" y="182"/>
                    <a:pt x="1298" y="182"/>
                  </a:cubicBezTo>
                  <a:cubicBezTo>
                    <a:pt x="1298" y="182"/>
                    <a:pt x="1299" y="182"/>
                    <a:pt x="1299" y="181"/>
                  </a:cubicBezTo>
                  <a:cubicBezTo>
                    <a:pt x="1298" y="180"/>
                    <a:pt x="1299" y="180"/>
                    <a:pt x="1299" y="179"/>
                  </a:cubicBezTo>
                  <a:cubicBezTo>
                    <a:pt x="1299" y="165"/>
                    <a:pt x="1299" y="150"/>
                    <a:pt x="1298" y="135"/>
                  </a:cubicBezTo>
                  <a:cubicBezTo>
                    <a:pt x="1298" y="133"/>
                    <a:pt x="1299" y="131"/>
                    <a:pt x="1299" y="129"/>
                  </a:cubicBezTo>
                  <a:cubicBezTo>
                    <a:pt x="1300" y="123"/>
                    <a:pt x="1301" y="119"/>
                    <a:pt x="1304" y="115"/>
                  </a:cubicBezTo>
                  <a:cubicBezTo>
                    <a:pt x="1309" y="110"/>
                    <a:pt x="1314" y="107"/>
                    <a:pt x="1321" y="108"/>
                  </a:cubicBezTo>
                  <a:cubicBezTo>
                    <a:pt x="1328" y="108"/>
                    <a:pt x="1333" y="112"/>
                    <a:pt x="1336" y="119"/>
                  </a:cubicBezTo>
                  <a:cubicBezTo>
                    <a:pt x="1336" y="120"/>
                    <a:pt x="1336" y="121"/>
                    <a:pt x="1337" y="122"/>
                  </a:cubicBezTo>
                  <a:cubicBezTo>
                    <a:pt x="1338" y="126"/>
                    <a:pt x="1338" y="129"/>
                    <a:pt x="1338" y="133"/>
                  </a:cubicBezTo>
                  <a:cubicBezTo>
                    <a:pt x="1338" y="143"/>
                    <a:pt x="1338" y="153"/>
                    <a:pt x="1338" y="163"/>
                  </a:cubicBezTo>
                  <a:cubicBezTo>
                    <a:pt x="1338" y="169"/>
                    <a:pt x="1338" y="175"/>
                    <a:pt x="1338" y="182"/>
                  </a:cubicBezTo>
                  <a:cubicBezTo>
                    <a:pt x="1342" y="182"/>
                    <a:pt x="1345" y="182"/>
                    <a:pt x="1349" y="182"/>
                  </a:cubicBezTo>
                  <a:close/>
                  <a:moveTo>
                    <a:pt x="1791" y="180"/>
                  </a:moveTo>
                  <a:cubicBezTo>
                    <a:pt x="1785" y="167"/>
                    <a:pt x="1779" y="155"/>
                    <a:pt x="1773" y="142"/>
                  </a:cubicBezTo>
                  <a:cubicBezTo>
                    <a:pt x="1772" y="141"/>
                    <a:pt x="1772" y="139"/>
                    <a:pt x="1770" y="137"/>
                  </a:cubicBezTo>
                  <a:cubicBezTo>
                    <a:pt x="1768" y="134"/>
                    <a:pt x="1766" y="130"/>
                    <a:pt x="1761" y="129"/>
                  </a:cubicBezTo>
                  <a:cubicBezTo>
                    <a:pt x="1762" y="128"/>
                    <a:pt x="1763" y="128"/>
                    <a:pt x="1764" y="128"/>
                  </a:cubicBezTo>
                  <a:cubicBezTo>
                    <a:pt x="1774" y="125"/>
                    <a:pt x="1781" y="119"/>
                    <a:pt x="1785" y="110"/>
                  </a:cubicBezTo>
                  <a:cubicBezTo>
                    <a:pt x="1787" y="104"/>
                    <a:pt x="1788" y="98"/>
                    <a:pt x="1787" y="91"/>
                  </a:cubicBezTo>
                  <a:cubicBezTo>
                    <a:pt x="1786" y="80"/>
                    <a:pt x="1780" y="72"/>
                    <a:pt x="1769" y="68"/>
                  </a:cubicBezTo>
                  <a:cubicBezTo>
                    <a:pt x="1764" y="66"/>
                    <a:pt x="1759" y="65"/>
                    <a:pt x="1754" y="65"/>
                  </a:cubicBezTo>
                  <a:cubicBezTo>
                    <a:pt x="1742" y="65"/>
                    <a:pt x="1730" y="65"/>
                    <a:pt x="1718" y="65"/>
                  </a:cubicBezTo>
                  <a:cubicBezTo>
                    <a:pt x="1717" y="65"/>
                    <a:pt x="1717" y="65"/>
                    <a:pt x="1717" y="66"/>
                  </a:cubicBezTo>
                  <a:cubicBezTo>
                    <a:pt x="1717" y="66"/>
                    <a:pt x="1717" y="67"/>
                    <a:pt x="1717" y="67"/>
                  </a:cubicBezTo>
                  <a:cubicBezTo>
                    <a:pt x="1717" y="105"/>
                    <a:pt x="1717" y="142"/>
                    <a:pt x="1717" y="179"/>
                  </a:cubicBezTo>
                  <a:cubicBezTo>
                    <a:pt x="1717" y="180"/>
                    <a:pt x="1717" y="180"/>
                    <a:pt x="1717" y="180"/>
                  </a:cubicBezTo>
                  <a:cubicBezTo>
                    <a:pt x="1717" y="182"/>
                    <a:pt x="1717" y="182"/>
                    <a:pt x="1718" y="182"/>
                  </a:cubicBezTo>
                  <a:cubicBezTo>
                    <a:pt x="1722" y="182"/>
                    <a:pt x="1725" y="182"/>
                    <a:pt x="1729" y="182"/>
                  </a:cubicBezTo>
                  <a:cubicBezTo>
                    <a:pt x="1731" y="182"/>
                    <a:pt x="1731" y="182"/>
                    <a:pt x="1731" y="180"/>
                  </a:cubicBezTo>
                  <a:cubicBezTo>
                    <a:pt x="1731" y="172"/>
                    <a:pt x="1731" y="163"/>
                    <a:pt x="1731" y="155"/>
                  </a:cubicBezTo>
                  <a:cubicBezTo>
                    <a:pt x="1731" y="148"/>
                    <a:pt x="1731" y="141"/>
                    <a:pt x="1731" y="134"/>
                  </a:cubicBezTo>
                  <a:cubicBezTo>
                    <a:pt x="1731" y="132"/>
                    <a:pt x="1731" y="132"/>
                    <a:pt x="1732" y="132"/>
                  </a:cubicBezTo>
                  <a:cubicBezTo>
                    <a:pt x="1735" y="132"/>
                    <a:pt x="1739" y="132"/>
                    <a:pt x="1742" y="132"/>
                  </a:cubicBezTo>
                  <a:cubicBezTo>
                    <a:pt x="1747" y="132"/>
                    <a:pt x="1752" y="134"/>
                    <a:pt x="1755" y="138"/>
                  </a:cubicBezTo>
                  <a:cubicBezTo>
                    <a:pt x="1757" y="141"/>
                    <a:pt x="1759" y="144"/>
                    <a:pt x="1761" y="147"/>
                  </a:cubicBezTo>
                  <a:cubicBezTo>
                    <a:pt x="1765" y="158"/>
                    <a:pt x="1770" y="169"/>
                    <a:pt x="1775" y="180"/>
                  </a:cubicBezTo>
                  <a:cubicBezTo>
                    <a:pt x="1775" y="182"/>
                    <a:pt x="1776" y="182"/>
                    <a:pt x="1778" y="182"/>
                  </a:cubicBezTo>
                  <a:cubicBezTo>
                    <a:pt x="1782" y="182"/>
                    <a:pt x="1786" y="182"/>
                    <a:pt x="1790" y="182"/>
                  </a:cubicBezTo>
                  <a:cubicBezTo>
                    <a:pt x="1791" y="182"/>
                    <a:pt x="1791" y="182"/>
                    <a:pt x="1792" y="182"/>
                  </a:cubicBezTo>
                  <a:cubicBezTo>
                    <a:pt x="1792" y="181"/>
                    <a:pt x="1791" y="181"/>
                    <a:pt x="1791" y="180"/>
                  </a:cubicBezTo>
                  <a:close/>
                  <a:moveTo>
                    <a:pt x="1698" y="71"/>
                  </a:moveTo>
                  <a:cubicBezTo>
                    <a:pt x="1698" y="67"/>
                    <a:pt x="1698" y="67"/>
                    <a:pt x="1695" y="66"/>
                  </a:cubicBezTo>
                  <a:cubicBezTo>
                    <a:pt x="1683" y="63"/>
                    <a:pt x="1671" y="62"/>
                    <a:pt x="1659" y="64"/>
                  </a:cubicBezTo>
                  <a:cubicBezTo>
                    <a:pt x="1641" y="67"/>
                    <a:pt x="1627" y="77"/>
                    <a:pt x="1618" y="93"/>
                  </a:cubicBezTo>
                  <a:cubicBezTo>
                    <a:pt x="1614" y="101"/>
                    <a:pt x="1611" y="111"/>
                    <a:pt x="1611" y="120"/>
                  </a:cubicBezTo>
                  <a:cubicBezTo>
                    <a:pt x="1610" y="130"/>
                    <a:pt x="1611" y="140"/>
                    <a:pt x="1614" y="149"/>
                  </a:cubicBezTo>
                  <a:cubicBezTo>
                    <a:pt x="1622" y="169"/>
                    <a:pt x="1637" y="181"/>
                    <a:pt x="1658" y="183"/>
                  </a:cubicBezTo>
                  <a:cubicBezTo>
                    <a:pt x="1666" y="185"/>
                    <a:pt x="1674" y="184"/>
                    <a:pt x="1682" y="183"/>
                  </a:cubicBezTo>
                  <a:cubicBezTo>
                    <a:pt x="1687" y="182"/>
                    <a:pt x="1692" y="180"/>
                    <a:pt x="1696" y="178"/>
                  </a:cubicBezTo>
                  <a:cubicBezTo>
                    <a:pt x="1697" y="177"/>
                    <a:pt x="1698" y="177"/>
                    <a:pt x="1698" y="175"/>
                  </a:cubicBezTo>
                  <a:cubicBezTo>
                    <a:pt x="1698" y="173"/>
                    <a:pt x="1698" y="170"/>
                    <a:pt x="1698" y="167"/>
                  </a:cubicBezTo>
                  <a:cubicBezTo>
                    <a:pt x="1698" y="166"/>
                    <a:pt x="1698" y="165"/>
                    <a:pt x="1698" y="164"/>
                  </a:cubicBezTo>
                  <a:cubicBezTo>
                    <a:pt x="1697" y="164"/>
                    <a:pt x="1697" y="164"/>
                    <a:pt x="1696" y="164"/>
                  </a:cubicBezTo>
                  <a:cubicBezTo>
                    <a:pt x="1686" y="170"/>
                    <a:pt x="1674" y="172"/>
                    <a:pt x="1661" y="171"/>
                  </a:cubicBezTo>
                  <a:cubicBezTo>
                    <a:pt x="1646" y="169"/>
                    <a:pt x="1635" y="161"/>
                    <a:pt x="1629" y="147"/>
                  </a:cubicBezTo>
                  <a:cubicBezTo>
                    <a:pt x="1623" y="131"/>
                    <a:pt x="1623" y="114"/>
                    <a:pt x="1631" y="99"/>
                  </a:cubicBezTo>
                  <a:cubicBezTo>
                    <a:pt x="1636" y="87"/>
                    <a:pt x="1646" y="80"/>
                    <a:pt x="1658" y="77"/>
                  </a:cubicBezTo>
                  <a:cubicBezTo>
                    <a:pt x="1667" y="74"/>
                    <a:pt x="1676" y="75"/>
                    <a:pt x="1685" y="77"/>
                  </a:cubicBezTo>
                  <a:cubicBezTo>
                    <a:pt x="1689" y="78"/>
                    <a:pt x="1694" y="80"/>
                    <a:pt x="1698" y="82"/>
                  </a:cubicBezTo>
                  <a:cubicBezTo>
                    <a:pt x="1698" y="78"/>
                    <a:pt x="1698" y="74"/>
                    <a:pt x="1698" y="71"/>
                  </a:cubicBezTo>
                  <a:close/>
                  <a:moveTo>
                    <a:pt x="1251" y="169"/>
                  </a:moveTo>
                  <a:cubicBezTo>
                    <a:pt x="1251" y="170"/>
                    <a:pt x="1251" y="170"/>
                    <a:pt x="1251" y="170"/>
                  </a:cubicBezTo>
                  <a:cubicBezTo>
                    <a:pt x="1251" y="174"/>
                    <a:pt x="1252" y="177"/>
                    <a:pt x="1251" y="181"/>
                  </a:cubicBezTo>
                  <a:cubicBezTo>
                    <a:pt x="1251" y="182"/>
                    <a:pt x="1252" y="182"/>
                    <a:pt x="1253" y="182"/>
                  </a:cubicBezTo>
                  <a:cubicBezTo>
                    <a:pt x="1256" y="182"/>
                    <a:pt x="1259" y="182"/>
                    <a:pt x="1263" y="182"/>
                  </a:cubicBezTo>
                  <a:cubicBezTo>
                    <a:pt x="1265" y="182"/>
                    <a:pt x="1265" y="182"/>
                    <a:pt x="1265" y="180"/>
                  </a:cubicBezTo>
                  <a:cubicBezTo>
                    <a:pt x="1265" y="163"/>
                    <a:pt x="1265" y="146"/>
                    <a:pt x="1265" y="129"/>
                  </a:cubicBezTo>
                  <a:cubicBezTo>
                    <a:pt x="1265" y="124"/>
                    <a:pt x="1265" y="120"/>
                    <a:pt x="1264" y="116"/>
                  </a:cubicBezTo>
                  <a:cubicBezTo>
                    <a:pt x="1262" y="108"/>
                    <a:pt x="1257" y="102"/>
                    <a:pt x="1250" y="99"/>
                  </a:cubicBezTo>
                  <a:cubicBezTo>
                    <a:pt x="1246" y="97"/>
                    <a:pt x="1243" y="97"/>
                    <a:pt x="1239" y="96"/>
                  </a:cubicBezTo>
                  <a:cubicBezTo>
                    <a:pt x="1233" y="96"/>
                    <a:pt x="1226" y="97"/>
                    <a:pt x="1219" y="99"/>
                  </a:cubicBezTo>
                  <a:cubicBezTo>
                    <a:pt x="1216" y="100"/>
                    <a:pt x="1212" y="101"/>
                    <a:pt x="1209" y="103"/>
                  </a:cubicBezTo>
                  <a:cubicBezTo>
                    <a:pt x="1207" y="104"/>
                    <a:pt x="1207" y="104"/>
                    <a:pt x="1207" y="106"/>
                  </a:cubicBezTo>
                  <a:cubicBezTo>
                    <a:pt x="1207" y="109"/>
                    <a:pt x="1207" y="113"/>
                    <a:pt x="1207" y="116"/>
                  </a:cubicBezTo>
                  <a:cubicBezTo>
                    <a:pt x="1207" y="117"/>
                    <a:pt x="1207" y="117"/>
                    <a:pt x="1207" y="118"/>
                  </a:cubicBezTo>
                  <a:cubicBezTo>
                    <a:pt x="1208" y="117"/>
                    <a:pt x="1208" y="117"/>
                    <a:pt x="1209" y="116"/>
                  </a:cubicBezTo>
                  <a:cubicBezTo>
                    <a:pt x="1217" y="110"/>
                    <a:pt x="1225" y="107"/>
                    <a:pt x="1235" y="108"/>
                  </a:cubicBezTo>
                  <a:cubicBezTo>
                    <a:pt x="1243" y="108"/>
                    <a:pt x="1248" y="112"/>
                    <a:pt x="1250" y="119"/>
                  </a:cubicBezTo>
                  <a:cubicBezTo>
                    <a:pt x="1251" y="122"/>
                    <a:pt x="1251" y="125"/>
                    <a:pt x="1251" y="127"/>
                  </a:cubicBezTo>
                  <a:cubicBezTo>
                    <a:pt x="1252" y="129"/>
                    <a:pt x="1251" y="129"/>
                    <a:pt x="1250" y="129"/>
                  </a:cubicBezTo>
                  <a:cubicBezTo>
                    <a:pt x="1242" y="130"/>
                    <a:pt x="1234" y="131"/>
                    <a:pt x="1226" y="132"/>
                  </a:cubicBezTo>
                  <a:cubicBezTo>
                    <a:pt x="1222" y="133"/>
                    <a:pt x="1217" y="134"/>
                    <a:pt x="1213" y="136"/>
                  </a:cubicBezTo>
                  <a:cubicBezTo>
                    <a:pt x="1206" y="140"/>
                    <a:pt x="1202" y="145"/>
                    <a:pt x="1200" y="152"/>
                  </a:cubicBezTo>
                  <a:cubicBezTo>
                    <a:pt x="1199" y="155"/>
                    <a:pt x="1199" y="158"/>
                    <a:pt x="1199" y="161"/>
                  </a:cubicBezTo>
                  <a:cubicBezTo>
                    <a:pt x="1199" y="170"/>
                    <a:pt x="1204" y="178"/>
                    <a:pt x="1213" y="182"/>
                  </a:cubicBezTo>
                  <a:cubicBezTo>
                    <a:pt x="1216" y="183"/>
                    <a:pt x="1219" y="184"/>
                    <a:pt x="1222" y="184"/>
                  </a:cubicBezTo>
                  <a:cubicBezTo>
                    <a:pt x="1234" y="185"/>
                    <a:pt x="1243" y="181"/>
                    <a:pt x="1250" y="171"/>
                  </a:cubicBezTo>
                  <a:cubicBezTo>
                    <a:pt x="1250" y="170"/>
                    <a:pt x="1251" y="170"/>
                    <a:pt x="1251" y="169"/>
                  </a:cubicBezTo>
                  <a:cubicBezTo>
                    <a:pt x="1251" y="169"/>
                    <a:pt x="1251" y="169"/>
                    <a:pt x="1251" y="169"/>
                  </a:cubicBezTo>
                  <a:close/>
                  <a:moveTo>
                    <a:pt x="733" y="97"/>
                  </a:moveTo>
                  <a:cubicBezTo>
                    <a:pt x="720" y="100"/>
                    <a:pt x="711" y="107"/>
                    <a:pt x="706" y="119"/>
                  </a:cubicBezTo>
                  <a:cubicBezTo>
                    <a:pt x="700" y="132"/>
                    <a:pt x="700" y="146"/>
                    <a:pt x="705" y="159"/>
                  </a:cubicBezTo>
                  <a:cubicBezTo>
                    <a:pt x="709" y="171"/>
                    <a:pt x="717" y="179"/>
                    <a:pt x="729" y="182"/>
                  </a:cubicBezTo>
                  <a:cubicBezTo>
                    <a:pt x="735" y="184"/>
                    <a:pt x="741" y="184"/>
                    <a:pt x="748" y="184"/>
                  </a:cubicBezTo>
                  <a:cubicBezTo>
                    <a:pt x="762" y="182"/>
                    <a:pt x="773" y="175"/>
                    <a:pt x="779" y="161"/>
                  </a:cubicBezTo>
                  <a:cubicBezTo>
                    <a:pt x="782" y="156"/>
                    <a:pt x="783" y="150"/>
                    <a:pt x="784" y="144"/>
                  </a:cubicBezTo>
                  <a:cubicBezTo>
                    <a:pt x="784" y="136"/>
                    <a:pt x="783" y="128"/>
                    <a:pt x="781" y="121"/>
                  </a:cubicBezTo>
                  <a:cubicBezTo>
                    <a:pt x="777" y="111"/>
                    <a:pt x="771" y="103"/>
                    <a:pt x="761" y="99"/>
                  </a:cubicBezTo>
                  <a:cubicBezTo>
                    <a:pt x="755" y="97"/>
                    <a:pt x="750" y="96"/>
                    <a:pt x="744" y="96"/>
                  </a:cubicBezTo>
                  <a:cubicBezTo>
                    <a:pt x="740" y="96"/>
                    <a:pt x="737" y="96"/>
                    <a:pt x="733" y="97"/>
                  </a:cubicBezTo>
                  <a:close/>
                  <a:moveTo>
                    <a:pt x="629" y="122"/>
                  </a:moveTo>
                  <a:cubicBezTo>
                    <a:pt x="625" y="110"/>
                    <a:pt x="617" y="101"/>
                    <a:pt x="605" y="98"/>
                  </a:cubicBezTo>
                  <a:cubicBezTo>
                    <a:pt x="598" y="96"/>
                    <a:pt x="591" y="96"/>
                    <a:pt x="583" y="97"/>
                  </a:cubicBezTo>
                  <a:cubicBezTo>
                    <a:pt x="569" y="99"/>
                    <a:pt x="559" y="106"/>
                    <a:pt x="553" y="120"/>
                  </a:cubicBezTo>
                  <a:cubicBezTo>
                    <a:pt x="548" y="132"/>
                    <a:pt x="548" y="145"/>
                    <a:pt x="552" y="158"/>
                  </a:cubicBezTo>
                  <a:cubicBezTo>
                    <a:pt x="556" y="170"/>
                    <a:pt x="564" y="178"/>
                    <a:pt x="577" y="182"/>
                  </a:cubicBezTo>
                  <a:cubicBezTo>
                    <a:pt x="583" y="184"/>
                    <a:pt x="589" y="184"/>
                    <a:pt x="596" y="184"/>
                  </a:cubicBezTo>
                  <a:cubicBezTo>
                    <a:pt x="610" y="182"/>
                    <a:pt x="620" y="175"/>
                    <a:pt x="627" y="163"/>
                  </a:cubicBezTo>
                  <a:cubicBezTo>
                    <a:pt x="631" y="156"/>
                    <a:pt x="632" y="148"/>
                    <a:pt x="632" y="140"/>
                  </a:cubicBezTo>
                  <a:cubicBezTo>
                    <a:pt x="632" y="134"/>
                    <a:pt x="631" y="128"/>
                    <a:pt x="629" y="122"/>
                  </a:cubicBezTo>
                  <a:close/>
                  <a:moveTo>
                    <a:pt x="1030" y="219"/>
                  </a:moveTo>
                  <a:cubicBezTo>
                    <a:pt x="1030" y="220"/>
                    <a:pt x="1031" y="220"/>
                    <a:pt x="1032" y="221"/>
                  </a:cubicBezTo>
                  <a:cubicBezTo>
                    <a:pt x="1034" y="221"/>
                    <a:pt x="1035" y="221"/>
                    <a:pt x="1037" y="221"/>
                  </a:cubicBezTo>
                  <a:cubicBezTo>
                    <a:pt x="1045" y="222"/>
                    <a:pt x="1051" y="219"/>
                    <a:pt x="1056" y="214"/>
                  </a:cubicBezTo>
                  <a:cubicBezTo>
                    <a:pt x="1058" y="212"/>
                    <a:pt x="1060" y="210"/>
                    <a:pt x="1062" y="208"/>
                  </a:cubicBezTo>
                  <a:cubicBezTo>
                    <a:pt x="1065" y="204"/>
                    <a:pt x="1067" y="199"/>
                    <a:pt x="1068" y="195"/>
                  </a:cubicBezTo>
                  <a:cubicBezTo>
                    <a:pt x="1081" y="163"/>
                    <a:pt x="1093" y="132"/>
                    <a:pt x="1106" y="100"/>
                  </a:cubicBezTo>
                  <a:cubicBezTo>
                    <a:pt x="1106" y="99"/>
                    <a:pt x="1107" y="99"/>
                    <a:pt x="1106" y="98"/>
                  </a:cubicBezTo>
                  <a:cubicBezTo>
                    <a:pt x="1102" y="98"/>
                    <a:pt x="1098" y="98"/>
                    <a:pt x="1094" y="98"/>
                  </a:cubicBezTo>
                  <a:cubicBezTo>
                    <a:pt x="1093" y="98"/>
                    <a:pt x="1093" y="99"/>
                    <a:pt x="1092" y="100"/>
                  </a:cubicBezTo>
                  <a:cubicBezTo>
                    <a:pt x="1090" y="106"/>
                    <a:pt x="1088" y="112"/>
                    <a:pt x="1085" y="118"/>
                  </a:cubicBezTo>
                  <a:cubicBezTo>
                    <a:pt x="1080" y="134"/>
                    <a:pt x="1074" y="150"/>
                    <a:pt x="1068" y="165"/>
                  </a:cubicBezTo>
                  <a:cubicBezTo>
                    <a:pt x="1068" y="166"/>
                    <a:pt x="1068" y="167"/>
                    <a:pt x="1067" y="167"/>
                  </a:cubicBezTo>
                  <a:cubicBezTo>
                    <a:pt x="1067" y="167"/>
                    <a:pt x="1066" y="166"/>
                    <a:pt x="1066" y="165"/>
                  </a:cubicBezTo>
                  <a:cubicBezTo>
                    <a:pt x="1061" y="150"/>
                    <a:pt x="1055" y="134"/>
                    <a:pt x="1050" y="119"/>
                  </a:cubicBezTo>
                  <a:cubicBezTo>
                    <a:pt x="1048" y="112"/>
                    <a:pt x="1045" y="106"/>
                    <a:pt x="1043" y="100"/>
                  </a:cubicBezTo>
                  <a:cubicBezTo>
                    <a:pt x="1043" y="98"/>
                    <a:pt x="1043" y="98"/>
                    <a:pt x="1041" y="98"/>
                  </a:cubicBezTo>
                  <a:cubicBezTo>
                    <a:pt x="1037" y="98"/>
                    <a:pt x="1033" y="98"/>
                    <a:pt x="1030" y="98"/>
                  </a:cubicBezTo>
                  <a:cubicBezTo>
                    <a:pt x="1029" y="98"/>
                    <a:pt x="1028" y="98"/>
                    <a:pt x="1028" y="98"/>
                  </a:cubicBezTo>
                  <a:cubicBezTo>
                    <a:pt x="1028" y="99"/>
                    <a:pt x="1028" y="100"/>
                    <a:pt x="1029" y="101"/>
                  </a:cubicBezTo>
                  <a:cubicBezTo>
                    <a:pt x="1039" y="127"/>
                    <a:pt x="1049" y="154"/>
                    <a:pt x="1060" y="180"/>
                  </a:cubicBezTo>
                  <a:cubicBezTo>
                    <a:pt x="1060" y="181"/>
                    <a:pt x="1060" y="182"/>
                    <a:pt x="1060" y="183"/>
                  </a:cubicBezTo>
                  <a:cubicBezTo>
                    <a:pt x="1058" y="188"/>
                    <a:pt x="1056" y="193"/>
                    <a:pt x="1054" y="198"/>
                  </a:cubicBezTo>
                  <a:cubicBezTo>
                    <a:pt x="1053" y="200"/>
                    <a:pt x="1052" y="202"/>
                    <a:pt x="1050" y="204"/>
                  </a:cubicBezTo>
                  <a:cubicBezTo>
                    <a:pt x="1046" y="208"/>
                    <a:pt x="1041" y="210"/>
                    <a:pt x="1035" y="209"/>
                  </a:cubicBezTo>
                  <a:cubicBezTo>
                    <a:pt x="1034" y="209"/>
                    <a:pt x="1032" y="209"/>
                    <a:pt x="1030" y="208"/>
                  </a:cubicBezTo>
                  <a:cubicBezTo>
                    <a:pt x="1030" y="212"/>
                    <a:pt x="1031" y="215"/>
                    <a:pt x="1030" y="219"/>
                  </a:cubicBezTo>
                  <a:close/>
                  <a:moveTo>
                    <a:pt x="1129" y="110"/>
                  </a:moveTo>
                  <a:cubicBezTo>
                    <a:pt x="1129" y="106"/>
                    <a:pt x="1129" y="103"/>
                    <a:pt x="1129" y="100"/>
                  </a:cubicBezTo>
                  <a:cubicBezTo>
                    <a:pt x="1129" y="99"/>
                    <a:pt x="1129" y="98"/>
                    <a:pt x="1128" y="98"/>
                  </a:cubicBezTo>
                  <a:cubicBezTo>
                    <a:pt x="1124" y="98"/>
                    <a:pt x="1121" y="98"/>
                    <a:pt x="1117" y="98"/>
                  </a:cubicBezTo>
                  <a:cubicBezTo>
                    <a:pt x="1116" y="98"/>
                    <a:pt x="1116" y="98"/>
                    <a:pt x="1116" y="99"/>
                  </a:cubicBezTo>
                  <a:cubicBezTo>
                    <a:pt x="1116" y="100"/>
                    <a:pt x="1116" y="100"/>
                    <a:pt x="1116" y="101"/>
                  </a:cubicBezTo>
                  <a:cubicBezTo>
                    <a:pt x="1116" y="127"/>
                    <a:pt x="1116" y="153"/>
                    <a:pt x="1116" y="179"/>
                  </a:cubicBezTo>
                  <a:cubicBezTo>
                    <a:pt x="1116" y="180"/>
                    <a:pt x="1116" y="180"/>
                    <a:pt x="1116" y="181"/>
                  </a:cubicBezTo>
                  <a:cubicBezTo>
                    <a:pt x="1116" y="182"/>
                    <a:pt x="1116" y="182"/>
                    <a:pt x="1117" y="182"/>
                  </a:cubicBezTo>
                  <a:cubicBezTo>
                    <a:pt x="1121" y="182"/>
                    <a:pt x="1125" y="182"/>
                    <a:pt x="1129" y="182"/>
                  </a:cubicBezTo>
                  <a:cubicBezTo>
                    <a:pt x="1130" y="181"/>
                    <a:pt x="1129" y="180"/>
                    <a:pt x="1129" y="179"/>
                  </a:cubicBezTo>
                  <a:cubicBezTo>
                    <a:pt x="1129" y="165"/>
                    <a:pt x="1129" y="150"/>
                    <a:pt x="1129" y="135"/>
                  </a:cubicBezTo>
                  <a:cubicBezTo>
                    <a:pt x="1129" y="132"/>
                    <a:pt x="1130" y="129"/>
                    <a:pt x="1131" y="125"/>
                  </a:cubicBezTo>
                  <a:cubicBezTo>
                    <a:pt x="1133" y="117"/>
                    <a:pt x="1141" y="107"/>
                    <a:pt x="1154" y="108"/>
                  </a:cubicBezTo>
                  <a:cubicBezTo>
                    <a:pt x="1161" y="108"/>
                    <a:pt x="1167" y="112"/>
                    <a:pt x="1170" y="119"/>
                  </a:cubicBezTo>
                  <a:cubicBezTo>
                    <a:pt x="1170" y="120"/>
                    <a:pt x="1170" y="120"/>
                    <a:pt x="1170" y="121"/>
                  </a:cubicBezTo>
                  <a:cubicBezTo>
                    <a:pt x="1172" y="126"/>
                    <a:pt x="1172" y="130"/>
                    <a:pt x="1172" y="134"/>
                  </a:cubicBezTo>
                  <a:cubicBezTo>
                    <a:pt x="1172" y="149"/>
                    <a:pt x="1172" y="165"/>
                    <a:pt x="1172" y="180"/>
                  </a:cubicBezTo>
                  <a:cubicBezTo>
                    <a:pt x="1172" y="182"/>
                    <a:pt x="1172" y="182"/>
                    <a:pt x="1174" y="182"/>
                  </a:cubicBezTo>
                  <a:cubicBezTo>
                    <a:pt x="1177" y="182"/>
                    <a:pt x="1180" y="182"/>
                    <a:pt x="1183" y="182"/>
                  </a:cubicBezTo>
                  <a:cubicBezTo>
                    <a:pt x="1186" y="182"/>
                    <a:pt x="1185" y="182"/>
                    <a:pt x="1185" y="180"/>
                  </a:cubicBezTo>
                  <a:cubicBezTo>
                    <a:pt x="1185" y="179"/>
                    <a:pt x="1185" y="179"/>
                    <a:pt x="1185" y="179"/>
                  </a:cubicBezTo>
                  <a:cubicBezTo>
                    <a:pt x="1185" y="163"/>
                    <a:pt x="1185" y="148"/>
                    <a:pt x="1185" y="132"/>
                  </a:cubicBezTo>
                  <a:cubicBezTo>
                    <a:pt x="1185" y="130"/>
                    <a:pt x="1185" y="127"/>
                    <a:pt x="1185" y="124"/>
                  </a:cubicBezTo>
                  <a:cubicBezTo>
                    <a:pt x="1185" y="119"/>
                    <a:pt x="1184" y="115"/>
                    <a:pt x="1182" y="111"/>
                  </a:cubicBezTo>
                  <a:cubicBezTo>
                    <a:pt x="1178" y="103"/>
                    <a:pt x="1173" y="99"/>
                    <a:pt x="1165" y="97"/>
                  </a:cubicBezTo>
                  <a:cubicBezTo>
                    <a:pt x="1162" y="96"/>
                    <a:pt x="1158" y="96"/>
                    <a:pt x="1155" y="96"/>
                  </a:cubicBezTo>
                  <a:cubicBezTo>
                    <a:pt x="1145" y="97"/>
                    <a:pt x="1138" y="101"/>
                    <a:pt x="1132" y="109"/>
                  </a:cubicBezTo>
                  <a:cubicBezTo>
                    <a:pt x="1131" y="110"/>
                    <a:pt x="1131" y="111"/>
                    <a:pt x="1130" y="112"/>
                  </a:cubicBezTo>
                  <a:cubicBezTo>
                    <a:pt x="1129" y="111"/>
                    <a:pt x="1129" y="110"/>
                    <a:pt x="1129" y="110"/>
                  </a:cubicBezTo>
                  <a:close/>
                  <a:moveTo>
                    <a:pt x="1573" y="102"/>
                  </a:moveTo>
                  <a:cubicBezTo>
                    <a:pt x="1573" y="100"/>
                    <a:pt x="1573" y="100"/>
                    <a:pt x="1572" y="99"/>
                  </a:cubicBezTo>
                  <a:cubicBezTo>
                    <a:pt x="1566" y="97"/>
                    <a:pt x="1561" y="96"/>
                    <a:pt x="1556" y="96"/>
                  </a:cubicBezTo>
                  <a:cubicBezTo>
                    <a:pt x="1550" y="96"/>
                    <a:pt x="1544" y="97"/>
                    <a:pt x="1539" y="100"/>
                  </a:cubicBezTo>
                  <a:cubicBezTo>
                    <a:pt x="1532" y="103"/>
                    <a:pt x="1528" y="108"/>
                    <a:pt x="1526" y="116"/>
                  </a:cubicBezTo>
                  <a:cubicBezTo>
                    <a:pt x="1525" y="119"/>
                    <a:pt x="1525" y="122"/>
                    <a:pt x="1526" y="125"/>
                  </a:cubicBezTo>
                  <a:cubicBezTo>
                    <a:pt x="1526" y="130"/>
                    <a:pt x="1529" y="134"/>
                    <a:pt x="1533" y="137"/>
                  </a:cubicBezTo>
                  <a:cubicBezTo>
                    <a:pt x="1535" y="139"/>
                    <a:pt x="1537" y="141"/>
                    <a:pt x="1540" y="142"/>
                  </a:cubicBezTo>
                  <a:cubicBezTo>
                    <a:pt x="1543" y="144"/>
                    <a:pt x="1547" y="145"/>
                    <a:pt x="1550" y="147"/>
                  </a:cubicBezTo>
                  <a:cubicBezTo>
                    <a:pt x="1553" y="149"/>
                    <a:pt x="1556" y="150"/>
                    <a:pt x="1559" y="152"/>
                  </a:cubicBezTo>
                  <a:cubicBezTo>
                    <a:pt x="1560" y="153"/>
                    <a:pt x="1562" y="155"/>
                    <a:pt x="1562" y="157"/>
                  </a:cubicBezTo>
                  <a:cubicBezTo>
                    <a:pt x="1564" y="162"/>
                    <a:pt x="1563" y="169"/>
                    <a:pt x="1555" y="171"/>
                  </a:cubicBezTo>
                  <a:cubicBezTo>
                    <a:pt x="1554" y="172"/>
                    <a:pt x="1554" y="172"/>
                    <a:pt x="1553" y="172"/>
                  </a:cubicBezTo>
                  <a:cubicBezTo>
                    <a:pt x="1544" y="173"/>
                    <a:pt x="1535" y="172"/>
                    <a:pt x="1528" y="166"/>
                  </a:cubicBezTo>
                  <a:cubicBezTo>
                    <a:pt x="1527" y="166"/>
                    <a:pt x="1526" y="165"/>
                    <a:pt x="1525" y="165"/>
                  </a:cubicBezTo>
                  <a:cubicBezTo>
                    <a:pt x="1525" y="168"/>
                    <a:pt x="1525" y="171"/>
                    <a:pt x="1525" y="174"/>
                  </a:cubicBezTo>
                  <a:cubicBezTo>
                    <a:pt x="1525" y="176"/>
                    <a:pt x="1525" y="178"/>
                    <a:pt x="1526" y="179"/>
                  </a:cubicBezTo>
                  <a:cubicBezTo>
                    <a:pt x="1527" y="180"/>
                    <a:pt x="1528" y="180"/>
                    <a:pt x="1530" y="181"/>
                  </a:cubicBezTo>
                  <a:cubicBezTo>
                    <a:pt x="1538" y="184"/>
                    <a:pt x="1546" y="185"/>
                    <a:pt x="1554" y="183"/>
                  </a:cubicBezTo>
                  <a:cubicBezTo>
                    <a:pt x="1560" y="182"/>
                    <a:pt x="1565" y="180"/>
                    <a:pt x="1570" y="176"/>
                  </a:cubicBezTo>
                  <a:cubicBezTo>
                    <a:pt x="1579" y="168"/>
                    <a:pt x="1580" y="150"/>
                    <a:pt x="1568" y="142"/>
                  </a:cubicBezTo>
                  <a:cubicBezTo>
                    <a:pt x="1567" y="141"/>
                    <a:pt x="1565" y="140"/>
                    <a:pt x="1563" y="139"/>
                  </a:cubicBezTo>
                  <a:cubicBezTo>
                    <a:pt x="1560" y="137"/>
                    <a:pt x="1557" y="136"/>
                    <a:pt x="1554" y="134"/>
                  </a:cubicBezTo>
                  <a:cubicBezTo>
                    <a:pt x="1550" y="133"/>
                    <a:pt x="1547" y="131"/>
                    <a:pt x="1544" y="129"/>
                  </a:cubicBezTo>
                  <a:cubicBezTo>
                    <a:pt x="1539" y="126"/>
                    <a:pt x="1537" y="115"/>
                    <a:pt x="1544" y="111"/>
                  </a:cubicBezTo>
                  <a:cubicBezTo>
                    <a:pt x="1546" y="109"/>
                    <a:pt x="1550" y="108"/>
                    <a:pt x="1553" y="108"/>
                  </a:cubicBezTo>
                  <a:cubicBezTo>
                    <a:pt x="1560" y="107"/>
                    <a:pt x="1566" y="109"/>
                    <a:pt x="1572" y="113"/>
                  </a:cubicBezTo>
                  <a:cubicBezTo>
                    <a:pt x="1572" y="113"/>
                    <a:pt x="1572" y="113"/>
                    <a:pt x="1573" y="113"/>
                  </a:cubicBezTo>
                  <a:cubicBezTo>
                    <a:pt x="1573" y="109"/>
                    <a:pt x="1573" y="105"/>
                    <a:pt x="1573" y="102"/>
                  </a:cubicBezTo>
                  <a:close/>
                  <a:moveTo>
                    <a:pt x="642" y="177"/>
                  </a:moveTo>
                  <a:cubicBezTo>
                    <a:pt x="642" y="179"/>
                    <a:pt x="642" y="179"/>
                    <a:pt x="644" y="180"/>
                  </a:cubicBezTo>
                  <a:cubicBezTo>
                    <a:pt x="654" y="185"/>
                    <a:pt x="665" y="185"/>
                    <a:pt x="676" y="182"/>
                  </a:cubicBezTo>
                  <a:cubicBezTo>
                    <a:pt x="688" y="178"/>
                    <a:pt x="694" y="169"/>
                    <a:pt x="693" y="158"/>
                  </a:cubicBezTo>
                  <a:cubicBezTo>
                    <a:pt x="693" y="152"/>
                    <a:pt x="691" y="147"/>
                    <a:pt x="687" y="144"/>
                  </a:cubicBezTo>
                  <a:cubicBezTo>
                    <a:pt x="685" y="142"/>
                    <a:pt x="683" y="141"/>
                    <a:pt x="681" y="139"/>
                  </a:cubicBezTo>
                  <a:cubicBezTo>
                    <a:pt x="678" y="138"/>
                    <a:pt x="674" y="136"/>
                    <a:pt x="671" y="135"/>
                  </a:cubicBezTo>
                  <a:cubicBezTo>
                    <a:pt x="668" y="133"/>
                    <a:pt x="664" y="132"/>
                    <a:pt x="661" y="130"/>
                  </a:cubicBezTo>
                  <a:cubicBezTo>
                    <a:pt x="659" y="129"/>
                    <a:pt x="658" y="127"/>
                    <a:pt x="657" y="125"/>
                  </a:cubicBezTo>
                  <a:cubicBezTo>
                    <a:pt x="655" y="120"/>
                    <a:pt x="655" y="113"/>
                    <a:pt x="663" y="109"/>
                  </a:cubicBezTo>
                  <a:cubicBezTo>
                    <a:pt x="664" y="109"/>
                    <a:pt x="665" y="108"/>
                    <a:pt x="666" y="108"/>
                  </a:cubicBezTo>
                  <a:cubicBezTo>
                    <a:pt x="674" y="107"/>
                    <a:pt x="681" y="108"/>
                    <a:pt x="687" y="112"/>
                  </a:cubicBezTo>
                  <a:cubicBezTo>
                    <a:pt x="688" y="113"/>
                    <a:pt x="688" y="113"/>
                    <a:pt x="689" y="113"/>
                  </a:cubicBezTo>
                  <a:cubicBezTo>
                    <a:pt x="689" y="113"/>
                    <a:pt x="689" y="112"/>
                    <a:pt x="689" y="112"/>
                  </a:cubicBezTo>
                  <a:cubicBezTo>
                    <a:pt x="689" y="109"/>
                    <a:pt x="689" y="105"/>
                    <a:pt x="689" y="102"/>
                  </a:cubicBezTo>
                  <a:cubicBezTo>
                    <a:pt x="689" y="100"/>
                    <a:pt x="690" y="100"/>
                    <a:pt x="687" y="99"/>
                  </a:cubicBezTo>
                  <a:cubicBezTo>
                    <a:pt x="680" y="96"/>
                    <a:pt x="673" y="96"/>
                    <a:pt x="666" y="96"/>
                  </a:cubicBezTo>
                  <a:cubicBezTo>
                    <a:pt x="660" y="97"/>
                    <a:pt x="655" y="99"/>
                    <a:pt x="650" y="103"/>
                  </a:cubicBezTo>
                  <a:cubicBezTo>
                    <a:pt x="639" y="112"/>
                    <a:pt x="639" y="132"/>
                    <a:pt x="652" y="140"/>
                  </a:cubicBezTo>
                  <a:cubicBezTo>
                    <a:pt x="655" y="141"/>
                    <a:pt x="658" y="143"/>
                    <a:pt x="661" y="145"/>
                  </a:cubicBezTo>
                  <a:cubicBezTo>
                    <a:pt x="666" y="147"/>
                    <a:pt x="670" y="149"/>
                    <a:pt x="674" y="151"/>
                  </a:cubicBezTo>
                  <a:cubicBezTo>
                    <a:pt x="678" y="154"/>
                    <a:pt x="680" y="158"/>
                    <a:pt x="679" y="163"/>
                  </a:cubicBezTo>
                  <a:cubicBezTo>
                    <a:pt x="679" y="166"/>
                    <a:pt x="677" y="169"/>
                    <a:pt x="674" y="170"/>
                  </a:cubicBezTo>
                  <a:cubicBezTo>
                    <a:pt x="673" y="171"/>
                    <a:pt x="671" y="172"/>
                    <a:pt x="670" y="172"/>
                  </a:cubicBezTo>
                  <a:cubicBezTo>
                    <a:pt x="663" y="173"/>
                    <a:pt x="656" y="172"/>
                    <a:pt x="649" y="169"/>
                  </a:cubicBezTo>
                  <a:cubicBezTo>
                    <a:pt x="647" y="168"/>
                    <a:pt x="644" y="166"/>
                    <a:pt x="642" y="164"/>
                  </a:cubicBezTo>
                  <a:cubicBezTo>
                    <a:pt x="642" y="169"/>
                    <a:pt x="642" y="173"/>
                    <a:pt x="642" y="177"/>
                  </a:cubicBezTo>
                  <a:close/>
                  <a:moveTo>
                    <a:pt x="1516" y="104"/>
                  </a:moveTo>
                  <a:cubicBezTo>
                    <a:pt x="1516" y="100"/>
                    <a:pt x="1516" y="100"/>
                    <a:pt x="1513" y="99"/>
                  </a:cubicBezTo>
                  <a:cubicBezTo>
                    <a:pt x="1505" y="96"/>
                    <a:pt x="1497" y="96"/>
                    <a:pt x="1489" y="97"/>
                  </a:cubicBezTo>
                  <a:cubicBezTo>
                    <a:pt x="1475" y="99"/>
                    <a:pt x="1465" y="106"/>
                    <a:pt x="1458" y="118"/>
                  </a:cubicBezTo>
                  <a:cubicBezTo>
                    <a:pt x="1453" y="130"/>
                    <a:pt x="1452" y="142"/>
                    <a:pt x="1455" y="154"/>
                  </a:cubicBezTo>
                  <a:cubicBezTo>
                    <a:pt x="1457" y="163"/>
                    <a:pt x="1461" y="171"/>
                    <a:pt x="1469" y="177"/>
                  </a:cubicBezTo>
                  <a:cubicBezTo>
                    <a:pt x="1475" y="181"/>
                    <a:pt x="1482" y="183"/>
                    <a:pt x="1489" y="184"/>
                  </a:cubicBezTo>
                  <a:cubicBezTo>
                    <a:pt x="1497" y="184"/>
                    <a:pt x="1505" y="183"/>
                    <a:pt x="1512" y="180"/>
                  </a:cubicBezTo>
                  <a:cubicBezTo>
                    <a:pt x="1516" y="178"/>
                    <a:pt x="1516" y="178"/>
                    <a:pt x="1516" y="174"/>
                  </a:cubicBezTo>
                  <a:cubicBezTo>
                    <a:pt x="1516" y="172"/>
                    <a:pt x="1516" y="169"/>
                    <a:pt x="1516" y="166"/>
                  </a:cubicBezTo>
                  <a:cubicBezTo>
                    <a:pt x="1516" y="166"/>
                    <a:pt x="1516" y="166"/>
                    <a:pt x="1515" y="166"/>
                  </a:cubicBezTo>
                  <a:cubicBezTo>
                    <a:pt x="1515" y="166"/>
                    <a:pt x="1515" y="166"/>
                    <a:pt x="1514" y="167"/>
                  </a:cubicBezTo>
                  <a:cubicBezTo>
                    <a:pt x="1508" y="171"/>
                    <a:pt x="1501" y="173"/>
                    <a:pt x="1493" y="172"/>
                  </a:cubicBezTo>
                  <a:cubicBezTo>
                    <a:pt x="1482" y="172"/>
                    <a:pt x="1474" y="166"/>
                    <a:pt x="1469" y="155"/>
                  </a:cubicBezTo>
                  <a:cubicBezTo>
                    <a:pt x="1466" y="146"/>
                    <a:pt x="1466" y="136"/>
                    <a:pt x="1470" y="126"/>
                  </a:cubicBezTo>
                  <a:cubicBezTo>
                    <a:pt x="1473" y="117"/>
                    <a:pt x="1480" y="110"/>
                    <a:pt x="1490" y="108"/>
                  </a:cubicBezTo>
                  <a:cubicBezTo>
                    <a:pt x="1498" y="107"/>
                    <a:pt x="1506" y="108"/>
                    <a:pt x="1514" y="113"/>
                  </a:cubicBezTo>
                  <a:cubicBezTo>
                    <a:pt x="1514" y="113"/>
                    <a:pt x="1515" y="114"/>
                    <a:pt x="1516" y="114"/>
                  </a:cubicBezTo>
                  <a:cubicBezTo>
                    <a:pt x="1516" y="111"/>
                    <a:pt x="1516" y="107"/>
                    <a:pt x="1516" y="104"/>
                  </a:cubicBezTo>
                  <a:close/>
                  <a:moveTo>
                    <a:pt x="488" y="166"/>
                  </a:moveTo>
                  <a:cubicBezTo>
                    <a:pt x="481" y="171"/>
                    <a:pt x="474" y="173"/>
                    <a:pt x="467" y="172"/>
                  </a:cubicBezTo>
                  <a:cubicBezTo>
                    <a:pt x="456" y="172"/>
                    <a:pt x="448" y="166"/>
                    <a:pt x="444" y="156"/>
                  </a:cubicBezTo>
                  <a:cubicBezTo>
                    <a:pt x="439" y="146"/>
                    <a:pt x="439" y="136"/>
                    <a:pt x="443" y="125"/>
                  </a:cubicBezTo>
                  <a:cubicBezTo>
                    <a:pt x="448" y="114"/>
                    <a:pt x="458" y="108"/>
                    <a:pt x="470" y="108"/>
                  </a:cubicBezTo>
                  <a:cubicBezTo>
                    <a:pt x="477" y="108"/>
                    <a:pt x="482" y="110"/>
                    <a:pt x="488" y="113"/>
                  </a:cubicBezTo>
                  <a:cubicBezTo>
                    <a:pt x="488" y="113"/>
                    <a:pt x="489" y="114"/>
                    <a:pt x="490" y="114"/>
                  </a:cubicBezTo>
                  <a:cubicBezTo>
                    <a:pt x="490" y="110"/>
                    <a:pt x="490" y="106"/>
                    <a:pt x="490" y="102"/>
                  </a:cubicBezTo>
                  <a:cubicBezTo>
                    <a:pt x="490" y="101"/>
                    <a:pt x="489" y="100"/>
                    <a:pt x="489" y="100"/>
                  </a:cubicBezTo>
                  <a:cubicBezTo>
                    <a:pt x="488" y="100"/>
                    <a:pt x="488" y="100"/>
                    <a:pt x="487" y="99"/>
                  </a:cubicBezTo>
                  <a:cubicBezTo>
                    <a:pt x="479" y="96"/>
                    <a:pt x="471" y="96"/>
                    <a:pt x="463" y="97"/>
                  </a:cubicBezTo>
                  <a:cubicBezTo>
                    <a:pt x="448" y="99"/>
                    <a:pt x="437" y="106"/>
                    <a:pt x="431" y="120"/>
                  </a:cubicBezTo>
                  <a:cubicBezTo>
                    <a:pt x="426" y="132"/>
                    <a:pt x="425" y="144"/>
                    <a:pt x="429" y="157"/>
                  </a:cubicBezTo>
                  <a:cubicBezTo>
                    <a:pt x="433" y="169"/>
                    <a:pt x="441" y="178"/>
                    <a:pt x="454" y="182"/>
                  </a:cubicBezTo>
                  <a:cubicBezTo>
                    <a:pt x="461" y="184"/>
                    <a:pt x="468" y="184"/>
                    <a:pt x="475" y="183"/>
                  </a:cubicBezTo>
                  <a:cubicBezTo>
                    <a:pt x="479" y="183"/>
                    <a:pt x="484" y="181"/>
                    <a:pt x="488" y="179"/>
                  </a:cubicBezTo>
                  <a:cubicBezTo>
                    <a:pt x="489" y="178"/>
                    <a:pt x="490" y="178"/>
                    <a:pt x="490" y="177"/>
                  </a:cubicBezTo>
                  <a:cubicBezTo>
                    <a:pt x="490" y="173"/>
                    <a:pt x="490" y="169"/>
                    <a:pt x="490" y="165"/>
                  </a:cubicBezTo>
                  <a:cubicBezTo>
                    <a:pt x="489" y="166"/>
                    <a:pt x="488" y="166"/>
                    <a:pt x="488" y="166"/>
                  </a:cubicBezTo>
                  <a:close/>
                  <a:moveTo>
                    <a:pt x="518" y="100"/>
                  </a:moveTo>
                  <a:cubicBezTo>
                    <a:pt x="518" y="99"/>
                    <a:pt x="518" y="98"/>
                    <a:pt x="517" y="98"/>
                  </a:cubicBezTo>
                  <a:cubicBezTo>
                    <a:pt x="514" y="98"/>
                    <a:pt x="510" y="98"/>
                    <a:pt x="507" y="98"/>
                  </a:cubicBezTo>
                  <a:cubicBezTo>
                    <a:pt x="505" y="98"/>
                    <a:pt x="505" y="98"/>
                    <a:pt x="505" y="101"/>
                  </a:cubicBezTo>
                  <a:cubicBezTo>
                    <a:pt x="505" y="127"/>
                    <a:pt x="505" y="153"/>
                    <a:pt x="505" y="180"/>
                  </a:cubicBezTo>
                  <a:cubicBezTo>
                    <a:pt x="505" y="180"/>
                    <a:pt x="505" y="180"/>
                    <a:pt x="505" y="180"/>
                  </a:cubicBezTo>
                  <a:cubicBezTo>
                    <a:pt x="505" y="182"/>
                    <a:pt x="505" y="182"/>
                    <a:pt x="506" y="182"/>
                  </a:cubicBezTo>
                  <a:cubicBezTo>
                    <a:pt x="510" y="182"/>
                    <a:pt x="513" y="182"/>
                    <a:pt x="516" y="182"/>
                  </a:cubicBezTo>
                  <a:cubicBezTo>
                    <a:pt x="518" y="182"/>
                    <a:pt x="518" y="182"/>
                    <a:pt x="518" y="180"/>
                  </a:cubicBezTo>
                  <a:cubicBezTo>
                    <a:pt x="518" y="180"/>
                    <a:pt x="518" y="179"/>
                    <a:pt x="518" y="179"/>
                  </a:cubicBezTo>
                  <a:cubicBezTo>
                    <a:pt x="518" y="166"/>
                    <a:pt x="518" y="152"/>
                    <a:pt x="518" y="139"/>
                  </a:cubicBezTo>
                  <a:cubicBezTo>
                    <a:pt x="518" y="136"/>
                    <a:pt x="518" y="133"/>
                    <a:pt x="519" y="129"/>
                  </a:cubicBezTo>
                  <a:cubicBezTo>
                    <a:pt x="520" y="124"/>
                    <a:pt x="522" y="119"/>
                    <a:pt x="526" y="115"/>
                  </a:cubicBezTo>
                  <a:cubicBezTo>
                    <a:pt x="528" y="112"/>
                    <a:pt x="531" y="110"/>
                    <a:pt x="535" y="109"/>
                  </a:cubicBezTo>
                  <a:cubicBezTo>
                    <a:pt x="539" y="109"/>
                    <a:pt x="544" y="109"/>
                    <a:pt x="548" y="111"/>
                  </a:cubicBezTo>
                  <a:cubicBezTo>
                    <a:pt x="548" y="111"/>
                    <a:pt x="548" y="112"/>
                    <a:pt x="548" y="111"/>
                  </a:cubicBezTo>
                  <a:cubicBezTo>
                    <a:pt x="548" y="107"/>
                    <a:pt x="548" y="103"/>
                    <a:pt x="549" y="99"/>
                  </a:cubicBezTo>
                  <a:cubicBezTo>
                    <a:pt x="549" y="98"/>
                    <a:pt x="548" y="98"/>
                    <a:pt x="547" y="97"/>
                  </a:cubicBezTo>
                  <a:cubicBezTo>
                    <a:pt x="540" y="96"/>
                    <a:pt x="534" y="97"/>
                    <a:pt x="528" y="101"/>
                  </a:cubicBezTo>
                  <a:cubicBezTo>
                    <a:pt x="524" y="104"/>
                    <a:pt x="521" y="108"/>
                    <a:pt x="520" y="113"/>
                  </a:cubicBezTo>
                  <a:cubicBezTo>
                    <a:pt x="519" y="113"/>
                    <a:pt x="519" y="114"/>
                    <a:pt x="518" y="115"/>
                  </a:cubicBezTo>
                  <a:cubicBezTo>
                    <a:pt x="518" y="110"/>
                    <a:pt x="518" y="105"/>
                    <a:pt x="518" y="100"/>
                  </a:cubicBezTo>
                  <a:close/>
                  <a:moveTo>
                    <a:pt x="1435" y="182"/>
                  </a:moveTo>
                  <a:cubicBezTo>
                    <a:pt x="1437" y="182"/>
                    <a:pt x="1438" y="182"/>
                    <a:pt x="1438" y="179"/>
                  </a:cubicBezTo>
                  <a:cubicBezTo>
                    <a:pt x="1438" y="153"/>
                    <a:pt x="1438" y="127"/>
                    <a:pt x="1438" y="101"/>
                  </a:cubicBezTo>
                  <a:cubicBezTo>
                    <a:pt x="1438" y="100"/>
                    <a:pt x="1437" y="100"/>
                    <a:pt x="1438" y="99"/>
                  </a:cubicBezTo>
                  <a:cubicBezTo>
                    <a:pt x="1438" y="98"/>
                    <a:pt x="1437" y="98"/>
                    <a:pt x="1436" y="98"/>
                  </a:cubicBezTo>
                  <a:cubicBezTo>
                    <a:pt x="1433" y="98"/>
                    <a:pt x="1429" y="98"/>
                    <a:pt x="1426" y="98"/>
                  </a:cubicBezTo>
                  <a:cubicBezTo>
                    <a:pt x="1424" y="98"/>
                    <a:pt x="1424" y="98"/>
                    <a:pt x="1424" y="100"/>
                  </a:cubicBezTo>
                  <a:cubicBezTo>
                    <a:pt x="1424" y="100"/>
                    <a:pt x="1424" y="100"/>
                    <a:pt x="1424" y="100"/>
                  </a:cubicBezTo>
                  <a:cubicBezTo>
                    <a:pt x="1424" y="127"/>
                    <a:pt x="1424" y="153"/>
                    <a:pt x="1424" y="180"/>
                  </a:cubicBezTo>
                  <a:cubicBezTo>
                    <a:pt x="1424" y="180"/>
                    <a:pt x="1424" y="181"/>
                    <a:pt x="1424" y="182"/>
                  </a:cubicBezTo>
                  <a:cubicBezTo>
                    <a:pt x="1428" y="182"/>
                    <a:pt x="1431" y="182"/>
                    <a:pt x="1435" y="182"/>
                  </a:cubicBezTo>
                  <a:close/>
                  <a:moveTo>
                    <a:pt x="411" y="100"/>
                  </a:moveTo>
                  <a:cubicBezTo>
                    <a:pt x="411" y="98"/>
                    <a:pt x="411" y="98"/>
                    <a:pt x="409" y="98"/>
                  </a:cubicBezTo>
                  <a:cubicBezTo>
                    <a:pt x="406" y="98"/>
                    <a:pt x="403" y="98"/>
                    <a:pt x="400" y="98"/>
                  </a:cubicBezTo>
                  <a:cubicBezTo>
                    <a:pt x="397" y="98"/>
                    <a:pt x="398" y="98"/>
                    <a:pt x="398" y="101"/>
                  </a:cubicBezTo>
                  <a:cubicBezTo>
                    <a:pt x="398" y="127"/>
                    <a:pt x="398" y="153"/>
                    <a:pt x="398" y="180"/>
                  </a:cubicBezTo>
                  <a:cubicBezTo>
                    <a:pt x="398" y="180"/>
                    <a:pt x="398" y="180"/>
                    <a:pt x="398" y="181"/>
                  </a:cubicBezTo>
                  <a:cubicBezTo>
                    <a:pt x="398" y="182"/>
                    <a:pt x="398" y="182"/>
                    <a:pt x="398" y="182"/>
                  </a:cubicBezTo>
                  <a:cubicBezTo>
                    <a:pt x="402" y="182"/>
                    <a:pt x="406" y="182"/>
                    <a:pt x="410" y="182"/>
                  </a:cubicBezTo>
                  <a:cubicBezTo>
                    <a:pt x="411" y="182"/>
                    <a:pt x="411" y="182"/>
                    <a:pt x="411" y="181"/>
                  </a:cubicBezTo>
                  <a:cubicBezTo>
                    <a:pt x="411" y="180"/>
                    <a:pt x="411" y="180"/>
                    <a:pt x="411" y="179"/>
                  </a:cubicBezTo>
                  <a:cubicBezTo>
                    <a:pt x="411" y="166"/>
                    <a:pt x="411" y="153"/>
                    <a:pt x="411" y="140"/>
                  </a:cubicBezTo>
                  <a:cubicBezTo>
                    <a:pt x="411" y="127"/>
                    <a:pt x="411" y="114"/>
                    <a:pt x="411" y="100"/>
                  </a:cubicBezTo>
                  <a:close/>
                  <a:moveTo>
                    <a:pt x="414" y="71"/>
                  </a:moveTo>
                  <a:cubicBezTo>
                    <a:pt x="414" y="66"/>
                    <a:pt x="410" y="62"/>
                    <a:pt x="405" y="62"/>
                  </a:cubicBezTo>
                  <a:cubicBezTo>
                    <a:pt x="400" y="62"/>
                    <a:pt x="396" y="66"/>
                    <a:pt x="396" y="71"/>
                  </a:cubicBezTo>
                  <a:cubicBezTo>
                    <a:pt x="396" y="76"/>
                    <a:pt x="400" y="79"/>
                    <a:pt x="405" y="79"/>
                  </a:cubicBezTo>
                  <a:cubicBezTo>
                    <a:pt x="410" y="79"/>
                    <a:pt x="414" y="76"/>
                    <a:pt x="414" y="71"/>
                  </a:cubicBezTo>
                  <a:close/>
                  <a:moveTo>
                    <a:pt x="1431" y="62"/>
                  </a:moveTo>
                  <a:cubicBezTo>
                    <a:pt x="1426" y="62"/>
                    <a:pt x="1422" y="66"/>
                    <a:pt x="1422" y="71"/>
                  </a:cubicBezTo>
                  <a:cubicBezTo>
                    <a:pt x="1422" y="76"/>
                    <a:pt x="1426" y="79"/>
                    <a:pt x="1431" y="79"/>
                  </a:cubicBezTo>
                  <a:cubicBezTo>
                    <a:pt x="1436" y="79"/>
                    <a:pt x="1440" y="76"/>
                    <a:pt x="1440" y="71"/>
                  </a:cubicBezTo>
                  <a:cubicBezTo>
                    <a:pt x="1440" y="66"/>
                    <a:pt x="1436" y="62"/>
                    <a:pt x="1431" y="62"/>
                  </a:cubicBezTo>
                  <a:close/>
                  <a:moveTo>
                    <a:pt x="11" y="177"/>
                  </a:moveTo>
                  <a:cubicBezTo>
                    <a:pt x="12" y="177"/>
                    <a:pt x="14" y="176"/>
                    <a:pt x="16" y="175"/>
                  </a:cubicBezTo>
                  <a:cubicBezTo>
                    <a:pt x="16" y="175"/>
                    <a:pt x="15" y="175"/>
                    <a:pt x="15" y="174"/>
                  </a:cubicBezTo>
                  <a:cubicBezTo>
                    <a:pt x="13" y="175"/>
                    <a:pt x="12" y="176"/>
                    <a:pt x="10" y="177"/>
                  </a:cubicBezTo>
                  <a:cubicBezTo>
                    <a:pt x="10" y="177"/>
                    <a:pt x="10" y="177"/>
                    <a:pt x="11" y="177"/>
                  </a:cubicBezTo>
                  <a:close/>
                  <a:moveTo>
                    <a:pt x="16" y="171"/>
                  </a:moveTo>
                  <a:cubicBezTo>
                    <a:pt x="15" y="171"/>
                    <a:pt x="15" y="172"/>
                    <a:pt x="14" y="172"/>
                  </a:cubicBezTo>
                  <a:cubicBezTo>
                    <a:pt x="14" y="173"/>
                    <a:pt x="14" y="173"/>
                    <a:pt x="15" y="173"/>
                  </a:cubicBezTo>
                  <a:cubicBezTo>
                    <a:pt x="15" y="172"/>
                    <a:pt x="16" y="172"/>
                    <a:pt x="17" y="171"/>
                  </a:cubicBezTo>
                  <a:cubicBezTo>
                    <a:pt x="17" y="171"/>
                    <a:pt x="16" y="171"/>
                    <a:pt x="16" y="171"/>
                  </a:cubicBezTo>
                  <a:close/>
                  <a:moveTo>
                    <a:pt x="5" y="180"/>
                  </a:moveTo>
                  <a:cubicBezTo>
                    <a:pt x="5" y="179"/>
                    <a:pt x="5" y="179"/>
                    <a:pt x="5" y="179"/>
                  </a:cubicBezTo>
                  <a:cubicBezTo>
                    <a:pt x="5" y="179"/>
                    <a:pt x="5" y="179"/>
                    <a:pt x="4" y="179"/>
                  </a:cubicBezTo>
                  <a:cubicBezTo>
                    <a:pt x="4" y="179"/>
                    <a:pt x="4" y="179"/>
                    <a:pt x="4" y="179"/>
                  </a:cubicBezTo>
                  <a:cubicBezTo>
                    <a:pt x="4" y="179"/>
                    <a:pt x="4" y="179"/>
                    <a:pt x="4" y="179"/>
                  </a:cubicBezTo>
                  <a:cubicBezTo>
                    <a:pt x="3" y="180"/>
                    <a:pt x="2" y="181"/>
                    <a:pt x="2" y="182"/>
                  </a:cubicBezTo>
                  <a:cubicBezTo>
                    <a:pt x="2" y="182"/>
                    <a:pt x="3" y="181"/>
                    <a:pt x="3" y="181"/>
                  </a:cubicBezTo>
                  <a:cubicBezTo>
                    <a:pt x="4" y="181"/>
                    <a:pt x="4" y="181"/>
                    <a:pt x="5" y="180"/>
                  </a:cubicBezTo>
                  <a:cubicBezTo>
                    <a:pt x="5" y="180"/>
                    <a:pt x="5" y="180"/>
                    <a:pt x="5" y="180"/>
                  </a:cubicBezTo>
                  <a:close/>
                  <a:moveTo>
                    <a:pt x="5" y="180"/>
                  </a:moveTo>
                  <a:cubicBezTo>
                    <a:pt x="6" y="180"/>
                    <a:pt x="6" y="180"/>
                    <a:pt x="6" y="180"/>
                  </a:cubicBezTo>
                  <a:cubicBezTo>
                    <a:pt x="6" y="180"/>
                    <a:pt x="6" y="180"/>
                    <a:pt x="6" y="180"/>
                  </a:cubicBezTo>
                  <a:cubicBezTo>
                    <a:pt x="7" y="180"/>
                    <a:pt x="7" y="179"/>
                    <a:pt x="8" y="179"/>
                  </a:cubicBezTo>
                  <a:cubicBezTo>
                    <a:pt x="8" y="179"/>
                    <a:pt x="7" y="179"/>
                    <a:pt x="7" y="178"/>
                  </a:cubicBezTo>
                  <a:cubicBezTo>
                    <a:pt x="7" y="178"/>
                    <a:pt x="7" y="178"/>
                    <a:pt x="7" y="178"/>
                  </a:cubicBezTo>
                  <a:cubicBezTo>
                    <a:pt x="7" y="178"/>
                    <a:pt x="6" y="178"/>
                    <a:pt x="6" y="178"/>
                  </a:cubicBezTo>
                  <a:cubicBezTo>
                    <a:pt x="6" y="178"/>
                    <a:pt x="6" y="178"/>
                    <a:pt x="6" y="178"/>
                  </a:cubicBezTo>
                  <a:cubicBezTo>
                    <a:pt x="6" y="178"/>
                    <a:pt x="6" y="178"/>
                    <a:pt x="6" y="178"/>
                  </a:cubicBezTo>
                  <a:cubicBezTo>
                    <a:pt x="5" y="178"/>
                    <a:pt x="5" y="178"/>
                    <a:pt x="5" y="179"/>
                  </a:cubicBezTo>
                  <a:cubicBezTo>
                    <a:pt x="5" y="179"/>
                    <a:pt x="5" y="179"/>
                    <a:pt x="5" y="179"/>
                  </a:cubicBezTo>
                  <a:cubicBezTo>
                    <a:pt x="5" y="179"/>
                    <a:pt x="5" y="180"/>
                    <a:pt x="5" y="180"/>
                  </a:cubicBezTo>
                  <a:cubicBezTo>
                    <a:pt x="5" y="180"/>
                    <a:pt x="5" y="180"/>
                    <a:pt x="5" y="180"/>
                  </a:cubicBezTo>
                  <a:close/>
                  <a:moveTo>
                    <a:pt x="12" y="174"/>
                  </a:moveTo>
                  <a:cubicBezTo>
                    <a:pt x="12" y="174"/>
                    <a:pt x="12" y="174"/>
                    <a:pt x="12" y="174"/>
                  </a:cubicBezTo>
                  <a:cubicBezTo>
                    <a:pt x="13" y="174"/>
                    <a:pt x="14" y="173"/>
                    <a:pt x="15" y="173"/>
                  </a:cubicBezTo>
                  <a:cubicBezTo>
                    <a:pt x="14" y="173"/>
                    <a:pt x="14" y="172"/>
                    <a:pt x="14" y="172"/>
                  </a:cubicBezTo>
                  <a:cubicBezTo>
                    <a:pt x="13" y="173"/>
                    <a:pt x="12" y="173"/>
                    <a:pt x="12" y="174"/>
                  </a:cubicBezTo>
                  <a:close/>
                  <a:moveTo>
                    <a:pt x="8" y="178"/>
                  </a:moveTo>
                  <a:cubicBezTo>
                    <a:pt x="8" y="179"/>
                    <a:pt x="8" y="179"/>
                    <a:pt x="8" y="178"/>
                  </a:cubicBezTo>
                  <a:cubicBezTo>
                    <a:pt x="9" y="178"/>
                    <a:pt x="10" y="178"/>
                    <a:pt x="11" y="177"/>
                  </a:cubicBezTo>
                  <a:cubicBezTo>
                    <a:pt x="10" y="177"/>
                    <a:pt x="10" y="177"/>
                    <a:pt x="10" y="177"/>
                  </a:cubicBezTo>
                  <a:cubicBezTo>
                    <a:pt x="9" y="177"/>
                    <a:pt x="8" y="178"/>
                    <a:pt x="8" y="178"/>
                  </a:cubicBezTo>
                  <a:close/>
                  <a:moveTo>
                    <a:pt x="12" y="174"/>
                  </a:moveTo>
                  <a:cubicBezTo>
                    <a:pt x="12" y="174"/>
                    <a:pt x="12" y="174"/>
                    <a:pt x="11" y="174"/>
                  </a:cubicBezTo>
                  <a:cubicBezTo>
                    <a:pt x="11" y="174"/>
                    <a:pt x="11" y="175"/>
                    <a:pt x="10" y="175"/>
                  </a:cubicBezTo>
                  <a:cubicBezTo>
                    <a:pt x="10" y="175"/>
                    <a:pt x="10" y="175"/>
                    <a:pt x="10" y="175"/>
                  </a:cubicBezTo>
                  <a:cubicBezTo>
                    <a:pt x="10" y="175"/>
                    <a:pt x="10" y="175"/>
                    <a:pt x="10" y="175"/>
                  </a:cubicBezTo>
                  <a:cubicBezTo>
                    <a:pt x="11" y="175"/>
                    <a:pt x="11" y="175"/>
                    <a:pt x="11" y="175"/>
                  </a:cubicBezTo>
                  <a:cubicBezTo>
                    <a:pt x="12" y="175"/>
                    <a:pt x="12" y="175"/>
                    <a:pt x="12" y="174"/>
                  </a:cubicBezTo>
                  <a:close/>
                  <a:moveTo>
                    <a:pt x="8" y="177"/>
                  </a:moveTo>
                  <a:cubicBezTo>
                    <a:pt x="8" y="177"/>
                    <a:pt x="8" y="177"/>
                    <a:pt x="8" y="177"/>
                  </a:cubicBezTo>
                  <a:cubicBezTo>
                    <a:pt x="8" y="177"/>
                    <a:pt x="8" y="177"/>
                    <a:pt x="8" y="177"/>
                  </a:cubicBezTo>
                  <a:cubicBezTo>
                    <a:pt x="7" y="177"/>
                    <a:pt x="6" y="177"/>
                    <a:pt x="6" y="178"/>
                  </a:cubicBezTo>
                  <a:cubicBezTo>
                    <a:pt x="6" y="178"/>
                    <a:pt x="7" y="178"/>
                    <a:pt x="7" y="178"/>
                  </a:cubicBezTo>
                  <a:cubicBezTo>
                    <a:pt x="7" y="178"/>
                    <a:pt x="7" y="178"/>
                    <a:pt x="8" y="177"/>
                  </a:cubicBezTo>
                  <a:close/>
                  <a:moveTo>
                    <a:pt x="9" y="176"/>
                  </a:moveTo>
                  <a:cubicBezTo>
                    <a:pt x="9" y="176"/>
                    <a:pt x="9" y="176"/>
                    <a:pt x="9" y="176"/>
                  </a:cubicBezTo>
                  <a:cubicBezTo>
                    <a:pt x="9" y="176"/>
                    <a:pt x="9" y="176"/>
                    <a:pt x="9" y="176"/>
                  </a:cubicBezTo>
                  <a:cubicBezTo>
                    <a:pt x="10" y="176"/>
                    <a:pt x="10" y="176"/>
                    <a:pt x="10" y="175"/>
                  </a:cubicBezTo>
                  <a:cubicBezTo>
                    <a:pt x="10" y="175"/>
                    <a:pt x="10" y="175"/>
                    <a:pt x="10" y="175"/>
                  </a:cubicBezTo>
                  <a:cubicBezTo>
                    <a:pt x="10" y="175"/>
                    <a:pt x="9" y="175"/>
                    <a:pt x="9" y="176"/>
                  </a:cubicBezTo>
                  <a:close/>
                  <a:moveTo>
                    <a:pt x="9" y="176"/>
                  </a:moveTo>
                  <a:cubicBezTo>
                    <a:pt x="9" y="176"/>
                    <a:pt x="9" y="176"/>
                    <a:pt x="9" y="176"/>
                  </a:cubicBezTo>
                  <a:cubicBezTo>
                    <a:pt x="8" y="176"/>
                    <a:pt x="8" y="176"/>
                    <a:pt x="8" y="177"/>
                  </a:cubicBezTo>
                  <a:cubicBezTo>
                    <a:pt x="8" y="177"/>
                    <a:pt x="8" y="177"/>
                    <a:pt x="8" y="177"/>
                  </a:cubicBezTo>
                  <a:cubicBezTo>
                    <a:pt x="8" y="177"/>
                    <a:pt x="9" y="177"/>
                    <a:pt x="9" y="176"/>
                  </a:cubicBezTo>
                  <a:cubicBezTo>
                    <a:pt x="9" y="176"/>
                    <a:pt x="9" y="176"/>
                    <a:pt x="9" y="176"/>
                  </a:cubicBezTo>
                  <a:close/>
                  <a:moveTo>
                    <a:pt x="7" y="178"/>
                  </a:moveTo>
                  <a:cubicBezTo>
                    <a:pt x="7" y="179"/>
                    <a:pt x="7" y="179"/>
                    <a:pt x="8" y="179"/>
                  </a:cubicBezTo>
                  <a:cubicBezTo>
                    <a:pt x="8" y="179"/>
                    <a:pt x="8" y="179"/>
                    <a:pt x="8" y="178"/>
                  </a:cubicBezTo>
                  <a:cubicBezTo>
                    <a:pt x="8" y="178"/>
                    <a:pt x="8" y="178"/>
                    <a:pt x="8" y="178"/>
                  </a:cubicBezTo>
                  <a:cubicBezTo>
                    <a:pt x="8" y="178"/>
                    <a:pt x="7" y="178"/>
                    <a:pt x="7" y="178"/>
                  </a:cubicBezTo>
                  <a:close/>
                  <a:moveTo>
                    <a:pt x="12" y="174"/>
                  </a:moveTo>
                  <a:cubicBezTo>
                    <a:pt x="12" y="174"/>
                    <a:pt x="12" y="174"/>
                    <a:pt x="12" y="174"/>
                  </a:cubicBezTo>
                  <a:cubicBezTo>
                    <a:pt x="12" y="174"/>
                    <a:pt x="12" y="174"/>
                    <a:pt x="11" y="174"/>
                  </a:cubicBezTo>
                  <a:cubicBezTo>
                    <a:pt x="11" y="174"/>
                    <a:pt x="11" y="174"/>
                    <a:pt x="11" y="175"/>
                  </a:cubicBezTo>
                  <a:cubicBezTo>
                    <a:pt x="12" y="175"/>
                    <a:pt x="12" y="175"/>
                    <a:pt x="12" y="174"/>
                  </a:cubicBezTo>
                  <a:close/>
                  <a:moveTo>
                    <a:pt x="9" y="176"/>
                  </a:moveTo>
                  <a:cubicBezTo>
                    <a:pt x="9" y="176"/>
                    <a:pt x="9" y="176"/>
                    <a:pt x="9" y="176"/>
                  </a:cubicBezTo>
                  <a:cubicBezTo>
                    <a:pt x="9" y="176"/>
                    <a:pt x="9" y="176"/>
                    <a:pt x="9" y="176"/>
                  </a:cubicBezTo>
                  <a:cubicBezTo>
                    <a:pt x="9" y="176"/>
                    <a:pt x="9" y="176"/>
                    <a:pt x="9" y="176"/>
                  </a:cubicBezTo>
                  <a:cubicBezTo>
                    <a:pt x="9" y="176"/>
                    <a:pt x="9" y="176"/>
                    <a:pt x="9" y="176"/>
                  </a:cubicBezTo>
                  <a:close/>
                  <a:moveTo>
                    <a:pt x="8" y="177"/>
                  </a:moveTo>
                  <a:cubicBezTo>
                    <a:pt x="8" y="177"/>
                    <a:pt x="8" y="177"/>
                    <a:pt x="8" y="177"/>
                  </a:cubicBezTo>
                  <a:cubicBezTo>
                    <a:pt x="8" y="177"/>
                    <a:pt x="8" y="177"/>
                    <a:pt x="8" y="177"/>
                  </a:cubicBezTo>
                  <a:cubicBezTo>
                    <a:pt x="8" y="177"/>
                    <a:pt x="8" y="177"/>
                    <a:pt x="8" y="177"/>
                  </a:cubicBezTo>
                  <a:cubicBezTo>
                    <a:pt x="8" y="177"/>
                    <a:pt x="8" y="177"/>
                    <a:pt x="8" y="177"/>
                  </a:cubicBezTo>
                  <a:close/>
                  <a:moveTo>
                    <a:pt x="6" y="178"/>
                  </a:moveTo>
                  <a:cubicBezTo>
                    <a:pt x="6" y="178"/>
                    <a:pt x="6" y="178"/>
                    <a:pt x="6" y="178"/>
                  </a:cubicBezTo>
                  <a:cubicBezTo>
                    <a:pt x="6" y="178"/>
                    <a:pt x="6" y="178"/>
                    <a:pt x="6" y="178"/>
                  </a:cubicBezTo>
                  <a:close/>
                  <a:moveTo>
                    <a:pt x="4" y="179"/>
                  </a:moveTo>
                  <a:cubicBezTo>
                    <a:pt x="5" y="179"/>
                    <a:pt x="5" y="179"/>
                    <a:pt x="5" y="179"/>
                  </a:cubicBezTo>
                  <a:cubicBezTo>
                    <a:pt x="5" y="179"/>
                    <a:pt x="5" y="179"/>
                    <a:pt x="5" y="179"/>
                  </a:cubicBezTo>
                  <a:cubicBezTo>
                    <a:pt x="5" y="179"/>
                    <a:pt x="4" y="179"/>
                    <a:pt x="4" y="179"/>
                  </a:cubicBezTo>
                  <a:close/>
                  <a:moveTo>
                    <a:pt x="4" y="179"/>
                  </a:moveTo>
                  <a:cubicBezTo>
                    <a:pt x="4" y="180"/>
                    <a:pt x="4" y="179"/>
                    <a:pt x="4" y="179"/>
                  </a:cubicBezTo>
                  <a:cubicBezTo>
                    <a:pt x="4" y="179"/>
                    <a:pt x="4" y="179"/>
                    <a:pt x="4" y="179"/>
                  </a:cubicBezTo>
                  <a:close/>
                  <a:moveTo>
                    <a:pt x="6" y="180"/>
                  </a:moveTo>
                  <a:cubicBezTo>
                    <a:pt x="6" y="179"/>
                    <a:pt x="6" y="179"/>
                    <a:pt x="6" y="179"/>
                  </a:cubicBezTo>
                  <a:cubicBezTo>
                    <a:pt x="6" y="179"/>
                    <a:pt x="6" y="180"/>
                    <a:pt x="6" y="180"/>
                  </a:cubicBezTo>
                  <a:cubicBezTo>
                    <a:pt x="6" y="180"/>
                    <a:pt x="6" y="180"/>
                    <a:pt x="6" y="180"/>
                  </a:cubicBezTo>
                  <a:close/>
                  <a:moveTo>
                    <a:pt x="5" y="180"/>
                  </a:moveTo>
                  <a:cubicBezTo>
                    <a:pt x="5" y="180"/>
                    <a:pt x="5" y="180"/>
                    <a:pt x="5" y="180"/>
                  </a:cubicBezTo>
                  <a:cubicBezTo>
                    <a:pt x="5" y="180"/>
                    <a:pt x="5" y="180"/>
                    <a:pt x="5" y="180"/>
                  </a:cubicBezTo>
                  <a:cubicBezTo>
                    <a:pt x="5" y="180"/>
                    <a:pt x="5" y="180"/>
                    <a:pt x="5" y="180"/>
                  </a:cubicBezTo>
                  <a:close/>
                  <a:moveTo>
                    <a:pt x="943" y="168"/>
                  </a:moveTo>
                  <a:cubicBezTo>
                    <a:pt x="943" y="170"/>
                    <a:pt x="943" y="169"/>
                    <a:pt x="945" y="169"/>
                  </a:cubicBezTo>
                  <a:cubicBezTo>
                    <a:pt x="950" y="169"/>
                    <a:pt x="955" y="169"/>
                    <a:pt x="960" y="169"/>
                  </a:cubicBezTo>
                  <a:cubicBezTo>
                    <a:pt x="966" y="169"/>
                    <a:pt x="973" y="169"/>
                    <a:pt x="979" y="167"/>
                  </a:cubicBezTo>
                  <a:cubicBezTo>
                    <a:pt x="993" y="163"/>
                    <a:pt x="1003" y="154"/>
                    <a:pt x="1007" y="140"/>
                  </a:cubicBezTo>
                  <a:cubicBezTo>
                    <a:pt x="1010" y="128"/>
                    <a:pt x="1010" y="116"/>
                    <a:pt x="1007" y="104"/>
                  </a:cubicBezTo>
                  <a:cubicBezTo>
                    <a:pt x="1004" y="93"/>
                    <a:pt x="997" y="86"/>
                    <a:pt x="987" y="82"/>
                  </a:cubicBezTo>
                  <a:cubicBezTo>
                    <a:pt x="982" y="79"/>
                    <a:pt x="977" y="78"/>
                    <a:pt x="971" y="78"/>
                  </a:cubicBezTo>
                  <a:cubicBezTo>
                    <a:pt x="962" y="77"/>
                    <a:pt x="953" y="77"/>
                    <a:pt x="945" y="77"/>
                  </a:cubicBezTo>
                  <a:cubicBezTo>
                    <a:pt x="944" y="77"/>
                    <a:pt x="943" y="77"/>
                    <a:pt x="943" y="78"/>
                  </a:cubicBezTo>
                  <a:cubicBezTo>
                    <a:pt x="943" y="79"/>
                    <a:pt x="943" y="79"/>
                    <a:pt x="943" y="80"/>
                  </a:cubicBezTo>
                  <a:cubicBezTo>
                    <a:pt x="943" y="94"/>
                    <a:pt x="943" y="109"/>
                    <a:pt x="943" y="123"/>
                  </a:cubicBezTo>
                  <a:cubicBezTo>
                    <a:pt x="943" y="138"/>
                    <a:pt x="943" y="153"/>
                    <a:pt x="943" y="168"/>
                  </a:cubicBezTo>
                  <a:close/>
                  <a:moveTo>
                    <a:pt x="1731" y="101"/>
                  </a:moveTo>
                  <a:cubicBezTo>
                    <a:pt x="1731" y="107"/>
                    <a:pt x="1731" y="112"/>
                    <a:pt x="1731" y="118"/>
                  </a:cubicBezTo>
                  <a:cubicBezTo>
                    <a:pt x="1731" y="120"/>
                    <a:pt x="1731" y="120"/>
                    <a:pt x="1732" y="120"/>
                  </a:cubicBezTo>
                  <a:cubicBezTo>
                    <a:pt x="1734" y="120"/>
                    <a:pt x="1736" y="120"/>
                    <a:pt x="1738" y="120"/>
                  </a:cubicBezTo>
                  <a:cubicBezTo>
                    <a:pt x="1743" y="120"/>
                    <a:pt x="1748" y="120"/>
                    <a:pt x="1753" y="119"/>
                  </a:cubicBezTo>
                  <a:cubicBezTo>
                    <a:pt x="1763" y="118"/>
                    <a:pt x="1773" y="110"/>
                    <a:pt x="1773" y="96"/>
                  </a:cubicBezTo>
                  <a:cubicBezTo>
                    <a:pt x="1773" y="89"/>
                    <a:pt x="1769" y="83"/>
                    <a:pt x="1762" y="79"/>
                  </a:cubicBezTo>
                  <a:cubicBezTo>
                    <a:pt x="1759" y="78"/>
                    <a:pt x="1755" y="77"/>
                    <a:pt x="1752" y="77"/>
                  </a:cubicBezTo>
                  <a:cubicBezTo>
                    <a:pt x="1745" y="77"/>
                    <a:pt x="1739" y="77"/>
                    <a:pt x="1732" y="77"/>
                  </a:cubicBezTo>
                  <a:cubicBezTo>
                    <a:pt x="1731" y="77"/>
                    <a:pt x="1731" y="77"/>
                    <a:pt x="1731" y="79"/>
                  </a:cubicBezTo>
                  <a:cubicBezTo>
                    <a:pt x="1731" y="85"/>
                    <a:pt x="1731" y="92"/>
                    <a:pt x="1731" y="98"/>
                  </a:cubicBezTo>
                  <a:cubicBezTo>
                    <a:pt x="1731" y="99"/>
                    <a:pt x="1731" y="100"/>
                    <a:pt x="1731" y="101"/>
                  </a:cubicBezTo>
                  <a:close/>
                  <a:moveTo>
                    <a:pt x="1249" y="140"/>
                  </a:moveTo>
                  <a:cubicBezTo>
                    <a:pt x="1244" y="141"/>
                    <a:pt x="1239" y="141"/>
                    <a:pt x="1234" y="142"/>
                  </a:cubicBezTo>
                  <a:cubicBezTo>
                    <a:pt x="1230" y="143"/>
                    <a:pt x="1226" y="143"/>
                    <a:pt x="1222" y="145"/>
                  </a:cubicBezTo>
                  <a:cubicBezTo>
                    <a:pt x="1216" y="146"/>
                    <a:pt x="1213" y="150"/>
                    <a:pt x="1213" y="156"/>
                  </a:cubicBezTo>
                  <a:cubicBezTo>
                    <a:pt x="1212" y="164"/>
                    <a:pt x="1216" y="170"/>
                    <a:pt x="1223" y="172"/>
                  </a:cubicBezTo>
                  <a:cubicBezTo>
                    <a:pt x="1226" y="173"/>
                    <a:pt x="1230" y="173"/>
                    <a:pt x="1233" y="172"/>
                  </a:cubicBezTo>
                  <a:cubicBezTo>
                    <a:pt x="1242" y="170"/>
                    <a:pt x="1247" y="165"/>
                    <a:pt x="1250" y="156"/>
                  </a:cubicBezTo>
                  <a:cubicBezTo>
                    <a:pt x="1252" y="151"/>
                    <a:pt x="1251" y="145"/>
                    <a:pt x="1251" y="140"/>
                  </a:cubicBezTo>
                  <a:cubicBezTo>
                    <a:pt x="1251" y="140"/>
                    <a:pt x="1250" y="140"/>
                    <a:pt x="1249" y="140"/>
                  </a:cubicBezTo>
                  <a:close/>
                  <a:moveTo>
                    <a:pt x="767" y="123"/>
                  </a:moveTo>
                  <a:cubicBezTo>
                    <a:pt x="764" y="116"/>
                    <a:pt x="759" y="111"/>
                    <a:pt x="751" y="109"/>
                  </a:cubicBezTo>
                  <a:cubicBezTo>
                    <a:pt x="748" y="108"/>
                    <a:pt x="745" y="107"/>
                    <a:pt x="741" y="108"/>
                  </a:cubicBezTo>
                  <a:cubicBezTo>
                    <a:pt x="730" y="108"/>
                    <a:pt x="722" y="114"/>
                    <a:pt x="718" y="125"/>
                  </a:cubicBezTo>
                  <a:cubicBezTo>
                    <a:pt x="714" y="135"/>
                    <a:pt x="714" y="145"/>
                    <a:pt x="717" y="155"/>
                  </a:cubicBezTo>
                  <a:cubicBezTo>
                    <a:pt x="720" y="163"/>
                    <a:pt x="725" y="168"/>
                    <a:pt x="733" y="171"/>
                  </a:cubicBezTo>
                  <a:cubicBezTo>
                    <a:pt x="737" y="172"/>
                    <a:pt x="741" y="173"/>
                    <a:pt x="745" y="172"/>
                  </a:cubicBezTo>
                  <a:cubicBezTo>
                    <a:pt x="756" y="172"/>
                    <a:pt x="764" y="166"/>
                    <a:pt x="767" y="156"/>
                  </a:cubicBezTo>
                  <a:cubicBezTo>
                    <a:pt x="769" y="151"/>
                    <a:pt x="770" y="146"/>
                    <a:pt x="770" y="140"/>
                  </a:cubicBezTo>
                  <a:cubicBezTo>
                    <a:pt x="770" y="134"/>
                    <a:pt x="769" y="128"/>
                    <a:pt x="767" y="123"/>
                  </a:cubicBezTo>
                  <a:close/>
                  <a:moveTo>
                    <a:pt x="616" y="125"/>
                  </a:moveTo>
                  <a:cubicBezTo>
                    <a:pt x="613" y="117"/>
                    <a:pt x="608" y="111"/>
                    <a:pt x="600" y="109"/>
                  </a:cubicBezTo>
                  <a:cubicBezTo>
                    <a:pt x="596" y="108"/>
                    <a:pt x="593" y="107"/>
                    <a:pt x="589" y="108"/>
                  </a:cubicBezTo>
                  <a:cubicBezTo>
                    <a:pt x="578" y="109"/>
                    <a:pt x="570" y="114"/>
                    <a:pt x="566" y="125"/>
                  </a:cubicBezTo>
                  <a:cubicBezTo>
                    <a:pt x="562" y="135"/>
                    <a:pt x="562" y="144"/>
                    <a:pt x="565" y="154"/>
                  </a:cubicBezTo>
                  <a:cubicBezTo>
                    <a:pt x="568" y="163"/>
                    <a:pt x="574" y="169"/>
                    <a:pt x="582" y="171"/>
                  </a:cubicBezTo>
                  <a:cubicBezTo>
                    <a:pt x="586" y="172"/>
                    <a:pt x="590" y="173"/>
                    <a:pt x="594" y="172"/>
                  </a:cubicBezTo>
                  <a:cubicBezTo>
                    <a:pt x="604" y="172"/>
                    <a:pt x="611" y="167"/>
                    <a:pt x="615" y="157"/>
                  </a:cubicBezTo>
                  <a:cubicBezTo>
                    <a:pt x="617" y="152"/>
                    <a:pt x="618" y="146"/>
                    <a:pt x="618" y="141"/>
                  </a:cubicBezTo>
                  <a:cubicBezTo>
                    <a:pt x="618" y="135"/>
                    <a:pt x="618" y="130"/>
                    <a:pt x="616" y="125"/>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55" name="Freeform 254"/>
            <p:cNvSpPr>
              <a:spLocks noEditPoints="1"/>
            </p:cNvSpPr>
            <p:nvPr/>
          </p:nvSpPr>
          <p:spPr bwMode="auto">
            <a:xfrm>
              <a:off x="9602113" y="1949027"/>
              <a:ext cx="970669" cy="214939"/>
            </a:xfrm>
            <a:custGeom>
              <a:avLst/>
              <a:gdLst>
                <a:gd name="T0" fmla="*/ 200 w 1905"/>
                <a:gd name="T1" fmla="*/ 10 h 419"/>
                <a:gd name="T2" fmla="*/ 350 w 1905"/>
                <a:gd name="T3" fmla="*/ 39 h 419"/>
                <a:gd name="T4" fmla="*/ 12 w 1905"/>
                <a:gd name="T5" fmla="*/ 341 h 419"/>
                <a:gd name="T6" fmla="*/ 117 w 1905"/>
                <a:gd name="T7" fmla="*/ 352 h 419"/>
                <a:gd name="T8" fmla="*/ 225 w 1905"/>
                <a:gd name="T9" fmla="*/ 68 h 419"/>
                <a:gd name="T10" fmla="*/ 77 w 1905"/>
                <a:gd name="T11" fmla="*/ 304 h 419"/>
                <a:gd name="T12" fmla="*/ 939 w 1905"/>
                <a:gd name="T13" fmla="*/ 71 h 419"/>
                <a:gd name="T14" fmla="*/ 860 w 1905"/>
                <a:gd name="T15" fmla="*/ 154 h 419"/>
                <a:gd name="T16" fmla="*/ 794 w 1905"/>
                <a:gd name="T17" fmla="*/ 108 h 419"/>
                <a:gd name="T18" fmla="*/ 838 w 1905"/>
                <a:gd name="T19" fmla="*/ 69 h 419"/>
                <a:gd name="T20" fmla="*/ 760 w 1905"/>
                <a:gd name="T21" fmla="*/ 156 h 419"/>
                <a:gd name="T22" fmla="*/ 758 w 1905"/>
                <a:gd name="T23" fmla="*/ 181 h 419"/>
                <a:gd name="T24" fmla="*/ 791 w 1905"/>
                <a:gd name="T25" fmla="*/ 333 h 419"/>
                <a:gd name="T26" fmla="*/ 860 w 1905"/>
                <a:gd name="T27" fmla="*/ 333 h 419"/>
                <a:gd name="T28" fmla="*/ 892 w 1905"/>
                <a:gd name="T29" fmla="*/ 181 h 419"/>
                <a:gd name="T30" fmla="*/ 892 w 1905"/>
                <a:gd name="T31" fmla="*/ 156 h 419"/>
                <a:gd name="T32" fmla="*/ 938 w 1905"/>
                <a:gd name="T33" fmla="*/ 95 h 419"/>
                <a:gd name="T34" fmla="*/ 681 w 1905"/>
                <a:gd name="T35" fmla="*/ 115 h 419"/>
                <a:gd name="T36" fmla="*/ 544 w 1905"/>
                <a:gd name="T37" fmla="*/ 91 h 419"/>
                <a:gd name="T38" fmla="*/ 477 w 1905"/>
                <a:gd name="T39" fmla="*/ 234 h 419"/>
                <a:gd name="T40" fmla="*/ 609 w 1905"/>
                <a:gd name="T41" fmla="*/ 339 h 419"/>
                <a:gd name="T42" fmla="*/ 713 w 1905"/>
                <a:gd name="T43" fmla="*/ 215 h 419"/>
                <a:gd name="T44" fmla="*/ 588 w 1905"/>
                <a:gd name="T45" fmla="*/ 107 h 419"/>
                <a:gd name="T46" fmla="*/ 682 w 1905"/>
                <a:gd name="T47" fmla="*/ 216 h 419"/>
                <a:gd name="T48" fmla="*/ 537 w 1905"/>
                <a:gd name="T49" fmla="*/ 292 h 419"/>
                <a:gd name="T50" fmla="*/ 526 w 1905"/>
                <a:gd name="T51" fmla="*/ 142 h 419"/>
                <a:gd name="T52" fmla="*/ 1599 w 1905"/>
                <a:gd name="T53" fmla="*/ 126 h 419"/>
                <a:gd name="T54" fmla="*/ 1667 w 1905"/>
                <a:gd name="T55" fmla="*/ 339 h 419"/>
                <a:gd name="T56" fmla="*/ 1637 w 1905"/>
                <a:gd name="T57" fmla="*/ 183 h 419"/>
                <a:gd name="T58" fmla="*/ 1628 w 1905"/>
                <a:gd name="T59" fmla="*/ 131 h 419"/>
                <a:gd name="T60" fmla="*/ 1634 w 1905"/>
                <a:gd name="T61" fmla="*/ 208 h 419"/>
                <a:gd name="T62" fmla="*/ 1636 w 1905"/>
                <a:gd name="T63" fmla="*/ 310 h 419"/>
                <a:gd name="T64" fmla="*/ 1248 w 1905"/>
                <a:gd name="T65" fmla="*/ 314 h 419"/>
                <a:gd name="T66" fmla="*/ 1327 w 1905"/>
                <a:gd name="T67" fmla="*/ 251 h 419"/>
                <a:gd name="T68" fmla="*/ 1181 w 1905"/>
                <a:gd name="T69" fmla="*/ 200 h 419"/>
                <a:gd name="T70" fmla="*/ 1313 w 1905"/>
                <a:gd name="T71" fmla="*/ 324 h 419"/>
                <a:gd name="T72" fmla="*/ 1203 w 1905"/>
                <a:gd name="T73" fmla="*/ 229 h 419"/>
                <a:gd name="T74" fmla="*/ 1298 w 1905"/>
                <a:gd name="T75" fmla="*/ 227 h 419"/>
                <a:gd name="T76" fmla="*/ 1769 w 1905"/>
                <a:gd name="T77" fmla="*/ 333 h 419"/>
                <a:gd name="T78" fmla="*/ 1879 w 1905"/>
                <a:gd name="T79" fmla="*/ 201 h 419"/>
                <a:gd name="T80" fmla="*/ 1801 w 1905"/>
                <a:gd name="T81" fmla="*/ 113 h 419"/>
                <a:gd name="T82" fmla="*/ 1889 w 1905"/>
                <a:gd name="T83" fmla="*/ 84 h 419"/>
                <a:gd name="T84" fmla="*/ 1769 w 1905"/>
                <a:gd name="T85" fmla="*/ 210 h 419"/>
                <a:gd name="T86" fmla="*/ 1833 w 1905"/>
                <a:gd name="T87" fmla="*/ 313 h 419"/>
                <a:gd name="T88" fmla="*/ 1477 w 1905"/>
                <a:gd name="T89" fmla="*/ 106 h 419"/>
                <a:gd name="T90" fmla="*/ 1427 w 1905"/>
                <a:gd name="T91" fmla="*/ 193 h 419"/>
                <a:gd name="T92" fmla="*/ 1485 w 1905"/>
                <a:gd name="T93" fmla="*/ 224 h 419"/>
                <a:gd name="T94" fmla="*/ 1400 w 1905"/>
                <a:gd name="T95" fmla="*/ 295 h 419"/>
                <a:gd name="T96" fmla="*/ 1494 w 1905"/>
                <a:gd name="T97" fmla="*/ 334 h 419"/>
                <a:gd name="T98" fmla="*/ 1486 w 1905"/>
                <a:gd name="T99" fmla="*/ 204 h 419"/>
                <a:gd name="T100" fmla="*/ 1462 w 1905"/>
                <a:gd name="T101" fmla="*/ 80 h 419"/>
                <a:gd name="T102" fmla="*/ 1413 w 1905"/>
                <a:gd name="T103" fmla="*/ 120 h 419"/>
                <a:gd name="T104" fmla="*/ 1083 w 1905"/>
                <a:gd name="T105" fmla="*/ 182 h 419"/>
                <a:gd name="T106" fmla="*/ 1139 w 1905"/>
                <a:gd name="T107" fmla="*/ 156 h 419"/>
                <a:gd name="T108" fmla="*/ 1120 w 1905"/>
                <a:gd name="T109" fmla="*/ 338 h 419"/>
                <a:gd name="T110" fmla="*/ 987 w 1905"/>
                <a:gd name="T111" fmla="*/ 159 h 419"/>
                <a:gd name="T112" fmla="*/ 958 w 1905"/>
                <a:gd name="T113" fmla="*/ 164 h 419"/>
                <a:gd name="T114" fmla="*/ 987 w 1905"/>
                <a:gd name="T115" fmla="*/ 246 h 419"/>
                <a:gd name="T116" fmla="*/ 954 w 1905"/>
                <a:gd name="T117" fmla="*/ 92 h 419"/>
                <a:gd name="T118" fmla="*/ 2 w 1905"/>
                <a:gd name="T119" fmla="*/ 33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5" h="419">
                  <a:moveTo>
                    <a:pt x="1" y="336"/>
                  </a:moveTo>
                  <a:cubicBezTo>
                    <a:pt x="1" y="336"/>
                    <a:pt x="1" y="336"/>
                    <a:pt x="0" y="336"/>
                  </a:cubicBezTo>
                  <a:cubicBezTo>
                    <a:pt x="0" y="252"/>
                    <a:pt x="0" y="168"/>
                    <a:pt x="0" y="85"/>
                  </a:cubicBezTo>
                  <a:cubicBezTo>
                    <a:pt x="1" y="84"/>
                    <a:pt x="2" y="84"/>
                    <a:pt x="3" y="84"/>
                  </a:cubicBezTo>
                  <a:cubicBezTo>
                    <a:pt x="69" y="59"/>
                    <a:pt x="135" y="34"/>
                    <a:pt x="200" y="10"/>
                  </a:cubicBezTo>
                  <a:cubicBezTo>
                    <a:pt x="208" y="7"/>
                    <a:pt x="216" y="4"/>
                    <a:pt x="224" y="0"/>
                  </a:cubicBezTo>
                  <a:cubicBezTo>
                    <a:pt x="225" y="0"/>
                    <a:pt x="226" y="0"/>
                    <a:pt x="226" y="0"/>
                  </a:cubicBezTo>
                  <a:cubicBezTo>
                    <a:pt x="232" y="3"/>
                    <a:pt x="237" y="4"/>
                    <a:pt x="243" y="6"/>
                  </a:cubicBezTo>
                  <a:cubicBezTo>
                    <a:pt x="278" y="16"/>
                    <a:pt x="313" y="26"/>
                    <a:pt x="347" y="36"/>
                  </a:cubicBezTo>
                  <a:cubicBezTo>
                    <a:pt x="349" y="36"/>
                    <a:pt x="350" y="37"/>
                    <a:pt x="350" y="39"/>
                  </a:cubicBezTo>
                  <a:cubicBezTo>
                    <a:pt x="350" y="153"/>
                    <a:pt x="350" y="268"/>
                    <a:pt x="350" y="382"/>
                  </a:cubicBezTo>
                  <a:cubicBezTo>
                    <a:pt x="350" y="384"/>
                    <a:pt x="349" y="385"/>
                    <a:pt x="348" y="385"/>
                  </a:cubicBezTo>
                  <a:cubicBezTo>
                    <a:pt x="307" y="396"/>
                    <a:pt x="267" y="408"/>
                    <a:pt x="227" y="419"/>
                  </a:cubicBezTo>
                  <a:cubicBezTo>
                    <a:pt x="225" y="419"/>
                    <a:pt x="224" y="419"/>
                    <a:pt x="223" y="419"/>
                  </a:cubicBezTo>
                  <a:cubicBezTo>
                    <a:pt x="153" y="393"/>
                    <a:pt x="83" y="367"/>
                    <a:pt x="12" y="341"/>
                  </a:cubicBezTo>
                  <a:cubicBezTo>
                    <a:pt x="9" y="339"/>
                    <a:pt x="5" y="338"/>
                    <a:pt x="1" y="336"/>
                  </a:cubicBezTo>
                  <a:cubicBezTo>
                    <a:pt x="2" y="336"/>
                    <a:pt x="2" y="336"/>
                    <a:pt x="2" y="336"/>
                  </a:cubicBezTo>
                  <a:cubicBezTo>
                    <a:pt x="7" y="337"/>
                    <a:pt x="11" y="338"/>
                    <a:pt x="16" y="338"/>
                  </a:cubicBezTo>
                  <a:cubicBezTo>
                    <a:pt x="32" y="340"/>
                    <a:pt x="49" y="343"/>
                    <a:pt x="65" y="345"/>
                  </a:cubicBezTo>
                  <a:cubicBezTo>
                    <a:pt x="83" y="347"/>
                    <a:pt x="100" y="350"/>
                    <a:pt x="117" y="352"/>
                  </a:cubicBezTo>
                  <a:cubicBezTo>
                    <a:pt x="134" y="355"/>
                    <a:pt x="152" y="357"/>
                    <a:pt x="169" y="359"/>
                  </a:cubicBezTo>
                  <a:cubicBezTo>
                    <a:pt x="187" y="362"/>
                    <a:pt x="205" y="364"/>
                    <a:pt x="222" y="367"/>
                  </a:cubicBezTo>
                  <a:cubicBezTo>
                    <a:pt x="225" y="367"/>
                    <a:pt x="225" y="366"/>
                    <a:pt x="225" y="364"/>
                  </a:cubicBezTo>
                  <a:cubicBezTo>
                    <a:pt x="225" y="266"/>
                    <a:pt x="225" y="168"/>
                    <a:pt x="225" y="69"/>
                  </a:cubicBezTo>
                  <a:cubicBezTo>
                    <a:pt x="225" y="69"/>
                    <a:pt x="225" y="69"/>
                    <a:pt x="225" y="68"/>
                  </a:cubicBezTo>
                  <a:cubicBezTo>
                    <a:pt x="225" y="67"/>
                    <a:pt x="225" y="66"/>
                    <a:pt x="223" y="67"/>
                  </a:cubicBezTo>
                  <a:cubicBezTo>
                    <a:pt x="218" y="68"/>
                    <a:pt x="212" y="69"/>
                    <a:pt x="207" y="71"/>
                  </a:cubicBezTo>
                  <a:cubicBezTo>
                    <a:pt x="164" y="81"/>
                    <a:pt x="122" y="91"/>
                    <a:pt x="80" y="101"/>
                  </a:cubicBezTo>
                  <a:cubicBezTo>
                    <a:pt x="78" y="102"/>
                    <a:pt x="77" y="102"/>
                    <a:pt x="77" y="104"/>
                  </a:cubicBezTo>
                  <a:cubicBezTo>
                    <a:pt x="77" y="171"/>
                    <a:pt x="77" y="237"/>
                    <a:pt x="77" y="304"/>
                  </a:cubicBezTo>
                  <a:cubicBezTo>
                    <a:pt x="77" y="306"/>
                    <a:pt x="77" y="307"/>
                    <a:pt x="75" y="307"/>
                  </a:cubicBezTo>
                  <a:cubicBezTo>
                    <a:pt x="55" y="315"/>
                    <a:pt x="35" y="323"/>
                    <a:pt x="15" y="330"/>
                  </a:cubicBezTo>
                  <a:cubicBezTo>
                    <a:pt x="11" y="332"/>
                    <a:pt x="6" y="334"/>
                    <a:pt x="2" y="336"/>
                  </a:cubicBezTo>
                  <a:cubicBezTo>
                    <a:pt x="2" y="336"/>
                    <a:pt x="1" y="336"/>
                    <a:pt x="1" y="336"/>
                  </a:cubicBezTo>
                  <a:close/>
                  <a:moveTo>
                    <a:pt x="939" y="71"/>
                  </a:moveTo>
                  <a:cubicBezTo>
                    <a:pt x="939" y="70"/>
                    <a:pt x="938" y="69"/>
                    <a:pt x="936" y="69"/>
                  </a:cubicBezTo>
                  <a:cubicBezTo>
                    <a:pt x="932" y="67"/>
                    <a:pt x="927" y="67"/>
                    <a:pt x="922" y="66"/>
                  </a:cubicBezTo>
                  <a:cubicBezTo>
                    <a:pt x="910" y="66"/>
                    <a:pt x="899" y="67"/>
                    <a:pt x="889" y="73"/>
                  </a:cubicBezTo>
                  <a:cubicBezTo>
                    <a:pt x="870" y="85"/>
                    <a:pt x="861" y="102"/>
                    <a:pt x="861" y="124"/>
                  </a:cubicBezTo>
                  <a:cubicBezTo>
                    <a:pt x="860" y="134"/>
                    <a:pt x="860" y="144"/>
                    <a:pt x="860" y="154"/>
                  </a:cubicBezTo>
                  <a:cubicBezTo>
                    <a:pt x="860" y="156"/>
                    <a:pt x="860" y="156"/>
                    <a:pt x="859" y="156"/>
                  </a:cubicBezTo>
                  <a:cubicBezTo>
                    <a:pt x="837" y="156"/>
                    <a:pt x="815" y="156"/>
                    <a:pt x="793" y="156"/>
                  </a:cubicBezTo>
                  <a:cubicBezTo>
                    <a:pt x="791" y="156"/>
                    <a:pt x="791" y="156"/>
                    <a:pt x="791" y="154"/>
                  </a:cubicBezTo>
                  <a:cubicBezTo>
                    <a:pt x="791" y="146"/>
                    <a:pt x="791" y="137"/>
                    <a:pt x="791" y="128"/>
                  </a:cubicBezTo>
                  <a:cubicBezTo>
                    <a:pt x="791" y="121"/>
                    <a:pt x="791" y="114"/>
                    <a:pt x="794" y="108"/>
                  </a:cubicBezTo>
                  <a:cubicBezTo>
                    <a:pt x="797" y="99"/>
                    <a:pt x="803" y="94"/>
                    <a:pt x="812" y="92"/>
                  </a:cubicBezTo>
                  <a:cubicBezTo>
                    <a:pt x="821" y="90"/>
                    <a:pt x="830" y="91"/>
                    <a:pt x="838" y="94"/>
                  </a:cubicBezTo>
                  <a:cubicBezTo>
                    <a:pt x="838" y="95"/>
                    <a:pt x="839" y="95"/>
                    <a:pt x="840" y="95"/>
                  </a:cubicBezTo>
                  <a:cubicBezTo>
                    <a:pt x="840" y="87"/>
                    <a:pt x="840" y="79"/>
                    <a:pt x="840" y="71"/>
                  </a:cubicBezTo>
                  <a:cubicBezTo>
                    <a:pt x="840" y="70"/>
                    <a:pt x="839" y="69"/>
                    <a:pt x="838" y="69"/>
                  </a:cubicBezTo>
                  <a:cubicBezTo>
                    <a:pt x="833" y="67"/>
                    <a:pt x="828" y="67"/>
                    <a:pt x="823" y="66"/>
                  </a:cubicBezTo>
                  <a:cubicBezTo>
                    <a:pt x="812" y="66"/>
                    <a:pt x="802" y="67"/>
                    <a:pt x="792" y="72"/>
                  </a:cubicBezTo>
                  <a:cubicBezTo>
                    <a:pt x="772" y="83"/>
                    <a:pt x="763" y="101"/>
                    <a:pt x="762" y="123"/>
                  </a:cubicBezTo>
                  <a:cubicBezTo>
                    <a:pt x="762" y="133"/>
                    <a:pt x="762" y="144"/>
                    <a:pt x="762" y="154"/>
                  </a:cubicBezTo>
                  <a:cubicBezTo>
                    <a:pt x="762" y="156"/>
                    <a:pt x="762" y="156"/>
                    <a:pt x="760" y="156"/>
                  </a:cubicBezTo>
                  <a:cubicBezTo>
                    <a:pt x="751" y="156"/>
                    <a:pt x="742" y="156"/>
                    <a:pt x="733" y="156"/>
                  </a:cubicBezTo>
                  <a:cubicBezTo>
                    <a:pt x="732" y="156"/>
                    <a:pt x="731" y="157"/>
                    <a:pt x="731" y="158"/>
                  </a:cubicBezTo>
                  <a:cubicBezTo>
                    <a:pt x="731" y="165"/>
                    <a:pt x="731" y="172"/>
                    <a:pt x="731" y="179"/>
                  </a:cubicBezTo>
                  <a:cubicBezTo>
                    <a:pt x="731" y="180"/>
                    <a:pt x="732" y="181"/>
                    <a:pt x="733" y="181"/>
                  </a:cubicBezTo>
                  <a:cubicBezTo>
                    <a:pt x="742" y="181"/>
                    <a:pt x="750" y="181"/>
                    <a:pt x="758" y="181"/>
                  </a:cubicBezTo>
                  <a:cubicBezTo>
                    <a:pt x="762" y="181"/>
                    <a:pt x="762" y="181"/>
                    <a:pt x="762" y="185"/>
                  </a:cubicBezTo>
                  <a:cubicBezTo>
                    <a:pt x="762" y="234"/>
                    <a:pt x="762" y="284"/>
                    <a:pt x="762" y="333"/>
                  </a:cubicBezTo>
                  <a:cubicBezTo>
                    <a:pt x="762" y="335"/>
                    <a:pt x="762" y="336"/>
                    <a:pt x="764" y="336"/>
                  </a:cubicBezTo>
                  <a:cubicBezTo>
                    <a:pt x="772" y="335"/>
                    <a:pt x="780" y="335"/>
                    <a:pt x="788" y="336"/>
                  </a:cubicBezTo>
                  <a:cubicBezTo>
                    <a:pt x="790" y="336"/>
                    <a:pt x="791" y="335"/>
                    <a:pt x="791" y="333"/>
                  </a:cubicBezTo>
                  <a:cubicBezTo>
                    <a:pt x="791" y="283"/>
                    <a:pt x="791" y="233"/>
                    <a:pt x="791" y="183"/>
                  </a:cubicBezTo>
                  <a:cubicBezTo>
                    <a:pt x="791" y="181"/>
                    <a:pt x="791" y="181"/>
                    <a:pt x="793" y="181"/>
                  </a:cubicBezTo>
                  <a:cubicBezTo>
                    <a:pt x="815" y="181"/>
                    <a:pt x="836" y="181"/>
                    <a:pt x="858" y="181"/>
                  </a:cubicBezTo>
                  <a:cubicBezTo>
                    <a:pt x="860" y="181"/>
                    <a:pt x="860" y="181"/>
                    <a:pt x="860" y="184"/>
                  </a:cubicBezTo>
                  <a:cubicBezTo>
                    <a:pt x="860" y="233"/>
                    <a:pt x="860" y="283"/>
                    <a:pt x="860" y="333"/>
                  </a:cubicBezTo>
                  <a:cubicBezTo>
                    <a:pt x="860" y="335"/>
                    <a:pt x="861" y="336"/>
                    <a:pt x="863" y="336"/>
                  </a:cubicBezTo>
                  <a:cubicBezTo>
                    <a:pt x="871" y="335"/>
                    <a:pt x="878" y="336"/>
                    <a:pt x="886" y="336"/>
                  </a:cubicBezTo>
                  <a:cubicBezTo>
                    <a:pt x="889" y="336"/>
                    <a:pt x="889" y="336"/>
                    <a:pt x="889" y="332"/>
                  </a:cubicBezTo>
                  <a:cubicBezTo>
                    <a:pt x="889" y="283"/>
                    <a:pt x="889" y="233"/>
                    <a:pt x="889" y="183"/>
                  </a:cubicBezTo>
                  <a:cubicBezTo>
                    <a:pt x="889" y="181"/>
                    <a:pt x="890" y="181"/>
                    <a:pt x="892" y="181"/>
                  </a:cubicBezTo>
                  <a:cubicBezTo>
                    <a:pt x="904" y="181"/>
                    <a:pt x="917" y="181"/>
                    <a:pt x="929" y="181"/>
                  </a:cubicBezTo>
                  <a:cubicBezTo>
                    <a:pt x="931" y="181"/>
                    <a:pt x="931" y="180"/>
                    <a:pt x="931" y="179"/>
                  </a:cubicBezTo>
                  <a:cubicBezTo>
                    <a:pt x="931" y="172"/>
                    <a:pt x="931" y="165"/>
                    <a:pt x="931" y="159"/>
                  </a:cubicBezTo>
                  <a:cubicBezTo>
                    <a:pt x="931" y="157"/>
                    <a:pt x="931" y="156"/>
                    <a:pt x="929" y="156"/>
                  </a:cubicBezTo>
                  <a:cubicBezTo>
                    <a:pt x="916" y="156"/>
                    <a:pt x="904" y="156"/>
                    <a:pt x="892" y="156"/>
                  </a:cubicBezTo>
                  <a:cubicBezTo>
                    <a:pt x="890" y="156"/>
                    <a:pt x="889" y="156"/>
                    <a:pt x="889" y="154"/>
                  </a:cubicBezTo>
                  <a:cubicBezTo>
                    <a:pt x="889" y="146"/>
                    <a:pt x="889" y="138"/>
                    <a:pt x="889" y="129"/>
                  </a:cubicBezTo>
                  <a:cubicBezTo>
                    <a:pt x="889" y="124"/>
                    <a:pt x="890" y="119"/>
                    <a:pt x="891" y="114"/>
                  </a:cubicBezTo>
                  <a:cubicBezTo>
                    <a:pt x="894" y="98"/>
                    <a:pt x="905" y="89"/>
                    <a:pt x="922" y="91"/>
                  </a:cubicBezTo>
                  <a:cubicBezTo>
                    <a:pt x="928" y="91"/>
                    <a:pt x="933" y="93"/>
                    <a:pt x="938" y="95"/>
                  </a:cubicBezTo>
                  <a:cubicBezTo>
                    <a:pt x="938" y="87"/>
                    <a:pt x="938" y="79"/>
                    <a:pt x="939" y="71"/>
                  </a:cubicBezTo>
                  <a:close/>
                  <a:moveTo>
                    <a:pt x="712" y="194"/>
                  </a:moveTo>
                  <a:cubicBezTo>
                    <a:pt x="712" y="188"/>
                    <a:pt x="711" y="182"/>
                    <a:pt x="710" y="177"/>
                  </a:cubicBezTo>
                  <a:cubicBezTo>
                    <a:pt x="709" y="169"/>
                    <a:pt x="706" y="160"/>
                    <a:pt x="703" y="152"/>
                  </a:cubicBezTo>
                  <a:cubicBezTo>
                    <a:pt x="698" y="139"/>
                    <a:pt x="691" y="126"/>
                    <a:pt x="681" y="115"/>
                  </a:cubicBezTo>
                  <a:cubicBezTo>
                    <a:pt x="673" y="107"/>
                    <a:pt x="665" y="101"/>
                    <a:pt x="655" y="95"/>
                  </a:cubicBezTo>
                  <a:cubicBezTo>
                    <a:pt x="638" y="85"/>
                    <a:pt x="620" y="81"/>
                    <a:pt x="601" y="80"/>
                  </a:cubicBezTo>
                  <a:cubicBezTo>
                    <a:pt x="596" y="80"/>
                    <a:pt x="591" y="80"/>
                    <a:pt x="587" y="81"/>
                  </a:cubicBezTo>
                  <a:cubicBezTo>
                    <a:pt x="581" y="81"/>
                    <a:pt x="575" y="82"/>
                    <a:pt x="569" y="83"/>
                  </a:cubicBezTo>
                  <a:cubicBezTo>
                    <a:pt x="561" y="85"/>
                    <a:pt x="552" y="87"/>
                    <a:pt x="544" y="91"/>
                  </a:cubicBezTo>
                  <a:cubicBezTo>
                    <a:pt x="533" y="96"/>
                    <a:pt x="523" y="102"/>
                    <a:pt x="514" y="111"/>
                  </a:cubicBezTo>
                  <a:cubicBezTo>
                    <a:pt x="509" y="114"/>
                    <a:pt x="506" y="119"/>
                    <a:pt x="503" y="123"/>
                  </a:cubicBezTo>
                  <a:cubicBezTo>
                    <a:pt x="492" y="137"/>
                    <a:pt x="485" y="153"/>
                    <a:pt x="480" y="170"/>
                  </a:cubicBezTo>
                  <a:cubicBezTo>
                    <a:pt x="477" y="181"/>
                    <a:pt x="476" y="193"/>
                    <a:pt x="475" y="204"/>
                  </a:cubicBezTo>
                  <a:cubicBezTo>
                    <a:pt x="475" y="214"/>
                    <a:pt x="475" y="224"/>
                    <a:pt x="477" y="234"/>
                  </a:cubicBezTo>
                  <a:cubicBezTo>
                    <a:pt x="478" y="248"/>
                    <a:pt x="482" y="260"/>
                    <a:pt x="487" y="273"/>
                  </a:cubicBezTo>
                  <a:cubicBezTo>
                    <a:pt x="494" y="289"/>
                    <a:pt x="504" y="302"/>
                    <a:pt x="517" y="313"/>
                  </a:cubicBezTo>
                  <a:cubicBezTo>
                    <a:pt x="525" y="321"/>
                    <a:pt x="534" y="326"/>
                    <a:pt x="544" y="331"/>
                  </a:cubicBezTo>
                  <a:cubicBezTo>
                    <a:pt x="557" y="336"/>
                    <a:pt x="571" y="339"/>
                    <a:pt x="585" y="340"/>
                  </a:cubicBezTo>
                  <a:cubicBezTo>
                    <a:pt x="593" y="340"/>
                    <a:pt x="601" y="340"/>
                    <a:pt x="609" y="339"/>
                  </a:cubicBezTo>
                  <a:cubicBezTo>
                    <a:pt x="616" y="338"/>
                    <a:pt x="624" y="337"/>
                    <a:pt x="631" y="335"/>
                  </a:cubicBezTo>
                  <a:cubicBezTo>
                    <a:pt x="653" y="328"/>
                    <a:pt x="670" y="317"/>
                    <a:pt x="684" y="299"/>
                  </a:cubicBezTo>
                  <a:cubicBezTo>
                    <a:pt x="693" y="289"/>
                    <a:pt x="699" y="276"/>
                    <a:pt x="704" y="263"/>
                  </a:cubicBezTo>
                  <a:cubicBezTo>
                    <a:pt x="707" y="255"/>
                    <a:pt x="709" y="246"/>
                    <a:pt x="710" y="237"/>
                  </a:cubicBezTo>
                  <a:cubicBezTo>
                    <a:pt x="712" y="230"/>
                    <a:pt x="712" y="222"/>
                    <a:pt x="713" y="215"/>
                  </a:cubicBezTo>
                  <a:cubicBezTo>
                    <a:pt x="713" y="210"/>
                    <a:pt x="713" y="205"/>
                    <a:pt x="713" y="200"/>
                  </a:cubicBezTo>
                  <a:cubicBezTo>
                    <a:pt x="713" y="198"/>
                    <a:pt x="712" y="196"/>
                    <a:pt x="712" y="194"/>
                  </a:cubicBezTo>
                  <a:close/>
                  <a:moveTo>
                    <a:pt x="526" y="142"/>
                  </a:moveTo>
                  <a:cubicBezTo>
                    <a:pt x="533" y="132"/>
                    <a:pt x="542" y="124"/>
                    <a:pt x="552" y="118"/>
                  </a:cubicBezTo>
                  <a:cubicBezTo>
                    <a:pt x="563" y="112"/>
                    <a:pt x="575" y="108"/>
                    <a:pt x="588" y="107"/>
                  </a:cubicBezTo>
                  <a:cubicBezTo>
                    <a:pt x="600" y="106"/>
                    <a:pt x="612" y="107"/>
                    <a:pt x="624" y="111"/>
                  </a:cubicBezTo>
                  <a:cubicBezTo>
                    <a:pt x="634" y="114"/>
                    <a:pt x="642" y="119"/>
                    <a:pt x="650" y="125"/>
                  </a:cubicBezTo>
                  <a:cubicBezTo>
                    <a:pt x="659" y="133"/>
                    <a:pt x="665" y="142"/>
                    <a:pt x="670" y="152"/>
                  </a:cubicBezTo>
                  <a:cubicBezTo>
                    <a:pt x="676" y="163"/>
                    <a:pt x="679" y="174"/>
                    <a:pt x="680" y="186"/>
                  </a:cubicBezTo>
                  <a:cubicBezTo>
                    <a:pt x="682" y="196"/>
                    <a:pt x="682" y="206"/>
                    <a:pt x="682" y="216"/>
                  </a:cubicBezTo>
                  <a:cubicBezTo>
                    <a:pt x="681" y="236"/>
                    <a:pt x="678" y="255"/>
                    <a:pt x="668" y="273"/>
                  </a:cubicBezTo>
                  <a:cubicBezTo>
                    <a:pt x="654" y="296"/>
                    <a:pt x="634" y="309"/>
                    <a:pt x="608" y="312"/>
                  </a:cubicBezTo>
                  <a:cubicBezTo>
                    <a:pt x="599" y="313"/>
                    <a:pt x="590" y="314"/>
                    <a:pt x="581" y="313"/>
                  </a:cubicBezTo>
                  <a:cubicBezTo>
                    <a:pt x="573" y="312"/>
                    <a:pt x="566" y="309"/>
                    <a:pt x="559" y="306"/>
                  </a:cubicBezTo>
                  <a:cubicBezTo>
                    <a:pt x="551" y="303"/>
                    <a:pt x="543" y="298"/>
                    <a:pt x="537" y="292"/>
                  </a:cubicBezTo>
                  <a:cubicBezTo>
                    <a:pt x="530" y="286"/>
                    <a:pt x="525" y="279"/>
                    <a:pt x="521" y="272"/>
                  </a:cubicBezTo>
                  <a:cubicBezTo>
                    <a:pt x="515" y="261"/>
                    <a:pt x="511" y="250"/>
                    <a:pt x="509" y="239"/>
                  </a:cubicBezTo>
                  <a:cubicBezTo>
                    <a:pt x="508" y="233"/>
                    <a:pt x="507" y="228"/>
                    <a:pt x="507" y="223"/>
                  </a:cubicBezTo>
                  <a:cubicBezTo>
                    <a:pt x="506" y="218"/>
                    <a:pt x="506" y="213"/>
                    <a:pt x="506" y="206"/>
                  </a:cubicBezTo>
                  <a:cubicBezTo>
                    <a:pt x="507" y="184"/>
                    <a:pt x="512" y="162"/>
                    <a:pt x="526" y="142"/>
                  </a:cubicBezTo>
                  <a:close/>
                  <a:moveTo>
                    <a:pt x="1719" y="90"/>
                  </a:moveTo>
                  <a:cubicBezTo>
                    <a:pt x="1719" y="88"/>
                    <a:pt x="1719" y="87"/>
                    <a:pt x="1717" y="86"/>
                  </a:cubicBezTo>
                  <a:cubicBezTo>
                    <a:pt x="1708" y="83"/>
                    <a:pt x="1698" y="81"/>
                    <a:pt x="1688" y="81"/>
                  </a:cubicBezTo>
                  <a:cubicBezTo>
                    <a:pt x="1674" y="80"/>
                    <a:pt x="1661" y="80"/>
                    <a:pt x="1647" y="85"/>
                  </a:cubicBezTo>
                  <a:cubicBezTo>
                    <a:pt x="1626" y="93"/>
                    <a:pt x="1611" y="107"/>
                    <a:pt x="1599" y="126"/>
                  </a:cubicBezTo>
                  <a:cubicBezTo>
                    <a:pt x="1585" y="148"/>
                    <a:pt x="1579" y="173"/>
                    <a:pt x="1576" y="199"/>
                  </a:cubicBezTo>
                  <a:cubicBezTo>
                    <a:pt x="1575" y="217"/>
                    <a:pt x="1575" y="235"/>
                    <a:pt x="1577" y="253"/>
                  </a:cubicBezTo>
                  <a:cubicBezTo>
                    <a:pt x="1579" y="269"/>
                    <a:pt x="1583" y="285"/>
                    <a:pt x="1590" y="299"/>
                  </a:cubicBezTo>
                  <a:cubicBezTo>
                    <a:pt x="1597" y="312"/>
                    <a:pt x="1606" y="323"/>
                    <a:pt x="1619" y="331"/>
                  </a:cubicBezTo>
                  <a:cubicBezTo>
                    <a:pt x="1634" y="339"/>
                    <a:pt x="1650" y="341"/>
                    <a:pt x="1667" y="339"/>
                  </a:cubicBezTo>
                  <a:cubicBezTo>
                    <a:pt x="1694" y="335"/>
                    <a:pt x="1714" y="321"/>
                    <a:pt x="1726" y="296"/>
                  </a:cubicBezTo>
                  <a:cubicBezTo>
                    <a:pt x="1735" y="276"/>
                    <a:pt x="1737" y="256"/>
                    <a:pt x="1733" y="235"/>
                  </a:cubicBezTo>
                  <a:cubicBezTo>
                    <a:pt x="1729" y="216"/>
                    <a:pt x="1720" y="201"/>
                    <a:pt x="1704" y="190"/>
                  </a:cubicBezTo>
                  <a:cubicBezTo>
                    <a:pt x="1693" y="183"/>
                    <a:pt x="1681" y="179"/>
                    <a:pt x="1668" y="179"/>
                  </a:cubicBezTo>
                  <a:cubicBezTo>
                    <a:pt x="1657" y="178"/>
                    <a:pt x="1647" y="179"/>
                    <a:pt x="1637" y="183"/>
                  </a:cubicBezTo>
                  <a:cubicBezTo>
                    <a:pt x="1623" y="189"/>
                    <a:pt x="1613" y="199"/>
                    <a:pt x="1607" y="212"/>
                  </a:cubicBezTo>
                  <a:cubicBezTo>
                    <a:pt x="1606" y="213"/>
                    <a:pt x="1606" y="214"/>
                    <a:pt x="1605" y="214"/>
                  </a:cubicBezTo>
                  <a:cubicBezTo>
                    <a:pt x="1605" y="213"/>
                    <a:pt x="1605" y="212"/>
                    <a:pt x="1605" y="211"/>
                  </a:cubicBezTo>
                  <a:cubicBezTo>
                    <a:pt x="1605" y="200"/>
                    <a:pt x="1606" y="188"/>
                    <a:pt x="1608" y="176"/>
                  </a:cubicBezTo>
                  <a:cubicBezTo>
                    <a:pt x="1612" y="160"/>
                    <a:pt x="1618" y="144"/>
                    <a:pt x="1628" y="131"/>
                  </a:cubicBezTo>
                  <a:cubicBezTo>
                    <a:pt x="1636" y="119"/>
                    <a:pt x="1647" y="111"/>
                    <a:pt x="1660" y="107"/>
                  </a:cubicBezTo>
                  <a:cubicBezTo>
                    <a:pt x="1676" y="103"/>
                    <a:pt x="1692" y="105"/>
                    <a:pt x="1708" y="110"/>
                  </a:cubicBezTo>
                  <a:cubicBezTo>
                    <a:pt x="1712" y="111"/>
                    <a:pt x="1715" y="113"/>
                    <a:pt x="1719" y="115"/>
                  </a:cubicBezTo>
                  <a:cubicBezTo>
                    <a:pt x="1719" y="106"/>
                    <a:pt x="1719" y="98"/>
                    <a:pt x="1719" y="90"/>
                  </a:cubicBezTo>
                  <a:close/>
                  <a:moveTo>
                    <a:pt x="1634" y="208"/>
                  </a:moveTo>
                  <a:cubicBezTo>
                    <a:pt x="1649" y="200"/>
                    <a:pt x="1675" y="201"/>
                    <a:pt x="1689" y="215"/>
                  </a:cubicBezTo>
                  <a:cubicBezTo>
                    <a:pt x="1697" y="222"/>
                    <a:pt x="1701" y="231"/>
                    <a:pt x="1703" y="241"/>
                  </a:cubicBezTo>
                  <a:cubicBezTo>
                    <a:pt x="1706" y="256"/>
                    <a:pt x="1706" y="271"/>
                    <a:pt x="1701" y="285"/>
                  </a:cubicBezTo>
                  <a:cubicBezTo>
                    <a:pt x="1695" y="300"/>
                    <a:pt x="1684" y="311"/>
                    <a:pt x="1668" y="314"/>
                  </a:cubicBezTo>
                  <a:cubicBezTo>
                    <a:pt x="1657" y="317"/>
                    <a:pt x="1646" y="316"/>
                    <a:pt x="1636" y="310"/>
                  </a:cubicBezTo>
                  <a:cubicBezTo>
                    <a:pt x="1626" y="305"/>
                    <a:pt x="1619" y="296"/>
                    <a:pt x="1614" y="286"/>
                  </a:cubicBezTo>
                  <a:cubicBezTo>
                    <a:pt x="1609" y="276"/>
                    <a:pt x="1607" y="266"/>
                    <a:pt x="1607" y="255"/>
                  </a:cubicBezTo>
                  <a:cubicBezTo>
                    <a:pt x="1607" y="234"/>
                    <a:pt x="1616" y="218"/>
                    <a:pt x="1634" y="208"/>
                  </a:cubicBezTo>
                  <a:close/>
                  <a:moveTo>
                    <a:pt x="1313" y="297"/>
                  </a:moveTo>
                  <a:cubicBezTo>
                    <a:pt x="1293" y="312"/>
                    <a:pt x="1272" y="318"/>
                    <a:pt x="1248" y="314"/>
                  </a:cubicBezTo>
                  <a:cubicBezTo>
                    <a:pt x="1230" y="312"/>
                    <a:pt x="1217" y="304"/>
                    <a:pt x="1209" y="288"/>
                  </a:cubicBezTo>
                  <a:cubicBezTo>
                    <a:pt x="1203" y="278"/>
                    <a:pt x="1201" y="267"/>
                    <a:pt x="1201" y="256"/>
                  </a:cubicBezTo>
                  <a:cubicBezTo>
                    <a:pt x="1201" y="254"/>
                    <a:pt x="1201" y="253"/>
                    <a:pt x="1203" y="253"/>
                  </a:cubicBezTo>
                  <a:cubicBezTo>
                    <a:pt x="1244" y="253"/>
                    <a:pt x="1284" y="253"/>
                    <a:pt x="1325" y="253"/>
                  </a:cubicBezTo>
                  <a:cubicBezTo>
                    <a:pt x="1327" y="253"/>
                    <a:pt x="1327" y="253"/>
                    <a:pt x="1327" y="251"/>
                  </a:cubicBezTo>
                  <a:cubicBezTo>
                    <a:pt x="1327" y="245"/>
                    <a:pt x="1327" y="240"/>
                    <a:pt x="1327" y="234"/>
                  </a:cubicBezTo>
                  <a:cubicBezTo>
                    <a:pt x="1327" y="223"/>
                    <a:pt x="1326" y="212"/>
                    <a:pt x="1322" y="201"/>
                  </a:cubicBezTo>
                  <a:cubicBezTo>
                    <a:pt x="1317" y="185"/>
                    <a:pt x="1308" y="171"/>
                    <a:pt x="1292" y="162"/>
                  </a:cubicBezTo>
                  <a:cubicBezTo>
                    <a:pt x="1272" y="150"/>
                    <a:pt x="1249" y="149"/>
                    <a:pt x="1227" y="156"/>
                  </a:cubicBezTo>
                  <a:cubicBezTo>
                    <a:pt x="1205" y="164"/>
                    <a:pt x="1190" y="179"/>
                    <a:pt x="1181" y="200"/>
                  </a:cubicBezTo>
                  <a:cubicBezTo>
                    <a:pt x="1173" y="216"/>
                    <a:pt x="1170" y="234"/>
                    <a:pt x="1171" y="252"/>
                  </a:cubicBezTo>
                  <a:cubicBezTo>
                    <a:pt x="1171" y="266"/>
                    <a:pt x="1173" y="280"/>
                    <a:pt x="1179" y="293"/>
                  </a:cubicBezTo>
                  <a:cubicBezTo>
                    <a:pt x="1189" y="319"/>
                    <a:pt x="1208" y="334"/>
                    <a:pt x="1236" y="339"/>
                  </a:cubicBezTo>
                  <a:cubicBezTo>
                    <a:pt x="1250" y="341"/>
                    <a:pt x="1264" y="340"/>
                    <a:pt x="1277" y="338"/>
                  </a:cubicBezTo>
                  <a:cubicBezTo>
                    <a:pt x="1290" y="336"/>
                    <a:pt x="1302" y="331"/>
                    <a:pt x="1313" y="324"/>
                  </a:cubicBezTo>
                  <a:cubicBezTo>
                    <a:pt x="1314" y="323"/>
                    <a:pt x="1315" y="322"/>
                    <a:pt x="1315" y="320"/>
                  </a:cubicBezTo>
                  <a:cubicBezTo>
                    <a:pt x="1315" y="313"/>
                    <a:pt x="1315" y="306"/>
                    <a:pt x="1315" y="298"/>
                  </a:cubicBezTo>
                  <a:cubicBezTo>
                    <a:pt x="1315" y="297"/>
                    <a:pt x="1315" y="297"/>
                    <a:pt x="1314" y="296"/>
                  </a:cubicBezTo>
                  <a:cubicBezTo>
                    <a:pt x="1314" y="296"/>
                    <a:pt x="1313" y="297"/>
                    <a:pt x="1313" y="297"/>
                  </a:cubicBezTo>
                  <a:close/>
                  <a:moveTo>
                    <a:pt x="1203" y="229"/>
                  </a:moveTo>
                  <a:cubicBezTo>
                    <a:pt x="1201" y="229"/>
                    <a:pt x="1201" y="228"/>
                    <a:pt x="1201" y="226"/>
                  </a:cubicBezTo>
                  <a:cubicBezTo>
                    <a:pt x="1205" y="210"/>
                    <a:pt x="1212" y="195"/>
                    <a:pt x="1226" y="185"/>
                  </a:cubicBezTo>
                  <a:cubicBezTo>
                    <a:pt x="1241" y="174"/>
                    <a:pt x="1264" y="174"/>
                    <a:pt x="1279" y="184"/>
                  </a:cubicBezTo>
                  <a:cubicBezTo>
                    <a:pt x="1288" y="191"/>
                    <a:pt x="1293" y="200"/>
                    <a:pt x="1296" y="211"/>
                  </a:cubicBezTo>
                  <a:cubicBezTo>
                    <a:pt x="1297" y="216"/>
                    <a:pt x="1297" y="221"/>
                    <a:pt x="1298" y="227"/>
                  </a:cubicBezTo>
                  <a:cubicBezTo>
                    <a:pt x="1298" y="228"/>
                    <a:pt x="1297" y="229"/>
                    <a:pt x="1295" y="229"/>
                  </a:cubicBezTo>
                  <a:cubicBezTo>
                    <a:pt x="1280" y="229"/>
                    <a:pt x="1265" y="229"/>
                    <a:pt x="1249" y="229"/>
                  </a:cubicBezTo>
                  <a:cubicBezTo>
                    <a:pt x="1234" y="229"/>
                    <a:pt x="1219" y="229"/>
                    <a:pt x="1203" y="229"/>
                  </a:cubicBezTo>
                  <a:close/>
                  <a:moveTo>
                    <a:pt x="1763" y="324"/>
                  </a:moveTo>
                  <a:cubicBezTo>
                    <a:pt x="1763" y="330"/>
                    <a:pt x="1763" y="330"/>
                    <a:pt x="1769" y="333"/>
                  </a:cubicBezTo>
                  <a:cubicBezTo>
                    <a:pt x="1780" y="337"/>
                    <a:pt x="1791" y="339"/>
                    <a:pt x="1803" y="340"/>
                  </a:cubicBezTo>
                  <a:cubicBezTo>
                    <a:pt x="1818" y="341"/>
                    <a:pt x="1832" y="340"/>
                    <a:pt x="1846" y="336"/>
                  </a:cubicBezTo>
                  <a:cubicBezTo>
                    <a:pt x="1871" y="329"/>
                    <a:pt x="1889" y="314"/>
                    <a:pt x="1898" y="291"/>
                  </a:cubicBezTo>
                  <a:cubicBezTo>
                    <a:pt x="1905" y="274"/>
                    <a:pt x="1905" y="257"/>
                    <a:pt x="1902" y="239"/>
                  </a:cubicBezTo>
                  <a:cubicBezTo>
                    <a:pt x="1899" y="224"/>
                    <a:pt x="1891" y="211"/>
                    <a:pt x="1879" y="201"/>
                  </a:cubicBezTo>
                  <a:cubicBezTo>
                    <a:pt x="1861" y="187"/>
                    <a:pt x="1840" y="183"/>
                    <a:pt x="1819" y="183"/>
                  </a:cubicBezTo>
                  <a:cubicBezTo>
                    <a:pt x="1812" y="183"/>
                    <a:pt x="1805" y="184"/>
                    <a:pt x="1798" y="184"/>
                  </a:cubicBezTo>
                  <a:cubicBezTo>
                    <a:pt x="1796" y="184"/>
                    <a:pt x="1796" y="184"/>
                    <a:pt x="1796" y="182"/>
                  </a:cubicBezTo>
                  <a:cubicBezTo>
                    <a:pt x="1796" y="179"/>
                    <a:pt x="1796" y="175"/>
                    <a:pt x="1797" y="171"/>
                  </a:cubicBezTo>
                  <a:cubicBezTo>
                    <a:pt x="1798" y="152"/>
                    <a:pt x="1799" y="133"/>
                    <a:pt x="1801" y="113"/>
                  </a:cubicBezTo>
                  <a:cubicBezTo>
                    <a:pt x="1801" y="111"/>
                    <a:pt x="1801" y="110"/>
                    <a:pt x="1804" y="110"/>
                  </a:cubicBezTo>
                  <a:cubicBezTo>
                    <a:pt x="1832" y="111"/>
                    <a:pt x="1861" y="110"/>
                    <a:pt x="1890" y="111"/>
                  </a:cubicBezTo>
                  <a:cubicBezTo>
                    <a:pt x="1892" y="111"/>
                    <a:pt x="1892" y="110"/>
                    <a:pt x="1892" y="108"/>
                  </a:cubicBezTo>
                  <a:cubicBezTo>
                    <a:pt x="1892" y="101"/>
                    <a:pt x="1892" y="94"/>
                    <a:pt x="1892" y="87"/>
                  </a:cubicBezTo>
                  <a:cubicBezTo>
                    <a:pt x="1892" y="85"/>
                    <a:pt x="1892" y="84"/>
                    <a:pt x="1889" y="84"/>
                  </a:cubicBezTo>
                  <a:cubicBezTo>
                    <a:pt x="1853" y="84"/>
                    <a:pt x="1816" y="85"/>
                    <a:pt x="1779" y="84"/>
                  </a:cubicBezTo>
                  <a:cubicBezTo>
                    <a:pt x="1776" y="84"/>
                    <a:pt x="1776" y="85"/>
                    <a:pt x="1776" y="87"/>
                  </a:cubicBezTo>
                  <a:cubicBezTo>
                    <a:pt x="1774" y="107"/>
                    <a:pt x="1773" y="126"/>
                    <a:pt x="1772" y="145"/>
                  </a:cubicBezTo>
                  <a:cubicBezTo>
                    <a:pt x="1770" y="166"/>
                    <a:pt x="1769" y="188"/>
                    <a:pt x="1767" y="209"/>
                  </a:cubicBezTo>
                  <a:cubicBezTo>
                    <a:pt x="1767" y="210"/>
                    <a:pt x="1768" y="211"/>
                    <a:pt x="1769" y="210"/>
                  </a:cubicBezTo>
                  <a:cubicBezTo>
                    <a:pt x="1778" y="209"/>
                    <a:pt x="1787" y="209"/>
                    <a:pt x="1796" y="209"/>
                  </a:cubicBezTo>
                  <a:cubicBezTo>
                    <a:pt x="1807" y="208"/>
                    <a:pt x="1818" y="208"/>
                    <a:pt x="1830" y="210"/>
                  </a:cubicBezTo>
                  <a:cubicBezTo>
                    <a:pt x="1840" y="212"/>
                    <a:pt x="1850" y="216"/>
                    <a:pt x="1858" y="223"/>
                  </a:cubicBezTo>
                  <a:cubicBezTo>
                    <a:pt x="1869" y="232"/>
                    <a:pt x="1874" y="245"/>
                    <a:pt x="1874" y="259"/>
                  </a:cubicBezTo>
                  <a:cubicBezTo>
                    <a:pt x="1875" y="286"/>
                    <a:pt x="1859" y="307"/>
                    <a:pt x="1833" y="313"/>
                  </a:cubicBezTo>
                  <a:cubicBezTo>
                    <a:pt x="1815" y="317"/>
                    <a:pt x="1797" y="315"/>
                    <a:pt x="1780" y="308"/>
                  </a:cubicBezTo>
                  <a:cubicBezTo>
                    <a:pt x="1774" y="306"/>
                    <a:pt x="1769" y="303"/>
                    <a:pt x="1763" y="299"/>
                  </a:cubicBezTo>
                  <a:cubicBezTo>
                    <a:pt x="1763" y="307"/>
                    <a:pt x="1763" y="315"/>
                    <a:pt x="1763" y="324"/>
                  </a:cubicBezTo>
                  <a:close/>
                  <a:moveTo>
                    <a:pt x="1413" y="120"/>
                  </a:moveTo>
                  <a:cubicBezTo>
                    <a:pt x="1432" y="107"/>
                    <a:pt x="1454" y="102"/>
                    <a:pt x="1477" y="106"/>
                  </a:cubicBezTo>
                  <a:cubicBezTo>
                    <a:pt x="1490" y="109"/>
                    <a:pt x="1500" y="117"/>
                    <a:pt x="1504" y="130"/>
                  </a:cubicBezTo>
                  <a:cubicBezTo>
                    <a:pt x="1507" y="137"/>
                    <a:pt x="1507" y="145"/>
                    <a:pt x="1507" y="152"/>
                  </a:cubicBezTo>
                  <a:cubicBezTo>
                    <a:pt x="1505" y="168"/>
                    <a:pt x="1498" y="180"/>
                    <a:pt x="1483" y="187"/>
                  </a:cubicBezTo>
                  <a:cubicBezTo>
                    <a:pt x="1474" y="191"/>
                    <a:pt x="1464" y="193"/>
                    <a:pt x="1454" y="193"/>
                  </a:cubicBezTo>
                  <a:cubicBezTo>
                    <a:pt x="1445" y="194"/>
                    <a:pt x="1436" y="193"/>
                    <a:pt x="1427" y="193"/>
                  </a:cubicBezTo>
                  <a:cubicBezTo>
                    <a:pt x="1426" y="193"/>
                    <a:pt x="1425" y="194"/>
                    <a:pt x="1425" y="196"/>
                  </a:cubicBezTo>
                  <a:cubicBezTo>
                    <a:pt x="1425" y="202"/>
                    <a:pt x="1425" y="209"/>
                    <a:pt x="1425" y="216"/>
                  </a:cubicBezTo>
                  <a:cubicBezTo>
                    <a:pt x="1425" y="218"/>
                    <a:pt x="1426" y="218"/>
                    <a:pt x="1427" y="218"/>
                  </a:cubicBezTo>
                  <a:cubicBezTo>
                    <a:pt x="1436" y="218"/>
                    <a:pt x="1445" y="218"/>
                    <a:pt x="1453" y="218"/>
                  </a:cubicBezTo>
                  <a:cubicBezTo>
                    <a:pt x="1464" y="218"/>
                    <a:pt x="1475" y="220"/>
                    <a:pt x="1485" y="224"/>
                  </a:cubicBezTo>
                  <a:cubicBezTo>
                    <a:pt x="1494" y="227"/>
                    <a:pt x="1503" y="232"/>
                    <a:pt x="1508" y="240"/>
                  </a:cubicBezTo>
                  <a:cubicBezTo>
                    <a:pt x="1517" y="253"/>
                    <a:pt x="1518" y="268"/>
                    <a:pt x="1514" y="282"/>
                  </a:cubicBezTo>
                  <a:cubicBezTo>
                    <a:pt x="1509" y="298"/>
                    <a:pt x="1497" y="308"/>
                    <a:pt x="1482" y="312"/>
                  </a:cubicBezTo>
                  <a:cubicBezTo>
                    <a:pt x="1453" y="320"/>
                    <a:pt x="1426" y="314"/>
                    <a:pt x="1402" y="297"/>
                  </a:cubicBezTo>
                  <a:cubicBezTo>
                    <a:pt x="1402" y="297"/>
                    <a:pt x="1401" y="296"/>
                    <a:pt x="1400" y="295"/>
                  </a:cubicBezTo>
                  <a:cubicBezTo>
                    <a:pt x="1400" y="306"/>
                    <a:pt x="1400" y="315"/>
                    <a:pt x="1400" y="325"/>
                  </a:cubicBezTo>
                  <a:cubicBezTo>
                    <a:pt x="1400" y="326"/>
                    <a:pt x="1401" y="327"/>
                    <a:pt x="1401" y="327"/>
                  </a:cubicBezTo>
                  <a:cubicBezTo>
                    <a:pt x="1406" y="330"/>
                    <a:pt x="1410" y="332"/>
                    <a:pt x="1415" y="334"/>
                  </a:cubicBezTo>
                  <a:cubicBezTo>
                    <a:pt x="1426" y="338"/>
                    <a:pt x="1437" y="339"/>
                    <a:pt x="1449" y="340"/>
                  </a:cubicBezTo>
                  <a:cubicBezTo>
                    <a:pt x="1464" y="341"/>
                    <a:pt x="1479" y="339"/>
                    <a:pt x="1494" y="334"/>
                  </a:cubicBezTo>
                  <a:cubicBezTo>
                    <a:pt x="1513" y="328"/>
                    <a:pt x="1528" y="317"/>
                    <a:pt x="1537" y="300"/>
                  </a:cubicBezTo>
                  <a:cubicBezTo>
                    <a:pt x="1543" y="289"/>
                    <a:pt x="1545" y="278"/>
                    <a:pt x="1545" y="267"/>
                  </a:cubicBezTo>
                  <a:cubicBezTo>
                    <a:pt x="1546" y="256"/>
                    <a:pt x="1544" y="246"/>
                    <a:pt x="1539" y="237"/>
                  </a:cubicBezTo>
                  <a:cubicBezTo>
                    <a:pt x="1530" y="221"/>
                    <a:pt x="1516" y="211"/>
                    <a:pt x="1498" y="207"/>
                  </a:cubicBezTo>
                  <a:cubicBezTo>
                    <a:pt x="1494" y="206"/>
                    <a:pt x="1490" y="205"/>
                    <a:pt x="1486" y="204"/>
                  </a:cubicBezTo>
                  <a:cubicBezTo>
                    <a:pt x="1487" y="203"/>
                    <a:pt x="1488" y="203"/>
                    <a:pt x="1489" y="203"/>
                  </a:cubicBezTo>
                  <a:cubicBezTo>
                    <a:pt x="1502" y="199"/>
                    <a:pt x="1513" y="194"/>
                    <a:pt x="1521" y="184"/>
                  </a:cubicBezTo>
                  <a:cubicBezTo>
                    <a:pt x="1537" y="165"/>
                    <a:pt x="1540" y="143"/>
                    <a:pt x="1533" y="121"/>
                  </a:cubicBezTo>
                  <a:cubicBezTo>
                    <a:pt x="1528" y="102"/>
                    <a:pt x="1514" y="92"/>
                    <a:pt x="1497" y="85"/>
                  </a:cubicBezTo>
                  <a:cubicBezTo>
                    <a:pt x="1486" y="81"/>
                    <a:pt x="1474" y="80"/>
                    <a:pt x="1462" y="80"/>
                  </a:cubicBezTo>
                  <a:cubicBezTo>
                    <a:pt x="1445" y="81"/>
                    <a:pt x="1429" y="84"/>
                    <a:pt x="1414" y="92"/>
                  </a:cubicBezTo>
                  <a:cubicBezTo>
                    <a:pt x="1411" y="94"/>
                    <a:pt x="1409" y="96"/>
                    <a:pt x="1410" y="100"/>
                  </a:cubicBezTo>
                  <a:cubicBezTo>
                    <a:pt x="1410" y="106"/>
                    <a:pt x="1410" y="113"/>
                    <a:pt x="1410" y="120"/>
                  </a:cubicBezTo>
                  <a:cubicBezTo>
                    <a:pt x="1410" y="121"/>
                    <a:pt x="1410" y="121"/>
                    <a:pt x="1410" y="123"/>
                  </a:cubicBezTo>
                  <a:cubicBezTo>
                    <a:pt x="1411" y="122"/>
                    <a:pt x="1412" y="121"/>
                    <a:pt x="1413" y="120"/>
                  </a:cubicBezTo>
                  <a:close/>
                  <a:moveTo>
                    <a:pt x="1149" y="301"/>
                  </a:moveTo>
                  <a:cubicBezTo>
                    <a:pt x="1134" y="312"/>
                    <a:pt x="1118" y="317"/>
                    <a:pt x="1100" y="315"/>
                  </a:cubicBezTo>
                  <a:cubicBezTo>
                    <a:pt x="1078" y="313"/>
                    <a:pt x="1062" y="302"/>
                    <a:pt x="1052" y="283"/>
                  </a:cubicBezTo>
                  <a:cubicBezTo>
                    <a:pt x="1043" y="263"/>
                    <a:pt x="1043" y="242"/>
                    <a:pt x="1049" y="221"/>
                  </a:cubicBezTo>
                  <a:cubicBezTo>
                    <a:pt x="1054" y="203"/>
                    <a:pt x="1065" y="189"/>
                    <a:pt x="1083" y="182"/>
                  </a:cubicBezTo>
                  <a:cubicBezTo>
                    <a:pt x="1101" y="174"/>
                    <a:pt x="1119" y="175"/>
                    <a:pt x="1137" y="183"/>
                  </a:cubicBezTo>
                  <a:cubicBezTo>
                    <a:pt x="1142" y="185"/>
                    <a:pt x="1146" y="188"/>
                    <a:pt x="1151" y="191"/>
                  </a:cubicBezTo>
                  <a:cubicBezTo>
                    <a:pt x="1151" y="181"/>
                    <a:pt x="1151" y="171"/>
                    <a:pt x="1151" y="162"/>
                  </a:cubicBezTo>
                  <a:cubicBezTo>
                    <a:pt x="1151" y="161"/>
                    <a:pt x="1150" y="161"/>
                    <a:pt x="1149" y="160"/>
                  </a:cubicBezTo>
                  <a:cubicBezTo>
                    <a:pt x="1146" y="159"/>
                    <a:pt x="1143" y="157"/>
                    <a:pt x="1139" y="156"/>
                  </a:cubicBezTo>
                  <a:cubicBezTo>
                    <a:pt x="1123" y="151"/>
                    <a:pt x="1107" y="151"/>
                    <a:pt x="1091" y="153"/>
                  </a:cubicBezTo>
                  <a:cubicBezTo>
                    <a:pt x="1064" y="157"/>
                    <a:pt x="1044" y="171"/>
                    <a:pt x="1030" y="194"/>
                  </a:cubicBezTo>
                  <a:cubicBezTo>
                    <a:pt x="1013" y="223"/>
                    <a:pt x="1011" y="254"/>
                    <a:pt x="1022" y="285"/>
                  </a:cubicBezTo>
                  <a:cubicBezTo>
                    <a:pt x="1030" y="311"/>
                    <a:pt x="1048" y="328"/>
                    <a:pt x="1074" y="336"/>
                  </a:cubicBezTo>
                  <a:cubicBezTo>
                    <a:pt x="1089" y="341"/>
                    <a:pt x="1105" y="341"/>
                    <a:pt x="1120" y="338"/>
                  </a:cubicBezTo>
                  <a:cubicBezTo>
                    <a:pt x="1130" y="337"/>
                    <a:pt x="1140" y="333"/>
                    <a:pt x="1149" y="328"/>
                  </a:cubicBezTo>
                  <a:cubicBezTo>
                    <a:pt x="1150" y="328"/>
                    <a:pt x="1150" y="328"/>
                    <a:pt x="1150" y="326"/>
                  </a:cubicBezTo>
                  <a:cubicBezTo>
                    <a:pt x="1150" y="318"/>
                    <a:pt x="1150" y="309"/>
                    <a:pt x="1150" y="300"/>
                  </a:cubicBezTo>
                  <a:cubicBezTo>
                    <a:pt x="1150" y="301"/>
                    <a:pt x="1149" y="301"/>
                    <a:pt x="1149" y="301"/>
                  </a:cubicBezTo>
                  <a:close/>
                  <a:moveTo>
                    <a:pt x="987" y="159"/>
                  </a:moveTo>
                  <a:cubicBezTo>
                    <a:pt x="987" y="159"/>
                    <a:pt x="987" y="158"/>
                    <a:pt x="987" y="158"/>
                  </a:cubicBezTo>
                  <a:cubicBezTo>
                    <a:pt x="987" y="157"/>
                    <a:pt x="986" y="156"/>
                    <a:pt x="985" y="156"/>
                  </a:cubicBezTo>
                  <a:cubicBezTo>
                    <a:pt x="976" y="156"/>
                    <a:pt x="968" y="156"/>
                    <a:pt x="959" y="156"/>
                  </a:cubicBezTo>
                  <a:cubicBezTo>
                    <a:pt x="958" y="156"/>
                    <a:pt x="958" y="157"/>
                    <a:pt x="958" y="158"/>
                  </a:cubicBezTo>
                  <a:cubicBezTo>
                    <a:pt x="958" y="160"/>
                    <a:pt x="958" y="162"/>
                    <a:pt x="958" y="164"/>
                  </a:cubicBezTo>
                  <a:cubicBezTo>
                    <a:pt x="958" y="220"/>
                    <a:pt x="958" y="276"/>
                    <a:pt x="958" y="332"/>
                  </a:cubicBezTo>
                  <a:cubicBezTo>
                    <a:pt x="958" y="336"/>
                    <a:pt x="958" y="336"/>
                    <a:pt x="961" y="336"/>
                  </a:cubicBezTo>
                  <a:cubicBezTo>
                    <a:pt x="969" y="336"/>
                    <a:pt x="976" y="336"/>
                    <a:pt x="984" y="336"/>
                  </a:cubicBezTo>
                  <a:cubicBezTo>
                    <a:pt x="987" y="336"/>
                    <a:pt x="987" y="336"/>
                    <a:pt x="987" y="332"/>
                  </a:cubicBezTo>
                  <a:cubicBezTo>
                    <a:pt x="987" y="304"/>
                    <a:pt x="987" y="275"/>
                    <a:pt x="987" y="246"/>
                  </a:cubicBezTo>
                  <a:cubicBezTo>
                    <a:pt x="987" y="217"/>
                    <a:pt x="987" y="188"/>
                    <a:pt x="987" y="159"/>
                  </a:cubicBezTo>
                  <a:close/>
                  <a:moveTo>
                    <a:pt x="973" y="111"/>
                  </a:moveTo>
                  <a:cubicBezTo>
                    <a:pt x="983" y="111"/>
                    <a:pt x="991" y="103"/>
                    <a:pt x="991" y="92"/>
                  </a:cubicBezTo>
                  <a:cubicBezTo>
                    <a:pt x="991" y="81"/>
                    <a:pt x="983" y="73"/>
                    <a:pt x="972" y="73"/>
                  </a:cubicBezTo>
                  <a:cubicBezTo>
                    <a:pt x="962" y="74"/>
                    <a:pt x="954" y="82"/>
                    <a:pt x="954" y="92"/>
                  </a:cubicBezTo>
                  <a:cubicBezTo>
                    <a:pt x="954" y="103"/>
                    <a:pt x="961" y="111"/>
                    <a:pt x="973" y="111"/>
                  </a:cubicBezTo>
                  <a:close/>
                  <a:moveTo>
                    <a:pt x="1" y="336"/>
                  </a:moveTo>
                  <a:cubicBezTo>
                    <a:pt x="1" y="336"/>
                    <a:pt x="1" y="336"/>
                    <a:pt x="1" y="336"/>
                  </a:cubicBezTo>
                  <a:cubicBezTo>
                    <a:pt x="2" y="336"/>
                    <a:pt x="2" y="336"/>
                    <a:pt x="2" y="336"/>
                  </a:cubicBezTo>
                  <a:cubicBezTo>
                    <a:pt x="2" y="336"/>
                    <a:pt x="2" y="336"/>
                    <a:pt x="2" y="336"/>
                  </a:cubicBezTo>
                  <a:cubicBezTo>
                    <a:pt x="2" y="336"/>
                    <a:pt x="1" y="336"/>
                    <a:pt x="1" y="336"/>
                  </a:cubicBezTo>
                  <a:close/>
                </a:path>
              </a:pathLst>
            </a:custGeom>
            <a:solidFill>
              <a:srgbClr val="FFFFFF"/>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56" name="Freeform 5"/>
            <p:cNvSpPr>
              <a:spLocks noEditPoints="1"/>
            </p:cNvSpPr>
            <p:nvPr/>
          </p:nvSpPr>
          <p:spPr bwMode="auto">
            <a:xfrm>
              <a:off x="9602114" y="2233417"/>
              <a:ext cx="1276068" cy="185344"/>
            </a:xfrm>
            <a:custGeom>
              <a:avLst/>
              <a:gdLst>
                <a:gd name="T0" fmla="*/ 51 w 807"/>
                <a:gd name="T1" fmla="*/ 106 h 115"/>
                <a:gd name="T2" fmla="*/ 115 w 807"/>
                <a:gd name="T3" fmla="*/ 0 h 115"/>
                <a:gd name="T4" fmla="*/ 48 w 807"/>
                <a:gd name="T5" fmla="*/ 59 h 115"/>
                <a:gd name="T6" fmla="*/ 195 w 807"/>
                <a:gd name="T7" fmla="*/ 37 h 115"/>
                <a:gd name="T8" fmla="*/ 221 w 807"/>
                <a:gd name="T9" fmla="*/ 88 h 115"/>
                <a:gd name="T10" fmla="*/ 224 w 807"/>
                <a:gd name="T11" fmla="*/ 48 h 115"/>
                <a:gd name="T12" fmla="*/ 175 w 807"/>
                <a:gd name="T13" fmla="*/ 80 h 115"/>
                <a:gd name="T14" fmla="*/ 168 w 807"/>
                <a:gd name="T15" fmla="*/ 85 h 115"/>
                <a:gd name="T16" fmla="*/ 0 w 807"/>
                <a:gd name="T17" fmla="*/ 56 h 115"/>
                <a:gd name="T18" fmla="*/ 0 w 807"/>
                <a:gd name="T19" fmla="*/ 56 h 115"/>
                <a:gd name="T20" fmla="*/ 488 w 807"/>
                <a:gd name="T21" fmla="*/ 54 h 115"/>
                <a:gd name="T22" fmla="*/ 473 w 807"/>
                <a:gd name="T23" fmla="*/ 81 h 115"/>
                <a:gd name="T24" fmla="*/ 442 w 807"/>
                <a:gd name="T25" fmla="*/ 82 h 115"/>
                <a:gd name="T26" fmla="*/ 448 w 807"/>
                <a:gd name="T27" fmla="*/ 85 h 115"/>
                <a:gd name="T28" fmla="*/ 353 w 807"/>
                <a:gd name="T29" fmla="*/ 19 h 115"/>
                <a:gd name="T30" fmla="*/ 318 w 807"/>
                <a:gd name="T31" fmla="*/ 56 h 115"/>
                <a:gd name="T32" fmla="*/ 354 w 807"/>
                <a:gd name="T33" fmla="*/ 92 h 115"/>
                <a:gd name="T34" fmla="*/ 338 w 807"/>
                <a:gd name="T35" fmla="*/ 86 h 115"/>
                <a:gd name="T36" fmla="*/ 353 w 807"/>
                <a:gd name="T37" fmla="*/ 63 h 115"/>
                <a:gd name="T38" fmla="*/ 804 w 807"/>
                <a:gd name="T39" fmla="*/ 53 h 115"/>
                <a:gd name="T40" fmla="*/ 779 w 807"/>
                <a:gd name="T41" fmla="*/ 92 h 115"/>
                <a:gd name="T42" fmla="*/ 807 w 807"/>
                <a:gd name="T43" fmla="*/ 69 h 115"/>
                <a:gd name="T44" fmla="*/ 772 w 807"/>
                <a:gd name="T45" fmla="*/ 62 h 115"/>
                <a:gd name="T46" fmla="*/ 389 w 807"/>
                <a:gd name="T47" fmla="*/ 93 h 115"/>
                <a:gd name="T48" fmla="*/ 390 w 807"/>
                <a:gd name="T49" fmla="*/ 85 h 115"/>
                <a:gd name="T50" fmla="*/ 392 w 807"/>
                <a:gd name="T51" fmla="*/ 86 h 115"/>
                <a:gd name="T52" fmla="*/ 693 w 807"/>
                <a:gd name="T53" fmla="*/ 91 h 115"/>
                <a:gd name="T54" fmla="*/ 693 w 807"/>
                <a:gd name="T55" fmla="*/ 69 h 115"/>
                <a:gd name="T56" fmla="*/ 668 w 807"/>
                <a:gd name="T57" fmla="*/ 68 h 115"/>
                <a:gd name="T58" fmla="*/ 722 w 807"/>
                <a:gd name="T59" fmla="*/ 64 h 115"/>
                <a:gd name="T60" fmla="*/ 747 w 807"/>
                <a:gd name="T61" fmla="*/ 72 h 115"/>
                <a:gd name="T62" fmla="*/ 754 w 807"/>
                <a:gd name="T63" fmla="*/ 54 h 115"/>
                <a:gd name="T64" fmla="*/ 714 w 807"/>
                <a:gd name="T65" fmla="*/ 43 h 115"/>
                <a:gd name="T66" fmla="*/ 585 w 807"/>
                <a:gd name="T67" fmla="*/ 91 h 115"/>
                <a:gd name="T68" fmla="*/ 610 w 807"/>
                <a:gd name="T69" fmla="*/ 58 h 115"/>
                <a:gd name="T70" fmla="*/ 617 w 807"/>
                <a:gd name="T71" fmla="*/ 55 h 115"/>
                <a:gd name="T72" fmla="*/ 577 w 807"/>
                <a:gd name="T73" fmla="*/ 43 h 115"/>
                <a:gd name="T74" fmla="*/ 274 w 807"/>
                <a:gd name="T75" fmla="*/ 92 h 115"/>
                <a:gd name="T76" fmla="*/ 298 w 807"/>
                <a:gd name="T77" fmla="*/ 60 h 115"/>
                <a:gd name="T78" fmla="*/ 307 w 807"/>
                <a:gd name="T79" fmla="*/ 63 h 115"/>
                <a:gd name="T80" fmla="*/ 274 w 807"/>
                <a:gd name="T81" fmla="*/ 43 h 115"/>
                <a:gd name="T82" fmla="*/ 510 w 807"/>
                <a:gd name="T83" fmla="*/ 41 h 115"/>
                <a:gd name="T84" fmla="*/ 517 w 807"/>
                <a:gd name="T85" fmla="*/ 81 h 115"/>
                <a:gd name="T86" fmla="*/ 503 w 807"/>
                <a:gd name="T87" fmla="*/ 93 h 115"/>
                <a:gd name="T88" fmla="*/ 508 w 807"/>
                <a:gd name="T89" fmla="*/ 62 h 115"/>
                <a:gd name="T90" fmla="*/ 515 w 807"/>
                <a:gd name="T91" fmla="*/ 41 h 115"/>
                <a:gd name="T92" fmla="*/ 653 w 807"/>
                <a:gd name="T93" fmla="*/ 42 h 115"/>
                <a:gd name="T94" fmla="*/ 625 w 807"/>
                <a:gd name="T95" fmla="*/ 43 h 115"/>
                <a:gd name="T96" fmla="*/ 633 w 807"/>
                <a:gd name="T97" fmla="*/ 80 h 115"/>
                <a:gd name="T98" fmla="*/ 563 w 807"/>
                <a:gd name="T99" fmla="*/ 91 h 115"/>
                <a:gd name="T100" fmla="*/ 563 w 807"/>
                <a:gd name="T101" fmla="*/ 91 h 115"/>
                <a:gd name="T102" fmla="*/ 246 w 807"/>
                <a:gd name="T103" fmla="*/ 43 h 115"/>
                <a:gd name="T104" fmla="*/ 250 w 807"/>
                <a:gd name="T105" fmla="*/ 2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7" h="115">
                  <a:moveTo>
                    <a:pt x="51" y="59"/>
                  </a:moveTo>
                  <a:cubicBezTo>
                    <a:pt x="73" y="59"/>
                    <a:pt x="94" y="59"/>
                    <a:pt x="115" y="59"/>
                  </a:cubicBezTo>
                  <a:cubicBezTo>
                    <a:pt x="115" y="77"/>
                    <a:pt x="115" y="96"/>
                    <a:pt x="115" y="115"/>
                  </a:cubicBezTo>
                  <a:cubicBezTo>
                    <a:pt x="94" y="112"/>
                    <a:pt x="73" y="109"/>
                    <a:pt x="51" y="106"/>
                  </a:cubicBezTo>
                  <a:cubicBezTo>
                    <a:pt x="51" y="90"/>
                    <a:pt x="51" y="75"/>
                    <a:pt x="51" y="59"/>
                  </a:cubicBezTo>
                  <a:close/>
                  <a:moveTo>
                    <a:pt x="52" y="56"/>
                  </a:moveTo>
                  <a:cubicBezTo>
                    <a:pt x="73" y="56"/>
                    <a:pt x="94" y="56"/>
                    <a:pt x="115" y="56"/>
                  </a:cubicBezTo>
                  <a:cubicBezTo>
                    <a:pt x="115" y="37"/>
                    <a:pt x="115" y="18"/>
                    <a:pt x="115" y="0"/>
                  </a:cubicBezTo>
                  <a:cubicBezTo>
                    <a:pt x="94" y="3"/>
                    <a:pt x="73" y="5"/>
                    <a:pt x="52" y="8"/>
                  </a:cubicBezTo>
                  <a:cubicBezTo>
                    <a:pt x="52" y="25"/>
                    <a:pt x="52" y="40"/>
                    <a:pt x="52" y="56"/>
                  </a:cubicBezTo>
                  <a:close/>
                  <a:moveTo>
                    <a:pt x="48" y="106"/>
                  </a:moveTo>
                  <a:cubicBezTo>
                    <a:pt x="48" y="90"/>
                    <a:pt x="48" y="74"/>
                    <a:pt x="48" y="59"/>
                  </a:cubicBezTo>
                  <a:cubicBezTo>
                    <a:pt x="32" y="59"/>
                    <a:pt x="16" y="59"/>
                    <a:pt x="0" y="59"/>
                  </a:cubicBezTo>
                  <a:cubicBezTo>
                    <a:pt x="0" y="72"/>
                    <a:pt x="0" y="86"/>
                    <a:pt x="0" y="99"/>
                  </a:cubicBezTo>
                  <a:cubicBezTo>
                    <a:pt x="16" y="101"/>
                    <a:pt x="32" y="103"/>
                    <a:pt x="48" y="106"/>
                  </a:cubicBezTo>
                  <a:close/>
                  <a:moveTo>
                    <a:pt x="195" y="37"/>
                  </a:moveTo>
                  <a:cubicBezTo>
                    <a:pt x="195" y="39"/>
                    <a:pt x="196" y="40"/>
                    <a:pt x="196" y="41"/>
                  </a:cubicBezTo>
                  <a:cubicBezTo>
                    <a:pt x="200" y="57"/>
                    <a:pt x="205" y="72"/>
                    <a:pt x="209" y="88"/>
                  </a:cubicBezTo>
                  <a:cubicBezTo>
                    <a:pt x="210" y="92"/>
                    <a:pt x="212" y="92"/>
                    <a:pt x="215" y="92"/>
                  </a:cubicBezTo>
                  <a:cubicBezTo>
                    <a:pt x="219" y="92"/>
                    <a:pt x="220" y="91"/>
                    <a:pt x="221" y="88"/>
                  </a:cubicBezTo>
                  <a:cubicBezTo>
                    <a:pt x="225" y="72"/>
                    <a:pt x="230" y="56"/>
                    <a:pt x="234" y="41"/>
                  </a:cubicBezTo>
                  <a:cubicBezTo>
                    <a:pt x="236" y="35"/>
                    <a:pt x="238" y="29"/>
                    <a:pt x="239" y="23"/>
                  </a:cubicBezTo>
                  <a:cubicBezTo>
                    <a:pt x="231" y="22"/>
                    <a:pt x="231" y="22"/>
                    <a:pt x="229" y="30"/>
                  </a:cubicBezTo>
                  <a:cubicBezTo>
                    <a:pt x="227" y="36"/>
                    <a:pt x="225" y="42"/>
                    <a:pt x="224" y="48"/>
                  </a:cubicBezTo>
                  <a:cubicBezTo>
                    <a:pt x="221" y="59"/>
                    <a:pt x="218" y="69"/>
                    <a:pt x="215" y="80"/>
                  </a:cubicBezTo>
                  <a:cubicBezTo>
                    <a:pt x="210" y="62"/>
                    <a:pt x="206" y="46"/>
                    <a:pt x="201" y="29"/>
                  </a:cubicBezTo>
                  <a:cubicBezTo>
                    <a:pt x="199" y="22"/>
                    <a:pt x="199" y="22"/>
                    <a:pt x="191" y="23"/>
                  </a:cubicBezTo>
                  <a:cubicBezTo>
                    <a:pt x="186" y="42"/>
                    <a:pt x="180" y="60"/>
                    <a:pt x="175" y="80"/>
                  </a:cubicBezTo>
                  <a:cubicBezTo>
                    <a:pt x="169" y="60"/>
                    <a:pt x="164" y="42"/>
                    <a:pt x="159" y="23"/>
                  </a:cubicBezTo>
                  <a:cubicBezTo>
                    <a:pt x="156" y="23"/>
                    <a:pt x="153" y="23"/>
                    <a:pt x="150" y="23"/>
                  </a:cubicBezTo>
                  <a:cubicBezTo>
                    <a:pt x="150" y="25"/>
                    <a:pt x="151" y="26"/>
                    <a:pt x="151" y="28"/>
                  </a:cubicBezTo>
                  <a:cubicBezTo>
                    <a:pt x="156" y="47"/>
                    <a:pt x="162" y="66"/>
                    <a:pt x="168" y="85"/>
                  </a:cubicBezTo>
                  <a:cubicBezTo>
                    <a:pt x="170" y="93"/>
                    <a:pt x="170" y="93"/>
                    <a:pt x="179" y="92"/>
                  </a:cubicBezTo>
                  <a:cubicBezTo>
                    <a:pt x="179" y="92"/>
                    <a:pt x="179" y="92"/>
                    <a:pt x="180" y="91"/>
                  </a:cubicBezTo>
                  <a:cubicBezTo>
                    <a:pt x="185" y="74"/>
                    <a:pt x="190" y="56"/>
                    <a:pt x="195" y="37"/>
                  </a:cubicBezTo>
                  <a:close/>
                  <a:moveTo>
                    <a:pt x="0" y="56"/>
                  </a:moveTo>
                  <a:cubicBezTo>
                    <a:pt x="16" y="56"/>
                    <a:pt x="32" y="56"/>
                    <a:pt x="48" y="56"/>
                  </a:cubicBezTo>
                  <a:cubicBezTo>
                    <a:pt x="48" y="40"/>
                    <a:pt x="48" y="25"/>
                    <a:pt x="48" y="9"/>
                  </a:cubicBezTo>
                  <a:cubicBezTo>
                    <a:pt x="32" y="11"/>
                    <a:pt x="16" y="13"/>
                    <a:pt x="0" y="16"/>
                  </a:cubicBezTo>
                  <a:cubicBezTo>
                    <a:pt x="0" y="29"/>
                    <a:pt x="0" y="43"/>
                    <a:pt x="0" y="56"/>
                  </a:cubicBezTo>
                  <a:close/>
                  <a:moveTo>
                    <a:pt x="467" y="88"/>
                  </a:moveTo>
                  <a:cubicBezTo>
                    <a:pt x="468" y="92"/>
                    <a:pt x="470" y="92"/>
                    <a:pt x="472" y="92"/>
                  </a:cubicBezTo>
                  <a:cubicBezTo>
                    <a:pt x="475" y="92"/>
                    <a:pt x="477" y="92"/>
                    <a:pt x="478" y="88"/>
                  </a:cubicBezTo>
                  <a:cubicBezTo>
                    <a:pt x="481" y="77"/>
                    <a:pt x="485" y="66"/>
                    <a:pt x="488" y="54"/>
                  </a:cubicBezTo>
                  <a:cubicBezTo>
                    <a:pt x="489" y="50"/>
                    <a:pt x="490" y="47"/>
                    <a:pt x="492" y="43"/>
                  </a:cubicBezTo>
                  <a:cubicBezTo>
                    <a:pt x="484" y="42"/>
                    <a:pt x="484" y="42"/>
                    <a:pt x="482" y="49"/>
                  </a:cubicBezTo>
                  <a:cubicBezTo>
                    <a:pt x="482" y="50"/>
                    <a:pt x="481" y="51"/>
                    <a:pt x="481" y="52"/>
                  </a:cubicBezTo>
                  <a:cubicBezTo>
                    <a:pt x="479" y="61"/>
                    <a:pt x="476" y="71"/>
                    <a:pt x="473" y="81"/>
                  </a:cubicBezTo>
                  <a:cubicBezTo>
                    <a:pt x="473" y="81"/>
                    <a:pt x="473" y="81"/>
                    <a:pt x="472" y="80"/>
                  </a:cubicBezTo>
                  <a:cubicBezTo>
                    <a:pt x="469" y="68"/>
                    <a:pt x="465" y="55"/>
                    <a:pt x="462" y="43"/>
                  </a:cubicBezTo>
                  <a:cubicBezTo>
                    <a:pt x="456" y="41"/>
                    <a:pt x="454" y="43"/>
                    <a:pt x="452" y="48"/>
                  </a:cubicBezTo>
                  <a:cubicBezTo>
                    <a:pt x="449" y="59"/>
                    <a:pt x="446" y="70"/>
                    <a:pt x="442" y="82"/>
                  </a:cubicBezTo>
                  <a:cubicBezTo>
                    <a:pt x="438" y="68"/>
                    <a:pt x="435" y="55"/>
                    <a:pt x="431" y="43"/>
                  </a:cubicBezTo>
                  <a:cubicBezTo>
                    <a:pt x="428" y="43"/>
                    <a:pt x="426" y="43"/>
                    <a:pt x="423" y="43"/>
                  </a:cubicBezTo>
                  <a:cubicBezTo>
                    <a:pt x="428" y="59"/>
                    <a:pt x="432" y="76"/>
                    <a:pt x="437" y="92"/>
                  </a:cubicBezTo>
                  <a:cubicBezTo>
                    <a:pt x="445" y="93"/>
                    <a:pt x="445" y="93"/>
                    <a:pt x="448" y="85"/>
                  </a:cubicBezTo>
                  <a:cubicBezTo>
                    <a:pt x="451" y="75"/>
                    <a:pt x="454" y="65"/>
                    <a:pt x="457" y="54"/>
                  </a:cubicBezTo>
                  <a:cubicBezTo>
                    <a:pt x="461" y="66"/>
                    <a:pt x="464" y="77"/>
                    <a:pt x="467" y="88"/>
                  </a:cubicBezTo>
                  <a:close/>
                  <a:moveTo>
                    <a:pt x="361" y="19"/>
                  </a:moveTo>
                  <a:cubicBezTo>
                    <a:pt x="359" y="19"/>
                    <a:pt x="356" y="19"/>
                    <a:pt x="353" y="19"/>
                  </a:cubicBezTo>
                  <a:cubicBezTo>
                    <a:pt x="353" y="24"/>
                    <a:pt x="353" y="28"/>
                    <a:pt x="353" y="33"/>
                  </a:cubicBezTo>
                  <a:cubicBezTo>
                    <a:pt x="353" y="38"/>
                    <a:pt x="353" y="42"/>
                    <a:pt x="353" y="47"/>
                  </a:cubicBezTo>
                  <a:cubicBezTo>
                    <a:pt x="353" y="47"/>
                    <a:pt x="352" y="47"/>
                    <a:pt x="352" y="47"/>
                  </a:cubicBezTo>
                  <a:cubicBezTo>
                    <a:pt x="340" y="37"/>
                    <a:pt x="324" y="41"/>
                    <a:pt x="318" y="56"/>
                  </a:cubicBezTo>
                  <a:cubicBezTo>
                    <a:pt x="315" y="63"/>
                    <a:pt x="315" y="70"/>
                    <a:pt x="317" y="78"/>
                  </a:cubicBezTo>
                  <a:cubicBezTo>
                    <a:pt x="320" y="90"/>
                    <a:pt x="331" y="96"/>
                    <a:pt x="343" y="92"/>
                  </a:cubicBezTo>
                  <a:cubicBezTo>
                    <a:pt x="347" y="91"/>
                    <a:pt x="350" y="88"/>
                    <a:pt x="353" y="86"/>
                  </a:cubicBezTo>
                  <a:cubicBezTo>
                    <a:pt x="353" y="88"/>
                    <a:pt x="354" y="90"/>
                    <a:pt x="354" y="92"/>
                  </a:cubicBezTo>
                  <a:cubicBezTo>
                    <a:pt x="356" y="92"/>
                    <a:pt x="359" y="92"/>
                    <a:pt x="361" y="92"/>
                  </a:cubicBezTo>
                  <a:cubicBezTo>
                    <a:pt x="361" y="67"/>
                    <a:pt x="361" y="43"/>
                    <a:pt x="361" y="19"/>
                  </a:cubicBezTo>
                  <a:close/>
                  <a:moveTo>
                    <a:pt x="352" y="77"/>
                  </a:moveTo>
                  <a:cubicBezTo>
                    <a:pt x="350" y="83"/>
                    <a:pt x="344" y="86"/>
                    <a:pt x="338" y="86"/>
                  </a:cubicBezTo>
                  <a:cubicBezTo>
                    <a:pt x="332" y="86"/>
                    <a:pt x="327" y="82"/>
                    <a:pt x="325" y="76"/>
                  </a:cubicBezTo>
                  <a:cubicBezTo>
                    <a:pt x="323" y="70"/>
                    <a:pt x="324" y="64"/>
                    <a:pt x="326" y="58"/>
                  </a:cubicBezTo>
                  <a:cubicBezTo>
                    <a:pt x="328" y="51"/>
                    <a:pt x="335" y="47"/>
                    <a:pt x="342" y="48"/>
                  </a:cubicBezTo>
                  <a:cubicBezTo>
                    <a:pt x="349" y="50"/>
                    <a:pt x="353" y="55"/>
                    <a:pt x="353" y="63"/>
                  </a:cubicBezTo>
                  <a:cubicBezTo>
                    <a:pt x="353" y="64"/>
                    <a:pt x="353" y="65"/>
                    <a:pt x="353" y="66"/>
                  </a:cubicBezTo>
                  <a:cubicBezTo>
                    <a:pt x="354" y="66"/>
                    <a:pt x="354" y="66"/>
                    <a:pt x="354" y="66"/>
                  </a:cubicBezTo>
                  <a:cubicBezTo>
                    <a:pt x="353" y="70"/>
                    <a:pt x="353" y="74"/>
                    <a:pt x="352" y="77"/>
                  </a:cubicBezTo>
                  <a:close/>
                  <a:moveTo>
                    <a:pt x="804" y="53"/>
                  </a:moveTo>
                  <a:cubicBezTo>
                    <a:pt x="801" y="46"/>
                    <a:pt x="796" y="42"/>
                    <a:pt x="789" y="42"/>
                  </a:cubicBezTo>
                  <a:cubicBezTo>
                    <a:pt x="777" y="40"/>
                    <a:pt x="768" y="46"/>
                    <a:pt x="765" y="57"/>
                  </a:cubicBezTo>
                  <a:cubicBezTo>
                    <a:pt x="760" y="69"/>
                    <a:pt x="764" y="84"/>
                    <a:pt x="773" y="90"/>
                  </a:cubicBezTo>
                  <a:cubicBezTo>
                    <a:pt x="775" y="91"/>
                    <a:pt x="777" y="92"/>
                    <a:pt x="779" y="92"/>
                  </a:cubicBezTo>
                  <a:cubicBezTo>
                    <a:pt x="785" y="92"/>
                    <a:pt x="791" y="92"/>
                    <a:pt x="797" y="91"/>
                  </a:cubicBezTo>
                  <a:cubicBezTo>
                    <a:pt x="803" y="90"/>
                    <a:pt x="803" y="88"/>
                    <a:pt x="802" y="82"/>
                  </a:cubicBezTo>
                  <a:cubicBezTo>
                    <a:pt x="784" y="90"/>
                    <a:pt x="773" y="86"/>
                    <a:pt x="772" y="69"/>
                  </a:cubicBezTo>
                  <a:cubicBezTo>
                    <a:pt x="783" y="69"/>
                    <a:pt x="794" y="69"/>
                    <a:pt x="807" y="69"/>
                  </a:cubicBezTo>
                  <a:cubicBezTo>
                    <a:pt x="806" y="63"/>
                    <a:pt x="805" y="58"/>
                    <a:pt x="804" y="53"/>
                  </a:cubicBezTo>
                  <a:close/>
                  <a:moveTo>
                    <a:pt x="786" y="48"/>
                  </a:moveTo>
                  <a:cubicBezTo>
                    <a:pt x="793" y="49"/>
                    <a:pt x="797" y="52"/>
                    <a:pt x="798" y="62"/>
                  </a:cubicBezTo>
                  <a:cubicBezTo>
                    <a:pt x="789" y="62"/>
                    <a:pt x="781" y="62"/>
                    <a:pt x="772" y="62"/>
                  </a:cubicBezTo>
                  <a:cubicBezTo>
                    <a:pt x="772" y="55"/>
                    <a:pt x="779" y="48"/>
                    <a:pt x="786" y="48"/>
                  </a:cubicBezTo>
                  <a:close/>
                  <a:moveTo>
                    <a:pt x="404" y="42"/>
                  </a:moveTo>
                  <a:cubicBezTo>
                    <a:pt x="389" y="39"/>
                    <a:pt x="373" y="44"/>
                    <a:pt x="371" y="64"/>
                  </a:cubicBezTo>
                  <a:cubicBezTo>
                    <a:pt x="369" y="78"/>
                    <a:pt x="377" y="90"/>
                    <a:pt x="389" y="93"/>
                  </a:cubicBezTo>
                  <a:cubicBezTo>
                    <a:pt x="407" y="96"/>
                    <a:pt x="420" y="85"/>
                    <a:pt x="420" y="67"/>
                  </a:cubicBezTo>
                  <a:cubicBezTo>
                    <a:pt x="420" y="54"/>
                    <a:pt x="414" y="45"/>
                    <a:pt x="404" y="42"/>
                  </a:cubicBezTo>
                  <a:close/>
                  <a:moveTo>
                    <a:pt x="392" y="86"/>
                  </a:moveTo>
                  <a:cubicBezTo>
                    <a:pt x="391" y="86"/>
                    <a:pt x="391" y="86"/>
                    <a:pt x="390" y="85"/>
                  </a:cubicBezTo>
                  <a:cubicBezTo>
                    <a:pt x="382" y="83"/>
                    <a:pt x="377" y="72"/>
                    <a:pt x="380" y="60"/>
                  </a:cubicBezTo>
                  <a:cubicBezTo>
                    <a:pt x="383" y="51"/>
                    <a:pt x="391" y="46"/>
                    <a:pt x="400" y="49"/>
                  </a:cubicBezTo>
                  <a:cubicBezTo>
                    <a:pt x="408" y="51"/>
                    <a:pt x="411" y="57"/>
                    <a:pt x="411" y="68"/>
                  </a:cubicBezTo>
                  <a:cubicBezTo>
                    <a:pt x="411" y="81"/>
                    <a:pt x="404" y="88"/>
                    <a:pt x="392" y="86"/>
                  </a:cubicBezTo>
                  <a:close/>
                  <a:moveTo>
                    <a:pt x="660" y="77"/>
                  </a:moveTo>
                  <a:cubicBezTo>
                    <a:pt x="661" y="89"/>
                    <a:pt x="669" y="95"/>
                    <a:pt x="681" y="93"/>
                  </a:cubicBezTo>
                  <a:cubicBezTo>
                    <a:pt x="685" y="92"/>
                    <a:pt x="689" y="89"/>
                    <a:pt x="692" y="87"/>
                  </a:cubicBezTo>
                  <a:cubicBezTo>
                    <a:pt x="693" y="88"/>
                    <a:pt x="693" y="90"/>
                    <a:pt x="693" y="91"/>
                  </a:cubicBezTo>
                  <a:cubicBezTo>
                    <a:pt x="696" y="91"/>
                    <a:pt x="698" y="91"/>
                    <a:pt x="701" y="91"/>
                  </a:cubicBezTo>
                  <a:cubicBezTo>
                    <a:pt x="701" y="75"/>
                    <a:pt x="701" y="59"/>
                    <a:pt x="701" y="43"/>
                  </a:cubicBezTo>
                  <a:cubicBezTo>
                    <a:pt x="698" y="43"/>
                    <a:pt x="695" y="43"/>
                    <a:pt x="693" y="43"/>
                  </a:cubicBezTo>
                  <a:cubicBezTo>
                    <a:pt x="693" y="52"/>
                    <a:pt x="693" y="61"/>
                    <a:pt x="693" y="69"/>
                  </a:cubicBezTo>
                  <a:cubicBezTo>
                    <a:pt x="692" y="72"/>
                    <a:pt x="692" y="76"/>
                    <a:pt x="691" y="79"/>
                  </a:cubicBezTo>
                  <a:cubicBezTo>
                    <a:pt x="689" y="84"/>
                    <a:pt x="684" y="87"/>
                    <a:pt x="677" y="86"/>
                  </a:cubicBezTo>
                  <a:cubicBezTo>
                    <a:pt x="672" y="85"/>
                    <a:pt x="669" y="82"/>
                    <a:pt x="668" y="75"/>
                  </a:cubicBezTo>
                  <a:cubicBezTo>
                    <a:pt x="668" y="73"/>
                    <a:pt x="668" y="71"/>
                    <a:pt x="668" y="68"/>
                  </a:cubicBezTo>
                  <a:cubicBezTo>
                    <a:pt x="668" y="60"/>
                    <a:pt x="668" y="51"/>
                    <a:pt x="668" y="43"/>
                  </a:cubicBezTo>
                  <a:cubicBezTo>
                    <a:pt x="665" y="43"/>
                    <a:pt x="663" y="43"/>
                    <a:pt x="660" y="43"/>
                  </a:cubicBezTo>
                  <a:cubicBezTo>
                    <a:pt x="660" y="54"/>
                    <a:pt x="659" y="65"/>
                    <a:pt x="660" y="77"/>
                  </a:cubicBezTo>
                  <a:close/>
                  <a:moveTo>
                    <a:pt x="722" y="64"/>
                  </a:moveTo>
                  <a:cubicBezTo>
                    <a:pt x="722" y="61"/>
                    <a:pt x="723" y="59"/>
                    <a:pt x="724" y="56"/>
                  </a:cubicBezTo>
                  <a:cubicBezTo>
                    <a:pt x="726" y="51"/>
                    <a:pt x="732" y="48"/>
                    <a:pt x="737" y="48"/>
                  </a:cubicBezTo>
                  <a:cubicBezTo>
                    <a:pt x="742" y="49"/>
                    <a:pt x="746" y="53"/>
                    <a:pt x="746" y="59"/>
                  </a:cubicBezTo>
                  <a:cubicBezTo>
                    <a:pt x="747" y="64"/>
                    <a:pt x="747" y="68"/>
                    <a:pt x="747" y="72"/>
                  </a:cubicBezTo>
                  <a:cubicBezTo>
                    <a:pt x="747" y="78"/>
                    <a:pt x="747" y="85"/>
                    <a:pt x="747" y="91"/>
                  </a:cubicBezTo>
                  <a:cubicBezTo>
                    <a:pt x="750" y="91"/>
                    <a:pt x="752" y="91"/>
                    <a:pt x="755" y="91"/>
                  </a:cubicBezTo>
                  <a:cubicBezTo>
                    <a:pt x="755" y="86"/>
                    <a:pt x="755" y="80"/>
                    <a:pt x="755" y="74"/>
                  </a:cubicBezTo>
                  <a:cubicBezTo>
                    <a:pt x="755" y="67"/>
                    <a:pt x="755" y="61"/>
                    <a:pt x="754" y="54"/>
                  </a:cubicBezTo>
                  <a:cubicBezTo>
                    <a:pt x="752" y="46"/>
                    <a:pt x="747" y="42"/>
                    <a:pt x="738" y="41"/>
                  </a:cubicBezTo>
                  <a:cubicBezTo>
                    <a:pt x="732" y="41"/>
                    <a:pt x="727" y="44"/>
                    <a:pt x="722" y="49"/>
                  </a:cubicBezTo>
                  <a:cubicBezTo>
                    <a:pt x="722" y="47"/>
                    <a:pt x="722" y="45"/>
                    <a:pt x="722" y="43"/>
                  </a:cubicBezTo>
                  <a:cubicBezTo>
                    <a:pt x="719" y="43"/>
                    <a:pt x="717" y="43"/>
                    <a:pt x="714" y="43"/>
                  </a:cubicBezTo>
                  <a:cubicBezTo>
                    <a:pt x="714" y="59"/>
                    <a:pt x="714" y="75"/>
                    <a:pt x="714" y="91"/>
                  </a:cubicBezTo>
                  <a:cubicBezTo>
                    <a:pt x="717" y="91"/>
                    <a:pt x="719" y="91"/>
                    <a:pt x="722" y="91"/>
                  </a:cubicBezTo>
                  <a:cubicBezTo>
                    <a:pt x="722" y="82"/>
                    <a:pt x="722" y="73"/>
                    <a:pt x="722" y="64"/>
                  </a:cubicBezTo>
                  <a:close/>
                  <a:moveTo>
                    <a:pt x="585" y="91"/>
                  </a:moveTo>
                  <a:cubicBezTo>
                    <a:pt x="585" y="82"/>
                    <a:pt x="585" y="73"/>
                    <a:pt x="586" y="65"/>
                  </a:cubicBezTo>
                  <a:cubicBezTo>
                    <a:pt x="586" y="61"/>
                    <a:pt x="587" y="56"/>
                    <a:pt x="589" y="53"/>
                  </a:cubicBezTo>
                  <a:cubicBezTo>
                    <a:pt x="592" y="49"/>
                    <a:pt x="597" y="48"/>
                    <a:pt x="602" y="49"/>
                  </a:cubicBezTo>
                  <a:cubicBezTo>
                    <a:pt x="607" y="50"/>
                    <a:pt x="609" y="53"/>
                    <a:pt x="610" y="58"/>
                  </a:cubicBezTo>
                  <a:cubicBezTo>
                    <a:pt x="610" y="61"/>
                    <a:pt x="610" y="64"/>
                    <a:pt x="610" y="66"/>
                  </a:cubicBezTo>
                  <a:cubicBezTo>
                    <a:pt x="610" y="75"/>
                    <a:pt x="610" y="83"/>
                    <a:pt x="610" y="91"/>
                  </a:cubicBezTo>
                  <a:cubicBezTo>
                    <a:pt x="613" y="91"/>
                    <a:pt x="616" y="91"/>
                    <a:pt x="618" y="91"/>
                  </a:cubicBezTo>
                  <a:cubicBezTo>
                    <a:pt x="618" y="79"/>
                    <a:pt x="618" y="67"/>
                    <a:pt x="617" y="55"/>
                  </a:cubicBezTo>
                  <a:cubicBezTo>
                    <a:pt x="617" y="46"/>
                    <a:pt x="611" y="42"/>
                    <a:pt x="601" y="41"/>
                  </a:cubicBezTo>
                  <a:cubicBezTo>
                    <a:pt x="595" y="41"/>
                    <a:pt x="590" y="44"/>
                    <a:pt x="586" y="49"/>
                  </a:cubicBezTo>
                  <a:cubicBezTo>
                    <a:pt x="585" y="47"/>
                    <a:pt x="585" y="45"/>
                    <a:pt x="585" y="43"/>
                  </a:cubicBezTo>
                  <a:cubicBezTo>
                    <a:pt x="582" y="43"/>
                    <a:pt x="580" y="43"/>
                    <a:pt x="577" y="43"/>
                  </a:cubicBezTo>
                  <a:cubicBezTo>
                    <a:pt x="577" y="59"/>
                    <a:pt x="577" y="75"/>
                    <a:pt x="577" y="91"/>
                  </a:cubicBezTo>
                  <a:cubicBezTo>
                    <a:pt x="580" y="91"/>
                    <a:pt x="583" y="91"/>
                    <a:pt x="585" y="91"/>
                  </a:cubicBezTo>
                  <a:close/>
                  <a:moveTo>
                    <a:pt x="266" y="92"/>
                  </a:moveTo>
                  <a:cubicBezTo>
                    <a:pt x="269" y="92"/>
                    <a:pt x="271" y="92"/>
                    <a:pt x="274" y="92"/>
                  </a:cubicBezTo>
                  <a:cubicBezTo>
                    <a:pt x="274" y="89"/>
                    <a:pt x="274" y="87"/>
                    <a:pt x="274" y="85"/>
                  </a:cubicBezTo>
                  <a:cubicBezTo>
                    <a:pt x="274" y="77"/>
                    <a:pt x="274" y="69"/>
                    <a:pt x="274" y="62"/>
                  </a:cubicBezTo>
                  <a:cubicBezTo>
                    <a:pt x="274" y="54"/>
                    <a:pt x="280" y="48"/>
                    <a:pt x="287" y="48"/>
                  </a:cubicBezTo>
                  <a:cubicBezTo>
                    <a:pt x="294" y="48"/>
                    <a:pt x="297" y="52"/>
                    <a:pt x="298" y="60"/>
                  </a:cubicBezTo>
                  <a:cubicBezTo>
                    <a:pt x="299" y="66"/>
                    <a:pt x="299" y="72"/>
                    <a:pt x="299" y="78"/>
                  </a:cubicBezTo>
                  <a:cubicBezTo>
                    <a:pt x="299" y="82"/>
                    <a:pt x="299" y="87"/>
                    <a:pt x="299" y="92"/>
                  </a:cubicBezTo>
                  <a:cubicBezTo>
                    <a:pt x="302" y="92"/>
                    <a:pt x="304" y="92"/>
                    <a:pt x="307" y="92"/>
                  </a:cubicBezTo>
                  <a:cubicBezTo>
                    <a:pt x="307" y="82"/>
                    <a:pt x="307" y="72"/>
                    <a:pt x="307" y="63"/>
                  </a:cubicBezTo>
                  <a:cubicBezTo>
                    <a:pt x="307" y="61"/>
                    <a:pt x="307" y="59"/>
                    <a:pt x="306" y="57"/>
                  </a:cubicBezTo>
                  <a:cubicBezTo>
                    <a:pt x="305" y="46"/>
                    <a:pt x="298" y="39"/>
                    <a:pt x="287" y="42"/>
                  </a:cubicBezTo>
                  <a:cubicBezTo>
                    <a:pt x="282" y="43"/>
                    <a:pt x="278" y="46"/>
                    <a:pt x="274" y="48"/>
                  </a:cubicBezTo>
                  <a:cubicBezTo>
                    <a:pt x="274" y="47"/>
                    <a:pt x="274" y="45"/>
                    <a:pt x="274" y="43"/>
                  </a:cubicBezTo>
                  <a:cubicBezTo>
                    <a:pt x="271" y="43"/>
                    <a:pt x="269" y="43"/>
                    <a:pt x="266" y="43"/>
                  </a:cubicBezTo>
                  <a:cubicBezTo>
                    <a:pt x="266" y="59"/>
                    <a:pt x="266" y="75"/>
                    <a:pt x="266" y="92"/>
                  </a:cubicBezTo>
                  <a:close/>
                  <a:moveTo>
                    <a:pt x="515" y="41"/>
                  </a:moveTo>
                  <a:cubicBezTo>
                    <a:pt x="513" y="41"/>
                    <a:pt x="512" y="41"/>
                    <a:pt x="510" y="41"/>
                  </a:cubicBezTo>
                  <a:cubicBezTo>
                    <a:pt x="502" y="42"/>
                    <a:pt x="496" y="47"/>
                    <a:pt x="495" y="54"/>
                  </a:cubicBezTo>
                  <a:cubicBezTo>
                    <a:pt x="494" y="60"/>
                    <a:pt x="497" y="66"/>
                    <a:pt x="505" y="69"/>
                  </a:cubicBezTo>
                  <a:cubicBezTo>
                    <a:pt x="508" y="71"/>
                    <a:pt x="512" y="72"/>
                    <a:pt x="514" y="74"/>
                  </a:cubicBezTo>
                  <a:cubicBezTo>
                    <a:pt x="516" y="76"/>
                    <a:pt x="517" y="79"/>
                    <a:pt x="517" y="81"/>
                  </a:cubicBezTo>
                  <a:cubicBezTo>
                    <a:pt x="516" y="83"/>
                    <a:pt x="514" y="85"/>
                    <a:pt x="512" y="86"/>
                  </a:cubicBezTo>
                  <a:cubicBezTo>
                    <a:pt x="510" y="86"/>
                    <a:pt x="507" y="86"/>
                    <a:pt x="505" y="86"/>
                  </a:cubicBezTo>
                  <a:cubicBezTo>
                    <a:pt x="502" y="85"/>
                    <a:pt x="498" y="84"/>
                    <a:pt x="495" y="82"/>
                  </a:cubicBezTo>
                  <a:cubicBezTo>
                    <a:pt x="494" y="91"/>
                    <a:pt x="495" y="92"/>
                    <a:pt x="503" y="93"/>
                  </a:cubicBezTo>
                  <a:cubicBezTo>
                    <a:pt x="507" y="93"/>
                    <a:pt x="512" y="93"/>
                    <a:pt x="515" y="92"/>
                  </a:cubicBezTo>
                  <a:cubicBezTo>
                    <a:pt x="521" y="90"/>
                    <a:pt x="524" y="86"/>
                    <a:pt x="525" y="81"/>
                  </a:cubicBezTo>
                  <a:cubicBezTo>
                    <a:pt x="526" y="74"/>
                    <a:pt x="524" y="70"/>
                    <a:pt x="518" y="67"/>
                  </a:cubicBezTo>
                  <a:cubicBezTo>
                    <a:pt x="515" y="65"/>
                    <a:pt x="511" y="63"/>
                    <a:pt x="508" y="62"/>
                  </a:cubicBezTo>
                  <a:cubicBezTo>
                    <a:pt x="504" y="60"/>
                    <a:pt x="503" y="57"/>
                    <a:pt x="504" y="53"/>
                  </a:cubicBezTo>
                  <a:cubicBezTo>
                    <a:pt x="504" y="50"/>
                    <a:pt x="507" y="48"/>
                    <a:pt x="511" y="48"/>
                  </a:cubicBezTo>
                  <a:cubicBezTo>
                    <a:pt x="515" y="49"/>
                    <a:pt x="519" y="50"/>
                    <a:pt x="523" y="50"/>
                  </a:cubicBezTo>
                  <a:cubicBezTo>
                    <a:pt x="523" y="43"/>
                    <a:pt x="523" y="42"/>
                    <a:pt x="515" y="41"/>
                  </a:cubicBezTo>
                  <a:close/>
                  <a:moveTo>
                    <a:pt x="642" y="81"/>
                  </a:moveTo>
                  <a:cubicBezTo>
                    <a:pt x="641" y="70"/>
                    <a:pt x="641" y="60"/>
                    <a:pt x="641" y="49"/>
                  </a:cubicBezTo>
                  <a:cubicBezTo>
                    <a:pt x="645" y="49"/>
                    <a:pt x="649" y="49"/>
                    <a:pt x="653" y="49"/>
                  </a:cubicBezTo>
                  <a:cubicBezTo>
                    <a:pt x="653" y="47"/>
                    <a:pt x="653" y="45"/>
                    <a:pt x="653" y="42"/>
                  </a:cubicBezTo>
                  <a:cubicBezTo>
                    <a:pt x="649" y="42"/>
                    <a:pt x="645" y="42"/>
                    <a:pt x="641" y="42"/>
                  </a:cubicBezTo>
                  <a:cubicBezTo>
                    <a:pt x="641" y="38"/>
                    <a:pt x="641" y="33"/>
                    <a:pt x="641" y="29"/>
                  </a:cubicBezTo>
                  <a:cubicBezTo>
                    <a:pt x="629" y="28"/>
                    <a:pt x="634" y="37"/>
                    <a:pt x="632" y="42"/>
                  </a:cubicBezTo>
                  <a:cubicBezTo>
                    <a:pt x="630" y="42"/>
                    <a:pt x="627" y="43"/>
                    <a:pt x="625" y="43"/>
                  </a:cubicBezTo>
                  <a:cubicBezTo>
                    <a:pt x="625" y="45"/>
                    <a:pt x="625" y="47"/>
                    <a:pt x="625" y="49"/>
                  </a:cubicBezTo>
                  <a:cubicBezTo>
                    <a:pt x="627" y="49"/>
                    <a:pt x="630" y="49"/>
                    <a:pt x="633" y="50"/>
                  </a:cubicBezTo>
                  <a:cubicBezTo>
                    <a:pt x="633" y="51"/>
                    <a:pt x="633" y="53"/>
                    <a:pt x="633" y="55"/>
                  </a:cubicBezTo>
                  <a:cubicBezTo>
                    <a:pt x="633" y="63"/>
                    <a:pt x="633" y="72"/>
                    <a:pt x="633" y="80"/>
                  </a:cubicBezTo>
                  <a:cubicBezTo>
                    <a:pt x="633" y="89"/>
                    <a:pt x="638" y="93"/>
                    <a:pt x="647" y="93"/>
                  </a:cubicBezTo>
                  <a:cubicBezTo>
                    <a:pt x="653" y="93"/>
                    <a:pt x="654" y="92"/>
                    <a:pt x="653" y="85"/>
                  </a:cubicBezTo>
                  <a:cubicBezTo>
                    <a:pt x="646" y="87"/>
                    <a:pt x="642" y="86"/>
                    <a:pt x="642" y="81"/>
                  </a:cubicBezTo>
                  <a:close/>
                  <a:moveTo>
                    <a:pt x="563" y="91"/>
                  </a:moveTo>
                  <a:cubicBezTo>
                    <a:pt x="563" y="69"/>
                    <a:pt x="563" y="46"/>
                    <a:pt x="563" y="23"/>
                  </a:cubicBezTo>
                  <a:cubicBezTo>
                    <a:pt x="560" y="23"/>
                    <a:pt x="557" y="23"/>
                    <a:pt x="555" y="23"/>
                  </a:cubicBezTo>
                  <a:cubicBezTo>
                    <a:pt x="555" y="46"/>
                    <a:pt x="555" y="69"/>
                    <a:pt x="555" y="91"/>
                  </a:cubicBezTo>
                  <a:cubicBezTo>
                    <a:pt x="558" y="91"/>
                    <a:pt x="560" y="91"/>
                    <a:pt x="563" y="91"/>
                  </a:cubicBezTo>
                  <a:close/>
                  <a:moveTo>
                    <a:pt x="246" y="92"/>
                  </a:moveTo>
                  <a:cubicBezTo>
                    <a:pt x="249" y="92"/>
                    <a:pt x="251" y="92"/>
                    <a:pt x="253" y="92"/>
                  </a:cubicBezTo>
                  <a:cubicBezTo>
                    <a:pt x="253" y="75"/>
                    <a:pt x="253" y="59"/>
                    <a:pt x="253" y="43"/>
                  </a:cubicBezTo>
                  <a:cubicBezTo>
                    <a:pt x="251" y="43"/>
                    <a:pt x="249" y="43"/>
                    <a:pt x="246" y="43"/>
                  </a:cubicBezTo>
                  <a:cubicBezTo>
                    <a:pt x="246" y="59"/>
                    <a:pt x="246" y="76"/>
                    <a:pt x="246" y="92"/>
                  </a:cubicBezTo>
                  <a:close/>
                  <a:moveTo>
                    <a:pt x="251" y="32"/>
                  </a:moveTo>
                  <a:cubicBezTo>
                    <a:pt x="252" y="30"/>
                    <a:pt x="254" y="29"/>
                    <a:pt x="255" y="27"/>
                  </a:cubicBezTo>
                  <a:cubicBezTo>
                    <a:pt x="256" y="23"/>
                    <a:pt x="253" y="21"/>
                    <a:pt x="250" y="21"/>
                  </a:cubicBezTo>
                  <a:cubicBezTo>
                    <a:pt x="247" y="21"/>
                    <a:pt x="244" y="23"/>
                    <a:pt x="245" y="26"/>
                  </a:cubicBezTo>
                  <a:cubicBezTo>
                    <a:pt x="245" y="28"/>
                    <a:pt x="247" y="30"/>
                    <a:pt x="248" y="32"/>
                  </a:cubicBezTo>
                  <a:cubicBezTo>
                    <a:pt x="249" y="32"/>
                    <a:pt x="250" y="32"/>
                    <a:pt x="251" y="32"/>
                  </a:cubicBezTo>
                  <a:close/>
                </a:path>
              </a:pathLst>
            </a:custGeom>
            <a:solidFill>
              <a:srgbClr val="FFFFFF"/>
            </a:solidFill>
            <a:ln>
              <a:noFill/>
            </a:ln>
          </p:spPr>
          <p:txBody>
            <a:bodyPr vert="horz" wrap="square" lIns="87857" tIns="43929" rIns="87857" bIns="43929" numCol="1" anchor="t" anchorCtr="0" compatLnSpc="1">
              <a:prstTxWarp prst="textNoShape">
                <a:avLst/>
              </a:prstTxWarp>
            </a:bodyPr>
            <a:lstStyle/>
            <a:p>
              <a:pPr defTabSz="896085"/>
              <a:endParaRPr lang="en-US" sz="1729">
                <a:solidFill>
                  <a:srgbClr val="1A1A1A"/>
                </a:solidFill>
              </a:endParaRPr>
            </a:p>
          </p:txBody>
        </p:sp>
      </p:grpSp>
      <p:sp>
        <p:nvSpPr>
          <p:cNvPr id="247" name="TextBox 246"/>
          <p:cNvSpPr txBox="1"/>
          <p:nvPr/>
        </p:nvSpPr>
        <p:spPr>
          <a:xfrm>
            <a:off x="10130727" y="2273673"/>
            <a:ext cx="2064977" cy="162890"/>
          </a:xfrm>
          <a:prstGeom prst="rect">
            <a:avLst/>
          </a:prstGeom>
          <a:noFill/>
        </p:spPr>
        <p:txBody>
          <a:bodyPr wrap="square" lIns="0" tIns="0" rIns="0" bIns="0" rtlCol="0">
            <a:spAutoFit/>
          </a:bodyPr>
          <a:lstStyle/>
          <a:p>
            <a:pPr algn="ctr" defTabSz="1218184">
              <a:lnSpc>
                <a:spcPct val="90000"/>
              </a:lnSpc>
              <a:spcBef>
                <a:spcPct val="20000"/>
              </a:spcBef>
              <a:buSzPct val="80000"/>
            </a:pPr>
            <a:r>
              <a:rPr lang="en-US" sz="1176" dirty="0">
                <a:solidFill>
                  <a:srgbClr val="1A1A1A"/>
                </a:solidFill>
              </a:rPr>
              <a:t>3rd party clouds/hosting</a:t>
            </a:r>
          </a:p>
        </p:txBody>
      </p:sp>
      <p:grpSp>
        <p:nvGrpSpPr>
          <p:cNvPr id="257" name="Group 256"/>
          <p:cNvGrpSpPr/>
          <p:nvPr/>
        </p:nvGrpSpPr>
        <p:grpSpPr>
          <a:xfrm>
            <a:off x="7866497" y="1619894"/>
            <a:ext cx="694811" cy="493635"/>
            <a:chOff x="5543178" y="2749845"/>
            <a:chExt cx="1350118" cy="1163895"/>
          </a:xfrm>
        </p:grpSpPr>
        <p:sp>
          <p:nvSpPr>
            <p:cNvPr id="258" name="Isosceles Triangle 257"/>
            <p:cNvSpPr/>
            <p:nvPr/>
          </p:nvSpPr>
          <p:spPr bwMode="auto">
            <a:xfrm>
              <a:off x="5543178" y="2749845"/>
              <a:ext cx="1350118" cy="1163895"/>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solidFill>
                  <a:srgbClr val="1A1A1A"/>
                </a:solidFill>
              </a:endParaRPr>
            </a:p>
          </p:txBody>
        </p:sp>
        <p:grpSp>
          <p:nvGrpSpPr>
            <p:cNvPr id="259" name="Group 4"/>
            <p:cNvGrpSpPr>
              <a:grpSpLocks noChangeAspect="1"/>
            </p:cNvGrpSpPr>
            <p:nvPr/>
          </p:nvGrpSpPr>
          <p:grpSpPr bwMode="auto">
            <a:xfrm>
              <a:off x="5825237" y="3094530"/>
              <a:ext cx="783475" cy="778536"/>
              <a:chOff x="3125" y="1415"/>
              <a:chExt cx="1586" cy="1576"/>
            </a:xfrm>
            <a:solidFill>
              <a:schemeClr val="tx2"/>
            </a:solidFill>
          </p:grpSpPr>
          <p:sp>
            <p:nvSpPr>
              <p:cNvPr id="260" name="Freeform 5"/>
              <p:cNvSpPr>
                <a:spLocks/>
              </p:cNvSpPr>
              <p:nvPr/>
            </p:nvSpPr>
            <p:spPr bwMode="auto">
              <a:xfrm>
                <a:off x="3942" y="2006"/>
                <a:ext cx="273" cy="494"/>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61" name="Freeform 6"/>
              <p:cNvSpPr>
                <a:spLocks/>
              </p:cNvSpPr>
              <p:nvPr/>
            </p:nvSpPr>
            <p:spPr bwMode="auto">
              <a:xfrm>
                <a:off x="3600" y="2013"/>
                <a:ext cx="275" cy="487"/>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62" name="Freeform 7"/>
              <p:cNvSpPr>
                <a:spLocks noEditPoints="1"/>
              </p:cNvSpPr>
              <p:nvPr/>
            </p:nvSpPr>
            <p:spPr bwMode="auto">
              <a:xfrm>
                <a:off x="3125" y="1415"/>
                <a:ext cx="1586" cy="1576"/>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grpSp>
      </p:grpSp>
      <p:sp>
        <p:nvSpPr>
          <p:cNvPr id="263" name="Rectangle 262"/>
          <p:cNvSpPr>
            <a:spLocks noChangeAspect="1"/>
          </p:cNvSpPr>
          <p:nvPr/>
        </p:nvSpPr>
        <p:spPr>
          <a:xfrm>
            <a:off x="7616915" y="2121116"/>
            <a:ext cx="1314188" cy="605102"/>
          </a:xfrm>
          <a:prstGeom prst="rect">
            <a:avLst/>
          </a:prstGeom>
        </p:spPr>
        <p:txBody>
          <a:bodyPr wrap="square">
            <a:spAutoFit/>
          </a:bodyPr>
          <a:lstStyle/>
          <a:p>
            <a:pPr defTabSz="914093"/>
            <a:r>
              <a:rPr lang="en-US" sz="1960" kern="0" dirty="0">
                <a:solidFill>
                  <a:srgbClr val="1A1A1A"/>
                </a:solidFill>
                <a:cs typeface="Arial" panose="020B0604020202020204" pitchFamily="34" charset="0"/>
              </a:rPr>
              <a:t> </a:t>
            </a:r>
            <a:r>
              <a:rPr lang="en-US" sz="1372" kern="0" dirty="0" smtClean="0">
                <a:solidFill>
                  <a:srgbClr val="1A1A1A"/>
                </a:solidFill>
                <a:cs typeface="Arial" panose="020B0604020202020204" pitchFamily="34" charset="0"/>
              </a:rPr>
              <a:t>Microsoft </a:t>
            </a:r>
            <a:r>
              <a:rPr lang="en-US" sz="1372" kern="0" dirty="0">
                <a:solidFill>
                  <a:srgbClr val="1A1A1A"/>
                </a:solidFill>
                <a:cs typeface="Arial" panose="020B0604020202020204" pitchFamily="34" charset="0"/>
              </a:rPr>
              <a:t>Azure AD</a:t>
            </a:r>
            <a:endParaRPr lang="en-US" sz="1372" dirty="0">
              <a:solidFill>
                <a:srgbClr val="1A1A1A"/>
              </a:solidFill>
            </a:endParaRPr>
          </a:p>
        </p:txBody>
      </p:sp>
      <p:grpSp>
        <p:nvGrpSpPr>
          <p:cNvPr id="265" name="Group 264"/>
          <p:cNvGrpSpPr>
            <a:grpSpLocks noChangeAspect="1"/>
          </p:cNvGrpSpPr>
          <p:nvPr/>
        </p:nvGrpSpPr>
        <p:grpSpPr>
          <a:xfrm>
            <a:off x="5301003" y="5088576"/>
            <a:ext cx="3906065" cy="1701487"/>
            <a:chOff x="820718" y="2356195"/>
            <a:chExt cx="4727050" cy="1811787"/>
          </a:xfrm>
        </p:grpSpPr>
        <p:sp>
          <p:nvSpPr>
            <p:cNvPr id="296" name="Rectangle 295"/>
            <p:cNvSpPr/>
            <p:nvPr/>
          </p:nvSpPr>
          <p:spPr bwMode="auto">
            <a:xfrm>
              <a:off x="3154240" y="2356195"/>
              <a:ext cx="2393528" cy="1447846"/>
            </a:xfrm>
            <a:prstGeom prst="rect">
              <a:avLst/>
            </a:prstGeom>
            <a:solidFill>
              <a:schemeClr val="accent1"/>
            </a:solidFill>
            <a:ln w="19050">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895822" fontAlgn="base">
                <a:lnSpc>
                  <a:spcPct val="90000"/>
                </a:lnSpc>
                <a:spcBef>
                  <a:spcPct val="0"/>
                </a:spcBef>
                <a:spcAft>
                  <a:spcPct val="0"/>
                </a:spcAft>
              </a:pPr>
              <a:endParaRPr lang="en-US" sz="1960" spc="-49" dirty="0">
                <a:solidFill>
                  <a:srgbClr val="1A1A1A"/>
                </a:solidFill>
              </a:endParaRPr>
            </a:p>
          </p:txBody>
        </p:sp>
        <p:grpSp>
          <p:nvGrpSpPr>
            <p:cNvPr id="267" name="Group 3"/>
            <p:cNvGrpSpPr>
              <a:grpSpLocks noChangeAspect="1"/>
            </p:cNvGrpSpPr>
            <p:nvPr/>
          </p:nvGrpSpPr>
          <p:grpSpPr>
            <a:xfrm>
              <a:off x="820718" y="2771308"/>
              <a:ext cx="1663723" cy="1396674"/>
              <a:chOff x="5168302" y="3917505"/>
              <a:chExt cx="2195536" cy="1843122"/>
            </a:xfrm>
          </p:grpSpPr>
          <p:sp>
            <p:nvSpPr>
              <p:cNvPr id="268" name="Round Same Side Corner Rectangle 4"/>
              <p:cNvSpPr/>
              <p:nvPr>
                <p:custDataLst>
                  <p:tags r:id="rId1"/>
                </p:custDataLst>
              </p:nvPr>
            </p:nvSpPr>
            <p:spPr bwMode="auto">
              <a:xfrm rot="10800000">
                <a:off x="5168302" y="3917505"/>
                <a:ext cx="2195536" cy="1843122"/>
              </a:xfrm>
              <a:prstGeom prst="round2SameRect">
                <a:avLst>
                  <a:gd name="adj1" fmla="val 0"/>
                  <a:gd name="adj2" fmla="val 0"/>
                </a:avLst>
              </a:prstGeom>
              <a:noFill/>
              <a:ln w="19050" cap="flat" cmpd="sng" algn="ctr">
                <a:noFill/>
                <a:prstDash val="solid"/>
                <a:headEnd type="none" w="med" len="med"/>
                <a:tailEnd type="none" w="med" len="med"/>
              </a:ln>
              <a:effectLst/>
            </p:spPr>
            <p:txBody>
              <a:bodyPr vert="horz" wrap="square" lIns="111841" tIns="55919" rIns="111841" bIns="55919" numCol="1" rtlCol="0" anchor="ctr" anchorCtr="0" compatLnSpc="1">
                <a:prstTxWarp prst="textNoShape">
                  <a:avLst/>
                </a:prstTxWarp>
              </a:bodyPr>
              <a:lstStyle/>
              <a:p>
                <a:pPr algn="ctr" defTabSz="1118033" fontAlgn="base">
                  <a:spcBef>
                    <a:spcPct val="0"/>
                  </a:spcBef>
                  <a:spcAft>
                    <a:spcPct val="0"/>
                  </a:spcAft>
                  <a:defRPr/>
                </a:pPr>
                <a:endParaRPr lang="en-US" sz="2752" kern="0" dirty="0">
                  <a:solidFill>
                    <a:srgbClr val="1A1A1A"/>
                  </a:solidFill>
                </a:endParaRPr>
              </a:p>
            </p:txBody>
          </p:sp>
          <p:grpSp>
            <p:nvGrpSpPr>
              <p:cNvPr id="270" name="Group 8"/>
              <p:cNvGrpSpPr/>
              <p:nvPr/>
            </p:nvGrpSpPr>
            <p:grpSpPr>
              <a:xfrm>
                <a:off x="6132427" y="4348831"/>
                <a:ext cx="248013" cy="405722"/>
                <a:chOff x="2206989" y="4938392"/>
                <a:chExt cx="231983" cy="399928"/>
              </a:xfrm>
            </p:grpSpPr>
            <p:sp>
              <p:nvSpPr>
                <p:cNvPr id="283" name="Arc 26"/>
                <p:cNvSpPr/>
                <p:nvPr/>
              </p:nvSpPr>
              <p:spPr>
                <a:xfrm rot="5012506">
                  <a:off x="2200463"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1A1A1A"/>
                    </a:solidFill>
                  </a:endParaRPr>
                </a:p>
              </p:txBody>
            </p:sp>
            <p:sp>
              <p:nvSpPr>
                <p:cNvPr id="284" name="Arc 29"/>
                <p:cNvSpPr/>
                <p:nvPr/>
              </p:nvSpPr>
              <p:spPr>
                <a:xfrm rot="16587494" flipH="1">
                  <a:off x="2252986" y="5152334"/>
                  <a:ext cx="197274" cy="174698"/>
                </a:xfrm>
                <a:prstGeom prst="arc">
                  <a:avLst>
                    <a:gd name="adj1" fmla="val 16200000"/>
                    <a:gd name="adj2" fmla="val 814800"/>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1A1A1A"/>
                    </a:solidFill>
                  </a:endParaRPr>
                </a:p>
              </p:txBody>
            </p:sp>
            <p:sp>
              <p:nvSpPr>
                <p:cNvPr id="285" name="Arc 30"/>
                <p:cNvSpPr/>
                <p:nvPr/>
              </p:nvSpPr>
              <p:spPr>
                <a:xfrm rot="7395384">
                  <a:off x="2218960" y="4926421"/>
                  <a:ext cx="150756" cy="174698"/>
                </a:xfrm>
                <a:prstGeom prst="arc">
                  <a:avLst>
                    <a:gd name="adj1" fmla="val 16200000"/>
                    <a:gd name="adj2" fmla="val 21459126"/>
                  </a:avLst>
                </a:prstGeom>
                <a:noFill/>
                <a:ln w="9525"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defTabSz="913651">
                    <a:defRPr/>
                  </a:pPr>
                  <a:endParaRPr lang="en-US" sz="1834" dirty="0">
                    <a:ln>
                      <a:solidFill>
                        <a:srgbClr val="FFFFFF">
                          <a:alpha val="0"/>
                        </a:srgbClr>
                      </a:solidFill>
                    </a:ln>
                    <a:solidFill>
                      <a:srgbClr val="1A1A1A"/>
                    </a:solidFill>
                  </a:endParaRPr>
                </a:p>
              </p:txBody>
            </p:sp>
            <p:cxnSp>
              <p:nvCxnSpPr>
                <p:cNvPr id="286" name="Straight Connector 33"/>
                <p:cNvCxnSpPr/>
                <p:nvPr/>
              </p:nvCxnSpPr>
              <p:spPr>
                <a:xfrm>
                  <a:off x="2247429" y="5077335"/>
                  <a:ext cx="0" cy="239757"/>
                </a:xfrm>
                <a:prstGeom prst="line">
                  <a:avLst/>
                </a:prstGeom>
                <a:noFill/>
                <a:ln w="9525" cap="flat" cmpd="sng" algn="ctr">
                  <a:noFill/>
                  <a:prstDash val="solid"/>
                </a:ln>
                <a:effectLst/>
              </p:spPr>
            </p:cxnSp>
            <p:cxnSp>
              <p:nvCxnSpPr>
                <p:cNvPr id="288" name="Straight Connector 36"/>
                <p:cNvCxnSpPr/>
                <p:nvPr/>
              </p:nvCxnSpPr>
              <p:spPr>
                <a:xfrm>
                  <a:off x="2396995" y="5077355"/>
                  <a:ext cx="0" cy="239755"/>
                </a:xfrm>
                <a:prstGeom prst="line">
                  <a:avLst/>
                </a:prstGeom>
                <a:noFill/>
                <a:ln w="9525" cap="flat" cmpd="sng" algn="ctr">
                  <a:noFill/>
                  <a:prstDash val="solid"/>
                </a:ln>
                <a:effectLst/>
              </p:spPr>
            </p:cxnSp>
          </p:grpSp>
        </p:grpSp>
      </p:grpSp>
      <p:sp>
        <p:nvSpPr>
          <p:cNvPr id="311" name="Freeform 310"/>
          <p:cNvSpPr/>
          <p:nvPr/>
        </p:nvSpPr>
        <p:spPr bwMode="auto">
          <a:xfrm rot="19083974">
            <a:off x="6740331" y="3062527"/>
            <a:ext cx="1360005" cy="1532884"/>
          </a:xfrm>
          <a:custGeom>
            <a:avLst/>
            <a:gdLst>
              <a:gd name="connsiteX0" fmla="*/ 0 w 581025"/>
              <a:gd name="connsiteY0" fmla="*/ 1200150 h 1200150"/>
              <a:gd name="connsiteX1" fmla="*/ 581025 w 581025"/>
              <a:gd name="connsiteY1" fmla="*/ 0 h 1200150"/>
            </a:gdLst>
            <a:ahLst/>
            <a:cxnLst>
              <a:cxn ang="0">
                <a:pos x="connsiteX0" y="connsiteY0"/>
              </a:cxn>
              <a:cxn ang="0">
                <a:pos x="connsiteX1" y="connsiteY1"/>
              </a:cxn>
            </a:cxnLst>
            <a:rect l="l" t="t" r="r" b="b"/>
            <a:pathLst>
              <a:path w="581025" h="1200150">
                <a:moveTo>
                  <a:pt x="0" y="1200150"/>
                </a:moveTo>
                <a:lnTo>
                  <a:pt x="581025" y="0"/>
                </a:lnTo>
              </a:path>
            </a:pathLst>
          </a:custGeom>
          <a:noFill/>
          <a:ln w="57150" cap="rnd">
            <a:solidFill>
              <a:schemeClr val="accent2">
                <a:lumMod val="40000"/>
                <a:lumOff val="60000"/>
              </a:schemeClr>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9"/>
            <a:endParaRPr lang="en-US" sz="1764">
              <a:solidFill>
                <a:srgbClr val="1A1A1A"/>
              </a:solidFill>
            </a:endParaRPr>
          </a:p>
        </p:txBody>
      </p:sp>
      <p:grpSp>
        <p:nvGrpSpPr>
          <p:cNvPr id="314" name="Group 313"/>
          <p:cNvGrpSpPr/>
          <p:nvPr/>
        </p:nvGrpSpPr>
        <p:grpSpPr>
          <a:xfrm>
            <a:off x="7684433" y="5245942"/>
            <a:ext cx="1727951" cy="1119424"/>
            <a:chOff x="4362450" y="3817938"/>
            <a:chExt cx="4495800" cy="2544763"/>
          </a:xfrm>
        </p:grpSpPr>
        <p:sp>
          <p:nvSpPr>
            <p:cNvPr id="315" name="Freeform 102"/>
            <p:cNvSpPr>
              <a:spLocks/>
            </p:cNvSpPr>
            <p:nvPr/>
          </p:nvSpPr>
          <p:spPr bwMode="auto">
            <a:xfrm>
              <a:off x="5302250"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0 w 930"/>
                <a:gd name="T13" fmla="*/ 0 h 786"/>
                <a:gd name="T14" fmla="*/ 180 w 930"/>
                <a:gd name="T15" fmla="*/ 134 h 786"/>
                <a:gd name="T16" fmla="*/ 0 w 930"/>
                <a:gd name="T17" fmla="*/ 134 h 786"/>
                <a:gd name="T18" fmla="*/ 0 w 930"/>
                <a:gd name="T19" fmla="*/ 166 h 786"/>
                <a:gd name="T20" fmla="*/ 42 w 930"/>
                <a:gd name="T21" fmla="*/ 166 h 786"/>
                <a:gd name="T22" fmla="*/ 42 w 930"/>
                <a:gd name="T23" fmla="*/ 786 h 786"/>
                <a:gd name="T24" fmla="*/ 887 w 930"/>
                <a:gd name="T25" fmla="*/ 786 h 786"/>
                <a:gd name="T26" fmla="*/ 887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0" y="0"/>
                  </a:lnTo>
                  <a:lnTo>
                    <a:pt x="180" y="134"/>
                  </a:lnTo>
                  <a:lnTo>
                    <a:pt x="0" y="134"/>
                  </a:lnTo>
                  <a:lnTo>
                    <a:pt x="0" y="166"/>
                  </a:lnTo>
                  <a:lnTo>
                    <a:pt x="42" y="166"/>
                  </a:lnTo>
                  <a:lnTo>
                    <a:pt x="42" y="786"/>
                  </a:lnTo>
                  <a:lnTo>
                    <a:pt x="887" y="786"/>
                  </a:lnTo>
                  <a:lnTo>
                    <a:pt x="887"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6" name="Freeform 103"/>
            <p:cNvSpPr>
              <a:spLocks/>
            </p:cNvSpPr>
            <p:nvPr/>
          </p:nvSpPr>
          <p:spPr bwMode="auto">
            <a:xfrm>
              <a:off x="6078537" y="5114926"/>
              <a:ext cx="1476375" cy="1247775"/>
            </a:xfrm>
            <a:custGeom>
              <a:avLst/>
              <a:gdLst>
                <a:gd name="T0" fmla="*/ 419 w 930"/>
                <a:gd name="T1" fmla="*/ 134 h 786"/>
                <a:gd name="T2" fmla="*/ 419 w 930"/>
                <a:gd name="T3" fmla="*/ 0 h 786"/>
                <a:gd name="T4" fmla="*/ 317 w 930"/>
                <a:gd name="T5" fmla="*/ 0 h 786"/>
                <a:gd name="T6" fmla="*/ 317 w 930"/>
                <a:gd name="T7" fmla="*/ 134 h 786"/>
                <a:gd name="T8" fmla="*/ 282 w 930"/>
                <a:gd name="T9" fmla="*/ 134 h 786"/>
                <a:gd name="T10" fmla="*/ 282 w 930"/>
                <a:gd name="T11" fmla="*/ 0 h 786"/>
                <a:gd name="T12" fmla="*/ 184 w 930"/>
                <a:gd name="T13" fmla="*/ 0 h 786"/>
                <a:gd name="T14" fmla="*/ 184 w 930"/>
                <a:gd name="T15" fmla="*/ 134 h 786"/>
                <a:gd name="T16" fmla="*/ 0 w 930"/>
                <a:gd name="T17" fmla="*/ 134 h 786"/>
                <a:gd name="T18" fmla="*/ 0 w 930"/>
                <a:gd name="T19" fmla="*/ 166 h 786"/>
                <a:gd name="T20" fmla="*/ 43 w 930"/>
                <a:gd name="T21" fmla="*/ 166 h 786"/>
                <a:gd name="T22" fmla="*/ 43 w 930"/>
                <a:gd name="T23" fmla="*/ 786 h 786"/>
                <a:gd name="T24" fmla="*/ 888 w 930"/>
                <a:gd name="T25" fmla="*/ 786 h 786"/>
                <a:gd name="T26" fmla="*/ 888 w 930"/>
                <a:gd name="T27" fmla="*/ 166 h 786"/>
                <a:gd name="T28" fmla="*/ 930 w 930"/>
                <a:gd name="T29" fmla="*/ 166 h 786"/>
                <a:gd name="T30" fmla="*/ 930 w 930"/>
                <a:gd name="T31" fmla="*/ 134 h 786"/>
                <a:gd name="T32" fmla="*/ 419 w 930"/>
                <a:gd name="T33" fmla="*/ 134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0" h="786">
                  <a:moveTo>
                    <a:pt x="419" y="134"/>
                  </a:moveTo>
                  <a:lnTo>
                    <a:pt x="419" y="0"/>
                  </a:lnTo>
                  <a:lnTo>
                    <a:pt x="317" y="0"/>
                  </a:lnTo>
                  <a:lnTo>
                    <a:pt x="317" y="134"/>
                  </a:lnTo>
                  <a:lnTo>
                    <a:pt x="282" y="134"/>
                  </a:lnTo>
                  <a:lnTo>
                    <a:pt x="282" y="0"/>
                  </a:lnTo>
                  <a:lnTo>
                    <a:pt x="184" y="0"/>
                  </a:lnTo>
                  <a:lnTo>
                    <a:pt x="184" y="134"/>
                  </a:lnTo>
                  <a:lnTo>
                    <a:pt x="0" y="134"/>
                  </a:lnTo>
                  <a:lnTo>
                    <a:pt x="0" y="166"/>
                  </a:lnTo>
                  <a:lnTo>
                    <a:pt x="43" y="166"/>
                  </a:lnTo>
                  <a:lnTo>
                    <a:pt x="43" y="786"/>
                  </a:lnTo>
                  <a:lnTo>
                    <a:pt x="888" y="786"/>
                  </a:lnTo>
                  <a:lnTo>
                    <a:pt x="888" y="166"/>
                  </a:lnTo>
                  <a:lnTo>
                    <a:pt x="930" y="166"/>
                  </a:lnTo>
                  <a:lnTo>
                    <a:pt x="930" y="134"/>
                  </a:lnTo>
                  <a:lnTo>
                    <a:pt x="419" y="1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7" name="Rectangle 105"/>
            <p:cNvSpPr>
              <a:spLocks noChangeArrowheads="1"/>
            </p:cNvSpPr>
            <p:nvPr/>
          </p:nvSpPr>
          <p:spPr bwMode="auto">
            <a:xfrm>
              <a:off x="4362450" y="4679951"/>
              <a:ext cx="1336675" cy="168275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8" name="Rectangle 107"/>
            <p:cNvSpPr>
              <a:spLocks noChangeArrowheads="1"/>
            </p:cNvSpPr>
            <p:nvPr/>
          </p:nvSpPr>
          <p:spPr bwMode="auto">
            <a:xfrm>
              <a:off x="44862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19" name="Rectangle 108"/>
            <p:cNvSpPr>
              <a:spLocks noChangeArrowheads="1"/>
            </p:cNvSpPr>
            <p:nvPr/>
          </p:nvSpPr>
          <p:spPr bwMode="auto">
            <a:xfrm>
              <a:off x="4486275" y="4830763"/>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0" name="Rectangle 109"/>
            <p:cNvSpPr>
              <a:spLocks noChangeArrowheads="1"/>
            </p:cNvSpPr>
            <p:nvPr/>
          </p:nvSpPr>
          <p:spPr bwMode="auto">
            <a:xfrm>
              <a:off x="47879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1" name="Rectangle 110"/>
            <p:cNvSpPr>
              <a:spLocks noChangeArrowheads="1"/>
            </p:cNvSpPr>
            <p:nvPr/>
          </p:nvSpPr>
          <p:spPr bwMode="auto">
            <a:xfrm>
              <a:off x="50895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2" name="Rectangle 111"/>
            <p:cNvSpPr>
              <a:spLocks noChangeArrowheads="1"/>
            </p:cNvSpPr>
            <p:nvPr/>
          </p:nvSpPr>
          <p:spPr bwMode="auto">
            <a:xfrm>
              <a:off x="4787900" y="6021388"/>
              <a:ext cx="17303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3" name="Rectangle 112"/>
            <p:cNvSpPr>
              <a:spLocks noChangeArrowheads="1"/>
            </p:cNvSpPr>
            <p:nvPr/>
          </p:nvSpPr>
          <p:spPr bwMode="auto">
            <a:xfrm>
              <a:off x="5089525" y="6021388"/>
              <a:ext cx="179388" cy="3413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4" name="Rectangle 113"/>
            <p:cNvSpPr>
              <a:spLocks noChangeArrowheads="1"/>
            </p:cNvSpPr>
            <p:nvPr/>
          </p:nvSpPr>
          <p:spPr bwMode="auto">
            <a:xfrm>
              <a:off x="5397500" y="4830763"/>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5" name="Rectangle 114"/>
            <p:cNvSpPr>
              <a:spLocks noChangeArrowheads="1"/>
            </p:cNvSpPr>
            <p:nvPr/>
          </p:nvSpPr>
          <p:spPr bwMode="auto">
            <a:xfrm>
              <a:off x="44862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6" name="Rectangle 115"/>
            <p:cNvSpPr>
              <a:spLocks noChangeArrowheads="1"/>
            </p:cNvSpPr>
            <p:nvPr/>
          </p:nvSpPr>
          <p:spPr bwMode="auto">
            <a:xfrm>
              <a:off x="4787900" y="5132388"/>
              <a:ext cx="17303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7" name="Rectangle 116"/>
            <p:cNvSpPr>
              <a:spLocks noChangeArrowheads="1"/>
            </p:cNvSpPr>
            <p:nvPr/>
          </p:nvSpPr>
          <p:spPr bwMode="auto">
            <a:xfrm>
              <a:off x="5089525" y="5132388"/>
              <a:ext cx="179388" cy="1793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8" name="Rectangle 117"/>
            <p:cNvSpPr>
              <a:spLocks noChangeArrowheads="1"/>
            </p:cNvSpPr>
            <p:nvPr/>
          </p:nvSpPr>
          <p:spPr bwMode="auto">
            <a:xfrm>
              <a:off x="53975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29" name="Rectangle 118"/>
            <p:cNvSpPr>
              <a:spLocks noChangeArrowheads="1"/>
            </p:cNvSpPr>
            <p:nvPr/>
          </p:nvSpPr>
          <p:spPr bwMode="auto">
            <a:xfrm>
              <a:off x="44862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0" name="Rectangle 119"/>
            <p:cNvSpPr>
              <a:spLocks noChangeArrowheads="1"/>
            </p:cNvSpPr>
            <p:nvPr/>
          </p:nvSpPr>
          <p:spPr bwMode="auto">
            <a:xfrm>
              <a:off x="47879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1" name="Rectangle 120"/>
            <p:cNvSpPr>
              <a:spLocks noChangeArrowheads="1"/>
            </p:cNvSpPr>
            <p:nvPr/>
          </p:nvSpPr>
          <p:spPr bwMode="auto">
            <a:xfrm>
              <a:off x="5089525" y="5440363"/>
              <a:ext cx="17938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2" name="Rectangle 121"/>
            <p:cNvSpPr>
              <a:spLocks noChangeArrowheads="1"/>
            </p:cNvSpPr>
            <p:nvPr/>
          </p:nvSpPr>
          <p:spPr bwMode="auto">
            <a:xfrm>
              <a:off x="53975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3" name="Rectangle 122"/>
            <p:cNvSpPr>
              <a:spLocks noChangeArrowheads="1"/>
            </p:cNvSpPr>
            <p:nvPr/>
          </p:nvSpPr>
          <p:spPr bwMode="auto">
            <a:xfrm>
              <a:off x="4486275"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4" name="Rectangle 123"/>
            <p:cNvSpPr>
              <a:spLocks noChangeArrowheads="1"/>
            </p:cNvSpPr>
            <p:nvPr/>
          </p:nvSpPr>
          <p:spPr bwMode="auto">
            <a:xfrm>
              <a:off x="4787900" y="5741988"/>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5" name="Rectangle 124"/>
            <p:cNvSpPr>
              <a:spLocks noChangeArrowheads="1"/>
            </p:cNvSpPr>
            <p:nvPr/>
          </p:nvSpPr>
          <p:spPr bwMode="auto">
            <a:xfrm>
              <a:off x="50895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6" name="Rectangle 125"/>
            <p:cNvSpPr>
              <a:spLocks noChangeArrowheads="1"/>
            </p:cNvSpPr>
            <p:nvPr/>
          </p:nvSpPr>
          <p:spPr bwMode="auto">
            <a:xfrm>
              <a:off x="5397500" y="5741988"/>
              <a:ext cx="173038" cy="1730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7" name="Rectangle 126"/>
            <p:cNvSpPr>
              <a:spLocks noChangeArrowheads="1"/>
            </p:cNvSpPr>
            <p:nvPr/>
          </p:nvSpPr>
          <p:spPr bwMode="auto">
            <a:xfrm>
              <a:off x="4486275"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8" name="Rectangle 127"/>
            <p:cNvSpPr>
              <a:spLocks noChangeArrowheads="1"/>
            </p:cNvSpPr>
            <p:nvPr/>
          </p:nvSpPr>
          <p:spPr bwMode="auto">
            <a:xfrm>
              <a:off x="5397500" y="5440363"/>
              <a:ext cx="173038" cy="841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39" name="Rectangle 128"/>
            <p:cNvSpPr>
              <a:spLocks noChangeArrowheads="1"/>
            </p:cNvSpPr>
            <p:nvPr/>
          </p:nvSpPr>
          <p:spPr bwMode="auto">
            <a:xfrm>
              <a:off x="5397500" y="5132388"/>
              <a:ext cx="173038" cy="8890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0" name="Rectangle 136"/>
            <p:cNvSpPr>
              <a:spLocks noChangeArrowheads="1"/>
            </p:cNvSpPr>
            <p:nvPr/>
          </p:nvSpPr>
          <p:spPr bwMode="auto">
            <a:xfrm>
              <a:off x="4960937" y="4416426"/>
              <a:ext cx="52070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1" name="Rectangle 137"/>
            <p:cNvSpPr>
              <a:spLocks noChangeArrowheads="1"/>
            </p:cNvSpPr>
            <p:nvPr/>
          </p:nvSpPr>
          <p:spPr bwMode="auto">
            <a:xfrm>
              <a:off x="7639050" y="5294313"/>
              <a:ext cx="1219200" cy="1068388"/>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2" name="Rectangle 138"/>
            <p:cNvSpPr>
              <a:spLocks noChangeArrowheads="1"/>
            </p:cNvSpPr>
            <p:nvPr/>
          </p:nvSpPr>
          <p:spPr bwMode="auto">
            <a:xfrm>
              <a:off x="7572375" y="5245101"/>
              <a:ext cx="1285875" cy="492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3" name="Rectangle 139"/>
            <p:cNvSpPr>
              <a:spLocks noChangeArrowheads="1"/>
            </p:cNvSpPr>
            <p:nvPr/>
          </p:nvSpPr>
          <p:spPr bwMode="auto">
            <a:xfrm>
              <a:off x="8064500"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4" name="Rectangle 140"/>
            <p:cNvSpPr>
              <a:spLocks noChangeArrowheads="1"/>
            </p:cNvSpPr>
            <p:nvPr/>
          </p:nvSpPr>
          <p:spPr bwMode="auto">
            <a:xfrm>
              <a:off x="8366125" y="6021388"/>
              <a:ext cx="177800" cy="34131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5" name="Rectangle 141"/>
            <p:cNvSpPr>
              <a:spLocks noChangeArrowheads="1"/>
            </p:cNvSpPr>
            <p:nvPr/>
          </p:nvSpPr>
          <p:spPr bwMode="auto">
            <a:xfrm>
              <a:off x="7761287"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6" name="Rectangle 142"/>
            <p:cNvSpPr>
              <a:spLocks noChangeArrowheads="1"/>
            </p:cNvSpPr>
            <p:nvPr/>
          </p:nvSpPr>
          <p:spPr bwMode="auto">
            <a:xfrm>
              <a:off x="8064500" y="5440363"/>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7" name="Rectangle 143"/>
            <p:cNvSpPr>
              <a:spLocks noChangeArrowheads="1"/>
            </p:cNvSpPr>
            <p:nvPr/>
          </p:nvSpPr>
          <p:spPr bwMode="auto">
            <a:xfrm>
              <a:off x="8366125" y="5440363"/>
              <a:ext cx="177800"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8" name="Rectangle 144"/>
            <p:cNvSpPr>
              <a:spLocks noChangeArrowheads="1"/>
            </p:cNvSpPr>
            <p:nvPr/>
          </p:nvSpPr>
          <p:spPr bwMode="auto">
            <a:xfrm>
              <a:off x="8672512" y="5440363"/>
              <a:ext cx="174625"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49" name="Rectangle 145"/>
            <p:cNvSpPr>
              <a:spLocks noChangeArrowheads="1"/>
            </p:cNvSpPr>
            <p:nvPr/>
          </p:nvSpPr>
          <p:spPr bwMode="auto">
            <a:xfrm>
              <a:off x="7761287"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0" name="Rectangle 146"/>
            <p:cNvSpPr>
              <a:spLocks noChangeArrowheads="1"/>
            </p:cNvSpPr>
            <p:nvPr/>
          </p:nvSpPr>
          <p:spPr bwMode="auto">
            <a:xfrm>
              <a:off x="8064500"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1" name="Rectangle 147"/>
            <p:cNvSpPr>
              <a:spLocks noChangeArrowheads="1"/>
            </p:cNvSpPr>
            <p:nvPr/>
          </p:nvSpPr>
          <p:spPr bwMode="auto">
            <a:xfrm>
              <a:off x="8366125" y="5741988"/>
              <a:ext cx="177800"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2" name="Rectangle 148"/>
            <p:cNvSpPr>
              <a:spLocks noChangeArrowheads="1"/>
            </p:cNvSpPr>
            <p:nvPr/>
          </p:nvSpPr>
          <p:spPr bwMode="auto">
            <a:xfrm>
              <a:off x="8672512" y="5741988"/>
              <a:ext cx="174625" cy="1730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3" name="Rectangle 149"/>
            <p:cNvSpPr>
              <a:spLocks noChangeArrowheads="1"/>
            </p:cNvSpPr>
            <p:nvPr/>
          </p:nvSpPr>
          <p:spPr bwMode="auto">
            <a:xfrm>
              <a:off x="7761287"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4" name="Rectangle 150"/>
            <p:cNvSpPr>
              <a:spLocks noChangeArrowheads="1"/>
            </p:cNvSpPr>
            <p:nvPr/>
          </p:nvSpPr>
          <p:spPr bwMode="auto">
            <a:xfrm>
              <a:off x="8672512" y="5440363"/>
              <a:ext cx="174625" cy="8413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5" name="Rectangle 151"/>
            <p:cNvSpPr>
              <a:spLocks noChangeArrowheads="1"/>
            </p:cNvSpPr>
            <p:nvPr/>
          </p:nvSpPr>
          <p:spPr bwMode="auto">
            <a:xfrm>
              <a:off x="8242300" y="5032376"/>
              <a:ext cx="514350" cy="2127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6" name="Rectangle 152"/>
            <p:cNvSpPr>
              <a:spLocks noChangeArrowheads="1"/>
            </p:cNvSpPr>
            <p:nvPr/>
          </p:nvSpPr>
          <p:spPr bwMode="auto">
            <a:xfrm>
              <a:off x="6000750" y="4079876"/>
              <a:ext cx="1336675" cy="22828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7" name="Rectangle 153"/>
            <p:cNvSpPr>
              <a:spLocks noChangeArrowheads="1"/>
            </p:cNvSpPr>
            <p:nvPr/>
          </p:nvSpPr>
          <p:spPr bwMode="auto">
            <a:xfrm>
              <a:off x="5934075" y="4024313"/>
              <a:ext cx="1470025" cy="555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8" name="Rectangle 154"/>
            <p:cNvSpPr>
              <a:spLocks noChangeArrowheads="1"/>
            </p:cNvSpPr>
            <p:nvPr/>
          </p:nvSpPr>
          <p:spPr bwMode="auto">
            <a:xfrm>
              <a:off x="6124575" y="4830763"/>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59" name="Rectangle 155"/>
            <p:cNvSpPr>
              <a:spLocks noChangeArrowheads="1"/>
            </p:cNvSpPr>
            <p:nvPr/>
          </p:nvSpPr>
          <p:spPr bwMode="auto">
            <a:xfrm>
              <a:off x="6124575" y="4830763"/>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0" name="Rectangle 156"/>
            <p:cNvSpPr>
              <a:spLocks noChangeArrowheads="1"/>
            </p:cNvSpPr>
            <p:nvPr/>
          </p:nvSpPr>
          <p:spPr bwMode="auto">
            <a:xfrm>
              <a:off x="64262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1" name="Rectangle 157"/>
            <p:cNvSpPr>
              <a:spLocks noChangeArrowheads="1"/>
            </p:cNvSpPr>
            <p:nvPr/>
          </p:nvSpPr>
          <p:spPr bwMode="auto">
            <a:xfrm>
              <a:off x="6727825" y="4830763"/>
              <a:ext cx="17938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2" name="Rectangle 158"/>
            <p:cNvSpPr>
              <a:spLocks noChangeArrowheads="1"/>
            </p:cNvSpPr>
            <p:nvPr/>
          </p:nvSpPr>
          <p:spPr bwMode="auto">
            <a:xfrm>
              <a:off x="6426200" y="6021388"/>
              <a:ext cx="17303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3" name="Rectangle 159"/>
            <p:cNvSpPr>
              <a:spLocks noChangeArrowheads="1"/>
            </p:cNvSpPr>
            <p:nvPr/>
          </p:nvSpPr>
          <p:spPr bwMode="auto">
            <a:xfrm>
              <a:off x="6727825" y="6021388"/>
              <a:ext cx="179388" cy="3413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4" name="Rectangle 160"/>
            <p:cNvSpPr>
              <a:spLocks noChangeArrowheads="1"/>
            </p:cNvSpPr>
            <p:nvPr/>
          </p:nvSpPr>
          <p:spPr bwMode="auto">
            <a:xfrm>
              <a:off x="7035800" y="4830763"/>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5" name="Rectangle 161"/>
            <p:cNvSpPr>
              <a:spLocks noChangeArrowheads="1"/>
            </p:cNvSpPr>
            <p:nvPr/>
          </p:nvSpPr>
          <p:spPr bwMode="auto">
            <a:xfrm>
              <a:off x="6124575" y="5132388"/>
              <a:ext cx="173038" cy="179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6" name="Rectangle 162"/>
            <p:cNvSpPr>
              <a:spLocks noChangeArrowheads="1"/>
            </p:cNvSpPr>
            <p:nvPr/>
          </p:nvSpPr>
          <p:spPr bwMode="auto">
            <a:xfrm>
              <a:off x="6426200" y="5132388"/>
              <a:ext cx="17303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7" name="Rectangle 163"/>
            <p:cNvSpPr>
              <a:spLocks noChangeArrowheads="1"/>
            </p:cNvSpPr>
            <p:nvPr/>
          </p:nvSpPr>
          <p:spPr bwMode="auto">
            <a:xfrm>
              <a:off x="6727825" y="5132388"/>
              <a:ext cx="179388" cy="179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8" name="Rectangle 164"/>
            <p:cNvSpPr>
              <a:spLocks noChangeArrowheads="1"/>
            </p:cNvSpPr>
            <p:nvPr/>
          </p:nvSpPr>
          <p:spPr bwMode="auto">
            <a:xfrm>
              <a:off x="7035800" y="5132388"/>
              <a:ext cx="173038" cy="179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69" name="Rectangle 165"/>
            <p:cNvSpPr>
              <a:spLocks noChangeArrowheads="1"/>
            </p:cNvSpPr>
            <p:nvPr/>
          </p:nvSpPr>
          <p:spPr bwMode="auto">
            <a:xfrm>
              <a:off x="6124575"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0" name="Rectangle 166"/>
            <p:cNvSpPr>
              <a:spLocks noChangeArrowheads="1"/>
            </p:cNvSpPr>
            <p:nvPr/>
          </p:nvSpPr>
          <p:spPr bwMode="auto">
            <a:xfrm>
              <a:off x="6426200" y="5440363"/>
              <a:ext cx="17303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1" name="Rectangle 167"/>
            <p:cNvSpPr>
              <a:spLocks noChangeArrowheads="1"/>
            </p:cNvSpPr>
            <p:nvPr/>
          </p:nvSpPr>
          <p:spPr bwMode="auto">
            <a:xfrm>
              <a:off x="6727825" y="5440363"/>
              <a:ext cx="17938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2" name="Rectangle 168"/>
            <p:cNvSpPr>
              <a:spLocks noChangeArrowheads="1"/>
            </p:cNvSpPr>
            <p:nvPr/>
          </p:nvSpPr>
          <p:spPr bwMode="auto">
            <a:xfrm>
              <a:off x="7035800" y="5440363"/>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3" name="Rectangle 169"/>
            <p:cNvSpPr>
              <a:spLocks noChangeArrowheads="1"/>
            </p:cNvSpPr>
            <p:nvPr/>
          </p:nvSpPr>
          <p:spPr bwMode="auto">
            <a:xfrm>
              <a:off x="6124575"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4" name="Rectangle 170"/>
            <p:cNvSpPr>
              <a:spLocks noChangeArrowheads="1"/>
            </p:cNvSpPr>
            <p:nvPr/>
          </p:nvSpPr>
          <p:spPr bwMode="auto">
            <a:xfrm>
              <a:off x="64262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5" name="Rectangle 171"/>
            <p:cNvSpPr>
              <a:spLocks noChangeArrowheads="1"/>
            </p:cNvSpPr>
            <p:nvPr/>
          </p:nvSpPr>
          <p:spPr bwMode="auto">
            <a:xfrm>
              <a:off x="6727825" y="5741988"/>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6" name="Rectangle 172"/>
            <p:cNvSpPr>
              <a:spLocks noChangeArrowheads="1"/>
            </p:cNvSpPr>
            <p:nvPr/>
          </p:nvSpPr>
          <p:spPr bwMode="auto">
            <a:xfrm>
              <a:off x="7035800" y="5741988"/>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7" name="Rectangle 173"/>
            <p:cNvSpPr>
              <a:spLocks noChangeArrowheads="1"/>
            </p:cNvSpPr>
            <p:nvPr/>
          </p:nvSpPr>
          <p:spPr bwMode="auto">
            <a:xfrm>
              <a:off x="6124575"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8" name="Rectangle 174"/>
            <p:cNvSpPr>
              <a:spLocks noChangeArrowheads="1"/>
            </p:cNvSpPr>
            <p:nvPr/>
          </p:nvSpPr>
          <p:spPr bwMode="auto">
            <a:xfrm>
              <a:off x="7035800" y="5440363"/>
              <a:ext cx="173038" cy="841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79" name="Rectangle 175"/>
            <p:cNvSpPr>
              <a:spLocks noChangeArrowheads="1"/>
            </p:cNvSpPr>
            <p:nvPr/>
          </p:nvSpPr>
          <p:spPr bwMode="auto">
            <a:xfrm>
              <a:off x="7035800" y="5132388"/>
              <a:ext cx="173038" cy="889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0" name="Rectangle 176"/>
            <p:cNvSpPr>
              <a:spLocks noChangeArrowheads="1"/>
            </p:cNvSpPr>
            <p:nvPr/>
          </p:nvSpPr>
          <p:spPr bwMode="auto">
            <a:xfrm>
              <a:off x="6124575" y="4225926"/>
              <a:ext cx="173038" cy="173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1" name="Rectangle 177"/>
            <p:cNvSpPr>
              <a:spLocks noChangeArrowheads="1"/>
            </p:cNvSpPr>
            <p:nvPr/>
          </p:nvSpPr>
          <p:spPr bwMode="auto">
            <a:xfrm>
              <a:off x="6124575" y="4225926"/>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2" name="Rectangle 178"/>
            <p:cNvSpPr>
              <a:spLocks noChangeArrowheads="1"/>
            </p:cNvSpPr>
            <p:nvPr/>
          </p:nvSpPr>
          <p:spPr bwMode="auto">
            <a:xfrm>
              <a:off x="64262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3" name="Rectangle 179"/>
            <p:cNvSpPr>
              <a:spLocks noChangeArrowheads="1"/>
            </p:cNvSpPr>
            <p:nvPr/>
          </p:nvSpPr>
          <p:spPr bwMode="auto">
            <a:xfrm>
              <a:off x="6727825" y="4225926"/>
              <a:ext cx="179388" cy="1730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4" name="Rectangle 180"/>
            <p:cNvSpPr>
              <a:spLocks noChangeArrowheads="1"/>
            </p:cNvSpPr>
            <p:nvPr/>
          </p:nvSpPr>
          <p:spPr bwMode="auto">
            <a:xfrm>
              <a:off x="7035800" y="4225926"/>
              <a:ext cx="173038" cy="1730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5" name="Rectangle 181"/>
            <p:cNvSpPr>
              <a:spLocks noChangeArrowheads="1"/>
            </p:cNvSpPr>
            <p:nvPr/>
          </p:nvSpPr>
          <p:spPr bwMode="auto">
            <a:xfrm>
              <a:off x="6124575" y="4527551"/>
              <a:ext cx="173038" cy="1746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6" name="Rectangle 182"/>
            <p:cNvSpPr>
              <a:spLocks noChangeArrowheads="1"/>
            </p:cNvSpPr>
            <p:nvPr/>
          </p:nvSpPr>
          <p:spPr bwMode="auto">
            <a:xfrm>
              <a:off x="6426200" y="4527551"/>
              <a:ext cx="17303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7" name="Rectangle 183"/>
            <p:cNvSpPr>
              <a:spLocks noChangeArrowheads="1"/>
            </p:cNvSpPr>
            <p:nvPr/>
          </p:nvSpPr>
          <p:spPr bwMode="auto">
            <a:xfrm>
              <a:off x="6727825" y="4527551"/>
              <a:ext cx="179388" cy="1746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8" name="Rectangle 184"/>
            <p:cNvSpPr>
              <a:spLocks noChangeArrowheads="1"/>
            </p:cNvSpPr>
            <p:nvPr/>
          </p:nvSpPr>
          <p:spPr bwMode="auto">
            <a:xfrm>
              <a:off x="7035800" y="4527551"/>
              <a:ext cx="173038" cy="1746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89" name="Rectangle 185"/>
            <p:cNvSpPr>
              <a:spLocks noChangeArrowheads="1"/>
            </p:cNvSpPr>
            <p:nvPr/>
          </p:nvSpPr>
          <p:spPr bwMode="auto">
            <a:xfrm>
              <a:off x="7035800" y="4527551"/>
              <a:ext cx="173038" cy="904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0" name="Rectangle 186"/>
            <p:cNvSpPr>
              <a:spLocks noChangeArrowheads="1"/>
            </p:cNvSpPr>
            <p:nvPr/>
          </p:nvSpPr>
          <p:spPr bwMode="auto">
            <a:xfrm>
              <a:off x="6218237" y="3817938"/>
              <a:ext cx="163513"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1" name="Rectangle 187"/>
            <p:cNvSpPr>
              <a:spLocks noChangeArrowheads="1"/>
            </p:cNvSpPr>
            <p:nvPr/>
          </p:nvSpPr>
          <p:spPr bwMode="auto">
            <a:xfrm>
              <a:off x="6437312" y="3817938"/>
              <a:ext cx="155575" cy="2063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2" name="Rectangle 188"/>
            <p:cNvSpPr>
              <a:spLocks noChangeArrowheads="1"/>
            </p:cNvSpPr>
            <p:nvPr/>
          </p:nvSpPr>
          <p:spPr bwMode="auto">
            <a:xfrm>
              <a:off x="5599112" y="6280151"/>
              <a:ext cx="50323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sp>
          <p:nvSpPr>
            <p:cNvPr id="393" name="Rectangle 189"/>
            <p:cNvSpPr>
              <a:spLocks noChangeArrowheads="1"/>
            </p:cNvSpPr>
            <p:nvPr/>
          </p:nvSpPr>
          <p:spPr bwMode="auto">
            <a:xfrm>
              <a:off x="7035800" y="6280151"/>
              <a:ext cx="725488" cy="82550"/>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srgbClr val="1A1A1A"/>
                </a:solidFill>
              </a:endParaRPr>
            </a:p>
          </p:txBody>
        </p:sp>
      </p:grpSp>
      <p:sp>
        <p:nvSpPr>
          <p:cNvPr id="243" name="Freeform 9"/>
          <p:cNvSpPr>
            <a:spLocks noEditPoints="1"/>
          </p:cNvSpPr>
          <p:nvPr/>
        </p:nvSpPr>
        <p:spPr bwMode="auto">
          <a:xfrm>
            <a:off x="7592611" y="5178845"/>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cxnSp>
        <p:nvCxnSpPr>
          <p:cNvPr id="401" name="Straight Arrow Connector 400"/>
          <p:cNvCxnSpPr/>
          <p:nvPr/>
        </p:nvCxnSpPr>
        <p:spPr>
          <a:xfrm flipH="1">
            <a:off x="8361702" y="4338857"/>
            <a:ext cx="629068" cy="53635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p:nvPr/>
        </p:nvCxnSpPr>
        <p:spPr>
          <a:xfrm flipH="1" flipV="1">
            <a:off x="8173179" y="2877689"/>
            <a:ext cx="840762" cy="72117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6" name="Freeform 9"/>
          <p:cNvSpPr>
            <a:spLocks noEditPoints="1"/>
          </p:cNvSpPr>
          <p:nvPr/>
        </p:nvSpPr>
        <p:spPr bwMode="auto">
          <a:xfrm>
            <a:off x="8599452" y="2350243"/>
            <a:ext cx="168992" cy="23936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cxnSp>
        <p:nvCxnSpPr>
          <p:cNvPr id="407" name="Straight Arrow Connector 406"/>
          <p:cNvCxnSpPr/>
          <p:nvPr/>
        </p:nvCxnSpPr>
        <p:spPr>
          <a:xfrm flipV="1">
            <a:off x="9969566" y="2877689"/>
            <a:ext cx="807844" cy="72848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0" name="Freeform 9"/>
          <p:cNvSpPr>
            <a:spLocks noEditPoints="1"/>
          </p:cNvSpPr>
          <p:nvPr/>
        </p:nvSpPr>
        <p:spPr bwMode="auto">
          <a:xfrm>
            <a:off x="10412165" y="1863627"/>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cxnSp>
        <p:nvCxnSpPr>
          <p:cNvPr id="413" name="Straight Arrow Connector 412"/>
          <p:cNvCxnSpPr/>
          <p:nvPr/>
        </p:nvCxnSpPr>
        <p:spPr>
          <a:xfrm>
            <a:off x="9953408" y="4337177"/>
            <a:ext cx="689788" cy="57852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6" name="Freeform 9"/>
          <p:cNvSpPr>
            <a:spLocks noEditPoints="1"/>
          </p:cNvSpPr>
          <p:nvPr/>
        </p:nvSpPr>
        <p:spPr bwMode="auto">
          <a:xfrm>
            <a:off x="9974746" y="5160222"/>
            <a:ext cx="233382" cy="322686"/>
          </a:xfrm>
          <a:custGeom>
            <a:avLst/>
            <a:gdLst>
              <a:gd name="T0" fmla="*/ 1013 w 1320"/>
              <a:gd name="T1" fmla="*/ 1709 h 1828"/>
              <a:gd name="T2" fmla="*/ 889 w 1320"/>
              <a:gd name="T3" fmla="*/ 1604 h 1828"/>
              <a:gd name="T4" fmla="*/ 628 w 1320"/>
              <a:gd name="T5" fmla="*/ 687 h 1828"/>
              <a:gd name="T6" fmla="*/ 757 w 1320"/>
              <a:gd name="T7" fmla="*/ 1824 h 1828"/>
              <a:gd name="T8" fmla="*/ 431 w 1320"/>
              <a:gd name="T9" fmla="*/ 1489 h 1828"/>
              <a:gd name="T10" fmla="*/ 880 w 1320"/>
              <a:gd name="T11" fmla="*/ 1233 h 1828"/>
              <a:gd name="T12" fmla="*/ 1022 w 1320"/>
              <a:gd name="T13" fmla="*/ 1700 h 1828"/>
              <a:gd name="T14" fmla="*/ 619 w 1320"/>
              <a:gd name="T15" fmla="*/ 779 h 1828"/>
              <a:gd name="T16" fmla="*/ 821 w 1320"/>
              <a:gd name="T17" fmla="*/ 1810 h 1828"/>
              <a:gd name="T18" fmla="*/ 619 w 1320"/>
              <a:gd name="T19" fmla="*/ 1485 h 1828"/>
              <a:gd name="T20" fmla="*/ 706 w 1320"/>
              <a:gd name="T21" fmla="*/ 1411 h 1828"/>
              <a:gd name="T22" fmla="*/ 954 w 1320"/>
              <a:gd name="T23" fmla="*/ 1751 h 1828"/>
              <a:gd name="T24" fmla="*/ 390 w 1320"/>
              <a:gd name="T25" fmla="*/ 1741 h 1828"/>
              <a:gd name="T26" fmla="*/ 656 w 1320"/>
              <a:gd name="T27" fmla="*/ 376 h 1828"/>
              <a:gd name="T28" fmla="*/ 1045 w 1320"/>
              <a:gd name="T29" fmla="*/ 1320 h 1828"/>
              <a:gd name="T30" fmla="*/ 1160 w 1320"/>
              <a:gd name="T31" fmla="*/ 1558 h 1828"/>
              <a:gd name="T32" fmla="*/ 1132 w 1320"/>
              <a:gd name="T33" fmla="*/ 1068 h 1828"/>
              <a:gd name="T34" fmla="*/ 92 w 1320"/>
              <a:gd name="T35" fmla="*/ 1205 h 1828"/>
              <a:gd name="T36" fmla="*/ 390 w 1320"/>
              <a:gd name="T37" fmla="*/ 1741 h 1828"/>
              <a:gd name="T38" fmla="*/ 1004 w 1320"/>
              <a:gd name="T39" fmla="*/ 1109 h 1828"/>
              <a:gd name="T40" fmla="*/ 257 w 1320"/>
              <a:gd name="T41" fmla="*/ 1398 h 1828"/>
              <a:gd name="T42" fmla="*/ 592 w 1320"/>
              <a:gd name="T43" fmla="*/ 1819 h 1828"/>
              <a:gd name="T44" fmla="*/ 628 w 1320"/>
              <a:gd name="T45" fmla="*/ 527 h 1828"/>
              <a:gd name="T46" fmla="*/ 963 w 1320"/>
              <a:gd name="T47" fmla="*/ 1531 h 1828"/>
              <a:gd name="T48" fmla="*/ 1096 w 1320"/>
              <a:gd name="T49" fmla="*/ 1636 h 1828"/>
              <a:gd name="T50" fmla="*/ 0 w 1320"/>
              <a:gd name="T51" fmla="*/ 926 h 1828"/>
              <a:gd name="T52" fmla="*/ 660 w 1320"/>
              <a:gd name="T53" fmla="*/ 234 h 1828"/>
              <a:gd name="T54" fmla="*/ 1155 w 1320"/>
              <a:gd name="T55" fmla="*/ 1366 h 1828"/>
              <a:gd name="T56" fmla="*/ 1219 w 1320"/>
              <a:gd name="T57" fmla="*/ 1466 h 1828"/>
              <a:gd name="T58" fmla="*/ 1270 w 1320"/>
              <a:gd name="T59" fmla="*/ 1013 h 1828"/>
              <a:gd name="T60" fmla="*/ 14 w 1320"/>
              <a:gd name="T61" fmla="*/ 742 h 1828"/>
              <a:gd name="T62" fmla="*/ 0 w 1320"/>
              <a:gd name="T63" fmla="*/ 926 h 1828"/>
              <a:gd name="T64" fmla="*/ 665 w 1320"/>
              <a:gd name="T65" fmla="*/ 0 h 1828"/>
              <a:gd name="T66" fmla="*/ 660 w 1320"/>
              <a:gd name="T67" fmla="*/ 83 h 1828"/>
              <a:gd name="T68" fmla="*/ 651 w 1320"/>
              <a:gd name="T69" fmla="*/ 1411 h 1828"/>
              <a:gd name="T70" fmla="*/ 628 w 1320"/>
              <a:gd name="T71" fmla="*/ 921 h 1828"/>
              <a:gd name="T72" fmla="*/ 596 w 1320"/>
              <a:gd name="T73" fmla="*/ 953 h 1828"/>
              <a:gd name="T74" fmla="*/ 651 w 1320"/>
              <a:gd name="T75" fmla="*/ 1411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0" h="1828">
                <a:moveTo>
                  <a:pt x="1022" y="1700"/>
                </a:moveTo>
                <a:cubicBezTo>
                  <a:pt x="1013" y="1709"/>
                  <a:pt x="1013" y="1709"/>
                  <a:pt x="1013" y="1709"/>
                </a:cubicBezTo>
                <a:cubicBezTo>
                  <a:pt x="1009" y="1714"/>
                  <a:pt x="999" y="1718"/>
                  <a:pt x="995" y="1723"/>
                </a:cubicBezTo>
                <a:cubicBezTo>
                  <a:pt x="986" y="1714"/>
                  <a:pt x="940" y="1677"/>
                  <a:pt x="889" y="1604"/>
                </a:cubicBezTo>
                <a:cubicBezTo>
                  <a:pt x="830" y="1521"/>
                  <a:pt x="812" y="1370"/>
                  <a:pt x="825" y="1228"/>
                </a:cubicBezTo>
                <a:cubicBezTo>
                  <a:pt x="853" y="972"/>
                  <a:pt x="825" y="678"/>
                  <a:pt x="628" y="687"/>
                </a:cubicBezTo>
                <a:cubicBezTo>
                  <a:pt x="413" y="697"/>
                  <a:pt x="317" y="1123"/>
                  <a:pt x="486" y="1462"/>
                </a:cubicBezTo>
                <a:cubicBezTo>
                  <a:pt x="573" y="1636"/>
                  <a:pt x="688" y="1760"/>
                  <a:pt x="757" y="1824"/>
                </a:cubicBezTo>
                <a:cubicBezTo>
                  <a:pt x="738" y="1824"/>
                  <a:pt x="720" y="1828"/>
                  <a:pt x="702" y="1828"/>
                </a:cubicBezTo>
                <a:cubicBezTo>
                  <a:pt x="628" y="1760"/>
                  <a:pt x="527" y="1668"/>
                  <a:pt x="431" y="1489"/>
                </a:cubicBezTo>
                <a:cubicBezTo>
                  <a:pt x="211" y="1081"/>
                  <a:pt x="376" y="614"/>
                  <a:pt x="628" y="614"/>
                </a:cubicBezTo>
                <a:cubicBezTo>
                  <a:pt x="894" y="614"/>
                  <a:pt x="922" y="921"/>
                  <a:pt x="880" y="1233"/>
                </a:cubicBezTo>
                <a:cubicBezTo>
                  <a:pt x="862" y="1379"/>
                  <a:pt x="876" y="1508"/>
                  <a:pt x="926" y="1586"/>
                </a:cubicBezTo>
                <a:cubicBezTo>
                  <a:pt x="977" y="1663"/>
                  <a:pt x="1027" y="1696"/>
                  <a:pt x="1022" y="1700"/>
                </a:cubicBezTo>
                <a:close/>
                <a:moveTo>
                  <a:pt x="761" y="1402"/>
                </a:moveTo>
                <a:cubicBezTo>
                  <a:pt x="747" y="1260"/>
                  <a:pt x="848" y="788"/>
                  <a:pt x="619" y="779"/>
                </a:cubicBezTo>
                <a:cubicBezTo>
                  <a:pt x="477" y="774"/>
                  <a:pt x="353" y="1136"/>
                  <a:pt x="573" y="1508"/>
                </a:cubicBezTo>
                <a:cubicBezTo>
                  <a:pt x="656" y="1654"/>
                  <a:pt x="761" y="1755"/>
                  <a:pt x="821" y="1810"/>
                </a:cubicBezTo>
                <a:cubicBezTo>
                  <a:pt x="834" y="1805"/>
                  <a:pt x="848" y="1801"/>
                  <a:pt x="862" y="1796"/>
                </a:cubicBezTo>
                <a:cubicBezTo>
                  <a:pt x="812" y="1746"/>
                  <a:pt x="702" y="1641"/>
                  <a:pt x="619" y="1485"/>
                </a:cubicBezTo>
                <a:cubicBezTo>
                  <a:pt x="463" y="1219"/>
                  <a:pt x="504" y="852"/>
                  <a:pt x="619" y="852"/>
                </a:cubicBezTo>
                <a:cubicBezTo>
                  <a:pt x="770" y="852"/>
                  <a:pt x="683" y="1228"/>
                  <a:pt x="706" y="1411"/>
                </a:cubicBezTo>
                <a:cubicBezTo>
                  <a:pt x="734" y="1613"/>
                  <a:pt x="857" y="1728"/>
                  <a:pt x="917" y="1769"/>
                </a:cubicBezTo>
                <a:cubicBezTo>
                  <a:pt x="931" y="1764"/>
                  <a:pt x="940" y="1760"/>
                  <a:pt x="954" y="1751"/>
                </a:cubicBezTo>
                <a:cubicBezTo>
                  <a:pt x="912" y="1718"/>
                  <a:pt x="779" y="1604"/>
                  <a:pt x="761" y="1402"/>
                </a:cubicBezTo>
                <a:close/>
                <a:moveTo>
                  <a:pt x="390" y="1741"/>
                </a:moveTo>
                <a:cubicBezTo>
                  <a:pt x="298" y="1636"/>
                  <a:pt x="165" y="1434"/>
                  <a:pt x="142" y="1196"/>
                </a:cubicBezTo>
                <a:cubicBezTo>
                  <a:pt x="115" y="752"/>
                  <a:pt x="303" y="376"/>
                  <a:pt x="656" y="376"/>
                </a:cubicBezTo>
                <a:cubicBezTo>
                  <a:pt x="977" y="376"/>
                  <a:pt x="1105" y="719"/>
                  <a:pt x="1077" y="1059"/>
                </a:cubicBezTo>
                <a:cubicBezTo>
                  <a:pt x="1073" y="1150"/>
                  <a:pt x="1045" y="1233"/>
                  <a:pt x="1045" y="1320"/>
                </a:cubicBezTo>
                <a:cubicBezTo>
                  <a:pt x="1041" y="1466"/>
                  <a:pt x="1082" y="1531"/>
                  <a:pt x="1137" y="1590"/>
                </a:cubicBezTo>
                <a:cubicBezTo>
                  <a:pt x="1146" y="1581"/>
                  <a:pt x="1151" y="1572"/>
                  <a:pt x="1160" y="1558"/>
                </a:cubicBezTo>
                <a:cubicBezTo>
                  <a:pt x="1128" y="1512"/>
                  <a:pt x="1087" y="1434"/>
                  <a:pt x="1091" y="1324"/>
                </a:cubicBezTo>
                <a:cubicBezTo>
                  <a:pt x="1096" y="1251"/>
                  <a:pt x="1114" y="1164"/>
                  <a:pt x="1132" y="1068"/>
                </a:cubicBezTo>
                <a:cubicBezTo>
                  <a:pt x="1178" y="774"/>
                  <a:pt x="1068" y="303"/>
                  <a:pt x="656" y="298"/>
                </a:cubicBezTo>
                <a:cubicBezTo>
                  <a:pt x="353" y="293"/>
                  <a:pt x="32" y="591"/>
                  <a:pt x="92" y="1205"/>
                </a:cubicBezTo>
                <a:cubicBezTo>
                  <a:pt x="110" y="1370"/>
                  <a:pt x="179" y="1512"/>
                  <a:pt x="248" y="1622"/>
                </a:cubicBezTo>
                <a:cubicBezTo>
                  <a:pt x="294" y="1673"/>
                  <a:pt x="339" y="1709"/>
                  <a:pt x="390" y="1741"/>
                </a:cubicBezTo>
                <a:close/>
                <a:moveTo>
                  <a:pt x="1004" y="1517"/>
                </a:moveTo>
                <a:cubicBezTo>
                  <a:pt x="967" y="1416"/>
                  <a:pt x="972" y="1269"/>
                  <a:pt x="1004" y="1109"/>
                </a:cubicBezTo>
                <a:cubicBezTo>
                  <a:pt x="1045" y="839"/>
                  <a:pt x="990" y="454"/>
                  <a:pt x="628" y="454"/>
                </a:cubicBezTo>
                <a:cubicBezTo>
                  <a:pt x="335" y="454"/>
                  <a:pt x="74" y="907"/>
                  <a:pt x="257" y="1398"/>
                </a:cubicBezTo>
                <a:cubicBezTo>
                  <a:pt x="330" y="1586"/>
                  <a:pt x="440" y="1723"/>
                  <a:pt x="518" y="1801"/>
                </a:cubicBezTo>
                <a:cubicBezTo>
                  <a:pt x="541" y="1810"/>
                  <a:pt x="564" y="1815"/>
                  <a:pt x="592" y="1819"/>
                </a:cubicBezTo>
                <a:cubicBezTo>
                  <a:pt x="518" y="1751"/>
                  <a:pt x="385" y="1595"/>
                  <a:pt x="307" y="1375"/>
                </a:cubicBezTo>
                <a:cubicBezTo>
                  <a:pt x="170" y="976"/>
                  <a:pt x="362" y="532"/>
                  <a:pt x="628" y="527"/>
                </a:cubicBezTo>
                <a:cubicBezTo>
                  <a:pt x="867" y="522"/>
                  <a:pt x="990" y="770"/>
                  <a:pt x="954" y="1095"/>
                </a:cubicBezTo>
                <a:cubicBezTo>
                  <a:pt x="922" y="1256"/>
                  <a:pt x="917" y="1421"/>
                  <a:pt x="963" y="1531"/>
                </a:cubicBezTo>
                <a:cubicBezTo>
                  <a:pt x="995" y="1608"/>
                  <a:pt x="1045" y="1645"/>
                  <a:pt x="1068" y="1663"/>
                </a:cubicBezTo>
                <a:cubicBezTo>
                  <a:pt x="1077" y="1654"/>
                  <a:pt x="1087" y="1645"/>
                  <a:pt x="1096" y="1636"/>
                </a:cubicBezTo>
                <a:cubicBezTo>
                  <a:pt x="1077" y="1622"/>
                  <a:pt x="1032" y="1590"/>
                  <a:pt x="1004" y="1517"/>
                </a:cubicBezTo>
                <a:close/>
                <a:moveTo>
                  <a:pt x="0" y="926"/>
                </a:moveTo>
                <a:cubicBezTo>
                  <a:pt x="0" y="994"/>
                  <a:pt x="5" y="1059"/>
                  <a:pt x="19" y="1123"/>
                </a:cubicBezTo>
                <a:cubicBezTo>
                  <a:pt x="28" y="669"/>
                  <a:pt x="184" y="225"/>
                  <a:pt x="660" y="234"/>
                </a:cubicBezTo>
                <a:cubicBezTo>
                  <a:pt x="1054" y="234"/>
                  <a:pt x="1242" y="655"/>
                  <a:pt x="1201" y="1004"/>
                </a:cubicBezTo>
                <a:cubicBezTo>
                  <a:pt x="1187" y="1136"/>
                  <a:pt x="1155" y="1265"/>
                  <a:pt x="1155" y="1366"/>
                </a:cubicBezTo>
                <a:cubicBezTo>
                  <a:pt x="1155" y="1443"/>
                  <a:pt x="1183" y="1494"/>
                  <a:pt x="1192" y="1512"/>
                </a:cubicBezTo>
                <a:cubicBezTo>
                  <a:pt x="1201" y="1498"/>
                  <a:pt x="1210" y="1480"/>
                  <a:pt x="1219" y="1466"/>
                </a:cubicBezTo>
                <a:cubicBezTo>
                  <a:pt x="1206" y="1439"/>
                  <a:pt x="1197" y="1411"/>
                  <a:pt x="1201" y="1366"/>
                </a:cubicBezTo>
                <a:cubicBezTo>
                  <a:pt x="1201" y="1279"/>
                  <a:pt x="1247" y="1155"/>
                  <a:pt x="1270" y="1013"/>
                </a:cubicBezTo>
                <a:cubicBezTo>
                  <a:pt x="1320" y="660"/>
                  <a:pt x="1132" y="142"/>
                  <a:pt x="660" y="142"/>
                </a:cubicBezTo>
                <a:cubicBezTo>
                  <a:pt x="284" y="147"/>
                  <a:pt x="83" y="422"/>
                  <a:pt x="14" y="742"/>
                </a:cubicBezTo>
                <a:cubicBezTo>
                  <a:pt x="5" y="802"/>
                  <a:pt x="0" y="862"/>
                  <a:pt x="0" y="921"/>
                </a:cubicBezTo>
                <a:cubicBezTo>
                  <a:pt x="0" y="926"/>
                  <a:pt x="0" y="926"/>
                  <a:pt x="0" y="926"/>
                </a:cubicBezTo>
                <a:close/>
                <a:moveTo>
                  <a:pt x="1201" y="344"/>
                </a:moveTo>
                <a:cubicBezTo>
                  <a:pt x="1119" y="202"/>
                  <a:pt x="944" y="0"/>
                  <a:pt x="665" y="0"/>
                </a:cubicBezTo>
                <a:cubicBezTo>
                  <a:pt x="495" y="0"/>
                  <a:pt x="367" y="83"/>
                  <a:pt x="266" y="183"/>
                </a:cubicBezTo>
                <a:cubicBezTo>
                  <a:pt x="275" y="179"/>
                  <a:pt x="417" y="83"/>
                  <a:pt x="660" y="83"/>
                </a:cubicBezTo>
                <a:cubicBezTo>
                  <a:pt x="1009" y="83"/>
                  <a:pt x="1201" y="344"/>
                  <a:pt x="1201" y="344"/>
                </a:cubicBezTo>
                <a:close/>
                <a:moveTo>
                  <a:pt x="651" y="1411"/>
                </a:moveTo>
                <a:cubicBezTo>
                  <a:pt x="642" y="1347"/>
                  <a:pt x="647" y="1269"/>
                  <a:pt x="651" y="1191"/>
                </a:cubicBezTo>
                <a:cubicBezTo>
                  <a:pt x="656" y="1091"/>
                  <a:pt x="660" y="958"/>
                  <a:pt x="628" y="921"/>
                </a:cubicBezTo>
                <a:cubicBezTo>
                  <a:pt x="628" y="921"/>
                  <a:pt x="628" y="921"/>
                  <a:pt x="619" y="921"/>
                </a:cubicBezTo>
                <a:cubicBezTo>
                  <a:pt x="619" y="921"/>
                  <a:pt x="605" y="926"/>
                  <a:pt x="596" y="953"/>
                </a:cubicBezTo>
                <a:cubicBezTo>
                  <a:pt x="559" y="1040"/>
                  <a:pt x="559" y="1242"/>
                  <a:pt x="647" y="1411"/>
                </a:cubicBezTo>
                <a:cubicBezTo>
                  <a:pt x="647" y="1416"/>
                  <a:pt x="651" y="1416"/>
                  <a:pt x="651" y="1411"/>
                </a:cubicBezTo>
                <a:close/>
              </a:path>
            </a:pathLst>
          </a:custGeom>
          <a:solidFill>
            <a:schemeClr val="bg1"/>
          </a:solidFill>
          <a:ln>
            <a:noFill/>
          </a:ln>
        </p:spPr>
        <p:txBody>
          <a:bodyPr vert="horz" wrap="square" lIns="89619" tIns="44809" rIns="89619" bIns="44809" numCol="1" anchor="t" anchorCtr="0" compatLnSpc="1">
            <a:prstTxWarp prst="textNoShape">
              <a:avLst/>
            </a:prstTxWarp>
          </a:bodyPr>
          <a:lstStyle/>
          <a:p>
            <a:pPr defTabSz="913859"/>
            <a:endParaRPr lang="en-US" sz="1764">
              <a:solidFill>
                <a:srgbClr val="1A1A1A"/>
              </a:solidFill>
            </a:endParaRPr>
          </a:p>
        </p:txBody>
      </p:sp>
      <p:sp>
        <p:nvSpPr>
          <p:cNvPr id="2" name="TextBox 1"/>
          <p:cNvSpPr txBox="1"/>
          <p:nvPr/>
        </p:nvSpPr>
        <p:spPr>
          <a:xfrm>
            <a:off x="8971144" y="3663109"/>
            <a:ext cx="976549"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YOU</a:t>
            </a:r>
            <a:endParaRPr lang="en-US"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328395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animBg="1"/>
      <p:bldP spid="406" grpId="0" animBg="1"/>
      <p:bldP spid="410" grpId="0" animBg="1"/>
      <p:bldP spid="4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1A1A"/>
                </a:solidFill>
              </a:rPr>
              <a:t>Mobile Services</a:t>
            </a:r>
            <a:endParaRPr lang="en-US" dirty="0">
              <a:solidFill>
                <a:srgbClr val="1A1A1A"/>
              </a:solidFill>
            </a:endParaRPr>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8148" y="3058699"/>
            <a:ext cx="1638385" cy="1638385"/>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3327" y="2227109"/>
            <a:ext cx="780085" cy="780085"/>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42460" y="3183333"/>
            <a:ext cx="780085" cy="780085"/>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17358" y="3553052"/>
            <a:ext cx="780085" cy="780085"/>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42461" y="4077621"/>
            <a:ext cx="780085" cy="780085"/>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42460" y="5191022"/>
            <a:ext cx="780085" cy="780085"/>
          </a:xfrm>
          <a:prstGeom prst="rect">
            <a:avLst/>
          </a:prstGeom>
        </p:spPr>
      </p:pic>
      <p:pic>
        <p:nvPicPr>
          <p:cNvPr id="19" name="Picture 18" descr="SQL Database (Windows Azure).png"/>
          <p:cNvPicPr>
            <a:picLocks noChangeAspect="1"/>
          </p:cNvPicPr>
          <p:nvPr/>
        </p:nvPicPr>
        <p:blipFill>
          <a:blip r:embed="rId9" cstate="print">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tretch>
            <a:fillRect/>
          </a:stretch>
        </p:blipFill>
        <p:spPr>
          <a:xfrm>
            <a:off x="8742459" y="1290720"/>
            <a:ext cx="780085" cy="780085"/>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13451" y="2552944"/>
            <a:ext cx="780085" cy="780085"/>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13451" y="4564881"/>
            <a:ext cx="780085" cy="780085"/>
          </a:xfrm>
          <a:prstGeom prst="rect">
            <a:avLst/>
          </a:prstGeom>
        </p:spPr>
      </p:pic>
      <p:sp>
        <p:nvSpPr>
          <p:cNvPr id="24" name="Left-Right Arrow 23"/>
          <p:cNvSpPr/>
          <p:nvPr/>
        </p:nvSpPr>
        <p:spPr>
          <a:xfrm>
            <a:off x="5240921" y="3477457"/>
            <a:ext cx="1708675" cy="800868"/>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solidFill>
                <a:srgbClr val="1A1A1A"/>
              </a:solidFill>
            </a:endParaRPr>
          </a:p>
        </p:txBody>
      </p:sp>
      <p:sp>
        <p:nvSpPr>
          <p:cNvPr id="3" name="TextBox 2"/>
          <p:cNvSpPr txBox="1"/>
          <p:nvPr/>
        </p:nvSpPr>
        <p:spPr>
          <a:xfrm>
            <a:off x="9605968" y="1389493"/>
            <a:ext cx="3055265" cy="523220"/>
          </a:xfrm>
          <a:prstGeom prst="rect">
            <a:avLst/>
          </a:prstGeom>
          <a:noFill/>
        </p:spPr>
        <p:txBody>
          <a:bodyPr wrap="square" rtlCol="0">
            <a:spAutoFit/>
          </a:bodyPr>
          <a:lstStyle/>
          <a:p>
            <a:r>
              <a:rPr lang="en-US" sz="2800" dirty="0">
                <a:solidFill>
                  <a:srgbClr val="1A1A1A"/>
                </a:solidFill>
              </a:rPr>
              <a:t>Storage</a:t>
            </a:r>
            <a:endParaRPr lang="en-US" sz="3600" dirty="0">
              <a:solidFill>
                <a:srgbClr val="1A1A1A"/>
              </a:solidFill>
            </a:endParaRPr>
          </a:p>
        </p:txBody>
      </p:sp>
      <p:sp>
        <p:nvSpPr>
          <p:cNvPr id="25" name="TextBox 24"/>
          <p:cNvSpPr txBox="1"/>
          <p:nvPr/>
        </p:nvSpPr>
        <p:spPr>
          <a:xfrm>
            <a:off x="9599612" y="2335342"/>
            <a:ext cx="3055265" cy="523220"/>
          </a:xfrm>
          <a:prstGeom prst="rect">
            <a:avLst/>
          </a:prstGeom>
          <a:noFill/>
        </p:spPr>
        <p:txBody>
          <a:bodyPr wrap="square" rtlCol="0">
            <a:spAutoFit/>
          </a:bodyPr>
          <a:lstStyle/>
          <a:p>
            <a:r>
              <a:rPr lang="en-US" sz="2800" dirty="0">
                <a:solidFill>
                  <a:srgbClr val="1A1A1A"/>
                </a:solidFill>
              </a:rPr>
              <a:t>Authentication</a:t>
            </a:r>
          </a:p>
        </p:txBody>
      </p:sp>
      <p:sp>
        <p:nvSpPr>
          <p:cNvPr id="27" name="TextBox 26"/>
          <p:cNvSpPr txBox="1"/>
          <p:nvPr/>
        </p:nvSpPr>
        <p:spPr>
          <a:xfrm>
            <a:off x="9613408" y="3201840"/>
            <a:ext cx="3055265" cy="523220"/>
          </a:xfrm>
          <a:prstGeom prst="rect">
            <a:avLst/>
          </a:prstGeom>
          <a:noFill/>
        </p:spPr>
        <p:txBody>
          <a:bodyPr wrap="square" rtlCol="0">
            <a:spAutoFit/>
          </a:bodyPr>
          <a:lstStyle/>
          <a:p>
            <a:r>
              <a:rPr lang="en-US" sz="2800" dirty="0">
                <a:solidFill>
                  <a:srgbClr val="1A1A1A"/>
                </a:solidFill>
              </a:rPr>
              <a:t>Logic</a:t>
            </a:r>
          </a:p>
        </p:txBody>
      </p:sp>
      <p:sp>
        <p:nvSpPr>
          <p:cNvPr id="28" name="TextBox 27"/>
          <p:cNvSpPr txBox="1"/>
          <p:nvPr/>
        </p:nvSpPr>
        <p:spPr>
          <a:xfrm>
            <a:off x="9613097" y="4173864"/>
            <a:ext cx="3055265" cy="523220"/>
          </a:xfrm>
          <a:prstGeom prst="rect">
            <a:avLst/>
          </a:prstGeom>
          <a:noFill/>
        </p:spPr>
        <p:txBody>
          <a:bodyPr wrap="square" rtlCol="0">
            <a:spAutoFit/>
          </a:bodyPr>
          <a:lstStyle/>
          <a:p>
            <a:r>
              <a:rPr lang="en-US" sz="2800" dirty="0">
                <a:solidFill>
                  <a:srgbClr val="1A1A1A"/>
                </a:solidFill>
              </a:rPr>
              <a:t>Push</a:t>
            </a:r>
          </a:p>
        </p:txBody>
      </p:sp>
      <p:sp>
        <p:nvSpPr>
          <p:cNvPr id="29" name="TextBox 28"/>
          <p:cNvSpPr txBox="1"/>
          <p:nvPr/>
        </p:nvSpPr>
        <p:spPr>
          <a:xfrm>
            <a:off x="9613097" y="5284744"/>
            <a:ext cx="3055265" cy="523220"/>
          </a:xfrm>
          <a:prstGeom prst="rect">
            <a:avLst/>
          </a:prstGeom>
          <a:noFill/>
        </p:spPr>
        <p:txBody>
          <a:bodyPr wrap="square" rtlCol="0">
            <a:spAutoFit/>
          </a:bodyPr>
          <a:lstStyle/>
          <a:p>
            <a:r>
              <a:rPr lang="en-US" sz="2800" dirty="0">
                <a:solidFill>
                  <a:srgbClr val="1A1A1A"/>
                </a:solidFill>
              </a:rPr>
              <a:t>Scheduler</a:t>
            </a:r>
          </a:p>
        </p:txBody>
      </p:sp>
      <p:sp>
        <p:nvSpPr>
          <p:cNvPr id="20" name="Text Placeholder 1"/>
          <p:cNvSpPr txBox="1">
            <a:spLocks/>
          </p:cNvSpPr>
          <p:nvPr/>
        </p:nvSpPr>
        <p:spPr>
          <a:xfrm>
            <a:off x="269169" y="1189177"/>
            <a:ext cx="11650488" cy="5171606"/>
          </a:xfrm>
          <a:prstGeom prst="rect">
            <a:avLst/>
          </a:prstGeom>
        </p:spPr>
        <p:txBody>
          <a:bodyPr vert="horz" wrap="square" lIns="143407" tIns="89629" rIns="143407" bIns="89629"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1A1A1A"/>
                </a:solidFill>
              </a:rPr>
              <a:t>Provides essential services </a:t>
            </a:r>
            <a:br>
              <a:rPr lang="en-US" dirty="0" smtClean="0">
                <a:solidFill>
                  <a:srgbClr val="1A1A1A"/>
                </a:solidFill>
              </a:rPr>
            </a:br>
            <a:r>
              <a:rPr lang="en-US" dirty="0" smtClean="0">
                <a:solidFill>
                  <a:srgbClr val="1A1A1A"/>
                </a:solidFill>
              </a:rPr>
              <a:t>to support client development</a:t>
            </a:r>
            <a:endParaRPr lang="en-US" dirty="0">
              <a:solidFill>
                <a:srgbClr val="1A1A1A"/>
              </a:solidFill>
            </a:endParaRPr>
          </a:p>
          <a:p>
            <a:r>
              <a:rPr lang="en-US" dirty="0" smtClean="0">
                <a:solidFill>
                  <a:srgbClr val="1A1A1A"/>
                </a:solidFill>
              </a:rPr>
              <a:t>Client</a:t>
            </a:r>
            <a:r>
              <a:rPr lang="en-US" dirty="0">
                <a:solidFill>
                  <a:srgbClr val="1A1A1A"/>
                </a:solidFill>
              </a:rPr>
              <a:t> </a:t>
            </a:r>
            <a:r>
              <a:rPr lang="en-US" dirty="0" smtClean="0">
                <a:solidFill>
                  <a:srgbClr val="1A1A1A"/>
                </a:solidFill>
              </a:rPr>
              <a:t>Support</a:t>
            </a:r>
          </a:p>
          <a:p>
            <a:pPr lvl="1"/>
            <a:r>
              <a:rPr lang="en-US" dirty="0" smtClean="0">
                <a:solidFill>
                  <a:srgbClr val="1A1A1A"/>
                </a:solidFill>
              </a:rPr>
              <a:t>iOS</a:t>
            </a:r>
          </a:p>
          <a:p>
            <a:pPr lvl="1"/>
            <a:r>
              <a:rPr lang="en-US" dirty="0" smtClean="0">
                <a:solidFill>
                  <a:srgbClr val="1A1A1A"/>
                </a:solidFill>
              </a:rPr>
              <a:t>Android</a:t>
            </a:r>
          </a:p>
          <a:p>
            <a:pPr lvl="1"/>
            <a:r>
              <a:rPr lang="en-US" dirty="0" smtClean="0">
                <a:solidFill>
                  <a:srgbClr val="1A1A1A"/>
                </a:solidFill>
              </a:rPr>
              <a:t>HTML5/Web</a:t>
            </a:r>
          </a:p>
          <a:p>
            <a:pPr lvl="1"/>
            <a:r>
              <a:rPr lang="en-US" dirty="0" err="1" smtClean="0">
                <a:solidFill>
                  <a:srgbClr val="1A1A1A"/>
                </a:solidFill>
              </a:rPr>
              <a:t>Xamarin</a:t>
            </a:r>
            <a:endParaRPr lang="en-US" dirty="0" smtClean="0">
              <a:solidFill>
                <a:srgbClr val="1A1A1A"/>
              </a:solidFill>
            </a:endParaRPr>
          </a:p>
          <a:p>
            <a:pPr lvl="1"/>
            <a:r>
              <a:rPr lang="en-US" dirty="0" smtClean="0">
                <a:solidFill>
                  <a:srgbClr val="1A1A1A"/>
                </a:solidFill>
              </a:rPr>
              <a:t>Windows</a:t>
            </a:r>
          </a:p>
          <a:p>
            <a:pPr lvl="1"/>
            <a:r>
              <a:rPr lang="en-US" dirty="0" smtClean="0">
                <a:solidFill>
                  <a:srgbClr val="1A1A1A"/>
                </a:solidFill>
              </a:rPr>
              <a:t>Windows Phone</a:t>
            </a:r>
          </a:p>
          <a:p>
            <a:pPr lvl="1"/>
            <a:r>
              <a:rPr lang="en-US" dirty="0" err="1" smtClean="0">
                <a:solidFill>
                  <a:srgbClr val="1A1A1A"/>
                </a:solidFill>
              </a:rPr>
              <a:t>PhoneGap</a:t>
            </a:r>
            <a:endParaRPr lang="en-US" dirty="0" smtClean="0">
              <a:solidFill>
                <a:srgbClr val="1A1A1A"/>
              </a:solidFill>
            </a:endParaRPr>
          </a:p>
          <a:p>
            <a:pPr lvl="1"/>
            <a:r>
              <a:rPr lang="en-US" dirty="0" err="1" smtClean="0">
                <a:solidFill>
                  <a:srgbClr val="1A1A1A"/>
                </a:solidFill>
              </a:rPr>
              <a:t>Sencha</a:t>
            </a:r>
            <a:endParaRPr lang="en-US" dirty="0" smtClean="0">
              <a:solidFill>
                <a:srgbClr val="1A1A1A"/>
              </a:solidFill>
            </a:endParaRPr>
          </a:p>
        </p:txBody>
      </p:sp>
    </p:spTree>
    <p:extLst>
      <p:ext uri="{BB962C8B-B14F-4D97-AF65-F5344CB8AC3E}">
        <p14:creationId xmlns:p14="http://schemas.microsoft.com/office/powerpoint/2010/main" val="22431340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par>
                          <p:cTn id="10" fill="hold">
                            <p:stCondLst>
                              <p:cond delay="1000"/>
                            </p:stCondLst>
                            <p:childTnLst>
                              <p:par>
                                <p:cTn id="11" presetID="3" presetClass="entr" presetSubtype="1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p:stCondLst>
                              <p:cond delay="1500"/>
                            </p:stCondLst>
                            <p:childTnLst>
                              <p:par>
                                <p:cTn id="18" presetID="3" presetClass="entr" presetSubtype="1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horizontal)">
                                      <p:cBhvr>
                                        <p:cTn id="23" dur="500"/>
                                        <p:tgtEl>
                                          <p:spTgt spid="25"/>
                                        </p:tgtEl>
                                      </p:cBhvr>
                                    </p:animEffect>
                                  </p:childTnLst>
                                </p:cTn>
                              </p:par>
                            </p:childTnLst>
                          </p:cTn>
                        </p:par>
                        <p:par>
                          <p:cTn id="24" fill="hold">
                            <p:stCondLst>
                              <p:cond delay="2000"/>
                            </p:stCondLst>
                            <p:childTnLst>
                              <p:par>
                                <p:cTn id="25" presetID="3" presetClass="entr" presetSubtype="1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linds(horizontal)">
                                      <p:cBhvr>
                                        <p:cTn id="30" dur="500"/>
                                        <p:tgtEl>
                                          <p:spTgt spid="27"/>
                                        </p:tgtEl>
                                      </p:cBhvr>
                                    </p:animEffect>
                                  </p:childTnLst>
                                </p:cTn>
                              </p:par>
                            </p:childTnLst>
                          </p:cTn>
                        </p:par>
                        <p:par>
                          <p:cTn id="31" fill="hold">
                            <p:stCondLst>
                              <p:cond delay="2500"/>
                            </p:stCondLst>
                            <p:childTnLst>
                              <p:par>
                                <p:cTn id="32" presetID="3" presetClass="entr" presetSubtype="1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par>
                          <p:cTn id="38" fill="hold">
                            <p:stCondLst>
                              <p:cond delay="3000"/>
                            </p:stCondLst>
                            <p:childTnLst>
                              <p:par>
                                <p:cTn id="39" presetID="3" presetClass="entr" presetSubtype="10"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A1A1A"/>
                </a:solidFill>
              </a:rPr>
              <a:t>Azure Portal</a:t>
            </a:r>
            <a:endParaRPr lang="en-US" dirty="0">
              <a:solidFill>
                <a:srgbClr val="1A1A1A"/>
              </a:solidFill>
            </a:endParaRPr>
          </a:p>
        </p:txBody>
      </p:sp>
    </p:spTree>
    <p:extLst>
      <p:ext uri="{BB962C8B-B14F-4D97-AF65-F5344CB8AC3E}">
        <p14:creationId xmlns:p14="http://schemas.microsoft.com/office/powerpoint/2010/main" val="9792857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126" indent="-914126"/>
            <a:r>
              <a:rPr lang="en-US" dirty="0" smtClean="0"/>
              <a:t>Expenses App Scenario Overview</a:t>
            </a:r>
            <a:endParaRPr lang="en-US" dirty="0"/>
          </a:p>
        </p:txBody>
      </p:sp>
      <p:sp>
        <p:nvSpPr>
          <p:cNvPr id="4" name="Subtitle 3"/>
          <p:cNvSpPr>
            <a:spLocks noGrp="1"/>
          </p:cNvSpPr>
          <p:nvPr>
            <p:ph type="subTitle" idx="1"/>
          </p:nvPr>
        </p:nvSpPr>
        <p:spPr/>
        <p:txBody>
          <a:bodyPr/>
          <a:lstStyle/>
          <a:p>
            <a:r>
              <a:rPr lang="en-US" dirty="0" smtClean="0"/>
              <a:t>Bret Stateham | Sr. Technical Evangelist</a:t>
            </a:r>
            <a:endParaRPr lang="en-US" dirty="0"/>
          </a:p>
          <a:p>
            <a:r>
              <a:rPr lang="en-US" dirty="0"/>
              <a:t>Christopher Harrison | Content Developer</a:t>
            </a:r>
          </a:p>
        </p:txBody>
      </p:sp>
    </p:spTree>
    <p:extLst>
      <p:ext uri="{BB962C8B-B14F-4D97-AF65-F5344CB8AC3E}">
        <p14:creationId xmlns:p14="http://schemas.microsoft.com/office/powerpoint/2010/main" val="7078992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Bret Stateham | ‏@</a:t>
            </a:r>
            <a:r>
              <a:rPr lang="en-US" dirty="0" err="1" smtClean="0"/>
              <a:t>BretStateham</a:t>
            </a:r>
            <a:endParaRPr lang="en-US" dirty="0"/>
          </a:p>
        </p:txBody>
      </p:sp>
      <p:sp>
        <p:nvSpPr>
          <p:cNvPr id="7" name="Content Placeholder 6"/>
          <p:cNvSpPr>
            <a:spLocks noGrp="1"/>
          </p:cNvSpPr>
          <p:nvPr>
            <p:ph idx="10"/>
          </p:nvPr>
        </p:nvSpPr>
        <p:spPr/>
        <p:txBody>
          <a:bodyPr/>
          <a:lstStyle/>
          <a:p>
            <a:r>
              <a:rPr lang="en-US" dirty="0" smtClean="0"/>
              <a:t>Senior Technical Evangelist, Microsoft</a:t>
            </a:r>
          </a:p>
          <a:p>
            <a:r>
              <a:rPr lang="en-US" dirty="0" smtClean="0"/>
              <a:t>Been working with Azure since the beginning</a:t>
            </a:r>
          </a:p>
          <a:p>
            <a:r>
              <a:rPr lang="en-US" dirty="0" smtClean="0"/>
              <a:t>Been playing around with IoT lately</a:t>
            </a:r>
          </a:p>
          <a:p>
            <a:r>
              <a:rPr lang="en-US" dirty="0" smtClean="0"/>
              <a:t>Love seeing how Azure really fits in to just about any workload</a:t>
            </a:r>
          </a:p>
          <a:p>
            <a:r>
              <a:rPr lang="en-US" dirty="0" smtClean="0"/>
              <a:t>Find my blog at </a:t>
            </a:r>
            <a:r>
              <a:rPr lang="en-US" dirty="0" smtClean="0">
                <a:hlinkClick r:id="rId3"/>
              </a:rPr>
              <a:t>http://BretStateham.com</a:t>
            </a:r>
            <a:r>
              <a:rPr lang="en-US" dirty="0" smtClean="0"/>
              <a:t> </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99685" y="183060"/>
            <a:ext cx="1828324" cy="1828324"/>
          </a:xfrm>
          <a:prstGeom prst="rect">
            <a:avLst/>
          </a:prstGeom>
        </p:spPr>
      </p:pic>
    </p:spTree>
    <p:extLst>
      <p:ext uri="{BB962C8B-B14F-4D97-AF65-F5344CB8AC3E}">
        <p14:creationId xmlns:p14="http://schemas.microsoft.com/office/powerpoint/2010/main" val="4335467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684212" y="1447800"/>
            <a:ext cx="6324600" cy="4876800"/>
          </a:xfrm>
          <a:prstGeom prst="roundRect">
            <a:avLst>
              <a:gd name="adj" fmla="val 4465"/>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Corporate network</a:t>
            </a:r>
            <a:endParaRPr lang="en-US" dirty="0"/>
          </a:p>
        </p:txBody>
      </p:sp>
      <p:sp>
        <p:nvSpPr>
          <p:cNvPr id="4" name="Title 3"/>
          <p:cNvSpPr>
            <a:spLocks noGrp="1"/>
          </p:cNvSpPr>
          <p:nvPr>
            <p:ph type="title"/>
          </p:nvPr>
        </p:nvSpPr>
        <p:spPr/>
        <p:txBody>
          <a:bodyPr/>
          <a:lstStyle/>
          <a:p>
            <a:r>
              <a:rPr lang="en-US" dirty="0" smtClean="0"/>
              <a:t>Expenses system</a:t>
            </a:r>
            <a:endParaRPr lang="en-US" dirty="0"/>
          </a:p>
        </p:txBody>
      </p:sp>
      <p:sp>
        <p:nvSpPr>
          <p:cNvPr id="5" name="Rectangle 4"/>
          <p:cNvSpPr/>
          <p:nvPr/>
        </p:nvSpPr>
        <p:spPr>
          <a:xfrm>
            <a:off x="2055812" y="3733809"/>
            <a:ext cx="3581400" cy="762000"/>
          </a:xfrm>
          <a:prstGeom prst="rect">
            <a:avLst/>
          </a:prstGeom>
          <a:solidFill>
            <a:schemeClr val="accent1"/>
          </a:solid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Expenses WCF service</a:t>
            </a:r>
            <a:endParaRPr lang="en-US" dirty="0"/>
          </a:p>
        </p:txBody>
      </p:sp>
      <p:sp>
        <p:nvSpPr>
          <p:cNvPr id="10" name="Right Arrow 9"/>
          <p:cNvSpPr/>
          <p:nvPr/>
        </p:nvSpPr>
        <p:spPr>
          <a:xfrm rot="16200000">
            <a:off x="3694112" y="4686304"/>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p:cNvSpPr/>
          <p:nvPr/>
        </p:nvSpPr>
        <p:spPr>
          <a:xfrm>
            <a:off x="2055812" y="5181600"/>
            <a:ext cx="3581400" cy="762000"/>
          </a:xfrm>
          <a:prstGeom prst="rect">
            <a:avLst/>
          </a:prstGeom>
          <a:solidFill>
            <a:schemeClr val="accent1"/>
          </a:solidFill>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Expenses WPF application</a:t>
            </a:r>
            <a:endParaRPr lang="en-US" dirty="0"/>
          </a:p>
        </p:txBody>
      </p:sp>
      <p:sp>
        <p:nvSpPr>
          <p:cNvPr id="19" name="Can 18"/>
          <p:cNvSpPr/>
          <p:nvPr/>
        </p:nvSpPr>
        <p:spPr>
          <a:xfrm>
            <a:off x="2055812" y="1981200"/>
            <a:ext cx="3581400" cy="1066819"/>
          </a:xfrm>
          <a:prstGeom prst="can">
            <a:avLst/>
          </a:prstGeom>
          <a:solidFill>
            <a:schemeClr val="accent1"/>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Expenses SQL DB</a:t>
            </a:r>
            <a:endParaRPr lang="en-US" dirty="0"/>
          </a:p>
        </p:txBody>
      </p:sp>
      <p:sp>
        <p:nvSpPr>
          <p:cNvPr id="20" name="Right Arrow 19"/>
          <p:cNvSpPr/>
          <p:nvPr/>
        </p:nvSpPr>
        <p:spPr>
          <a:xfrm rot="16200000">
            <a:off x="3694112" y="3238514"/>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7237412" y="3822374"/>
            <a:ext cx="4738862" cy="2337459"/>
          </a:xfrm>
          <a:prstGeom prst="rect">
            <a:avLst/>
          </a:prstGeom>
        </p:spPr>
      </p:pic>
      <p:pic>
        <p:nvPicPr>
          <p:cNvPr id="6" name="Picture 5"/>
          <p:cNvPicPr>
            <a:picLocks noChangeAspect="1"/>
          </p:cNvPicPr>
          <p:nvPr/>
        </p:nvPicPr>
        <p:blipFill>
          <a:blip r:embed="rId4"/>
          <a:stretch>
            <a:fillRect/>
          </a:stretch>
        </p:blipFill>
        <p:spPr>
          <a:xfrm>
            <a:off x="7237411" y="1447800"/>
            <a:ext cx="2785501" cy="2095514"/>
          </a:xfrm>
          <a:prstGeom prst="rect">
            <a:avLst/>
          </a:prstGeom>
        </p:spPr>
      </p:pic>
    </p:spTree>
    <p:extLst>
      <p:ext uri="{BB962C8B-B14F-4D97-AF65-F5344CB8AC3E}">
        <p14:creationId xmlns:p14="http://schemas.microsoft.com/office/powerpoint/2010/main" val="11278662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Expenses system</a:t>
            </a:r>
          </a:p>
        </p:txBody>
      </p:sp>
    </p:spTree>
    <p:extLst>
      <p:ext uri="{BB962C8B-B14F-4D97-AF65-F5344CB8AC3E}">
        <p14:creationId xmlns:p14="http://schemas.microsoft.com/office/powerpoint/2010/main" val="22915533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migration lifecycle</a:t>
            </a:r>
          </a:p>
        </p:txBody>
      </p:sp>
      <p:sp>
        <p:nvSpPr>
          <p:cNvPr id="5" name="Content Placeholder 4"/>
          <p:cNvSpPr>
            <a:spLocks noGrp="1"/>
          </p:cNvSpPr>
          <p:nvPr>
            <p:ph sz="quarter" idx="10"/>
          </p:nvPr>
        </p:nvSpPr>
        <p:spPr/>
        <p:txBody>
          <a:bodyPr/>
          <a:lstStyle/>
          <a:p>
            <a:r>
              <a:rPr lang="en-US" dirty="0" smtClean="0"/>
              <a:t>Analysis</a:t>
            </a:r>
          </a:p>
          <a:p>
            <a:r>
              <a:rPr lang="en-US" dirty="0" smtClean="0"/>
              <a:t>Data migration</a:t>
            </a:r>
          </a:p>
          <a:p>
            <a:r>
              <a:rPr lang="en-US" dirty="0" smtClean="0"/>
              <a:t>Application migration</a:t>
            </a:r>
          </a:p>
          <a:p>
            <a:r>
              <a:rPr lang="en-US" dirty="0" smtClean="0"/>
              <a:t>Optimization and testing</a:t>
            </a:r>
          </a:p>
          <a:p>
            <a:r>
              <a:rPr lang="en-US" dirty="0" smtClean="0"/>
              <a:t>Operation and management</a:t>
            </a:r>
            <a:endParaRPr lang="en-US" dirty="0"/>
          </a:p>
        </p:txBody>
      </p:sp>
      <p:sp>
        <p:nvSpPr>
          <p:cNvPr id="3" name="Slide Number Placeholder 2"/>
          <p:cNvSpPr>
            <a:spLocks noGrp="1"/>
          </p:cNvSpPr>
          <p:nvPr>
            <p:ph type="sldNum" sz="quarter" idx="4294967295"/>
          </p:nvPr>
        </p:nvSpPr>
        <p:spPr>
          <a:xfrm>
            <a:off x="9445625" y="6256338"/>
            <a:ext cx="2743200" cy="365125"/>
          </a:xfrm>
          <a:prstGeom prst="rect">
            <a:avLst/>
          </a:prstGeom>
        </p:spPr>
        <p:txBody>
          <a:bodyPr/>
          <a:lstStyle/>
          <a:p>
            <a:fld id="{0A164282-434E-41D4-9582-783D542A7B68}" type="slidenum">
              <a:rPr lang="en-US" smtClean="0"/>
              <a:pPr/>
              <a:t>22</a:t>
            </a:fld>
            <a:endParaRPr lang="en-US"/>
          </a:p>
        </p:txBody>
      </p:sp>
      <p:sp>
        <p:nvSpPr>
          <p:cNvPr id="7" name="TextBox 6"/>
          <p:cNvSpPr txBox="1"/>
          <p:nvPr/>
        </p:nvSpPr>
        <p:spPr>
          <a:xfrm>
            <a:off x="7313612" y="2189946"/>
            <a:ext cx="4191000" cy="954107"/>
          </a:xfrm>
          <a:prstGeom prst="rect">
            <a:avLst/>
          </a:prstGeom>
          <a:noFill/>
        </p:spPr>
        <p:txBody>
          <a:bodyPr wrap="square" rtlCol="0">
            <a:spAutoFit/>
          </a:bodyPr>
          <a:lstStyle/>
          <a:p>
            <a:r>
              <a:rPr lang="en-US" sz="2800" dirty="0" smtClean="0">
                <a:solidFill>
                  <a:schemeClr val="tx2"/>
                </a:solidFill>
              </a:rPr>
              <a:t>(or application first, depending on scenario)</a:t>
            </a:r>
            <a:endParaRPr lang="en-US" sz="2800" dirty="0">
              <a:solidFill>
                <a:schemeClr val="tx2"/>
              </a:solidFill>
            </a:endParaRPr>
          </a:p>
        </p:txBody>
      </p:sp>
      <p:sp>
        <p:nvSpPr>
          <p:cNvPr id="8" name="Curved Right Arrow 7"/>
          <p:cNvSpPr/>
          <p:nvPr/>
        </p:nvSpPr>
        <p:spPr>
          <a:xfrm rot="10800000">
            <a:off x="6301090" y="2189946"/>
            <a:ext cx="894977" cy="920977"/>
          </a:xfrm>
          <a:prstGeom prst="curvedRightArrow">
            <a:avLst/>
          </a:prstGeom>
          <a:solidFill>
            <a:schemeClr val="accent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45199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migration lifecycle</a:t>
            </a:r>
          </a:p>
        </p:txBody>
      </p:sp>
      <p:sp>
        <p:nvSpPr>
          <p:cNvPr id="5" name="Content Placeholder 4"/>
          <p:cNvSpPr>
            <a:spLocks noGrp="1"/>
          </p:cNvSpPr>
          <p:nvPr>
            <p:ph sz="quarter" idx="10"/>
          </p:nvPr>
        </p:nvSpPr>
        <p:spPr/>
        <p:txBody>
          <a:bodyPr/>
          <a:lstStyle/>
          <a:p>
            <a:r>
              <a:rPr lang="en-US" dirty="0" smtClean="0">
                <a:solidFill>
                  <a:schemeClr val="accent1"/>
                </a:solidFill>
              </a:rPr>
              <a:t>Analysis</a:t>
            </a:r>
          </a:p>
          <a:p>
            <a:pPr lvl="1"/>
            <a:r>
              <a:rPr lang="en-US" dirty="0" smtClean="0">
                <a:solidFill>
                  <a:schemeClr val="accent1"/>
                </a:solidFill>
              </a:rPr>
              <a:t>Review existing architecture</a:t>
            </a:r>
          </a:p>
          <a:p>
            <a:pPr lvl="1"/>
            <a:r>
              <a:rPr lang="en-US" dirty="0" smtClean="0">
                <a:solidFill>
                  <a:schemeClr val="accent1"/>
                </a:solidFill>
              </a:rPr>
              <a:t>Map with Windows Azure features</a:t>
            </a:r>
          </a:p>
          <a:p>
            <a:r>
              <a:rPr lang="en-US" dirty="0" smtClean="0"/>
              <a:t>Data migration</a:t>
            </a:r>
          </a:p>
          <a:p>
            <a:r>
              <a:rPr lang="en-US" dirty="0" smtClean="0"/>
              <a:t>Application migration</a:t>
            </a:r>
          </a:p>
          <a:p>
            <a:r>
              <a:rPr lang="en-US" dirty="0" smtClean="0"/>
              <a:t>Optimization and testing</a:t>
            </a:r>
          </a:p>
          <a:p>
            <a:r>
              <a:rPr lang="en-US" dirty="0" smtClean="0"/>
              <a:t>Operation and management</a:t>
            </a:r>
            <a:endParaRPr lang="en-US" dirty="0"/>
          </a:p>
        </p:txBody>
      </p:sp>
      <p:sp>
        <p:nvSpPr>
          <p:cNvPr id="3" name="Slide Number Placeholder 2"/>
          <p:cNvSpPr>
            <a:spLocks noGrp="1"/>
          </p:cNvSpPr>
          <p:nvPr>
            <p:ph type="sldNum" sz="quarter" idx="4294967295"/>
          </p:nvPr>
        </p:nvSpPr>
        <p:spPr>
          <a:xfrm>
            <a:off x="9445625" y="6256338"/>
            <a:ext cx="2743200" cy="365125"/>
          </a:xfrm>
          <a:prstGeom prst="rect">
            <a:avLst/>
          </a:prstGeom>
        </p:spPr>
        <p:txBody>
          <a:bodyPr/>
          <a:lstStyle/>
          <a:p>
            <a:fld id="{0A164282-434E-41D4-9582-783D542A7B68}" type="slidenum">
              <a:rPr lang="en-US" smtClean="0"/>
              <a:pPr/>
              <a:t>23</a:t>
            </a:fld>
            <a:endParaRPr lang="en-US"/>
          </a:p>
        </p:txBody>
      </p:sp>
    </p:spTree>
    <p:extLst>
      <p:ext uri="{BB962C8B-B14F-4D97-AF65-F5344CB8AC3E}">
        <p14:creationId xmlns:p14="http://schemas.microsoft.com/office/powerpoint/2010/main" val="27580745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migration lifecycle</a:t>
            </a:r>
          </a:p>
        </p:txBody>
      </p:sp>
      <p:sp>
        <p:nvSpPr>
          <p:cNvPr id="5" name="Content Placeholder 4"/>
          <p:cNvSpPr>
            <a:spLocks noGrp="1"/>
          </p:cNvSpPr>
          <p:nvPr>
            <p:ph sz="quarter" idx="10"/>
          </p:nvPr>
        </p:nvSpPr>
        <p:spPr/>
        <p:txBody>
          <a:bodyPr>
            <a:normAutofit/>
          </a:bodyPr>
          <a:lstStyle/>
          <a:p>
            <a:r>
              <a:rPr lang="en-US" dirty="0"/>
              <a:t>Analysis</a:t>
            </a:r>
          </a:p>
          <a:p>
            <a:r>
              <a:rPr lang="en-US" dirty="0" smtClean="0">
                <a:solidFill>
                  <a:schemeClr val="accent1"/>
                </a:solidFill>
              </a:rPr>
              <a:t>Data migration</a:t>
            </a:r>
          </a:p>
          <a:p>
            <a:pPr lvl="1"/>
            <a:r>
              <a:rPr lang="en-US" dirty="0" smtClean="0">
                <a:solidFill>
                  <a:schemeClr val="accent1"/>
                </a:solidFill>
              </a:rPr>
              <a:t>Move relational data to SQL Database</a:t>
            </a:r>
          </a:p>
          <a:p>
            <a:pPr lvl="1"/>
            <a:r>
              <a:rPr lang="en-US" dirty="0" smtClean="0">
                <a:solidFill>
                  <a:schemeClr val="accent1"/>
                </a:solidFill>
              </a:rPr>
              <a:t>Move non-relational data to Azure Tables, Blobs, Files</a:t>
            </a:r>
            <a:endParaRPr lang="en-US" dirty="0">
              <a:solidFill>
                <a:schemeClr val="accent1"/>
              </a:solidFill>
            </a:endParaRPr>
          </a:p>
          <a:p>
            <a:r>
              <a:rPr lang="en-US" dirty="0" smtClean="0"/>
              <a:t>Application migration</a:t>
            </a:r>
          </a:p>
          <a:p>
            <a:r>
              <a:rPr lang="en-US" dirty="0" smtClean="0"/>
              <a:t>Optimization and testing</a:t>
            </a:r>
          </a:p>
          <a:p>
            <a:r>
              <a:rPr lang="en-US" dirty="0" smtClean="0"/>
              <a:t>Operation and management</a:t>
            </a:r>
            <a:endParaRPr lang="en-US" dirty="0"/>
          </a:p>
        </p:txBody>
      </p:sp>
      <p:sp>
        <p:nvSpPr>
          <p:cNvPr id="3" name="Slide Number Placeholder 2"/>
          <p:cNvSpPr>
            <a:spLocks noGrp="1"/>
          </p:cNvSpPr>
          <p:nvPr>
            <p:ph type="sldNum" sz="quarter" idx="4294967295"/>
          </p:nvPr>
        </p:nvSpPr>
        <p:spPr>
          <a:xfrm>
            <a:off x="9445625" y="6256338"/>
            <a:ext cx="2743200" cy="365125"/>
          </a:xfrm>
          <a:prstGeom prst="rect">
            <a:avLst/>
          </a:prstGeom>
        </p:spPr>
        <p:txBody>
          <a:bodyPr/>
          <a:lstStyle/>
          <a:p>
            <a:fld id="{0A164282-434E-41D4-9582-783D542A7B68}" type="slidenum">
              <a:rPr lang="en-US" smtClean="0"/>
              <a:pPr/>
              <a:t>24</a:t>
            </a:fld>
            <a:endParaRPr lang="en-US"/>
          </a:p>
        </p:txBody>
      </p:sp>
    </p:spTree>
    <p:extLst>
      <p:ext uri="{BB962C8B-B14F-4D97-AF65-F5344CB8AC3E}">
        <p14:creationId xmlns:p14="http://schemas.microsoft.com/office/powerpoint/2010/main" val="23532607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migration lifecycle</a:t>
            </a:r>
          </a:p>
        </p:txBody>
      </p:sp>
      <p:sp>
        <p:nvSpPr>
          <p:cNvPr id="5" name="Content Placeholder 4"/>
          <p:cNvSpPr>
            <a:spLocks noGrp="1"/>
          </p:cNvSpPr>
          <p:nvPr>
            <p:ph sz="quarter" idx="10"/>
          </p:nvPr>
        </p:nvSpPr>
        <p:spPr/>
        <p:txBody>
          <a:bodyPr>
            <a:normAutofit/>
          </a:bodyPr>
          <a:lstStyle/>
          <a:p>
            <a:r>
              <a:rPr lang="en-US" dirty="0"/>
              <a:t>Analysis</a:t>
            </a:r>
          </a:p>
          <a:p>
            <a:r>
              <a:rPr lang="en-US" dirty="0"/>
              <a:t>Data migration</a:t>
            </a:r>
          </a:p>
          <a:p>
            <a:r>
              <a:rPr lang="en-US" dirty="0" smtClean="0">
                <a:solidFill>
                  <a:schemeClr val="accent1"/>
                </a:solidFill>
              </a:rPr>
              <a:t>Application migration</a:t>
            </a:r>
          </a:p>
          <a:p>
            <a:pPr lvl="1"/>
            <a:r>
              <a:rPr lang="en-US" dirty="0" smtClean="0">
                <a:solidFill>
                  <a:schemeClr val="accent1"/>
                </a:solidFill>
              </a:rPr>
              <a:t>Connect to data in Azure</a:t>
            </a:r>
          </a:p>
          <a:p>
            <a:pPr lvl="1"/>
            <a:r>
              <a:rPr lang="en-US" dirty="0" smtClean="0">
                <a:solidFill>
                  <a:schemeClr val="accent1"/>
                </a:solidFill>
              </a:rPr>
              <a:t>Implement changes required for Azure (if any)</a:t>
            </a:r>
          </a:p>
          <a:p>
            <a:r>
              <a:rPr lang="en-US" dirty="0" smtClean="0"/>
              <a:t>Optimization and testing</a:t>
            </a:r>
          </a:p>
          <a:p>
            <a:r>
              <a:rPr lang="en-US" dirty="0" smtClean="0"/>
              <a:t>Operation and management</a:t>
            </a:r>
            <a:endParaRPr lang="en-US" dirty="0"/>
          </a:p>
        </p:txBody>
      </p:sp>
      <p:sp>
        <p:nvSpPr>
          <p:cNvPr id="3" name="Slide Number Placeholder 2"/>
          <p:cNvSpPr>
            <a:spLocks noGrp="1"/>
          </p:cNvSpPr>
          <p:nvPr>
            <p:ph type="sldNum" sz="quarter" idx="4294967295"/>
          </p:nvPr>
        </p:nvSpPr>
        <p:spPr>
          <a:xfrm>
            <a:off x="9445625" y="6256338"/>
            <a:ext cx="2743200" cy="365125"/>
          </a:xfrm>
          <a:prstGeom prst="rect">
            <a:avLst/>
          </a:prstGeom>
        </p:spPr>
        <p:txBody>
          <a:bodyPr/>
          <a:lstStyle/>
          <a:p>
            <a:fld id="{0A164282-434E-41D4-9582-783D542A7B68}" type="slidenum">
              <a:rPr lang="en-US" smtClean="0"/>
              <a:pPr/>
              <a:t>25</a:t>
            </a:fld>
            <a:endParaRPr lang="en-US"/>
          </a:p>
        </p:txBody>
      </p:sp>
    </p:spTree>
    <p:extLst>
      <p:ext uri="{BB962C8B-B14F-4D97-AF65-F5344CB8AC3E}">
        <p14:creationId xmlns:p14="http://schemas.microsoft.com/office/powerpoint/2010/main" val="31215221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migration lifecycle</a:t>
            </a:r>
          </a:p>
        </p:txBody>
      </p:sp>
      <p:sp>
        <p:nvSpPr>
          <p:cNvPr id="5" name="Content Placeholder 4"/>
          <p:cNvSpPr>
            <a:spLocks noGrp="1"/>
          </p:cNvSpPr>
          <p:nvPr>
            <p:ph sz="quarter" idx="10"/>
          </p:nvPr>
        </p:nvSpPr>
        <p:spPr/>
        <p:txBody>
          <a:bodyPr>
            <a:normAutofit/>
          </a:bodyPr>
          <a:lstStyle/>
          <a:p>
            <a:r>
              <a:rPr lang="en-US" dirty="0"/>
              <a:t>Analysis</a:t>
            </a:r>
          </a:p>
          <a:p>
            <a:r>
              <a:rPr lang="en-US" dirty="0"/>
              <a:t>Data migration</a:t>
            </a:r>
          </a:p>
          <a:p>
            <a:r>
              <a:rPr lang="en-US" dirty="0"/>
              <a:t>Application migration</a:t>
            </a:r>
          </a:p>
          <a:p>
            <a:r>
              <a:rPr lang="en-US" dirty="0">
                <a:solidFill>
                  <a:schemeClr val="accent1"/>
                </a:solidFill>
              </a:rPr>
              <a:t>Optimization and </a:t>
            </a:r>
            <a:r>
              <a:rPr lang="en-US" dirty="0" smtClean="0">
                <a:solidFill>
                  <a:schemeClr val="accent1"/>
                </a:solidFill>
              </a:rPr>
              <a:t>testing</a:t>
            </a:r>
          </a:p>
          <a:p>
            <a:pPr lvl="1"/>
            <a:r>
              <a:rPr lang="en-US" dirty="0" smtClean="0">
                <a:solidFill>
                  <a:schemeClr val="accent1"/>
                </a:solidFill>
              </a:rPr>
              <a:t>Functional testing</a:t>
            </a:r>
          </a:p>
          <a:p>
            <a:pPr lvl="1"/>
            <a:r>
              <a:rPr lang="en-US" dirty="0" smtClean="0">
                <a:solidFill>
                  <a:schemeClr val="accent1"/>
                </a:solidFill>
              </a:rPr>
              <a:t>Load testing</a:t>
            </a:r>
            <a:endParaRPr lang="en-US" dirty="0">
              <a:solidFill>
                <a:schemeClr val="accent1"/>
              </a:solidFill>
            </a:endParaRPr>
          </a:p>
          <a:p>
            <a:r>
              <a:rPr lang="en-US" dirty="0" smtClean="0"/>
              <a:t>Operation and management</a:t>
            </a:r>
            <a:endParaRPr lang="en-US" dirty="0"/>
          </a:p>
        </p:txBody>
      </p:sp>
      <p:sp>
        <p:nvSpPr>
          <p:cNvPr id="3" name="Slide Number Placeholder 2"/>
          <p:cNvSpPr>
            <a:spLocks noGrp="1"/>
          </p:cNvSpPr>
          <p:nvPr>
            <p:ph type="sldNum" sz="quarter" idx="4294967295"/>
          </p:nvPr>
        </p:nvSpPr>
        <p:spPr>
          <a:xfrm>
            <a:off x="9445625" y="6256338"/>
            <a:ext cx="2743200" cy="365125"/>
          </a:xfrm>
          <a:prstGeom prst="rect">
            <a:avLst/>
          </a:prstGeom>
        </p:spPr>
        <p:txBody>
          <a:bodyPr/>
          <a:lstStyle/>
          <a:p>
            <a:fld id="{0A164282-434E-41D4-9582-783D542A7B68}" type="slidenum">
              <a:rPr lang="en-US" smtClean="0"/>
              <a:pPr/>
              <a:t>26</a:t>
            </a:fld>
            <a:endParaRPr lang="en-US"/>
          </a:p>
        </p:txBody>
      </p:sp>
    </p:spTree>
    <p:extLst>
      <p:ext uri="{BB962C8B-B14F-4D97-AF65-F5344CB8AC3E}">
        <p14:creationId xmlns:p14="http://schemas.microsoft.com/office/powerpoint/2010/main" val="23507866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migration lifecycle</a:t>
            </a:r>
          </a:p>
        </p:txBody>
      </p:sp>
      <p:sp>
        <p:nvSpPr>
          <p:cNvPr id="5" name="Content Placeholder 4"/>
          <p:cNvSpPr>
            <a:spLocks noGrp="1"/>
          </p:cNvSpPr>
          <p:nvPr>
            <p:ph sz="quarter" idx="10"/>
          </p:nvPr>
        </p:nvSpPr>
        <p:spPr/>
        <p:txBody>
          <a:bodyPr>
            <a:normAutofit/>
          </a:bodyPr>
          <a:lstStyle/>
          <a:p>
            <a:r>
              <a:rPr lang="en-US" dirty="0"/>
              <a:t>Analysis</a:t>
            </a:r>
          </a:p>
          <a:p>
            <a:r>
              <a:rPr lang="en-US" dirty="0"/>
              <a:t>Data migration</a:t>
            </a:r>
          </a:p>
          <a:p>
            <a:r>
              <a:rPr lang="en-US" dirty="0"/>
              <a:t>Application migration</a:t>
            </a:r>
          </a:p>
          <a:p>
            <a:r>
              <a:rPr lang="en-US" dirty="0"/>
              <a:t>Optimization and testing</a:t>
            </a:r>
          </a:p>
          <a:p>
            <a:r>
              <a:rPr lang="en-US" dirty="0">
                <a:solidFill>
                  <a:schemeClr val="accent1"/>
                </a:solidFill>
              </a:rPr>
              <a:t>Operation and </a:t>
            </a:r>
            <a:r>
              <a:rPr lang="en-US" dirty="0" smtClean="0">
                <a:solidFill>
                  <a:schemeClr val="accent1"/>
                </a:solidFill>
              </a:rPr>
              <a:t>management</a:t>
            </a:r>
          </a:p>
          <a:p>
            <a:pPr lvl="1"/>
            <a:r>
              <a:rPr lang="en-US" dirty="0" smtClean="0">
                <a:solidFill>
                  <a:schemeClr val="accent1"/>
                </a:solidFill>
              </a:rPr>
              <a:t>Monitor application performance</a:t>
            </a:r>
          </a:p>
          <a:p>
            <a:pPr lvl="1"/>
            <a:r>
              <a:rPr lang="en-US" dirty="0" smtClean="0">
                <a:solidFill>
                  <a:schemeClr val="accent1"/>
                </a:solidFill>
              </a:rPr>
              <a:t>Manage data recovery plan</a:t>
            </a:r>
            <a:endParaRPr lang="en-US" dirty="0">
              <a:solidFill>
                <a:schemeClr val="accent1"/>
              </a:solidFill>
            </a:endParaRPr>
          </a:p>
        </p:txBody>
      </p:sp>
      <p:sp>
        <p:nvSpPr>
          <p:cNvPr id="3" name="Slide Number Placeholder 2"/>
          <p:cNvSpPr>
            <a:spLocks noGrp="1"/>
          </p:cNvSpPr>
          <p:nvPr>
            <p:ph type="sldNum" sz="quarter" idx="4294967295"/>
          </p:nvPr>
        </p:nvSpPr>
        <p:spPr>
          <a:xfrm>
            <a:off x="9445625" y="6256338"/>
            <a:ext cx="2743200" cy="365125"/>
          </a:xfrm>
          <a:prstGeom prst="rect">
            <a:avLst/>
          </a:prstGeom>
        </p:spPr>
        <p:txBody>
          <a:bodyPr/>
          <a:lstStyle/>
          <a:p>
            <a:fld id="{0A164282-434E-41D4-9582-783D542A7B68}" type="slidenum">
              <a:rPr lang="en-US" smtClean="0"/>
              <a:pPr/>
              <a:t>27</a:t>
            </a:fld>
            <a:endParaRPr lang="en-US"/>
          </a:p>
        </p:txBody>
      </p:sp>
    </p:spTree>
    <p:extLst>
      <p:ext uri="{BB962C8B-B14F-4D97-AF65-F5344CB8AC3E}">
        <p14:creationId xmlns:p14="http://schemas.microsoft.com/office/powerpoint/2010/main" val="41539626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90167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99" dirty="0"/>
              <a:t>Meet Christopher Harrison | ‏@</a:t>
            </a:r>
            <a:r>
              <a:rPr lang="en-US" sz="3999" dirty="0" err="1"/>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6909" lvl="1" indent="0">
              <a:buNone/>
            </a:pPr>
            <a:r>
              <a:rPr lang="en-US" dirty="0" smtClean="0"/>
              <a:t>Focused on ASP.NET and Office 365 development</a:t>
            </a:r>
          </a:p>
          <a:p>
            <a:pPr marL="456909" lvl="1" indent="0">
              <a:buNone/>
            </a:pPr>
            <a:r>
              <a:rPr lang="en-US" dirty="0" smtClean="0"/>
              <a:t>Microsoft Certified Trainer</a:t>
            </a:r>
          </a:p>
          <a:p>
            <a:pPr marL="456909" lvl="1" indent="0">
              <a:buNone/>
            </a:pPr>
            <a:r>
              <a:rPr lang="en-US" dirty="0"/>
              <a:t>Regular presenter at TechEd</a:t>
            </a:r>
          </a:p>
          <a:p>
            <a:pPr marL="0" indent="0">
              <a:buNone/>
            </a:pPr>
            <a:r>
              <a:rPr lang="en-US" dirty="0" smtClean="0"/>
              <a:t>Long time geek</a:t>
            </a:r>
          </a:p>
          <a:p>
            <a:pPr marL="456909" lvl="1" indent="0">
              <a:buNone/>
            </a:pPr>
            <a:r>
              <a:rPr lang="en-US" dirty="0" smtClean="0"/>
              <a:t>Still misses his Commodore 64</a:t>
            </a:r>
          </a:p>
          <a:p>
            <a:pPr marL="456909" lvl="1" indent="0">
              <a:buNone/>
            </a:pPr>
            <a:r>
              <a:rPr lang="en-US" dirty="0" smtClean="0"/>
              <a:t>Periodic blogger (</a:t>
            </a:r>
            <a:r>
              <a:rPr lang="en-US" dirty="0" smtClean="0">
                <a:hlinkClick r:id="rId3"/>
              </a:rPr>
              <a:t>blog.geektrainer.com</a:t>
            </a:r>
            <a:r>
              <a:rPr lang="en-US" dirty="0" smtClean="0"/>
              <a:t>)</a:t>
            </a:r>
          </a:p>
          <a:p>
            <a:pPr marL="456909"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0513" y="894"/>
            <a:ext cx="2728312" cy="2728312"/>
          </a:xfrm>
          <a:prstGeom prst="rect">
            <a:avLst/>
          </a:prstGeom>
        </p:spPr>
      </p:pic>
    </p:spTree>
    <p:extLst>
      <p:ext uri="{BB962C8B-B14F-4D97-AF65-F5344CB8AC3E}">
        <p14:creationId xmlns:p14="http://schemas.microsoft.com/office/powerpoint/2010/main" val="14799948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314" y="1418160"/>
          <a:ext cx="11125298" cy="4660096"/>
        </p:xfrm>
        <a:graphic>
          <a:graphicData uri="http://schemas.openxmlformats.org/drawingml/2006/table">
            <a:tbl>
              <a:tblPr firstRow="1" bandRow="1">
                <a:tableStyleId>{5C22544A-7EE6-4342-B048-85BDC9FD1C3A}</a:tableStyleId>
              </a:tblPr>
              <a:tblGrid>
                <a:gridCol w="11125298">
                  <a:extLst>
                    <a:ext uri="{9D8B030D-6E8A-4147-A177-3AD203B41FA5}">
                      <a16:colId xmlns:a16="http://schemas.microsoft.com/office/drawing/2014/main" xmlns="" val="1632794655"/>
                    </a:ext>
                  </a:extLst>
                </a:gridCol>
              </a:tblGrid>
              <a:tr h="767432">
                <a:tc>
                  <a:txBody>
                    <a:bodyPr/>
                    <a:lstStyle/>
                    <a:p>
                      <a:r>
                        <a:rPr lang="en-US" sz="3600" dirty="0" smtClean="0"/>
                        <a:t>Cloud-Enable an ASP.NET MVC LOB App</a:t>
                      </a:r>
                      <a:endParaRPr lang="en-US" sz="3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Overview</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r>
                        <a:rPr lang="en-US" sz="2400" dirty="0" smtClean="0">
                          <a:latin typeface="Segoe UI Light" panose="020B0502040204020203" pitchFamily="34" charset="0"/>
                          <a:cs typeface="Segoe UI Light" panose="020B0502040204020203" pitchFamily="34" charset="0"/>
                        </a:rPr>
                        <a:t>02 </a:t>
                      </a:r>
                      <a:r>
                        <a:rPr lang="en-US" sz="2400" dirty="0" smtClean="0">
                          <a:latin typeface="Segoe UI Light" panose="020B0502040204020203" pitchFamily="34" charset="0"/>
                          <a:cs typeface="Segoe UI Light" panose="020B0502040204020203" pitchFamily="34" charset="0"/>
                        </a:rPr>
                        <a:t>| Moving data to the cloud</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latin typeface="Segoe UI Light" panose="020B0502040204020203" pitchFamily="34" charset="0"/>
                          <a:cs typeface="Segoe UI Light" panose="020B0502040204020203" pitchFamily="34" charset="0"/>
                        </a:rPr>
                        <a:t>Moving services to the cloud</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a:t>
                      </a:r>
                      <a:r>
                        <a:rPr lang="en-US" sz="2400" dirty="0" smtClean="0">
                          <a:latin typeface="Segoe UI Light" panose="020B0502040204020203" pitchFamily="34" charset="0"/>
                          <a:cs typeface="Segoe UI Light" panose="020B0502040204020203" pitchFamily="34" charset="0"/>
                        </a:rPr>
                        <a:t>| Securing cloud services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dirty="0" smtClean="0">
                          <a:latin typeface="Segoe UI Light" panose="020B0502040204020203" pitchFamily="34" charset="0"/>
                          <a:cs typeface="Segoe UI Light" panose="020B0502040204020203" pitchFamily="34" charset="0"/>
                        </a:rPr>
                        <a:t>Integrating and Extending Cloud Services</a:t>
                      </a:r>
                    </a:p>
                    <a:p>
                      <a:endParaRPr lang="en-US" sz="2400" dirty="0">
                        <a:latin typeface="Segoe UI Light" panose="020B0502040204020203" pitchFamily="34" charset="0"/>
                        <a:cs typeface="Segoe UI Light" panose="020B0502040204020203" pitchFamily="34" charset="0"/>
                      </a:endParaRPr>
                    </a:p>
                  </a:txBody>
                  <a:tcPr marL="91416" marR="91416" marT="45708" marB="45708" anchor="ctr"/>
                </a:tc>
              </a:tr>
            </a:tbl>
          </a:graphicData>
        </a:graphic>
      </p:graphicFrame>
    </p:spTree>
    <p:extLst>
      <p:ext uri="{BB962C8B-B14F-4D97-AF65-F5344CB8AC3E}">
        <p14:creationId xmlns:p14="http://schemas.microsoft.com/office/powerpoint/2010/main" val="13212403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Enterprise Developers working with ASP.NET MVC</a:t>
            </a:r>
          </a:p>
          <a:p>
            <a:pPr lvl="1"/>
            <a:r>
              <a:rPr lang="en-US" dirty="0" smtClean="0"/>
              <a:t>Looking to leverage Microsoft Azure </a:t>
            </a:r>
          </a:p>
          <a:p>
            <a:r>
              <a:rPr lang="en-US" dirty="0" smtClean="0"/>
              <a:t>Suggested Prerequisites</a:t>
            </a:r>
          </a:p>
          <a:p>
            <a:pPr lvl="1"/>
            <a:r>
              <a:rPr lang="en-US" dirty="0" smtClean="0"/>
              <a:t>Understanding of </a:t>
            </a:r>
            <a:r>
              <a:rPr lang="en-US" dirty="0" smtClean="0"/>
              <a:t>Windows Presentation Foundation (WPF)</a:t>
            </a:r>
            <a:endParaRPr lang="en-US" dirty="0" smtClean="0"/>
          </a:p>
          <a:p>
            <a:pPr lvl="1"/>
            <a:r>
              <a:rPr lang="en-US" dirty="0" smtClean="0"/>
              <a:t>Understanding of SQL Databases</a:t>
            </a:r>
          </a:p>
          <a:p>
            <a:pPr lvl="1"/>
            <a:r>
              <a:rPr lang="en-US" dirty="0" smtClean="0"/>
              <a:t>Understanding of WCF Services</a:t>
            </a:r>
            <a:endParaRPr lang="en-US" dirty="0"/>
          </a:p>
          <a:p>
            <a:pPr lvl="1"/>
            <a:endParaRPr lang="en-US" dirty="0" smtClean="0"/>
          </a:p>
        </p:txBody>
      </p:sp>
    </p:spTree>
    <p:extLst>
      <p:ext uri="{BB962C8B-B14F-4D97-AF65-F5344CB8AC3E}">
        <p14:creationId xmlns:p14="http://schemas.microsoft.com/office/powerpoint/2010/main" val="37922695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740" y="1428439"/>
            <a:ext cx="11522249" cy="5289010"/>
          </a:xfrm>
        </p:spPr>
        <p:txBody>
          <a:bodyPr/>
          <a:lstStyle/>
          <a:p>
            <a:r>
              <a:rPr lang="en-US" dirty="0"/>
              <a:t>Microsoft Virtual Academy</a:t>
            </a:r>
          </a:p>
          <a:p>
            <a:pPr lvl="1"/>
            <a:r>
              <a:rPr lang="en-US" dirty="0"/>
              <a:t>Free online learning tailored for IT Pros and Developers </a:t>
            </a:r>
          </a:p>
          <a:p>
            <a:pPr lvl="1"/>
            <a:r>
              <a:rPr lang="en-US" dirty="0"/>
              <a:t>Over 2M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3"/>
              </a:rPr>
              <a:t>http://aka.ms/MVA-Voucher</a:t>
            </a:r>
            <a:r>
              <a:rPr lang="en-US" dirty="0"/>
              <a:t> </a:t>
            </a:r>
          </a:p>
          <a:p>
            <a:pPr lvl="1"/>
            <a:r>
              <a:rPr lang="en-US" dirty="0"/>
              <a:t>Enter this code: </a:t>
            </a:r>
            <a:r>
              <a:rPr lang="en-US" b="1" dirty="0" err="1"/>
              <a:t>WPFAppstoCloud</a:t>
            </a:r>
            <a:r>
              <a:rPr lang="en-US" b="1" dirty="0" smtClean="0"/>
              <a:t> </a:t>
            </a:r>
            <a:r>
              <a:rPr lang="en-US" dirty="0"/>
              <a:t>(expires </a:t>
            </a:r>
            <a:r>
              <a:rPr lang="en-US" dirty="0" smtClean="0"/>
              <a:t>03/13/2015)</a:t>
            </a:r>
            <a:endParaRPr lang="en-US" dirty="0"/>
          </a:p>
        </p:txBody>
      </p:sp>
      <p:sp>
        <p:nvSpPr>
          <p:cNvPr id="3" name="Title 2"/>
          <p:cNvSpPr>
            <a:spLocks noGrp="1"/>
          </p:cNvSpPr>
          <p:nvPr>
            <p:ph type="title"/>
          </p:nvPr>
        </p:nvSpPr>
        <p:spPr>
          <a:xfrm>
            <a:off x="-367171" y="183061"/>
            <a:ext cx="11413293" cy="1063210"/>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9583141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126" indent="-914126"/>
            <a:r>
              <a:rPr lang="en-US" dirty="0" smtClean="0"/>
              <a:t>01 | </a:t>
            </a:r>
            <a:r>
              <a:rPr lang="en-US" dirty="0" smtClean="0"/>
              <a:t>Overview</a:t>
            </a:r>
            <a:endParaRPr lang="en-US" dirty="0"/>
          </a:p>
        </p:txBody>
      </p:sp>
      <p:sp>
        <p:nvSpPr>
          <p:cNvPr id="4" name="Subtitle 3"/>
          <p:cNvSpPr>
            <a:spLocks noGrp="1"/>
          </p:cNvSpPr>
          <p:nvPr>
            <p:ph type="subTitle" idx="1"/>
          </p:nvPr>
        </p:nvSpPr>
        <p:spPr/>
        <p:txBody>
          <a:bodyPr/>
          <a:lstStyle/>
          <a:p>
            <a:r>
              <a:rPr lang="en-US" dirty="0" smtClean="0"/>
              <a:t>Bret Stateham | Sr. Technical Evangelist</a:t>
            </a:r>
            <a:endParaRPr lang="en-US" dirty="0"/>
          </a:p>
          <a:p>
            <a:r>
              <a:rPr lang="en-US" dirty="0"/>
              <a:t>Christopher Harrison | Content Developer</a:t>
            </a:r>
          </a:p>
        </p:txBody>
      </p:sp>
    </p:spTree>
    <p:extLst>
      <p:ext uri="{BB962C8B-B14F-4D97-AF65-F5344CB8AC3E}">
        <p14:creationId xmlns:p14="http://schemas.microsoft.com/office/powerpoint/2010/main" val="36852036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Azure Overview</a:t>
            </a:r>
            <a:endParaRPr lang="en-US" dirty="0"/>
          </a:p>
        </p:txBody>
      </p:sp>
      <p:sp>
        <p:nvSpPr>
          <p:cNvPr id="6" name="Content Placeholder 5"/>
          <p:cNvSpPr>
            <a:spLocks noGrp="1"/>
          </p:cNvSpPr>
          <p:nvPr>
            <p:ph sz="quarter" idx="10"/>
          </p:nvPr>
        </p:nvSpPr>
        <p:spPr/>
        <p:txBody>
          <a:bodyPr/>
          <a:lstStyle/>
          <a:p>
            <a:r>
              <a:rPr lang="en-US" dirty="0" smtClean="0"/>
              <a:t>Azure </a:t>
            </a:r>
            <a:r>
              <a:rPr lang="en-US" dirty="0" smtClean="0"/>
              <a:t>Overview</a:t>
            </a:r>
            <a:endParaRPr lang="en-US" dirty="0" smtClean="0"/>
          </a:p>
          <a:p>
            <a:r>
              <a:rPr lang="en-US" dirty="0"/>
              <a:t>Expenses App Scenario Introduction</a:t>
            </a:r>
            <a:endParaRPr lang="en-US" dirty="0"/>
          </a:p>
        </p:txBody>
      </p:sp>
    </p:spTree>
    <p:extLst>
      <p:ext uri="{BB962C8B-B14F-4D97-AF65-F5344CB8AC3E}">
        <p14:creationId xmlns:p14="http://schemas.microsoft.com/office/powerpoint/2010/main" val="18118605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Azure </a:t>
            </a:r>
            <a:r>
              <a:rPr lang="en-US" dirty="0" smtClean="0"/>
              <a:t>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34179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heme/theme1.xml><?xml version="1.0" encoding="utf-8"?>
<a:theme xmlns:a="http://schemas.openxmlformats.org/drawingml/2006/main" name="Executive_Retreat_2013_16x9_Jan-15-2013">
  <a:themeElements>
    <a:clrScheme name="Executive-Retreat-2013 Colors">
      <a:dk1>
        <a:srgbClr val="505050"/>
      </a:dk1>
      <a:lt1>
        <a:srgbClr val="FFFFFF"/>
      </a:lt1>
      <a:dk2>
        <a:srgbClr val="002050"/>
      </a:dk2>
      <a:lt2>
        <a:srgbClr val="D2D2D2"/>
      </a:lt2>
      <a:accent1>
        <a:srgbClr val="0072C6"/>
      </a:accent1>
      <a:accent2>
        <a:srgbClr val="B4009E"/>
      </a:accent2>
      <a:accent3>
        <a:srgbClr val="007233"/>
      </a:accent3>
      <a:accent4>
        <a:srgbClr val="E81123"/>
      </a:accent4>
      <a:accent5>
        <a:srgbClr val="4668C5"/>
      </a:accent5>
      <a:accent6>
        <a:srgbClr val="442359"/>
      </a:accent6>
      <a:hlink>
        <a:srgbClr val="55D455"/>
      </a:hlink>
      <a:folHlink>
        <a:srgbClr val="55D455"/>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Executive Retreat 2013_16-9_WHITE.potx" id="{1FF4B884-F015-4DCE-9B7A-E56704364B93}" vid="{20EA6BB2-6145-4DC7-AD89-29F3A648FA86}"/>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3.xml><?xml version="1.0" encoding="utf-8"?>
<a:theme xmlns:a="http://schemas.openxmlformats.org/drawingml/2006/main" name="Excutive-Retreat_White_16x9_2014">
  <a:themeElements>
    <a:clrScheme name="TT_White_Dec2013">
      <a:dk1>
        <a:srgbClr val="505050"/>
      </a:dk1>
      <a:lt1>
        <a:srgbClr val="FFFFFF"/>
      </a:lt1>
      <a:dk2>
        <a:srgbClr val="008272"/>
      </a:dk2>
      <a:lt2>
        <a:srgbClr val="D2D2D2"/>
      </a:lt2>
      <a:accent1>
        <a:srgbClr val="008272"/>
      </a:accent1>
      <a:accent2>
        <a:srgbClr val="68217A"/>
      </a:accent2>
      <a:accent3>
        <a:srgbClr val="B4009E"/>
      </a:accent3>
      <a:accent4>
        <a:srgbClr val="0072C6"/>
      </a:accent4>
      <a:accent5>
        <a:srgbClr val="442359"/>
      </a:accent5>
      <a:accent6>
        <a:srgbClr val="002050"/>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2014_Executive-Retreat_16x9_Template [Read-Only]" id="{FE271207-60CF-4CD5-A0F7-581D06A73419}" vid="{2ACB54AE-3A9C-4810-9E5D-17A0311496FF}"/>
    </a:ext>
  </a:extLst>
</a:theme>
</file>

<file path=ppt/theme/theme4.xml><?xml version="1.0" encoding="utf-8"?>
<a:theme xmlns:a="http://schemas.openxmlformats.org/drawingml/2006/main" name="1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5.xml><?xml version="1.0" encoding="utf-8"?>
<a:theme xmlns:a="http://schemas.openxmlformats.org/drawingml/2006/main" name="Standard Layouts">
  <a:themeElements>
    <a:clrScheme name="Custom 1">
      <a:dk1>
        <a:srgbClr val="505050"/>
      </a:dk1>
      <a:lt1>
        <a:srgbClr val="FFFFFF"/>
      </a:lt1>
      <a:dk2>
        <a:srgbClr val="002050"/>
      </a:dk2>
      <a:lt2>
        <a:srgbClr val="D2D2D2"/>
      </a:lt2>
      <a:accent1>
        <a:srgbClr val="0072C6"/>
      </a:accent1>
      <a:accent2>
        <a:srgbClr val="DC3C00"/>
      </a:accent2>
      <a:accent3>
        <a:srgbClr val="008272"/>
      </a:accent3>
      <a:accent4>
        <a:srgbClr val="68217A"/>
      </a:accent4>
      <a:accent5>
        <a:srgbClr val="002050"/>
      </a:accent5>
      <a:accent6>
        <a:srgbClr val="442359"/>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C3B11EF6-C027-4BA7-B6A2-190EEB857CD9}"/>
    </a:ext>
  </a:extLst>
</a:theme>
</file>

<file path=ppt/theme/theme6.xml><?xml version="1.0" encoding="utf-8"?>
<a:theme xmlns:a="http://schemas.openxmlformats.org/drawingml/2006/main" name="2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7.xml><?xml version="1.0" encoding="utf-8"?>
<a:theme xmlns:a="http://schemas.openxmlformats.org/drawingml/2006/main" name="1_3-30410_WPC2014_Vision_Template_16x9">
  <a:themeElements>
    <a:clrScheme name="WPC_External_Breakout">
      <a:dk1>
        <a:srgbClr val="505050"/>
      </a:dk1>
      <a:lt1>
        <a:srgbClr val="FFFFFF"/>
      </a:lt1>
      <a:dk2>
        <a:srgbClr val="0072C6"/>
      </a:dk2>
      <a:lt2>
        <a:srgbClr val="D2D2D2"/>
      </a:lt2>
      <a:accent1>
        <a:srgbClr val="0072C6"/>
      </a:accent1>
      <a:accent2>
        <a:srgbClr val="008272"/>
      </a:accent2>
      <a:accent3>
        <a:srgbClr val="68217A"/>
      </a:accent3>
      <a:accent4>
        <a:srgbClr val="00BCF2"/>
      </a:accent4>
      <a:accent5>
        <a:srgbClr val="7FBA00"/>
      </a:accent5>
      <a:accent6>
        <a:srgbClr val="FF8C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PC2014_Vision_Template" id="{6725F95B-ED7E-483B-990E-BF1D701C66CE}" vid="{D49783E1-D2BA-4B43-BCCD-EA3DF0856883}"/>
    </a:ext>
  </a:extLst>
</a:theme>
</file>

<file path=ppt/theme/theme8.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907C08885A4B448C4B7687DE2703F9" ma:contentTypeVersion="0" ma:contentTypeDescription="Create a new document." ma:contentTypeScope="" ma:versionID="fca7f7617ec91df58bf1447f2d74720e">
  <xsd:schema xmlns:xsd="http://www.w3.org/2001/XMLSchema" xmlns:xs="http://www.w3.org/2001/XMLSchema" xmlns:p="http://schemas.microsoft.com/office/2006/metadata/properties" targetNamespace="http://schemas.microsoft.com/office/2006/metadata/properties" ma:root="true" ma:fieldsID="19ef3d69f22175d46987ff5beab3471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87D03C-DCD5-4A24-A48F-FDD3322C1278}">
  <ds:schemaRefs>
    <ds:schemaRef ds:uri="http://schemas.microsoft.com/sharepoint/v3/contenttype/forms"/>
  </ds:schemaRefs>
</ds:datastoreItem>
</file>

<file path=customXml/itemProps2.xml><?xml version="1.0" encoding="utf-8"?>
<ds:datastoreItem xmlns:ds="http://schemas.openxmlformats.org/officeDocument/2006/customXml" ds:itemID="{E9A13FED-9D9A-42D4-BBF4-345F4CCBDD0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314348B-E52E-4213-8FE2-F4A21421B2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3301</Words>
  <Application>Microsoft Office PowerPoint</Application>
  <PresentationFormat>Custom</PresentationFormat>
  <Paragraphs>377</Paragraphs>
  <Slides>28</Slides>
  <Notes>24</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28</vt:i4>
      </vt:variant>
    </vt:vector>
  </HeadingPairs>
  <TitlesOfParts>
    <vt:vector size="44" baseType="lpstr">
      <vt:lpstr>Arial</vt:lpstr>
      <vt:lpstr>Calibri</vt:lpstr>
      <vt:lpstr>Consolas</vt:lpstr>
      <vt:lpstr>Segoe Light</vt:lpstr>
      <vt:lpstr>Segoe UI</vt:lpstr>
      <vt:lpstr>Segoe UI Light</vt:lpstr>
      <vt:lpstr>Segoe UI Semibold</vt:lpstr>
      <vt:lpstr>Wingdings</vt:lpstr>
      <vt:lpstr>Executive_Retreat_2013_16x9_Jan-15-2013</vt:lpstr>
      <vt:lpstr>FY13 EPG Presentation Template_External_16x9_Light</vt:lpstr>
      <vt:lpstr>Excutive-Retreat_White_16x9_2014</vt:lpstr>
      <vt:lpstr>1_FY13 EPG Presentation Template_External_16x9_Light</vt:lpstr>
      <vt:lpstr>Standard Layouts</vt:lpstr>
      <vt:lpstr>2_FY13 EPG Presentation Template_External_16x9_Light</vt:lpstr>
      <vt:lpstr>1_3-30410_WPC2014_Vision_Template_16x9</vt:lpstr>
      <vt:lpstr>1_Office Theme</vt:lpstr>
      <vt:lpstr>Cloud-Enable a Windows Presentation Foundation LOB App</vt:lpstr>
      <vt:lpstr>Meet Bret Stateham | ‏@BretStateham</vt:lpstr>
      <vt:lpstr>Meet Christopher Harrison | ‏@geektrainer </vt:lpstr>
      <vt:lpstr>Course Topics</vt:lpstr>
      <vt:lpstr>Setting Expectations</vt:lpstr>
      <vt:lpstr>     Join the MVA Community!</vt:lpstr>
      <vt:lpstr>PowerPoint Presentation</vt:lpstr>
      <vt:lpstr>Azure Overview</vt:lpstr>
      <vt:lpstr>PowerPoint Presentation</vt:lpstr>
      <vt:lpstr>Why Azure?</vt:lpstr>
      <vt:lpstr>PowerPoint Presentation</vt:lpstr>
      <vt:lpstr>Microsoft Azure Services </vt:lpstr>
      <vt:lpstr>Virtual Machines</vt:lpstr>
      <vt:lpstr>Azure SQL Database</vt:lpstr>
      <vt:lpstr>Microsoft Azure Web Sites</vt:lpstr>
      <vt:lpstr>PowerPoint Presentation</vt:lpstr>
      <vt:lpstr>Mobile Services</vt:lpstr>
      <vt:lpstr>Azure Portal</vt:lpstr>
      <vt:lpstr>PowerPoint Presentation</vt:lpstr>
      <vt:lpstr>Expenses system</vt:lpstr>
      <vt:lpstr>Expenses system</vt:lpstr>
      <vt:lpstr>Azure migration lifecycle</vt:lpstr>
      <vt:lpstr>Azure migration lifecycle</vt:lpstr>
      <vt:lpstr>Azure migration lifecycle</vt:lpstr>
      <vt:lpstr>Azure migration lifecycle</vt:lpstr>
      <vt:lpstr>Azure migration lifecycle</vt:lpstr>
      <vt:lpstr>Azure migration lifecycle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2014-07-17T16:01:57Z</dcterms:created>
  <dcterms:modified xsi:type="dcterms:W3CDTF">2015-02-11T01:46:33Z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0x01010025907C08885A4B448C4B7687DE2703F9</vt:lpwstr>
  </property>
  <property fmtid="{D5CDD505-2E9C-101B-9397-08002B2CF9AE}" pid="4" name="DocVizMetadataToken">
    <vt:lpwstr>300x168x1</vt:lpwstr>
  </property>
</Properties>
</file>