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702" r:id="rId5"/>
  </p:sldMasterIdLst>
  <p:notesMasterIdLst>
    <p:notesMasterId r:id="rId24"/>
  </p:notesMasterIdLst>
  <p:sldIdLst>
    <p:sldId id="600" r:id="rId6"/>
    <p:sldId id="615" r:id="rId7"/>
    <p:sldId id="610" r:id="rId8"/>
    <p:sldId id="616" r:id="rId9"/>
    <p:sldId id="601" r:id="rId10"/>
    <p:sldId id="596" r:id="rId11"/>
    <p:sldId id="599" r:id="rId12"/>
    <p:sldId id="603" r:id="rId13"/>
    <p:sldId id="617" r:id="rId14"/>
    <p:sldId id="604" r:id="rId15"/>
    <p:sldId id="605" r:id="rId16"/>
    <p:sldId id="606" r:id="rId17"/>
    <p:sldId id="607" r:id="rId18"/>
    <p:sldId id="608" r:id="rId19"/>
    <p:sldId id="609" r:id="rId20"/>
    <p:sldId id="614" r:id="rId21"/>
    <p:sldId id="613" r:id="rId22"/>
    <p:sldId id="602"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600"/>
            <p14:sldId id="615"/>
            <p14:sldId id="610"/>
            <p14:sldId id="616"/>
            <p14:sldId id="601"/>
            <p14:sldId id="596"/>
            <p14:sldId id="599"/>
            <p14:sldId id="603"/>
            <p14:sldId id="617"/>
            <p14:sldId id="604"/>
            <p14:sldId id="605"/>
            <p14:sldId id="606"/>
            <p14:sldId id="607"/>
            <p14:sldId id="608"/>
            <p14:sldId id="609"/>
            <p14:sldId id="614"/>
            <p14:sldId id="613"/>
            <p14:sldId id="6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4" autoAdjust="0"/>
    <p:restoredTop sz="60985" autoAdjust="0"/>
  </p:normalViewPr>
  <p:slideViewPr>
    <p:cSldViewPr snapToGrid="0">
      <p:cViewPr varScale="1">
        <p:scale>
          <a:sx n="45" d="100"/>
          <a:sy n="45" d="100"/>
        </p:scale>
        <p:origin x="34" y="13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2/10/2015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8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Hybrid Connections provides an easy and convenient way to connect Azure Websites and Azure Mobile Services to on-premises resources. They are a feature of Azure BizTalk Services. Benefits include: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Connect to any on-premises resource that uses a static TCP port (SQL Server, MySQL, Web APIs, and most Web Services)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Can be used with all frameworks supported by Azure Websites (.NET, PHP, Java, Python, Node.js) and Mobile Services (.NET, Node.js)</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Multiple Websites</a:t>
            </a:r>
            <a:r>
              <a:rPr lang="en-US" sz="1200" b="0" i="0" kern="1200" baseline="0" dirty="0" smtClean="0">
                <a:solidFill>
                  <a:schemeClr val="tx1"/>
                </a:solidFill>
                <a:effectLst/>
                <a:latin typeface="+mn-lt"/>
                <a:ea typeface="+mn-ea"/>
                <a:cs typeface="+mn-cs"/>
              </a:rPr>
              <a:t> or Mobile Services can share these connections</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Applications using these connections can only access the specific on-premises resource being published</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035418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Different situations call for different styles of communication. Sometimes, letting applications send and receive messages through a simple queue is the best solution. In other situations, an ordinary queue isn't enough; a queue with a publish-and-subscribe mechanism is better. And in some cases, all that's really needed is a connection between applications-queues aren't required. Service Bus provides all three options, letting your applications interact in several different ways.</a:t>
            </a:r>
          </a:p>
        </p:txBody>
      </p:sp>
      <p:sp>
        <p:nvSpPr>
          <p:cNvPr id="4" name="Slide Number Placeholder 3"/>
          <p:cNvSpPr>
            <a:spLocks noGrp="1"/>
          </p:cNvSpPr>
          <p:nvPr>
            <p:ph type="sldNum" sz="quarter" idx="10"/>
          </p:nvPr>
        </p:nvSpPr>
        <p:spPr/>
        <p:txBody>
          <a:bodyPr/>
          <a:lstStyle/>
          <a:p>
            <a:fld id="{A76F39D3-44DA-48FC-8637-E09CF8CC5184}" type="slidenum">
              <a:rPr lang="en-US" smtClean="0"/>
              <a:t>6</a:t>
            </a:fld>
            <a:endParaRPr lang="en-US"/>
          </a:p>
        </p:txBody>
      </p:sp>
    </p:spTree>
    <p:extLst>
      <p:ext uri="{BB962C8B-B14F-4D97-AF65-F5344CB8AC3E}">
        <p14:creationId xmlns:p14="http://schemas.microsoft.com/office/powerpoint/2010/main" val="97380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Service Bus is a multi-tenant cloud service, which means that the service is shared by multiple users. Each user, such as an application developer, creates a </a:t>
            </a:r>
            <a:r>
              <a:rPr lang="en-US" sz="1200" b="0" i="1"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then defines the communication mechanisms she needs within that namespace.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choices are:</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Queues</a:t>
            </a:r>
            <a:r>
              <a:rPr lang="en-US" sz="1200" b="0" i="0" kern="1200" dirty="0" smtClean="0">
                <a:solidFill>
                  <a:schemeClr val="tx1"/>
                </a:solidFill>
                <a:effectLst/>
                <a:latin typeface="+mn-lt"/>
                <a:ea typeface="+mn-ea"/>
                <a:cs typeface="+mn-cs"/>
              </a:rPr>
              <a:t>, which allow one-directional communication. Each queue acts as an intermediary (sometimes called a </a:t>
            </a:r>
            <a:r>
              <a:rPr lang="en-US" sz="1200" b="0" i="1" kern="1200" dirty="0" smtClean="0">
                <a:solidFill>
                  <a:schemeClr val="tx1"/>
                </a:solidFill>
                <a:effectLst/>
                <a:latin typeface="+mn-lt"/>
                <a:ea typeface="+mn-ea"/>
                <a:cs typeface="+mn-cs"/>
              </a:rPr>
              <a:t>broker</a:t>
            </a:r>
            <a:r>
              <a:rPr lang="en-US" sz="1200" b="0" i="0" kern="1200" dirty="0" smtClean="0">
                <a:solidFill>
                  <a:schemeClr val="tx1"/>
                </a:solidFill>
                <a:effectLst/>
                <a:latin typeface="+mn-lt"/>
                <a:ea typeface="+mn-ea"/>
                <a:cs typeface="+mn-cs"/>
              </a:rPr>
              <a:t>) that stores sent messages until they are received.</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Topics</a:t>
            </a:r>
            <a:r>
              <a:rPr lang="en-US" sz="1200" b="0" i="0" kern="1200" dirty="0" smtClean="0">
                <a:solidFill>
                  <a:schemeClr val="tx1"/>
                </a:solidFill>
                <a:effectLst/>
                <a:latin typeface="+mn-lt"/>
                <a:ea typeface="+mn-ea"/>
                <a:cs typeface="+mn-cs"/>
              </a:rPr>
              <a:t>, which provide one-directional communication using </a:t>
            </a:r>
            <a:r>
              <a:rPr lang="en-US" sz="1200" b="0" i="1" kern="1200" dirty="0" smtClean="0">
                <a:solidFill>
                  <a:schemeClr val="tx1"/>
                </a:solidFill>
                <a:effectLst/>
                <a:latin typeface="+mn-lt"/>
                <a:ea typeface="+mn-ea"/>
                <a:cs typeface="+mn-cs"/>
              </a:rPr>
              <a:t>subscriptions</a:t>
            </a:r>
            <a:r>
              <a:rPr lang="en-US" sz="1200" b="0" i="0" kern="1200" dirty="0" smtClean="0">
                <a:solidFill>
                  <a:schemeClr val="tx1"/>
                </a:solidFill>
                <a:effectLst/>
                <a:latin typeface="+mn-lt"/>
                <a:ea typeface="+mn-ea"/>
                <a:cs typeface="+mn-cs"/>
              </a:rPr>
              <a:t>. Like a queue, a topic acts as a broker, but it allows each subscription to see only messages that match specific criteria.</a:t>
            </a:r>
          </a:p>
          <a:p>
            <a:pPr marL="171450" indent="-171450">
              <a:buFont typeface="Arial" panose="020B0604020202020204" pitchFamily="34" charset="0"/>
              <a:buChar char="•"/>
            </a:pPr>
            <a:r>
              <a:rPr lang="en-US" sz="1200" b="0" i="1" kern="1200" dirty="0" smtClean="0">
                <a:solidFill>
                  <a:schemeClr val="tx1"/>
                </a:solidFill>
                <a:effectLst/>
                <a:latin typeface="+mn-lt"/>
                <a:ea typeface="+mn-ea"/>
                <a:cs typeface="+mn-cs"/>
              </a:rPr>
              <a:t>Relays</a:t>
            </a:r>
            <a:r>
              <a:rPr lang="en-US" sz="1200" b="0" i="0" kern="1200" dirty="0" smtClean="0">
                <a:solidFill>
                  <a:schemeClr val="tx1"/>
                </a:solidFill>
                <a:effectLst/>
                <a:latin typeface="+mn-lt"/>
                <a:ea typeface="+mn-ea"/>
                <a:cs typeface="+mn-cs"/>
              </a:rPr>
              <a:t>, which provide bi-directional communication. Unlike queues and topics, a relay doesn't store in-flight messages-it's not a broker. Instead, it just passes them on to the destination application.</a:t>
            </a:r>
          </a:p>
          <a:p>
            <a:endParaRPr lang="en-US" dirty="0"/>
          </a:p>
        </p:txBody>
      </p:sp>
      <p:sp>
        <p:nvSpPr>
          <p:cNvPr id="4" name="Slide Number Placeholder 3"/>
          <p:cNvSpPr>
            <a:spLocks noGrp="1"/>
          </p:cNvSpPr>
          <p:nvPr>
            <p:ph type="sldNum" sz="quarter" idx="10"/>
          </p:nvPr>
        </p:nvSpPr>
        <p:spPr/>
        <p:txBody>
          <a:bodyPr/>
          <a:lstStyle/>
          <a:p>
            <a:fld id="{A76F39D3-44DA-48FC-8637-E09CF8CC5184}" type="slidenum">
              <a:rPr lang="en-US" smtClean="0"/>
              <a:t>7</a:t>
            </a:fld>
            <a:endParaRPr lang="en-US"/>
          </a:p>
        </p:txBody>
      </p:sp>
    </p:spTree>
    <p:extLst>
      <p:ext uri="{BB962C8B-B14F-4D97-AF65-F5344CB8AC3E}">
        <p14:creationId xmlns:p14="http://schemas.microsoft.com/office/powerpoint/2010/main" val="302354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ASP.NET Web API is a framework that makes it easy to build HTTP services that reach a broad range of clients, including browsers and mobile devices. ASP.NET Web API is an ideal platform for building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applications on the .NET Framework.</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43547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288795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Bases off of Web API</a:t>
            </a:r>
          </a:p>
          <a:p>
            <a:pPr marL="171450" indent="-171450">
              <a:buFontTx/>
              <a:buChar char="•"/>
            </a:pPr>
            <a:r>
              <a:rPr lang="en-US" baseline="0" dirty="0" smtClean="0"/>
              <a:t>Develop and deploy in VS (also create new Mobile Services with VS project template)</a:t>
            </a:r>
          </a:p>
          <a:p>
            <a:pPr marL="171450" indent="-171450">
              <a:buFontTx/>
              <a:buChar char="•"/>
            </a:pPr>
            <a:r>
              <a:rPr lang="en-US" baseline="0" dirty="0" smtClean="0"/>
              <a:t>Debug locally</a:t>
            </a:r>
          </a:p>
          <a:p>
            <a:pPr marL="171450" indent="-171450">
              <a:buFontTx/>
              <a:buChar char="•"/>
            </a:pPr>
            <a:r>
              <a:rPr lang="en-US" baseline="0" dirty="0" smtClean="0"/>
              <a:t>Can pull in </a:t>
            </a:r>
            <a:r>
              <a:rPr lang="en-US" baseline="0" dirty="0" err="1" smtClean="0"/>
              <a:t>NuGet</a:t>
            </a:r>
            <a:r>
              <a:rPr lang="en-US" baseline="0" dirty="0" smtClean="0"/>
              <a:t> and other .NET libs</a:t>
            </a:r>
          </a:p>
          <a:p>
            <a:pPr marL="171450" indent="-171450">
              <a:buFontTx/>
              <a:buChar char="•"/>
            </a:pPr>
            <a:r>
              <a:rPr lang="en-US" baseline="0" dirty="0" err="1" smtClean="0"/>
              <a:t>TableController</a:t>
            </a:r>
            <a:r>
              <a:rPr lang="en-US" baseline="0" dirty="0" smtClean="0"/>
              <a:t> is base for accessing data, can be overridden to talk to Table Storage, Mongo, </a:t>
            </a:r>
            <a:r>
              <a:rPr lang="en-US" baseline="0" dirty="0" err="1" smtClean="0"/>
              <a:t>etc</a:t>
            </a:r>
            <a:endParaRPr lang="en-US" baseline="0" dirty="0" smtClean="0"/>
          </a:p>
          <a:p>
            <a:pPr marL="171450" indent="-171450">
              <a:buFontTx/>
              <a:buChar char="•"/>
            </a:pPr>
            <a:r>
              <a:rPr lang="en-US" baseline="0" dirty="0" smtClean="0"/>
              <a:t>Permissions handled as attributes on classes</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05087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Notification Hubs are a separate service from Mobile Services but also used by Mobile Services</a:t>
            </a:r>
          </a:p>
          <a:p>
            <a:pPr marL="171450" indent="-171450">
              <a:buFontTx/>
              <a:buChar char="•"/>
            </a:pPr>
            <a:r>
              <a:rPr lang="en-US" baseline="0" dirty="0" smtClean="0"/>
              <a:t>Pushes to </a:t>
            </a:r>
            <a:r>
              <a:rPr lang="en-US" baseline="0" dirty="0" err="1" smtClean="0"/>
              <a:t>iOS</a:t>
            </a:r>
            <a:r>
              <a:rPr lang="en-US" baseline="0" dirty="0" smtClean="0"/>
              <a:t>, Android, Kindle, Windows Phone, Windows Store</a:t>
            </a:r>
          </a:p>
          <a:p>
            <a:pPr marL="171450" indent="-171450">
              <a:buFontTx/>
              <a:buChar char="•"/>
            </a:pPr>
            <a:r>
              <a:rPr lang="en-US" baseline="0" dirty="0" smtClean="0"/>
              <a:t>Extremely scalable (millions of pushes in minutes)</a:t>
            </a:r>
          </a:p>
          <a:p>
            <a:pPr marL="171450" indent="-171450">
              <a:buFontTx/>
              <a:buChar char="•"/>
            </a:pPr>
            <a:r>
              <a:rPr lang="en-US" baseline="0" dirty="0" smtClean="0"/>
              <a:t>Tags and templates</a:t>
            </a:r>
          </a:p>
          <a:p>
            <a:pPr marL="171450" indent="-171450">
              <a:buFontTx/>
              <a:buChar char="•"/>
            </a:pPr>
            <a:r>
              <a:rPr lang="en-US" baseline="0" dirty="0" smtClean="0"/>
              <a:t>Server SDKs: .NET, Java (beta), Node, REST API</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2084528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Schedule jobs</a:t>
            </a:r>
            <a:r>
              <a:rPr lang="en-US" baseline="0" dirty="0" smtClean="0"/>
              <a:t> (scripts) can be run by the scheduler</a:t>
            </a:r>
          </a:p>
          <a:p>
            <a:pPr marL="171450" indent="-171450">
              <a:buFontTx/>
              <a:buChar char="•"/>
            </a:pPr>
            <a:r>
              <a:rPr lang="en-US" baseline="0" dirty="0" smtClean="0"/>
              <a:t>Ideal for any backend job processing (regular push notification, remove old data, </a:t>
            </a:r>
            <a:r>
              <a:rPr lang="en-US" baseline="0" dirty="0" err="1" smtClean="0"/>
              <a:t>etc</a:t>
            </a:r>
            <a:r>
              <a:rPr lang="en-US" baseline="0" dirty="0" smtClean="0"/>
              <a:t>)</a:t>
            </a:r>
          </a:p>
          <a:p>
            <a:pPr marL="171450" indent="-171450">
              <a:buFontTx/>
              <a:buChar char="•"/>
            </a:pPr>
            <a:r>
              <a:rPr lang="en-US" baseline="0" dirty="0" smtClean="0"/>
              <a:t>Length and how often you can run job based off tier of your mobile service</a:t>
            </a:r>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475509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5966636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997431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9"/>
            <a:ext cx="8579886"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3"/>
            <a:ext cx="8579886"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3"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7209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92048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9580094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90593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55720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57625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74527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6687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2489858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2"/>
            <a:ext cx="2241224"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72" y="3376352"/>
            <a:ext cx="840986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2791"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2" y="5132439"/>
            <a:ext cx="840986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2691561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2" y="4468764"/>
            <a:ext cx="11432977"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172" y="3087325"/>
            <a:ext cx="11356757"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2"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2" y="164179"/>
            <a:ext cx="3691466"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690716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10319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2" y="1371603"/>
            <a:ext cx="5616915"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3"/>
            <a:ext cx="5619121"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2549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2" y="1330656"/>
            <a:ext cx="5616915"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2" y="1981200"/>
            <a:ext cx="5616915"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8" y="1330656"/>
            <a:ext cx="5619121"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8" y="1981200"/>
            <a:ext cx="5619121"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0530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55522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1357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1"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8" y="5960743"/>
            <a:ext cx="11078818"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8" y="2940117"/>
            <a:ext cx="5473148" cy="2229412"/>
          </a:xfrm>
          <a:prstGeom prst="rect">
            <a:avLst/>
          </a:prstGeom>
        </p:spPr>
      </p:pic>
    </p:spTree>
    <p:extLst>
      <p:ext uri="{BB962C8B-B14F-4D97-AF65-F5344CB8AC3E}">
        <p14:creationId xmlns:p14="http://schemas.microsoft.com/office/powerpoint/2010/main" val="3930805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2021913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12" r:id="rId10"/>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7"/>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9966895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05 </a:t>
            </a:r>
            <a:r>
              <a:rPr lang="en-US" dirty="0" smtClean="0"/>
              <a:t>| </a:t>
            </a:r>
            <a:r>
              <a:rPr lang="en-US" dirty="0"/>
              <a:t>Integrating and Extending Cloud </a:t>
            </a:r>
            <a:r>
              <a:rPr lang="en-US" dirty="0" smtClean="0"/>
              <a:t>Services</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1817330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API</a:t>
            </a:r>
            <a:endParaRPr lang="en-US" dirty="0"/>
          </a:p>
        </p:txBody>
      </p:sp>
      <p:sp>
        <p:nvSpPr>
          <p:cNvPr id="5" name="Content Placeholder 4"/>
          <p:cNvSpPr>
            <a:spLocks noGrp="1"/>
          </p:cNvSpPr>
          <p:nvPr>
            <p:ph sz="quarter" idx="10"/>
          </p:nvPr>
        </p:nvSpPr>
        <p:spPr/>
        <p:txBody>
          <a:bodyPr/>
          <a:lstStyle/>
          <a:p>
            <a:r>
              <a:rPr lang="en-US" dirty="0" smtClean="0"/>
              <a:t>Framework for </a:t>
            </a:r>
            <a:r>
              <a:rPr lang="en-US" dirty="0" err="1" smtClean="0"/>
              <a:t>RESTful</a:t>
            </a:r>
            <a:r>
              <a:rPr lang="en-US" dirty="0" smtClean="0"/>
              <a:t> </a:t>
            </a:r>
            <a:r>
              <a:rPr lang="en-US" dirty="0"/>
              <a:t>HTTP </a:t>
            </a:r>
            <a:r>
              <a:rPr lang="en-US" dirty="0" smtClean="0"/>
              <a:t>services</a:t>
            </a:r>
          </a:p>
          <a:p>
            <a:r>
              <a:rPr lang="en-US" dirty="0" smtClean="0"/>
              <a:t>JSON support simplifies access from any client</a:t>
            </a:r>
          </a:p>
          <a:p>
            <a:r>
              <a:rPr lang="en-US" dirty="0" smtClean="0"/>
              <a:t>Great tool support from Visual Studio</a:t>
            </a:r>
            <a:endParaRPr lang="en-US" dirty="0"/>
          </a:p>
        </p:txBody>
      </p:sp>
    </p:spTree>
    <p:extLst>
      <p:ext uri="{BB962C8B-B14F-4D97-AF65-F5344CB8AC3E}">
        <p14:creationId xmlns:p14="http://schemas.microsoft.com/office/powerpoint/2010/main" val="1203633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a:t>
            </a:r>
            <a:endParaRPr lang="en-US" dirty="0"/>
          </a:p>
        </p:txBody>
      </p:sp>
    </p:spTree>
    <p:extLst>
      <p:ext uri="{BB962C8B-B14F-4D97-AF65-F5344CB8AC3E}">
        <p14:creationId xmlns:p14="http://schemas.microsoft.com/office/powerpoint/2010/main" val="3612647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sp>
        <p:nvSpPr>
          <p:cNvPr id="4" name="Content Placeholder 3"/>
          <p:cNvSpPr>
            <a:spLocks noGrp="1"/>
          </p:cNvSpPr>
          <p:nvPr>
            <p:ph sz="quarter" idx="10"/>
          </p:nvPr>
        </p:nvSpPr>
        <p:spPr/>
        <p:txBody>
          <a:bodyPr/>
          <a:lstStyle/>
          <a:p>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258198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par>
                          <p:cTn id="31" fill="hold">
                            <p:stCondLst>
                              <p:cond delay="2500"/>
                            </p:stCondLst>
                            <p:childTnLst>
                              <p:par>
                                <p:cTn id="32" presetID="3" presetClass="entr" presetSubtype="1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par>
                          <p:cTn id="38" fill="hold">
                            <p:stCondLst>
                              <p:cond delay="3000"/>
                            </p:stCondLst>
                            <p:childTnLst>
                              <p:par>
                                <p:cTn id="39" presetID="3" presetClass="entr" presetSubtype="1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Backend</a:t>
            </a:r>
            <a:endParaRPr lang="en-US" dirty="0"/>
          </a:p>
        </p:txBody>
      </p:sp>
      <p:sp>
        <p:nvSpPr>
          <p:cNvPr id="3" name="Content Placeholder 2"/>
          <p:cNvSpPr>
            <a:spLocks noGrp="1"/>
          </p:cNvSpPr>
          <p:nvPr>
            <p:ph sz="quarter" idx="10"/>
          </p:nvPr>
        </p:nvSpPr>
        <p:spPr/>
        <p:txBody>
          <a:bodyPr/>
          <a:lstStyle/>
          <a:p>
            <a:r>
              <a:rPr lang="en-US" smtClean="0"/>
              <a:t>Web API based w/ additional functionality, developed in and deployed from Visual Studio</a:t>
            </a:r>
          </a:p>
          <a:p>
            <a:r>
              <a:rPr lang="en-US" smtClean="0"/>
              <a:t>TableController data context can map to SQL, Table Storage, Mongo, etc</a:t>
            </a:r>
          </a:p>
          <a:p>
            <a:r>
              <a:rPr lang="en-US" smtClean="0"/>
              <a:t>Pull in NuGet modules and other .NET libraries</a:t>
            </a:r>
          </a:p>
          <a:p>
            <a:r>
              <a:rPr lang="en-US" smtClean="0"/>
              <a:t>Set permissions with attributes on classes</a:t>
            </a:r>
          </a:p>
          <a:p>
            <a:r>
              <a:rPr lang="en-US" smtClean="0"/>
              <a:t>Local Debug</a:t>
            </a:r>
          </a:p>
          <a:p>
            <a:endParaRPr lang="en-US" dirty="0"/>
          </a:p>
        </p:txBody>
      </p:sp>
    </p:spTree>
    <p:extLst>
      <p:ext uri="{BB962C8B-B14F-4D97-AF65-F5344CB8AC3E}">
        <p14:creationId xmlns:p14="http://schemas.microsoft.com/office/powerpoint/2010/main" val="379321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Notification Hubs</a:t>
            </a:r>
            <a:endParaRPr lang="en-US" dirty="0"/>
          </a:p>
        </p:txBody>
      </p:sp>
      <p:sp>
        <p:nvSpPr>
          <p:cNvPr id="3" name="Content Placeholder 2"/>
          <p:cNvSpPr>
            <a:spLocks noGrp="1"/>
          </p:cNvSpPr>
          <p:nvPr>
            <p:ph sz="quarter" idx="10"/>
          </p:nvPr>
        </p:nvSpPr>
        <p:spPr/>
        <p:txBody>
          <a:bodyPr>
            <a:normAutofit/>
          </a:bodyPr>
          <a:lstStyle/>
          <a:p>
            <a:r>
              <a:rPr lang="en-US" smtClean="0"/>
              <a:t>Separate from Mobile Services</a:t>
            </a:r>
          </a:p>
          <a:p>
            <a:pPr lvl="1"/>
            <a:r>
              <a:rPr lang="en-US" smtClean="0"/>
              <a:t>Can be used regardless of whether you’re storing data in Azure</a:t>
            </a:r>
          </a:p>
          <a:p>
            <a:r>
              <a:rPr lang="en-US" smtClean="0"/>
              <a:t>Extremely scalable push notifications</a:t>
            </a:r>
          </a:p>
          <a:p>
            <a:r>
              <a:rPr lang="en-US" smtClean="0"/>
              <a:t>Cross platform support</a:t>
            </a:r>
          </a:p>
          <a:p>
            <a:pPr lvl="1"/>
            <a:r>
              <a:rPr lang="en-US" smtClean="0"/>
              <a:t>Push to iOS, Android, Kindle, Windows Phone, Windows Store</a:t>
            </a:r>
          </a:p>
          <a:p>
            <a:r>
              <a:rPr lang="en-US" smtClean="0"/>
              <a:t>Tags (i.e. tie my registration to this topic or user ID)</a:t>
            </a:r>
          </a:p>
          <a:p>
            <a:r>
              <a:rPr lang="en-US" smtClean="0"/>
              <a:t>Templates (i.e. when I get a push, send it in this format)</a:t>
            </a:r>
          </a:p>
          <a:p>
            <a:r>
              <a:rPr lang="en-US" smtClean="0"/>
              <a:t>Server SDKs for .NET, Java, and Node (also open as REST API)</a:t>
            </a:r>
            <a:endParaRPr lang="en-US" dirty="0"/>
          </a:p>
        </p:txBody>
      </p:sp>
    </p:spTree>
    <p:extLst>
      <p:ext uri="{BB962C8B-B14F-4D97-AF65-F5344CB8AC3E}">
        <p14:creationId xmlns:p14="http://schemas.microsoft.com/office/powerpoint/2010/main" val="123043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Scheduled Jobs</a:t>
            </a:r>
            <a:endParaRPr lang="en-US" dirty="0"/>
          </a:p>
        </p:txBody>
      </p:sp>
      <p:sp>
        <p:nvSpPr>
          <p:cNvPr id="3" name="Content Placeholder 2"/>
          <p:cNvSpPr>
            <a:spLocks noGrp="1"/>
          </p:cNvSpPr>
          <p:nvPr>
            <p:ph sz="quarter" idx="10"/>
          </p:nvPr>
        </p:nvSpPr>
        <p:spPr/>
        <p:txBody>
          <a:bodyPr/>
          <a:lstStyle/>
          <a:p>
            <a:r>
              <a:rPr lang="en-US" smtClean="0"/>
              <a:t>Executes a script on defined schedule</a:t>
            </a:r>
          </a:p>
          <a:p>
            <a:r>
              <a:rPr lang="en-US" smtClean="0"/>
              <a:t>Can be run on demand</a:t>
            </a:r>
          </a:p>
          <a:p>
            <a:r>
              <a:rPr lang="en-US" smtClean="0"/>
              <a:t>Ideal for any backend data processing job</a:t>
            </a:r>
          </a:p>
          <a:p>
            <a:r>
              <a:rPr lang="en-US" smtClean="0"/>
              <a:t>Length / frequency based of Mobile Service tier</a:t>
            </a:r>
            <a:endParaRPr lang="en-US" dirty="0"/>
          </a:p>
        </p:txBody>
      </p:sp>
    </p:spTree>
    <p:extLst>
      <p:ext uri="{BB962C8B-B14F-4D97-AF65-F5344CB8AC3E}">
        <p14:creationId xmlns:p14="http://schemas.microsoft.com/office/powerpoint/2010/main" val="330509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Summary</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345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a:t>
            </a:r>
            <a:endParaRPr lang="en-US" dirty="0"/>
          </a:p>
        </p:txBody>
      </p:sp>
      <p:sp>
        <p:nvSpPr>
          <p:cNvPr id="5" name="Content Placeholder 4"/>
          <p:cNvSpPr>
            <a:spLocks noGrp="1"/>
          </p:cNvSpPr>
          <p:nvPr>
            <p:ph sz="quarter" idx="10"/>
          </p:nvPr>
        </p:nvSpPr>
        <p:spPr>
          <a:prstGeom prst="rect">
            <a:avLst/>
          </a:prstGeom>
        </p:spPr>
        <p:txBody>
          <a:bodyPr/>
          <a:lstStyle/>
          <a:p>
            <a:r>
              <a:rPr lang="en-US" dirty="0" smtClean="0"/>
              <a:t>Overview</a:t>
            </a:r>
            <a:endParaRPr lang="en-US" dirty="0" smtClean="0"/>
          </a:p>
          <a:p>
            <a:r>
              <a:rPr lang="en-US" dirty="0" smtClean="0"/>
              <a:t>Moving data to the cloud</a:t>
            </a:r>
          </a:p>
          <a:p>
            <a:r>
              <a:rPr lang="en-US" dirty="0" smtClean="0"/>
              <a:t>Moving services to the cloud</a:t>
            </a:r>
          </a:p>
          <a:p>
            <a:r>
              <a:rPr lang="en-US" dirty="0" smtClean="0"/>
              <a:t>Securing cloud services</a:t>
            </a:r>
          </a:p>
          <a:p>
            <a:r>
              <a:rPr lang="en-US" dirty="0" smtClean="0"/>
              <a:t>Integrating </a:t>
            </a:r>
            <a:r>
              <a:rPr lang="en-US" dirty="0" smtClean="0"/>
              <a:t>and Extending Cloud Services</a:t>
            </a:r>
            <a:endParaRPr lang="en-US" dirty="0"/>
          </a:p>
        </p:txBody>
      </p:sp>
    </p:spTree>
    <p:extLst>
      <p:ext uri="{BB962C8B-B14F-4D97-AF65-F5344CB8AC3E}">
        <p14:creationId xmlns:p14="http://schemas.microsoft.com/office/powerpoint/2010/main" val="24808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147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0"/>
          </p:nvPr>
        </p:nvSpPr>
        <p:spPr/>
        <p:txBody>
          <a:bodyPr/>
          <a:lstStyle/>
          <a:p>
            <a:r>
              <a:rPr lang="en-US" dirty="0" smtClean="0"/>
              <a:t>Integrating the Cloud with On-Premises Resources</a:t>
            </a:r>
          </a:p>
          <a:p>
            <a:r>
              <a:rPr lang="en-US" dirty="0" smtClean="0"/>
              <a:t>Extending Cloud Services</a:t>
            </a:r>
          </a:p>
          <a:p>
            <a:r>
              <a:rPr lang="en-US" dirty="0" smtClean="0"/>
              <a:t>Summary</a:t>
            </a:r>
          </a:p>
        </p:txBody>
      </p:sp>
    </p:spTree>
    <p:extLst>
      <p:ext uri="{BB962C8B-B14F-4D97-AF65-F5344CB8AC3E}">
        <p14:creationId xmlns:p14="http://schemas.microsoft.com/office/powerpoint/2010/main" val="24662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Integrating the Cloud and on Premises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421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8720" y="1797128"/>
            <a:ext cx="10394561" cy="4184223"/>
            <a:chOff x="1190300" y="1785554"/>
            <a:chExt cx="10394561" cy="4184223"/>
          </a:xfrm>
        </p:grpSpPr>
        <p:pic>
          <p:nvPicPr>
            <p:cNvPr id="76" name="Picture 75"/>
            <p:cNvPicPr>
              <a:picLocks noChangeAspect="1"/>
            </p:cNvPicPr>
            <p:nvPr/>
          </p:nvPicPr>
          <p:blipFill>
            <a:blip r:embed="rId3">
              <a:biLevel thresh="25000"/>
            </a:blip>
            <a:stretch>
              <a:fillRect/>
            </a:stretch>
          </p:blipFill>
          <p:spPr>
            <a:xfrm>
              <a:off x="1682623" y="2775124"/>
              <a:ext cx="877161" cy="871427"/>
            </a:xfrm>
            <a:prstGeom prst="rect">
              <a:avLst/>
            </a:prstGeom>
          </p:spPr>
        </p:pic>
        <p:pic>
          <p:nvPicPr>
            <p:cNvPr id="77" name="Picture 76"/>
            <p:cNvPicPr>
              <a:picLocks noChangeAspect="1"/>
            </p:cNvPicPr>
            <p:nvPr/>
          </p:nvPicPr>
          <p:blipFill>
            <a:blip r:embed="rId4">
              <a:biLevel thresh="25000"/>
            </a:blip>
            <a:stretch>
              <a:fillRect/>
            </a:stretch>
          </p:blipFill>
          <p:spPr>
            <a:xfrm>
              <a:off x="1875497" y="4432428"/>
              <a:ext cx="671601" cy="1081345"/>
            </a:xfrm>
            <a:prstGeom prst="rect">
              <a:avLst/>
            </a:prstGeom>
          </p:spPr>
        </p:pic>
        <p:sp>
          <p:nvSpPr>
            <p:cNvPr id="78" name="TextBox 77"/>
            <p:cNvSpPr txBox="1"/>
            <p:nvPr/>
          </p:nvSpPr>
          <p:spPr>
            <a:xfrm>
              <a:off x="1190300" y="3733197"/>
              <a:ext cx="1861806" cy="369332"/>
            </a:xfrm>
            <a:prstGeom prst="rect">
              <a:avLst/>
            </a:prstGeom>
            <a:noFill/>
          </p:spPr>
          <p:txBody>
            <a:bodyPr wrap="square" rtlCol="0">
              <a:spAutoFit/>
            </a:bodyPr>
            <a:lstStyle/>
            <a:p>
              <a:pPr algn="ctr" defTabSz="896386">
                <a:defRPr/>
              </a:pPr>
              <a:r>
                <a:rPr lang="en-US" kern="0" dirty="0">
                  <a:solidFill>
                    <a:schemeClr val="bg1"/>
                  </a:solidFill>
                </a:rPr>
                <a:t>Web Sites</a:t>
              </a:r>
            </a:p>
          </p:txBody>
        </p:sp>
        <p:sp>
          <p:nvSpPr>
            <p:cNvPr id="79" name="TextBox 78"/>
            <p:cNvSpPr txBox="1"/>
            <p:nvPr/>
          </p:nvSpPr>
          <p:spPr>
            <a:xfrm>
              <a:off x="1295888" y="5600445"/>
              <a:ext cx="1861806" cy="369332"/>
            </a:xfrm>
            <a:prstGeom prst="rect">
              <a:avLst/>
            </a:prstGeom>
            <a:noFill/>
          </p:spPr>
          <p:txBody>
            <a:bodyPr wrap="square" rtlCol="0">
              <a:spAutoFit/>
            </a:bodyPr>
            <a:lstStyle/>
            <a:p>
              <a:pPr algn="ctr" defTabSz="896386">
                <a:defRPr/>
              </a:pPr>
              <a:r>
                <a:rPr lang="en-US" kern="0" dirty="0">
                  <a:solidFill>
                    <a:schemeClr val="bg1"/>
                  </a:solidFill>
                </a:rPr>
                <a:t>Mobile Services</a:t>
              </a:r>
            </a:p>
          </p:txBody>
        </p:sp>
        <p:pic>
          <p:nvPicPr>
            <p:cNvPr id="80" name="Picture 79"/>
            <p:cNvPicPr>
              <a:picLocks noChangeAspect="1"/>
            </p:cNvPicPr>
            <p:nvPr/>
          </p:nvPicPr>
          <p:blipFill>
            <a:blip r:embed="rId5">
              <a:biLevel thresh="25000"/>
            </a:blip>
            <a:stretch>
              <a:fillRect/>
            </a:stretch>
          </p:blipFill>
          <p:spPr>
            <a:xfrm>
              <a:off x="8339826" y="3287218"/>
              <a:ext cx="589414" cy="764485"/>
            </a:xfrm>
            <a:prstGeom prst="rect">
              <a:avLst/>
            </a:prstGeom>
          </p:spPr>
        </p:pic>
        <p:sp>
          <p:nvSpPr>
            <p:cNvPr id="81" name="Flowchart: Alternate Process 80"/>
            <p:cNvSpPr/>
            <p:nvPr/>
          </p:nvSpPr>
          <p:spPr>
            <a:xfrm>
              <a:off x="6211763" y="2875043"/>
              <a:ext cx="5118630" cy="2553769"/>
            </a:xfrm>
            <a:prstGeom prst="flowChartAlternateProcess">
              <a:avLst/>
            </a:prstGeom>
            <a:noFill/>
            <a:ln w="57150" cap="flat" cmpd="sng" algn="ctr">
              <a:solidFill>
                <a:srgbClr val="FFFFFF"/>
              </a:solidFill>
              <a:prstDash val="solid"/>
              <a:miter lim="800000"/>
            </a:ln>
            <a:effectLst/>
          </p:spPr>
          <p:txBody>
            <a:bodyPr rtlCol="0" anchor="ctr"/>
            <a:lstStyle/>
            <a:p>
              <a:pPr algn="ctr" defTabSz="896386">
                <a:defRPr/>
              </a:pPr>
              <a:endParaRPr lang="en-US" kern="0">
                <a:solidFill>
                  <a:schemeClr val="bg1"/>
                </a:solidFill>
              </a:endParaRPr>
            </a:p>
          </p:txBody>
        </p:sp>
        <p:sp>
          <p:nvSpPr>
            <p:cNvPr id="82" name="TextBox 81"/>
            <p:cNvSpPr txBox="1"/>
            <p:nvPr/>
          </p:nvSpPr>
          <p:spPr>
            <a:xfrm>
              <a:off x="7062131" y="2456539"/>
              <a:ext cx="3873015" cy="369332"/>
            </a:xfrm>
            <a:prstGeom prst="rect">
              <a:avLst/>
            </a:prstGeom>
            <a:noFill/>
          </p:spPr>
          <p:txBody>
            <a:bodyPr wrap="square" rtlCol="0">
              <a:spAutoFit/>
            </a:bodyPr>
            <a:lstStyle/>
            <a:p>
              <a:pPr algn="ctr" defTabSz="896386">
                <a:defRPr/>
              </a:pPr>
              <a:r>
                <a:rPr lang="en-US" kern="0" dirty="0">
                  <a:solidFill>
                    <a:schemeClr val="bg1"/>
                  </a:solidFill>
                </a:rPr>
                <a:t>Corporate Network</a:t>
              </a:r>
            </a:p>
          </p:txBody>
        </p:sp>
        <p:sp>
          <p:nvSpPr>
            <p:cNvPr id="83" name="TextBox 82"/>
            <p:cNvSpPr txBox="1"/>
            <p:nvPr/>
          </p:nvSpPr>
          <p:spPr>
            <a:xfrm>
              <a:off x="8929240" y="3494070"/>
              <a:ext cx="2600355" cy="369332"/>
            </a:xfrm>
            <a:prstGeom prst="rect">
              <a:avLst/>
            </a:prstGeom>
            <a:noFill/>
          </p:spPr>
          <p:txBody>
            <a:bodyPr wrap="square" rtlCol="0">
              <a:spAutoFit/>
            </a:bodyPr>
            <a:lstStyle/>
            <a:p>
              <a:pPr defTabSz="896386">
                <a:defRPr/>
              </a:pPr>
              <a:r>
                <a:rPr lang="en-US" kern="0" dirty="0">
                  <a:solidFill>
                    <a:schemeClr val="bg1"/>
                  </a:solidFill>
                </a:rPr>
                <a:t>Microsoft SQL Server</a:t>
              </a:r>
            </a:p>
          </p:txBody>
        </p:sp>
        <p:sp>
          <p:nvSpPr>
            <p:cNvPr id="84" name="TextBox 83"/>
            <p:cNvSpPr txBox="1"/>
            <p:nvPr/>
          </p:nvSpPr>
          <p:spPr>
            <a:xfrm>
              <a:off x="3464327" y="4682773"/>
              <a:ext cx="2108967" cy="369332"/>
            </a:xfrm>
            <a:prstGeom prst="rect">
              <a:avLst/>
            </a:prstGeom>
            <a:noFill/>
          </p:spPr>
          <p:txBody>
            <a:bodyPr wrap="square" rtlCol="0">
              <a:spAutoFit/>
            </a:bodyPr>
            <a:lstStyle/>
            <a:p>
              <a:pPr algn="ctr" defTabSz="896386">
                <a:defRPr/>
              </a:pPr>
              <a:r>
                <a:rPr lang="en-US" kern="0" dirty="0">
                  <a:solidFill>
                    <a:schemeClr val="bg1"/>
                  </a:solidFill>
                </a:rPr>
                <a:t>Hybrid Connection</a:t>
              </a:r>
            </a:p>
          </p:txBody>
        </p:sp>
        <p:pic>
          <p:nvPicPr>
            <p:cNvPr id="85" name="Picture 84"/>
            <p:cNvPicPr>
              <a:picLocks noChangeAspect="1"/>
            </p:cNvPicPr>
            <p:nvPr/>
          </p:nvPicPr>
          <p:blipFill>
            <a:blip r:embed="rId6">
              <a:biLevel thresh="25000"/>
            </a:blip>
            <a:stretch>
              <a:fillRect/>
            </a:stretch>
          </p:blipFill>
          <p:spPr>
            <a:xfrm>
              <a:off x="7307787" y="1785554"/>
              <a:ext cx="615554" cy="955516"/>
            </a:xfrm>
            <a:prstGeom prst="rect">
              <a:avLst/>
            </a:prstGeom>
          </p:spPr>
        </p:pic>
        <p:sp>
          <p:nvSpPr>
            <p:cNvPr id="86" name="TextBox 85"/>
            <p:cNvSpPr txBox="1"/>
            <p:nvPr/>
          </p:nvSpPr>
          <p:spPr>
            <a:xfrm>
              <a:off x="8984506" y="4366259"/>
              <a:ext cx="2600355" cy="646331"/>
            </a:xfrm>
            <a:prstGeom prst="rect">
              <a:avLst/>
            </a:prstGeom>
            <a:noFill/>
          </p:spPr>
          <p:txBody>
            <a:bodyPr wrap="square" rtlCol="0">
              <a:spAutoFit/>
            </a:bodyPr>
            <a:lstStyle/>
            <a:p>
              <a:pPr defTabSz="896386">
                <a:defRPr/>
              </a:pPr>
              <a:r>
                <a:rPr lang="en-US" kern="0" dirty="0">
                  <a:solidFill>
                    <a:schemeClr val="bg1"/>
                  </a:solidFill>
                </a:rPr>
                <a:t>Other published resources</a:t>
              </a:r>
            </a:p>
          </p:txBody>
        </p:sp>
        <p:pic>
          <p:nvPicPr>
            <p:cNvPr id="87" name="Picture 86"/>
            <p:cNvPicPr>
              <a:picLocks noChangeAspect="1"/>
            </p:cNvPicPr>
            <p:nvPr/>
          </p:nvPicPr>
          <p:blipFill>
            <a:blip r:embed="rId7" cstate="print">
              <a:biLevel thresh="25000"/>
              <a:extLst>
                <a:ext uri="{28A0092B-C50C-407E-A947-70E740481C1C}">
                  <a14:useLocalDpi xmlns:a14="http://schemas.microsoft.com/office/drawing/2010/main" val="0"/>
                </a:ext>
              </a:extLst>
            </a:blip>
            <a:srcRect/>
            <a:stretch>
              <a:fillRect/>
            </a:stretch>
          </p:blipFill>
          <p:spPr bwMode="auto">
            <a:xfrm>
              <a:off x="8255334" y="4238927"/>
              <a:ext cx="754809" cy="7548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Elbow Connector 87"/>
            <p:cNvCxnSpPr/>
            <p:nvPr/>
          </p:nvCxnSpPr>
          <p:spPr>
            <a:xfrm flipV="1">
              <a:off x="7434134" y="3692568"/>
              <a:ext cx="821199" cy="395849"/>
            </a:xfrm>
            <a:prstGeom prst="bentConnector3">
              <a:avLst/>
            </a:prstGeom>
            <a:noFill/>
            <a:ln w="28575" cap="flat" cmpd="sng" algn="ctr">
              <a:solidFill>
                <a:srgbClr val="FFFFFF"/>
              </a:solidFill>
              <a:prstDash val="solid"/>
              <a:miter lim="800000"/>
            </a:ln>
            <a:effectLst/>
          </p:spPr>
        </p:cxnSp>
        <p:cxnSp>
          <p:nvCxnSpPr>
            <p:cNvPr id="89" name="Elbow Connector 88"/>
            <p:cNvCxnSpPr>
              <a:endCxn id="87" idx="1"/>
            </p:cNvCxnSpPr>
            <p:nvPr/>
          </p:nvCxnSpPr>
          <p:spPr>
            <a:xfrm>
              <a:off x="7429303" y="4172276"/>
              <a:ext cx="826030" cy="444056"/>
            </a:xfrm>
            <a:prstGeom prst="bentConnector3">
              <a:avLst/>
            </a:prstGeom>
            <a:noFill/>
            <a:ln w="28575" cap="flat" cmpd="sng" algn="ctr">
              <a:solidFill>
                <a:srgbClr val="FFFFFF"/>
              </a:solidFill>
              <a:prstDash val="solid"/>
              <a:miter lim="800000"/>
            </a:ln>
            <a:effectLst/>
          </p:spPr>
        </p:cxnSp>
        <p:cxnSp>
          <p:nvCxnSpPr>
            <p:cNvPr id="90" name="Elbow Connector 89"/>
            <p:cNvCxnSpPr/>
            <p:nvPr/>
          </p:nvCxnSpPr>
          <p:spPr>
            <a:xfrm rot="10800000">
              <a:off x="2744319" y="3210839"/>
              <a:ext cx="1102401" cy="820016"/>
            </a:xfrm>
            <a:prstGeom prst="bentConnector3">
              <a:avLst/>
            </a:prstGeom>
            <a:noFill/>
            <a:ln w="28575" cap="flat" cmpd="sng" algn="ctr">
              <a:solidFill>
                <a:srgbClr val="FFFFFF"/>
              </a:solidFill>
              <a:prstDash val="solid"/>
              <a:miter lim="800000"/>
            </a:ln>
            <a:effectLst/>
          </p:spPr>
        </p:cxnSp>
        <p:cxnSp>
          <p:nvCxnSpPr>
            <p:cNvPr id="91" name="Elbow Connector 90"/>
            <p:cNvCxnSpPr/>
            <p:nvPr/>
          </p:nvCxnSpPr>
          <p:spPr>
            <a:xfrm rot="10800000" flipV="1">
              <a:off x="2755663" y="4133263"/>
              <a:ext cx="1091056" cy="886635"/>
            </a:xfrm>
            <a:prstGeom prst="bentConnector3">
              <a:avLst/>
            </a:prstGeom>
            <a:noFill/>
            <a:ln w="28575" cap="flat" cmpd="sng" algn="ctr">
              <a:solidFill>
                <a:srgbClr val="FFFFFF"/>
              </a:solidFill>
              <a:prstDash val="solid"/>
              <a:miter lim="800000"/>
            </a:ln>
            <a:effectLst/>
          </p:spPr>
        </p:cxnSp>
        <p:sp>
          <p:nvSpPr>
            <p:cNvPr id="92" name="Rectangle 91"/>
            <p:cNvSpPr/>
            <p:nvPr/>
          </p:nvSpPr>
          <p:spPr>
            <a:xfrm>
              <a:off x="6056078" y="4030855"/>
              <a:ext cx="297346" cy="204818"/>
            </a:xfrm>
            <a:prstGeom prst="rect">
              <a:avLst/>
            </a:prstGeom>
            <a:solidFill>
              <a:srgbClr val="0070C0"/>
            </a:solidFill>
            <a:ln w="12700" cap="flat" cmpd="sng" algn="ctr">
              <a:noFill/>
              <a:prstDash val="solid"/>
              <a:miter lim="800000"/>
            </a:ln>
            <a:effectLst/>
          </p:spPr>
          <p:txBody>
            <a:bodyPr rtlCol="0" anchor="ctr"/>
            <a:lstStyle/>
            <a:p>
              <a:pPr algn="ctr" defTabSz="896386">
                <a:defRPr/>
              </a:pPr>
              <a:endParaRPr lang="en-US" kern="0">
                <a:solidFill>
                  <a:schemeClr val="bg1"/>
                </a:solidFill>
              </a:endParaRPr>
            </a:p>
          </p:txBody>
        </p:sp>
        <p:cxnSp>
          <p:nvCxnSpPr>
            <p:cNvPr id="93" name="Straight Connector 92"/>
            <p:cNvCxnSpPr/>
            <p:nvPr/>
          </p:nvCxnSpPr>
          <p:spPr>
            <a:xfrm>
              <a:off x="5222903" y="4086805"/>
              <a:ext cx="1239696" cy="1610"/>
            </a:xfrm>
            <a:prstGeom prst="line">
              <a:avLst/>
            </a:prstGeom>
            <a:noFill/>
            <a:ln w="28575" cap="flat" cmpd="sng" algn="ctr">
              <a:solidFill>
                <a:srgbClr val="FFFFFF"/>
              </a:solidFill>
              <a:prstDash val="solid"/>
              <a:miter lim="800000"/>
            </a:ln>
            <a:effectLst/>
          </p:spPr>
        </p:cxnSp>
        <p:cxnSp>
          <p:nvCxnSpPr>
            <p:cNvPr id="94" name="Straight Connector 93"/>
            <p:cNvCxnSpPr/>
            <p:nvPr/>
          </p:nvCxnSpPr>
          <p:spPr>
            <a:xfrm>
              <a:off x="5222903" y="4151701"/>
              <a:ext cx="1239696" cy="24320"/>
            </a:xfrm>
            <a:prstGeom prst="line">
              <a:avLst/>
            </a:prstGeom>
            <a:noFill/>
            <a:ln w="28575" cap="flat" cmpd="sng" algn="ctr">
              <a:solidFill>
                <a:srgbClr val="FFFFFF"/>
              </a:solidFill>
              <a:prstDash val="solid"/>
              <a:miter lim="800000"/>
            </a:ln>
            <a:effectLst/>
          </p:spPr>
        </p:cxnSp>
        <p:sp>
          <p:nvSpPr>
            <p:cNvPr id="97" name="TextBox 96"/>
            <p:cNvSpPr txBox="1"/>
            <p:nvPr/>
          </p:nvSpPr>
          <p:spPr>
            <a:xfrm>
              <a:off x="6086730" y="4384937"/>
              <a:ext cx="1861806" cy="923330"/>
            </a:xfrm>
            <a:prstGeom prst="rect">
              <a:avLst/>
            </a:prstGeom>
            <a:noFill/>
          </p:spPr>
          <p:txBody>
            <a:bodyPr wrap="square" rtlCol="0">
              <a:spAutoFit/>
            </a:bodyPr>
            <a:lstStyle/>
            <a:p>
              <a:pPr algn="ctr" defTabSz="896386">
                <a:defRPr/>
              </a:pPr>
              <a:r>
                <a:rPr lang="en-US" kern="0" dirty="0">
                  <a:solidFill>
                    <a:schemeClr val="bg1"/>
                  </a:solidFill>
                </a:rPr>
                <a:t>Hybrid Connection Manager</a:t>
              </a:r>
            </a:p>
          </p:txBody>
        </p:sp>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6907" y="3798989"/>
              <a:ext cx="705874" cy="705874"/>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85043" y="3669460"/>
              <a:ext cx="899537" cy="899537"/>
            </a:xfrm>
            <a:prstGeom prst="rect">
              <a:avLst/>
            </a:prstGeom>
          </p:spPr>
        </p:pic>
      </p:grpSp>
      <p:sp>
        <p:nvSpPr>
          <p:cNvPr id="26" name="Title 3"/>
          <p:cNvSpPr>
            <a:spLocks noGrp="1"/>
          </p:cNvSpPr>
          <p:nvPr>
            <p:ph type="title"/>
          </p:nvPr>
        </p:nvSpPr>
        <p:spPr>
          <a:xfrm>
            <a:off x="560798" y="342355"/>
            <a:ext cx="11079822" cy="957600"/>
          </a:xfrm>
        </p:spPr>
        <p:txBody>
          <a:bodyPr/>
          <a:lstStyle/>
          <a:p>
            <a:r>
              <a:rPr lang="en-US" dirty="0" smtClean="0"/>
              <a:t>Hybrid Connections</a:t>
            </a:r>
            <a:endParaRPr lang="en-US" dirty="0"/>
          </a:p>
        </p:txBody>
      </p:sp>
    </p:spTree>
    <p:extLst>
      <p:ext uri="{BB962C8B-B14F-4D97-AF65-F5344CB8AC3E}">
        <p14:creationId xmlns:p14="http://schemas.microsoft.com/office/powerpoint/2010/main" val="2304529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Connections</a:t>
            </a:r>
            <a:endParaRPr lang="en-US" dirty="0"/>
          </a:p>
        </p:txBody>
      </p:sp>
    </p:spTree>
    <p:extLst>
      <p:ext uri="{BB962C8B-B14F-4D97-AF65-F5344CB8AC3E}">
        <p14:creationId xmlns:p14="http://schemas.microsoft.com/office/powerpoint/2010/main" val="95174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5" name="Rectangle 4"/>
          <p:cNvSpPr/>
          <p:nvPr/>
        </p:nvSpPr>
        <p:spPr bwMode="auto">
          <a:xfrm>
            <a:off x="531017" y="1452845"/>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EASILY CONNECT APPLICATIONS</a:t>
            </a:r>
          </a:p>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Queues for messaging  occasionally connected devices like mobile phones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Topics &amp; Subscriptions for publishing notifications to multiple subscribers</a:t>
            </a:r>
          </a:p>
        </p:txBody>
      </p:sp>
      <p:pic>
        <p:nvPicPr>
          <p:cNvPr id="6" name="Picture 26" descr="Dashboard 512x5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17" y="1449030"/>
            <a:ext cx="881396" cy="8813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 name="Rectangle 6"/>
          <p:cNvSpPr/>
          <p:nvPr/>
        </p:nvSpPr>
        <p:spPr bwMode="auto">
          <a:xfrm>
            <a:off x="4358889" y="1449029"/>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CONNECT APPLICATIONS FROM ANYWHERE</a:t>
            </a: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Connect applications across:</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Public cloud</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Public &amp; private cloud</a:t>
            </a:r>
          </a:p>
          <a:p>
            <a:pPr marL="396789" indent="-165064" defTabSz="912760" fontAlgn="base">
              <a:lnSpc>
                <a:spcPct val="90000"/>
              </a:lnSpc>
              <a:spcBef>
                <a:spcPts val="600"/>
              </a:spcBef>
              <a:spcAft>
                <a:spcPct val="0"/>
              </a:spcAft>
              <a:buFont typeface="Arial" pitchFamily="34" charset="0"/>
              <a:buChar char="•"/>
            </a:pPr>
            <a:r>
              <a:rPr lang="en-US" sz="1600" dirty="0">
                <a:gradFill>
                  <a:gsLst>
                    <a:gs pos="0">
                      <a:srgbClr val="FFFFFF"/>
                    </a:gs>
                    <a:gs pos="100000">
                      <a:srgbClr val="FFFFFF"/>
                    </a:gs>
                  </a:gsLst>
                  <a:lin ang="5400000" scaled="0"/>
                </a:gradFill>
              </a:rPr>
              <a:t>Private to private cloud through public cloud</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Relay to securely call private cloud applications hosted behind firewalls and NATs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Clients can run on PCs, mobile devices or browser</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Use various languages (.NET, WCF, REST, Java, Node.js, PHP)</a:t>
            </a:r>
          </a:p>
          <a:p>
            <a:pPr defTabSz="912760" fontAlgn="base">
              <a:lnSpc>
                <a:spcPct val="90000"/>
              </a:lnSpc>
              <a:spcBef>
                <a:spcPct val="0"/>
              </a:spcBef>
              <a:spcAft>
                <a:spcPct val="0"/>
              </a:spcAft>
            </a:pPr>
            <a:endParaRPr lang="en-US" dirty="0">
              <a:gradFill>
                <a:gsLst>
                  <a:gs pos="0">
                    <a:srgbClr val="FFFFFF"/>
                  </a:gs>
                  <a:gs pos="100000">
                    <a:srgbClr val="FFFFFF"/>
                  </a:gs>
                </a:gsLst>
                <a:lin ang="5400000" scaled="0"/>
              </a:gradFill>
            </a:endParaRPr>
          </a:p>
          <a:p>
            <a:pPr defTabSz="912760" fontAlgn="base">
              <a:lnSpc>
                <a:spcPct val="90000"/>
              </a:lnSpc>
              <a:spcBef>
                <a:spcPct val="0"/>
              </a:spcBef>
              <a:spcAft>
                <a:spcPct val="0"/>
              </a:spcAft>
            </a:pPr>
            <a:endParaRPr lang="en-US" dirty="0">
              <a:gradFill>
                <a:gsLst>
                  <a:gs pos="0">
                    <a:srgbClr val="FFFFFF"/>
                  </a:gs>
                  <a:gs pos="100000">
                    <a:srgbClr val="FFFFFF"/>
                  </a:gs>
                </a:gsLst>
                <a:lin ang="5400000" scaled="0"/>
              </a:gradFill>
            </a:endParaRPr>
          </a:p>
        </p:txBody>
      </p:sp>
      <p:sp>
        <p:nvSpPr>
          <p:cNvPr id="8" name="Rectangle 7"/>
          <p:cNvSpPr/>
          <p:nvPr/>
        </p:nvSpPr>
        <p:spPr bwMode="auto">
          <a:xfrm>
            <a:off x="8224687" y="1449027"/>
            <a:ext cx="3474228" cy="48538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137141" rIns="91427" bIns="91427" numCol="1" rtlCol="0" anchor="t" anchorCtr="0" compatLnSpc="1">
            <a:prstTxWarp prst="textNoShape">
              <a:avLst/>
            </a:prstTxWarp>
          </a:bodyPr>
          <a:lstStyle/>
          <a:p>
            <a:pPr marL="804689" defTabSz="912760" fontAlgn="base">
              <a:lnSpc>
                <a:spcPct val="90000"/>
              </a:lnSpc>
              <a:spcBef>
                <a:spcPct val="0"/>
              </a:spcBef>
              <a:spcAft>
                <a:spcPct val="0"/>
              </a:spcAft>
            </a:pPr>
            <a:r>
              <a:rPr lang="en-US" sz="2000" dirty="0">
                <a:gradFill>
                  <a:gsLst>
                    <a:gs pos="0">
                      <a:srgbClr val="FFFFFF"/>
                    </a:gs>
                    <a:gs pos="100000">
                      <a:srgbClr val="FFFFFF"/>
                    </a:gs>
                  </a:gsLst>
                  <a:lin ang="5400000" scaled="0"/>
                </a:gradFill>
              </a:rPr>
              <a:t>ENTERPRISE GRADE CLOUD SERVICE</a:t>
            </a: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804689" defTabSz="912760"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99.9% monthly SLA</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Delivery assurance, reliable messaging, scale and load balancing</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Claims based security and identity federation with Active Directory and web identities</a:t>
            </a:r>
          </a:p>
          <a:p>
            <a:pPr marL="231725" indent="-231725" defTabSz="912760" fontAlgn="base">
              <a:lnSpc>
                <a:spcPct val="90000"/>
              </a:lnSpc>
              <a:spcBef>
                <a:spcPts val="600"/>
              </a:spcBef>
              <a:spcAft>
                <a:spcPct val="0"/>
              </a:spcAft>
              <a:buFont typeface="Arial" pitchFamily="34" charset="0"/>
              <a:buChar char="•"/>
            </a:pPr>
            <a:r>
              <a:rPr lang="en-US" dirty="0">
                <a:gradFill>
                  <a:gsLst>
                    <a:gs pos="0">
                      <a:srgbClr val="FFFFFF"/>
                    </a:gs>
                    <a:gs pos="100000">
                      <a:srgbClr val="FFFFFF"/>
                    </a:gs>
                  </a:gsLst>
                  <a:lin ang="5400000" scaled="0"/>
                </a:gradFill>
              </a:rPr>
              <a:t>No need for IT to change network </a:t>
            </a:r>
            <a:r>
              <a:rPr lang="en-US" dirty="0" err="1">
                <a:gradFill>
                  <a:gsLst>
                    <a:gs pos="0">
                      <a:srgbClr val="FFFFFF"/>
                    </a:gs>
                    <a:gs pos="100000">
                      <a:srgbClr val="FFFFFF"/>
                    </a:gs>
                  </a:gsLst>
                  <a:lin ang="5400000" scaled="0"/>
                </a:gradFill>
              </a:rPr>
              <a:t>config</a:t>
            </a:r>
            <a:r>
              <a:rPr lang="en-US" dirty="0">
                <a:gradFill>
                  <a:gsLst>
                    <a:gs pos="0">
                      <a:srgbClr val="FFFFFF"/>
                    </a:gs>
                    <a:gs pos="100000">
                      <a:srgbClr val="FFFFFF"/>
                    </a:gs>
                  </a:gsLst>
                  <a:lin ang="5400000" scaled="0"/>
                </a:gradFill>
              </a:rPr>
              <a:t> or install gateway devices</a:t>
            </a:r>
          </a:p>
        </p:txBody>
      </p:sp>
      <p:pic>
        <p:nvPicPr>
          <p:cNvPr id="9" name="Picture 23" descr="Help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8889" y="1449030"/>
            <a:ext cx="881396" cy="8813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10" name="Picture 12" descr="Universal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4690" y="1450937"/>
            <a:ext cx="877580" cy="8775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1859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3" name="Content Placeholder 2"/>
          <p:cNvSpPr>
            <a:spLocks noGrp="1"/>
          </p:cNvSpPr>
          <p:nvPr>
            <p:ph sz="quarter" idx="10"/>
          </p:nvPr>
        </p:nvSpPr>
        <p:spPr/>
        <p:txBody>
          <a:bodyPr/>
          <a:lstStyle/>
          <a:p>
            <a:endParaRPr lang="en-US"/>
          </a:p>
        </p:txBody>
      </p:sp>
      <p:pic>
        <p:nvPicPr>
          <p:cNvPr id="2" name="Picture 1"/>
          <p:cNvPicPr>
            <a:picLocks noChangeAspect="1"/>
          </p:cNvPicPr>
          <p:nvPr/>
        </p:nvPicPr>
        <p:blipFill>
          <a:blip r:embed="rId3"/>
          <a:stretch>
            <a:fillRect/>
          </a:stretch>
        </p:blipFill>
        <p:spPr>
          <a:xfrm>
            <a:off x="560798" y="1418872"/>
            <a:ext cx="10033630" cy="4870527"/>
          </a:xfrm>
          <a:prstGeom prst="rect">
            <a:avLst/>
          </a:prstGeom>
        </p:spPr>
      </p:pic>
    </p:spTree>
    <p:extLst>
      <p:ext uri="{BB962C8B-B14F-4D97-AF65-F5344CB8AC3E}">
        <p14:creationId xmlns:p14="http://schemas.microsoft.com/office/powerpoint/2010/main" val="92404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Bus Relay</a:t>
            </a:r>
            <a:endParaRPr lang="en-US" dirty="0"/>
          </a:p>
        </p:txBody>
      </p:sp>
    </p:spTree>
    <p:extLst>
      <p:ext uri="{BB962C8B-B14F-4D97-AF65-F5344CB8AC3E}">
        <p14:creationId xmlns:p14="http://schemas.microsoft.com/office/powerpoint/2010/main" val="2774604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Extending Cloud Services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36965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E5BA8DF-67F3-4689-909A-8DE646122E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8172</TotalTime>
  <Words>924</Words>
  <Application>Microsoft Office PowerPoint</Application>
  <PresentationFormat>Widescreen</PresentationFormat>
  <Paragraphs>123</Paragraphs>
  <Slides>18</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Segoe UI</vt:lpstr>
      <vt:lpstr>Segoe UI Light</vt:lpstr>
      <vt:lpstr>1_Office Theme</vt:lpstr>
      <vt:lpstr>5_Office Theme</vt:lpstr>
      <vt:lpstr>PowerPoint Presentation</vt:lpstr>
      <vt:lpstr>Overview</vt:lpstr>
      <vt:lpstr>PowerPoint Presentation</vt:lpstr>
      <vt:lpstr>Hybrid Connections</vt:lpstr>
      <vt:lpstr>Hybrid Connections</vt:lpstr>
      <vt:lpstr>Windows Azure Service Bus</vt:lpstr>
      <vt:lpstr>Windows Azure Service Bus</vt:lpstr>
      <vt:lpstr>Service Bus Relay</vt:lpstr>
      <vt:lpstr>PowerPoint Presentation</vt:lpstr>
      <vt:lpstr>Web API</vt:lpstr>
      <vt:lpstr>Web API</vt:lpstr>
      <vt:lpstr>What is Mobile Services?</vt:lpstr>
      <vt:lpstr>.NET Backend</vt:lpstr>
      <vt:lpstr>Notification Hubs</vt:lpstr>
      <vt:lpstr>Scheduled Jobs</vt:lpstr>
      <vt:lpstr>PowerPoint Presentation</vt:lpstr>
      <vt:lpstr>Review</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Bret Stateham</cp:lastModifiedBy>
  <cp:revision>334</cp:revision>
  <cp:lastPrinted>2014-03-26T17:46:13Z</cp:lastPrinted>
  <dcterms:created xsi:type="dcterms:W3CDTF">2014-03-19T23:21:38Z</dcterms:created>
  <dcterms:modified xsi:type="dcterms:W3CDTF">2015-02-11T02:05:14Z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0x01010025907C08885A4B448C4B7687DE2703F9</vt:lpwstr>
  </property>
  <property fmtid="{D5CDD505-2E9C-101B-9397-08002B2CF9AE}" pid="3" name="DocVizMetadataToken">
    <vt:lpwstr>300x191x1</vt:lpwstr>
  </property>
</Properties>
</file>