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 Präsentation wurde automatisch von PowerPoint Copilot basierend auf inhalten generiert, die in diesem Dokument gefunden wurden:</a:t>
            </a:r>
            <a:r>
              <a:rPr sz="1200"/>
              <a:t>
</a:t>
            </a:r>
            <a:r>
              <a:rPr lang="de-DE"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de-DE" sz="1200" b="0" i="0" strike="noStrike" cap="none" baseline="0">
                <a:solidFill>
                  <a:srgbClr val="000000"/>
                </a:solidFill>
                <a:effectLst/>
                <a:latin typeface="Aptos"/>
                <a:ea typeface="Aptos"/>
                <a:cs typeface="Aptos"/>
              </a:rPr>
              <a:t>VON KI generierten Inhalten sind möglicherweise falsch.</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 Vertriebspartner vertreten und vertreiben Chai-Tee-Produkte, unterstützen ihren Vertrieb und Verkauf und bieten Marketing- und Verkaufsdienstleistungen und Serviceleistungen nach dem Verkauf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bauen Beziehungen zum Einzelhandel und zur Kundschaft auf und pflegen sie, und sie leisten technische und logistische Unterstützung.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Vertriebspartnern in Lateinamerika gehören Unilever, Nestle, Coca-Cola und PepsiCo.</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Distributoren sind die Unternehmen, die Chai-Teeprodukte im Namen der Hersteller oder Großhändler vertreten und vertreiben.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sind die Akteure, die den Vertrieb und den Verkauf von Chai-Tee-Produkten auf verschiedenen Märkten und in verschiedenen Regionen unterstützen, und sie können Marketing-, Verkaufs- und Kundendienstleistungen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können auch Beziehungen zu Einzelhändlern und Verbraucher*innen aufbauen und pflegen sowie technische und logistische Unterstützung für Chai-Tee-Produkte leisten.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Vertriebspartnern für Chai-Tee-Produkte in Lateinamerika gehören Unilever, Nestle, Coca-Cola und PepsiCo.</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zielen darauf ab, den Bekanntheitsgrad zu erhöhen, ihn als Premium-Produkt zu positionieren, zum Probieren und Kaufen anzuregen und Loyalität aufzubauen.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über 12 Monate mit einem Budget von 100.000 US-Dollar implementiert und mithilfe von Schlüsselleistungsindikatoren ausgewertet.</a:t>
            </a:r>
            <a:r>
              <a:rPr sz="1200"/>
              <a:t>
</a:t>
            </a:r>
            <a:r>
              <a:rPr sz="1200"/>
              <a:t>
</a:t>
            </a:r>
            <a:r>
              <a:rPr sz="1200"/>
              <a:t>
</a:t>
            </a:r>
            <a:r>
              <a:rPr lang="de-DE" sz="1200" b="0" i="0" strike="noStrike" cap="none" baseline="0">
                <a:solidFill>
                  <a:srgbClr val="000000"/>
                </a:solidFill>
                <a:effectLst/>
                <a:latin typeface="Aptos"/>
                <a:ea typeface="Aptos"/>
                <a:cs typeface="Aptos"/>
              </a:rPr>
              <a:t>Ursprünglicher Inhalt:</a:t>
            </a:r>
            <a:r>
              <a:rPr sz="1200"/>
              <a:t>
</a:t>
            </a:r>
            <a:r>
              <a:rPr lang="de-DE" sz="1200" b="0" i="0" strike="noStrike" cap="none" baseline="0">
                <a:solidFill>
                  <a:srgbClr val="000000"/>
                </a:solidFill>
                <a:effectLst/>
                <a:latin typeface="Aptos"/>
                <a:ea typeface="Aptos"/>
                <a:cs typeface="Aptos"/>
              </a:rPr>
              <a:t>Promotionsplan und Strategie</a:t>
            </a:r>
            <a:r>
              <a:rPr sz="1200"/>
              <a:t>
</a:t>
            </a:r>
            <a:r>
              <a:rPr lang="de-DE" sz="1200" b="0" i="0" strike="noStrike" cap="none" baseline="0">
                <a:solidFill>
                  <a:srgbClr val="000000"/>
                </a:solidFill>
                <a:effectLst/>
                <a:latin typeface="Aptos"/>
                <a:ea typeface="Aptos"/>
                <a:cs typeface="Aptos"/>
              </a:rPr>
              <a:t>Der Promotionsplan und die Strategie für Chai-Tee in Lateinamerika zielt darauf ab, die folgenden Ziele zu erreichen:</a:t>
            </a:r>
            <a:r>
              <a:rPr sz="1200"/>
              <a:t>
</a:t>
            </a:r>
            <a:r>
              <a:rPr lang="de-DE" sz="1200" b="0" i="0" strike="noStrike" cap="none" baseline="0">
                <a:solidFill>
                  <a:srgbClr val="000000"/>
                </a:solidFill>
                <a:effectLst/>
                <a:latin typeface="Aptos"/>
                <a:ea typeface="Aptos"/>
                <a:cs typeface="Aptos"/>
              </a:rPr>
              <a:t>·         Bewusstsein und Interesse an Chai-Tee unter der Zielgruppe</a:t>
            </a:r>
            <a:r>
              <a:rPr sz="1200"/>
              <a:t>
</a:t>
            </a:r>
            <a:r>
              <a:rPr lang="de-DE" sz="1200" b="0" i="0" strike="noStrike" cap="none" baseline="0">
                <a:solidFill>
                  <a:srgbClr val="000000"/>
                </a:solidFill>
                <a:effectLst/>
                <a:latin typeface="Aptos"/>
                <a:ea typeface="Aptos"/>
                <a:cs typeface="Aptos"/>
              </a:rPr>
              <a:t> erhöhen·         Position Chai Tee als Premium-, Natürliches und gesundes Produkt, das ein einzigartiges und befriedigendes Erlebnis</a:t>
            </a:r>
            <a:r>
              <a:rPr sz="1200"/>
              <a:t>
</a:t>
            </a:r>
            <a:r>
              <a:rPr lang="de-DE" sz="1200" b="0" i="0" strike="noStrike" cap="none" baseline="0">
                <a:solidFill>
                  <a:srgbClr val="000000"/>
                </a:solidFill>
                <a:effectLst/>
                <a:latin typeface="Aptos"/>
                <a:ea typeface="Aptos"/>
                <a:cs typeface="Aptos"/>
              </a:rPr>
              <a:t> bietet·         Ermutigen Sie die Testversion und den Kauf von Chai-Tee über verschiedene Kanäle und Anreize</a:t>
            </a:r>
            <a:r>
              <a:rPr sz="1200"/>
              <a:t>
</a:t>
            </a:r>
            <a:r>
              <a:rPr lang="de-DE" sz="1200" b="0" i="0" strike="noStrike" cap="none" baseline="0">
                <a:solidFill>
                  <a:srgbClr val="000000"/>
                </a:solidFill>
                <a:effectLst/>
                <a:latin typeface="Aptos"/>
                <a:ea typeface="Aptos"/>
                <a:cs typeface="Aptos"/>
              </a:rPr>
              <a:t>·         Bauen Sie Loyalität und Aufbewahrung zwischen Chai-Tee-Verbrauchern durch Engagement und Feedback</a:t>
            </a:r>
            <a:r>
              <a:rPr sz="1200"/>
              <a:t>
</a:t>
            </a:r>
            <a:r>
              <a:rPr lang="de-DE" sz="1200" b="0" i="0" strike="noStrike" cap="none" baseline="0">
                <a:solidFill>
                  <a:srgbClr val="000000"/>
                </a:solidFill>
                <a:effectLst/>
                <a:latin typeface="Aptos"/>
                <a:ea typeface="Aptos"/>
                <a:cs typeface="Aptos"/>
              </a:rPr>
              <a:t>. Der Promotionsplan und die Strategie für Chai-Tee in Lateinamerika werden eine Kombination aus Taktiken wie:</a:t>
            </a:r>
            <a:r>
              <a:rPr sz="1200"/>
              <a:t>
</a:t>
            </a:r>
            <a:r>
              <a:rPr lang="de-DE" sz="1200" b="0" i="0" strike="noStrike" cap="none" baseline="0">
                <a:solidFill>
                  <a:srgbClr val="000000"/>
                </a:solidFill>
                <a:effectLst/>
                <a:latin typeface="Aptos"/>
                <a:ea typeface="Aptos"/>
                <a:cs typeface="Aptos"/>
              </a:rPr>
              <a:t>·         Erstellen eines catchy und unvergesslichen Markennamens und Logos für Chai-Tee</a:t>
            </a:r>
            <a:r>
              <a:rPr sz="1200"/>
              <a:t>
</a:t>
            </a:r>
            <a:r>
              <a:rPr lang="de-DE" sz="1200" b="0" i="0" strike="noStrike" cap="none" baseline="0">
                <a:solidFill>
                  <a:srgbClr val="000000"/>
                </a:solidFill>
                <a:effectLst/>
                <a:latin typeface="Aptos"/>
                <a:ea typeface="Aptos"/>
                <a:cs typeface="Aptos"/>
              </a:rPr>
              <a:t>·         Entwicklung einer Website und Social Media Präsenz für Chai-Tee, die seine Vorteile, Features und Geschichten</a:t>
            </a:r>
            <a:r>
              <a:rPr sz="1200"/>
              <a:t>
</a:t>
            </a:r>
            <a:r>
              <a:rPr lang="de-DE" sz="1200" b="0" i="0" strike="noStrike" cap="none" baseline="0">
                <a:solidFill>
                  <a:srgbClr val="000000"/>
                </a:solidFill>
                <a:effectLst/>
                <a:latin typeface="Aptos"/>
                <a:ea typeface="Aptos"/>
                <a:cs typeface="Aptos"/>
              </a:rPr>
              <a:t> zeigt·         Einführung einer digitalen Marketingkampagne, die SEO, SEM, E-Mail-Marketing und Influencer-Marketing verwendet, um potenzielle Kunden</a:t>
            </a:r>
            <a:r>
              <a:rPr sz="1200"/>
              <a:t>
</a:t>
            </a:r>
            <a:r>
              <a:rPr lang="de-DE" sz="1200" b="0" i="0" strike="noStrike" cap="none" baseline="0">
                <a:solidFill>
                  <a:srgbClr val="000000"/>
                </a:solidFill>
                <a:effectLst/>
                <a:latin typeface="Aptos"/>
                <a:ea typeface="Aptos"/>
                <a:cs typeface="Aptos"/>
              </a:rPr>
              <a:t> zu erreichen und zu gewinnen·         Verteilen kostenloser Proben und Coupons von Chai-Tee an strategischen Standorten, wie Supermärkten, Cafés und Gesundheitsgeschäften</a:t>
            </a:r>
            <a:r>
              <a:rPr sz="1200"/>
              <a:t>
</a:t>
            </a:r>
            <a:r>
              <a:rPr lang="de-DE" sz="1200" b="0" i="0" strike="noStrike" cap="none" baseline="0">
                <a:solidFill>
                  <a:srgbClr val="000000"/>
                </a:solidFill>
                <a:effectLst/>
                <a:latin typeface="Aptos"/>
                <a:ea typeface="Aptos"/>
                <a:cs typeface="Aptos"/>
              </a:rPr>
              <a:t>·         Organisieren von Veranstaltungen und Wettbewerben, die Personen einladen, Chai-Tee mit ihren Freunden und der Familie</a:t>
            </a:r>
            <a:r>
              <a:rPr sz="1200"/>
              <a:t>
</a:t>
            </a:r>
            <a:r>
              <a:rPr lang="de-DE" sz="1200" b="0" i="0" strike="noStrike" cap="none" baseline="0">
                <a:solidFill>
                  <a:srgbClr val="000000"/>
                </a:solidFill>
                <a:effectLst/>
                <a:latin typeface="Aptos"/>
                <a:ea typeface="Aptos"/>
                <a:cs typeface="Aptos"/>
              </a:rPr>
              <a:t> zu teilen·         Die Zusammenarbeit mit lokalen Unternehmen und Organisationen, die die gleichen Werte und Visionen wie Chai Tea</a:t>
            </a:r>
            <a:r>
              <a:rPr sz="1200"/>
              <a:t>
</a:t>
            </a:r>
            <a:r>
              <a:rPr lang="de-DE" sz="1200" b="0" i="0" strike="noStrike" cap="none" baseline="0">
                <a:solidFill>
                  <a:srgbClr val="000000"/>
                </a:solidFill>
                <a:effectLst/>
                <a:latin typeface="Aptos"/>
                <a:ea typeface="Aptos"/>
                <a:cs typeface="Aptos"/>
              </a:rPr>
              <a:t>teilen, der Promotionsplan und die Strategie für Chai-Tee in Lateinamerika werden über einen Zeitraum von 12 Monaten mit einem Budget von 100.000 US-Dollar implementiert.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anhand von Leistungsindikatoren wie Website-Datenverkehr, Social-Media-Engagement, E-Mail-Öffnungsraten, Konversionsraten, Umsatzvolumen, Kundenzufriedenheit und Kundenbindungsraten überwacht und bewertet.</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Promotionsplan und die Strategie für Chai-Tee in Lateinamerika werden voraussichtlich zu einem 20%igen Anstieg des Bewusstseins und des Interesses, einer Steigerung des Marktanteils von 10 %, einer Steigerung des Umsatzes und des Umsatzes von 15 % und einer Steigerung der Kundenzufriedenheit und -aufbewahrungsraten führen.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Erwartete Ergebnisse und Herausforderungen</a:t>
            </a:r>
            <a:r>
              <a:rPr sz="1200"/>
              <a:t>
</a:t>
            </a:r>
            <a:r>
              <a:rPr lang="de-DE" sz="1200" b="0" i="0" strike="noStrike" cap="none" baseline="0">
                <a:solidFill>
                  <a:srgbClr val="000000"/>
                </a:solidFill>
                <a:effectLst/>
                <a:latin typeface="Aptos"/>
                <a:ea typeface="Aptos"/>
                <a:cs typeface="Aptos"/>
              </a:rPr>
              <a:t>Die erwarteten Ergebnisse des Promotionsplans und der Strategie für Chai-Tee in Lateinamerika sind:</a:t>
            </a:r>
            <a:r>
              <a:rPr sz="1200"/>
              <a:t>
</a:t>
            </a:r>
            <a:r>
              <a:rPr lang="de-DE" sz="1200" b="0" i="0" strike="noStrike" cap="none" baseline="0">
                <a:solidFill>
                  <a:srgbClr val="000000"/>
                </a:solidFill>
                <a:effectLst/>
                <a:latin typeface="Aptos"/>
                <a:ea typeface="Aptos"/>
                <a:cs typeface="Aptos"/>
              </a:rPr>
              <a:t>·         Ein Anstieg des Bewusstseins und des Interesses an Chai-Tee unter der Zielgruppe</a:t>
            </a:r>
            <a:r>
              <a:rPr sz="1200"/>
              <a:t>
</a:t>
            </a:r>
            <a:r>
              <a:rPr lang="de-DE" sz="1200" b="0" i="0" strike="noStrike" cap="none" baseline="0">
                <a:solidFill>
                  <a:srgbClr val="000000"/>
                </a:solidFill>
                <a:effectLst/>
                <a:latin typeface="Aptos"/>
                <a:ea typeface="Aptos"/>
                <a:cs typeface="Aptos"/>
              </a:rPr>
              <a:t> um 20 %         Ein Anstieg des Marktanteils von Chai-Tee in der Region</a:t>
            </a:r>
            <a:r>
              <a:rPr sz="1200"/>
              <a:t>
</a:t>
            </a:r>
            <a:r>
              <a:rPr lang="de-DE" sz="1200" b="0" i="0" strike="noStrike" cap="none" baseline="0">
                <a:solidFill>
                  <a:srgbClr val="000000"/>
                </a:solidFill>
                <a:effectLst/>
                <a:latin typeface="Aptos"/>
                <a:ea typeface="Aptos"/>
                <a:cs typeface="Aptos"/>
              </a:rPr>
              <a:t> um 10 % ·         Eine Steigerung des Umsatzes und des Umsatzes von Chai-Tee in der Region</a:t>
            </a:r>
            <a:r>
              <a:rPr sz="1200"/>
              <a:t>
</a:t>
            </a:r>
            <a:r>
              <a:rPr lang="de-DE" sz="1200" b="0" i="0" strike="noStrike" cap="none" baseline="0">
                <a:solidFill>
                  <a:srgbClr val="000000"/>
                </a:solidFill>
                <a:effectLst/>
                <a:latin typeface="Aptos"/>
                <a:ea typeface="Aptos"/>
                <a:cs typeface="Aptos"/>
              </a:rPr>
              <a:t> um 15 % ·         25% Steigerung der Kundenzufriedenheit und Aufbewahrungsraten von Chai-Tee in der Region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Promotionsplan und die Strategie für Chai-Tee in Lateinamerika stehen vor mehreren Herausforderungen, darunter hoher Preis, Mangelndes Bewusstsein, Wettbewerb von anderen Teeprodukten, regulatorischen und kulturellen Hindernissen sowie umweltpolitische und soziale Fragen, die sich auf die Versorgung und Qualität von Chai-Teezutaten auswirken können.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potenziellen Herausforderungen des Promotionsplans und der Strategie für Chai-Tee in Lateinamerika sind:</a:t>
            </a:r>
            <a:r>
              <a:rPr sz="1200"/>
              <a:t>
</a:t>
            </a:r>
            <a:r>
              <a:rPr lang="de-DE" sz="1200" b="0" i="0" strike="noStrike" cap="none" baseline="0">
                <a:solidFill>
                  <a:srgbClr val="000000"/>
                </a:solidFill>
                <a:effectLst/>
                <a:latin typeface="Aptos"/>
                <a:ea typeface="Aptos"/>
                <a:cs typeface="Aptos"/>
              </a:rPr>
              <a:t>·         Der hohe Preis und niedrige Erschwinglichkeit von Chai-Teeprodukten im Vergleich zu anderen Getränken</a:t>
            </a:r>
            <a:r>
              <a:rPr sz="1200"/>
              <a:t>
</a:t>
            </a:r>
            <a:r>
              <a:rPr lang="de-DE" sz="1200" b="0" i="0" strike="noStrike" cap="none" baseline="0">
                <a:solidFill>
                  <a:srgbClr val="000000"/>
                </a:solidFill>
                <a:effectLst/>
                <a:latin typeface="Aptos"/>
                <a:ea typeface="Aptos"/>
                <a:cs typeface="Aptos"/>
              </a:rPr>
              <a:t>·         Der Mangel an Bewusstsein und Vertrautheit mit Chai-Tee unter einigen Segmenten der Bevölkerung</a:t>
            </a:r>
            <a:r>
              <a:rPr sz="1200"/>
              <a:t>
</a:t>
            </a:r>
            <a:r>
              <a:rPr lang="de-DE" sz="1200" b="0" i="0" strike="noStrike" cap="none" baseline="0">
                <a:solidFill>
                  <a:srgbClr val="000000"/>
                </a:solidFill>
                <a:effectLst/>
                <a:latin typeface="Aptos"/>
                <a:ea typeface="Aptos"/>
                <a:cs typeface="Aptos"/>
              </a:rPr>
              <a:t>·         Der Wettbewerb gegen andere Teeprodukte wie Kräuter-, Grün- und Schwarztees</a:t>
            </a:r>
            <a:r>
              <a:rPr sz="1200"/>
              <a:t>
</a:t>
            </a:r>
            <a:r>
              <a:rPr lang="de-DE" sz="1200" b="0" i="0" strike="noStrike" cap="none" baseline="0">
                <a:solidFill>
                  <a:srgbClr val="000000"/>
                </a:solidFill>
                <a:effectLst/>
                <a:latin typeface="Aptos"/>
                <a:ea typeface="Aptos"/>
                <a:cs typeface="Aptos"/>
              </a:rPr>
              <a:t>·         Die regulatorischen und kulturellen Hindernisse, die den Eintritt und die Expansion von Chai-Teeprodukten in einigen Ländern</a:t>
            </a:r>
            <a:r>
              <a:rPr sz="1200"/>
              <a:t>
</a:t>
            </a:r>
            <a:r>
              <a:rPr lang="de-DE" sz="1200" b="0" i="0" strike="noStrike" cap="none" baseline="0">
                <a:solidFill>
                  <a:srgbClr val="000000"/>
                </a:solidFill>
                <a:effectLst/>
                <a:latin typeface="Aptos"/>
                <a:ea typeface="Aptos"/>
                <a:cs typeface="Aptos"/>
              </a:rPr>
              <a:t> einschränken können·         Die Umwelt- und Sozialfragen, die sich auf die Versorgung und Qualität von Chai-Teezutaten auswirken können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ist ein vielversprechendes Produkt auf dem lateinamerikanischen Markt, das eine gesunde und exotische Alternative darstellt.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als hochwertiges und vielseitiges Produkt positioniert werden, indem seine einzigartigen Merkmale und Vorteile zur Geltung gebracht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Eine Mischung aus Online- und Offline-Taktiken sollte verwendet werden, um die Zielgruppe zu erreichen und Herausforderungen zu überwinden.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Empfehlungen und Schlussfolgerungen basierend auf der Marktanalyse, der Wettbewerbsanalyse, den Vertriebskanälen und dem Promotionsplan und der Strategie können die folgenden Empfehlungen und Schlussfolgerungen</a:t>
            </a:r>
            <a:r>
              <a:rPr sz="1200"/>
              <a:t>
</a:t>
            </a:r>
            <a:r>
              <a:rPr lang="de-DE" sz="1200" b="0" i="0" strike="noStrike" cap="none" baseline="0">
                <a:solidFill>
                  <a:srgbClr val="000000"/>
                </a:solidFill>
                <a:effectLst/>
                <a:latin typeface="Aptos"/>
                <a:ea typeface="Aptos"/>
                <a:cs typeface="Aptos"/>
              </a:rPr>
              <a:t>für die Zukunft von Chai-Tee in Lateinamerika gezogen werden:</a:t>
            </a:r>
            <a:r>
              <a:rPr sz="1200"/>
              <a:t>
</a:t>
            </a:r>
            <a:r>
              <a:rPr lang="de-DE" sz="1200" b="0" i="0" strike="noStrike" cap="none" baseline="0">
                <a:solidFill>
                  <a:srgbClr val="000000"/>
                </a:solidFill>
                <a:effectLst/>
                <a:latin typeface="Aptos"/>
                <a:ea typeface="Aptos"/>
                <a:cs typeface="Aptos"/>
              </a:rPr>
              <a:t>·         Chai-Tee ist ein vielversprechendes Produkt, das im lateinamerikanischen Markt wachsen und erfolgreich sein kann, da es eine gesunde, natürliche und exotische Alternative zu anderen Getränken</a:t>
            </a:r>
            <a:r>
              <a:rPr sz="1200"/>
              <a:t>
</a:t>
            </a:r>
            <a:r>
              <a:rPr lang="de-DE" sz="1200" b="0" i="0" strike="noStrike" cap="none" baseline="0">
                <a:solidFill>
                  <a:srgbClr val="000000"/>
                </a:solidFill>
                <a:effectLst/>
                <a:latin typeface="Aptos"/>
                <a:ea typeface="Aptos"/>
                <a:cs typeface="Aptos"/>
              </a:rPr>
              <a:t> bietet·         Chai-Tee muss als Premium-, authentisches und vielseitiges Produkt positioniert und vermarktet werden, das verschiedene Segmente und Anlässe</a:t>
            </a:r>
            <a:r>
              <a:rPr sz="1200"/>
              <a:t>
</a:t>
            </a:r>
            <a:r>
              <a:rPr lang="de-DE" sz="1200" b="0" i="0" strike="noStrike" cap="none" baseline="0">
                <a:solidFill>
                  <a:srgbClr val="000000"/>
                </a:solidFill>
                <a:effectLst/>
                <a:latin typeface="Aptos"/>
                <a:ea typeface="Aptos"/>
                <a:cs typeface="Aptos"/>
              </a:rPr>
              <a:t> ansprechen kann·         Chai-Tee muss seine einzigartigen Merkmale und Vorteile nutzen, wie z. B. sein reichhaltiges Aroma, seinen Geschmack und seine gesundheitlichen Vorteile, um sich von anderen Teeprodukten</a:t>
            </a:r>
            <a:r>
              <a:rPr sz="1200"/>
              <a:t>
</a:t>
            </a:r>
            <a:r>
              <a:rPr lang="de-DE" sz="1200" b="0" i="0" strike="noStrike" cap="none" baseline="0">
                <a:solidFill>
                  <a:srgbClr val="000000"/>
                </a:solidFill>
                <a:effectLst/>
                <a:latin typeface="Aptos"/>
                <a:ea typeface="Aptos"/>
                <a:cs typeface="Aptos"/>
              </a:rPr>
              <a:t> zu unterscheiden·         Chai-Tee muss eine Mischung aus Online- und Offline-Taktiken verwenden, um die Zielgruppe zu erreichen und zu interagieren und eine loyale und zufriedene Kundenbasis</a:t>
            </a:r>
            <a:r>
              <a:rPr sz="1200"/>
              <a:t>
</a:t>
            </a:r>
            <a:r>
              <a:rPr lang="de-DE" sz="1200" b="0" i="0" strike="noStrike" cap="none" baseline="0">
                <a:solidFill>
                  <a:srgbClr val="000000"/>
                </a:solidFill>
                <a:effectLst/>
                <a:latin typeface="Aptos"/>
                <a:ea typeface="Aptos"/>
                <a:cs typeface="Aptos"/>
              </a:rPr>
              <a:t> zu schaffen·         Chai-Tee muss die Herausforderungen und Bedrohungen überwinden, die sein Wachstum und seine Expansion in der Region behindern können, wie z. B. Preis, Bewusstsein, Wettbewerb, Regulierung und Nachhaltigkeit</a:t>
            </a:r>
            <a:r>
              <a:rPr sz="1200"/>
              <a:t>
</a:t>
            </a:r>
            <a:r>
              <a:rPr lang="de-DE" sz="1200" b="0" i="0" strike="noStrike" cap="none" baseline="0">
                <a:solidFill>
                  <a:srgbClr val="000000"/>
                </a:solidFill>
                <a:effectLst/>
                <a:latin typeface="Aptos"/>
                <a:ea typeface="Aptos"/>
                <a:cs typeface="Aptos"/>
              </a:rPr>
              <a:t>Abschließend ist Chai Tee ein Produkt, das viel Potenzial und Chancen auf dem lateinamerikanischen Markt hat, aber auch einige Herausforderungen und Risiken konfrontiert.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in diesem Bericht dargelegte Absatzförderungsplan und die Strategie zielen darauf ab, diese Probleme anzugehen und die gewünschten Ergebnisse zu erzielen.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Absatzförderungsplan und die Strategie müssen jedoch ständig überwacht, bewertet und entsprechend den sich ändernden Marktbedingungen und dem Kundenfeedback angepasst werden.</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Agenda</a:t>
            </a:r>
            <a:r>
              <a:rPr sz="1200"/>
              <a:t>
</a:t>
            </a:r>
            <a:r>
              <a:rPr sz="1200"/>
              <a:t>
</a:t>
            </a:r>
            <a:r>
              <a:rPr lang="de-DE" sz="1200" b="0" i="0" strike="noStrike" cap="none" baseline="0">
                <a:solidFill>
                  <a:srgbClr val="000000"/>
                </a:solidFill>
                <a:effectLst/>
                <a:latin typeface="Aptos"/>
                <a:ea typeface="Aptos"/>
                <a:cs typeface="Aptos"/>
              </a:rPr>
              <a:t>* Einführung* Produktbeschreibung</a:t>
            </a:r>
            <a:r>
              <a:rPr sz="1200"/>
              <a:t>
</a:t>
            </a:r>
            <a:r>
              <a:rPr lang="de-DE" sz="1200" b="0" i="0" strike="noStrike" cap="none" baseline="0">
                <a:solidFill>
                  <a:srgbClr val="000000"/>
                </a:solidFill>
                <a:effectLst/>
                <a:latin typeface="Aptos"/>
                <a:ea typeface="Aptos"/>
                <a:cs typeface="Aptos"/>
              </a:rPr>
              <a:t>* Produktbeschreibung</a:t>
            </a:r>
            <a:r>
              <a:rPr sz="1200"/>
              <a:t>
</a:t>
            </a:r>
            <a:r>
              <a:rPr lang="de-DE" sz="1200" b="0" i="0" strike="noStrike" cap="none" baseline="0">
                <a:solidFill>
                  <a:srgbClr val="000000"/>
                </a:solidFill>
                <a:effectLst/>
                <a:latin typeface="Aptos"/>
                <a:ea typeface="Aptos"/>
                <a:cs typeface="Aptos"/>
              </a:rPr>
              <a:t> (1/2)</a:t>
            </a:r>
            <a:r>
              <a:rPr sz="1200"/>
              <a:t>
</a:t>
            </a:r>
            <a:r>
              <a:rPr lang="de-DE" sz="1200" b="0" i="0" strike="noStrike" cap="none" baseline="0">
                <a:solidFill>
                  <a:srgbClr val="000000"/>
                </a:solidFill>
                <a:effectLst/>
                <a:latin typeface="Aptos"/>
                <a:ea typeface="Aptos"/>
                <a:cs typeface="Aptos"/>
              </a:rPr>
              <a:t>* Produktbeschreibung (2/2)</a:t>
            </a:r>
            <a:r>
              <a:rPr sz="1200"/>
              <a:t>
</a:t>
            </a:r>
            <a:r>
              <a:rPr lang="de-DE" sz="1200" b="0" i="0" strike="noStrike" cap="none" baseline="0">
                <a:solidFill>
                  <a:srgbClr val="000000"/>
                </a:solidFill>
                <a:effectLst/>
                <a:latin typeface="Aptos"/>
                <a:ea typeface="Aptos"/>
                <a:cs typeface="Aptos"/>
              </a:rPr>
              <a:t>* Markttrend und Nachfrage</a:t>
            </a:r>
            <a:r>
              <a:rPr sz="1200"/>
              <a:t>
</a:t>
            </a:r>
            <a:r>
              <a:rPr lang="de-DE" sz="1200" b="0" i="0" strike="noStrike" cap="none" baseline="0">
                <a:solidFill>
                  <a:srgbClr val="000000"/>
                </a:solidFill>
                <a:effectLst/>
                <a:latin typeface="Aptos"/>
                <a:ea typeface="Aptos"/>
                <a:cs typeface="Aptos"/>
              </a:rPr>
              <a:t>* Wettbewerbsanalyse</a:t>
            </a:r>
            <a:r>
              <a:rPr sz="1200"/>
              <a:t>
</a:t>
            </a:r>
            <a:r>
              <a:rPr lang="de-DE" sz="1200" b="0" i="0" strike="noStrike" cap="none" baseline="0">
                <a:solidFill>
                  <a:srgbClr val="000000"/>
                </a:solidFill>
                <a:effectLst/>
                <a:latin typeface="Aptos"/>
                <a:ea typeface="Aptos"/>
                <a:cs typeface="Aptos"/>
              </a:rPr>
              <a:t> * Tetley</a:t>
            </a:r>
            <a:r>
              <a:rPr sz="1200"/>
              <a:t>
</a:t>
            </a:r>
            <a:r>
              <a:rPr lang="de-DE" sz="1200" b="0" i="0" strike="noStrike" cap="none" baseline="0">
                <a:solidFill>
                  <a:srgbClr val="000000"/>
                </a:solidFill>
                <a:effectLst/>
                <a:latin typeface="Aptos"/>
                <a:ea typeface="Aptos"/>
                <a:cs typeface="Aptos"/>
              </a:rPr>
              <a:t> * Teavana</a:t>
            </a:r>
            <a:r>
              <a:rPr sz="1200"/>
              <a:t>
</a:t>
            </a:r>
            <a:r>
              <a:rPr lang="de-DE" sz="1200" b="0" i="0" strike="noStrike" cap="none" baseline="0">
                <a:solidFill>
                  <a:srgbClr val="000000"/>
                </a:solidFill>
                <a:effectLst/>
                <a:latin typeface="Aptos"/>
                <a:ea typeface="Aptos"/>
                <a:cs typeface="Aptos"/>
              </a:rPr>
              <a:t> * David es Tea</a:t>
            </a:r>
            <a:r>
              <a:rPr sz="1200"/>
              <a:t>
</a:t>
            </a:r>
            <a:r>
              <a:rPr lang="de-DE" sz="1200" b="0" i="0" strike="noStrike" cap="none" baseline="0">
                <a:solidFill>
                  <a:srgbClr val="000000"/>
                </a:solidFill>
                <a:effectLst/>
                <a:latin typeface="Aptos"/>
                <a:ea typeface="Aptos"/>
                <a:cs typeface="Aptos"/>
              </a:rPr>
              <a:t> * Lokale Marken</a:t>
            </a:r>
            <a:r>
              <a:rPr sz="1200"/>
              <a:t>
</a:t>
            </a:r>
            <a:r>
              <a:rPr lang="de-DE" sz="1200" b="0" i="0" strike="noStrike" cap="none" baseline="0">
                <a:solidFill>
                  <a:srgbClr val="000000"/>
                </a:solidFill>
                <a:effectLst/>
                <a:latin typeface="Aptos"/>
                <a:ea typeface="Aptos"/>
                <a:cs typeface="Aptos"/>
              </a:rPr>
              <a:t>* Marktanteil von Chai-Tee in Lateinamerika</a:t>
            </a:r>
            <a:r>
              <a:rPr sz="1200"/>
              <a:t>
</a:t>
            </a:r>
            <a:r>
              <a:rPr lang="de-DE" sz="1200" b="0" i="0" strike="noStrike" cap="none" baseline="0">
                <a:solidFill>
                  <a:srgbClr val="000000"/>
                </a:solidFill>
                <a:effectLst/>
                <a:latin typeface="Aptos"/>
                <a:ea typeface="Aptos"/>
                <a:cs typeface="Aptos"/>
              </a:rPr>
              <a:t>* Vertriebskanäle</a:t>
            </a:r>
            <a:r>
              <a:rPr sz="1200"/>
              <a:t>
</a:t>
            </a:r>
            <a:r>
              <a:rPr lang="de-DE" sz="1200" b="0" i="0" strike="noStrike" cap="none" baseline="0">
                <a:solidFill>
                  <a:srgbClr val="000000"/>
                </a:solidFill>
                <a:effectLst/>
                <a:latin typeface="Aptos"/>
                <a:ea typeface="Aptos"/>
                <a:cs typeface="Aptos"/>
              </a:rPr>
              <a:t> * Händler</a:t>
            </a:r>
            <a:r>
              <a:rPr sz="1200"/>
              <a:t>
</a:t>
            </a:r>
            <a:r>
              <a:rPr lang="de-DE" sz="1200" b="0" i="0" strike="noStrike" cap="none" baseline="0">
                <a:solidFill>
                  <a:srgbClr val="000000"/>
                </a:solidFill>
                <a:effectLst/>
                <a:latin typeface="Aptos"/>
                <a:ea typeface="Aptos"/>
                <a:cs typeface="Aptos"/>
              </a:rPr>
              <a:t> * Händler * Händler * Vertriebskanäle * Distributoren</a:t>
            </a:r>
            <a:r>
              <a:rPr sz="1200"/>
              <a:t>
</a:t>
            </a:r>
            <a:r>
              <a:rPr lang="de-DE" sz="1200" b="0" i="0" strike="noStrike" cap="none" baseline="0">
                <a:solidFill>
                  <a:srgbClr val="000000"/>
                </a:solidFill>
                <a:effectLst/>
                <a:latin typeface="Aptos"/>
                <a:ea typeface="Aptos"/>
                <a:cs typeface="Aptos"/>
              </a:rPr>
              <a:t> * Vertriebspläne</a:t>
            </a:r>
            <a:r>
              <a:rPr sz="1200"/>
              <a:t>
</a:t>
            </a:r>
            <a:r>
              <a:rPr lang="de-DE" sz="1200" b="0" i="0" strike="noStrike" cap="none" baseline="0">
                <a:solidFill>
                  <a:srgbClr val="000000"/>
                </a:solidFill>
                <a:effectLst/>
                <a:latin typeface="Aptos"/>
                <a:ea typeface="Aptos"/>
                <a:cs typeface="Aptos"/>
              </a:rPr>
              <a:t> und -strategie</a:t>
            </a:r>
            <a:r>
              <a:rPr sz="1200"/>
              <a:t>
</a:t>
            </a:r>
            <a:r>
              <a:rPr lang="de-DE" sz="1200" b="0" i="0" strike="noStrike" cap="none" baseline="0">
                <a:solidFill>
                  <a:srgbClr val="000000"/>
                </a:solidFill>
                <a:effectLst/>
                <a:latin typeface="Aptos"/>
                <a:ea typeface="Aptos"/>
                <a:cs typeface="Aptos"/>
              </a:rPr>
              <a:t>* Erwartete Ergebnisse und Herausforderungen</a:t>
            </a:r>
            <a:r>
              <a:rPr sz="1200"/>
              <a:t>
</a:t>
            </a:r>
            <a:r>
              <a:rPr lang="de-DE" sz="1200" b="0" i="0" strike="noStrike" cap="none" baseline="0">
                <a:solidFill>
                  <a:srgbClr val="000000"/>
                </a:solidFill>
                <a:effectLst/>
                <a:latin typeface="Aptos"/>
                <a:ea typeface="Aptos"/>
                <a:cs typeface="Aptos"/>
              </a:rPr>
              <a:t> * Erwartete Ergebnisse * Erwartete Ergebnisse</a:t>
            </a:r>
            <a:r>
              <a:rPr sz="1200"/>
              <a:t>
</a:t>
            </a:r>
            <a:r>
              <a:rPr lang="de-DE" sz="1200" b="0" i="0" strike="noStrike" cap="none" baseline="0">
                <a:solidFill>
                  <a:srgbClr val="000000"/>
                </a:solidFill>
                <a:effectLst/>
                <a:latin typeface="Aptos"/>
                <a:ea typeface="Aptos"/>
                <a:cs typeface="Aptos"/>
              </a:rPr>
              <a:t> * Potenzielle Herausforderungen</a:t>
            </a:r>
            <a:r>
              <a:rPr sz="1200"/>
              <a:t>
</a:t>
            </a:r>
            <a:r>
              <a:rPr lang="de-DE" sz="1200" b="0" i="0" strike="noStrike" cap="none" baseline="0">
                <a:solidFill>
                  <a:srgbClr val="000000"/>
                </a:solidFill>
                <a:effectLst/>
                <a:latin typeface="Aptos"/>
                <a:ea typeface="Aptos"/>
                <a:cs typeface="Aptos"/>
              </a:rPr>
              <a:t>* Empfehlungen und Schlussfolgerungen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Dieser Bericht liefert eine Marktanalyse für Mystic Spice Premium Chai Tea in der Region Lateinamerika.</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umfasst die Produktbeschreibung, den Markttrend, die Wettbewerbsanalyse, Vertriebskanäle, den Promotionsplan, die erwarteten Ergebnisse und Empfehlungen für die Zukunft.</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Introductions</a:t>
            </a:r>
            <a:r>
              <a:rPr sz="1200"/>
              <a:t>
</a:t>
            </a:r>
            <a:r>
              <a:rPr lang="de-DE" sz="1200" b="0" i="0" strike="noStrike" cap="none" baseline="0">
                <a:solidFill>
                  <a:srgbClr val="000000"/>
                </a:solidFill>
                <a:effectLst/>
                <a:latin typeface="Aptos"/>
                <a:ea typeface="Aptos"/>
                <a:cs typeface="Aptos"/>
              </a:rPr>
              <a:t>Mystic Spice Premium Chai Tea ist ein neues Produkt von Contoso Beverage, einem Unternehmen, das sich auf die Herstellung und Verteilung hochwertiger Getränke auf der ganzen Welt spezialisiert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Mystic Spice Premium Chai Tea ist ein Gewürztee-Getränk, das ursprünglich aus Indien stammt und inzwischen auf der ganzen Welt beliebt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ist ein vielseitiges Getränk, das heiß oder kalt, mit oder ohne Milch und mit verschiedenen Gewürzen und Süßungsmitteln genossen werden kann.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hat viele gesundheitliche Vorteile, z. B. stärkt er das Immunsystem, lindert Entzündungen und verbessert die Verdauung.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Er hat auch eine reiche kulturelle und historische Bedeutung, da er oft mit Gastfreundschaft, Freundschaft und Entspannung assoziiert wird.</a:t>
            </a:r>
            <a:r>
              <a:rPr lang="de-DE" sz="1200" b="0" i="0" strike="noStrike" cap="none" baseline="0">
                <a:solidFill>
                  <a:srgbClr val="000000"/>
                </a:solidFill>
                <a:effectLst/>
                <a:latin typeface="Aptos"/>
                <a:ea typeface="Aptos"/>
                <a:cs typeface="Aptos"/>
              </a:rPr>
              <a:t>Ziel dieses Berichts ist es, eine Marktanalyse für Mystic Spice Premium Chai Tea mit Fokus auf die Region Lateinamerika zu erstellen.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wird die folgenden Aspekte abdecken:</a:t>
            </a:r>
            <a:r>
              <a:rPr sz="1200"/>
              <a:t>
</a:t>
            </a:r>
            <a:r>
              <a:rPr lang="de-DE" sz="1200" b="0" i="0" strike="noStrike" cap="none" baseline="0">
                <a:solidFill>
                  <a:srgbClr val="000000"/>
                </a:solidFill>
                <a:effectLst/>
                <a:latin typeface="Aptos"/>
                <a:ea typeface="Aptos"/>
                <a:cs typeface="Aptos"/>
              </a:rPr>
              <a:t>·         Die Produktbeschreibung, Features und Vorteile von Mystic Spice Premium Chai Tea</a:t>
            </a:r>
            <a:r>
              <a:rPr sz="1200"/>
              <a:t>
</a:t>
            </a:r>
            <a:r>
              <a:rPr lang="de-DE" sz="1200" b="0" i="0" strike="noStrike" cap="none" baseline="0">
                <a:solidFill>
                  <a:srgbClr val="000000"/>
                </a:solidFill>
                <a:effectLst/>
                <a:latin typeface="Aptos"/>
                <a:ea typeface="Aptos"/>
                <a:cs typeface="Aptos"/>
              </a:rPr>
              <a:t>·         Markttrend und Nachfrage nach Chai-Tee in Lateinamerika</a:t>
            </a:r>
            <a:r>
              <a:rPr sz="1200"/>
              <a:t>
</a:t>
            </a:r>
            <a:r>
              <a:rPr lang="de-DE" sz="1200" b="0" i="0" strike="noStrike" cap="none" baseline="0">
                <a:solidFill>
                  <a:srgbClr val="000000"/>
                </a:solidFill>
                <a:effectLst/>
                <a:latin typeface="Aptos"/>
                <a:ea typeface="Aptos"/>
                <a:cs typeface="Aptos"/>
              </a:rPr>
              <a:t>·         Die Wettbewerbsanalyse von Chai-Tee in Lateinamerika</a:t>
            </a:r>
            <a:r>
              <a:rPr sz="1200"/>
              <a:t>
</a:t>
            </a:r>
            <a:r>
              <a:rPr lang="de-DE" sz="1200" b="0" i="0" strike="noStrike" cap="none" baseline="0">
                <a:solidFill>
                  <a:srgbClr val="000000"/>
                </a:solidFill>
                <a:effectLst/>
                <a:latin typeface="Aptos"/>
                <a:ea typeface="Aptos"/>
                <a:cs typeface="Aptos"/>
              </a:rPr>
              <a:t>·         Die Vertriebskanäle für Chai-Tee in Lateinamerika</a:t>
            </a:r>
            <a:r>
              <a:rPr sz="1200"/>
              <a:t>
</a:t>
            </a:r>
            <a:r>
              <a:rPr lang="de-DE" sz="1200" b="0" i="0" strike="noStrike" cap="none" baseline="0">
                <a:solidFill>
                  <a:srgbClr val="000000"/>
                </a:solidFill>
                <a:effectLst/>
                <a:latin typeface="Aptos"/>
                <a:ea typeface="Aptos"/>
                <a:cs typeface="Aptos"/>
              </a:rPr>
              <a:t>·         Der Promotionsplan und die Strategie für Chai-Tee in Lateinamerika</a:t>
            </a:r>
            <a:r>
              <a:rPr sz="1200"/>
              <a:t>
</a:t>
            </a:r>
            <a:r>
              <a:rPr lang="de-DE" sz="1200" b="0" i="0" strike="noStrike" cap="none" baseline="0">
                <a:solidFill>
                  <a:srgbClr val="000000"/>
                </a:solidFill>
                <a:effectLst/>
                <a:latin typeface="Aptos"/>
                <a:ea typeface="Aptos"/>
                <a:cs typeface="Aptos"/>
              </a:rPr>
              <a:t>·         Die erwarteten Ergebnisse und Herausforderungen des Förderplans</a:t>
            </a:r>
            <a:r>
              <a:rPr sz="1200"/>
              <a:t>
</a:t>
            </a:r>
            <a:r>
              <a:rPr lang="de-DE" sz="1200" b="0" i="0" strike="noStrike" cap="none" baseline="0">
                <a:solidFill>
                  <a:srgbClr val="000000"/>
                </a:solidFill>
                <a:effectLst/>
                <a:latin typeface="Aptos"/>
                <a:ea typeface="Aptos"/>
                <a:cs typeface="Aptos"/>
              </a:rPr>
              <a:t>·         Die Empfehlungen und Schlussfolgerungen für die Zukunft von Chai-Tee in Lateinamerika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Mystic Spice Premium Chai Tea ist eine sorgfältig hergestellte Mischung, die die Traditionen des indischen Chai ehrt.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bringt Sie auf eine Reise durch die lebhaften Landschaften Indiens und bringt Ihnen ein authentisches Chai-Erlebnis zu Ihrem Zuhause.</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Product Description</a:t>
            </a:r>
            <a:r>
              <a:rPr sz="1200"/>
              <a:t>
</a:t>
            </a:r>
            <a:r>
              <a:rPr lang="de-DE" sz="1200" b="0" i="0" strike="noStrike" cap="none" baseline="0">
                <a:solidFill>
                  <a:srgbClr val="000000"/>
                </a:solidFill>
                <a:effectLst/>
                <a:latin typeface="Aptos"/>
                <a:ea typeface="Aptos"/>
                <a:cs typeface="Aptos"/>
              </a:rPr>
              <a:t>Mystic Spice Premium Chai Tea ist eine sorgfältig gestaltete Mischung, die den zeitlosen Traditionen der indischen Chai huldigt.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bietet eine bezaubernde Reise durch die pulsierenden Landschaften Indiens und ermöglicht Ihnen ein authentisches Chai-Erlebnis bei Ihnen zu Hause.</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Produktbeschreibung, die Merkmale und der Nutzen von Mystic Spice Premium Chai Tea sind in der folgenden Tabelle zusammengefasst:</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lateinamerikanische Markt bietet eine große Chance für Chai-Tee mit einer wachsenden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Größe des globalen Chai-Tee-Marktes wurde 2019 auf 1,9 Milliarden USD geschätzt und wird voraussichtlich von 2020 bis 2027 mit einer durchschnittlichen jährlichen Wachstumsrate (CAGR) von 5,5 % wachsen, wobei Lateinamerika eine der am schnellsten wachsenden Regionen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Haupttreibern des Wachstums gehören die Erhöhung des Bewusstseins, das steigende verfügbare Einkommen und die wachsende Verteilung.</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Market Trend and Demand</a:t>
            </a:r>
            <a:r>
              <a:rPr sz="1200"/>
              <a:t>
</a:t>
            </a:r>
            <a:r>
              <a:rPr lang="de-DE" sz="1200" b="0" i="0" strike="noStrike" cap="none" baseline="0">
                <a:solidFill>
                  <a:srgbClr val="000000"/>
                </a:solidFill>
                <a:effectLst/>
                <a:latin typeface="Aptos"/>
                <a:ea typeface="Aptos"/>
                <a:cs typeface="Aptos"/>
              </a:rPr>
              <a:t>Der lateinamerikanische Markt bietet eine großartige Gelegenheit für Chai-Tee, da die Region eine wachsende Nachfrage nach gesunden, natürlichen und exotischen Produkten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Region hat auch eine ausgeprägte Teekultur, insbesondere in Ländern wie Argentinien, Chile und Uruguay, wo Mate ein beliebtes Getränk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ist sowohl für Teeliebhaber als auch Kaffeetrinker geeignet, da er einen ähnlichen Koffeinschub und ein komplexeres Geschmacksprofil bietet.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passt auch zum Lebensstil und zu den Vorlieben der Bevölkerung in Lateinamerika, in der geselliges Beisammensein und der Konsum süßer Leckereien nichts Ungewöhnliches sind.</a:t>
            </a:r>
            <a:r>
              <a:rPr lang="de-DE" sz="1200" b="0" i="0" strike="noStrike" cap="none" baseline="0">
                <a:solidFill>
                  <a:srgbClr val="000000"/>
                </a:solidFill>
                <a:effectLst/>
                <a:latin typeface="Aptos"/>
                <a:ea typeface="Aptos"/>
                <a:cs typeface="Aptos"/>
              </a:rPr>
              <a:t>Laut einem Bericht von Grand View Research wurde der globale Chai-Tee-Markt im Jahr 2019 auf 1,9 Mrd. USD geschätzt und wird voraussichtlich von 2020 bis 2027 mit einer durchschnittlichen jährlichen Wachstumsrate (CAGR) von 5,5 % wachsen.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besagt auch, dass Lateinamerika eine der am schnellsten wachsenden Regionen für Chai-Tee ist, mit einer CAGR von 6,2 % von 2020 bis 2027.</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wichtigsten Faktoren für das Wachstum von Chai-Tee in Lateinamerika sind:</a:t>
            </a:r>
            <a:r>
              <a:rPr sz="1200"/>
              <a:t>
</a:t>
            </a:r>
            <a:r>
              <a:rPr lang="de-DE" sz="1200" b="0" i="0" strike="noStrike" cap="none" baseline="0">
                <a:solidFill>
                  <a:srgbClr val="000000"/>
                </a:solidFill>
                <a:effectLst/>
                <a:latin typeface="Aptos"/>
                <a:ea typeface="Aptos"/>
                <a:cs typeface="Aptos"/>
              </a:rPr>
              <a:t>·         Das zunehmende Bewusstsein und Interesse an den Gesundheitlichen Vorteilen und kulturellen Aspekten von Chai Tea</a:t>
            </a:r>
            <a:r>
              <a:rPr sz="1200"/>
              <a:t>
</a:t>
            </a:r>
            <a:r>
              <a:rPr lang="de-DE" sz="1200" b="0" i="0" strike="noStrike" cap="none" baseline="0">
                <a:solidFill>
                  <a:srgbClr val="000000"/>
                </a:solidFill>
                <a:effectLst/>
                <a:latin typeface="Aptos"/>
                <a:ea typeface="Aptos"/>
                <a:cs typeface="Aptos"/>
              </a:rPr>
              <a:t>·         Das steigende verfügbare Einkommen und die Ausgabenleistung der Verbraucher</a:t>
            </a:r>
            <a:r>
              <a:rPr sz="1200"/>
              <a:t>
</a:t>
            </a:r>
            <a:r>
              <a:rPr lang="de-DE" sz="1200" b="0" i="0" strike="noStrike" cap="none" baseline="0">
                <a:solidFill>
                  <a:srgbClr val="000000"/>
                </a:solidFill>
                <a:effectLst/>
                <a:latin typeface="Aptos"/>
                <a:ea typeface="Aptos"/>
                <a:cs typeface="Aptos"/>
              </a:rPr>
              <a:t> der Mittelschicht·         Die wachsende Beliebtheit von Spezial- und Premium-Tees unter den jüngeren und städtischen Segmenten</a:t>
            </a:r>
            <a:r>
              <a:rPr sz="1200"/>
              <a:t>
</a:t>
            </a:r>
            <a:r>
              <a:rPr lang="de-DE" sz="1200" b="0" i="0" strike="noStrike" cap="none" baseline="0">
                <a:solidFill>
                  <a:srgbClr val="000000"/>
                </a:solidFill>
                <a:effectLst/>
                <a:latin typeface="Aptos"/>
                <a:ea typeface="Aptos"/>
                <a:cs typeface="Aptos"/>
              </a:rPr>
              <a:t>·         Die expandierende Verteilung und Verfügbarkeit von Chai-Teeprodukten in verschiedenen Kanälen, wie Supermärkten, Cafés und Online-Plattformen</a:t>
            </a:r>
            <a:r>
              <a:rPr sz="1200"/>
              <a:t>
</a:t>
            </a:r>
            <a:r>
              <a:rPr lang="de-DE" sz="1200" b="0" i="0" strike="noStrike" cap="none" baseline="0">
                <a:solidFill>
                  <a:srgbClr val="000000"/>
                </a:solidFill>
                <a:effectLst/>
                <a:latin typeface="Aptos"/>
                <a:ea typeface="Aptos"/>
                <a:cs typeface="Aptos"/>
              </a:rPr>
              <a:t>·         Die Entstehung neuer und innovativer Aromen und Formate von Chai-Tee, wie Ready-to-Drink, Instant und Bio-Sorten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wird in Lateinamerika über den Einzelhandel, den Großhandel und Vertriebspartner vertrieben.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Akteure im Einzelhandel, wie Supermärkte und Cafés, verkaufen direkt an die Kundschaft und können deren Wahrnehmung und Kaufverhalten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Akteuren im Einzelhandel gehören Walmart und Starbucks.</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verkaufen massenweise an Einzelhändler, während Händler Produkte von Herstellern zu Einzelhändlern transportieren.</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Die Vertriebskanäle für Chai-Tee in Lateinamerika sind die Möglichkeiten und Mittel, mit denen Chai-Teeprodukte an die Endverbraucher geliefert und verkauft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Vertriebskanäle für Chai-Tee in Lateinamerika lassen sich in drei Typen einteilen: Einzelhandel, Großhandel und Vertriebspartner.</a:t>
            </a:r>
            <a:r>
              <a:rPr lang="de-DE" sz="1200" b="0" i="0" strike="noStrike" cap="none" baseline="0">
                <a:solidFill>
                  <a:srgbClr val="000000"/>
                </a:solidFill>
                <a:effectLst/>
                <a:latin typeface="Aptos"/>
                <a:ea typeface="Aptos"/>
                <a:cs typeface="Aptos"/>
              </a:rPr>
              <a:t>Einzelhändler sind die Unternehmen, die Chai-Tee-Produkte direkt an Verbraucher*innen verkaufen, z. B. Supermärkte, Verbrauchermärkte, Fachgeschäfte, Cafés und Online-Plattformen.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Einzelhandel ist der sichtbarste und zugänglichste Kanal für Chai-Tee-Produkte und kann die Wahrnehmung, die Vorlieben und den Kauf von Chai-Tee-Produkten durch die Verbraucher*innen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Einzelhändler können auch Werbe- und Merchandising-Unterstützung für Chai-Tee-Produkte anbieten, z. B. in Form von Displays, Beschilderung und Regalflächen.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Einzelhandelsunternehmen für Chai-Tee-Produkte in Lateinamerika gehören Walmart, Carrefour, Oxxo, Starbucks und Amazon.</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Großhandelsunternehmen kaufen Chai-Tee-Produkte in großen Mengen und verkaufen sie an den Einzelhandel oder andere Zwischenunternehmen.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bringen Angebot und Nachfrage von Chai-Tee-Produkten zusammen und bieten verschiedene Dienste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Großhändlern in Lateinamerika gehören Cencosud, Grupo Pao de Acucar, La Anonima und Makro.</a:t>
            </a:r>
            <a:r>
              <a:rPr sz="1200"/>
              <a:t>
</a:t>
            </a:r>
            <a:r>
              <a:rPr sz="1200"/>
              <a:t>
</a:t>
            </a:r>
            <a:r>
              <a:rPr sz="1200"/>
              <a:t>
</a:t>
            </a:r>
            <a:r>
              <a:rPr lang="de-DE" sz="1200" b="0" i="0" strike="noStrike" cap="none" baseline="0">
                <a:solidFill>
                  <a:srgbClr val="000000"/>
                </a:solidFill>
                <a:effectLst/>
                <a:latin typeface="Aptos"/>
                <a:ea typeface="Aptos"/>
                <a:cs typeface="Aptos"/>
              </a:rPr>
              <a:t>Original Content:</a:t>
            </a:r>
            <a:r>
              <a:rPr sz="1200"/>
              <a:t>
</a:t>
            </a:r>
            <a:r>
              <a:rPr lang="de-DE" sz="1200" b="0" i="0" strike="noStrike" cap="none" baseline="0">
                <a:solidFill>
                  <a:srgbClr val="000000"/>
                </a:solidFill>
                <a:effectLst/>
                <a:latin typeface="Aptos"/>
                <a:ea typeface="Aptos"/>
                <a:cs typeface="Aptos"/>
              </a:rPr>
              <a:t>Wholesalers sind die Unternehmen, die Chai-Teeprodukte in Massen von den Herstellern oder Distributoren kaufen und sie an die Einzelhändler oder andere Vermittler verkaufen.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sind das Bindeglied zwischen Angebot und Nachfrage von Chai-Tee-Produkten und können Größenvorteile sowie Lager- und Transportdienste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können auch Marktinformationen, Feedback und Kreditmöglichkeiten für Chai-Tee-Produkte bereitstellen.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Großhändlern von Chai-Tee-Produkten in Lateinamerika gehören Cencosud, Grupo Pão de Açúcar, La Anónima und Makro.</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de-DE" sz="5600" b="0" i="0" strike="noStrike" cap="none" baseline="0">
                <a:solidFill>
                  <a:srgbClr val="262626"/>
                </a:solidFill>
                <a:effectLst/>
                <a:latin typeface="Bookman Old Style"/>
                <a:ea typeface="Bookman Old Style"/>
                <a:cs typeface="Bookman Old Style"/>
              </a:rPr>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Vertriebskanäle: Distributoren</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de-DE" sz="1300" b="0" i="0" strike="noStrike" cap="none" baseline="0">
                <a:solidFill>
                  <a:srgbClr val="FFFFFF"/>
                </a:solidFill>
                <a:effectLst/>
                <a:latin typeface="Franklin Gothic Book"/>
                <a:ea typeface="Franklin Gothic Book"/>
                <a:cs typeface="Franklin Gothic Book"/>
              </a:rPr>
              <a:t>Die Rolle der Vertriebspartner</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Vertretung und Vertrieb von Chai-Tee-Produkten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Unterstützung des Vertriebs und des Verkaufs auf verschiedenen Märkten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Angebot von Marketing-, Verkaufs- und Kundendienstleistungen</a:t>
            </a:r>
          </a:p>
          <a:p>
            <a:pPr>
              <a:lnSpc>
                <a:spcPct val="90000"/>
              </a:lnSpc>
            </a:pPr>
            <a:r>
              <a:rPr lang="de-DE" sz="1300" b="0" i="0" strike="noStrike" cap="none" baseline="0">
                <a:solidFill>
                  <a:srgbClr val="FFFFFF"/>
                </a:solidFill>
                <a:effectLst/>
                <a:latin typeface="Franklin Gothic Book"/>
                <a:ea typeface="Franklin Gothic Book"/>
                <a:cs typeface="Franklin Gothic Book"/>
              </a:rPr>
              <a:t>Beziehungen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Aufbau und Pflege von Beziehungen zum Einzelhandel und zur Kundschaft</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Bereitstellung von technischer und logistischer Unterstützung</a:t>
            </a:r>
          </a:p>
          <a:p>
            <a:pPr>
              <a:lnSpc>
                <a:spcPct val="90000"/>
              </a:lnSpc>
            </a:pPr>
            <a:r>
              <a:rPr lang="de-DE" sz="1300" b="0" i="0" strike="noStrike" cap="none" baseline="0">
                <a:solidFill>
                  <a:srgbClr val="FFFFFF"/>
                </a:solidFill>
                <a:effectLst/>
                <a:latin typeface="Franklin Gothic Book"/>
                <a:ea typeface="Franklin Gothic Book"/>
                <a:cs typeface="Franklin Gothic Book"/>
              </a:rPr>
              <a:t>Wichtige Vertriebspartner in Lateinamerika</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de-DE" sz="1700" b="0" i="0" strike="noStrike" cap="none" baseline="0">
                <a:solidFill>
                  <a:srgbClr val="404040"/>
                </a:solidFill>
                <a:effectLst/>
                <a:latin typeface="Franklin Gothic Book"/>
                <a:ea typeface="Franklin Gothic Book"/>
                <a:cs typeface="Franklin Gothic Book"/>
              </a:rPr>
              <a:t>Ziele des Absatzförderungsplan und der Strategie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Positionierung von Chai-Tee als hochwertiges, natürliches und gesundes Produkt</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Ermutigung zum Probieren und Kaufen von Chai-Tee über verschiedene Kanäle und Anreize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Aufbau von Loyalität und Bindung der Chai-Tee-Kundschaft</a:t>
            </a:r>
          </a:p>
          <a:p>
            <a:pPr>
              <a:lnSpc>
                <a:spcPct val="100000"/>
              </a:lnSpc>
            </a:pPr>
            <a:r>
              <a:rPr lang="de-DE" sz="1700" b="0" i="0" strike="noStrike" cap="none" baseline="0">
                <a:solidFill>
                  <a:srgbClr val="404040"/>
                </a:solidFill>
                <a:effectLst/>
                <a:latin typeface="Franklin Gothic Book"/>
                <a:ea typeface="Franklin Gothic Book"/>
                <a:cs typeface="Franklin Gothic Book"/>
              </a:rPr>
              <a:t>Taktiken, die im Rahmen des Absatzförderungsplans und der Strategie eingesetzt werden</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eines einprägsamen Markennamens und Logos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einer Website und einer Präsenz in den sozialen Medien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Lancierung einer digitalen Marketingkampagne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Verteilung von Gratisproben und Gutscheinen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Organisation von Veranstaltungen und Wettbewerben</a:t>
            </a:r>
          </a:p>
          <a:p>
            <a:pPr>
              <a:lnSpc>
                <a:spcPct val="100000"/>
              </a:lnSpc>
            </a:pPr>
            <a:r>
              <a:rPr lang="de-DE" sz="1700" b="0" i="0" strike="noStrike" cap="none" baseline="0">
                <a:solidFill>
                  <a:srgbClr val="404040"/>
                </a:solidFill>
                <a:effectLst/>
                <a:latin typeface="Franklin Gothic Book"/>
                <a:ea typeface="Franklin Gothic Book"/>
                <a:cs typeface="Franklin Gothic Book"/>
              </a:rPr>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de-DE" sz="3100" b="0" i="0" strike="noStrike" cap="none" baseline="0">
                <a:solidFill>
                  <a:srgbClr val="404040"/>
                </a:solidFill>
                <a:effectLst/>
                <a:latin typeface="Bookman Old Style"/>
                <a:ea typeface="Bookman Old Style"/>
                <a:cs typeface="Bookman Old Style"/>
              </a:rPr>
              <a:t>Erwartete Ergebnisse und Herausforderungen: Erwartete Ergebnisse</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lnSpcReduction="10000"/>
          </a:bodyPr>
          <a:lstStyle/>
          <a:p>
            <a:r>
              <a:rPr lang="de-DE" sz="19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 um 20 %</a:t>
            </a:r>
          </a:p>
          <a:p>
            <a:r>
              <a:rPr lang="de-DE" sz="1900" b="0" i="0" strike="noStrike" cap="none" baseline="0">
                <a:solidFill>
                  <a:srgbClr val="404040"/>
                </a:solidFill>
                <a:effectLst/>
                <a:latin typeface="Franklin Gothic Book"/>
                <a:ea typeface="Franklin Gothic Book"/>
                <a:cs typeface="Franklin Gothic Book"/>
              </a:rPr>
              <a:t>Steigerung des Marktanteils von Chai-Tee um 10 % in der Region</a:t>
            </a:r>
          </a:p>
          <a:p>
            <a:r>
              <a:rPr lang="de-DE" sz="1900" b="0" i="0" strike="noStrike" cap="none" baseline="0">
                <a:solidFill>
                  <a:srgbClr val="404040"/>
                </a:solidFill>
                <a:effectLst/>
                <a:latin typeface="Franklin Gothic Book"/>
                <a:ea typeface="Franklin Gothic Book"/>
                <a:cs typeface="Franklin Gothic Book"/>
              </a:rPr>
              <a:t>Steigerung des Absatzes und des Umsatzes von Chai-Tee um 15 % in der Region</a:t>
            </a:r>
          </a:p>
          <a:p>
            <a:r>
              <a:rPr lang="de-DE" sz="1900" b="0" i="0" strike="noStrike" cap="none" baseline="0">
                <a:solidFill>
                  <a:srgbClr val="404040"/>
                </a:solidFill>
                <a:effectLst/>
                <a:latin typeface="Franklin Gothic Book"/>
                <a:ea typeface="Franklin Gothic Book"/>
                <a:cs typeface="Franklin Gothic Book"/>
              </a:rPr>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Erwartete Ergebnisse und Herausforderungen: Potenzielle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0000" lnSpcReduction="20000"/>
          </a:bodyPr>
          <a:lstStyle/>
          <a:p>
            <a:r>
              <a:rPr lang="de-DE" sz="2400" b="0" i="0" strike="noStrike" cap="none" baseline="0">
                <a:solidFill>
                  <a:srgbClr val="404040"/>
                </a:solidFill>
                <a:effectLst/>
                <a:latin typeface="Franklin Gothic Book"/>
                <a:ea typeface="Franklin Gothic Book"/>
                <a:cs typeface="Franklin Gothic Book"/>
              </a:rPr>
              <a:t>Hoher Preis und geringe Erschwinglichkeit von Chai-Tee-Produkten im Vergleich zu anderen Getränken</a:t>
            </a:r>
          </a:p>
          <a:p>
            <a:r>
              <a:rPr lang="de-DE" sz="2400" b="0" i="0" strike="noStrike" cap="none" baseline="0">
                <a:solidFill>
                  <a:srgbClr val="404040"/>
                </a:solidFill>
                <a:effectLst/>
                <a:latin typeface="Franklin Gothic Book"/>
                <a:ea typeface="Franklin Gothic Book"/>
                <a:cs typeface="Franklin Gothic Book"/>
              </a:rPr>
              <a:t>Mangelndes Bewusstsein und mangelnde Vertrautheit mit Chai-Tee in einigen Teilen der Bevölkerung</a:t>
            </a:r>
          </a:p>
          <a:p>
            <a:r>
              <a:rPr lang="de-DE" sz="2400" b="0" i="0" strike="noStrike" cap="none" baseline="0">
                <a:solidFill>
                  <a:srgbClr val="404040"/>
                </a:solidFill>
                <a:effectLst/>
                <a:latin typeface="Franklin Gothic Book"/>
                <a:ea typeface="Franklin Gothic Book"/>
                <a:cs typeface="Franklin Gothic Book"/>
              </a:rPr>
              <a:t>Konkurrierende Unternehmen, die andere Teeprodukte wie Kräuter-, Grün- und Schwarztee anbieten</a:t>
            </a:r>
          </a:p>
          <a:p>
            <a:r>
              <a:rPr lang="de-DE" sz="2400" b="0" i="0" strike="noStrike" cap="none" baseline="0">
                <a:solidFill>
                  <a:srgbClr val="404040"/>
                </a:solidFill>
                <a:effectLst/>
                <a:latin typeface="Franklin Gothic Book"/>
                <a:ea typeface="Franklin Gothic Book"/>
                <a:cs typeface="Franklin Gothic Book"/>
              </a:rPr>
              <a:t>Regulatorische und kulturelle Barrieren, die den Markteintritt und die Verbreitung von Chai-Tee-Produkten in einigen Ländern einschränken können</a:t>
            </a:r>
          </a:p>
          <a:p>
            <a:r>
              <a:rPr lang="de-DE" sz="2400" b="0" i="0" strike="noStrike" cap="none" baseline="0">
                <a:solidFill>
                  <a:srgbClr val="404040"/>
                </a:solidFill>
                <a:effectLst/>
                <a:latin typeface="Franklin Gothic Book"/>
                <a:ea typeface="Franklin Gothic Book"/>
                <a:cs typeface="Franklin Gothic Book"/>
              </a:rPr>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de-DE" sz="3700" b="0" i="0" strike="noStrike" cap="none" baseline="0">
                <a:solidFill>
                  <a:srgbClr val="FFFFFF"/>
                </a:solidFill>
                <a:effectLst/>
                <a:latin typeface="Bookman Old Style"/>
                <a:ea typeface="Bookman Old Style"/>
                <a:cs typeface="Bookman Old Style"/>
              </a:rPr>
              <a:t>Empfehlungen und Schlussfolgerungen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0000" lnSpcReduction="20000"/>
          </a:bodyPr>
          <a:lstStyle/>
          <a:p>
            <a:pPr>
              <a:lnSpc>
                <a:spcPct val="90000"/>
              </a:lnSpc>
            </a:pPr>
            <a:r>
              <a:rPr lang="de-DE" sz="1900" b="0" i="0" strike="noStrike" cap="none" baseline="0">
                <a:solidFill>
                  <a:srgbClr val="404040"/>
                </a:solidFill>
                <a:effectLst/>
                <a:latin typeface="Franklin Gothic Book"/>
                <a:ea typeface="Franklin Gothic Book"/>
                <a:cs typeface="Franklin Gothic Book"/>
              </a:rPr>
              <a:t>Chai-Tee ist ein vielversprechendes Produkt mit Wachstumspotenzial auf dem lateinamerikanischen Markt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Bietet eine gesunde, natürliche und exotische Alternative zu anderen Getränken</a:t>
            </a:r>
          </a:p>
          <a:p>
            <a:pPr>
              <a:lnSpc>
                <a:spcPct val="90000"/>
              </a:lnSpc>
            </a:pPr>
            <a:r>
              <a:rPr lang="de-DE" sz="1900" b="0" i="0" strike="noStrike" cap="none" baseline="0">
                <a:solidFill>
                  <a:srgbClr val="404040"/>
                </a:solidFill>
                <a:effectLst/>
                <a:latin typeface="Franklin Gothic Book"/>
                <a:ea typeface="Franklin Gothic Book"/>
                <a:cs typeface="Franklin Gothic Book"/>
              </a:rPr>
              <a:t>Positionierung und Vermarktung von Chai-Tee als hochwertiges, authentisches und vielseitiges Produkt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Spricht verschiedene Segmente und Anlässe an</a:t>
            </a:r>
          </a:p>
          <a:p>
            <a:pPr>
              <a:lnSpc>
                <a:spcPct val="90000"/>
              </a:lnSpc>
            </a:pPr>
            <a:r>
              <a:rPr lang="de-DE" sz="1900" b="0" i="0" strike="noStrike" cap="none" baseline="0">
                <a:solidFill>
                  <a:srgbClr val="404040"/>
                </a:solidFill>
                <a:effectLst/>
                <a:latin typeface="Franklin Gothic Book"/>
                <a:ea typeface="Franklin Gothic Book"/>
                <a:cs typeface="Franklin Gothic Book"/>
              </a:rPr>
              <a:t>Nutzt einzigartige Merkmale und Vorteile, wie reichhaltiges Aroma, Geschmack und gesundheitlichen Nutzen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Unterscheidet sich von anderen Teeprodukten</a:t>
            </a:r>
          </a:p>
          <a:p>
            <a:pPr>
              <a:lnSpc>
                <a:spcPct val="90000"/>
              </a:lnSpc>
            </a:pPr>
            <a:r>
              <a:rPr lang="de-DE" sz="1900" b="0" i="0" strike="noStrike" cap="none" baseline="0">
                <a:solidFill>
                  <a:srgbClr val="404040"/>
                </a:solidFill>
                <a:effectLst/>
                <a:latin typeface="Franklin Gothic Book"/>
                <a:ea typeface="Franklin Gothic Book"/>
                <a:cs typeface="Franklin Gothic Book"/>
              </a:rPr>
              <a:t>Anwendung einer Mischung aus Online- und Offline-Taktiken, um Ihre Zielgruppe zu erreichen und zu binden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Schaffung einer loyalen und zufriedenen wiederkehrenden Kundschaft</a:t>
            </a:r>
          </a:p>
          <a:p>
            <a:pPr>
              <a:lnSpc>
                <a:spcPct val="90000"/>
              </a:lnSpc>
            </a:pPr>
            <a:r>
              <a:rPr lang="de-DE" sz="1900" b="0" i="0" strike="noStrike" cap="none" baseline="0">
                <a:solidFill>
                  <a:srgbClr val="404040"/>
                </a:solidFill>
                <a:effectLst/>
                <a:latin typeface="Franklin Gothic Book"/>
                <a:ea typeface="Franklin Gothic Book"/>
                <a:cs typeface="Franklin Gothic Book"/>
              </a:rPr>
              <a:t>Bewältigung von Herausforderungen und Bedrohungen, wie Preis, Bekanntheitsgrad, Wettbewerb, Regulierung und Nachhaltigkeit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de-DE" sz="1800" b="0" i="0" strike="noStrike" cap="none" baseline="0">
                <a:solidFill>
                  <a:srgbClr val="404040"/>
                </a:solidFill>
                <a:effectLst/>
                <a:latin typeface="Franklin Gothic Book"/>
                <a:ea typeface="Franklin Gothic Book"/>
                <a:cs typeface="Franklin Gothic Book"/>
              </a:rPr>
              <a:t>Einführung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(1/2)</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(2/2)</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Markttrend und Nachfrage</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Marktanteil von Chai Tea in Lateinamerika</a:t>
            </a:r>
          </a:p>
          <a:p>
            <a:pPr>
              <a:lnSpc>
                <a:spcPct val="100000"/>
              </a:lnSpc>
            </a:pPr>
            <a:r>
              <a:rPr lang="de-DE" sz="1800" b="0" i="0" strike="noStrike" cap="none" baseline="0">
                <a:solidFill>
                  <a:srgbClr val="404040"/>
                </a:solidFill>
                <a:effectLst/>
                <a:latin typeface="Franklin Gothic Book"/>
                <a:ea typeface="Franklin Gothic Book"/>
                <a:cs typeface="Franklin Gothic Book"/>
              </a:rPr>
              <a:t>Vertriebskanäle</a:t>
            </a:r>
          </a:p>
          <a:p>
            <a:pPr>
              <a:lnSpc>
                <a:spcPct val="100000"/>
              </a:lnSpc>
            </a:pPr>
            <a:r>
              <a:rPr lang="de-DE" sz="1800" b="0" i="0" strike="noStrike" cap="none" baseline="0">
                <a:solidFill>
                  <a:srgbClr val="404040"/>
                </a:solidFill>
                <a:effectLst/>
                <a:latin typeface="Franklin Gothic Book"/>
                <a:ea typeface="Franklin Gothic Book"/>
                <a:cs typeface="Franklin Gothic Book"/>
              </a:rPr>
              <a:t>Werbeplan und -strategie</a:t>
            </a:r>
          </a:p>
          <a:p>
            <a:pPr>
              <a:lnSpc>
                <a:spcPct val="100000"/>
              </a:lnSpc>
            </a:pPr>
            <a:r>
              <a:rPr lang="de-DE" sz="1800" b="0" i="0" strike="noStrike" cap="none" baseline="0">
                <a:solidFill>
                  <a:srgbClr val="404040"/>
                </a:solidFill>
                <a:effectLst/>
                <a:latin typeface="Franklin Gothic Book"/>
                <a:ea typeface="Franklin Gothic Book"/>
                <a:cs typeface="Franklin Gothic Book"/>
              </a:rPr>
              <a:t>Erwartete Ergebnisse und Herausforderungen</a:t>
            </a:r>
          </a:p>
          <a:p>
            <a:pPr>
              <a:lnSpc>
                <a:spcPct val="100000"/>
              </a:lnSpc>
            </a:pPr>
            <a:r>
              <a:rPr lang="de-DE" sz="1800" b="0" i="0" strike="noStrike" cap="none" baseline="0">
                <a:solidFill>
                  <a:srgbClr val="404040"/>
                </a:solidFill>
                <a:effectLst/>
                <a:latin typeface="Franklin Gothic Book"/>
                <a:ea typeface="Franklin Gothic Book"/>
                <a:cs typeface="Franklin Gothic Book"/>
              </a:rPr>
              <a:t>Empfehlungen und Schlussfolgerungen</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Produktbeschreibung, Merkmale und Nutzen</a:t>
            </a:r>
          </a:p>
          <a:p>
            <a:pPr>
              <a:lnSpc>
                <a:spcPct val="90000"/>
              </a:lnSpc>
            </a:pPr>
            <a:r>
              <a:rPr lang="de-DE" sz="1500" b="0" i="0" strike="noStrike" cap="none" baseline="0">
                <a:solidFill>
                  <a:srgbClr val="FFFFFF"/>
                </a:solidFill>
                <a:effectLst/>
                <a:latin typeface="Franklin Gothic Book"/>
                <a:ea typeface="Franklin Gothic Book"/>
                <a:cs typeface="Franklin Gothic Book"/>
              </a:rPr>
              <a:t>Markttrend und Nachfrage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Wettbewerbsanalyse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Vertriebskanäle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Absatzförderungsplan und -strategie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Erwartete Ergebnisse und Herausforderungen</a:t>
            </a:r>
          </a:p>
          <a:p>
            <a:pPr>
              <a:lnSpc>
                <a:spcPct val="90000"/>
              </a:lnSpc>
            </a:pPr>
            <a:r>
              <a:rPr lang="de-DE" sz="1500" b="0" i="0" strike="noStrike" cap="none" baseline="0">
                <a:solidFill>
                  <a:srgbClr val="FFFFFF"/>
                </a:solidFill>
                <a:effectLst/>
                <a:latin typeface="Franklin Gothic Book"/>
                <a:ea typeface="Franklin Gothic Book"/>
                <a:cs typeface="Franklin Gothic Book"/>
              </a:rPr>
              <a:t>Empfehlungen und Schlussfolgerungen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de-DE" sz="4000" b="0" i="0" strike="noStrike" cap="none" baseline="0">
                <a:solidFill>
                  <a:srgbClr val="FFFFFF"/>
                </a:solidFill>
                <a:effectLst/>
                <a:latin typeface="Bookman Old Style"/>
                <a:ea typeface="Bookman Old Style"/>
                <a:cs typeface="Bookman Old Style"/>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Sorgfältig hergestellte Mischung</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Eine Hommage an die zeitlosen Traditionen des indischen Chai</a:t>
            </a:r>
          </a:p>
          <a:p>
            <a:pPr>
              <a:lnSpc>
                <a:spcPct val="90000"/>
              </a:lnSpc>
            </a:pPr>
            <a:r>
              <a:rPr lang="de-DE" sz="1500" b="0" i="0" strike="noStrike" cap="none" baseline="0">
                <a:solidFill>
                  <a:srgbClr val="FFFFFF"/>
                </a:solidFill>
                <a:effectLst/>
                <a:latin typeface="Franklin Gothic Book"/>
                <a:ea typeface="Franklin Gothic Book"/>
                <a:cs typeface="Franklin Gothic Book"/>
              </a:rPr>
              <a:t>Bezaubernde Reise durch die pulsierenden Landschaften Indiens</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de-DE" sz="3300" b="0" i="0" strike="noStrike" cap="none" baseline="0">
                          <a:solidFill>
                            <a:srgbClr val="FFFFFF"/>
                          </a:solidFill>
                          <a:effectLst/>
                          <a:latin typeface="Franklin Gothic Book"/>
                          <a:ea typeface="Franklin Gothic Book"/>
                          <a:cs typeface="Franklin Gothic Book"/>
                        </a:rPr>
                        <a:t>Produktbeschreibung</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Funktionen</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Vorteile</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de-DE"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Sorgfältig hergestellte Mischung</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sz="4700" b="0" i="0" strike="noStrike" cap="none" baseline="0">
                <a:solidFill>
                  <a:srgbClr val="404040"/>
                </a:solidFill>
                <a:effectLst/>
                <a:latin typeface="Bookman Old Style"/>
                <a:ea typeface="Bookman Old Style"/>
                <a:cs typeface="Bookman Old Style"/>
              </a:rPr>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91091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Produktname</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FFFFFF"/>
                          </a:solidFill>
                          <a:effectLst/>
                          <a:latin typeface="Franklin Gothic Book"/>
                          <a:ea typeface="Franklin Gothic Book"/>
                          <a:cs typeface="Franklin Gothic Book"/>
                        </a:rPr>
                        <a:t>Produktbeschreibung</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Genießen Sie die reichhaltige und aromatische Umarmung des Mystic Spice Premium Chai Tea, einer sorgfältig hergestellten Mischung, die die zeitlosen Traditionen des indischen Chai ehrt.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Jede Tasse bietet eine bezaubernde Reise durch die pulsierenden Landschaften Indiens und ermöglicht Ihnen ein authentisches Chai-Erlebnis bei Ihnen zu Hause.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Wichtige Funktionen</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Hauptvorteile</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Authentic Blend: Unsere Chai ist eine harmonische Mischung aus Premium-Schwarzen Teeblättern und einer charakteristischen Auswahl an gemahlenen Gewürzen, darunter Knoblauch, Karamom, Gerinnsel, Ingwer und schwarzer Pfeffer.</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Diese jahrhundertealte Rezeptur verspricht einen authentischen und kräftigen Geschmack bei jedem Schluck.</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Gesundheitsfördernde Inhaltsstoffe: Jeder Bestandteil von Mystisch Gewürz-Chai-Tee wird für seine natürlichen Gesundheitlichen Vorteile ausgewählt.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Ingwer und Kardamom fördern die Verdauung, Zimt hilft bei der Regulierung des Blutzuckerspiegels, und Nelken sorgen für einen Schub an Antioxidantien.</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b="0" i="0" strike="noStrike" cap="none" baseline="0">
                <a:solidFill>
                  <a:srgbClr val="FFFFFF"/>
                </a:solidFill>
                <a:effectLst/>
                <a:latin typeface="Bookman Old Style"/>
                <a:ea typeface="Bookman Old Style"/>
                <a:cs typeface="Bookman Old Style"/>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01274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Produktname</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FFFFFF"/>
                          </a:solidFill>
                          <a:effectLst/>
                          <a:latin typeface="Franklin Gothic Book"/>
                          <a:ea typeface="Franklin Gothic Book"/>
                          <a:cs typeface="Franklin Gothic Book"/>
                        </a:rPr>
                        <a:t>Produktbeschreibung</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Reichhaltiges Aroma und Geschmack: Das warme, würzige Aroma und tiefe, belebende Geschmack unserer Chai machen es zum perfekten Getränk, um Ihren Tag zu beginnen oder sich am Abend zu entspannen.</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Die Aromen sind intensiv, aber dennoch ausgewogen und sorgen für ein beruhigendes und entspannendes Erlebnis.</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Vielseitige Brauoptionen: Ob Sie Ihre Chai heiß dampfen, als erfrischender Eistee oder als cremefarbene Latte lieben, ist unsere Mischung vielseitig genug für jede Vorliebe.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Eine einfache Zubereitungsanleitung liegt bei, damit Sie Ihren Chai genau so genießen können, wie Sie ihn mögen.</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Nachhaltig gewonnen: Wir engagieren uns für Nachhaltigkeit, wir beziehen unsere Zutaten aus kleinflächigen Farmen, die ökologische Landwirtschaft betreiben, und sorgen nicht nur für die feinste Qualität, sondern auch für das Wohlergehen unseres Planeten.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Elegante Verpackung: Mystisch Gewürz-Chai-Tee kommt in wunderschön gestalteten, umweltfreundlichen Verpackungen, sodass es ein ideales Geschenk für Teeliebhaber oder ein luxuriöser Genuss für sich selbst ist.</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Kundenzufriedenheitsgarantie: Wir stehen hinter unserem Produkt und bieten eine Zufriedenheitsgarantie.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Sollte der Mystic Spice Chai Tea Ihre Erwartungen nicht erfüllen, verpflichten wir uns dazu, uns zu verbessern.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Ideal für: Tee-Enthusiasten, gesundheitsbewusste Einzelpersonen, Liebhaber warmer, würziger Getränke und jeder, der die reichen Aromen der traditionellen indischen Chai erkunden möchte.</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sz="4700" b="0" i="0" strike="noStrike" cap="none" baseline="0">
                <a:solidFill>
                  <a:srgbClr val="404040"/>
                </a:solidFill>
                <a:effectLst/>
                <a:latin typeface="Bookman Old Style"/>
                <a:ea typeface="Bookman Old Style"/>
                <a:cs typeface="Bookman Old Style"/>
              </a:rPr>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de-DE" sz="1400" b="0" i="0" strike="noStrike" cap="none" baseline="0">
                <a:solidFill>
                  <a:srgbClr val="404040"/>
                </a:solidFill>
                <a:effectLst/>
                <a:latin typeface="Franklin Gothic Book"/>
                <a:ea typeface="Franklin Gothic Book"/>
                <a:cs typeface="Franklin Gothic Book"/>
              </a:rPr>
              <a:t>Lateinamerika bietet eine große Chance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Wachsende Nachfrage nach gesunden, natürlichen und exotischen Produkten</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Starke Teekultur in Ländern wie Argentinien, Chile und Uruguay</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ist sowohl für Tee- als auch für Kaffeebegeisterte geeignet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passt zum Lebensstil und zu den Vorlieben der lateinamerikanischen konsumierenden Zielgruppe</a:t>
            </a:r>
          </a:p>
          <a:p>
            <a:pPr>
              <a:lnSpc>
                <a:spcPct val="90000"/>
              </a:lnSpc>
            </a:pPr>
            <a:r>
              <a:rPr lang="de-DE" sz="1400" b="0" i="0" strike="noStrike" cap="none" baseline="0">
                <a:solidFill>
                  <a:srgbClr val="404040"/>
                </a:solidFill>
                <a:effectLst/>
                <a:latin typeface="Franklin Gothic Book"/>
                <a:ea typeface="Franklin Gothic Book"/>
                <a:cs typeface="Franklin Gothic Book"/>
              </a:rPr>
              <a:t>Die Größe des globalen Chai-Tee-Marktes wurde 2019 auf 1,9 Milliarden USD geschätzt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Erwartetes Wachstum mit einer durchschnittlichen jährlichen Wachstumsrate von 5,5 % von 2020 bis 2027</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Lateinamerika ist eine der wachstumsstärksten Regionen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de-DE" sz="2000" b="1" i="0" strike="noStrike" cap="all" baseline="0">
                          <a:solidFill>
                            <a:srgbClr val="000000"/>
                          </a:solidFill>
                          <a:effectLst/>
                          <a:latin typeface="Franklin Gothic Book"/>
                          <a:ea typeface="Franklin Gothic Book"/>
                          <a:cs typeface="Franklin Gothic Book"/>
                        </a:rPr>
                        <a:t>Region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0" i="0" strike="noStrike" cap="all" baseline="0">
                          <a:solidFill>
                            <a:srgbClr val="000000"/>
                          </a:solidFill>
                          <a:effectLst/>
                          <a:latin typeface="Franklin Gothic Book"/>
                          <a:ea typeface="Franklin Gothic Book"/>
                          <a:cs typeface="Franklin Gothic Book"/>
                        </a:rPr>
                        <a:t>Größe des Chai-Tee-Marktes (Mrd.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0"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de-DE"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de-DE" sz="2600" b="0" i="0" strike="noStrike" cap="none" baseline="0">
                          <a:solidFill>
                            <a:srgbClr val="000000"/>
                          </a:solidFill>
                          <a:effectLst/>
                          <a:latin typeface="Franklin Gothic Book"/>
                          <a:ea typeface="Franklin Gothic Book"/>
                          <a:cs typeface="Franklin Gothic Book"/>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Einzelhändler</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20000"/>
          </a:bodyPr>
          <a:lstStyle/>
          <a:p>
            <a:r>
              <a:rPr lang="de-DE" sz="2200" b="0" i="0" strike="noStrike" cap="none" baseline="0">
                <a:solidFill>
                  <a:srgbClr val="404040"/>
                </a:solidFill>
                <a:effectLst/>
                <a:latin typeface="Franklin Gothic Book"/>
                <a:ea typeface="Franklin Gothic Book"/>
                <a:cs typeface="Franklin Gothic Book"/>
              </a:rPr>
              <a:t>Einzelhändler: Verkaufen Sie Chai-Teeprodukte direkt an die Verbraucher</a:t>
            </a:r>
          </a:p>
          <a:p>
            <a:pPr lvl="1"/>
            <a:r>
              <a:rPr lang="de-DE" sz="2200" b="0" i="0" strike="noStrike" cap="none" baseline="0">
                <a:solidFill>
                  <a:srgbClr val="404040"/>
                </a:solidFill>
                <a:effectLst/>
                <a:latin typeface="Franklin Gothic Book"/>
                <a:ea typeface="Franklin Gothic Book"/>
                <a:cs typeface="Franklin Gothic Book"/>
              </a:rPr>
              <a:t>Supermärkte, Lebensmittelgeschäfte, Fachgeschäfte, Cafés und Online-Plattformen</a:t>
            </a:r>
          </a:p>
          <a:p>
            <a:pPr lvl="1"/>
            <a:r>
              <a:rPr lang="de-DE" sz="2200" b="0" i="0" strike="noStrike" cap="none" baseline="0">
                <a:solidFill>
                  <a:srgbClr val="404040"/>
                </a:solidFill>
                <a:effectLst/>
                <a:latin typeface="Franklin Gothic Book"/>
                <a:ea typeface="Franklin Gothic Book"/>
                <a:cs typeface="Franklin Gothic Book"/>
              </a:rPr>
              <a:t>Beeinflussung von Wahrnehmung, Vorlieben und Kaufverhalten der Kundschaft</a:t>
            </a:r>
          </a:p>
          <a:p>
            <a:pPr lvl="1"/>
            <a:r>
              <a:rPr lang="de-DE" sz="2200" b="0" i="0" strike="noStrike" cap="none" baseline="0">
                <a:solidFill>
                  <a:srgbClr val="404040"/>
                </a:solidFill>
                <a:effectLst/>
                <a:latin typeface="Franklin Gothic Book"/>
                <a:ea typeface="Franklin Gothic Book"/>
                <a:cs typeface="Franklin Gothic Book"/>
              </a:rPr>
              <a:t>Unterstützung bei Werbung und Merchandising</a:t>
            </a:r>
          </a:p>
          <a:p>
            <a:pPr lvl="1"/>
            <a:r>
              <a:rPr lang="de-DE" sz="2200" b="0" i="0" strike="noStrike" cap="none" baseline="0">
                <a:solidFill>
                  <a:srgbClr val="404040"/>
                </a:solidFill>
                <a:effectLst/>
                <a:latin typeface="Franklin Gothic Book"/>
                <a:ea typeface="Franklin Gothic Book"/>
                <a:cs typeface="Franklin Gothic Book"/>
              </a:rPr>
              <a:t>Die wichtigsten Akteure im Großhandel</a:t>
            </a:r>
          </a:p>
          <a:p>
            <a:r>
              <a:rPr lang="de-DE" sz="2200" b="0" i="0" strike="noStrike" cap="none" baseline="0">
                <a:solidFill>
                  <a:srgbClr val="404040"/>
                </a:solidFill>
                <a:effectLst/>
                <a:latin typeface="Franklin Gothic Book"/>
                <a:ea typeface="Franklin Gothic Book"/>
                <a:cs typeface="Franklin Gothic Book"/>
              </a:rPr>
              <a:t>Großhändler: Verkaufen von Chai-Teeprodukten in Massen an Einzelhändler</a:t>
            </a:r>
          </a:p>
          <a:p>
            <a:r>
              <a:rPr lang="de-DE" sz="2200" b="0" i="0" strike="noStrike" cap="none" baseline="0">
                <a:solidFill>
                  <a:srgbClr val="404040"/>
                </a:solidFill>
                <a:effectLst/>
                <a:latin typeface="Franklin Gothic Book"/>
                <a:ea typeface="Franklin Gothic Book"/>
                <a:cs typeface="Franklin Gothic Book"/>
              </a:rPr>
              <a:t>Distributoren: Transport Chai Teeprodukte von Herstellern zu Einzelhändlern</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Großhändler</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20000"/>
          </a:bodyPr>
          <a:lstStyle/>
          <a:p>
            <a:r>
              <a:rPr lang="de-DE" sz="2400" b="0" i="0" strike="noStrike" cap="none" baseline="0">
                <a:solidFill>
                  <a:srgbClr val="404040"/>
                </a:solidFill>
                <a:effectLst/>
                <a:latin typeface="Franklin Gothic Book"/>
                <a:ea typeface="Franklin Gothic Book"/>
                <a:cs typeface="Franklin Gothic Book"/>
              </a:rPr>
              <a:t>Großhandelsunternehmen kaufen Chai-Tee-Produkte in großen Mengen von Herstellerfirmen oder Vertriebspartnern</a:t>
            </a:r>
          </a:p>
          <a:p>
            <a:pPr lvl="1"/>
            <a:r>
              <a:rPr lang="de-DE" sz="2400" b="0" i="0" strike="noStrike" cap="none" baseline="0">
                <a:solidFill>
                  <a:srgbClr val="404040"/>
                </a:solidFill>
                <a:effectLst/>
                <a:latin typeface="Franklin Gothic Book"/>
                <a:ea typeface="Franklin Gothic Book"/>
                <a:cs typeface="Franklin Gothic Book"/>
              </a:rPr>
              <a:t>Sie verkaufen an den Einzelhandel oder andere Zwischenunternehmen</a:t>
            </a:r>
          </a:p>
          <a:p>
            <a:r>
              <a:rPr lang="de-DE" sz="2400" b="0" i="0" strike="noStrike" cap="none" baseline="0">
                <a:solidFill>
                  <a:srgbClr val="404040"/>
                </a:solidFill>
                <a:effectLst/>
                <a:latin typeface="Franklin Gothic Book"/>
                <a:ea typeface="Franklin Gothic Book"/>
                <a:cs typeface="Franklin Gothic Book"/>
              </a:rPr>
              <a:t>Die Großhandelsunternehmen bringen Angebot und Nachfrage von Chai-Tee-Produkten zusammen</a:t>
            </a:r>
          </a:p>
          <a:p>
            <a:pPr lvl="1"/>
            <a:r>
              <a:rPr lang="de-DE" sz="2400" b="0" i="0" strike="noStrike" cap="none" baseline="0">
                <a:solidFill>
                  <a:srgbClr val="404040"/>
                </a:solidFill>
                <a:effectLst/>
                <a:latin typeface="Franklin Gothic Book"/>
                <a:ea typeface="Franklin Gothic Book"/>
                <a:cs typeface="Franklin Gothic Book"/>
              </a:rPr>
              <a:t>Sie bieten Größenvorteile, Lager- und Transportdienste</a:t>
            </a:r>
          </a:p>
          <a:p>
            <a:r>
              <a:rPr lang="de-DE" sz="2400" b="0" i="0" strike="noStrike" cap="none" baseline="0">
                <a:solidFill>
                  <a:srgbClr val="404040"/>
                </a:solidFill>
                <a:effectLst/>
                <a:latin typeface="Franklin Gothic Book"/>
                <a:ea typeface="Franklin Gothic Book"/>
                <a:cs typeface="Franklin Gothic Book"/>
              </a:rPr>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Marktanalysebericht für Mystic Spice Premium Chai Tea</vt:lpstr>
      <vt:lpstr>Agenda</vt:lpstr>
      <vt:lpstr>Einführung</vt:lpstr>
      <vt:lpstr>Produktbeschreibung</vt:lpstr>
      <vt:lpstr>Produktbeschreibung (1/2)</vt:lpstr>
      <vt:lpstr>Produktbeschreibung (2/2)</vt:lpstr>
      <vt:lpstr>Markttrend und Nachfrage</vt:lpstr>
      <vt:lpstr>Vertriebskanäle: Einzelhändler</vt:lpstr>
      <vt:lpstr>Vertriebskanäle: Großhändler</vt:lpstr>
      <vt:lpstr>Vertriebskanäle: Distributoren</vt:lpstr>
      <vt:lpstr>Werbeplan und -strategie</vt:lpstr>
      <vt:lpstr>Erwartete Ergebnisse und Herausforderungen: Erwartete Ergebnisse</vt:lpstr>
      <vt:lpstr>Erwartete Ergebnisse und Herausforderungen: Potenzielle Herausforderungen</vt:lpstr>
      <vt:lpstr>Empfehlungen und Schlussfolgerungen</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2024-07-03T04:08:17Z</dcterms:modified>
</cp:coreProperties>
</file>