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20" autoAdjust="0"/>
    <p:restoredTop sz="94660"/>
  </p:normalViewPr>
  <p:slideViewPr>
    <p:cSldViewPr snapToGrid="0">
      <p:cViewPr>
        <p:scale>
          <a:sx n="100" d="100"/>
          <a:sy n="100" d="100"/>
        </p:scale>
        <p:origin x="2126"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Diese Präsentation wurde automatisch von PowerPoint Copilot auf der Grundlage der in diesem Dokument gefundenen Inhalte erstellt:</a:t>
            </a:r>
            <a:br>
              <a:rPr lang="de-DE"/>
            </a:br>
            <a:r>
              <a:rPr lang="de-DE"/>
              <a:t>https://microsoft-my.sharepoint.com/personal/dahans_microsoft_com/Documents/MS-4005/Market%20Analysis%20Report%20for%20Mystic%20Spice%20Premium%20Chai%20Tea.docx</a:t>
            </a:r>
            <a:br>
              <a:rPr lang="de-DE"/>
            </a:br>
            <a:br>
              <a:rPr lang="de-DE"/>
            </a:br>
            <a:br>
              <a:rPr lang="de-DE"/>
            </a:br>
            <a:r>
              <a:rPr lang="de-DE"/>
              <a:t>KI-generierte Inhalte können fehlerhaft sein.</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 Vertriebspartner vertreten und vertreiben Chai-Tee-Produkte, unterstützen ihren Vertrieb und Verkauf und bieten Marketing- und Verkaufsdienstleistungen und Serviceleistungen nach dem Verkauf an. Sie bauen Beziehungen zum Einzelhandel und zur Kundschaft auf und pflegen sie, und sie leisten technische und logistische Unterstützung. Zu den wichtigsten Vertriebspartnern in Lateinamerika gehören Unilever, Nestle, Coca-Cola und PepsiCo.</a:t>
            </a:r>
            <a:br>
              <a:rPr lang="de-DE"/>
            </a:br>
            <a:br>
              <a:rPr lang="de-DE"/>
            </a:br>
            <a:br>
              <a:rPr lang="de-DE"/>
            </a:br>
            <a:r>
              <a:rPr lang="de-DE"/>
              <a:t>Ursprünglicher Inhalt:</a:t>
            </a:r>
            <a:br>
              <a:rPr lang="de-DE"/>
            </a:br>
            <a:r>
              <a:rPr lang="de-DE"/>
              <a:t>Vertriebspartner sind die Unternehmen, die Chai-Tee-Produkte im Namen der Hersteller oder Großhändler vertreten und vertreiben. Vertriebspartner sind die Akteure, die den Vertrieb und den Verkauf von Chai-Tee-Produkten auf verschiedenen Märkten und in verschiedenen Regionen unterstützen, und sie können Marketing-, Verkaufs- und Kundendienstleistungen für Chai-Tee-Produkte anbieten. Vertriebspartner können auch Beziehungen zu Einzelhändlern und Verbraucher*innen aufbauen und pflegen sowie technische und logistische Unterstützung für Chai-Tee-Produkte leisten. Zu den wichtigsten Vertriebspartnern für Chai-Tee-Produkte in Lateinamerika gehören Unilever, Nestle, Coca-Cola und PepsiCo.</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Der Absatzförderungsplan und die Strategie für Chai-Tee in Lateinamerika zielen darauf ab, den Bekanntheitsgrad zu erhöhen, ihn als Premium-Produkt zu positionieren, zum Probieren und Kaufen anzuregen und Loyalität aufzubauen. Zu den Maßnahmen gehören die Schaffung eines Markennamens und eines Logos, die Entwicklung einer Website und einer Präsenz in den sozialen Medien, die Durchführung einer digitalen Marketingkampagne, die Verteilung von Gratisproben, die Organisation von Veranstaltungen und die Zusammenarbeit mit lokalen Unternehmen. Der Plan wird über einen Zeitraum von 12 Monaten mit einem Budget von 100.000 USD umgesetzt und anhand von Leistungsindikatoren bewertet.</a:t>
            </a:r>
            <a:br>
              <a:rPr lang="de-DE"/>
            </a:br>
            <a:br>
              <a:rPr lang="de-DE"/>
            </a:br>
            <a:br>
              <a:rPr lang="de-DE"/>
            </a:br>
            <a:r>
              <a:rPr lang="de-DE"/>
              <a:t>Ursprünglicher Inhalt:</a:t>
            </a:r>
            <a:br>
              <a:rPr lang="de-DE"/>
            </a:br>
            <a:r>
              <a:rPr lang="de-DE"/>
              <a:t>Absatzförderungsplan und -strategie</a:t>
            </a:r>
            <a:br>
              <a:rPr lang="de-DE"/>
            </a:br>
            <a:r>
              <a:rPr lang="de-DE"/>
              <a:t>Mit dem Werbeplan und der Strategie für Chai-Tee in Lateinamerika sollen die folgenden Ziele erreicht werden:</a:t>
            </a:r>
            <a:br>
              <a:rPr lang="de-DE"/>
            </a:br>
            <a:r>
              <a:rPr lang="de-DE"/>
              <a:t>·         Steigerung des Bekanntheitsgrads und des Interesses an Chai-Tee bei der Zielgruppe</a:t>
            </a:r>
            <a:br>
              <a:rPr lang="de-DE"/>
            </a:br>
            <a:r>
              <a:rPr lang="de-DE"/>
              <a:t>        Positionierung von Chai-Tee als hochwertiges, natürliches und gesundes Produkt, das ein einzigartiges und befriedigendes Erlebnis bietet</a:t>
            </a:r>
            <a:br>
              <a:rPr lang="de-DE"/>
            </a:br>
            <a:r>
              <a:rPr lang="de-DE"/>
              <a:t>        Förderung des Probierens und Kaufs von Chai-Tee über verschiedene Kanäle und Anreize</a:t>
            </a:r>
            <a:br>
              <a:rPr lang="de-DE"/>
            </a:br>
            <a:r>
              <a:rPr lang="de-DE"/>
              <a:t>        Aufbau von Loyalität und Bindung der Chai-Tee-Kundschaft durch Engagement und Feedback</a:t>
            </a:r>
            <a:br>
              <a:rPr lang="de-DE"/>
            </a:br>
            <a:r>
              <a:rPr lang="de-DE"/>
              <a:t>Der Absatzförderungsplan und die Strategie für Chai-Tee in Lateinamerika werden eine Kombination von Taktiken umfassen, wie z. B.:</a:t>
            </a:r>
            <a:br>
              <a:rPr lang="de-DE"/>
            </a:br>
            <a:r>
              <a:rPr lang="de-DE"/>
              <a:t>·         Entwicklung eines einprägsamen Markennamens und Logos für Chai-Tee</a:t>
            </a:r>
            <a:br>
              <a:rPr lang="de-DE"/>
            </a:br>
            <a:r>
              <a:rPr lang="de-DE"/>
              <a:t>        Entwicklung einer Website und einer Social-Media-Präsenz für Chai-Tee, die die Vorteile, Eigenschaften und Geschichten des Tees hervorhebt</a:t>
            </a:r>
            <a:br>
              <a:rPr lang="de-DE"/>
            </a:br>
            <a:r>
              <a:rPr lang="de-DE"/>
              <a:t>        Lancierung einer digitalen Marketingkampagne, die SEO, SEM, E-Mail-Marketing und Influencer-Marketing nutzt, um die potenzielle Kundschaft zu erreichen und zu gewinnen</a:t>
            </a:r>
            <a:br>
              <a:rPr lang="de-DE"/>
            </a:br>
            <a:r>
              <a:rPr lang="de-DE"/>
              <a:t>        Verteilung von Gratisproben und Gutscheinen für Chai-Tee an strategischen Orten,</a:t>
            </a:r>
            <a:br>
              <a:rPr lang="de-DE"/>
            </a:br>
            <a:r>
              <a:rPr lang="de-DE"/>
              <a:t>         Organisation von Veranstaltungen und Wettbewerben, die dazu einladen, Chai-Tee zu probieren und mit dem Bekanntenkreis und der Familie zu teilen</a:t>
            </a:r>
            <a:br>
              <a:rPr lang="de-DE"/>
            </a:br>
            <a:r>
              <a:rPr lang="de-DE"/>
              <a:t>        Partnerschaft mit lokalen Unternehmen und Organisationen, die die gleichen Werte und Visionen wie Chai-Tee teilen</a:t>
            </a:r>
            <a:br>
              <a:rPr lang="de-DE"/>
            </a:br>
            <a:r>
              <a:rPr lang="de-DE"/>
              <a:t>Der Absatzförderungsplan und die Strategie für Chai-Tee in Lateinamerika werden über einen Zeitraum von 12 Monaten mit einem Budget von 100.000 USD umgesetzt. Der Plan wird anhand von Leistungsindikatoren wie Website-Datenverkehr, Social-Media-Engagement, E-Mail-Öffnungsraten, Konversionsraten, Umsatzvolumen, Kundenzufriedenheit und Kundenbindungsraten überwacht und bewertet.</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Es wird erwartet, dass der Absatzförderungsplan und die Strategie für Chai-Tee in Lateinamerika zu einer Steigerung des Bekanntheitsgrads und des Interesses um 20 %, zu einer Steigerung des Marktanteils um 10 %, zu einer Steigerung des Absatzvolumens und des Umsatzes um 15 % und zu einer Steigerung der Zufriedenheit der Kundschaft und der Kundschaftsbindungsraten um 25 % führen werden.</a:t>
            </a:r>
            <a:br>
              <a:rPr lang="de-DE"/>
            </a:br>
            <a:br>
              <a:rPr lang="de-DE"/>
            </a:br>
            <a:br>
              <a:rPr lang="de-DE"/>
            </a:br>
            <a:r>
              <a:rPr lang="de-DE"/>
              <a:t>Ursprünglicher Inhalt:</a:t>
            </a:r>
            <a:br>
              <a:rPr lang="de-DE"/>
            </a:br>
            <a:r>
              <a:rPr lang="de-DE"/>
              <a:t>Erwartete Ergebnisse und Herausforderungen</a:t>
            </a:r>
            <a:br>
              <a:rPr lang="de-DE"/>
            </a:br>
            <a:r>
              <a:rPr lang="de-DE"/>
              <a:t>Die erwarteten Ergebnisse des Absatzförderungsplans und der Strategie für Chai-Tee in Lateinamerika sind:</a:t>
            </a:r>
            <a:br>
              <a:rPr lang="de-DE"/>
            </a:br>
            <a:r>
              <a:rPr lang="de-DE"/>
              <a:t>·         Eine Steigerung des Bekanntheitsgrads und des Interesses an Chai-Tee bei der Zielgruppe um 20 %</a:t>
            </a:r>
            <a:br>
              <a:rPr lang="de-DE"/>
            </a:br>
            <a:r>
              <a:rPr lang="de-DE"/>
              <a:t>        Eine Steigerung des Marktanteils von Chai-Tee in der Region um 10 %</a:t>
            </a:r>
            <a:br>
              <a:rPr lang="de-DE"/>
            </a:br>
            <a:r>
              <a:rPr lang="de-DE"/>
              <a:t>        Eine Steigerung des Absatzes und des Umsatzes von Chai-Tee in der Region um 15 %</a:t>
            </a:r>
            <a:br>
              <a:rPr lang="de-DE"/>
            </a:br>
            <a:r>
              <a:rPr lang="de-DE"/>
              <a:t>        Eine Steigerung der Zufriedenheit der Kundschaft und der Kundschaftsbindungsraten von Chai-Tee in der Region um 25 %</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Der Absatzförderungsplan und die Strategie für Chai-Tee in Lateinamerika stehen vor mehreren Herausforderungen, darunter hohe Preise, mangelnder Bekanntheitsgrad, Konkurrenz durch andere Teeprodukte, rechtliche und kulturelle Hindernisse sowie ökologische und soziale Fragen, die sich auf das Angebot und die Qualität der Chai-Tee-Inhaltsstoffe auswirken können.</a:t>
            </a:r>
            <a:br>
              <a:rPr lang="de-DE"/>
            </a:br>
            <a:br>
              <a:rPr lang="de-DE"/>
            </a:br>
            <a:br>
              <a:rPr lang="de-DE"/>
            </a:br>
            <a:r>
              <a:rPr lang="de-DE"/>
              <a:t>Ursprünglicher Inhalt:</a:t>
            </a:r>
            <a:br>
              <a:rPr lang="de-DE"/>
            </a:br>
            <a:r>
              <a:rPr lang="de-DE"/>
              <a:t>Die potenziellen Herausforderungen für den Werbeplan und die Strategie für Chai-Tee in Lateinamerika sind:</a:t>
            </a:r>
            <a:br>
              <a:rPr lang="de-DE"/>
            </a:br>
            <a:r>
              <a:rPr lang="de-DE"/>
              <a:t>·         Der hohe Preis und die geringe Erschwinglichkeit von Chai-Tee-Produkten im Vergleich zu anderen Getränken</a:t>
            </a:r>
            <a:br>
              <a:rPr lang="de-DE"/>
            </a:br>
            <a:r>
              <a:rPr lang="de-DE"/>
              <a:t>        Das fehlende Bewusstsein und die mangelnde Vertrautheit mit Chai-Tee in einigen Bevölkerungsgruppen</a:t>
            </a:r>
            <a:br>
              <a:rPr lang="de-DE"/>
            </a:br>
            <a:r>
              <a:rPr lang="de-DE"/>
              <a:t>        Die Konkurrenz durch andere Teeprodukte wie Kräuter-, Grün- und Schwarztee</a:t>
            </a:r>
            <a:br>
              <a:rPr lang="de-DE"/>
            </a:br>
            <a:r>
              <a:rPr lang="de-DE"/>
              <a:t>        Die regulatorischen und kulturellen Barrieren, die den Markteintritt und die Expansion von Chai-Tee-Produkten in einigen Ländern einschränken können</a:t>
            </a:r>
            <a:br>
              <a:rPr lang="de-DE"/>
            </a:br>
            <a:r>
              <a:rPr lang="de-DE"/>
              <a:t>        Die ökologischen und sozialen Probleme, die das Angebot und die Qualität der Chai-Tee-Inhaltsstoffe beeinflussen können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Chai-Tee ist ein vielversprechendes Produkt auf dem lateinamerikanischen Markt, das eine gesunde und exotische Alternative darstellt. Es sollte als hochwertiges und vielseitiges Produkt positioniert werden, indem seine einzigartigen Merkmale und Vorteile zur Geltung gebracht werden. Es sollte eine Mischung aus Online- und Offline-Taktiken angewandt werden, um die Zielgruppe zu erreichen und Herausforderungen zu bewältigen.</a:t>
            </a:r>
            <a:br>
              <a:rPr lang="de-DE"/>
            </a:br>
            <a:br>
              <a:rPr lang="de-DE"/>
            </a:br>
            <a:br>
              <a:rPr lang="de-DE"/>
            </a:br>
            <a:r>
              <a:rPr lang="de-DE"/>
              <a:t>Ursprünglicher Inhalt:</a:t>
            </a:r>
            <a:br>
              <a:rPr lang="de-DE"/>
            </a:br>
            <a:r>
              <a:rPr lang="de-DE"/>
              <a:t>Empfehlungen und Schlussfolgerungen</a:t>
            </a:r>
            <a:br>
              <a:rPr lang="de-DE"/>
            </a:br>
            <a:r>
              <a:rPr lang="de-DE"/>
              <a:t>Auf der Grundlage der Marktanalyse, der Wettbewerbsanalyse, der Vertriebskanäle sowie des Absatzförderungsplans und der Werbestrategie können die folgenden Empfehlungen gegeben und die folgenden Schlussfolgerungen für die Zukunft des Chai-Tees in Lateinamerika gezogen werden:</a:t>
            </a:r>
            <a:br>
              <a:rPr lang="de-DE"/>
            </a:br>
            <a:r>
              <a:rPr lang="de-DE"/>
              <a:t>·         Chai-Tee ist ein vielversprechendes Produkt, das das Potenzial hat, auf dem lateinamerikanischen Markt zu wachsen und erfolgreich zu sein, da es eine gesunde, natürliche und exotische Alternative zu anderen Getränken darstellt</a:t>
            </a:r>
            <a:br>
              <a:rPr lang="de-DE"/>
            </a:br>
            <a:r>
              <a:rPr lang="de-DE"/>
              <a:t>        Chai-Tee muss als hochwertiges, authentisches und vielseitiges Produkt positioniert und vermarktet werden, das verschiedene Segmente und Anlässe ansprechen kann</a:t>
            </a:r>
            <a:br>
              <a:rPr lang="de-DE"/>
            </a:br>
            <a:r>
              <a:rPr lang="de-DE"/>
              <a:t>        Chai-Tee muss seine einzigartigen Eigenschaften und Vorteile nutzen, wie sein reichhaltiges Aroma, seinen Geschmack und seinen gesundheitlichen Nutzen,</a:t>
            </a:r>
            <a:br>
              <a:rPr lang="de-DE"/>
            </a:br>
            <a:r>
              <a:rPr lang="de-DE"/>
              <a:t>         Für Chai-Tee muss eine Mischung aus Online- und Offline-Taktiken angewandt werden, um die Zielgruppe zu erreichen und anzusprechen und eine loyale und zufriedene wiederkehrende Kundschaft zu schaffen</a:t>
            </a:r>
            <a:br>
              <a:rPr lang="de-DE"/>
            </a:br>
            <a:r>
              <a:rPr lang="de-DE"/>
              <a:t>        Chai-Tee muss die Herausforderungen und Bedrohungen überwinden, die sein Wachstum und seine Expansion in der Region behindern könnten, wie z. B. Preis, Bekanntheitsgrad, Wettbewerb, Regulierung und Nachhaltigkeit</a:t>
            </a:r>
            <a:br>
              <a:rPr lang="de-DE"/>
            </a:br>
            <a:r>
              <a:rPr lang="de-DE"/>
              <a:t>Zusammenfassend lässt sich sagen, dass Chai-Tee ein Produkt ist, das auf dem lateinamerikanischen Markt ein großes Potenzial und viele Möglichkeiten bietet, aber auch mit einigen Herausforderungen und Risiken konfrontiert ist. Der in diesem Bericht dargelegte Absatzförderungsplan und die Strategie zielen darauf ab, diese Probleme anzugehen und die gewünschten Ergebnisse zu erzielen. Der Absatzförderungsplan und die Strategie müssen jedoch ständig überwacht, bewertet und entsprechend den sich ändernden Marktbedingungen und dem Kundenfeedback angepasst werden.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Agenda</a:t>
            </a:r>
            <a:br>
              <a:rPr lang="de-DE"/>
            </a:br>
            <a:br>
              <a:rPr lang="de-DE"/>
            </a:br>
            <a:r>
              <a:rPr lang="de-DE"/>
              <a:t>* Einführung</a:t>
            </a:r>
            <a:br>
              <a:rPr lang="de-DE"/>
            </a:br>
            <a:r>
              <a:rPr lang="de-DE"/>
              <a:t>* Produktbeschreibung</a:t>
            </a:r>
            <a:br>
              <a:rPr lang="de-DE"/>
            </a:br>
            <a:r>
              <a:rPr lang="de-DE"/>
              <a:t>* Produktbeschreibung (1/2)</a:t>
            </a:r>
            <a:br>
              <a:rPr lang="de-DE"/>
            </a:br>
            <a:r>
              <a:rPr lang="de-DE"/>
              <a:t>* Produktbeschreibung (2/2)</a:t>
            </a:r>
            <a:br>
              <a:rPr lang="de-DE"/>
            </a:br>
            <a:r>
              <a:rPr lang="de-DE"/>
              <a:t>* Markttrend und Nachfrage</a:t>
            </a:r>
            <a:br>
              <a:rPr lang="de-DE"/>
            </a:br>
            <a:r>
              <a:rPr lang="de-DE"/>
              <a:t>* Wettbewerbsanalyse</a:t>
            </a:r>
            <a:br>
              <a:rPr lang="de-DE"/>
            </a:br>
            <a:r>
              <a:rPr lang="de-DE"/>
              <a:t> * Tetley</a:t>
            </a:r>
            <a:br>
              <a:rPr lang="de-DE"/>
            </a:br>
            <a:r>
              <a:rPr lang="de-DE"/>
              <a:t> * Teavana</a:t>
            </a:r>
            <a:br>
              <a:rPr lang="de-DE"/>
            </a:br>
            <a:r>
              <a:rPr lang="de-DE"/>
              <a:t> * David's Tea</a:t>
            </a:r>
            <a:br>
              <a:rPr lang="de-DE"/>
            </a:br>
            <a:r>
              <a:rPr lang="de-DE"/>
              <a:t> * Lokale Marken</a:t>
            </a:r>
            <a:br>
              <a:rPr lang="de-DE"/>
            </a:br>
            <a:r>
              <a:rPr lang="de-DE"/>
              <a:t>* Marktanteil von Chai Tea in Lateinamerika</a:t>
            </a:r>
            <a:br>
              <a:rPr lang="de-DE"/>
            </a:br>
            <a:r>
              <a:rPr lang="de-DE"/>
              <a:t>* Vertriebskanäle</a:t>
            </a:r>
            <a:br>
              <a:rPr lang="de-DE"/>
            </a:br>
            <a:r>
              <a:rPr lang="de-DE"/>
              <a:t> * Einzelhandel</a:t>
            </a:r>
            <a:br>
              <a:rPr lang="de-DE"/>
            </a:br>
            <a:r>
              <a:rPr lang="de-DE"/>
              <a:t> * Großhandel</a:t>
            </a:r>
            <a:br>
              <a:rPr lang="de-DE"/>
            </a:br>
            <a:r>
              <a:rPr lang="de-DE"/>
              <a:t> * Vertriebspartner</a:t>
            </a:r>
            <a:br>
              <a:rPr lang="de-DE"/>
            </a:br>
            <a:r>
              <a:rPr lang="de-DE"/>
              <a:t>* Absatzförderungsplan und -strategie</a:t>
            </a:r>
            <a:br>
              <a:rPr lang="de-DE"/>
            </a:br>
            <a:r>
              <a:rPr lang="de-DE"/>
              <a:t>* Erwartete Ergebnisse und Herausforderungen</a:t>
            </a:r>
            <a:br>
              <a:rPr lang="de-DE"/>
            </a:br>
            <a:r>
              <a:rPr lang="de-DE"/>
              <a:t> * Erwartete Ergebnisse</a:t>
            </a:r>
            <a:br>
              <a:rPr lang="de-DE"/>
            </a:br>
            <a:r>
              <a:rPr lang="de-DE"/>
              <a:t> * Mögliche Herausforderungen</a:t>
            </a:r>
            <a:br>
              <a:rPr lang="de-DE"/>
            </a:br>
            <a:r>
              <a:rPr lang="de-DE"/>
              <a:t>* Empfehlungen und Schlussfolgerungen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Dieser Bericht liefert eine Marktanalyse für Mystic Spice Premium Chai Tea in der Region Lateinamerika. Er umfasst die Produktbeschreibung, den Markttrend, die Wettbewerbsanalyse, die Vertriebskanäle, den Absatzförderungsplan, die erwarteten Ergebnisse und Empfehlungen für die Zukunft.</a:t>
            </a:r>
            <a:br>
              <a:rPr lang="de-DE"/>
            </a:br>
            <a:br>
              <a:rPr lang="de-DE"/>
            </a:br>
            <a:br>
              <a:rPr lang="de-DE"/>
            </a:br>
            <a:r>
              <a:rPr lang="de-DE"/>
              <a:t>Ursprünglicher Inhalt:</a:t>
            </a:r>
            <a:br>
              <a:rPr lang="de-DE"/>
            </a:br>
            <a:r>
              <a:rPr lang="de-DE"/>
              <a:t>Einführungen</a:t>
            </a:r>
            <a:br>
              <a:rPr lang="de-DE"/>
            </a:br>
            <a:r>
              <a:rPr lang="de-DE"/>
              <a:t>Mystic Spice Premium Chai Tea ist ein neues Produkt, das von Contoso Beverage auf den Markt gebracht wurde, einem Unternehmen, das sich auf die Herstellung und den Vertrieb von hochwertigen Getränken weltweit spezialisiert hat. Mystic Spice Premium Chai Tea ist ein Gewürztee-Getränk, das ursprünglich aus Indien stammt und inzwischen auf der ganzen Welt beliebt ist. Es ist ein vielseitiges Getränk, das heiß oder kalt, mit oder ohne Milch und mit verschiedenen Gewürzen und Süßungsmitteln genossen werden kann. Chai-Tee hat viele gesundheitliche Vorteile, z. B. stärkt er das Immunsystem, lindert Entzündungen und verbessert die Verdauung. Er hat auch eine reiche kulturelle und historische Bedeutung, da er oft mit Gastfreundschaft, Freundschaft und Entspannung assoziiert wird.</a:t>
            </a:r>
            <a:br>
              <a:rPr lang="de-DE"/>
            </a:br>
            <a:r>
              <a:rPr lang="de-DE"/>
              <a:t>Ziel dieses Berichts ist es, eine Marktanalyse für Mystic Spice Premium Chai Tea mit Fokus auf die Region Lateinamerika zu erstellen. Der Bericht deckt folgende Themen ab:</a:t>
            </a:r>
            <a:br>
              <a:rPr lang="de-DE"/>
            </a:br>
            <a:r>
              <a:rPr lang="de-DE"/>
              <a:t>·         Produktbeschreibung, Merkmale und Vorteile von Mystic Spice Premium Chai Tea</a:t>
            </a:r>
            <a:br>
              <a:rPr lang="de-DE"/>
            </a:br>
            <a:r>
              <a:rPr lang="de-DE"/>
              <a:t>        Markttrend und Nachfrage nach Chai Tea in Lateinamerika</a:t>
            </a:r>
            <a:br>
              <a:rPr lang="de-DE"/>
            </a:br>
            <a:r>
              <a:rPr lang="de-DE"/>
              <a:t>         Die Wettbewerbsanalyse von Chai Tea in Lateinamerika</a:t>
            </a:r>
            <a:br>
              <a:rPr lang="de-DE"/>
            </a:br>
            <a:r>
              <a:rPr lang="de-DE"/>
              <a:t>        Die Vertriebskanäle für Chai Tea in Lateinamerika</a:t>
            </a:r>
            <a:br>
              <a:rPr lang="de-DE"/>
            </a:br>
            <a:r>
              <a:rPr lang="de-DE"/>
              <a:t>        Der Absatzförderungsplan und die Strategie für Chai Tea in Lateinamerika</a:t>
            </a:r>
            <a:br>
              <a:rPr lang="de-DE"/>
            </a:br>
            <a:r>
              <a:rPr lang="de-DE"/>
              <a:t>        Die erwarteten Ergebnisse und Herausforderungen des Werbeplans</a:t>
            </a:r>
            <a:br>
              <a:rPr lang="de-DE"/>
            </a:br>
            <a:r>
              <a:rPr lang="de-DE"/>
              <a:t>        Die Empfehlungen und Schlussfolgerungen für die Zukunft von Chai Tea in Lateinamerika</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Mystic Spice Premium Chai Tea ist eine sorgfältig hergestellte Mischung, die die Traditionen des indischen Chai ehrt. Jede Tasse nimmt Sie mit auf eine Reise durch die pulsierenden Landschaften Indiens und bringt ein authentisches Chai-Erlebnis zu Ihnen nach Hause.</a:t>
            </a:r>
            <a:br>
              <a:rPr lang="de-DE"/>
            </a:br>
            <a:br>
              <a:rPr lang="de-DE"/>
            </a:br>
            <a:br>
              <a:rPr lang="de-DE"/>
            </a:br>
            <a:r>
              <a:rPr lang="de-DE"/>
              <a:t>Ursprünglicher Inhalt:</a:t>
            </a:r>
            <a:br>
              <a:rPr lang="de-DE"/>
            </a:br>
            <a:r>
              <a:rPr lang="de-DE"/>
              <a:t>Produktbeschreibung</a:t>
            </a:r>
            <a:br>
              <a:rPr lang="de-DE"/>
            </a:br>
            <a:r>
              <a:rPr lang="de-DE"/>
              <a:t>Mystic Spice Premium Chai Tea ist eine sorgfältig hergestellte Mischung, die eine Hommage an die zeitlosen Traditionen des indischen Chai darstellt. Jede Tasse bietet eine bezaubernde Reise durch die pulsierenden Landschaften Indiens und ermöglicht Ihnen ein authentisches Chai-Erlebnis bei Ihnen zu Hause. Die Produktbeschreibung, die Merkmale und der Nutzen von Mystic Spice Premium Chai Tea sind in der folgenden Tabelle zusammengefasst:</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Der lateinamerikanische Markt bietet eine große Chance für Chai-Tee mit einer wachsenden Nachfrage nach gesunden, natürlichen und exotischen Produkten. Die Größe des globalen Chai-Tee-Marktes wurde 2019 auf 1,9 Milliarden USD geschätzt und wird voraussichtlich von 2020 bis 2027 mit einer durchschnittlichen jährlichen Wachstumsrate (CAGR) von 5,5 % wachsen, wobei Lateinamerika eine der am schnellsten wachsenden Regionen ist. Zu den wichtigsten Wachstumstreibern gehören das zunehmende Bewusstsein, das steigende verfügbare Einkommen und die Ausweitung des Vertriebs.</a:t>
            </a:r>
            <a:br>
              <a:rPr lang="de-DE"/>
            </a:br>
            <a:br>
              <a:rPr lang="de-DE"/>
            </a:br>
            <a:br>
              <a:rPr lang="de-DE"/>
            </a:br>
            <a:r>
              <a:rPr lang="de-DE"/>
              <a:t>Ursprünglicher Inhalt:</a:t>
            </a:r>
            <a:br>
              <a:rPr lang="de-DE"/>
            </a:br>
            <a:r>
              <a:rPr lang="de-DE"/>
              <a:t>Markttrend und Nachfrage</a:t>
            </a:r>
            <a:br>
              <a:rPr lang="de-DE"/>
            </a:br>
            <a:r>
              <a:rPr lang="de-DE"/>
              <a:t>Der lateinamerikanische Markt bietet eine große Chance für Chai-Tee, da in der Region eine wachsende Nachfrage nach gesunden, natürlichen und exotischen Produkten besteht. Die Region hat auch eine ausgeprägte Teekultur, insbesondere in Ländern wie Argentinien, Chile und Uruguay, wo Mate ein beliebtes Getränk ist. Chai-Tee ist sowohl für Teeliebhaber als auch Kaffeetrinker geeignet, da er einen ähnlichen Koffeinschub und ein komplexeres Geschmacksprofil bietet. Chai-Tee passt auch zum Lebensstil und zu den Vorlieben der Bevölkerung in Lateinamerika, in der geselliges Beisammensein und der Konsum süßer Leckereien nichts Ungewöhnliches sind.</a:t>
            </a:r>
            <a:br>
              <a:rPr lang="de-DE"/>
            </a:br>
            <a:r>
              <a:rPr lang="de-DE"/>
              <a:t>Laut einem Bericht von Grand View Research wurde der globale Chai-Tee-Markt im Jahr 2019 auf 1,9 Mrd. USD geschätzt und wird voraussichtlich von 2020 bis 2027 mit einer durchschnittlichen jährlichen Wachstumsrate (CAGR) von 5,5 % wachsen. Der Bericht besagt auch, dass Lateinamerika eine der am schnellsten wachsenden Regionen für Chai-Tee ist, mit einer CAGR von 6,2 % von 2020 bis 2027. Die wichtigsten Faktoren für das Wachstum von Chai-Tee in Lateinamerika sind:</a:t>
            </a:r>
            <a:br>
              <a:rPr lang="de-DE"/>
            </a:br>
            <a:r>
              <a:rPr lang="de-DE"/>
              <a:t>·         Das wachsende Bewusstsein und Interesse an den gesundheitlichen Vorteilen und kulturellen Aspekten von Chai-Tee</a:t>
            </a:r>
            <a:br>
              <a:rPr lang="de-DE"/>
            </a:br>
            <a:r>
              <a:rPr lang="de-DE"/>
              <a:t>        Das steigende verfügbare Einkommen und die Kaufkraft der Kundschaft aus der Mittelschicht</a:t>
            </a:r>
            <a:br>
              <a:rPr lang="de-DE"/>
            </a:br>
            <a:r>
              <a:rPr lang="de-DE"/>
              <a:t>        Die wachsende Beliebtheit von Spezialitäten- und Premium-Tees bei den jüngeren und städtischen Segmenten</a:t>
            </a:r>
            <a:br>
              <a:rPr lang="de-DE"/>
            </a:br>
            <a:r>
              <a:rPr lang="de-DE"/>
              <a:t>        Der zunehmende Vertrieb und die Verfügbarkeit von Chai-Tee-Produkten in verschiedenen Kanälen wie Supermärkten, Cafés und Online-Plattformen</a:t>
            </a:r>
            <a:br>
              <a:rPr lang="de-DE"/>
            </a:br>
            <a:r>
              <a:rPr lang="de-DE"/>
              <a:t>        Das Aufkommen neuer und innovativer Geschmacksrichtungen und Formate von Chai-Tee, wie zum Beispiel trinkfertige, Instant- und Bio-Sorten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Chai-Tee wird in Lateinamerika über den Einzelhandel, den Großhandel und Vertriebspartner vertrieben. Akteure im Einzelhandel, wie Supermärkte und Cafés, verkaufen direkt an die Kundschaft und können deren Wahrnehmung und Kaufverhalten beeinflussen. Zu den großen Akteuren im Einzelhandel gehören Walmart und Starbucks. Großhandelsunternehmen verkaufen in großen Mengen an den Einzelhandel, während Vertriebspartner Produkte von den Herstellerfirmen zum Einzelhandel transportieren.</a:t>
            </a:r>
            <a:br>
              <a:rPr lang="de-DE"/>
            </a:br>
            <a:br>
              <a:rPr lang="de-DE"/>
            </a:br>
            <a:br>
              <a:rPr lang="de-DE"/>
            </a:br>
            <a:r>
              <a:rPr lang="de-DE"/>
              <a:t>Ursprünglicher Inhalt:</a:t>
            </a:r>
            <a:br>
              <a:rPr lang="de-DE"/>
            </a:br>
            <a:r>
              <a:rPr lang="de-DE"/>
              <a:t>Die Vertriebskanäle für Chai-Tee in Lateinamerika sind die Mittel und Wege, über die Chai-Tee-Produkte an die Endverbraucher*innen geliefert und verkauft werden. Die Vertriebskanäle für Chai-Tee in Lateinamerika lassen sich in drei Typen einteilen: Einzelhandel, Großhandel und Vertriebspartner.</a:t>
            </a:r>
            <a:br>
              <a:rPr lang="de-DE"/>
            </a:br>
            <a:r>
              <a:rPr lang="de-DE"/>
              <a:t>Einzelhändler sind die Unternehmen, die Chai-Tee-Produkte direkt an Verbraucher*innen verkaufen, z. B. Supermärkte, Verbrauchermärkte, Fachgeschäfte, Cafés und Online-Plattformen. Der Einzelhandel ist der sichtbarste und zugänglichste Kanal für Chai-Tee-Produkte und kann die Wahrnehmung, die Vorlieben und den Kauf von Chai-Tee-Produkten durch die Verbraucher*innen beeinflussen. Einzelhändler können auch Werbe- und Merchandising-Unterstützung für Chai-Tee-Produkte anbieten, z. B. in Form von Displays, Beschilderung und Regalflächen. Zu den wichtigsten Einzelhandelsunternehmen für Chai-Tee-Produkte in Lateinamerika gehören Walmart, Carrefour, Oxxo, Starbucks und Amazon.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Großhandelsunternehmen kaufen Chai-Tee-Produkte in großen Mengen und verkaufen sie an den Einzelhandel oder andere Zwischenunternehmen. Sie bringen Angebot und Nachfrage von Chai-Tee-Produkten zusammen und bieten verschiedene Dienste an. Zu den wichtigsten Großhandelsunternehmen in Lateinamerika gehören Cencosud, Grupo Pao de Acucar, La Anonima und Makro.</a:t>
            </a:r>
            <a:br>
              <a:rPr lang="de-DE"/>
            </a:br>
            <a:br>
              <a:rPr lang="de-DE"/>
            </a:br>
            <a:br>
              <a:rPr lang="de-DE"/>
            </a:br>
            <a:r>
              <a:rPr lang="de-DE"/>
              <a:t>Ursprünglicher Inhalt:</a:t>
            </a:r>
            <a:br>
              <a:rPr lang="de-DE"/>
            </a:br>
            <a:r>
              <a:rPr lang="de-DE"/>
              <a:t>Großhändler sind die Unternehmen, die Chai-Tee-Produkte in großen Mengen von den Herstellern oder Vertriebshändlern kaufen und sie an Einzelhändler oder andere Zwischenhändler verkaufen. Großhändler sind das Bindeglied zwischen Angebot und Nachfrage von Chai-Tee-Produkten und können Größenvorteile sowie Lager- und Transportdienste für Chai-Tee-Produkte anbieten. Großhändler können auch Marktinformationen, Feedback und Kreditmöglichkeiten für Chai-Tee-Produkte bereitstellen. Zu den wichtigsten Großhändlern von Chai-Tee-Produkten in Lateinamerika gehören Cencosud, Grupo Pão de Açúcar, La Anónima und Makro.</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1974273"/>
            <a:ext cx="6382253" cy="2350839"/>
          </a:xfrm>
        </p:spPr>
        <p:txBody>
          <a:bodyPr>
            <a:normAutofit/>
          </a:bodyPr>
          <a:lstStyle/>
          <a:p>
            <a:r>
              <a:rPr lang="de-DE" sz="4800" dirty="0"/>
              <a:t>Marktanalysebericht für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e u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de-DE" sz="4000">
                <a:solidFill>
                  <a:srgbClr val="FFFFFF"/>
                </a:solidFill>
              </a:rPr>
              <a:t>Vertriebskanäle: Vertriebspartner</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6" cy="3342747"/>
          </a:xfrm>
        </p:spPr>
        <p:txBody>
          <a:bodyPr vert="horz" lIns="0" tIns="45720" rIns="0" bIns="45720" rtlCol="0">
            <a:normAutofit/>
          </a:bodyPr>
          <a:lstStyle/>
          <a:p>
            <a:pPr>
              <a:lnSpc>
                <a:spcPct val="90000"/>
              </a:lnSpc>
            </a:pPr>
            <a:r>
              <a:rPr lang="de-DE" sz="1300" dirty="0">
                <a:solidFill>
                  <a:srgbClr val="FFFFFF"/>
                </a:solidFill>
              </a:rPr>
              <a:t>Die Rolle der Vertriebspartner</a:t>
            </a:r>
          </a:p>
          <a:p>
            <a:pPr lvl="1">
              <a:lnSpc>
                <a:spcPct val="90000"/>
              </a:lnSpc>
            </a:pPr>
            <a:r>
              <a:rPr lang="de-DE" sz="1300" dirty="0">
                <a:solidFill>
                  <a:srgbClr val="FFFFFF"/>
                </a:solidFill>
              </a:rPr>
              <a:t>Vertretung und Vertrieb von Chai-Tee-Produkten</a:t>
            </a:r>
          </a:p>
          <a:p>
            <a:pPr lvl="1">
              <a:lnSpc>
                <a:spcPct val="90000"/>
              </a:lnSpc>
            </a:pPr>
            <a:r>
              <a:rPr lang="de-DE" sz="1300" dirty="0">
                <a:solidFill>
                  <a:srgbClr val="FFFFFF"/>
                </a:solidFill>
              </a:rPr>
              <a:t>Unterstützung des Vertriebs und des Verkaufs auf verschiedenen Märkten</a:t>
            </a:r>
          </a:p>
          <a:p>
            <a:pPr lvl="1">
              <a:lnSpc>
                <a:spcPct val="90000"/>
              </a:lnSpc>
            </a:pPr>
            <a:r>
              <a:rPr lang="de-DE" sz="1300" dirty="0">
                <a:solidFill>
                  <a:srgbClr val="FFFFFF"/>
                </a:solidFill>
              </a:rPr>
              <a:t>Angebot von Marketing-, Verkaufs- und Kundendienstleistungen</a:t>
            </a:r>
          </a:p>
          <a:p>
            <a:pPr>
              <a:lnSpc>
                <a:spcPct val="90000"/>
              </a:lnSpc>
            </a:pPr>
            <a:r>
              <a:rPr lang="de-DE" sz="1300" dirty="0">
                <a:solidFill>
                  <a:srgbClr val="FFFFFF"/>
                </a:solidFill>
              </a:rPr>
              <a:t>Beziehungen</a:t>
            </a:r>
          </a:p>
          <a:p>
            <a:pPr lvl="1">
              <a:lnSpc>
                <a:spcPct val="90000"/>
              </a:lnSpc>
            </a:pPr>
            <a:r>
              <a:rPr lang="de-DE" sz="1300" dirty="0">
                <a:solidFill>
                  <a:srgbClr val="FFFFFF"/>
                </a:solidFill>
              </a:rPr>
              <a:t>Aufbau und Pflege von Beziehungen zum Einzelhandel und zur Kundschaft</a:t>
            </a:r>
          </a:p>
          <a:p>
            <a:pPr lvl="1">
              <a:lnSpc>
                <a:spcPct val="90000"/>
              </a:lnSpc>
            </a:pPr>
            <a:r>
              <a:rPr lang="de-DE" sz="1300" dirty="0">
                <a:solidFill>
                  <a:srgbClr val="FFFFFF"/>
                </a:solidFill>
              </a:rPr>
              <a:t>Bereitstellung von technischer und logistischer Unterstützung</a:t>
            </a:r>
          </a:p>
          <a:p>
            <a:pPr>
              <a:lnSpc>
                <a:spcPct val="90000"/>
              </a:lnSpc>
            </a:pPr>
            <a:r>
              <a:rPr lang="de-DE" sz="1300" dirty="0">
                <a:solidFill>
                  <a:srgbClr val="FFFFFF"/>
                </a:solidFill>
              </a:rPr>
              <a:t>Wichtige Vertriebspartner in Lateinamerika</a:t>
            </a:r>
          </a:p>
          <a:p>
            <a:pPr lvl="1">
              <a:lnSpc>
                <a:spcPct val="90000"/>
              </a:lnSpc>
            </a:pPr>
            <a:r>
              <a:rPr lang="de-DE" sz="1300" dirty="0">
                <a:solidFill>
                  <a:srgbClr val="FFFFFF"/>
                </a:solidFill>
              </a:rPr>
              <a:t>Tailwind Traders</a:t>
            </a:r>
          </a:p>
          <a:p>
            <a:pPr lvl="1">
              <a:lnSpc>
                <a:spcPct val="90000"/>
              </a:lnSpc>
            </a:pPr>
            <a:r>
              <a:rPr lang="de-DE" sz="1300" dirty="0">
                <a:solidFill>
                  <a:srgbClr val="FFFFFF"/>
                </a:solidFill>
              </a:rPr>
              <a:t>WoodGrove Groceries</a:t>
            </a:r>
          </a:p>
        </p:txBody>
      </p:sp>
      <p:pic>
        <p:nvPicPr>
          <p:cNvPr id="5" name="Content Placeholder 4" descr="Medizinflaschen in einem Regal">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4033911" cy="5646208"/>
          </a:xfrm>
        </p:spPr>
        <p:txBody>
          <a:bodyPr anchor="ctr">
            <a:normAutofit/>
          </a:bodyPr>
          <a:lstStyle/>
          <a:p>
            <a:r>
              <a:rPr lang="de-DE" sz="4400" dirty="0">
                <a:solidFill>
                  <a:srgbClr val="FFFFFF"/>
                </a:solidFill>
              </a:rPr>
              <a:t>Werbeplan und -strategie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6007542" cy="5646208"/>
          </a:xfrm>
        </p:spPr>
        <p:txBody>
          <a:bodyPr anchor="ctr">
            <a:normAutofit lnSpcReduction="10000"/>
          </a:bodyPr>
          <a:lstStyle/>
          <a:p>
            <a:pPr>
              <a:lnSpc>
                <a:spcPct val="100000"/>
              </a:lnSpc>
            </a:pPr>
            <a:r>
              <a:rPr lang="de-DE" sz="1700" dirty="0"/>
              <a:t>Ziele des Absatzförderungsplan und der Strategie</a:t>
            </a:r>
          </a:p>
          <a:p>
            <a:pPr lvl="1">
              <a:lnSpc>
                <a:spcPct val="100000"/>
              </a:lnSpc>
            </a:pPr>
            <a:r>
              <a:rPr lang="de-DE" sz="1700" dirty="0"/>
              <a:t>Steigerung des Bekanntheitsgrads und des Interesses an Chai-Tee bei der Zielgruppe</a:t>
            </a:r>
          </a:p>
          <a:p>
            <a:pPr lvl="1">
              <a:lnSpc>
                <a:spcPct val="100000"/>
              </a:lnSpc>
            </a:pPr>
            <a:r>
              <a:rPr lang="de-DE" sz="1700" dirty="0"/>
              <a:t>Positionierung von Chai-Tee als hochwertiges, natürliches und gesundes Produkt</a:t>
            </a:r>
          </a:p>
          <a:p>
            <a:pPr lvl="1">
              <a:lnSpc>
                <a:spcPct val="100000"/>
              </a:lnSpc>
            </a:pPr>
            <a:r>
              <a:rPr lang="de-DE" sz="1700" dirty="0"/>
              <a:t>Ermutigung zum Probieren und Kaufen von Chai-Tee über verschiedene Kanäle und Anreize</a:t>
            </a:r>
          </a:p>
          <a:p>
            <a:pPr lvl="1">
              <a:lnSpc>
                <a:spcPct val="100000"/>
              </a:lnSpc>
            </a:pPr>
            <a:r>
              <a:rPr lang="de-DE" sz="1700" dirty="0"/>
              <a:t>Aufbau von Loyalität und Bindung der Chai-Tee-Kundschaft</a:t>
            </a:r>
          </a:p>
          <a:p>
            <a:pPr>
              <a:lnSpc>
                <a:spcPct val="100000"/>
              </a:lnSpc>
            </a:pPr>
            <a:r>
              <a:rPr lang="de-DE" sz="1700" dirty="0"/>
              <a:t>Taktiken, die im Rahmen des Absatzförderungsplans und der Strategie eingesetzt werden</a:t>
            </a:r>
          </a:p>
          <a:p>
            <a:pPr lvl="1">
              <a:lnSpc>
                <a:spcPct val="100000"/>
              </a:lnSpc>
            </a:pPr>
            <a:r>
              <a:rPr lang="de-DE" sz="1700" dirty="0"/>
              <a:t>Entwicklung eines einprägsamen Markennamens und Logos für Chai-Tee</a:t>
            </a:r>
          </a:p>
          <a:p>
            <a:pPr lvl="1">
              <a:lnSpc>
                <a:spcPct val="100000"/>
              </a:lnSpc>
            </a:pPr>
            <a:r>
              <a:rPr lang="de-DE" sz="1700" dirty="0"/>
              <a:t>Entwicklung einer Website und einer Präsenz in den sozialen Medien für Chai-Tee</a:t>
            </a:r>
          </a:p>
          <a:p>
            <a:pPr lvl="1">
              <a:lnSpc>
                <a:spcPct val="100000"/>
              </a:lnSpc>
            </a:pPr>
            <a:r>
              <a:rPr lang="de-DE" sz="1700" dirty="0"/>
              <a:t>Lancierung einer digitalen Marketingkampagne</a:t>
            </a:r>
          </a:p>
          <a:p>
            <a:pPr lvl="1">
              <a:lnSpc>
                <a:spcPct val="100000"/>
              </a:lnSpc>
            </a:pPr>
            <a:r>
              <a:rPr lang="de-DE" sz="1700" dirty="0"/>
              <a:t>Verteilung von Gratisproben und Gutscheinen für Chai-Tee</a:t>
            </a:r>
          </a:p>
          <a:p>
            <a:pPr lvl="1">
              <a:lnSpc>
                <a:spcPct val="100000"/>
              </a:lnSpc>
            </a:pPr>
            <a:r>
              <a:rPr lang="de-DE" sz="1700" dirty="0"/>
              <a:t>Organisation von Veranstaltungen und Wettbewerben</a:t>
            </a:r>
          </a:p>
          <a:p>
            <a:pPr>
              <a:lnSpc>
                <a:spcPct val="100000"/>
              </a:lnSpc>
            </a:pPr>
            <a:r>
              <a:rPr lang="de-DE" sz="1700" dirty="0"/>
              <a:t>Durchführung und Bewertung des Absatzförderungsplans und der Strategie</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de-DE" sz="3400"/>
              <a:t>Erwartete Ergebnisse und Herausforderungen: Erwartete Ergebnisse</a:t>
            </a:r>
          </a:p>
        </p:txBody>
      </p:sp>
      <p:pic>
        <p:nvPicPr>
          <p:cNvPr id="5" name="Content Placeholder 4" descr="Tee wird mit einer Keramikkanne in eine Tasse gegossen – schwarzer Hintergr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6661786" cy="3760891"/>
          </a:xfrm>
        </p:spPr>
        <p:txBody>
          <a:bodyPr vert="horz" lIns="0" tIns="45720" rIns="0" bIns="45720" rtlCol="0">
            <a:normAutofit/>
          </a:bodyPr>
          <a:lstStyle/>
          <a:p>
            <a:r>
              <a:rPr lang="de-DE" dirty="0"/>
              <a:t>Steigerung des Bekanntheitsgrads und des Interesses an Chai-Tee bei der Zielgruppe um 20 %</a:t>
            </a:r>
          </a:p>
          <a:p>
            <a:r>
              <a:rPr lang="de-DE" dirty="0"/>
              <a:t>Steigerung des Marktanteils von Chai-Tee um 10 % in der Region</a:t>
            </a:r>
          </a:p>
          <a:p>
            <a:r>
              <a:rPr lang="de-DE" dirty="0"/>
              <a:t>Steigerung des Absatzes und des Umsatzes von Chai-Tee um 15 % in der Region</a:t>
            </a:r>
          </a:p>
          <a:p>
            <a:r>
              <a:rPr lang="de-DE" dirty="0"/>
              <a:t>Steigerung der Zufriedenheit der Kundschaft und Kundschaftsbindungsraten für Chai-Tee in der Region um 25 %</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858651" cy="5646208"/>
          </a:xfrm>
        </p:spPr>
        <p:txBody>
          <a:bodyPr anchor="ctr">
            <a:normAutofit/>
          </a:bodyPr>
          <a:lstStyle/>
          <a:p>
            <a:r>
              <a:rPr lang="de-DE" sz="4400" dirty="0">
                <a:solidFill>
                  <a:srgbClr val="FFFFFF"/>
                </a:solidFill>
              </a:rPr>
              <a:t>Erwartete Ergebnisse und Herausforderungen: Mögliche Herausforderungen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236142" cy="5646208"/>
          </a:xfrm>
        </p:spPr>
        <p:txBody>
          <a:bodyPr anchor="ctr">
            <a:normAutofit fontScale="92500" lnSpcReduction="10000"/>
          </a:bodyPr>
          <a:lstStyle/>
          <a:p>
            <a:r>
              <a:rPr lang="de-DE" sz="2400" dirty="0"/>
              <a:t>Hoher Preis und geringe Erschwinglichkeit von Chai-Tee-Produkten im Vergleich zu anderen Getränken</a:t>
            </a:r>
          </a:p>
          <a:p>
            <a:r>
              <a:rPr lang="de-DE" sz="2400" dirty="0"/>
              <a:t>Mangelndes Bewusstsein und mangelnde Vertrautheit mit Chai-Tee in einigen Teilen der Bevölkerung</a:t>
            </a:r>
          </a:p>
          <a:p>
            <a:r>
              <a:rPr lang="de-DE" sz="2400" dirty="0"/>
              <a:t>Konkurrierende Unternehmen, die andere Teeprodukte wie Kräuter-, Grün- und Schwarztee anbieten</a:t>
            </a:r>
          </a:p>
          <a:p>
            <a:r>
              <a:rPr lang="de-DE" sz="2400" dirty="0"/>
              <a:t>Regulatorische und kulturelle Barrieren, die den Markteintritt und die Verbreitung von Chai-Tee-Produkten in einigen Ländern einschränken können</a:t>
            </a:r>
          </a:p>
          <a:p>
            <a:r>
              <a:rPr lang="de-DE" sz="2400" dirty="0"/>
              <a:t>Ökologische und soziale Aspekte, die sich auf das Angebot und die Qualität von Chai-Tee-Zutaten auswirken können</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2789" y="605896"/>
            <a:ext cx="4818771" cy="5646208"/>
          </a:xfrm>
        </p:spPr>
        <p:txBody>
          <a:bodyPr anchor="ctr">
            <a:normAutofit/>
          </a:bodyPr>
          <a:lstStyle/>
          <a:p>
            <a:r>
              <a:rPr lang="de-DE" sz="3700" dirty="0">
                <a:solidFill>
                  <a:srgbClr val="FFFFFF"/>
                </a:solidFill>
              </a:rPr>
              <a:t>Empfehlungen und Schlussfolgerungen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362056"/>
            <a:ext cx="5923721" cy="5962544"/>
          </a:xfrm>
        </p:spPr>
        <p:txBody>
          <a:bodyPr anchor="ctr">
            <a:normAutofit fontScale="92500"/>
          </a:bodyPr>
          <a:lstStyle/>
          <a:p>
            <a:pPr>
              <a:lnSpc>
                <a:spcPct val="90000"/>
              </a:lnSpc>
            </a:pPr>
            <a:r>
              <a:rPr lang="de-DE" sz="1900" dirty="0"/>
              <a:t>Chai-Tee ist ein vielversprechendes Produkt mit Wachstumspotenzial auf dem lateinamerikanischen Markt</a:t>
            </a:r>
          </a:p>
          <a:p>
            <a:pPr lvl="1">
              <a:lnSpc>
                <a:spcPct val="90000"/>
              </a:lnSpc>
            </a:pPr>
            <a:r>
              <a:rPr lang="de-DE" sz="1900" dirty="0"/>
              <a:t>Bietet eine gesunde, natürliche und exotische Alternative zu anderen Getränken</a:t>
            </a:r>
          </a:p>
          <a:p>
            <a:pPr>
              <a:lnSpc>
                <a:spcPct val="90000"/>
              </a:lnSpc>
            </a:pPr>
            <a:r>
              <a:rPr lang="de-DE" sz="1900" dirty="0"/>
              <a:t>Positionierung und Vermarktung von Chai-Tee als hochwertiges, authentisches und vielseitiges Produkt</a:t>
            </a:r>
          </a:p>
          <a:p>
            <a:pPr lvl="1">
              <a:lnSpc>
                <a:spcPct val="90000"/>
              </a:lnSpc>
            </a:pPr>
            <a:r>
              <a:rPr lang="de-DE" sz="1900" dirty="0"/>
              <a:t>Spricht verschiedene Segmente und Anlässe an</a:t>
            </a:r>
          </a:p>
          <a:p>
            <a:pPr>
              <a:lnSpc>
                <a:spcPct val="90000"/>
              </a:lnSpc>
            </a:pPr>
            <a:r>
              <a:rPr lang="de-DE" sz="1900" dirty="0"/>
              <a:t>Nutzt einzigartige Merkmale und Vorteile, wie reichhaltiges Aroma, Geschmack und gesundheitlichen Nutzen</a:t>
            </a:r>
          </a:p>
          <a:p>
            <a:pPr lvl="1">
              <a:lnSpc>
                <a:spcPct val="90000"/>
              </a:lnSpc>
            </a:pPr>
            <a:r>
              <a:rPr lang="de-DE" sz="1900" dirty="0"/>
              <a:t>Unterscheidet sich von anderen Teeprodukten</a:t>
            </a:r>
          </a:p>
          <a:p>
            <a:pPr>
              <a:lnSpc>
                <a:spcPct val="90000"/>
              </a:lnSpc>
            </a:pPr>
            <a:r>
              <a:rPr lang="de-DE" sz="1900" dirty="0"/>
              <a:t>Anwendung einer Mischung aus Online- und Offline-Taktiken, um Ihre Zielgruppe zu erreichen und zu binden</a:t>
            </a:r>
          </a:p>
          <a:p>
            <a:pPr lvl="1">
              <a:lnSpc>
                <a:spcPct val="90000"/>
              </a:lnSpc>
            </a:pPr>
            <a:r>
              <a:rPr lang="de-DE" sz="1900" dirty="0"/>
              <a:t>Schaffung einer loyalen und zufriedenen wiederkehrenden Kundschaft</a:t>
            </a:r>
          </a:p>
          <a:p>
            <a:pPr>
              <a:lnSpc>
                <a:spcPct val="90000"/>
              </a:lnSpc>
            </a:pPr>
            <a:r>
              <a:rPr lang="de-DE" sz="1900" dirty="0"/>
              <a:t>Bewältigung von Herausforderungen und Bedrohungen, wie Preis, Bekanntheitsgrad, Wettbewerb, Regulierung und Nachhaltigkeit</a:t>
            </a:r>
          </a:p>
          <a:p>
            <a:pPr lvl="1">
              <a:lnSpc>
                <a:spcPct val="90000"/>
              </a:lnSpc>
            </a:pPr>
            <a:r>
              <a:rPr lang="de-DE" sz="1900" dirty="0"/>
              <a:t>Ständige Überwachung, Bewertung und Anpassung des Absatzförderungsplans und der Strategie</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de-DE"/>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9" y="963507"/>
            <a:ext cx="5617662" cy="4938851"/>
          </a:xfrm>
        </p:spPr>
        <p:txBody>
          <a:bodyPr anchor="ctr">
            <a:normAutofit/>
          </a:bodyPr>
          <a:lstStyle/>
          <a:p>
            <a:pPr>
              <a:lnSpc>
                <a:spcPct val="100000"/>
              </a:lnSpc>
            </a:pPr>
            <a:r>
              <a:rPr lang="de-DE" sz="1800" dirty="0"/>
              <a:t>Einführung</a:t>
            </a:r>
          </a:p>
          <a:p>
            <a:pPr>
              <a:lnSpc>
                <a:spcPct val="100000"/>
              </a:lnSpc>
            </a:pPr>
            <a:r>
              <a:rPr lang="de-DE" sz="1800" dirty="0"/>
              <a:t>Produktbeschreibung</a:t>
            </a:r>
          </a:p>
          <a:p>
            <a:pPr>
              <a:lnSpc>
                <a:spcPct val="100000"/>
              </a:lnSpc>
            </a:pPr>
            <a:r>
              <a:rPr lang="de-DE" sz="1800" dirty="0"/>
              <a:t>Produktbeschreibung (1/2)</a:t>
            </a:r>
          </a:p>
          <a:p>
            <a:pPr>
              <a:lnSpc>
                <a:spcPct val="100000"/>
              </a:lnSpc>
            </a:pPr>
            <a:r>
              <a:rPr lang="de-DE" sz="1800" dirty="0"/>
              <a:t>Produktbeschreibung (2/2)</a:t>
            </a:r>
          </a:p>
          <a:p>
            <a:pPr>
              <a:lnSpc>
                <a:spcPct val="100000"/>
              </a:lnSpc>
            </a:pPr>
            <a:r>
              <a:rPr lang="de-DE" sz="1800" dirty="0"/>
              <a:t>Markttrend und Nachfrage</a:t>
            </a:r>
          </a:p>
          <a:p>
            <a:pPr>
              <a:lnSpc>
                <a:spcPct val="100000"/>
              </a:lnSpc>
            </a:pPr>
            <a:r>
              <a:rPr lang="de-DE" sz="1800" dirty="0"/>
              <a:t>Marktanteil von Chai Tea in Lateinamerika</a:t>
            </a:r>
          </a:p>
          <a:p>
            <a:pPr>
              <a:lnSpc>
                <a:spcPct val="100000"/>
              </a:lnSpc>
            </a:pPr>
            <a:r>
              <a:rPr lang="de-DE" sz="1800" dirty="0"/>
              <a:t>Vertriebskanäle</a:t>
            </a:r>
          </a:p>
          <a:p>
            <a:pPr>
              <a:lnSpc>
                <a:spcPct val="100000"/>
              </a:lnSpc>
            </a:pPr>
            <a:r>
              <a:rPr lang="de-DE" sz="1800" dirty="0"/>
              <a:t>Werbeplan und -strategie</a:t>
            </a:r>
          </a:p>
          <a:p>
            <a:pPr>
              <a:lnSpc>
                <a:spcPct val="100000"/>
              </a:lnSpc>
            </a:pPr>
            <a:r>
              <a:rPr lang="de-DE" sz="1800" dirty="0"/>
              <a:t>Erwartete Ergebnisse und Herausforderungen</a:t>
            </a:r>
          </a:p>
          <a:p>
            <a:pPr>
              <a:lnSpc>
                <a:spcPct val="100000"/>
              </a:lnSpc>
            </a:pPr>
            <a:r>
              <a:rPr lang="de-DE" sz="1800" dirty="0"/>
              <a:t>Empfehlungen und Schlussfolgerungen</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de-DE" sz="4000">
                <a:solidFill>
                  <a:srgbClr val="FFFFFF"/>
                </a:solidFill>
              </a:rPr>
              <a:t>Einführung</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760893" cy="3342747"/>
          </a:xfrm>
        </p:spPr>
        <p:txBody>
          <a:bodyPr vert="horz" lIns="0" tIns="45720" rIns="0" bIns="45720" rtlCol="0">
            <a:normAutofit/>
          </a:bodyPr>
          <a:lstStyle/>
          <a:p>
            <a:pPr>
              <a:lnSpc>
                <a:spcPct val="90000"/>
              </a:lnSpc>
            </a:pPr>
            <a:r>
              <a:rPr lang="de-DE" sz="1500" dirty="0">
                <a:solidFill>
                  <a:srgbClr val="FFFFFF"/>
                </a:solidFill>
              </a:rPr>
              <a:t>Produktbeschreibung, Merkmale und Nutzen</a:t>
            </a:r>
          </a:p>
          <a:p>
            <a:pPr>
              <a:lnSpc>
                <a:spcPct val="90000"/>
              </a:lnSpc>
            </a:pPr>
            <a:r>
              <a:rPr lang="de-DE" sz="1500" dirty="0">
                <a:solidFill>
                  <a:srgbClr val="FFFFFF"/>
                </a:solidFill>
              </a:rPr>
              <a:t>Markttrend und Nachfrage in Lateinamerika</a:t>
            </a:r>
          </a:p>
          <a:p>
            <a:pPr>
              <a:lnSpc>
                <a:spcPct val="90000"/>
              </a:lnSpc>
            </a:pPr>
            <a:r>
              <a:rPr lang="de-DE" sz="1500" dirty="0">
                <a:solidFill>
                  <a:srgbClr val="FFFFFF"/>
                </a:solidFill>
              </a:rPr>
              <a:t>Wettbewerbsanalyse in Lateinamerika</a:t>
            </a:r>
          </a:p>
          <a:p>
            <a:pPr>
              <a:lnSpc>
                <a:spcPct val="90000"/>
              </a:lnSpc>
            </a:pPr>
            <a:r>
              <a:rPr lang="de-DE" sz="1500" dirty="0">
                <a:solidFill>
                  <a:srgbClr val="FFFFFF"/>
                </a:solidFill>
              </a:rPr>
              <a:t>Vertriebskanäle in Lateinamerika</a:t>
            </a:r>
          </a:p>
          <a:p>
            <a:pPr>
              <a:lnSpc>
                <a:spcPct val="90000"/>
              </a:lnSpc>
            </a:pPr>
            <a:r>
              <a:rPr lang="de-DE" sz="1500" dirty="0">
                <a:solidFill>
                  <a:srgbClr val="FFFFFF"/>
                </a:solidFill>
              </a:rPr>
              <a:t>Absatzförderungsplan und -strategie in Lateinamerika</a:t>
            </a:r>
          </a:p>
          <a:p>
            <a:pPr>
              <a:lnSpc>
                <a:spcPct val="90000"/>
              </a:lnSpc>
            </a:pPr>
            <a:r>
              <a:rPr lang="de-DE" sz="1500" dirty="0">
                <a:solidFill>
                  <a:srgbClr val="FFFFFF"/>
                </a:solidFill>
              </a:rPr>
              <a:t>Erwartete Ergebnisse und Herausforderungen</a:t>
            </a:r>
          </a:p>
          <a:p>
            <a:pPr>
              <a:lnSpc>
                <a:spcPct val="90000"/>
              </a:lnSpc>
            </a:pPr>
            <a:r>
              <a:rPr lang="de-DE" sz="1500" dirty="0">
                <a:solidFill>
                  <a:srgbClr val="FFFFFF"/>
                </a:solidFill>
              </a:rPr>
              <a:t>Empfehlungen und Schlussfolgerungen</a:t>
            </a:r>
          </a:p>
        </p:txBody>
      </p:sp>
      <p:pic>
        <p:nvPicPr>
          <p:cNvPr id="5" name="Content Placeholder 4" descr="Indischer Masala Chai Tee. Gewürztee mit Milch auf einem rustikalen Holztisch.">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129180" y="4905301"/>
            <a:ext cx="5493698" cy="1554485"/>
          </a:xfrm>
        </p:spPr>
        <p:txBody>
          <a:bodyPr vert="horz" lIns="91440" tIns="45720" rIns="91440" bIns="45720" rtlCol="0" anchor="ctr">
            <a:normAutofit/>
          </a:bodyPr>
          <a:lstStyle/>
          <a:p>
            <a:pPr algn="r"/>
            <a:r>
              <a:rPr lang="de-DE" sz="4000" dirty="0">
                <a:solidFill>
                  <a:srgbClr val="FFFFFF"/>
                </a:solidFill>
              </a:rPr>
              <a:t>Produktbeschreibung</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640017" cy="1554485"/>
          </a:xfrm>
        </p:spPr>
        <p:txBody>
          <a:bodyPr vert="horz" lIns="0" tIns="45720" rIns="0" bIns="45720" rtlCol="0" anchor="ctr">
            <a:normAutofit/>
          </a:bodyPr>
          <a:lstStyle/>
          <a:p>
            <a:pPr>
              <a:lnSpc>
                <a:spcPct val="90000"/>
              </a:lnSpc>
            </a:pPr>
            <a:r>
              <a:rPr lang="de-DE" sz="1500" dirty="0">
                <a:solidFill>
                  <a:srgbClr val="FFFFFF"/>
                </a:solidFill>
              </a:rPr>
              <a:t>Sorgfältig hergestellte Mischung</a:t>
            </a:r>
          </a:p>
          <a:p>
            <a:pPr lvl="1">
              <a:lnSpc>
                <a:spcPct val="90000"/>
              </a:lnSpc>
            </a:pPr>
            <a:r>
              <a:rPr lang="de-DE" sz="1500" dirty="0">
                <a:solidFill>
                  <a:srgbClr val="FFFFFF"/>
                </a:solidFill>
              </a:rPr>
              <a:t>Eine Hommage an die zeitlosen Traditionen des indischen Chai</a:t>
            </a:r>
          </a:p>
          <a:p>
            <a:pPr>
              <a:lnSpc>
                <a:spcPct val="90000"/>
              </a:lnSpc>
            </a:pPr>
            <a:r>
              <a:rPr lang="de-DE" sz="1500" dirty="0">
                <a:solidFill>
                  <a:srgbClr val="FFFFFF"/>
                </a:solidFill>
              </a:rPr>
              <a:t>Bezaubernde Reise durch die pulsierenden Landschaften Indiens</a:t>
            </a:r>
          </a:p>
          <a:p>
            <a:pPr lvl="1">
              <a:lnSpc>
                <a:spcPct val="90000"/>
              </a:lnSpc>
            </a:pPr>
            <a:r>
              <a:rPr lang="de-DE" sz="1500" dirty="0">
                <a:solidFill>
                  <a:srgbClr val="FFFFFF"/>
                </a:solidFill>
              </a:rPr>
              <a:t>Ermöglicht Ihnen ein authentisches Chai-Erlebnis direkt Zuhause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2812730010"/>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de-DE" sz="3200" dirty="0"/>
                        <a:t>Produktbesch-reibung</a:t>
                      </a:r>
                    </a:p>
                  </a:txBody>
                  <a:tcPr marL="167640" marR="167640" marT="83820" marB="83820" anchor="ctr"/>
                </a:tc>
                <a:tc>
                  <a:txBody>
                    <a:bodyPr/>
                    <a:lstStyle/>
                    <a:p>
                      <a:r>
                        <a:rPr lang="de-DE" sz="3200"/>
                        <a:t>Merkmale</a:t>
                      </a:r>
                    </a:p>
                  </a:txBody>
                  <a:tcPr marL="167640" marR="167640" marT="83820" marB="83820" anchor="ctr"/>
                </a:tc>
                <a:tc>
                  <a:txBody>
                    <a:bodyPr/>
                    <a:lstStyle/>
                    <a:p>
                      <a:r>
                        <a:rPr lang="de-DE" sz="3200"/>
                        <a:t>Nutzen</a:t>
                      </a:r>
                    </a:p>
                  </a:txBody>
                  <a:tcPr marL="167640" marR="167640" marT="83820" marB="83820" anchor="ctr"/>
                </a:tc>
                <a:extLst>
                  <a:ext uri="{0D108BD9-81ED-4DB2-BD59-A6C34878D82A}">
                    <a16:rowId xmlns:a16="http://schemas.microsoft.com/office/drawing/2014/main" val="1770408993"/>
                  </a:ext>
                </a:extLst>
              </a:tr>
              <a:tr h="1743456">
                <a:tc>
                  <a:txBody>
                    <a:bodyPr/>
                    <a:lstStyle/>
                    <a:p>
                      <a:r>
                        <a:rPr lang="de-DE" sz="3200"/>
                        <a:t>Mystic Spice Premium Chai Tea</a:t>
                      </a:r>
                    </a:p>
                  </a:txBody>
                  <a:tcPr marL="167640" marR="167640" marT="83820" marB="83820" anchor="ctr"/>
                </a:tc>
                <a:tc>
                  <a:txBody>
                    <a:bodyPr/>
                    <a:lstStyle/>
                    <a:p>
                      <a:r>
                        <a:rPr lang="de-DE" sz="3200" dirty="0"/>
                        <a:t>Sorgfältig hergestellte Mischung</a:t>
                      </a:r>
                    </a:p>
                  </a:txBody>
                  <a:tcPr marL="167640" marR="167640" marT="83820" marB="83820" anchor="ctr"/>
                </a:tc>
                <a:tc>
                  <a:txBody>
                    <a:bodyPr/>
                    <a:lstStyle/>
                    <a:p>
                      <a:r>
                        <a:rPr lang="de-DE" sz="3200" dirty="0"/>
                        <a:t>Authentisches Chai-Erlebnis</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de-DE"/>
              <a:t>Produktbeschreibung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554312"/>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de-DE" sz="1400">
                          <a:effectLst/>
                        </a:rPr>
                        <a:t>Produktname</a:t>
                      </a:r>
                    </a:p>
                  </a:txBody>
                  <a:tcPr marL="49352" marR="49352" marT="49352" marB="49352"/>
                </a:tc>
                <a:tc>
                  <a:txBody>
                    <a:bodyPr/>
                    <a:lstStyle/>
                    <a:p>
                      <a:pPr>
                        <a:spcAft>
                          <a:spcPts val="0"/>
                        </a:spcAft>
                      </a:pPr>
                      <a:r>
                        <a:rPr lang="de-DE" sz="1400">
                          <a:effectLst/>
                        </a:rPr>
                        <a:t>Produktbeschreibung</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de-DE" sz="1400">
                          <a:effectLst/>
                        </a:rPr>
                        <a:t>Mystic Spice Premium Chai Tea</a:t>
                      </a:r>
                    </a:p>
                  </a:txBody>
                  <a:tcPr marL="49352" marR="49352" marT="49352" marB="49352"/>
                </a:tc>
                <a:tc>
                  <a:txBody>
                    <a:bodyPr/>
                    <a:lstStyle/>
                    <a:p>
                      <a:pPr>
                        <a:spcAft>
                          <a:spcPts val="0"/>
                        </a:spcAft>
                      </a:pPr>
                      <a:r>
                        <a:rPr lang="de-DE" sz="1400">
                          <a:effectLst/>
                        </a:rPr>
                        <a:t>Genießen Sie die reichhaltige und aromatische Umarmung des Mystic Spice Premium Chai Tea, einer sorgfältig hergestellten Mischung, die die zeitlosen Traditionen des indischen Chai ehrt. Jede Tasse bietet eine bezaubernde Reise durch die pulsierenden Landschaften Indiens und ermöglicht Ihnen ein authentisches Chai-Erlebnis bei Ihnen zu Hause.</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de-DE" sz="1400">
                          <a:effectLst/>
                        </a:rPr>
                        <a:t>Wichtige Features</a:t>
                      </a:r>
                    </a:p>
                  </a:txBody>
                  <a:tcPr marL="49352" marR="49352" marT="49352" marB="49352"/>
                </a:tc>
                <a:tc>
                  <a:txBody>
                    <a:bodyPr/>
                    <a:lstStyle/>
                    <a:p>
                      <a:pPr>
                        <a:spcAft>
                          <a:spcPts val="0"/>
                        </a:spcAft>
                      </a:pPr>
                      <a:r>
                        <a:rPr lang="de-DE" sz="1400">
                          <a:effectLst/>
                        </a:rPr>
                        <a:t>Hauptvorteile</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de-DE" sz="1400">
                          <a:effectLst/>
                        </a:rPr>
                        <a:t>Authentische Mischung: Unser Chai ist eine harmonische Mischung aus erstklassigen Schwarzteeblättern und einer charakteristischen Auswahl an gemahlenen Gewürzen, darunter Zimt, Kardamom, Nelken, Ingwer und schwarzer Pfeffer. Diese jahrhundertealte Rezeptur verspricht einen authentischen und kräftigen Geschmack bei jedem Schluck.</a:t>
                      </a:r>
                    </a:p>
                  </a:txBody>
                  <a:tcPr marL="49352" marR="49352" marT="49352" marB="49352"/>
                </a:tc>
                <a:tc>
                  <a:txBody>
                    <a:bodyPr/>
                    <a:lstStyle/>
                    <a:p>
                      <a:pPr>
                        <a:spcAft>
                          <a:spcPts val="0"/>
                        </a:spcAft>
                      </a:pPr>
                      <a:r>
                        <a:rPr lang="de-DE" sz="1400">
                          <a:effectLst/>
                        </a:rPr>
                        <a:t>Gesundheitsfördernde Inhaltsstoffe: Jede Zutat im Mystic Spice Chai Tea wird aufgrund ihrer natürlichen gesundheitlichen Vorteile ausgewählt. Ingwer und Kardamom fördern die Verdauung, Zimt hilft bei der Regulierung des Blutzuckerspiegels, und Nelken sorgen für einen Schub an Antioxidantien.</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de-DE" sz="4400" dirty="0">
                <a:solidFill>
                  <a:srgbClr val="FFFFFF"/>
                </a:solidFill>
              </a:rPr>
              <a:t>Produktbes-chreibung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84510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de-DE" sz="1100">
                          <a:effectLst/>
                        </a:rPr>
                        <a:t>Produktname</a:t>
                      </a:r>
                    </a:p>
                  </a:txBody>
                  <a:tcPr marL="36849" marR="36849" marT="36849" marB="36849"/>
                </a:tc>
                <a:tc>
                  <a:txBody>
                    <a:bodyPr/>
                    <a:lstStyle/>
                    <a:p>
                      <a:pPr>
                        <a:spcAft>
                          <a:spcPts val="0"/>
                        </a:spcAft>
                      </a:pPr>
                      <a:r>
                        <a:rPr lang="de-DE" sz="1100">
                          <a:effectLst/>
                        </a:rPr>
                        <a:t>Produktbeschreibung</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de-DE" sz="1100">
                          <a:effectLst/>
                        </a:rPr>
                        <a:t>Reiches Aroma und Geschmack: Das warme, würzige Aroma und der intensive, belebende Geschmack unseres Chai machen ihn zum perfekten Getränk für den Start in den Tag oder zum Entspannen am Abend. Die Aromen sind intensiv, aber dennoch ausgewogen und sorgen für ein beruhigendes und entspannendes Erlebnis.</a:t>
                      </a:r>
                    </a:p>
                  </a:txBody>
                  <a:tcPr marL="36849" marR="36849" marT="36849" marB="36849"/>
                </a:tc>
                <a:tc>
                  <a:txBody>
                    <a:bodyPr/>
                    <a:lstStyle/>
                    <a:p>
                      <a:pPr>
                        <a:spcAft>
                          <a:spcPts val="0"/>
                        </a:spcAft>
                      </a:pPr>
                      <a:r>
                        <a:rPr lang="de-DE" sz="1100">
                          <a:effectLst/>
                        </a:rPr>
                        <a:t>Vielseitige Brühoptionen: Ob Sie Ihren Chai dampfend heiß, als erfrischenden Eistee oder als cremiges Milchgetränk mögen: Unsere Mischung ist vielseitig genug, um allen Vorlieben gerecht zu werden. Eine einfache Zubereitungsanleitung liegt bei, damit Sie Ihren Chai genau so genießen können, wie Sie ihn mögen.</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de-DE" sz="1100">
                          <a:effectLst/>
                        </a:rPr>
                        <a:t>Nachhaltig bezogen: Da wir uns der Nachhaltigkeit verpflichtet haben, beziehen wir unsere Zutaten von kleinen landwirtschaftlichen Betrieben, die biologischen Anbau betreiben. So gewährleisten wir nicht nur die beste Qualität, sondern auch das Wohlergehen unseres Planeten.</a:t>
                      </a:r>
                    </a:p>
                  </a:txBody>
                  <a:tcPr marL="36849" marR="36849" marT="36849" marB="36849"/>
                </a:tc>
                <a:tc>
                  <a:txBody>
                    <a:bodyPr/>
                    <a:lstStyle/>
                    <a:p>
                      <a:pPr>
                        <a:spcAft>
                          <a:spcPts val="0"/>
                        </a:spcAft>
                      </a:pPr>
                      <a:r>
                        <a:rPr lang="de-DE" sz="1100">
                          <a:effectLst/>
                        </a:rPr>
                        <a:t>Edle Verpackung: Mystic Spice Chai Tea wird in einer wunderschön gestalteten, umweltfreundlichen Verpackung geliefert und ist damit ein ideales Geschenk für all diejenigen, die gerne Tee trinken, oder ein luxuriöser Genuss für Sie selbst.</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de-DE" sz="1100">
                          <a:effectLst/>
                        </a:rPr>
                        <a:t>Kundenzufriedenheitsgarantie: Wir stehen hinter unserem Produkt und bieten eine Zufriedenheitsgarantie. Sollte der Mystic Spice Chai Tea Ihre Erwartungen nicht erfüllen, verpflichten wir uns dazu, uns zu verbessern.</a:t>
                      </a:r>
                    </a:p>
                  </a:txBody>
                  <a:tcPr marL="36849" marR="36849" marT="36849" marB="36849"/>
                </a:tc>
                <a:tc>
                  <a:txBody>
                    <a:bodyPr/>
                    <a:lstStyle/>
                    <a:p>
                      <a:pPr>
                        <a:spcAft>
                          <a:spcPts val="0"/>
                        </a:spcAft>
                      </a:pPr>
                      <a:r>
                        <a:rPr lang="de-DE" sz="1100">
                          <a:effectLst/>
                        </a:rPr>
                        <a:t>Ideal für: Personen, die gerne Tee trinken, gesundheitsbewusste Menschen, Menschen, die warme, würzige Getränke mögen, und alle, die den reichhaltigen Geschmack des traditionellen indischen Chai kennenlernen möchten.</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de-DE"/>
              <a:t>Markttrend und Nachfrage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5"/>
            <a:ext cx="5414556" cy="3644171"/>
          </a:xfrm>
        </p:spPr>
        <p:txBody>
          <a:bodyPr vert="horz" lIns="0" tIns="45720" rIns="0" bIns="45720" rtlCol="0">
            <a:normAutofit lnSpcReduction="10000"/>
          </a:bodyPr>
          <a:lstStyle/>
          <a:p>
            <a:pPr>
              <a:lnSpc>
                <a:spcPct val="90000"/>
              </a:lnSpc>
            </a:pPr>
            <a:r>
              <a:rPr lang="de-DE" sz="1400" dirty="0"/>
              <a:t>Lateinamerika bietet eine große Chance für Chai-Tee</a:t>
            </a:r>
          </a:p>
          <a:p>
            <a:pPr lvl="1">
              <a:lnSpc>
                <a:spcPct val="90000"/>
              </a:lnSpc>
            </a:pPr>
            <a:r>
              <a:rPr lang="de-DE" sz="1400" dirty="0"/>
              <a:t>Wachsende Nachfrage nach gesunden, natürlichen und exotischen Produkten</a:t>
            </a:r>
          </a:p>
          <a:p>
            <a:pPr lvl="1">
              <a:lnSpc>
                <a:spcPct val="90000"/>
              </a:lnSpc>
            </a:pPr>
            <a:r>
              <a:rPr lang="de-DE" sz="1400" dirty="0"/>
              <a:t>Starke Teekultur in Ländern wie Argentinien, Chile und Uruguay</a:t>
            </a:r>
          </a:p>
          <a:p>
            <a:pPr lvl="1">
              <a:lnSpc>
                <a:spcPct val="90000"/>
              </a:lnSpc>
            </a:pPr>
            <a:r>
              <a:rPr lang="de-DE" sz="1400" dirty="0"/>
              <a:t>Chai-Tee ist sowohl für Tee- als auch für Kaffeebegeisterte geeignet</a:t>
            </a:r>
          </a:p>
          <a:p>
            <a:pPr lvl="1">
              <a:lnSpc>
                <a:spcPct val="90000"/>
              </a:lnSpc>
            </a:pPr>
            <a:r>
              <a:rPr lang="de-DE" sz="1400" dirty="0"/>
              <a:t>Chai-Tee passt zum Lebensstil und zu den Vorlieben der lateinamerikanischen konsumierenden Zielgruppe</a:t>
            </a:r>
          </a:p>
          <a:p>
            <a:pPr>
              <a:lnSpc>
                <a:spcPct val="90000"/>
              </a:lnSpc>
            </a:pPr>
            <a:r>
              <a:rPr lang="de-DE" sz="1400" dirty="0"/>
              <a:t>Die Größe des globalen Chai-Tee-Marktes wurde 2019 auf 1,9 Milliarden USD geschätzt</a:t>
            </a:r>
          </a:p>
          <a:p>
            <a:pPr lvl="1">
              <a:lnSpc>
                <a:spcPct val="90000"/>
              </a:lnSpc>
            </a:pPr>
            <a:r>
              <a:rPr lang="de-DE" sz="1400" dirty="0"/>
              <a:t>Erwartetes Wachstum mit einer durchschnittlichen jährlichen Wachstumsrate von 5,5 % von 2020 bis 2027</a:t>
            </a:r>
          </a:p>
          <a:p>
            <a:pPr lvl="1">
              <a:lnSpc>
                <a:spcPct val="90000"/>
              </a:lnSpc>
            </a:pPr>
            <a:r>
              <a:rPr lang="de-DE" sz="1400" dirty="0"/>
              <a:t>Lateinamerika ist eine der wachstumsstärksten Regionen für Chai-Tee</a:t>
            </a:r>
          </a:p>
          <a:p>
            <a:pPr lvl="1">
              <a:lnSpc>
                <a:spcPct val="90000"/>
              </a:lnSpc>
            </a:pPr>
            <a:r>
              <a:rPr lang="de-DE" sz="1400" dirty="0"/>
              <a:t>Zu den wichtigsten Wachstumstreibern gehören das zunehmende Bewusstsein, das steigende verfügbare Einkommen und die Ausweitung des Vertriebs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2069546475"/>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de-DE" sz="2000" b="1" cap="all">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de-DE" sz="2000" b="1" cap="all">
                          <a:solidFill>
                            <a:schemeClr val="tx1"/>
                          </a:solidFill>
                        </a:rPr>
                        <a:t>Größe des Chai-Tee-Marktes (Mrd. USD)</a:t>
                      </a:r>
                    </a:p>
                  </a:txBody>
                  <a:tcPr marL="223396" marR="223396" marT="223396" marB="223396" anchor="ctr">
                    <a:lnL w="12700" cmpd="sng">
                      <a:noFill/>
                    </a:lnL>
                    <a:lnR w="12700" cmpd="sng">
                      <a:noFill/>
                    </a:lnR>
                    <a:lnT w="12700" cmpd="sng">
                      <a:noFill/>
                    </a:lnT>
                    <a:lnB w="38100" cmpd="sng">
                      <a:noFill/>
                    </a:lnB>
                    <a:noFill/>
                  </a:tcPr>
                </a:tc>
                <a:tc>
                  <a:txBody>
                    <a:bodyPr/>
                    <a:lstStyle/>
                    <a:p>
                      <a:r>
                        <a:rPr lang="de-DE" sz="2000" b="1" cap="all">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de-DE" sz="2600" cap="none">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de-DE" sz="26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de-DE" sz="2600" cap="none">
                          <a:solidFill>
                            <a:schemeClr val="tx1"/>
                          </a:solidFill>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de-DE" sz="2600" cap="none" dirty="0">
                          <a:solidFill>
                            <a:schemeClr val="tx1"/>
                          </a:solidFill>
                        </a:rPr>
                        <a:t>Lateina-merika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de-DE" sz="2600" cap="none">
                          <a:solidFill>
                            <a:schemeClr val="tx1"/>
                          </a:solidFill>
                        </a:rPr>
                        <a:t>n/v</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de-DE" sz="2600" cap="none" dirty="0">
                          <a:solidFill>
                            <a:schemeClr val="tx1"/>
                          </a:solidFill>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27549" y="605896"/>
            <a:ext cx="4648593" cy="5646208"/>
          </a:xfrm>
        </p:spPr>
        <p:txBody>
          <a:bodyPr anchor="ctr">
            <a:normAutofit/>
          </a:bodyPr>
          <a:lstStyle/>
          <a:p>
            <a:r>
              <a:rPr lang="de-DE" sz="4400" dirty="0">
                <a:solidFill>
                  <a:srgbClr val="FFFFFF"/>
                </a:solidFill>
              </a:rPr>
              <a:t>Vertriebskanäle: Einzelhandel</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de-DE" sz="2200"/>
              <a:t>Einzelhandel: Verkauf von Chai-Tee-Produkten direkt an die Kundschaft</a:t>
            </a:r>
          </a:p>
          <a:p>
            <a:pPr lvl="1"/>
            <a:r>
              <a:rPr lang="de-DE" sz="2200"/>
              <a:t>Supermärkte, Lebensmittelgeschäfte, Fachgeschäfte, Cafés und Online-Plattformen</a:t>
            </a:r>
          </a:p>
          <a:p>
            <a:pPr lvl="1"/>
            <a:r>
              <a:rPr lang="de-DE" sz="2200"/>
              <a:t>Beeinflussung von Wahrnehmung, Vorlieben und Kaufverhalten der Kundschaft</a:t>
            </a:r>
          </a:p>
          <a:p>
            <a:pPr lvl="1"/>
            <a:r>
              <a:rPr lang="de-DE" sz="2200"/>
              <a:t>Unterstützung bei Werbung und Merchandising</a:t>
            </a:r>
          </a:p>
          <a:p>
            <a:pPr lvl="1"/>
            <a:r>
              <a:rPr lang="de-DE" sz="2200"/>
              <a:t>Die wichtigsten Akteure im Großhandel</a:t>
            </a:r>
          </a:p>
          <a:p>
            <a:r>
              <a:rPr lang="de-DE" sz="2200"/>
              <a:t>Großhandel: Verkauf von Chai-Tee-Produkten in großen Mengen an den Einzelhandel</a:t>
            </a:r>
          </a:p>
          <a:p>
            <a:r>
              <a:rPr lang="de-DE" sz="2200"/>
              <a:t>Vertriebspartner: Transport von Chai-Tee-Produkten von den Herstellern zum Einzelhandel</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68581" y="605896"/>
            <a:ext cx="4580028" cy="5646208"/>
          </a:xfrm>
        </p:spPr>
        <p:txBody>
          <a:bodyPr anchor="ctr">
            <a:normAutofit/>
          </a:bodyPr>
          <a:lstStyle/>
          <a:p>
            <a:r>
              <a:rPr lang="de-DE" sz="4400" dirty="0">
                <a:solidFill>
                  <a:srgbClr val="FFFFFF"/>
                </a:solidFill>
              </a:rPr>
              <a:t>Vertriebskanäle: Großhandel</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438256"/>
            <a:ext cx="6319962" cy="5909204"/>
          </a:xfrm>
        </p:spPr>
        <p:txBody>
          <a:bodyPr anchor="ctr">
            <a:normAutofit/>
          </a:bodyPr>
          <a:lstStyle/>
          <a:p>
            <a:r>
              <a:rPr lang="de-DE" sz="2400" dirty="0"/>
              <a:t>Großhandelsunternehmen kaufen Chai-Tee-Produkte in großen Mengen von Herstellerfirmen oder Vertriebspartnern</a:t>
            </a:r>
          </a:p>
          <a:p>
            <a:pPr lvl="1"/>
            <a:r>
              <a:rPr lang="de-DE" sz="2400" dirty="0"/>
              <a:t>Sie verkaufen an den Einzelhandel oder andere Zwischenunternehmen</a:t>
            </a:r>
          </a:p>
          <a:p>
            <a:r>
              <a:rPr lang="de-DE" sz="2400" dirty="0"/>
              <a:t>Die Großhandelsunternehmen bringen Angebot und Nachfrage von Chai-Tee-Produkten zusammen</a:t>
            </a:r>
          </a:p>
          <a:p>
            <a:pPr lvl="1"/>
            <a:r>
              <a:rPr lang="de-DE" sz="2400" dirty="0"/>
              <a:t>Sie bieten Größenvorteile, Lager- und Transportdienste</a:t>
            </a:r>
          </a:p>
          <a:p>
            <a:r>
              <a:rPr lang="de-DE" sz="2400" dirty="0"/>
              <a:t>Großhandelsunternehmen stellen Marktinformationen, Feedback und Kreditmöglichkeiten bereit</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TotalTime>
  <Words>3642</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Marktanalysebericht für Mystic Spice Premium Chai Tea</vt:lpstr>
      <vt:lpstr>Agenda</vt:lpstr>
      <vt:lpstr>Einführung</vt:lpstr>
      <vt:lpstr>Produktbeschreibung</vt:lpstr>
      <vt:lpstr>Produktbeschreibung (1/2)</vt:lpstr>
      <vt:lpstr>Produktbes-chreibung (2/2)</vt:lpstr>
      <vt:lpstr>Markttrend und Nachfrage</vt:lpstr>
      <vt:lpstr>Vertriebskanäle: Einzelhandel</vt:lpstr>
      <vt:lpstr>Vertriebskanäle: Großhandel</vt:lpstr>
      <vt:lpstr>Vertriebskanäle: Vertriebspartner</vt:lpstr>
      <vt:lpstr>Werbeplan und -strategie</vt:lpstr>
      <vt:lpstr>Erwartete Ergebnisse und Herausforderungen: Erwartete Ergebnisse</vt:lpstr>
      <vt:lpstr>Erwartete Ergebnisse und Herausforderungen: Mögliche Herausforderungen</vt:lpstr>
      <vt:lpstr>Empfehlungen und Schlussfolgerungen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 Tran</cp:lastModifiedBy>
  <cp:revision>2</cp:revision>
  <dcterms:created xsi:type="dcterms:W3CDTF">2024-02-09T21:35:56Z</dcterms:created>
  <dcterms:modified xsi:type="dcterms:W3CDTF">2025-06-02T07:49:25Z</dcterms:modified>
  <cp:contentStatus/>
</cp:coreProperties>
</file>