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microsoft.com/office/2020/02/relationships/classificationlabels" Target="docMetadata/LabelInfo.xml"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package/2006/relationships/metadata/thumbnail" Target="docProps/thumbnail.jpeg" /></Relationships>
</file>

<file path=ppt/presentation.xml><?xml version="1.0" encoding="utf-8"?>
<!--Generated by Aspose.Slides for Java 23.6.1-->
<p:presentation xmlns:r="http://schemas.openxmlformats.org/officeDocument/2006/relationships" xmlns:a="http://schemas.openxmlformats.org/drawingml/2006/main" xmlns:p="http://schemas.openxmlformats.org/presentationml/2006/main" removePersonalInfoOnSave="1" saveSubsetFonts="1">
  <p:sldMasterIdLst>
    <p:sldMasterId id="2147483660" r:id="rId1"/>
  </p:sldMasterIdLst>
  <p:notesMasterIdLst>
    <p:notesMasterId r:id="rId2"/>
  </p:notesMasterIdLst>
  <p:sldIdLst>
    <p:sldId id="256" r:id="rId3"/>
    <p:sldId id="257" r:id="rId4"/>
    <p:sldId id="258" r:id="rId5"/>
    <p:sldId id="259" r:id="rId6"/>
    <p:sldId id="260" r:id="rId7"/>
    <p:sldId id="261" r:id="rId8"/>
    <p:sldId id="262" r:id="rId9"/>
    <p:sldId id="268" r:id="rId10"/>
    <p:sldId id="269" r:id="rId11"/>
    <p:sldId id="270" r:id="rId12"/>
    <p:sldId id="271" r:id="rId13"/>
    <p:sldId id="272" r:id="rId14"/>
    <p:sldId id="273" r:id="rId15"/>
    <p:sldId id="274" r:id="rId16"/>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lastCol>
    <a:firstCol>
      <a:tcTxStyle b="on"/>
    </a:firstCol>
    <a:lastRow>
      <a:tcTxStyle b="on"/>
      <a:tcStyle>
        <a:tcBdr>
          <a:top>
            <a:ln w="50800" cmpd="dbl">
              <a:solidFill>
                <a:schemeClr val="accent1"/>
              </a:solidFill>
            </a:ln>
          </a:top>
        </a:tcBdr>
      </a:tcStyle>
    </a:lastRow>
    <a:firstRow>
      <a:tcTxStyle b="on">
        <a:fontRef idx="minor">
          <a:scrgbClr r="0" g="0" b="0"/>
        </a:fontRef>
        <a:schemeClr val="bg1"/>
      </a:tcTxStyle>
      <a:tcStyle>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53" d="100"/>
          <a:sy n="153" d="100"/>
        </p:scale>
        <p:origin x="168" y="210"/>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tags" Target="tags/tag1.xml" /><Relationship Id="rId18" Type="http://schemas.openxmlformats.org/officeDocument/2006/relationships/presProps" Target="presProps.xml" /><Relationship Id="rId19" Type="http://schemas.openxmlformats.org/officeDocument/2006/relationships/viewProps" Target="viewProps.xml" /><Relationship Id="rId2" Type="http://schemas.openxmlformats.org/officeDocument/2006/relationships/notesMaster" Target="notesMasters/notesMaster1.xml" /><Relationship Id="rId20" Type="http://schemas.openxmlformats.org/officeDocument/2006/relationships/theme" Target="theme/theme1.xml" /><Relationship Id="rId21"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Diese Präsentation wurde automatisch von PowerPoint Copilot generiert und basiert auf Inhalten, die in diesem Dokument gefunden wurden:</a:t>
            </a:r>
            <a:r>
              <a:rPr sz="1200"/>
              <a:t>
</a:t>
            </a:r>
            <a:r>
              <a:rPr lang="de-DE" sz="1200" b="0" i="0" strike="noStrike" cap="none" baseline="0">
                <a:solidFill>
                  <a:srgbClr val="000000"/>
                </a:solidFill>
                <a:effectLst/>
                <a:latin typeface="Aptos"/>
                <a:ea typeface="Aptos"/>
                <a:cs typeface="Aptos"/>
              </a:rPr>
              <a:t>https://microsoft-my.sharepoint.com/personal/dahans_microsoft_com/Documents/MS-4005/Market%20Analysis%20Report%20for%20Mystic%20Spice%20Premium%20Chai%20Tea.docx</a:t>
            </a:r>
            <a:r>
              <a:rPr sz="1200"/>
              <a:t>
</a:t>
            </a:r>
            <a:r>
              <a:rPr sz="1200"/>
              <a:t>
</a:t>
            </a:r>
            <a:r>
              <a:rPr sz="1200"/>
              <a:t>
</a:t>
            </a:r>
            <a:r>
              <a:rPr lang="de-DE" sz="1200" b="0" i="0" strike="noStrike" cap="none" baseline="0">
                <a:solidFill>
                  <a:srgbClr val="000000"/>
                </a:solidFill>
                <a:effectLst/>
                <a:latin typeface="Aptos"/>
                <a:ea typeface="Aptos"/>
                <a:cs typeface="Aptos"/>
              </a:rPr>
              <a:t>VON KI generierte Inhalte sind möglicherweise nicht korrekt.</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Die Vertriebspartner vertreten und vertreiben Chai-Tee-Produkte, unterstützen ihren Vertrieb und Verkauf und bieten Marketing- und Verkaufsdienstleistungen und Serviceleistungen nach dem Verkauf an.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Sie bauen Beziehungen zum Einzelhandel und zur Kundschaft auf und pflegen sie, und sie leisten technische und logistische Unterstützung.</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Zu den großen Vertriebspartnern in Lateinamerika gehören Unilever, Nestle, Coca-Cola und PepsiCo.</a:t>
            </a:r>
            <a:r>
              <a:rPr sz="1200"/>
              <a:t>
</a:t>
            </a:r>
            <a:r>
              <a:rPr sz="1200"/>
              <a:t>
</a:t>
            </a:r>
            <a:r>
              <a:rPr sz="1200"/>
              <a:t>
</a:t>
            </a:r>
            <a:r>
              <a:rPr lang="de-DE" sz="1200" b="0" i="0" strike="noStrike" cap="none" baseline="0">
                <a:solidFill>
                  <a:srgbClr val="000000"/>
                </a:solidFill>
                <a:effectLst/>
                <a:latin typeface="Aptos"/>
                <a:ea typeface="Aptos"/>
                <a:cs typeface="Aptos"/>
              </a:rPr>
              <a:t>Originalinhalt:</a:t>
            </a:r>
            <a:r>
              <a:rPr sz="1200"/>
              <a:t>
</a:t>
            </a:r>
            <a:r>
              <a:rPr lang="de-DE" sz="1200" b="0" i="0" strike="noStrike" cap="none" baseline="0">
                <a:solidFill>
                  <a:srgbClr val="000000"/>
                </a:solidFill>
                <a:effectLst/>
                <a:latin typeface="Aptos"/>
                <a:ea typeface="Aptos"/>
                <a:cs typeface="Aptos"/>
              </a:rPr>
              <a:t>Vertriebspartner sind die Unternehmen, die Chai-Tee-Produkte im Namen der Hersteller oder Großhändler vertreten und vertreiben.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Vertriebspartner sind die Akteure, die den Vertrieb und den Verkauf von Chai-Tee-Produkten auf verschiedenen Märkten und in verschiedenen Regionen unterstützen, und sie können Marketing-, Verkaufs- und Kundendienstleistungen für Chai-Tee-Produkte anbieten.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Vertriebspartner können auch Beziehungen zu Einzelhändlern und Verbraucher*innen aufbauen und pflegen sowie technische und logistische Unterstützung für Chai-Tee-Produkte leisten.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Zu den wichtigsten Vertriebspartnern von Chai-Tee-Produkten in Lateinamerika gehören Unilever, Nestle, Coca-Cola und PepsiCo.</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Der Absatzförderungsplan und die Strategie für Chai-Tee in Lateinamerika zielen darauf ab, den Bekanntheitsgrad zu erhöhen, ihn als Premium-Produkt zu positionieren, zum Probieren und Kaufen anzuregen und Loyalität aufzubauen.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Zu den Maßnahmen gehören die Schaffung eines Markennamens und eines Logos, die Entwicklung einer Website und einer Präsenz in den sozialen Medien, die Durchführung einer digitalen Marketingkampagne, die Verteilung von Gratisproben, die Organisation von Veranstaltungen und die Zusammenarbeit mit lokalen Unternehmen.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Der Plan wird über 12 Monate mit einem Budget von 100.000 US-Dollar implementiert und mithilfe von wichtigen Leistungsindikatoren ausgewertet.</a:t>
            </a:r>
            <a:r>
              <a:rPr sz="1200"/>
              <a:t>
</a:t>
            </a:r>
            <a:r>
              <a:rPr sz="1200"/>
              <a:t>
</a:t>
            </a:r>
            <a:r>
              <a:rPr sz="1200"/>
              <a:t>
</a:t>
            </a:r>
            <a:r>
              <a:rPr lang="de-DE" sz="1200" b="0" i="0" strike="noStrike" cap="none" baseline="0">
                <a:solidFill>
                  <a:srgbClr val="000000"/>
                </a:solidFill>
                <a:effectLst/>
                <a:latin typeface="Aptos"/>
                <a:ea typeface="Aptos"/>
                <a:cs typeface="Aptos"/>
              </a:rPr>
              <a:t>Originalinhalt:</a:t>
            </a:r>
            <a:r>
              <a:rPr sz="1200"/>
              <a:t>
</a:t>
            </a:r>
            <a:r>
              <a:rPr lang="de-DE" sz="1200" b="0" i="0" strike="noStrike" cap="none" baseline="0">
                <a:solidFill>
                  <a:srgbClr val="000000"/>
                </a:solidFill>
                <a:effectLst/>
                <a:latin typeface="Aptos"/>
                <a:ea typeface="Aptos"/>
                <a:cs typeface="Aptos"/>
              </a:rPr>
              <a:t>Werbeplan und -strategie</a:t>
            </a:r>
            <a:r>
              <a:rPr sz="1200"/>
              <a:t>
</a:t>
            </a:r>
            <a:r>
              <a:rPr lang="de-DE" sz="1200" b="0" i="0" strike="noStrike" cap="none" baseline="0">
                <a:solidFill>
                  <a:srgbClr val="000000"/>
                </a:solidFill>
                <a:effectLst/>
                <a:latin typeface="Aptos"/>
                <a:ea typeface="Aptos"/>
                <a:cs typeface="Aptos"/>
              </a:rPr>
              <a:t>Der Werbeplan und die Werbestrategie für Chai-Tee in Lateinamerika zielen darauf ab, die folgenden Ziele zu erreichen:</a:t>
            </a:r>
            <a:r>
              <a:rPr sz="1200"/>
              <a:t>
</a:t>
            </a:r>
            <a:r>
              <a:rPr lang="de-DE" sz="1200" b="0" i="0" strike="noStrike" cap="none" baseline="0">
                <a:solidFill>
                  <a:srgbClr val="000000"/>
                </a:solidFill>
                <a:effectLst/>
                <a:latin typeface="Aptos"/>
                <a:ea typeface="Aptos"/>
                <a:cs typeface="Aptos"/>
              </a:rPr>
              <a:t>· Steigerung des Bewusstseins für und des Interesses an Chai-Tee in der Zielgruppe</a:t>
            </a:r>
            <a:r>
              <a:rPr sz="1200"/>
              <a:t>
</a:t>
            </a:r>
            <a:r>
              <a:rPr lang="de-DE" sz="1200" b="0" i="0" strike="noStrike" cap="none" baseline="0">
                <a:solidFill>
                  <a:srgbClr val="000000"/>
                </a:solidFill>
                <a:effectLst/>
                <a:latin typeface="Aptos"/>
                <a:ea typeface="Aptos"/>
                <a:cs typeface="Aptos"/>
              </a:rPr>
              <a:t>· Positionierung von Chai-Tee als natürliches und gesundes Premium-Produkt, das einen einzigartigen Genuss bietet</a:t>
            </a:r>
            <a:r>
              <a:rPr sz="1200"/>
              <a:t>
</a:t>
            </a:r>
            <a:r>
              <a:rPr lang="de-DE" sz="1200" b="0" i="0" strike="noStrike" cap="none" baseline="0">
                <a:solidFill>
                  <a:srgbClr val="000000"/>
                </a:solidFill>
                <a:effectLst/>
                <a:latin typeface="Aptos"/>
                <a:ea typeface="Aptos"/>
                <a:cs typeface="Aptos"/>
              </a:rPr>
              <a:t>· Ermutigung zum Ausprobieren und Kaufen von Chai-Tee über verschiedene Vertriebskanäle</a:t>
            </a:r>
            <a:r>
              <a:rPr sz="1200"/>
              <a:t>
</a:t>
            </a:r>
            <a:r>
              <a:rPr lang="de-DE" sz="1200" b="0" i="0" strike="noStrike" cap="none" baseline="0">
                <a:solidFill>
                  <a:srgbClr val="000000"/>
                </a:solidFill>
                <a:effectLst/>
                <a:latin typeface="Aptos"/>
                <a:ea typeface="Aptos"/>
                <a:cs typeface="Aptos"/>
              </a:rPr>
              <a:t>· Aufbau von Treue und Bindung der Chai-Tee-Verbrauchenden durch Engagement und Feedback</a:t>
            </a:r>
            <a:r>
              <a:rPr sz="1200"/>
              <a:t>
</a:t>
            </a:r>
            <a:r>
              <a:rPr lang="de-DE" sz="1200" b="0" i="0" strike="noStrike" cap="none" baseline="0">
                <a:solidFill>
                  <a:srgbClr val="000000"/>
                </a:solidFill>
                <a:effectLst/>
                <a:latin typeface="Aptos"/>
                <a:ea typeface="Aptos"/>
                <a:cs typeface="Aptos"/>
              </a:rPr>
              <a:t>Werbeplan und  und -strategie für Chai-Tee in Lateinamerika werden sich einer Kombination von Taktiken bedienen, wie etwa:</a:t>
            </a:r>
            <a:r>
              <a:rPr sz="1200"/>
              <a:t>
</a:t>
            </a:r>
            <a:r>
              <a:rPr lang="de-DE" sz="1200" b="0" i="0" strike="noStrike" cap="none" baseline="0">
                <a:solidFill>
                  <a:srgbClr val="000000"/>
                </a:solidFill>
                <a:effectLst/>
                <a:latin typeface="Aptos"/>
                <a:ea typeface="Aptos"/>
                <a:cs typeface="Aptos"/>
              </a:rPr>
              <a:t>· Erstellung eines attraktiven und unvergesslichen Markennamens und Logos für Chai-Tee</a:t>
            </a:r>
            <a:r>
              <a:rPr sz="1200"/>
              <a:t>
</a:t>
            </a:r>
            <a:r>
              <a:rPr lang="de-DE" sz="1200" b="0" i="0" strike="noStrike" cap="none" baseline="0">
                <a:solidFill>
                  <a:srgbClr val="000000"/>
                </a:solidFill>
                <a:effectLst/>
                <a:latin typeface="Aptos"/>
                <a:ea typeface="Aptos"/>
                <a:cs typeface="Aptos"/>
              </a:rPr>
              <a:t>· Entwicklung einer Website und Präsenz in den sozialen Medien für Chai-Tee, um seine Vorteile, Eigenschaften und Geschichten zu präsentieren</a:t>
            </a:r>
            <a:r>
              <a:rPr sz="1200"/>
              <a:t>
</a:t>
            </a:r>
            <a:r>
              <a:rPr lang="de-DE" sz="1200" b="0" i="0" strike="noStrike" cap="none" baseline="0">
                <a:solidFill>
                  <a:srgbClr val="000000"/>
                </a:solidFill>
                <a:effectLst/>
                <a:latin typeface="Aptos"/>
                <a:ea typeface="Aptos"/>
                <a:cs typeface="Aptos"/>
              </a:rPr>
              <a:t>· Einführung einer digitalen Marketingkampagne, die SEO, SEM, E-Mail-Marketing und Influencer-Marketing verwendet, um potenzielle Kundinnen und Kunden zu erreichen und zu gewinnen</a:t>
            </a:r>
            <a:r>
              <a:rPr sz="1200"/>
              <a:t>
</a:t>
            </a:r>
            <a:r>
              <a:rPr lang="de-DE" sz="1200" b="0" i="0" strike="noStrike" cap="none" baseline="0">
                <a:solidFill>
                  <a:srgbClr val="000000"/>
                </a:solidFill>
                <a:effectLst/>
                <a:latin typeface="Aptos"/>
                <a:ea typeface="Aptos"/>
                <a:cs typeface="Aptos"/>
              </a:rPr>
              <a:t>· Verteilung kostenloser Proben und Coupons für Chai-Tee an strategischen Standorten wie Supermärkten, Cafés und Gesundheitsgeschäften</a:t>
            </a:r>
            <a:r>
              <a:rPr sz="1200"/>
              <a:t>
</a:t>
            </a:r>
            <a:r>
              <a:rPr lang="de-DE" sz="1200" b="0" i="0" strike="noStrike" cap="none" baseline="0">
                <a:solidFill>
                  <a:srgbClr val="000000"/>
                </a:solidFill>
                <a:effectLst/>
                <a:latin typeface="Aptos"/>
                <a:ea typeface="Aptos"/>
                <a:cs typeface="Aptos"/>
              </a:rPr>
              <a:t>· Organisation von Veranstaltungen und Wettbewerben, bei denen Personen eingeladen werden, Chai-Tee mit ihren Freunden und der Familie zu probieren</a:t>
            </a:r>
            <a:r>
              <a:rPr sz="1200"/>
              <a:t>
</a:t>
            </a:r>
            <a:r>
              <a:rPr lang="de-DE" sz="1200" b="0" i="0" strike="noStrike" cap="none" baseline="0">
                <a:solidFill>
                  <a:srgbClr val="000000"/>
                </a:solidFill>
                <a:effectLst/>
                <a:latin typeface="Aptos"/>
                <a:ea typeface="Aptos"/>
                <a:cs typeface="Aptos"/>
              </a:rPr>
              <a:t>· Zusammenarbeit mit lokalen Unternehmen und Organisationen, deren Werte und Visionen mit Chai-Tee im Einklang stehen</a:t>
            </a:r>
            <a:r>
              <a:rPr sz="1200"/>
              <a:t>
</a:t>
            </a:r>
            <a:r>
              <a:rPr lang="de-DE" sz="1200" b="0" i="0" strike="noStrike" cap="none" baseline="0">
                <a:solidFill>
                  <a:srgbClr val="000000"/>
                </a:solidFill>
                <a:effectLst/>
                <a:latin typeface="Aptos"/>
                <a:ea typeface="Aptos"/>
                <a:cs typeface="Aptos"/>
              </a:rPr>
              <a:t>Werbeplan und -strategie für Chai-Tee in Lateinamerika werden über einen Zeitraum von 12 Monaten mit einem Budget von 100.000 US-Dollar umgesetzt.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Der Plan wird anhand von Leistungsindikatoren wie Website-Datenverkehr, Engagement in sozialen Medien, E-Mail-Öffnungsraten, Konversionsraten, Umsatzvolumen, Kundenzufriedenheit und Kundenbindungsraten überwacht und bewertet.</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Der Absatzförderungsplan und die Strategie für Chai-Tee in Lateinamerika werden voraussichtlich zu einem 20%igen Anstieg des Bewusstseins und des Interesses um 20 %, zum Wachstum des Marktanteils um 10 %, zur Erhöhung des Volumens und einer Umsatzsteigerung um 15 % und einer höheren Kundenzufriedenheit und Bindungsrate führen.</a:t>
            </a:r>
            <a:r>
              <a:rPr sz="1200"/>
              <a:t>
</a:t>
            </a:r>
            <a:r>
              <a:rPr sz="1200"/>
              <a:t>
</a:t>
            </a:r>
            <a:r>
              <a:rPr sz="1200"/>
              <a:t>
</a:t>
            </a:r>
            <a:r>
              <a:rPr lang="de-DE" sz="1200" b="0" i="0" strike="noStrike" cap="none" baseline="0">
                <a:solidFill>
                  <a:srgbClr val="000000"/>
                </a:solidFill>
                <a:effectLst/>
                <a:latin typeface="Aptos"/>
                <a:ea typeface="Aptos"/>
                <a:cs typeface="Aptos"/>
              </a:rPr>
              <a:t>Originalinhalt:</a:t>
            </a:r>
            <a:r>
              <a:rPr sz="1200"/>
              <a:t>
</a:t>
            </a:r>
            <a:r>
              <a:rPr lang="de-DE" sz="1200" b="0" i="0" strike="noStrike" cap="none" baseline="0">
                <a:solidFill>
                  <a:srgbClr val="000000"/>
                </a:solidFill>
                <a:effectLst/>
                <a:latin typeface="Aptos"/>
                <a:ea typeface="Aptos"/>
                <a:cs typeface="Aptos"/>
              </a:rPr>
              <a:t>Erwartete Ergebnisse und Herausforderungen</a:t>
            </a:r>
            <a:r>
              <a:rPr sz="1200"/>
              <a:t>
</a:t>
            </a:r>
            <a:r>
              <a:rPr lang="de-DE" sz="1200" b="0" i="0" strike="noStrike" cap="none" baseline="0">
                <a:solidFill>
                  <a:srgbClr val="000000"/>
                </a:solidFill>
                <a:effectLst/>
                <a:latin typeface="Aptos"/>
                <a:ea typeface="Aptos"/>
                <a:cs typeface="Aptos"/>
              </a:rPr>
              <a:t>Die erwarteten Ergebnisse des Werbeplans und der Werbestrategie für Chai-Tee in Lateinamerika:</a:t>
            </a:r>
            <a:r>
              <a:rPr sz="1200"/>
              <a:t>
</a:t>
            </a:r>
            <a:r>
              <a:rPr lang="de-DE" sz="1200" b="0" i="0" strike="noStrike" cap="none" baseline="0">
                <a:solidFill>
                  <a:srgbClr val="000000"/>
                </a:solidFill>
                <a:effectLst/>
                <a:latin typeface="Aptos"/>
                <a:ea typeface="Aptos"/>
                <a:cs typeface="Aptos"/>
              </a:rPr>
              <a:t>· Ein Anstieg des Bewusstseins für und des Interesses an Chai-Tee in der Zielgruppe um 20 %</a:t>
            </a:r>
            <a:r>
              <a:rPr sz="1200"/>
              <a:t>
</a:t>
            </a:r>
            <a:r>
              <a:rPr lang="de-DE" sz="1200" b="0" i="0" strike="noStrike" cap="none" baseline="0">
                <a:solidFill>
                  <a:srgbClr val="000000"/>
                </a:solidFill>
                <a:effectLst/>
                <a:latin typeface="Aptos"/>
                <a:ea typeface="Aptos"/>
                <a:cs typeface="Aptos"/>
              </a:rPr>
              <a:t>· Ein Anstieg des Marktanteils von Chai-Tee in der Region um 10 %</a:t>
            </a:r>
            <a:r>
              <a:rPr sz="1200"/>
              <a:t>
</a:t>
            </a:r>
            <a:r>
              <a:rPr lang="de-DE" sz="1200" b="0" i="0" strike="noStrike" cap="none" baseline="0">
                <a:solidFill>
                  <a:srgbClr val="000000"/>
                </a:solidFill>
                <a:effectLst/>
                <a:latin typeface="Aptos"/>
                <a:ea typeface="Aptos"/>
                <a:cs typeface="Aptos"/>
              </a:rPr>
              <a:t>· Eine Steigerung des Umsatzvolumens und des Umsatzerlöses von Chai-Tee in der Region um 15 %</a:t>
            </a:r>
            <a:r>
              <a:rPr sz="1200"/>
              <a:t>
</a:t>
            </a:r>
            <a:r>
              <a:rPr lang="de-DE" sz="1200" b="0" i="0" strike="noStrike" cap="none" baseline="0">
                <a:solidFill>
                  <a:srgbClr val="000000"/>
                </a:solidFill>
                <a:effectLst/>
                <a:latin typeface="Aptos"/>
                <a:ea typeface="Aptos"/>
                <a:cs typeface="Aptos"/>
              </a:rPr>
              <a:t>· Höhere Kundenzufriedenheits- und Kundenbindungsraten für Chai-Tee in der Region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Der Absatzförderungsplan und die Strategie für Chai-Tee in Lateinamerika stehen vor mehreren Herausforderungen, darunter hoher Preis, mangelndes Bewusstsein, Wettbewerb anderer Teeprodukte, regulatorische und kulturelle Hindernissen sowie umweltpolitische und soziale Fragen, die sich auf die Versorgung und Qualität von Chai-Teezutaten auswirken.</a:t>
            </a:r>
            <a:r>
              <a:rPr sz="1200"/>
              <a:t>
</a:t>
            </a:r>
            <a:r>
              <a:rPr sz="1200"/>
              <a:t>
</a:t>
            </a:r>
            <a:r>
              <a:rPr sz="1200"/>
              <a:t>
</a:t>
            </a:r>
            <a:r>
              <a:rPr lang="de-DE" sz="1200" b="0" i="0" strike="noStrike" cap="none" baseline="0">
                <a:solidFill>
                  <a:srgbClr val="000000"/>
                </a:solidFill>
                <a:effectLst/>
                <a:latin typeface="Aptos"/>
                <a:ea typeface="Aptos"/>
                <a:cs typeface="Aptos"/>
              </a:rPr>
              <a:t>Originalinhalt:</a:t>
            </a:r>
            <a:r>
              <a:rPr sz="1200"/>
              <a:t>
</a:t>
            </a:r>
            <a:r>
              <a:rPr lang="de-DE" sz="1200" b="0" i="0" strike="noStrike" cap="none" baseline="0">
                <a:solidFill>
                  <a:srgbClr val="000000"/>
                </a:solidFill>
                <a:effectLst/>
                <a:latin typeface="Aptos"/>
                <a:ea typeface="Aptos"/>
                <a:cs typeface="Aptos"/>
              </a:rPr>
              <a:t>Die potenziellen Herausforderungen des Promotionsplans und der Strategie für Chai-Tee in Lateinamerika:</a:t>
            </a:r>
            <a:r>
              <a:rPr sz="1200"/>
              <a:t>
</a:t>
            </a:r>
            <a:r>
              <a:rPr lang="de-DE" sz="1200" b="0" i="0" strike="noStrike" cap="none" baseline="0">
                <a:solidFill>
                  <a:srgbClr val="000000"/>
                </a:solidFill>
                <a:effectLst/>
                <a:latin typeface="Aptos"/>
                <a:ea typeface="Aptos"/>
                <a:cs typeface="Aptos"/>
              </a:rPr>
              <a:t> Der hohe und kaum erschwingliche Preis von Chai-Tee-Produkten im Vergleich zu anderen Getränken</a:t>
            </a:r>
            <a:r>
              <a:rPr sz="1200"/>
              <a:t>
</a:t>
            </a:r>
            <a:r>
              <a:rPr lang="de-DE" sz="1200" b="0" i="0" strike="noStrike" cap="none" baseline="0">
                <a:solidFill>
                  <a:srgbClr val="000000"/>
                </a:solidFill>
                <a:effectLst/>
                <a:latin typeface="Aptos"/>
                <a:ea typeface="Aptos"/>
                <a:cs typeface="Aptos"/>
              </a:rPr>
              <a:t>·Ein Mangel an Bewusstsein und Vertrautheit mit Chai-Tee in einigen Zielgruppen der Bevölkerung</a:t>
            </a:r>
            <a:r>
              <a:rPr sz="1200"/>
              <a:t>
</a:t>
            </a:r>
            <a:r>
              <a:rPr lang="de-DE" sz="1200" b="0" i="0" strike="noStrike" cap="none" baseline="0">
                <a:solidFill>
                  <a:srgbClr val="000000"/>
                </a:solidFill>
                <a:effectLst/>
                <a:latin typeface="Aptos"/>
                <a:ea typeface="Aptos"/>
                <a:cs typeface="Aptos"/>
              </a:rPr>
              <a:t>·Der Wettbewerb durch andere Teeprodukte wie Kräuter-, Grün- und Schwarztees</a:t>
            </a:r>
            <a:r>
              <a:rPr sz="1200"/>
              <a:t>
</a:t>
            </a:r>
            <a:r>
              <a:rPr lang="de-DE" sz="1200" b="0" i="0" strike="noStrike" cap="none" baseline="0">
                <a:solidFill>
                  <a:srgbClr val="000000"/>
                </a:solidFill>
                <a:effectLst/>
                <a:latin typeface="Aptos"/>
                <a:ea typeface="Aptos"/>
                <a:cs typeface="Aptos"/>
              </a:rPr>
              <a:t> Regulatorische und kulturelle Hindernisse, die den Eintritt und die Expansion von Chai-Tee-Produkten in einigen Ländern einschränken</a:t>
            </a:r>
            <a:r>
              <a:rPr sz="1200"/>
              <a:t>
</a:t>
            </a:r>
            <a:r>
              <a:rPr lang="de-DE" sz="1200" b="0" i="0" strike="noStrike" cap="none" baseline="0">
                <a:solidFill>
                  <a:srgbClr val="000000"/>
                </a:solidFill>
                <a:effectLst/>
                <a:latin typeface="Aptos"/>
                <a:ea typeface="Aptos"/>
                <a:cs typeface="Aptos"/>
              </a:rPr>
              <a:t>Umweltbelange und soziale Fragen, die sich auf die Versorgung und Qualität von Chai-Teezutaten auswirken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Chai-Tee ist ein vielversprechendes Produkt auf dem lateinamerikanischen Markt, das eine gesunde und exotische Alternative darstellt.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Es sollte als hochwertiges und vielseitiges Produkt positioniert werden, indem seine einzigartigen Merkmale und Vorteile zur Geltung gebracht werden.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Es sollte eine Mischung aus Online- und Offline-Taktiken verwendet werden, um die Zielgruppe zu erreichen und die Herausforderungen zu meistern.</a:t>
            </a:r>
            <a:r>
              <a:rPr sz="1200"/>
              <a:t>
</a:t>
            </a:r>
            <a:r>
              <a:rPr sz="1200"/>
              <a:t>
</a:t>
            </a:r>
            <a:r>
              <a:rPr sz="1200"/>
              <a:t>
</a:t>
            </a:r>
            <a:r>
              <a:rPr lang="de-DE" sz="1200" b="0" i="0" strike="noStrike" cap="none" baseline="0">
                <a:solidFill>
                  <a:srgbClr val="000000"/>
                </a:solidFill>
                <a:effectLst/>
                <a:latin typeface="Aptos"/>
                <a:ea typeface="Aptos"/>
                <a:cs typeface="Aptos"/>
              </a:rPr>
              <a:t>Originalinhalt:</a:t>
            </a:r>
            <a:r>
              <a:rPr sz="1200"/>
              <a:t>
</a:t>
            </a:r>
            <a:r>
              <a:rPr lang="de-DE" sz="1200" b="0" i="0" strike="noStrike" cap="none" baseline="0">
                <a:solidFill>
                  <a:srgbClr val="000000"/>
                </a:solidFill>
                <a:effectLst/>
                <a:latin typeface="Aptos"/>
                <a:ea typeface="Aptos"/>
                <a:cs typeface="Aptos"/>
              </a:rPr>
              <a:t>Empfehlungen und Schlussfolgerungen</a:t>
            </a:r>
            <a:r>
              <a:rPr sz="1200"/>
              <a:t>
</a:t>
            </a:r>
            <a:r>
              <a:rPr lang="de-DE" sz="1200" b="0" i="0" strike="noStrike" cap="none" baseline="0">
                <a:solidFill>
                  <a:srgbClr val="000000"/>
                </a:solidFill>
                <a:effectLst/>
                <a:latin typeface="Aptos"/>
                <a:ea typeface="Aptos"/>
                <a:cs typeface="Aptos"/>
              </a:rPr>
              <a:t>Basierend auf der Marktanalyse, der Wettbewerbsanalyse, den Vertriebskanälen sowie dem Werbeplan und der Werbestrategie können die folgenden Empfehlungen gegeben und Schlussfolgerungen in Bezug auf die Zukunft von Chai-Tee in Lateinamerika gezogen werden:</a:t>
            </a:r>
            <a:r>
              <a:rPr sz="1200"/>
              <a:t>
</a:t>
            </a:r>
            <a:r>
              <a:rPr lang="de-DE" sz="1200" b="0" i="0" strike="noStrike" cap="none" baseline="0">
                <a:solidFill>
                  <a:srgbClr val="000000"/>
                </a:solidFill>
                <a:effectLst/>
                <a:latin typeface="Aptos"/>
                <a:ea typeface="Aptos"/>
                <a:cs typeface="Aptos"/>
              </a:rPr>
              <a:t>· Chai-Tee ist ein vielversprechendes Produkt, das im lateinamerikanischen Markt wachsen und erfolgreich sein kann, weil er eine gesunde, natürliche und exotische Alternative zu anderen Getränken darstellt</a:t>
            </a:r>
            <a:r>
              <a:rPr sz="1200"/>
              <a:t>
</a:t>
            </a:r>
            <a:r>
              <a:rPr lang="de-DE" sz="1200" b="0" i="0" strike="noStrike" cap="none" baseline="0">
                <a:solidFill>
                  <a:srgbClr val="000000"/>
                </a:solidFill>
                <a:effectLst/>
                <a:latin typeface="Aptos"/>
                <a:ea typeface="Aptos"/>
                <a:cs typeface="Aptos"/>
              </a:rPr>
              <a:t>· Chai-Tee muss als authentisches und vielseitiges Premiumprodukt positioniert und vermarktet werden, das für  verschiedene Zielgruppen und Anlässe attraktiv sein kann</a:t>
            </a:r>
            <a:r>
              <a:rPr sz="1200"/>
              <a:t>
</a:t>
            </a:r>
            <a:r>
              <a:rPr lang="de-DE" sz="1200" b="0" i="0" strike="noStrike" cap="none" baseline="0">
                <a:solidFill>
                  <a:srgbClr val="000000"/>
                </a:solidFill>
                <a:effectLst/>
                <a:latin typeface="Aptos"/>
                <a:ea typeface="Aptos"/>
                <a:cs typeface="Aptos"/>
              </a:rPr>
              <a:t>· Chai-Tee muss seine einzigartigen Merkmale und Vorteile nutzen, wie etwa sein reichhaltiges Aroma, seinen Geschmack und seine gesundheitlichen Vorteile, um sich von anderen Teeprodukten abzuheben</a:t>
            </a:r>
            <a:r>
              <a:rPr sz="1200"/>
              <a:t>
</a:t>
            </a:r>
            <a:r>
              <a:rPr lang="de-DE" sz="1200" b="0" i="0" strike="noStrike" cap="none" baseline="0">
                <a:solidFill>
                  <a:srgbClr val="000000"/>
                </a:solidFill>
                <a:effectLst/>
                <a:latin typeface="Aptos"/>
                <a:ea typeface="Aptos"/>
                <a:cs typeface="Aptos"/>
              </a:rPr>
              <a:t>· Chai-Tee muss eine Kombination aus Online- und Offline-Taktiken verwenden, um die Zielgruppe zu erreichen, mit ihr zu interagieren und eine treue und zufriedene Kundenbasis zu schaffen</a:t>
            </a:r>
            <a:r>
              <a:rPr sz="1200"/>
              <a:t>
</a:t>
            </a:r>
            <a:r>
              <a:rPr lang="de-DE" sz="1200" b="0" i="0" strike="noStrike" cap="none" baseline="0">
                <a:solidFill>
                  <a:srgbClr val="000000"/>
                </a:solidFill>
                <a:effectLst/>
                <a:latin typeface="Aptos"/>
                <a:ea typeface="Aptos"/>
                <a:cs typeface="Aptos"/>
              </a:rPr>
              <a:t>· Chai-Tee muss die Herausforderungen und Bedrohungen meistern, die sein Wachstum und seine Expansion in der Region behindern könnten, wie etwa Preis, Bewusstsein, Wettbewerb, Regulierung und Nachhaltigkeit</a:t>
            </a:r>
            <a:r>
              <a:rPr sz="1200"/>
              <a:t>
</a:t>
            </a:r>
            <a:r>
              <a:rPr lang="de-DE" sz="1200" b="0" i="0" strike="noStrike" cap="none" baseline="0">
                <a:solidFill>
                  <a:srgbClr val="000000"/>
                </a:solidFill>
                <a:effectLst/>
                <a:latin typeface="Aptos"/>
                <a:ea typeface="Aptos"/>
                <a:cs typeface="Aptos"/>
              </a:rPr>
              <a:t>Abschließend ist festzustellen, dass Chai-Tee ein Produkt ist, das hohes Potenzial und große Chancen auf dem lateinamerikanischen Markt hat, aber auch mit bestimmten Herausforderungen und Risiken konfrontiert ist.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Der in diesem Bericht dargelegte Absatzförderungsplan und die Strategie zielen darauf ab, diese Probleme anzugehen und die gewünschten Ergebnisse zu erzielen.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Der Absatzförderungsplan und die Strategie müssen jedoch ständig überwacht, bewertet und entsprechend den sich ändernden Marktbedingungen und dem Kundenfeedback angepasst werden.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Agenda</a:t>
            </a:r>
            <a:r>
              <a:rPr sz="1200"/>
              <a:t>
</a:t>
            </a:r>
            <a:r>
              <a:rPr sz="1200"/>
              <a:t>
</a:t>
            </a:r>
            <a:r>
              <a:rPr lang="de-DE" sz="1200" b="0" i="0" strike="noStrike" cap="none" baseline="0">
                <a:solidFill>
                  <a:srgbClr val="000000"/>
                </a:solidFill>
                <a:effectLst/>
                <a:latin typeface="Aptos"/>
                <a:ea typeface="Aptos"/>
                <a:cs typeface="Aptos"/>
              </a:rPr>
              <a:t>* Einführung* Produktbeschreibung</a:t>
            </a:r>
            <a:r>
              <a:rPr sz="1200"/>
              <a:t>
</a:t>
            </a:r>
            <a:r>
              <a:rPr lang="de-DE" sz="1200" b="0" i="0" strike="noStrike" cap="none" baseline="0">
                <a:solidFill>
                  <a:srgbClr val="000000"/>
                </a:solidFill>
                <a:effectLst/>
                <a:latin typeface="Aptos"/>
                <a:ea typeface="Aptos"/>
                <a:cs typeface="Aptos"/>
              </a:rPr>
              <a:t>* Produktbeschreibung</a:t>
            </a:r>
            <a:r>
              <a:rPr sz="1200"/>
              <a:t>
</a:t>
            </a:r>
            <a:r>
              <a:rPr lang="de-DE" sz="1200" b="0" i="0" strike="noStrike" cap="none" baseline="0">
                <a:solidFill>
                  <a:srgbClr val="000000"/>
                </a:solidFill>
                <a:effectLst/>
                <a:latin typeface="Aptos"/>
                <a:ea typeface="Aptos"/>
                <a:cs typeface="Aptos"/>
              </a:rPr>
              <a:t> (1/2)</a:t>
            </a:r>
            <a:r>
              <a:rPr sz="1200"/>
              <a:t>
</a:t>
            </a:r>
            <a:r>
              <a:rPr lang="de-DE" sz="1200" b="0" i="0" strike="noStrike" cap="none" baseline="0">
                <a:solidFill>
                  <a:srgbClr val="000000"/>
                </a:solidFill>
                <a:effectLst/>
                <a:latin typeface="Aptos"/>
                <a:ea typeface="Aptos"/>
                <a:cs typeface="Aptos"/>
              </a:rPr>
              <a:t>* Produktbeschreibung (2/2)</a:t>
            </a:r>
            <a:r>
              <a:rPr sz="1200"/>
              <a:t>
</a:t>
            </a:r>
            <a:r>
              <a:rPr lang="de-DE" sz="1200" b="0" i="0" strike="noStrike" cap="none" baseline="0">
                <a:solidFill>
                  <a:srgbClr val="000000"/>
                </a:solidFill>
                <a:effectLst/>
                <a:latin typeface="Aptos"/>
                <a:ea typeface="Aptos"/>
                <a:cs typeface="Aptos"/>
              </a:rPr>
              <a:t>* Markttrend und Nachfrage</a:t>
            </a:r>
            <a:r>
              <a:rPr sz="1200"/>
              <a:t>
</a:t>
            </a:r>
            <a:r>
              <a:rPr lang="de-DE" sz="1200" b="0" i="0" strike="noStrike" cap="none" baseline="0">
                <a:solidFill>
                  <a:srgbClr val="000000"/>
                </a:solidFill>
                <a:effectLst/>
                <a:latin typeface="Aptos"/>
                <a:ea typeface="Aptos"/>
                <a:cs typeface="Aptos"/>
              </a:rPr>
              <a:t>* Wettbewerbsanalyse</a:t>
            </a:r>
            <a:r>
              <a:rPr sz="1200"/>
              <a:t>
</a:t>
            </a:r>
            <a:r>
              <a:rPr lang="de-DE" sz="1200" b="0" i="0" strike="noStrike" cap="none" baseline="0">
                <a:solidFill>
                  <a:srgbClr val="000000"/>
                </a:solidFill>
                <a:effectLst/>
                <a:latin typeface="Aptos"/>
                <a:ea typeface="Aptos"/>
                <a:cs typeface="Aptos"/>
              </a:rPr>
              <a:t> * Tetley</a:t>
            </a:r>
            <a:r>
              <a:rPr sz="1200"/>
              <a:t>
</a:t>
            </a:r>
            <a:r>
              <a:rPr lang="de-DE" sz="1200" b="0" i="0" strike="noStrike" cap="none" baseline="0">
                <a:solidFill>
                  <a:srgbClr val="000000"/>
                </a:solidFill>
                <a:effectLst/>
                <a:latin typeface="Aptos"/>
                <a:ea typeface="Aptos"/>
                <a:cs typeface="Aptos"/>
              </a:rPr>
              <a:t> * Teavana</a:t>
            </a:r>
            <a:r>
              <a:rPr sz="1200"/>
              <a:t>
</a:t>
            </a:r>
            <a:r>
              <a:rPr lang="de-DE" sz="1200" b="0" i="0" strike="noStrike" cap="none" baseline="0">
                <a:solidFill>
                  <a:srgbClr val="000000"/>
                </a:solidFill>
                <a:effectLst/>
                <a:latin typeface="Aptos"/>
                <a:ea typeface="Aptos"/>
                <a:cs typeface="Aptos"/>
              </a:rPr>
              <a:t> * David's Tea</a:t>
            </a:r>
            <a:r>
              <a:rPr sz="1200"/>
              <a:t>
</a:t>
            </a:r>
            <a:r>
              <a:rPr lang="de-DE" sz="1200" b="0" i="0" strike="noStrike" cap="none" baseline="0">
                <a:solidFill>
                  <a:srgbClr val="000000"/>
                </a:solidFill>
                <a:effectLst/>
                <a:latin typeface="Aptos"/>
                <a:ea typeface="Aptos"/>
                <a:cs typeface="Aptos"/>
              </a:rPr>
              <a:t> * Lokale Marken</a:t>
            </a:r>
            <a:r>
              <a:rPr sz="1200"/>
              <a:t>
</a:t>
            </a:r>
            <a:r>
              <a:rPr lang="de-DE" sz="1200" b="0" i="0" strike="noStrike" cap="none" baseline="0">
                <a:solidFill>
                  <a:srgbClr val="000000"/>
                </a:solidFill>
                <a:effectLst/>
                <a:latin typeface="Aptos"/>
                <a:ea typeface="Aptos"/>
                <a:cs typeface="Aptos"/>
              </a:rPr>
              <a:t>* Marktanteil von Chai-Tee in Lateinamerika</a:t>
            </a:r>
            <a:r>
              <a:rPr sz="1200"/>
              <a:t>
</a:t>
            </a:r>
            <a:r>
              <a:rPr lang="de-DE" sz="1200" b="0" i="0" strike="noStrike" cap="none" baseline="0">
                <a:solidFill>
                  <a:srgbClr val="000000"/>
                </a:solidFill>
                <a:effectLst/>
                <a:latin typeface="Aptos"/>
                <a:ea typeface="Aptos"/>
                <a:cs typeface="Aptos"/>
              </a:rPr>
              <a:t>* Vertriebskanäle</a:t>
            </a:r>
            <a:r>
              <a:rPr sz="1200"/>
              <a:t>
</a:t>
            </a:r>
            <a:r>
              <a:rPr lang="de-DE" sz="1200" b="0" i="0" strike="noStrike" cap="none" baseline="0">
                <a:solidFill>
                  <a:srgbClr val="000000"/>
                </a:solidFill>
                <a:effectLst/>
                <a:latin typeface="Aptos"/>
                <a:ea typeface="Aptos"/>
                <a:cs typeface="Aptos"/>
              </a:rPr>
              <a:t> * Einzelhändler</a:t>
            </a:r>
            <a:r>
              <a:rPr sz="1200"/>
              <a:t>
</a:t>
            </a:r>
            <a:r>
              <a:rPr lang="de-DE" sz="1200" b="0" i="0" strike="noStrike" cap="none" baseline="0">
                <a:solidFill>
                  <a:srgbClr val="000000"/>
                </a:solidFill>
                <a:effectLst/>
                <a:latin typeface="Aptos"/>
                <a:ea typeface="Aptos"/>
                <a:cs typeface="Aptos"/>
              </a:rPr>
              <a:t> * Großhändler</a:t>
            </a:r>
            <a:r>
              <a:rPr sz="1200"/>
              <a:t>
</a:t>
            </a:r>
            <a:r>
              <a:rPr lang="de-DE" sz="1200" b="0" i="0" strike="noStrike" cap="none" baseline="0">
                <a:solidFill>
                  <a:srgbClr val="000000"/>
                </a:solidFill>
                <a:effectLst/>
                <a:latin typeface="Aptos"/>
                <a:ea typeface="Aptos"/>
                <a:cs typeface="Aptos"/>
              </a:rPr>
              <a:t> * Vertriebskanäle </a:t>
            </a:r>
            <a:r>
              <a:rPr sz="1200"/>
              <a:t>
</a:t>
            </a:r>
            <a:r>
              <a:rPr lang="de-DE" sz="1200" b="0" i="0" strike="noStrike" cap="none" baseline="0">
                <a:solidFill>
                  <a:srgbClr val="000000"/>
                </a:solidFill>
                <a:effectLst/>
                <a:latin typeface="Aptos"/>
                <a:ea typeface="Aptos"/>
                <a:cs typeface="Aptos"/>
              </a:rPr>
              <a:t> * Absatzförderungsplan und Strategie</a:t>
            </a:r>
            <a:r>
              <a:rPr sz="1200"/>
              <a:t>
</a:t>
            </a:r>
            <a:r>
              <a:rPr lang="de-DE" sz="1200" b="0" i="0" strike="noStrike" cap="none" baseline="0">
                <a:solidFill>
                  <a:srgbClr val="000000"/>
                </a:solidFill>
                <a:effectLst/>
                <a:latin typeface="Aptos"/>
                <a:ea typeface="Aptos"/>
                <a:cs typeface="Aptos"/>
              </a:rPr>
              <a:t>* Erwartete Ergebnisse und Herausforderungen</a:t>
            </a:r>
            <a:r>
              <a:rPr sz="1200"/>
              <a:t>
</a:t>
            </a:r>
            <a:r>
              <a:rPr lang="de-DE" sz="1200" b="0" i="0" strike="noStrike" cap="none" baseline="0">
                <a:solidFill>
                  <a:srgbClr val="000000"/>
                </a:solidFill>
                <a:effectLst/>
                <a:latin typeface="Aptos"/>
                <a:ea typeface="Aptos"/>
                <a:cs typeface="Aptos"/>
              </a:rPr>
              <a:t> * Erwartete Ergebnisse</a:t>
            </a:r>
            <a:r>
              <a:rPr sz="1200"/>
              <a:t>
</a:t>
            </a:r>
            <a:r>
              <a:rPr lang="de-DE" sz="1200" b="0" i="0" strike="noStrike" cap="none" baseline="0">
                <a:solidFill>
                  <a:srgbClr val="000000"/>
                </a:solidFill>
                <a:effectLst/>
                <a:latin typeface="Aptos"/>
                <a:ea typeface="Aptos"/>
                <a:cs typeface="Aptos"/>
              </a:rPr>
              <a:t> * Potenzielle Herausforderungen</a:t>
            </a:r>
            <a:r>
              <a:rPr sz="1200"/>
              <a:t>
</a:t>
            </a:r>
            <a:r>
              <a:rPr lang="de-DE" sz="1200" b="0" i="0" strike="noStrike" cap="none" baseline="0">
                <a:solidFill>
                  <a:srgbClr val="000000"/>
                </a:solidFill>
                <a:effectLst/>
                <a:latin typeface="Aptos"/>
                <a:ea typeface="Aptos"/>
                <a:cs typeface="Aptos"/>
              </a:rPr>
              <a:t>* Empfehlungen und Schlussfolgerungen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Dieser Bericht liefert eine Marktanalyse für Mystic Spice Premium Chai Tea in der Region Lateinamerika.</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Sie umfasst die Produktbeschreibung, den Markttrend, die Wettbewerbsanalyse, Vertriebskanäle, den Promotionsplan, die erwarteten Ergebnisse und Empfehlungen für die Zukunft.</a:t>
            </a:r>
            <a:r>
              <a:rPr sz="1200"/>
              <a:t>
</a:t>
            </a:r>
            <a:r>
              <a:rPr sz="1200"/>
              <a:t>
</a:t>
            </a:r>
            <a:r>
              <a:rPr sz="1200"/>
              <a:t>
</a:t>
            </a:r>
            <a:r>
              <a:rPr lang="de-DE" sz="1200" b="0" i="0" strike="noStrike" cap="none" baseline="0">
                <a:solidFill>
                  <a:srgbClr val="000000"/>
                </a:solidFill>
                <a:effectLst/>
                <a:latin typeface="Aptos"/>
                <a:ea typeface="Aptos"/>
                <a:cs typeface="Aptos"/>
              </a:rPr>
              <a:t>Originalinhalt:</a:t>
            </a:r>
            <a:r>
              <a:rPr sz="1200"/>
              <a:t>
</a:t>
            </a:r>
            <a:r>
              <a:rPr lang="de-DE" sz="1200" b="0" i="0" strike="noStrike" cap="none" baseline="0">
                <a:solidFill>
                  <a:srgbClr val="000000"/>
                </a:solidFill>
                <a:effectLst/>
                <a:latin typeface="Aptos"/>
                <a:ea typeface="Aptos"/>
                <a:cs typeface="Aptos"/>
              </a:rPr>
              <a:t>Einführung</a:t>
            </a:r>
            <a:r>
              <a:rPr sz="1200"/>
              <a:t>
</a:t>
            </a:r>
            <a:r>
              <a:rPr lang="de-DE" sz="1200" b="0" i="0" strike="noStrike" cap="none" baseline="0">
                <a:solidFill>
                  <a:srgbClr val="000000"/>
                </a:solidFill>
                <a:effectLst/>
                <a:latin typeface="Aptos"/>
                <a:ea typeface="Aptos"/>
                <a:cs typeface="Aptos"/>
              </a:rPr>
              <a:t>Mystic Spice Premium Chai Tea ist ein neues Produkt, das von Contoso Beverage auf den Markt gebracht wurde, einem Unternehmen, das sich auf die Herstellung und den Vertrieb von hochwertigen Getränken weltweit spezialisiert hat.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Mystic Spice Premium Chai Tea ist ein Gewürztee-Getränk, das ursprünglich aus Indien stammt und inzwischen auf der ganzen Welt beliebt ist.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Es ist ein vielseitiges Getränk, das heiß oder kalt, mit oder ohne Milch und mit verschiedenen Gewürzen und Süßungsmitteln genossen werden kann.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Chai-Tee hat viele gesundheitliche Vorteile, z. B. stärkt er das Immunsystem, lindert Entzündungen und verbessert die Verdauung.</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Er hat auch eine reiche kulturelle und historische Bedeutung, da er oft mit Gastfreundschaft, Freundschaft und Entspannung assoziiert wird.</a:t>
            </a:r>
            <a:r>
              <a:rPr sz="1200"/>
              <a:t>
</a:t>
            </a:r>
            <a:r>
              <a:rPr lang="de-DE" sz="1200" b="0" i="0" strike="noStrike" cap="none" baseline="0">
                <a:solidFill>
                  <a:srgbClr val="000000"/>
                </a:solidFill>
                <a:effectLst/>
                <a:latin typeface="Aptos"/>
                <a:ea typeface="Aptos"/>
                <a:cs typeface="Aptos"/>
              </a:rPr>
              <a:t>Ziel dieses Berichts ist es, eine Marktanalyse für Mystic Spice Premium Chai Tea mit Fokus auf die Region Lateinamerika zu erstellen.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Der Bericht wird die folgenden Aspekte abdecken:</a:t>
            </a:r>
            <a:r>
              <a:rPr sz="1200"/>
              <a:t>
</a:t>
            </a:r>
            <a:r>
              <a:rPr lang="de-DE" sz="1200" b="0" i="0" strike="noStrike" cap="none" baseline="0">
                <a:solidFill>
                  <a:srgbClr val="000000"/>
                </a:solidFill>
                <a:effectLst/>
                <a:latin typeface="Aptos"/>
                <a:ea typeface="Aptos"/>
                <a:cs typeface="Aptos"/>
              </a:rPr>
              <a:t>·         Produktbeschreibung, Merkmale und Vorteile von Mystic Spice Premium Chai Tea</a:t>
            </a:r>
            <a:r>
              <a:rPr sz="1200"/>
              <a:t>
</a:t>
            </a:r>
            <a:r>
              <a:rPr lang="de-DE" sz="1200" b="0" i="0" strike="noStrike" cap="none" baseline="0">
                <a:solidFill>
                  <a:srgbClr val="000000"/>
                </a:solidFill>
                <a:effectLst/>
                <a:latin typeface="Aptos"/>
                <a:ea typeface="Aptos"/>
                <a:cs typeface="Aptos"/>
              </a:rPr>
              <a:t>·          Markttrend und Nachfrage nach Chai-Tee in Lateinamerika</a:t>
            </a:r>
            <a:r>
              <a:rPr sz="1200"/>
              <a:t>
</a:t>
            </a:r>
            <a:r>
              <a:rPr lang="de-DE" sz="1200" b="0" i="0" strike="noStrike" cap="none" baseline="0">
                <a:solidFill>
                  <a:srgbClr val="000000"/>
                </a:solidFill>
                <a:effectLst/>
                <a:latin typeface="Aptos"/>
                <a:ea typeface="Aptos"/>
                <a:cs typeface="Aptos"/>
              </a:rPr>
              <a:t>··        Wettbewerbsanalyse von Chai-Tee in Lateinamerika</a:t>
            </a:r>
            <a:r>
              <a:rPr sz="1200"/>
              <a:t>
</a:t>
            </a:r>
            <a:r>
              <a:rPr lang="de-DE" sz="1200" b="0" i="0" strike="noStrike" cap="none" baseline="0">
                <a:solidFill>
                  <a:srgbClr val="000000"/>
                </a:solidFill>
                <a:effectLst/>
                <a:latin typeface="Aptos"/>
                <a:ea typeface="Aptos"/>
                <a:cs typeface="Aptos"/>
              </a:rPr>
              <a:t>·          Vertriebskanäle von Chai-Tee in Lateinamerika</a:t>
            </a:r>
            <a:r>
              <a:rPr sz="1200"/>
              <a:t>
</a:t>
            </a:r>
            <a:r>
              <a:rPr lang="de-DE" sz="1200" b="0" i="0" strike="noStrike" cap="none" baseline="0">
                <a:solidFill>
                  <a:srgbClr val="000000"/>
                </a:solidFill>
                <a:effectLst/>
                <a:latin typeface="Aptos"/>
                <a:ea typeface="Aptos"/>
                <a:cs typeface="Aptos"/>
              </a:rPr>
              <a:t>·         Absatzförderungsplan und die Strategie für Chai-Tee in Lateinamerika</a:t>
            </a:r>
            <a:r>
              <a:rPr sz="1200"/>
              <a:t>
</a:t>
            </a:r>
            <a:r>
              <a:rPr lang="de-DE" sz="1200" b="0" i="0" strike="noStrike" cap="none" baseline="0">
                <a:solidFill>
                  <a:srgbClr val="000000"/>
                </a:solidFill>
                <a:effectLst/>
                <a:latin typeface="Aptos"/>
                <a:ea typeface="Aptos"/>
                <a:cs typeface="Aptos"/>
              </a:rPr>
              <a:t>··        Erwartete Ergebnisse und Herausforderungen des Absatzförderungsplans</a:t>
            </a:r>
            <a:r>
              <a:rPr sz="1200"/>
              <a:t>
</a:t>
            </a:r>
            <a:r>
              <a:rPr lang="de-DE" sz="1200" b="0" i="0" strike="noStrike" cap="none" baseline="0">
                <a:solidFill>
                  <a:srgbClr val="000000"/>
                </a:solidFill>
                <a:effectLst/>
                <a:latin typeface="Aptos"/>
                <a:ea typeface="Aptos"/>
                <a:cs typeface="Aptos"/>
              </a:rPr>
              <a:t>·         Empfehlungen und Schlussfolgerungen für die Zukunft von Chai-Tee in Lateinamerika</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Mystic Spice Premium Chai Tea ist eine sorgfältig hergestellte Mischung, die die Traditionen des indischen Chai ehrt.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Jede Tasse Chai-Tee ist wie eine bezaubernde Reise durch die pulsierenden Landschaften Indiens und  authentischer Chai-Genuss bei Ihnen zu Hause..</a:t>
            </a:r>
            <a:r>
              <a:rPr sz="1200"/>
              <a:t>
</a:t>
            </a:r>
            <a:r>
              <a:rPr sz="1200"/>
              <a:t>
</a:t>
            </a:r>
            <a:r>
              <a:rPr sz="1200"/>
              <a:t>
</a:t>
            </a:r>
            <a:r>
              <a:rPr lang="de-DE" sz="1200" b="0" i="0" strike="noStrike" cap="none" baseline="0">
                <a:solidFill>
                  <a:srgbClr val="000000"/>
                </a:solidFill>
                <a:effectLst/>
                <a:latin typeface="Aptos"/>
                <a:ea typeface="Aptos"/>
                <a:cs typeface="Aptos"/>
              </a:rPr>
              <a:t>Originalinhalt::</a:t>
            </a:r>
            <a:r>
              <a:rPr sz="1200"/>
              <a:t>
</a:t>
            </a:r>
            <a:r>
              <a:rPr lang="de-DE" sz="1200" b="0" i="0" strike="noStrike" cap="none" baseline="0">
                <a:solidFill>
                  <a:srgbClr val="000000"/>
                </a:solidFill>
                <a:effectLst/>
                <a:latin typeface="Aptos"/>
                <a:ea typeface="Aptos"/>
                <a:cs typeface="Aptos"/>
              </a:rPr>
              <a:t>Product Description</a:t>
            </a:r>
            <a:r>
              <a:rPr sz="1200"/>
              <a:t>
</a:t>
            </a:r>
            <a:r>
              <a:rPr lang="de-DE" sz="1200" b="0" i="0" strike="noStrike" cap="none" baseline="0">
                <a:solidFill>
                  <a:srgbClr val="000000"/>
                </a:solidFill>
                <a:effectLst/>
                <a:latin typeface="Aptos"/>
                <a:ea typeface="Aptos"/>
                <a:cs typeface="Aptos"/>
              </a:rPr>
              <a:t>Mystic Spice Premium Chai Tea ist eine sorgfältig hergestellte Mischung und eine Hommage an die zeitlosen Traditionen des indischen Chai.</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Jede Tasse bietet eine bezaubernde Reise durch die pulsierenden Landschaften Indiens und ermöglicht Ihnen ein authentisches Chai-Erlebnis bei Ihnen zu Hause.</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Die Produktbeschreibung, die Merkmale und die Vorteile von Mystic Spice Premium Chai Tea sind in der folgenden Tabelle zusammengefasst:</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nicht definiert</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nicht definiert</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Der lateinamerikanische Markt bietet eine große Chance für Chai-Tee mit einer wachsenden Nachfrage nach gesunden, natürlichen und exotischen Produkten.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Die Größe des globalen Chai-Tee-Marktes wurde 2019 auf 1,9 Milliarden USD geschätzt und wird voraussichtlich von 2020 bis 2027 mit einer durchschnittlichen jährlichen Wachstumsrate (CAGR) von 5,5 % wachsen, wobei Lateinamerika eine der am schnellsten wachsenden Regionen ist.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Zu den wichtigsten Wachstumstreibern gehören das zunehmende Bewusstsein, steigendes Einkommen und die Ausweitung des Vertriebs.</a:t>
            </a:r>
            <a:r>
              <a:rPr sz="1200"/>
              <a:t>
</a:t>
            </a:r>
            <a:r>
              <a:rPr sz="1200"/>
              <a:t>
</a:t>
            </a:r>
            <a:r>
              <a:rPr sz="1200"/>
              <a:t>
</a:t>
            </a:r>
            <a:r>
              <a:rPr lang="de-DE" sz="1200" b="0" i="0" strike="noStrike" cap="none" baseline="0">
                <a:solidFill>
                  <a:srgbClr val="000000"/>
                </a:solidFill>
                <a:effectLst/>
                <a:latin typeface="Aptos"/>
                <a:ea typeface="Aptos"/>
                <a:cs typeface="Aptos"/>
              </a:rPr>
              <a:t>Originalinhalt:</a:t>
            </a:r>
            <a:r>
              <a:rPr sz="1200"/>
              <a:t>
</a:t>
            </a:r>
            <a:r>
              <a:rPr lang="de-DE" sz="1200" b="0" i="0" strike="noStrike" cap="none" baseline="0">
                <a:solidFill>
                  <a:srgbClr val="000000"/>
                </a:solidFill>
                <a:effectLst/>
                <a:latin typeface="Aptos"/>
                <a:ea typeface="Aptos"/>
                <a:cs typeface="Aptos"/>
              </a:rPr>
              <a:t>Markttrend und Nachfrage</a:t>
            </a:r>
            <a:r>
              <a:rPr sz="1200"/>
              <a:t>
</a:t>
            </a:r>
            <a:r>
              <a:rPr lang="de-DE" sz="1200" b="0" i="0" strike="noStrike" cap="none" baseline="0">
                <a:solidFill>
                  <a:srgbClr val="000000"/>
                </a:solidFill>
                <a:effectLst/>
                <a:latin typeface="Aptos"/>
                <a:ea typeface="Aptos"/>
                <a:cs typeface="Aptos"/>
              </a:rPr>
              <a:t>Der lateinamerikanische Markt bietet eine große Chance für Chai-Tee, denn die Region verzeichnet eine wachsende Nachfrage nach gesunden, natürlichen und exotischen Produkten.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Die Region hat auch eine ausgeprägte Teekultur, insbesondere in Ländern wie Argentinien, Chile und Uruguay, wo Mate ein beliebtes Getränk ist.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Chai-Tee ist sowohl für Teeliebhaber als auch Kaffeetrinker geeignet, da er einen ähnlichen Koffeinschub und ein komplexeres Geschmacksprofil bietet.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Chai-Tee passt auch zum Lebensstil und zu den Vorlieben der Bevölkerung in Lateinamerika, in der geselliges Beisammensein und der Konsum süßer Leckereien nichts Ungewöhnliches sind.</a:t>
            </a:r>
            <a:r>
              <a:rPr sz="1200"/>
              <a:t>
</a:t>
            </a:r>
            <a:r>
              <a:rPr lang="de-DE" sz="1200" b="0" i="0" strike="noStrike" cap="none" baseline="0">
                <a:solidFill>
                  <a:srgbClr val="000000"/>
                </a:solidFill>
                <a:effectLst/>
                <a:latin typeface="Aptos"/>
                <a:ea typeface="Aptos"/>
                <a:cs typeface="Aptos"/>
              </a:rPr>
              <a:t>Laut einem Bericht von Grand View Research wurde der globale Chai-Tee-Markt im Jahr 2019 auf 1,9 Mrd. USD geschätzt und wird voraussichtlich von 2020 bis 2027 mit einer durchschnittlichen jährlichen Wachstumsrate (CAGR) von 5,5 % wachsen.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Der Bericht besagt auch, dass Lateinamerika eine der am schnellsten wachsenden Regionen für Chai-Tee ist, mit einer CAGR von 6,2 % von 2020 bis 2027.</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Die wichtigsten Faktoren für das Wachstum von Chai-Tee in Lateinamerika:</a:t>
            </a:r>
            <a:r>
              <a:rPr sz="1200"/>
              <a:t>
</a:t>
            </a:r>
            <a:r>
              <a:rPr lang="de-DE" sz="1200" b="0" i="0" strike="noStrike" cap="none" baseline="0">
                <a:solidFill>
                  <a:srgbClr val="000000"/>
                </a:solidFill>
                <a:effectLst/>
                <a:latin typeface="Aptos"/>
                <a:ea typeface="Aptos"/>
                <a:cs typeface="Aptos"/>
              </a:rPr>
              <a:t>·Das zunehmende Bewusstsein und Interesse an den gesundheitlichen Vorteilen und kulturellen Aspekten von Chai Tea</a:t>
            </a:r>
            <a:r>
              <a:rPr sz="1200"/>
              <a:t>
</a:t>
            </a:r>
            <a:r>
              <a:rPr lang="de-DE" sz="1200" b="0" i="0" strike="noStrike" cap="none" baseline="0">
                <a:solidFill>
                  <a:srgbClr val="000000"/>
                </a:solidFill>
                <a:effectLst/>
                <a:latin typeface="Aptos"/>
                <a:ea typeface="Aptos"/>
                <a:cs typeface="Aptos"/>
              </a:rPr>
              <a:t>·   Wachsende Einkommen und die steigende Kaufkraft der Verbraucher und der Mittelschicht</a:t>
            </a:r>
            <a:r>
              <a:rPr sz="1200"/>
              <a:t>
</a:t>
            </a:r>
            <a:r>
              <a:rPr lang="de-DE" sz="1200" b="0" i="0" strike="noStrike" cap="none" baseline="0">
                <a:solidFill>
                  <a:srgbClr val="000000"/>
                </a:solidFill>
                <a:effectLst/>
                <a:latin typeface="Aptos"/>
                <a:ea typeface="Aptos"/>
                <a:cs typeface="Aptos"/>
              </a:rPr>
              <a:t>      Die zunehmende Beliebtheit von Spezial- und Premium-Tees unter den jüngeren und städtischen Zielgruppen</a:t>
            </a:r>
            <a:r>
              <a:rPr sz="1200"/>
              <a:t>
</a:t>
            </a:r>
            <a:r>
              <a:rPr lang="de-DE" sz="1200" b="0" i="0" strike="noStrike" cap="none" baseline="0">
                <a:solidFill>
                  <a:srgbClr val="000000"/>
                </a:solidFill>
                <a:effectLst/>
                <a:latin typeface="Aptos"/>
                <a:ea typeface="Aptos"/>
                <a:cs typeface="Aptos"/>
              </a:rPr>
              <a:t>·     Der expandierende Vertrieb und das Angebot von Chai-Tee-Produkten über die Vertriebskanäle, wie etwa Supermärkte, Cafés und Online-Plattformen</a:t>
            </a:r>
            <a:r>
              <a:rPr sz="1200"/>
              <a:t>
</a:t>
            </a:r>
            <a:r>
              <a:rPr lang="de-DE" sz="1200" b="0" i="0" strike="noStrike" cap="none" baseline="0">
                <a:solidFill>
                  <a:srgbClr val="000000"/>
                </a:solidFill>
                <a:effectLst/>
                <a:latin typeface="Aptos"/>
                <a:ea typeface="Aptos"/>
                <a:cs typeface="Aptos"/>
              </a:rPr>
              <a:t>·     Die Entwicklung neuer und innovativer Aromen und Formate von Chai-Tee, wie etwa Ready-to-Drink, Instant und Bio-Sorten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Chai-Tee wird in Lateinamerika über den Einzelhandel, den Großhandel und Vertriebspartner vertrieben.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Akteure im Einzelhandel, wie Supermärkte und Cafés, verkaufen direkt an die Kundschaft und können deren Wahrnehmung und Kaufverhalten beeinflussen.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Zu den großen Akteuren im Einzelhandel gehören Walmart und Starbucks.</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Großhändler verkaufen Massengüter an Einzelhändler und die Vertriebshändler liefern und befördern die Produkte von den Herstellern zu den Einzelhändlern.</a:t>
            </a:r>
            <a:r>
              <a:rPr sz="1200"/>
              <a:t>
</a:t>
            </a:r>
            <a:r>
              <a:rPr sz="1200"/>
              <a:t>
</a:t>
            </a:r>
            <a:r>
              <a:rPr sz="1200"/>
              <a:t>
</a:t>
            </a:r>
            <a:r>
              <a:rPr lang="de-DE" sz="1200" b="0" i="0" strike="noStrike" cap="none" baseline="0">
                <a:solidFill>
                  <a:srgbClr val="000000"/>
                </a:solidFill>
                <a:effectLst/>
                <a:latin typeface="Aptos"/>
                <a:ea typeface="Aptos"/>
                <a:cs typeface="Aptos"/>
              </a:rPr>
              <a:t>Originalinhalt:</a:t>
            </a:r>
            <a:r>
              <a:rPr sz="1200"/>
              <a:t>
</a:t>
            </a:r>
            <a:r>
              <a:rPr lang="de-DE" sz="1200" b="0" i="0" strike="noStrike" cap="none" baseline="0">
                <a:solidFill>
                  <a:srgbClr val="000000"/>
                </a:solidFill>
                <a:effectLst/>
                <a:latin typeface="Aptos"/>
                <a:ea typeface="Aptos"/>
                <a:cs typeface="Aptos"/>
              </a:rPr>
              <a:t>Die Vertriebskanäle von Chai-Tee in Lateinamerika sind die Mittel und Wege, über die Chai-Tee-Produkte an die Endverbraucher*innen geliefert und verkauft werden.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Die Vertriebskanäle für Chai-Tee in Lateinamerika lassen sich in drei Typen unterteilen: Einzelhandel, Großhandel und Vertriebspartner.</a:t>
            </a:r>
            <a:r>
              <a:rPr sz="1200"/>
              <a:t>
</a:t>
            </a:r>
            <a:r>
              <a:rPr lang="de-DE" sz="1200" b="0" i="0" strike="noStrike" cap="none" baseline="0">
                <a:solidFill>
                  <a:srgbClr val="000000"/>
                </a:solidFill>
                <a:effectLst/>
                <a:latin typeface="Aptos"/>
                <a:ea typeface="Aptos"/>
                <a:cs typeface="Aptos"/>
              </a:rPr>
              <a:t>Einzelhändler sind die Unternehmen, die Chai-Tee-Produkte direkt an Verbraucher*innen verkaufen, z. B. Supermärkte, Verbrauchermärkte, Fachgeschäfte, Cafés und Online-Plattformen.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Der Einzelhandel ist der sichtbarste und zugänglichste Kanal für Chai-Tee-Produkte und kann die Wahrnehmung, die Vorlieben und den Kauf von Chai-Tee-Produkten durch die Verbraucher*innen beeinflussen.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Einzelhändler können auch Werbe- und Merchandising-Unterstützung für Chai-Tee-Produkte anbieten, z. B. in Form von Displays, Beschilderung und Regalflächen.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Zu den wichtigsten Einzelhandelsunternehmen für Chai-Tee-Produkte in Lateinamerika gehören Walmart, Carrefour, Oxxo, Starbucks und Amazon.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Großhandelsunternehmen kaufen Chai-Tee-Produkte in großen Mengen und verkaufen sie an den Einzelhandel oder andere Zwischenunternehmen.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Sie bringen Angebot und Nachfrage von Chai-Tee-Produkten zusammen und bieten verschiedene Dienste an.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Zu den wichtigsten Großhandelsunternehmen von Chai-Tee-Produkten in Lateinamerika gehören Cencosud, Grupo Pão de Açúcar, La Anónima und Makro.</a:t>
            </a:r>
            <a:r>
              <a:rPr sz="1200"/>
              <a:t>
</a:t>
            </a:r>
            <a:r>
              <a:rPr sz="1200"/>
              <a:t>
</a:t>
            </a:r>
            <a:r>
              <a:rPr sz="1200"/>
              <a:t>
</a:t>
            </a:r>
            <a:r>
              <a:rPr lang="de-DE" sz="1200" b="0" i="0" strike="noStrike" cap="none" baseline="0">
                <a:solidFill>
                  <a:srgbClr val="000000"/>
                </a:solidFill>
                <a:effectLst/>
                <a:latin typeface="Aptos"/>
                <a:ea typeface="Aptos"/>
                <a:cs typeface="Aptos"/>
              </a:rPr>
              <a:t>Originalinhalt:</a:t>
            </a:r>
            <a:r>
              <a:rPr sz="1200"/>
              <a:t>
</a:t>
            </a:r>
            <a:r>
              <a:rPr lang="de-DE" sz="1200" b="0" i="0" strike="noStrike" cap="none" baseline="0">
                <a:solidFill>
                  <a:srgbClr val="000000"/>
                </a:solidFill>
                <a:effectLst/>
                <a:latin typeface="Aptos"/>
                <a:ea typeface="Aptos"/>
                <a:cs typeface="Aptos"/>
              </a:rPr>
              <a:t>Großhändler sind die Unternehmen, die Chai-Tee-Produkte als Massengüter von den Herstellern oder Vertriebshändlern kaufen und sie an Einzelhändler oder andere Zwischenhändler verkaufen.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Großhändler sind das Bindeglied zwischen Angebot und Nachfrage von Chai-Tee-Produkten und können Größenvorteile sowie Lager- und Transportdienste für Chai-Tee-Produkte anbieten.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Großhändler können auch Marktinformationen, Feedback und Kreditmöglichkeiten für Chai-Tee-Produkte bereitstellen.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Zu den wichtigsten Großhandelsunternehmen von Chai-Tee-Produkten in Lateinamerika gehören Cencosud, Grupo Pão de Açúcar, La Anónima und Makro.</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6/26/2024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63554201"/>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6/26/2024</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4644047"/>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6/26/2024</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960731"/>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6/26/2024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81996987"/>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6/26/2024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5489466"/>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6/26/2024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05735041"/>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6/26/2024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83737302"/>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6/26/2024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18916262"/>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6/26/2024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2227465"/>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6/26/2024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51372969"/>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ct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6/26/2024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273536"/>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6/26/2024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Tx/>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1.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0.xml" /><Relationship Id="rId3" Type="http://schemas.openxmlformats.org/officeDocument/2006/relationships/image" Target="../media/image3.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2.xml" /><Relationship Id="rId3" Type="http://schemas.openxmlformats.org/officeDocument/2006/relationships/image" Target="../media/image4.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xml" /><Relationship Id="rId3" Type="http://schemas.openxmlformats.org/officeDocument/2006/relationships/image" Target="../media/image2.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de-DE" sz="5600" b="0" i="0" strike="noStrike" cap="none" baseline="0">
                <a:solidFill>
                  <a:srgbClr val="262626"/>
                </a:solidFill>
                <a:effectLst/>
                <a:latin typeface="Bookman Old Style"/>
                <a:ea typeface="Bookman Old Style"/>
                <a:cs typeface="Bookman Old Style"/>
              </a:rPr>
              <a:t>Marktanalysebericht für Mystic Spice Premium Chai Tea</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a:blip r:embed="rId3"/>
          <a:srcRect l="13082" r="18651" b="-1"/>
          <a:stretch>
            <a:fillRect/>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de-DE" sz="4000" b="0" i="0" strike="noStrike" cap="none" baseline="0">
                <a:solidFill>
                  <a:srgbClr val="FFFFFF"/>
                </a:solidFill>
                <a:effectLst/>
                <a:latin typeface="Bookman Old Style"/>
                <a:ea typeface="Bookman Old Style"/>
                <a:cs typeface="Bookman Old Style"/>
              </a:rPr>
              <a:t>Vertriebskanäle: Vertriebspartner</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de-DE" sz="1300" b="0" i="0" strike="noStrike" cap="none" baseline="0">
                <a:solidFill>
                  <a:srgbClr val="FFFFFF"/>
                </a:solidFill>
                <a:effectLst/>
                <a:latin typeface="Franklin Gothic Book"/>
                <a:ea typeface="Franklin Gothic Book"/>
                <a:cs typeface="Franklin Gothic Book"/>
              </a:rPr>
              <a:t>Die Rolle der Vertriebspartner</a:t>
            </a:r>
          </a:p>
          <a:p>
            <a:pPr lvl="1">
              <a:lnSpc>
                <a:spcPct val="90000"/>
              </a:lnSpc>
            </a:pPr>
            <a:r>
              <a:rPr lang="de-DE" sz="1300" b="0" i="0" strike="noStrike" cap="none" baseline="0">
                <a:solidFill>
                  <a:srgbClr val="FFFFFF"/>
                </a:solidFill>
                <a:effectLst/>
                <a:latin typeface="Franklin Gothic Book"/>
                <a:ea typeface="Franklin Gothic Book"/>
                <a:cs typeface="Franklin Gothic Book"/>
              </a:rPr>
              <a:t>Vertretung und Vertrieb von Chai-Tee-Produkten</a:t>
            </a:r>
          </a:p>
          <a:p>
            <a:pPr lvl="1">
              <a:lnSpc>
                <a:spcPct val="90000"/>
              </a:lnSpc>
            </a:pPr>
            <a:r>
              <a:rPr lang="de-DE" sz="1300" b="0" i="0" strike="noStrike" cap="none" baseline="0">
                <a:solidFill>
                  <a:srgbClr val="FFFFFF"/>
                </a:solidFill>
                <a:effectLst/>
                <a:latin typeface="Franklin Gothic Book"/>
                <a:ea typeface="Franklin Gothic Book"/>
                <a:cs typeface="Franklin Gothic Book"/>
              </a:rPr>
              <a:t>Unterstützung des Vertriebs und des Verkaufs auf verschiedenen Märkten</a:t>
            </a:r>
          </a:p>
          <a:p>
            <a:pPr lvl="1">
              <a:lnSpc>
                <a:spcPct val="90000"/>
              </a:lnSpc>
            </a:pPr>
            <a:r>
              <a:rPr lang="de-DE" sz="1300" b="0" i="0" strike="noStrike" cap="none" baseline="0">
                <a:solidFill>
                  <a:srgbClr val="FFFFFF"/>
                </a:solidFill>
                <a:effectLst/>
                <a:latin typeface="Franklin Gothic Book"/>
                <a:ea typeface="Franklin Gothic Book"/>
                <a:cs typeface="Franklin Gothic Book"/>
              </a:rPr>
              <a:t>Angebot von Marketing-, Verkaufs- und Kundendienstleistungen</a:t>
            </a:r>
          </a:p>
          <a:p>
            <a:pPr>
              <a:lnSpc>
                <a:spcPct val="90000"/>
              </a:lnSpc>
            </a:pPr>
            <a:r>
              <a:rPr lang="de-DE" sz="1300" b="0" i="0" strike="noStrike" cap="none" baseline="0">
                <a:solidFill>
                  <a:srgbClr val="FFFFFF"/>
                </a:solidFill>
                <a:effectLst/>
                <a:latin typeface="Franklin Gothic Book"/>
                <a:ea typeface="Franklin Gothic Book"/>
                <a:cs typeface="Franklin Gothic Book"/>
              </a:rPr>
              <a:t>Beziehungen</a:t>
            </a:r>
          </a:p>
          <a:p>
            <a:pPr lvl="1">
              <a:lnSpc>
                <a:spcPct val="90000"/>
              </a:lnSpc>
            </a:pPr>
            <a:r>
              <a:rPr lang="de-DE" sz="1300" b="0" i="0" strike="noStrike" cap="none" baseline="0">
                <a:solidFill>
                  <a:srgbClr val="FFFFFF"/>
                </a:solidFill>
                <a:effectLst/>
                <a:latin typeface="Franklin Gothic Book"/>
                <a:ea typeface="Franklin Gothic Book"/>
                <a:cs typeface="Franklin Gothic Book"/>
              </a:rPr>
              <a:t>Aufbau und Pflege von Beziehungen zum Einzelhandel und zur Kundschaft</a:t>
            </a:r>
          </a:p>
          <a:p>
            <a:pPr lvl="1">
              <a:lnSpc>
                <a:spcPct val="90000"/>
              </a:lnSpc>
            </a:pPr>
            <a:r>
              <a:rPr lang="de-DE" sz="1300" b="0" i="0" strike="noStrike" cap="none" baseline="0">
                <a:solidFill>
                  <a:srgbClr val="FFFFFF"/>
                </a:solidFill>
                <a:effectLst/>
                <a:latin typeface="Franklin Gothic Book"/>
                <a:ea typeface="Franklin Gothic Book"/>
                <a:cs typeface="Franklin Gothic Book"/>
              </a:rPr>
              <a:t>Bereitstellung von technischer und logistischer Unterstützung</a:t>
            </a:r>
          </a:p>
          <a:p>
            <a:pPr>
              <a:lnSpc>
                <a:spcPct val="90000"/>
              </a:lnSpc>
            </a:pPr>
            <a:r>
              <a:rPr lang="de-DE" sz="1300" b="0" i="0" strike="noStrike" cap="none" baseline="0">
                <a:solidFill>
                  <a:srgbClr val="FFFFFF"/>
                </a:solidFill>
                <a:effectLst/>
                <a:latin typeface="Franklin Gothic Book"/>
                <a:ea typeface="Franklin Gothic Book"/>
                <a:cs typeface="Franklin Gothic Book"/>
              </a:rPr>
              <a:t>Wichtige Vertriebspartner in Lateinamerika</a:t>
            </a:r>
          </a:p>
          <a:p>
            <a:pPr lvl="1">
              <a:lnSpc>
                <a:spcPct val="90000"/>
              </a:lnSpc>
            </a:pPr>
            <a:r>
              <a:rPr lang="de-DE" sz="1300" b="0" i="0" strike="noStrike" cap="none" baseline="0">
                <a:solidFill>
                  <a:srgbClr val="FFFFFF"/>
                </a:solidFill>
                <a:effectLst/>
                <a:latin typeface="Franklin Gothic Book"/>
                <a:ea typeface="Franklin Gothic Book"/>
                <a:cs typeface="Franklin Gothic Book"/>
              </a:rPr>
              <a:t>Tailwind Traders</a:t>
            </a:r>
          </a:p>
          <a:p>
            <a:pPr lvl="1">
              <a:lnSpc>
                <a:spcPct val="90000"/>
              </a:lnSpc>
            </a:pPr>
            <a:r>
              <a:rPr lang="de-DE" sz="1300" b="0" i="0" strike="noStrike" cap="none" baseline="0">
                <a:solidFill>
                  <a:srgbClr val="FFFFFF"/>
                </a:solidFill>
                <a:effectLst/>
                <a:latin typeface="Franklin Gothic Book"/>
                <a:ea typeface="Franklin Gothic Book"/>
                <a:cs typeface="Franklin Gothic Book"/>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a:blip r:embed="rId3"/>
          <a:srcRect l="29134" r="26287" b="-1"/>
          <a:stretch>
            <a:fillRect/>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de-DE" sz="4400" b="0" i="0" strike="noStrike" cap="none" baseline="0">
                <a:solidFill>
                  <a:srgbClr val="FFFFFF"/>
                </a:solidFill>
                <a:effectLst/>
                <a:latin typeface="Bookman Old Style"/>
                <a:ea typeface="Bookman Old Style"/>
                <a:cs typeface="Bookman Old Style"/>
              </a:rPr>
              <a:t>Werbeplan und -strategie</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fontScale="95000" lnSpcReduction="20000"/>
          </a:bodyPr>
          <a:lstStyle/>
          <a:p>
            <a:pPr>
              <a:lnSpc>
                <a:spcPct val="100000"/>
              </a:lnSpc>
            </a:pPr>
            <a:r>
              <a:rPr lang="de-DE" sz="1700" b="0" i="0" strike="noStrike" cap="none" baseline="0">
                <a:solidFill>
                  <a:srgbClr val="404040"/>
                </a:solidFill>
                <a:effectLst/>
                <a:latin typeface="Franklin Gothic Book"/>
                <a:ea typeface="Franklin Gothic Book"/>
                <a:cs typeface="Franklin Gothic Book"/>
              </a:rPr>
              <a:t>Ziele des Absatzförderungsplan und der Strategie</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Steigerung des Bekanntheitsgrads und des Interesses an Chai-Tee bei der Zielgruppe</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Positionierung von Chai-Tee als hochwertiges, natürliches und gesundes Produkt</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Ermutigung zum Probieren und Kaufen von Chai-Tee über verschiedene Kanäle und Anreize</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Aufbau von Loyalität und Bindung der Chai-Tee-Kundschaft</a:t>
            </a:r>
          </a:p>
          <a:p>
            <a:pPr>
              <a:lnSpc>
                <a:spcPct val="100000"/>
              </a:lnSpc>
            </a:pPr>
            <a:r>
              <a:rPr lang="de-DE" sz="1700" b="0" i="0" strike="noStrike" cap="none" baseline="0">
                <a:solidFill>
                  <a:srgbClr val="404040"/>
                </a:solidFill>
                <a:effectLst/>
                <a:latin typeface="Franklin Gothic Book"/>
                <a:ea typeface="Franklin Gothic Book"/>
                <a:cs typeface="Franklin Gothic Book"/>
              </a:rPr>
              <a:t>Taktiken, die im Rahmen des Absatzförderungsplans und der Strategie eingesetzt werden</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Entwicklung eines einprägsamen Markennamens und Logos für Chai-Tee</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Entwicklung einer Website und einer Präsenz in den sozialen Medien für Chai-Tee</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Lancierung einer digitalen Marketingkampagne</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Verteilung von Gratisproben und Gutscheinen für Chai-Tee</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Organisation von Veranstaltungen und Wettbewerben</a:t>
            </a:r>
          </a:p>
          <a:p>
            <a:pPr>
              <a:lnSpc>
                <a:spcPct val="100000"/>
              </a:lnSpc>
            </a:pPr>
            <a:r>
              <a:rPr lang="de-DE" sz="1700" b="0" i="0" strike="noStrike" cap="none" baseline="0">
                <a:solidFill>
                  <a:srgbClr val="404040"/>
                </a:solidFill>
                <a:effectLst/>
                <a:latin typeface="Franklin Gothic Book"/>
                <a:ea typeface="Franklin Gothic Book"/>
                <a:cs typeface="Franklin Gothic Book"/>
              </a:rPr>
              <a:t>Durchführung und Bewertung des Absatzförderungsplans und der Strategie</a:t>
            </a:r>
          </a:p>
        </p:txBody>
      </p:sp>
    </p:spTree>
    <p:extLst>
      <p:ext uri="{BB962C8B-B14F-4D97-AF65-F5344CB8AC3E}">
        <p14:creationId xmlns:p14="http://schemas.microsoft.com/office/powerpoint/2010/main" val="2279399431"/>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de-DE" sz="3100" b="0" i="0" strike="noStrike" cap="none" baseline="0">
                <a:solidFill>
                  <a:srgbClr val="404040"/>
                </a:solidFill>
                <a:effectLst/>
                <a:latin typeface="Bookman Old Style"/>
                <a:ea typeface="Bookman Old Style"/>
                <a:cs typeface="Bookman Old Style"/>
              </a:rPr>
              <a:t>Erwartete Ergebnisse und Herausforderungen: Erwartete Ergebnisse</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a:blip r:embed="rId3"/>
          <a:srcRect l="20033" r="11470"/>
          <a:stretch>
            <a:fillRect/>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lnSpcReduction="10000"/>
          </a:bodyPr>
          <a:lstStyle/>
          <a:p>
            <a:r>
              <a:rPr lang="de-DE" sz="1900" b="0" i="0" strike="noStrike" cap="none" baseline="0">
                <a:solidFill>
                  <a:srgbClr val="404040"/>
                </a:solidFill>
                <a:effectLst/>
                <a:latin typeface="Franklin Gothic Book"/>
                <a:ea typeface="Franklin Gothic Book"/>
                <a:cs typeface="Franklin Gothic Book"/>
              </a:rPr>
              <a:t>Steigerung des Bekanntheitsgrads und des Interesses an Chai-Tee bei der Zielgruppe um 20 %</a:t>
            </a:r>
          </a:p>
          <a:p>
            <a:r>
              <a:rPr lang="de-DE" sz="1900" b="0" i="0" strike="noStrike" cap="none" baseline="0">
                <a:solidFill>
                  <a:srgbClr val="404040"/>
                </a:solidFill>
                <a:effectLst/>
                <a:latin typeface="Franklin Gothic Book"/>
                <a:ea typeface="Franklin Gothic Book"/>
                <a:cs typeface="Franklin Gothic Book"/>
              </a:rPr>
              <a:t>Steigerung des Marktanteils von Chai-Tee um 10 % in der Region</a:t>
            </a:r>
          </a:p>
          <a:p>
            <a:r>
              <a:rPr lang="de-DE" sz="1900" b="0" i="0" strike="noStrike" cap="none" baseline="0">
                <a:solidFill>
                  <a:srgbClr val="404040"/>
                </a:solidFill>
                <a:effectLst/>
                <a:latin typeface="Franklin Gothic Book"/>
                <a:ea typeface="Franklin Gothic Book"/>
                <a:cs typeface="Franklin Gothic Book"/>
              </a:rPr>
              <a:t>Steigerung des Absatzes und des Umsatzes von Chai-Tee um 15 % in der Region</a:t>
            </a:r>
          </a:p>
          <a:p>
            <a:r>
              <a:rPr lang="de-DE" sz="1900" b="0" i="0" strike="noStrike" cap="none" baseline="0">
                <a:solidFill>
                  <a:srgbClr val="404040"/>
                </a:solidFill>
                <a:effectLst/>
                <a:latin typeface="Franklin Gothic Book"/>
                <a:ea typeface="Franklin Gothic Book"/>
                <a:cs typeface="Franklin Gothic Book"/>
              </a:rPr>
              <a:t>Steigerung der Zufriedenheit der Kundschaft und Kundschaftsbindungsraten für Chai-Tee in der Region um 25 %</a:t>
            </a:r>
          </a:p>
        </p:txBody>
      </p:sp>
    </p:spTree>
    <p:extLst>
      <p:ext uri="{BB962C8B-B14F-4D97-AF65-F5344CB8AC3E}">
        <p14:creationId xmlns:p14="http://schemas.microsoft.com/office/powerpoint/2010/main" val="2435481313"/>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de-DE" sz="4400" b="0" i="0" strike="noStrike" cap="none" baseline="0">
                <a:solidFill>
                  <a:srgbClr val="FFFFFF"/>
                </a:solidFill>
                <a:effectLst/>
                <a:latin typeface="Bookman Old Style"/>
                <a:ea typeface="Bookman Old Style"/>
                <a:cs typeface="Bookman Old Style"/>
              </a:rPr>
              <a:t>Erwartete Ergebnisse und Herausforderungen: Potenzielle Herausforderungen</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fontScale="90000" lnSpcReduction="20000"/>
          </a:bodyPr>
          <a:lstStyle/>
          <a:p>
            <a:r>
              <a:rPr lang="de-DE" sz="2400" b="0" i="0" strike="noStrike" cap="none" baseline="0">
                <a:solidFill>
                  <a:srgbClr val="404040"/>
                </a:solidFill>
                <a:effectLst/>
                <a:latin typeface="Franklin Gothic Book"/>
                <a:ea typeface="Franklin Gothic Book"/>
                <a:cs typeface="Franklin Gothic Book"/>
              </a:rPr>
              <a:t>Hoher Preis und geringe Erschwinglichkeit von Chai-Tee-Produkten im Vergleich zu anderen Getränken</a:t>
            </a:r>
          </a:p>
          <a:p>
            <a:r>
              <a:rPr lang="de-DE" sz="2400" b="0" i="0" strike="noStrike" cap="none" baseline="0">
                <a:solidFill>
                  <a:srgbClr val="404040"/>
                </a:solidFill>
                <a:effectLst/>
                <a:latin typeface="Franklin Gothic Book"/>
                <a:ea typeface="Franklin Gothic Book"/>
                <a:cs typeface="Franklin Gothic Book"/>
              </a:rPr>
              <a:t>Mangelndes Bewusstsein und mangelnde Vertrautheit mit Chai-Tee in einigen Teilen der Bevölkerung</a:t>
            </a:r>
          </a:p>
          <a:p>
            <a:r>
              <a:rPr lang="de-DE" sz="2400" b="0" i="0" strike="noStrike" cap="none" baseline="0">
                <a:solidFill>
                  <a:srgbClr val="404040"/>
                </a:solidFill>
                <a:effectLst/>
                <a:latin typeface="Franklin Gothic Book"/>
                <a:ea typeface="Franklin Gothic Book"/>
                <a:cs typeface="Franklin Gothic Book"/>
              </a:rPr>
              <a:t>Konkurrierende Unternehmen, die andere Teeprodukte wie Kräuter-, Grün- und Schwarztee anbieten</a:t>
            </a:r>
          </a:p>
          <a:p>
            <a:r>
              <a:rPr lang="de-DE" sz="2400" b="0" i="0" strike="noStrike" cap="none" baseline="0">
                <a:solidFill>
                  <a:srgbClr val="404040"/>
                </a:solidFill>
                <a:effectLst/>
                <a:latin typeface="Franklin Gothic Book"/>
                <a:ea typeface="Franklin Gothic Book"/>
                <a:cs typeface="Franklin Gothic Book"/>
              </a:rPr>
              <a:t>Regulatorische und kulturelle Barrieren, die den Markteintritt und die Verbreitung von Chai-Tee-Produkten in einigen Ländern einschränken können</a:t>
            </a:r>
          </a:p>
          <a:p>
            <a:r>
              <a:rPr lang="de-DE" sz="2400" b="0" i="0" strike="noStrike" cap="none" baseline="0">
                <a:solidFill>
                  <a:srgbClr val="404040"/>
                </a:solidFill>
                <a:effectLst/>
                <a:latin typeface="Franklin Gothic Book"/>
                <a:ea typeface="Franklin Gothic Book"/>
                <a:cs typeface="Franklin Gothic Book"/>
              </a:rPr>
              <a:t>Ökologische und soziale Aspekte, die sich auf das Angebot und die Qualität von Chai-Tee-Zutaten auswirken können</a:t>
            </a:r>
          </a:p>
        </p:txBody>
      </p:sp>
    </p:spTree>
    <p:extLst>
      <p:ext uri="{BB962C8B-B14F-4D97-AF65-F5344CB8AC3E}">
        <p14:creationId xmlns:p14="http://schemas.microsoft.com/office/powerpoint/2010/main" val="3436084147"/>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de-DE" sz="3700" b="0" i="0" strike="noStrike" cap="none" baseline="0">
                <a:solidFill>
                  <a:srgbClr val="FFFFFF"/>
                </a:solidFill>
                <a:effectLst/>
                <a:latin typeface="Bookman Old Style"/>
                <a:ea typeface="Bookman Old Style"/>
                <a:cs typeface="Bookman Old Style"/>
              </a:rPr>
              <a:t>Empfehlungen und Schlussfolgerungen</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fontScale="90000" lnSpcReduction="20000"/>
          </a:bodyPr>
          <a:lstStyle/>
          <a:p>
            <a:pPr>
              <a:lnSpc>
                <a:spcPct val="90000"/>
              </a:lnSpc>
            </a:pPr>
            <a:r>
              <a:rPr lang="de-DE" sz="1900" b="0" i="0" strike="noStrike" cap="none" baseline="0">
                <a:solidFill>
                  <a:srgbClr val="404040"/>
                </a:solidFill>
                <a:effectLst/>
                <a:latin typeface="Franklin Gothic Book"/>
                <a:ea typeface="Franklin Gothic Book"/>
                <a:cs typeface="Franklin Gothic Book"/>
              </a:rPr>
              <a:t>Chai-Tee ist ein vielversprechendes Produkt mit Wachstumspotenzial auf dem lateinamerikanischen Markt</a:t>
            </a:r>
          </a:p>
          <a:p>
            <a:pPr lvl="1">
              <a:lnSpc>
                <a:spcPct val="90000"/>
              </a:lnSpc>
            </a:pPr>
            <a:r>
              <a:rPr lang="de-DE" sz="1900" b="0" i="0" strike="noStrike" cap="none" baseline="0">
                <a:solidFill>
                  <a:srgbClr val="404040"/>
                </a:solidFill>
                <a:effectLst/>
                <a:latin typeface="Franklin Gothic Book"/>
                <a:ea typeface="Franklin Gothic Book"/>
                <a:cs typeface="Franklin Gothic Book"/>
              </a:rPr>
              <a:t>Bietet eine gesunde, natürliche und exotische Alternative zu anderen Getränken</a:t>
            </a:r>
          </a:p>
          <a:p>
            <a:pPr>
              <a:lnSpc>
                <a:spcPct val="90000"/>
              </a:lnSpc>
            </a:pPr>
            <a:r>
              <a:rPr lang="de-DE" sz="1900" b="0" i="0" strike="noStrike" cap="none" baseline="0">
                <a:solidFill>
                  <a:srgbClr val="404040"/>
                </a:solidFill>
                <a:effectLst/>
                <a:latin typeface="Franklin Gothic Book"/>
                <a:ea typeface="Franklin Gothic Book"/>
                <a:cs typeface="Franklin Gothic Book"/>
              </a:rPr>
              <a:t>Positionierung und Vermarktung von Chai-Tee als hochwertiges, authentisches und vielseitiges Produkt</a:t>
            </a:r>
          </a:p>
          <a:p>
            <a:pPr lvl="1">
              <a:lnSpc>
                <a:spcPct val="90000"/>
              </a:lnSpc>
            </a:pPr>
            <a:r>
              <a:rPr lang="de-DE" sz="1900" b="0" i="0" strike="noStrike" cap="none" baseline="0">
                <a:solidFill>
                  <a:srgbClr val="404040"/>
                </a:solidFill>
                <a:effectLst/>
                <a:latin typeface="Franklin Gothic Book"/>
                <a:ea typeface="Franklin Gothic Book"/>
                <a:cs typeface="Franklin Gothic Book"/>
              </a:rPr>
              <a:t>Spricht verschiedene Segmente und Anlässe an</a:t>
            </a:r>
          </a:p>
          <a:p>
            <a:pPr>
              <a:lnSpc>
                <a:spcPct val="90000"/>
              </a:lnSpc>
            </a:pPr>
            <a:r>
              <a:rPr lang="de-DE" sz="1900" b="0" i="0" strike="noStrike" cap="none" baseline="0">
                <a:solidFill>
                  <a:srgbClr val="404040"/>
                </a:solidFill>
                <a:effectLst/>
                <a:latin typeface="Franklin Gothic Book"/>
                <a:ea typeface="Franklin Gothic Book"/>
                <a:cs typeface="Franklin Gothic Book"/>
              </a:rPr>
              <a:t>Nutzt einzigartige Merkmale und Vorteile, wie reichhaltiges Aroma, Geschmack und gesundheitlichen Nutzen</a:t>
            </a:r>
          </a:p>
          <a:p>
            <a:pPr lvl="1">
              <a:lnSpc>
                <a:spcPct val="90000"/>
              </a:lnSpc>
            </a:pPr>
            <a:r>
              <a:rPr lang="de-DE" sz="1900" b="0" i="0" strike="noStrike" cap="none" baseline="0">
                <a:solidFill>
                  <a:srgbClr val="404040"/>
                </a:solidFill>
                <a:effectLst/>
                <a:latin typeface="Franklin Gothic Book"/>
                <a:ea typeface="Franklin Gothic Book"/>
                <a:cs typeface="Franklin Gothic Book"/>
              </a:rPr>
              <a:t>Unterscheidet sich von anderen Teeprodukten</a:t>
            </a:r>
          </a:p>
          <a:p>
            <a:pPr>
              <a:lnSpc>
                <a:spcPct val="90000"/>
              </a:lnSpc>
            </a:pPr>
            <a:r>
              <a:rPr lang="de-DE" sz="1900" b="0" i="0" strike="noStrike" cap="none" baseline="0">
                <a:solidFill>
                  <a:srgbClr val="404040"/>
                </a:solidFill>
                <a:effectLst/>
                <a:latin typeface="Franklin Gothic Book"/>
                <a:ea typeface="Franklin Gothic Book"/>
                <a:cs typeface="Franklin Gothic Book"/>
              </a:rPr>
              <a:t>Anwendung einer Mischung aus Online- und Offline-Taktiken, um Ihre Zielgruppe zu erreichen und zu binden</a:t>
            </a:r>
          </a:p>
          <a:p>
            <a:pPr lvl="1">
              <a:lnSpc>
                <a:spcPct val="90000"/>
              </a:lnSpc>
            </a:pPr>
            <a:r>
              <a:rPr lang="de-DE" sz="1900" b="0" i="0" strike="noStrike" cap="none" baseline="0">
                <a:solidFill>
                  <a:srgbClr val="404040"/>
                </a:solidFill>
                <a:effectLst/>
                <a:latin typeface="Franklin Gothic Book"/>
                <a:ea typeface="Franklin Gothic Book"/>
                <a:cs typeface="Franklin Gothic Book"/>
              </a:rPr>
              <a:t>Schaffung einer loyalen und zufriedenen wiederkehrenden Kundschaft</a:t>
            </a:r>
          </a:p>
          <a:p>
            <a:pPr>
              <a:lnSpc>
                <a:spcPct val="90000"/>
              </a:lnSpc>
            </a:pPr>
            <a:r>
              <a:rPr lang="de-DE" sz="1900" b="0" i="0" strike="noStrike" cap="none" baseline="0">
                <a:solidFill>
                  <a:srgbClr val="404040"/>
                </a:solidFill>
                <a:effectLst/>
                <a:latin typeface="Franklin Gothic Book"/>
                <a:ea typeface="Franklin Gothic Book"/>
                <a:cs typeface="Franklin Gothic Book"/>
              </a:rPr>
              <a:t>Bewältigung von Herausforderungen und Bedrohungen, wie Preis, Bekanntheitsgrad, Wettbewerb, Regulierung und Nachhaltigkeit</a:t>
            </a:r>
          </a:p>
          <a:p>
            <a:pPr lvl="1">
              <a:lnSpc>
                <a:spcPct val="90000"/>
              </a:lnSpc>
            </a:pPr>
            <a:r>
              <a:rPr lang="de-DE" sz="1900" b="0" i="0" strike="noStrike" cap="none" baseline="0">
                <a:solidFill>
                  <a:srgbClr val="404040"/>
                </a:solidFill>
                <a:effectLst/>
                <a:latin typeface="Franklin Gothic Book"/>
                <a:ea typeface="Franklin Gothic Book"/>
                <a:cs typeface="Franklin Gothic Book"/>
              </a:rPr>
              <a:t>Ständige Überwachung, Bewertung und Anpassung des Absatzförderungsplans und der Strategie</a:t>
            </a:r>
          </a:p>
        </p:txBody>
      </p:sp>
    </p:spTree>
    <p:extLst>
      <p:ext uri="{BB962C8B-B14F-4D97-AF65-F5344CB8AC3E}">
        <p14:creationId xmlns:p14="http://schemas.microsoft.com/office/powerpoint/2010/main" val="2296988585"/>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tint val="90000"/>
            <a:shade val="97000"/>
            <a:satMod val="130000"/>
          </a:schemeClr>
        </a:solidFill>
        <a:effectLst/>
      </p:bgPr>
    </p:bg>
    <p:spTree>
      <p:nvGrpSpPr>
        <p:cNvPr id="1" name=""/>
        <p:cNvGrpSpPr/>
        <p:nvPr/>
      </p:nvGrpSpPr>
      <p:grpSpPr>
        <a:xfrm>
          <a:off x="0" y="0"/>
          <a: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de-DE" sz="4700" b="0" i="0" strike="noStrike" cap="none" baseline="0">
                <a:solidFill>
                  <a:srgbClr val="404040"/>
                </a:solidFill>
                <a:effectLst/>
                <a:latin typeface="Bookman Old Style"/>
                <a:ea typeface="Bookman Old Style"/>
                <a:cs typeface="Bookman Old Style"/>
              </a:rPr>
              <a:t>Tagesordnung</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de-DE" sz="1800" b="0" i="0" strike="noStrike" cap="none" baseline="0">
                <a:solidFill>
                  <a:srgbClr val="404040"/>
                </a:solidFill>
                <a:effectLst/>
                <a:latin typeface="Franklin Gothic Book"/>
                <a:ea typeface="Franklin Gothic Book"/>
                <a:cs typeface="Franklin Gothic Book"/>
              </a:rPr>
              <a:t>Einführung</a:t>
            </a:r>
          </a:p>
          <a:p>
            <a:pPr>
              <a:lnSpc>
                <a:spcPct val="100000"/>
              </a:lnSpc>
            </a:pPr>
            <a:r>
              <a:rPr lang="de-DE" sz="1800" b="0" i="0" strike="noStrike" cap="none" baseline="0">
                <a:solidFill>
                  <a:srgbClr val="404040"/>
                </a:solidFill>
                <a:effectLst/>
                <a:latin typeface="Franklin Gothic Book"/>
                <a:ea typeface="Franklin Gothic Book"/>
                <a:cs typeface="Franklin Gothic Book"/>
              </a:rPr>
              <a:t>Produktbeschreibung:</a:t>
            </a:r>
          </a:p>
          <a:p>
            <a:pPr>
              <a:lnSpc>
                <a:spcPct val="100000"/>
              </a:lnSpc>
            </a:pPr>
            <a:r>
              <a:rPr lang="de-DE" sz="1800" b="0" i="0" strike="noStrike" cap="none" baseline="0">
                <a:solidFill>
                  <a:srgbClr val="404040"/>
                </a:solidFill>
                <a:effectLst/>
                <a:latin typeface="Franklin Gothic Book"/>
                <a:ea typeface="Franklin Gothic Book"/>
                <a:cs typeface="Franklin Gothic Book"/>
              </a:rPr>
              <a:t>Produktbeschreibung (1/2)</a:t>
            </a:r>
          </a:p>
          <a:p>
            <a:pPr>
              <a:lnSpc>
                <a:spcPct val="100000"/>
              </a:lnSpc>
            </a:pPr>
            <a:r>
              <a:rPr lang="de-DE" sz="1800" b="0" i="0" strike="noStrike" cap="none" baseline="0">
                <a:solidFill>
                  <a:srgbClr val="404040"/>
                </a:solidFill>
                <a:effectLst/>
                <a:latin typeface="Franklin Gothic Book"/>
                <a:ea typeface="Franklin Gothic Book"/>
                <a:cs typeface="Franklin Gothic Book"/>
              </a:rPr>
              <a:t>Produktbeschreibung (2/2)</a:t>
            </a:r>
          </a:p>
          <a:p>
            <a:pPr>
              <a:lnSpc>
                <a:spcPct val="100000"/>
              </a:lnSpc>
            </a:pPr>
            <a:r>
              <a:rPr lang="de-DE" sz="1800" b="0" i="0" strike="noStrike" cap="none" baseline="0">
                <a:solidFill>
                  <a:srgbClr val="404040"/>
                </a:solidFill>
                <a:effectLst/>
                <a:latin typeface="Franklin Gothic Book"/>
                <a:ea typeface="Franklin Gothic Book"/>
                <a:cs typeface="Franklin Gothic Book"/>
              </a:rPr>
              <a:t>Markttrend und Nachfrage</a:t>
            </a:r>
          </a:p>
          <a:p>
            <a:pPr>
              <a:lnSpc>
                <a:spcPct val="100000"/>
              </a:lnSpc>
            </a:pPr>
            <a:r>
              <a:rPr lang="de-DE" sz="1800" b="0" i="0" strike="noStrike" cap="none" baseline="0">
                <a:solidFill>
                  <a:srgbClr val="404040"/>
                </a:solidFill>
                <a:effectLst/>
                <a:latin typeface="Franklin Gothic Book"/>
                <a:ea typeface="Franklin Gothic Book"/>
                <a:cs typeface="Franklin Gothic Book"/>
              </a:rPr>
              <a:t>Marktanteil von Chai Tea in Lateinamerika</a:t>
            </a:r>
          </a:p>
          <a:p>
            <a:pPr>
              <a:lnSpc>
                <a:spcPct val="100000"/>
              </a:lnSpc>
            </a:pPr>
            <a:r>
              <a:rPr lang="de-DE" sz="1800" b="0" i="0" strike="noStrike" cap="none" baseline="0">
                <a:solidFill>
                  <a:srgbClr val="404040"/>
                </a:solidFill>
                <a:effectLst/>
                <a:latin typeface="Franklin Gothic Book"/>
                <a:ea typeface="Franklin Gothic Book"/>
                <a:cs typeface="Franklin Gothic Book"/>
              </a:rPr>
              <a:t>Vertriebskanäle</a:t>
            </a:r>
          </a:p>
          <a:p>
            <a:pPr>
              <a:lnSpc>
                <a:spcPct val="100000"/>
              </a:lnSpc>
            </a:pPr>
            <a:r>
              <a:rPr lang="de-DE" sz="1800" b="0" i="0" strike="noStrike" cap="none" baseline="0">
                <a:solidFill>
                  <a:srgbClr val="404040"/>
                </a:solidFill>
                <a:effectLst/>
                <a:latin typeface="Franklin Gothic Book"/>
                <a:ea typeface="Franklin Gothic Book"/>
                <a:cs typeface="Franklin Gothic Book"/>
              </a:rPr>
              <a:t>Werbeplan und -strategie</a:t>
            </a:r>
          </a:p>
          <a:p>
            <a:pPr>
              <a:lnSpc>
                <a:spcPct val="100000"/>
              </a:lnSpc>
            </a:pPr>
            <a:r>
              <a:rPr lang="de-DE" sz="1800" b="0" i="0" strike="noStrike" cap="none" baseline="0">
                <a:solidFill>
                  <a:srgbClr val="404040"/>
                </a:solidFill>
                <a:effectLst/>
                <a:latin typeface="Franklin Gothic Book"/>
                <a:ea typeface="Franklin Gothic Book"/>
                <a:cs typeface="Franklin Gothic Book"/>
              </a:rPr>
              <a:t>Erwartete Ergebnisse und Herausforderungen</a:t>
            </a:r>
          </a:p>
          <a:p>
            <a:pPr>
              <a:lnSpc>
                <a:spcPct val="100000"/>
              </a:lnSpc>
            </a:pPr>
            <a:r>
              <a:rPr lang="de-DE" sz="1800" b="0" i="0" strike="noStrike" cap="none" baseline="0">
                <a:solidFill>
                  <a:srgbClr val="404040"/>
                </a:solidFill>
                <a:effectLst/>
                <a:latin typeface="Franklin Gothic Book"/>
                <a:ea typeface="Franklin Gothic Book"/>
                <a:cs typeface="Franklin Gothic Book"/>
              </a:rPr>
              <a:t>Empfehlungen und Schlussfolgerungen</a:t>
            </a:r>
          </a:p>
        </p:txBody>
      </p:sp>
    </p:spTree>
    <p:extLst>
      <p:ext uri="{BB962C8B-B14F-4D97-AF65-F5344CB8AC3E}">
        <p14:creationId xmlns:p14="http://schemas.microsoft.com/office/powerpoint/2010/main" val="1173435060"/>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de-DE" sz="4000" b="0" i="0" strike="noStrike" cap="none" baseline="0">
                <a:solidFill>
                  <a:srgbClr val="FFFFFF"/>
                </a:solidFill>
                <a:effectLst/>
                <a:latin typeface="Bookman Old Style"/>
                <a:ea typeface="Bookman Old Style"/>
                <a:cs typeface="Bookman Old Style"/>
              </a:rPr>
              <a:t>Einführung</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fontScale="95000" lnSpcReduction="20000"/>
          </a:bodyPr>
          <a:lstStyle/>
          <a:p>
            <a:pPr>
              <a:lnSpc>
                <a:spcPct val="90000"/>
              </a:lnSpc>
            </a:pPr>
            <a:r>
              <a:rPr lang="de-DE" sz="1500" b="0" i="0" strike="noStrike" cap="none" baseline="0">
                <a:solidFill>
                  <a:srgbClr val="FFFFFF"/>
                </a:solidFill>
                <a:effectLst/>
                <a:latin typeface="Franklin Gothic Book"/>
                <a:ea typeface="Franklin Gothic Book"/>
                <a:cs typeface="Franklin Gothic Book"/>
              </a:rPr>
              <a:t>Produktbeschreibung, Merkmale und Nutzen</a:t>
            </a:r>
          </a:p>
          <a:p>
            <a:pPr>
              <a:lnSpc>
                <a:spcPct val="90000"/>
              </a:lnSpc>
            </a:pPr>
            <a:r>
              <a:rPr lang="de-DE" sz="1500" b="0" i="0" strike="noStrike" cap="none" baseline="0">
                <a:solidFill>
                  <a:srgbClr val="FFFFFF"/>
                </a:solidFill>
                <a:effectLst/>
                <a:latin typeface="Franklin Gothic Book"/>
                <a:ea typeface="Franklin Gothic Book"/>
                <a:cs typeface="Franklin Gothic Book"/>
              </a:rPr>
              <a:t>Markttrend und Nachfrage in Lateinamerika</a:t>
            </a:r>
          </a:p>
          <a:p>
            <a:pPr>
              <a:lnSpc>
                <a:spcPct val="90000"/>
              </a:lnSpc>
            </a:pPr>
            <a:r>
              <a:rPr lang="de-DE" sz="1500" b="0" i="0" strike="noStrike" cap="none" baseline="0">
                <a:solidFill>
                  <a:srgbClr val="FFFFFF"/>
                </a:solidFill>
                <a:effectLst/>
                <a:latin typeface="Franklin Gothic Book"/>
                <a:ea typeface="Franklin Gothic Book"/>
                <a:cs typeface="Franklin Gothic Book"/>
              </a:rPr>
              <a:t>Wettbewerbsanalyse in Lateinamerika</a:t>
            </a:r>
          </a:p>
          <a:p>
            <a:pPr>
              <a:lnSpc>
                <a:spcPct val="90000"/>
              </a:lnSpc>
            </a:pPr>
            <a:r>
              <a:rPr lang="de-DE" sz="1500" b="0" i="0" strike="noStrike" cap="none" baseline="0">
                <a:solidFill>
                  <a:srgbClr val="FFFFFF"/>
                </a:solidFill>
                <a:effectLst/>
                <a:latin typeface="Franklin Gothic Book"/>
                <a:ea typeface="Franklin Gothic Book"/>
                <a:cs typeface="Franklin Gothic Book"/>
              </a:rPr>
              <a:t>Vertriebskanäle in Lateinamerika</a:t>
            </a:r>
          </a:p>
          <a:p>
            <a:pPr>
              <a:lnSpc>
                <a:spcPct val="90000"/>
              </a:lnSpc>
            </a:pPr>
            <a:r>
              <a:rPr lang="de-DE" sz="1500" b="0" i="0" strike="noStrike" cap="none" baseline="0">
                <a:solidFill>
                  <a:srgbClr val="FFFFFF"/>
                </a:solidFill>
                <a:effectLst/>
                <a:latin typeface="Franklin Gothic Book"/>
                <a:ea typeface="Franklin Gothic Book"/>
                <a:cs typeface="Franklin Gothic Book"/>
              </a:rPr>
              <a:t>Absatzförderungsplan und -strategie in Lateinamerika</a:t>
            </a:r>
          </a:p>
          <a:p>
            <a:pPr>
              <a:lnSpc>
                <a:spcPct val="90000"/>
              </a:lnSpc>
            </a:pPr>
            <a:r>
              <a:rPr lang="de-DE" sz="1500" b="0" i="0" strike="noStrike" cap="none" baseline="0">
                <a:solidFill>
                  <a:srgbClr val="FFFFFF"/>
                </a:solidFill>
                <a:effectLst/>
                <a:latin typeface="Franklin Gothic Book"/>
                <a:ea typeface="Franklin Gothic Book"/>
                <a:cs typeface="Franklin Gothic Book"/>
              </a:rPr>
              <a:t>Erwartete Ergebnisse und Herausforderungen</a:t>
            </a:r>
          </a:p>
          <a:p>
            <a:pPr>
              <a:lnSpc>
                <a:spcPct val="90000"/>
              </a:lnSpc>
            </a:pPr>
            <a:r>
              <a:rPr lang="de-DE" sz="1500" b="0" i="0" strike="noStrike" cap="none" baseline="0">
                <a:solidFill>
                  <a:srgbClr val="FFFFFF"/>
                </a:solidFill>
                <a:effectLst/>
                <a:latin typeface="Franklin Gothic Book"/>
                <a:ea typeface="Franklin Gothic Book"/>
                <a:cs typeface="Franklin Gothic Book"/>
              </a:rPr>
              <a:t>Empfehlungen und Schlussfolgerungen</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a:blip r:embed="rId3"/>
          <a:srcRect l="18097" r="8537" b="-1"/>
          <a:stretch>
            <a:fillRect/>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de-DE" sz="4000" b="0" i="0" strike="noStrike" cap="none" baseline="0">
                <a:solidFill>
                  <a:srgbClr val="FFFFFF"/>
                </a:solidFill>
                <a:effectLst/>
                <a:latin typeface="Bookman Old Style"/>
                <a:ea typeface="Bookman Old Style"/>
                <a:cs typeface="Bookman Old Style"/>
              </a:rPr>
              <a:t>Produktbeschreibung:</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fontScale="95000" lnSpcReduction="20000"/>
          </a:bodyPr>
          <a:lstStyle/>
          <a:p>
            <a:pPr>
              <a:lnSpc>
                <a:spcPct val="90000"/>
              </a:lnSpc>
            </a:pPr>
            <a:r>
              <a:rPr lang="de-DE" sz="1500" b="0" i="0" strike="noStrike" cap="none" baseline="0">
                <a:solidFill>
                  <a:srgbClr val="FFFFFF"/>
                </a:solidFill>
                <a:effectLst/>
                <a:latin typeface="Franklin Gothic Book"/>
                <a:ea typeface="Franklin Gothic Book"/>
                <a:cs typeface="Franklin Gothic Book"/>
              </a:rPr>
              <a:t>Sorgfältig hergestellte Mischung</a:t>
            </a:r>
          </a:p>
          <a:p>
            <a:pPr lvl="1">
              <a:lnSpc>
                <a:spcPct val="90000"/>
              </a:lnSpc>
            </a:pPr>
            <a:r>
              <a:rPr lang="de-DE" sz="1500" b="0" i="0" strike="noStrike" cap="none" baseline="0">
                <a:solidFill>
                  <a:srgbClr val="FFFFFF"/>
                </a:solidFill>
                <a:effectLst/>
                <a:latin typeface="Franklin Gothic Book"/>
                <a:ea typeface="Franklin Gothic Book"/>
                <a:cs typeface="Franklin Gothic Book"/>
              </a:rPr>
              <a:t>Eine Hommage an die zeitlosen Traditionen des indischen Chai</a:t>
            </a:r>
          </a:p>
          <a:p>
            <a:pPr>
              <a:lnSpc>
                <a:spcPct val="90000"/>
              </a:lnSpc>
            </a:pPr>
            <a:r>
              <a:rPr lang="de-DE" sz="1500" b="0" i="0" strike="noStrike" cap="none" baseline="0">
                <a:solidFill>
                  <a:srgbClr val="FFFFFF"/>
                </a:solidFill>
                <a:effectLst/>
                <a:latin typeface="Franklin Gothic Book"/>
                <a:ea typeface="Franklin Gothic Book"/>
                <a:cs typeface="Franklin Gothic Book"/>
              </a:rPr>
              <a:t>Bezaubernde Reise durch die pulsierenden Landschaften Indiens</a:t>
            </a:r>
          </a:p>
          <a:p>
            <a:pPr lvl="1">
              <a:lnSpc>
                <a:spcPct val="90000"/>
              </a:lnSpc>
            </a:pPr>
            <a:r>
              <a:rPr lang="de-DE" sz="1500" b="0" i="0" strike="noStrike" cap="none" baseline="0">
                <a:solidFill>
                  <a:srgbClr val="FFFFFF"/>
                </a:solidFill>
                <a:effectLst/>
                <a:latin typeface="Franklin Gothic Book"/>
                <a:ea typeface="Franklin Gothic Book"/>
                <a:cs typeface="Franklin Gothic Book"/>
              </a:rPr>
              <a:t>Ermöglicht Ihnen ein authentisches Chai-Erlebnis direkt Zuhause</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445590745"/>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vert="horz" wrap="square"/>
                    <a:lstStyle/>
                    <a:p>
                      <a:r>
                        <a:rPr lang="de-DE" sz="3300" b="1" i="0" strike="noStrike" cap="none" baseline="0">
                          <a:solidFill>
                            <a:srgbClr val="FFFFFF"/>
                          </a:solidFill>
                          <a:effectLst/>
                          <a:latin typeface="Franklin Gothic Book"/>
                          <a:ea typeface="Franklin Gothic Book"/>
                          <a:cs typeface="Franklin Gothic Book"/>
                        </a:rPr>
                        <a:t>Produktbeschreibung</a:t>
                      </a:r>
                      <a:r>
                        <a:rPr lang="de-DE" sz="3300" b="0" i="0" strike="noStrike" cap="none" baseline="0">
                          <a:solidFill>
                            <a:srgbClr val="FFFFFF"/>
                          </a:solidFill>
                          <a:effectLst/>
                          <a:latin typeface="Franklin Gothic Book"/>
                          <a:ea typeface="Franklin Gothic Book"/>
                          <a:cs typeface="Franklin Gothic Book"/>
                        </a:rPr>
                        <a:t>:</a:t>
                      </a:r>
                    </a:p>
                  </a:txBody>
                  <a:tcPr marL="167640" marR="167640" marT="83820" marB="83820" anchor="ctr"/>
                </a:tc>
                <a:tc>
                  <a:txBody>
                    <a:bodyPr vert="horz" wrap="square"/>
                    <a:lstStyle/>
                    <a:p>
                      <a:r>
                        <a:rPr lang="de-DE" sz="3300" b="1" i="0" strike="noStrike" cap="none" baseline="0">
                          <a:solidFill>
                            <a:srgbClr val="FFFFFF"/>
                          </a:solidFill>
                          <a:effectLst/>
                          <a:latin typeface="Franklin Gothic Book"/>
                          <a:ea typeface="Franklin Gothic Book"/>
                          <a:cs typeface="Franklin Gothic Book"/>
                        </a:rPr>
                        <a:t>Funktionen</a:t>
                      </a:r>
                    </a:p>
                  </a:txBody>
                  <a:tcPr marL="167640" marR="167640" marT="83820" marB="83820" anchor="ctr"/>
                </a:tc>
                <a:tc>
                  <a:txBody>
                    <a:bodyPr vert="horz" wrap="square"/>
                    <a:lstStyle/>
                    <a:p>
                      <a:r>
                        <a:rPr lang="de-DE" sz="3300" b="1" i="0" strike="noStrike" cap="none" baseline="0">
                          <a:solidFill>
                            <a:srgbClr val="FFFFFF"/>
                          </a:solidFill>
                          <a:effectLst/>
                          <a:latin typeface="Franklin Gothic Book"/>
                          <a:ea typeface="Franklin Gothic Book"/>
                          <a:cs typeface="Franklin Gothic Book"/>
                        </a:rPr>
                        <a:t>Vorteile</a:t>
                      </a:r>
                    </a:p>
                  </a:txBody>
                  <a:tcPr marL="167640" marR="167640" marT="83820" marB="83820" anchor="ctr"/>
                </a:tc>
                <a:extLst>
                  <a:ext uri="{0D108BD9-81ED-4DB2-BD59-A6C34878D82A}">
                    <a16:rowId xmlns:a16="http://schemas.microsoft.com/office/drawing/2014/main" val="1770408993"/>
                  </a:ext>
                </a:extLst>
              </a:tr>
              <a:tr h="1743456">
                <a:tc>
                  <a:txBody>
                    <a:bodyPr vert="horz" wrap="square"/>
                    <a:lstStyle/>
                    <a:p>
                      <a:r>
                        <a:rPr lang="de-DE" sz="3300" b="0" i="0" strike="noStrike" cap="none" baseline="0">
                          <a:solidFill>
                            <a:srgbClr val="000000"/>
                          </a:solidFill>
                          <a:effectLst/>
                          <a:latin typeface="Franklin Gothic Book"/>
                          <a:ea typeface="Franklin Gothic Book"/>
                          <a:cs typeface="Franklin Gothic Book"/>
                        </a:rPr>
                        <a:t>Mystic Spice Premium Chai Tea</a:t>
                      </a:r>
                    </a:p>
                  </a:txBody>
                  <a:tcPr marL="167640" marR="167640" marT="83820" marB="83820" anchor="ctr"/>
                </a:tc>
                <a:tc>
                  <a:txBody>
                    <a:bodyPr vert="horz" wrap="square"/>
                    <a:lstStyle/>
                    <a:p>
                      <a:r>
                        <a:rPr lang="de-DE" sz="3300" b="0" i="0" strike="noStrike" cap="none" baseline="0">
                          <a:solidFill>
                            <a:srgbClr val="000000"/>
                          </a:solidFill>
                          <a:effectLst/>
                          <a:latin typeface="Franklin Gothic Book"/>
                          <a:ea typeface="Franklin Gothic Book"/>
                          <a:cs typeface="Franklin Gothic Book"/>
                        </a:rPr>
                        <a:t>Sorgfältig hergestellte Mischung</a:t>
                      </a:r>
                    </a:p>
                  </a:txBody>
                  <a:tcPr marL="167640" marR="167640" marT="83820" marB="83820" anchor="ctr"/>
                </a:tc>
                <a:tc>
                  <a:txBody>
                    <a:bodyPr vert="horz" wrap="square"/>
                    <a:lstStyle/>
                    <a:p>
                      <a:r>
                        <a:rPr lang="de-DE" sz="3300" b="0" i="0" strike="noStrike" cap="none" baseline="0">
                          <a:solidFill>
                            <a:srgbClr val="000000"/>
                          </a:solidFill>
                          <a:effectLst/>
                          <a:latin typeface="Franklin Gothic Book"/>
                          <a:ea typeface="Franklin Gothic Book"/>
                          <a:cs typeface="Franklin Gothic Book"/>
                        </a:rPr>
                        <a:t>Authentisches Chai-Erlebnis</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de-DE" sz="4700" b="0" i="0" strike="noStrike" cap="none" baseline="0">
                <a:solidFill>
                  <a:srgbClr val="404040"/>
                </a:solidFill>
                <a:effectLst/>
                <a:latin typeface="Bookman Old Style"/>
                <a:ea typeface="Bookman Old Style"/>
                <a:cs typeface="Bookman Old Style"/>
              </a:rPr>
              <a:t>Produktbeschreibung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4124274"/>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vert="horz" wrap="square"/>
                    <a:lstStyle/>
                    <a:p>
                      <a:pPr>
                        <a:spcAft>
                          <a:spcPct val="0"/>
                        </a:spcAft>
                      </a:pPr>
                      <a:r>
                        <a:rPr lang="de-DE" sz="1400" b="1" i="0" strike="noStrike" cap="none" baseline="0">
                          <a:solidFill>
                            <a:srgbClr val="FFFFFF"/>
                          </a:solidFill>
                          <a:effectLst/>
                          <a:latin typeface="Franklin Gothic Book"/>
                          <a:ea typeface="Franklin Gothic Book"/>
                          <a:cs typeface="Franklin Gothic Book"/>
                        </a:rPr>
                        <a:t>Produktname</a:t>
                      </a:r>
                      <a:endParaRPr lang="en-US" sz="2300">
                        <a:effectLst/>
                      </a:endParaRPr>
                    </a:p>
                  </a:txBody>
                  <a:tcPr marL="49352" marR="49352" marT="49352" marB="49352"/>
                </a:tc>
                <a:tc>
                  <a:txBody>
                    <a:bodyPr vert="horz" wrap="square"/>
                    <a:lstStyle/>
                    <a:p>
                      <a:pPr>
                        <a:spcAft>
                          <a:spcPct val="0"/>
                        </a:spcAft>
                      </a:pPr>
                      <a:r>
                        <a:rPr lang="de-DE" sz="1400" b="1" i="0" strike="noStrike" cap="none" baseline="0">
                          <a:solidFill>
                            <a:srgbClr val="FFFFFF"/>
                          </a:solidFill>
                          <a:effectLst/>
                          <a:latin typeface="Franklin Gothic Book"/>
                          <a:ea typeface="Franklin Gothic Book"/>
                          <a:cs typeface="Franklin Gothic Book"/>
                        </a:rPr>
                        <a:t>Produktbeschreibung</a:t>
                      </a:r>
                      <a:r>
                        <a:rPr lang="de-DE" sz="1400" b="0" i="0" strike="noStrike" cap="none" baseline="0">
                          <a:solidFill>
                            <a:srgbClr val="FFFFFF"/>
                          </a:solidFill>
                          <a:effectLst/>
                          <a:latin typeface="Franklin Gothic Book"/>
                          <a:ea typeface="Franklin Gothic Book"/>
                          <a:cs typeface="Franklin Gothic Book"/>
                        </a:rPr>
                        <a:t>:</a:t>
                      </a:r>
                      <a:endParaRPr lang="en-US" sz="2300">
                        <a:effectLst/>
                      </a:endParaRPr>
                    </a:p>
                  </a:txBody>
                  <a:tcPr marL="49352" marR="49352" marT="49352" marB="49352"/>
                </a:tc>
                <a:extLst>
                  <a:ext uri="{0D108BD9-81ED-4DB2-BD59-A6C34878D82A}">
                    <a16:rowId xmlns:a16="http://schemas.microsoft.com/office/drawing/2014/main" val="1533271253"/>
                  </a:ext>
                </a:extLst>
              </a:tr>
              <a:tr h="1448982">
                <a:tc>
                  <a:txBody>
                    <a:bodyPr vert="horz" wrap="square"/>
                    <a:lstStyle/>
                    <a:p>
                      <a:pPr>
                        <a:spcAft>
                          <a:spcPct val="0"/>
                        </a:spcAft>
                      </a:pPr>
                      <a:r>
                        <a:rPr lang="de-DE" sz="1400" b="0" i="0" strike="noStrike" cap="none" baseline="0">
                          <a:solidFill>
                            <a:srgbClr val="000000"/>
                          </a:solidFill>
                          <a:effectLst/>
                          <a:latin typeface="Franklin Gothic Book"/>
                          <a:ea typeface="Franklin Gothic Book"/>
                          <a:cs typeface="Franklin Gothic Book"/>
                        </a:rPr>
                        <a:t>Mystic Spice Premium Chai Tea</a:t>
                      </a:r>
                      <a:endParaRPr lang="en-US" sz="2300">
                        <a:effectLst/>
                      </a:endParaRPr>
                    </a:p>
                  </a:txBody>
                  <a:tcPr marL="49352" marR="49352" marT="49352" marB="49352"/>
                </a:tc>
                <a:tc>
                  <a:txBody>
                    <a:bodyPr vert="horz" wrap="square"/>
                    <a:lstStyle/>
                    <a:p>
                      <a:pPr>
                        <a:spcAft>
                          <a:spcPct val="0"/>
                        </a:spcAft>
                      </a:pPr>
                      <a:r>
                        <a:rPr lang="de-DE" sz="1400" b="0" i="0" strike="noStrike" cap="none" baseline="0">
                          <a:solidFill>
                            <a:srgbClr val="000000"/>
                          </a:solidFill>
                          <a:effectLst/>
                          <a:latin typeface="Franklin Gothic Book"/>
                          <a:ea typeface="Franklin Gothic Book"/>
                          <a:cs typeface="Franklin Gothic Book"/>
                        </a:rPr>
                        <a:t>Genießen Sie die reichhaltige und aromatische Umarmung des Mystic Spice Premium Chai Tea, einer sorgfältig hergestellten Mischung, die die zeitlosen Traditionen des indischen Chai ehrt.</a:t>
                      </a:r>
                      <a:r>
                        <a:rPr lang="de-DE" sz="1400" b="0" i="0" strike="noStrike" cap="none" baseline="0">
                          <a:solidFill>
                            <a:srgbClr val="000000"/>
                          </a:solidFill>
                          <a:effectLst/>
                          <a:latin typeface="Franklin Gothic Book"/>
                          <a:ea typeface="Franklin Gothic Book"/>
                          <a:cs typeface="Franklin Gothic Book"/>
                        </a:rPr>
                        <a:t> </a:t>
                      </a:r>
                      <a:r>
                        <a:rPr lang="de-DE" sz="1400" b="0" i="0" strike="noStrike" cap="none" baseline="0">
                          <a:solidFill>
                            <a:srgbClr val="000000"/>
                          </a:solidFill>
                          <a:effectLst/>
                          <a:latin typeface="Franklin Gothic Book"/>
                          <a:ea typeface="Franklin Gothic Book"/>
                          <a:cs typeface="Franklin Gothic Book"/>
                        </a:rPr>
                        <a:t>Jede Tasse bietet eine bezaubernde Reise durch die pulsierenden Landschaften Indiens und ermöglicht Ihnen ein authentisches Chai-Erlebnis bei Ihnen zu Hause.</a:t>
                      </a:r>
                      <a:endParaRPr lang="en-US" sz="2300">
                        <a:effectLst/>
                      </a:endParaRPr>
                    </a:p>
                  </a:txBody>
                  <a:tcPr marL="49352" marR="49352" marT="49352" marB="49352"/>
                </a:tc>
                <a:extLst>
                  <a:ext uri="{0D108BD9-81ED-4DB2-BD59-A6C34878D82A}">
                    <a16:rowId xmlns:a16="http://schemas.microsoft.com/office/drawing/2014/main" val="1588266549"/>
                  </a:ext>
                </a:extLst>
              </a:tr>
              <a:tr h="363233">
                <a:tc>
                  <a:txBody>
                    <a:bodyPr vert="horz" wrap="square"/>
                    <a:lstStyle/>
                    <a:p>
                      <a:pPr>
                        <a:spcAft>
                          <a:spcPct val="0"/>
                        </a:spcAft>
                      </a:pPr>
                      <a:r>
                        <a:rPr lang="de-DE" sz="1400" b="0" i="0" strike="noStrike" cap="none" baseline="0">
                          <a:solidFill>
                            <a:srgbClr val="000000"/>
                          </a:solidFill>
                          <a:effectLst/>
                          <a:latin typeface="Franklin Gothic Book"/>
                          <a:ea typeface="Franklin Gothic Book"/>
                          <a:cs typeface="Franklin Gothic Book"/>
                        </a:rPr>
                        <a:t>Wichtige Funktionen</a:t>
                      </a:r>
                      <a:endParaRPr lang="en-US" sz="2300">
                        <a:effectLst/>
                      </a:endParaRPr>
                    </a:p>
                  </a:txBody>
                  <a:tcPr marL="49352" marR="49352" marT="49352" marB="49352"/>
                </a:tc>
                <a:tc>
                  <a:txBody>
                    <a:bodyPr vert="horz" wrap="square"/>
                    <a:lstStyle/>
                    <a:p>
                      <a:pPr>
                        <a:spcAft>
                          <a:spcPct val="0"/>
                        </a:spcAft>
                      </a:pPr>
                      <a:r>
                        <a:rPr lang="de-DE" sz="1400" b="0" i="0" strike="noStrike" cap="none" baseline="0">
                          <a:solidFill>
                            <a:srgbClr val="000000"/>
                          </a:solidFill>
                          <a:effectLst/>
                          <a:latin typeface="Franklin Gothic Book"/>
                          <a:ea typeface="Franklin Gothic Book"/>
                          <a:cs typeface="Franklin Gothic Book"/>
                        </a:rPr>
                        <a:t>Hauptvorteile</a:t>
                      </a:r>
                      <a:endParaRPr lang="en-US" sz="2300">
                        <a:effectLst/>
                      </a:endParaRPr>
                    </a:p>
                  </a:txBody>
                  <a:tcPr marL="49352" marR="49352" marT="49352" marB="49352"/>
                </a:tc>
                <a:extLst>
                  <a:ext uri="{0D108BD9-81ED-4DB2-BD59-A6C34878D82A}">
                    <a16:rowId xmlns:a16="http://schemas.microsoft.com/office/drawing/2014/main" val="438868957"/>
                  </a:ext>
                </a:extLst>
              </a:tr>
              <a:tr h="1231833">
                <a:tc>
                  <a:txBody>
                    <a:bodyPr vert="horz" wrap="square"/>
                    <a:lstStyle/>
                    <a:p>
                      <a:pPr>
                        <a:spcAft>
                          <a:spcPct val="0"/>
                        </a:spcAft>
                      </a:pPr>
                      <a:r>
                        <a:rPr lang="de-DE" sz="1400" b="0" i="0" strike="noStrike" cap="none" baseline="0">
                          <a:solidFill>
                            <a:srgbClr val="000000"/>
                          </a:solidFill>
                          <a:effectLst/>
                          <a:latin typeface="Franklin Gothic Book"/>
                          <a:ea typeface="Franklin Gothic Book"/>
                          <a:cs typeface="Franklin Gothic Book"/>
                        </a:rPr>
                        <a:t>Authentische Mischung: Unser Chai ist eine harmonische Mischung aus hochwertigen Schwarzteeblättern und einer charakteristischen Auswahl an gemahlenen Gewürzen wie Zimt, Kardamom, Nelken, Ingwer und schwarzem Pfeffer.</a:t>
                      </a:r>
                      <a:r>
                        <a:rPr lang="de-DE" sz="1400" b="0" i="0" strike="noStrike" cap="none" baseline="0">
                          <a:solidFill>
                            <a:srgbClr val="000000"/>
                          </a:solidFill>
                          <a:effectLst/>
                          <a:latin typeface="Franklin Gothic Book"/>
                          <a:ea typeface="Franklin Gothic Book"/>
                          <a:cs typeface="Franklin Gothic Book"/>
                        </a:rPr>
                        <a:t> </a:t>
                      </a:r>
                      <a:r>
                        <a:rPr lang="de-DE" sz="1400" b="0" i="0" strike="noStrike" cap="none" baseline="0">
                          <a:solidFill>
                            <a:srgbClr val="000000"/>
                          </a:solidFill>
                          <a:effectLst/>
                          <a:latin typeface="Franklin Gothic Book"/>
                          <a:ea typeface="Franklin Gothic Book"/>
                          <a:cs typeface="Franklin Gothic Book"/>
                        </a:rPr>
                        <a:t>Diese jahrhundertealte Rezeptur verspricht einen authentischen und kräftigen Geschmack bei jedem Schluck.</a:t>
                      </a:r>
                      <a:endParaRPr lang="en-US" sz="2300">
                        <a:effectLst/>
                      </a:endParaRPr>
                    </a:p>
                  </a:txBody>
                  <a:tcPr marL="49352" marR="49352" marT="49352" marB="49352"/>
                </a:tc>
                <a:tc>
                  <a:txBody>
                    <a:bodyPr vert="horz" wrap="square"/>
                    <a:lstStyle/>
                    <a:p>
                      <a:pPr>
                        <a:spcAft>
                          <a:spcPct val="0"/>
                        </a:spcAft>
                      </a:pPr>
                      <a:r>
                        <a:rPr lang="de-DE" sz="1400" b="0" i="0" strike="noStrike" cap="none" baseline="0">
                          <a:solidFill>
                            <a:srgbClr val="000000"/>
                          </a:solidFill>
                          <a:effectLst/>
                          <a:latin typeface="Franklin Gothic Book"/>
                          <a:ea typeface="Franklin Gothic Book"/>
                          <a:cs typeface="Franklin Gothic Book"/>
                        </a:rPr>
                        <a:t>Gesundheitsfördernde Zutaten: Alle Inhaltsstoffe des Mystic Spice Chai Tea werden aufgrund ihrer natürlichen gesundheitsfördernden Eigenschaften ausgewählt.</a:t>
                      </a:r>
                      <a:r>
                        <a:rPr lang="de-DE" sz="1400" b="0" i="0" strike="noStrike" cap="none" baseline="0">
                          <a:solidFill>
                            <a:srgbClr val="000000"/>
                          </a:solidFill>
                          <a:effectLst/>
                          <a:latin typeface="Franklin Gothic Book"/>
                          <a:ea typeface="Franklin Gothic Book"/>
                          <a:cs typeface="Franklin Gothic Book"/>
                        </a:rPr>
                        <a:t> </a:t>
                      </a:r>
                      <a:r>
                        <a:rPr lang="de-DE" sz="1400" b="0" i="0" strike="noStrike" cap="none" baseline="0">
                          <a:solidFill>
                            <a:srgbClr val="000000"/>
                          </a:solidFill>
                          <a:effectLst/>
                          <a:latin typeface="Franklin Gothic Book"/>
                          <a:ea typeface="Franklin Gothic Book"/>
                          <a:cs typeface="Franklin Gothic Book"/>
                        </a:rPr>
                        <a:t>Ingwer und Kardamom fördern die Verdauung, Zimt hilft bei der Regulierung des Blutzuckerspiegels, und Nelken sorgen für einen Schub an Antioxidantien.</a:t>
                      </a:r>
                      <a:endParaRPr lang="en-US" sz="2300">
                        <a:effectLst/>
                      </a:endParaRP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4294967295">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de-DE" sz="4400" b="0" i="0" strike="noStrike" cap="none" baseline="0">
                <a:solidFill>
                  <a:srgbClr val="FFFFFF"/>
                </a:solidFill>
                <a:effectLst/>
                <a:latin typeface="Bookman Old Style"/>
                <a:ea typeface="Bookman Old Style"/>
                <a:cs typeface="Bookman Old Style"/>
              </a:rPr>
              <a:t>Produktbeschreibung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4180382"/>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vert="horz" wrap="square"/>
                    <a:lstStyle/>
                    <a:p>
                      <a:pPr>
                        <a:spcAft>
                          <a:spcPct val="0"/>
                        </a:spcAft>
                      </a:pPr>
                      <a:r>
                        <a:rPr lang="de-DE" sz="1100" b="1" i="0" strike="noStrike" cap="none" baseline="0">
                          <a:solidFill>
                            <a:srgbClr val="FFFFFF"/>
                          </a:solidFill>
                          <a:effectLst/>
                          <a:latin typeface="Franklin Gothic Book"/>
                          <a:ea typeface="Franklin Gothic Book"/>
                          <a:cs typeface="Franklin Gothic Book"/>
                        </a:rPr>
                        <a:t>Produktname</a:t>
                      </a:r>
                      <a:endParaRPr lang="en-US" sz="1700">
                        <a:effectLst/>
                      </a:endParaRPr>
                    </a:p>
                  </a:txBody>
                  <a:tcPr marL="36849" marR="36849" marT="36849" marB="36849"/>
                </a:tc>
                <a:tc>
                  <a:txBody>
                    <a:bodyPr vert="horz" wrap="square"/>
                    <a:lstStyle/>
                    <a:p>
                      <a:pPr>
                        <a:spcAft>
                          <a:spcPct val="0"/>
                        </a:spcAft>
                      </a:pPr>
                      <a:r>
                        <a:rPr lang="de-DE" sz="1100" b="1" i="0" strike="noStrike" cap="none" baseline="0">
                          <a:solidFill>
                            <a:srgbClr val="FFFFFF"/>
                          </a:solidFill>
                          <a:effectLst/>
                          <a:latin typeface="Franklin Gothic Book"/>
                          <a:ea typeface="Franklin Gothic Book"/>
                          <a:cs typeface="Franklin Gothic Book"/>
                        </a:rPr>
                        <a:t>Produktbeschreibung</a:t>
                      </a:r>
                      <a:r>
                        <a:rPr lang="de-DE" sz="1100" b="0" i="0" strike="noStrike" cap="none" baseline="0">
                          <a:solidFill>
                            <a:srgbClr val="FFFFFF"/>
                          </a:solidFill>
                          <a:effectLst/>
                          <a:latin typeface="Franklin Gothic Book"/>
                          <a:ea typeface="Franklin Gothic Book"/>
                          <a:cs typeface="Franklin Gothic Book"/>
                        </a:rPr>
                        <a:t>:</a:t>
                      </a:r>
                      <a:endParaRPr lang="en-US" sz="1700">
                        <a:effectLst/>
                      </a:endParaRPr>
                    </a:p>
                  </a:txBody>
                  <a:tcPr marL="36849" marR="36849" marT="36849" marB="36849"/>
                </a:tc>
                <a:extLst>
                  <a:ext uri="{0D108BD9-81ED-4DB2-BD59-A6C34878D82A}">
                    <a16:rowId xmlns:a16="http://schemas.microsoft.com/office/drawing/2014/main" val="2008546130"/>
                  </a:ext>
                </a:extLst>
              </a:tr>
              <a:tr h="1081883">
                <a:tc>
                  <a:txBody>
                    <a:bodyPr vert="horz" wrap="square"/>
                    <a:lstStyle/>
                    <a:p>
                      <a:pPr>
                        <a:spcAft>
                          <a:spcPct val="0"/>
                        </a:spcAft>
                      </a:pPr>
                      <a:r>
                        <a:rPr lang="de-DE" sz="1100" b="0" i="0" strike="noStrike" cap="none" baseline="0">
                          <a:solidFill>
                            <a:srgbClr val="000000"/>
                          </a:solidFill>
                          <a:effectLst/>
                          <a:latin typeface="Franklin Gothic Book"/>
                          <a:ea typeface="Franklin Gothic Book"/>
                          <a:cs typeface="Franklin Gothic Book"/>
                        </a:rPr>
                        <a:t>Reichhaltig an Aroma und Geschmack: Das warme, würzige Aroma und der belebende Geschmack unseres Chai machen ihn zum perfekten Getränk zum Tagesanfang oder an einem erholsamen Abend.</a:t>
                      </a:r>
                      <a:r>
                        <a:rPr lang="de-DE" sz="1100" b="0" i="0" strike="noStrike" cap="none" baseline="0">
                          <a:solidFill>
                            <a:srgbClr val="000000"/>
                          </a:solidFill>
                          <a:effectLst/>
                          <a:latin typeface="Franklin Gothic Book"/>
                          <a:ea typeface="Franklin Gothic Book"/>
                          <a:cs typeface="Franklin Gothic Book"/>
                        </a:rPr>
                        <a:t> </a:t>
                      </a:r>
                      <a:r>
                        <a:rPr lang="de-DE" sz="1100" b="0" i="0" strike="noStrike" cap="none" baseline="0">
                          <a:solidFill>
                            <a:srgbClr val="000000"/>
                          </a:solidFill>
                          <a:effectLst/>
                          <a:latin typeface="Franklin Gothic Book"/>
                          <a:ea typeface="Franklin Gothic Book"/>
                          <a:cs typeface="Franklin Gothic Book"/>
                        </a:rPr>
                        <a:t>Die Aromen sind intensiv, aber dennoch ausgewogen und sorgen für ein beruhigendes und entspannendes Erlebnis.</a:t>
                      </a:r>
                      <a:endParaRPr lang="en-US" sz="1700">
                        <a:effectLst/>
                      </a:endParaRPr>
                    </a:p>
                  </a:txBody>
                  <a:tcPr marL="36849" marR="36849" marT="36849" marB="36849"/>
                </a:tc>
                <a:tc>
                  <a:txBody>
                    <a:bodyPr vert="horz" wrap="square"/>
                    <a:lstStyle/>
                    <a:p>
                      <a:pPr>
                        <a:spcAft>
                          <a:spcPct val="0"/>
                        </a:spcAft>
                      </a:pPr>
                      <a:r>
                        <a:rPr lang="de-DE" sz="1100" b="0" i="0" strike="noStrike" cap="none" baseline="0">
                          <a:solidFill>
                            <a:srgbClr val="000000"/>
                          </a:solidFill>
                          <a:effectLst/>
                          <a:latin typeface="Franklin Gothic Book"/>
                          <a:ea typeface="Franklin Gothic Book"/>
                          <a:cs typeface="Franklin Gothic Book"/>
                        </a:rPr>
                        <a:t>Vielfältige Zubereitungsmöglichkeiten: Ob Sie Ihren Chai dampfend heiß, als erfrischenden Eistee oder als cremigen Latte mögen, unsere Mischung ist vielseitig, um allen Vorlieben gerecht zu werden.</a:t>
                      </a:r>
                      <a:r>
                        <a:rPr lang="de-DE" sz="1100" b="0" i="0" strike="noStrike" cap="none" baseline="0">
                          <a:solidFill>
                            <a:srgbClr val="000000"/>
                          </a:solidFill>
                          <a:effectLst/>
                          <a:latin typeface="Franklin Gothic Book"/>
                          <a:ea typeface="Franklin Gothic Book"/>
                          <a:cs typeface="Franklin Gothic Book"/>
                        </a:rPr>
                        <a:t> </a:t>
                      </a:r>
                      <a:r>
                        <a:rPr lang="de-DE" sz="1100" b="0" i="0" strike="noStrike" cap="none" baseline="0">
                          <a:solidFill>
                            <a:srgbClr val="000000"/>
                          </a:solidFill>
                          <a:effectLst/>
                          <a:latin typeface="Franklin Gothic Book"/>
                          <a:ea typeface="Franklin Gothic Book"/>
                          <a:cs typeface="Franklin Gothic Book"/>
                        </a:rPr>
                        <a:t>Eine einfache Zubereitungsanleitung liegt bei, damit Sie Ihren Chai genau so genießen können, wie Sie ihn mögen.</a:t>
                      </a:r>
                      <a:endParaRPr lang="en-US" sz="1700">
                        <a:effectLst/>
                      </a:endParaRPr>
                    </a:p>
                  </a:txBody>
                  <a:tcPr marL="36849" marR="36849" marT="36849" marB="36849"/>
                </a:tc>
                <a:extLst>
                  <a:ext uri="{0D108BD9-81ED-4DB2-BD59-A6C34878D82A}">
                    <a16:rowId xmlns:a16="http://schemas.microsoft.com/office/drawing/2014/main" val="3258742656"/>
                  </a:ext>
                </a:extLst>
              </a:tr>
              <a:tr h="757613">
                <a:tc>
                  <a:txBody>
                    <a:bodyPr vert="horz" wrap="square"/>
                    <a:lstStyle/>
                    <a:p>
                      <a:pPr>
                        <a:spcAft>
                          <a:spcPct val="0"/>
                        </a:spcAft>
                      </a:pPr>
                      <a:r>
                        <a:rPr lang="de-DE" sz="1100" b="0" i="0" strike="noStrike" cap="none" baseline="0">
                          <a:solidFill>
                            <a:srgbClr val="000000"/>
                          </a:solidFill>
                          <a:effectLst/>
                          <a:latin typeface="Franklin Gothic Book"/>
                          <a:ea typeface="Franklin Gothic Book"/>
                          <a:cs typeface="Franklin Gothic Book"/>
                        </a:rPr>
                        <a:t>Nachhaltig gewonnen: Da wir uns der Nachhaltigkeit verpflichtet haben, beziehen wir unsere Zutaten von kleinen Bauernhöfen, die ökologische Landwirtschaft betreiben. So garantieren wir nicht nur beste Qualität, sondern tragen auch zum Wohlergehen unseres Planeten bei.</a:t>
                      </a:r>
                      <a:endParaRPr lang="en-US" sz="1700">
                        <a:effectLst/>
                      </a:endParaRPr>
                    </a:p>
                  </a:txBody>
                  <a:tcPr marL="36849" marR="36849" marT="36849" marB="36849"/>
                </a:tc>
                <a:tc>
                  <a:txBody>
                    <a:bodyPr vert="horz" wrap="square"/>
                    <a:lstStyle/>
                    <a:p>
                      <a:pPr>
                        <a:spcAft>
                          <a:spcPct val="0"/>
                        </a:spcAft>
                      </a:pPr>
                      <a:r>
                        <a:rPr lang="de-DE" sz="1100" b="0" i="0" strike="noStrike" cap="none" baseline="0">
                          <a:solidFill>
                            <a:srgbClr val="000000"/>
                          </a:solidFill>
                          <a:effectLst/>
                          <a:latin typeface="Franklin Gothic Book"/>
                          <a:ea typeface="Franklin Gothic Book"/>
                          <a:cs typeface="Franklin Gothic Book"/>
                        </a:rPr>
                        <a:t>Elegante Verpackung: Mystic Spice Chai Tea wird in einer wunderschönen, umweltfreundlichen Verpackung geliefert, die ihn zu einem idealen Geschenk für Teeliebhaber oder zu einem luxuriösen Genuss für Sie selbst macht.</a:t>
                      </a:r>
                      <a:endParaRPr lang="en-US" sz="1700">
                        <a:effectLst/>
                      </a:endParaRPr>
                    </a:p>
                  </a:txBody>
                  <a:tcPr marL="36849" marR="36849" marT="36849" marB="36849"/>
                </a:tc>
                <a:extLst>
                  <a:ext uri="{0D108BD9-81ED-4DB2-BD59-A6C34878D82A}">
                    <a16:rowId xmlns:a16="http://schemas.microsoft.com/office/drawing/2014/main" val="752704069"/>
                  </a:ext>
                </a:extLst>
              </a:tr>
              <a:tr h="757613">
                <a:tc>
                  <a:txBody>
                    <a:bodyPr vert="horz" wrap="square"/>
                    <a:lstStyle/>
                    <a:p>
                      <a:pPr>
                        <a:spcAft>
                          <a:spcPct val="0"/>
                        </a:spcAft>
                      </a:pPr>
                      <a:r>
                        <a:rPr lang="de-DE" sz="1100" b="0" i="0" strike="noStrike" cap="none" baseline="0">
                          <a:solidFill>
                            <a:srgbClr val="000000"/>
                          </a:solidFill>
                          <a:effectLst/>
                          <a:latin typeface="Franklin Gothic Book"/>
                          <a:ea typeface="Franklin Gothic Book"/>
                          <a:cs typeface="Franklin Gothic Book"/>
                        </a:rPr>
                        <a:t>Kundenzufriedenheitsgarantie: Wir stehen hinter unserem Produkt und bieten eine Zufriedenheitsgarantie.</a:t>
                      </a:r>
                      <a:r>
                        <a:rPr lang="de-DE" sz="1100" b="0" i="0" strike="noStrike" cap="none" baseline="0">
                          <a:solidFill>
                            <a:srgbClr val="000000"/>
                          </a:solidFill>
                          <a:effectLst/>
                          <a:latin typeface="Franklin Gothic Book"/>
                          <a:ea typeface="Franklin Gothic Book"/>
                          <a:cs typeface="Franklin Gothic Book"/>
                        </a:rPr>
                        <a:t> </a:t>
                      </a:r>
                      <a:r>
                        <a:rPr lang="de-DE" sz="1100" b="0" i="0" strike="noStrike" cap="none" baseline="0">
                          <a:solidFill>
                            <a:srgbClr val="000000"/>
                          </a:solidFill>
                          <a:effectLst/>
                          <a:latin typeface="Franklin Gothic Book"/>
                          <a:ea typeface="Franklin Gothic Book"/>
                          <a:cs typeface="Franklin Gothic Book"/>
                        </a:rPr>
                        <a:t>Sollte der Mystic Spice Chai Tea Ihre Erwartungen nicht erfüllen, verpflichten wir uns dazu, uns zu verbessern.</a:t>
                      </a:r>
                      <a:endParaRPr lang="en-US" sz="1700">
                        <a:effectLst/>
                      </a:endParaRPr>
                    </a:p>
                  </a:txBody>
                  <a:tcPr marL="36849" marR="36849" marT="36849" marB="36849"/>
                </a:tc>
                <a:tc>
                  <a:txBody>
                    <a:bodyPr vert="horz" wrap="square"/>
                    <a:lstStyle/>
                    <a:p>
                      <a:pPr>
                        <a:spcAft>
                          <a:spcPct val="0"/>
                        </a:spcAft>
                      </a:pPr>
                      <a:r>
                        <a:rPr lang="de-DE" sz="1100" b="0" i="0" strike="noStrike" cap="none" baseline="0">
                          <a:solidFill>
                            <a:srgbClr val="000000"/>
                          </a:solidFill>
                          <a:effectLst/>
                          <a:latin typeface="Franklin Gothic Book"/>
                          <a:ea typeface="Franklin Gothic Book"/>
                          <a:cs typeface="Franklin Gothic Book"/>
                        </a:rPr>
                        <a:t>Ideal für: Teeliebhaber, gesundheitsbewusste Menschen, Liebhaber von warmen, würzigen Getränken und alle, die den reichen Geschmack des traditionellen indischen Chai entdecken möchten.</a:t>
                      </a:r>
                      <a:endParaRPr lang="en-US" sz="1700">
                        <a:effectLst/>
                      </a:endParaRP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de-DE" sz="4700" b="0" i="0" strike="noStrike" cap="none" baseline="0">
                <a:solidFill>
                  <a:srgbClr val="404040"/>
                </a:solidFill>
                <a:effectLst/>
                <a:latin typeface="Bookman Old Style"/>
                <a:ea typeface="Bookman Old Style"/>
                <a:cs typeface="Bookman Old Style"/>
              </a:rPr>
              <a:t>Markttrend und Nachfrage</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fontScale="95000" lnSpcReduction="20000"/>
          </a:bodyPr>
          <a:lstStyle/>
          <a:p>
            <a:pPr>
              <a:lnSpc>
                <a:spcPct val="90000"/>
              </a:lnSpc>
            </a:pPr>
            <a:r>
              <a:rPr lang="de-DE" sz="1400" b="0" i="0" strike="noStrike" cap="none" baseline="0">
                <a:solidFill>
                  <a:srgbClr val="404040"/>
                </a:solidFill>
                <a:effectLst/>
                <a:latin typeface="Franklin Gothic Book"/>
                <a:ea typeface="Franklin Gothic Book"/>
                <a:cs typeface="Franklin Gothic Book"/>
              </a:rPr>
              <a:t>Lateinamerika bietet eine große Chance für Chai-Tee</a:t>
            </a:r>
          </a:p>
          <a:p>
            <a:pPr lvl="1">
              <a:lnSpc>
                <a:spcPct val="90000"/>
              </a:lnSpc>
            </a:pPr>
            <a:r>
              <a:rPr lang="de-DE" sz="1400" b="0" i="0" strike="noStrike" cap="none" baseline="0">
                <a:solidFill>
                  <a:srgbClr val="404040"/>
                </a:solidFill>
                <a:effectLst/>
                <a:latin typeface="Franklin Gothic Book"/>
                <a:ea typeface="Franklin Gothic Book"/>
                <a:cs typeface="Franklin Gothic Book"/>
              </a:rPr>
              <a:t>Wachsende Nachfrage nach gesunden, natürlichen und exotischen Produkten</a:t>
            </a:r>
          </a:p>
          <a:p>
            <a:pPr lvl="1">
              <a:lnSpc>
                <a:spcPct val="90000"/>
              </a:lnSpc>
            </a:pPr>
            <a:r>
              <a:rPr lang="de-DE" sz="1400" b="0" i="0" strike="noStrike" cap="none" baseline="0">
                <a:solidFill>
                  <a:srgbClr val="404040"/>
                </a:solidFill>
                <a:effectLst/>
                <a:latin typeface="Franklin Gothic Book"/>
                <a:ea typeface="Franklin Gothic Book"/>
                <a:cs typeface="Franklin Gothic Book"/>
              </a:rPr>
              <a:t>Starke Teekultur in Ländern wie Argentinien, Chile und Uruguay</a:t>
            </a:r>
          </a:p>
          <a:p>
            <a:pPr lvl="1">
              <a:lnSpc>
                <a:spcPct val="90000"/>
              </a:lnSpc>
            </a:pPr>
            <a:r>
              <a:rPr lang="de-DE" sz="1400" b="0" i="0" strike="noStrike" cap="none" baseline="0">
                <a:solidFill>
                  <a:srgbClr val="404040"/>
                </a:solidFill>
                <a:effectLst/>
                <a:latin typeface="Franklin Gothic Book"/>
                <a:ea typeface="Franklin Gothic Book"/>
                <a:cs typeface="Franklin Gothic Book"/>
              </a:rPr>
              <a:t>Chai-Tee ist sowohl für Tee- als auch für Kaffeebegeisterte geeignet</a:t>
            </a:r>
          </a:p>
          <a:p>
            <a:pPr lvl="1">
              <a:lnSpc>
                <a:spcPct val="90000"/>
              </a:lnSpc>
            </a:pPr>
            <a:r>
              <a:rPr lang="de-DE" sz="1400" b="0" i="0" strike="noStrike" cap="none" baseline="0">
                <a:solidFill>
                  <a:srgbClr val="404040"/>
                </a:solidFill>
                <a:effectLst/>
                <a:latin typeface="Franklin Gothic Book"/>
                <a:ea typeface="Franklin Gothic Book"/>
                <a:cs typeface="Franklin Gothic Book"/>
              </a:rPr>
              <a:t>Chai-Tee passt zum Lebensstil und zu den Vorlieben der lateinamerikanischen konsumierenden Zielgruppe</a:t>
            </a:r>
          </a:p>
          <a:p>
            <a:pPr>
              <a:lnSpc>
                <a:spcPct val="90000"/>
              </a:lnSpc>
            </a:pPr>
            <a:r>
              <a:rPr lang="de-DE" sz="1400" b="0" i="0" strike="noStrike" cap="none" baseline="0">
                <a:solidFill>
                  <a:srgbClr val="404040"/>
                </a:solidFill>
                <a:effectLst/>
                <a:latin typeface="Franklin Gothic Book"/>
                <a:ea typeface="Franklin Gothic Book"/>
                <a:cs typeface="Franklin Gothic Book"/>
              </a:rPr>
              <a:t>Die Größe des globalen Chai-Tee-Marktes wurde 2019 auf 1,9 Milliarden USD geschätzt</a:t>
            </a:r>
          </a:p>
          <a:p>
            <a:pPr lvl="1">
              <a:lnSpc>
                <a:spcPct val="90000"/>
              </a:lnSpc>
            </a:pPr>
            <a:r>
              <a:rPr lang="de-DE" sz="1400" b="0" i="0" strike="noStrike" cap="none" baseline="0">
                <a:solidFill>
                  <a:srgbClr val="404040"/>
                </a:solidFill>
                <a:effectLst/>
                <a:latin typeface="Franklin Gothic Book"/>
                <a:ea typeface="Franklin Gothic Book"/>
                <a:cs typeface="Franklin Gothic Book"/>
              </a:rPr>
              <a:t>Erwartetes Wachstum mit einer durchschnittlichen jährlichen Wachstumsrate von 5,5 % von 2020 bis 2027</a:t>
            </a:r>
          </a:p>
          <a:p>
            <a:pPr lvl="1">
              <a:lnSpc>
                <a:spcPct val="90000"/>
              </a:lnSpc>
            </a:pPr>
            <a:r>
              <a:rPr lang="de-DE" sz="1400" b="0" i="0" strike="noStrike" cap="none" baseline="0">
                <a:solidFill>
                  <a:srgbClr val="404040"/>
                </a:solidFill>
                <a:effectLst/>
                <a:latin typeface="Franklin Gothic Book"/>
                <a:ea typeface="Franklin Gothic Book"/>
                <a:cs typeface="Franklin Gothic Book"/>
              </a:rPr>
              <a:t>Lateinamerika ist eine der wachstumsstärksten Regionen für Chai-Tee</a:t>
            </a:r>
          </a:p>
          <a:p>
            <a:pPr lvl="1">
              <a:lnSpc>
                <a:spcPct val="90000"/>
              </a:lnSpc>
            </a:pPr>
            <a:r>
              <a:rPr lang="de-DE" sz="1400" b="0" i="0" strike="noStrike" cap="none" baseline="0">
                <a:solidFill>
                  <a:srgbClr val="404040"/>
                </a:solidFill>
                <a:effectLst/>
                <a:latin typeface="Franklin Gothic Book"/>
                <a:ea typeface="Franklin Gothic Book"/>
                <a:cs typeface="Franklin Gothic Book"/>
              </a:rPr>
              <a:t>Zu den wichtigsten Wachstumstreibern gehören das zunehmende Bewusstsein, das steigende verfügbare Einkommen und die Ausweitung des Vertriebs</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3887441503"/>
              </p:ext>
            </p:extLst>
          </p:nvPr>
        </p:nvGraphicFramePr>
        <p:xfrm>
          <a:off x="643192" y="1541387"/>
          <a:ext cx="5115348" cy="4032972"/>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vert="horz" wrap="square"/>
                    <a:lstStyle/>
                    <a:p>
                      <a:r>
                        <a:rPr lang="de-DE" sz="2000" b="1" i="0" strike="noStrike" cap="all" baseline="0">
                          <a:solidFill>
                            <a:srgbClr val="000000"/>
                          </a:solidFill>
                          <a:effectLst/>
                          <a:latin typeface="Franklin Gothic Book"/>
                          <a:ea typeface="Franklin Gothic Book"/>
                          <a:cs typeface="Franklin Gothic Book"/>
                        </a:rPr>
                        <a:t>Region</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de-DE" sz="2000" b="1" i="0" strike="noStrike" cap="all" baseline="0">
                          <a:solidFill>
                            <a:srgbClr val="000000"/>
                          </a:solidFill>
                          <a:effectLst/>
                          <a:latin typeface="Franklin Gothic Book"/>
                          <a:ea typeface="Franklin Gothic Book"/>
                          <a:cs typeface="Franklin Gothic Book"/>
                        </a:rPr>
                        <a:t>Größe des Chai-Tee-Marketes (Mrd. USD)</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de-DE" sz="2000" b="1" i="0" strike="noStrike" cap="all" baseline="0">
                          <a:solidFill>
                            <a:srgbClr val="000000"/>
                          </a:solidFill>
                          <a:effectLst/>
                          <a:latin typeface="Franklin Gothic Book"/>
                          <a:ea typeface="Franklin Gothic Book"/>
                          <a:cs typeface="Franklin Gothic Book"/>
                        </a:rPr>
                        <a:t>CAGR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vert="horz" wrap="square"/>
                    <a:lstStyle/>
                    <a:p>
                      <a:r>
                        <a:rPr lang="de-DE" sz="2600" b="0" i="0" strike="noStrike" cap="none" baseline="0">
                          <a:solidFill>
                            <a:srgbClr val="000000"/>
                          </a:solidFill>
                          <a:effectLst/>
                          <a:latin typeface="Franklin Gothic Book"/>
                          <a:ea typeface="Franklin Gothic Book"/>
                          <a:cs typeface="Franklin Gothic Book"/>
                        </a:rPr>
                        <a:t>Global</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de-DE" sz="2600" b="0" i="0" strike="noStrike" cap="none" baseline="0">
                          <a:solidFill>
                            <a:srgbClr val="000000"/>
                          </a:solidFill>
                          <a:effectLst/>
                          <a:latin typeface="Franklin Gothic Book"/>
                          <a:ea typeface="Franklin Gothic Book"/>
                          <a:cs typeface="Franklin Gothic Book"/>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de-DE" sz="2600" b="0" i="0" strike="noStrike" cap="none" baseline="0">
                          <a:solidFill>
                            <a:srgbClr val="000000"/>
                          </a:solidFill>
                          <a:effectLst/>
                          <a:latin typeface="Franklin Gothic Book"/>
                          <a:ea typeface="Franklin Gothic Book"/>
                          <a:cs typeface="Franklin Gothic Book"/>
                        </a:rPr>
                        <a:t>5,5 %</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vert="horz" wrap="square"/>
                    <a:lstStyle/>
                    <a:p>
                      <a:r>
                        <a:rPr lang="de-DE" sz="2600" b="0" i="0" strike="noStrike" cap="none" baseline="0">
                          <a:solidFill>
                            <a:srgbClr val="000000"/>
                          </a:solidFill>
                          <a:effectLst/>
                          <a:latin typeface="Franklin Gothic Book"/>
                          <a:ea typeface="Franklin Gothic Book"/>
                          <a:cs typeface="Franklin Gothic Book"/>
                        </a:rPr>
                        <a:t>Lateinamerika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de-DE" sz="2600" b="0" i="0" strike="noStrike" cap="none" baseline="0">
                          <a:solidFill>
                            <a:srgbClr val="000000"/>
                          </a:solidFill>
                          <a:effectLst/>
                          <a:latin typeface="Franklin Gothic Book"/>
                          <a:ea typeface="Franklin Gothic Book"/>
                          <a:cs typeface="Franklin Gothic Book"/>
                        </a:rPr>
                        <a:t>N/V</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de-DE" sz="2600" b="0" i="0" strike="noStrike" cap="none" baseline="0">
                          <a:solidFill>
                            <a:srgbClr val="000000"/>
                          </a:solidFill>
                          <a:effectLst/>
                          <a:latin typeface="Franklin Gothic Book"/>
                          <a:ea typeface="Franklin Gothic Book"/>
                          <a:cs typeface="Franklin Gothic Book"/>
                        </a:rPr>
                        <a:t>6,2 %</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de-DE" sz="4400" b="0" i="0" strike="noStrike" cap="none" baseline="0">
                <a:solidFill>
                  <a:srgbClr val="FFFFFF"/>
                </a:solidFill>
                <a:effectLst/>
                <a:latin typeface="Bookman Old Style"/>
                <a:ea typeface="Bookman Old Style"/>
                <a:cs typeface="Bookman Old Style"/>
              </a:rPr>
              <a:t>Vertriebskanäle: Einzelhändler</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fontScale="97500" lnSpcReduction="20000"/>
          </a:bodyPr>
          <a:lstStyle/>
          <a:p>
            <a:r>
              <a:rPr lang="de-DE" sz="2200" b="0" i="0" strike="noStrike" cap="none" baseline="0">
                <a:solidFill>
                  <a:srgbClr val="404040"/>
                </a:solidFill>
                <a:effectLst/>
                <a:latin typeface="Franklin Gothic Book"/>
                <a:ea typeface="Franklin Gothic Book"/>
                <a:cs typeface="Franklin Gothic Book"/>
              </a:rPr>
              <a:t>Einzelhändler: Verkaufen Sie Chai-Teeprodukte direkt an die Verbraucher</a:t>
            </a:r>
          </a:p>
          <a:p>
            <a:pPr lvl="1"/>
            <a:r>
              <a:rPr lang="de-DE" sz="2200" b="0" i="0" strike="noStrike" cap="none" baseline="0">
                <a:solidFill>
                  <a:srgbClr val="404040"/>
                </a:solidFill>
                <a:effectLst/>
                <a:latin typeface="Franklin Gothic Book"/>
                <a:ea typeface="Franklin Gothic Book"/>
                <a:cs typeface="Franklin Gothic Book"/>
              </a:rPr>
              <a:t>Supermärkte, Lebensmittelgeschäfte, Fachgeschäfte, Cafés und Online-Plattformen</a:t>
            </a:r>
          </a:p>
          <a:p>
            <a:pPr lvl="1"/>
            <a:r>
              <a:rPr lang="de-DE" sz="2200" b="0" i="0" strike="noStrike" cap="none" baseline="0">
                <a:solidFill>
                  <a:srgbClr val="404040"/>
                </a:solidFill>
                <a:effectLst/>
                <a:latin typeface="Franklin Gothic Book"/>
                <a:ea typeface="Franklin Gothic Book"/>
                <a:cs typeface="Franklin Gothic Book"/>
              </a:rPr>
              <a:t>Beeinflussung von Wahrnehmung, Vorlieben und Kaufverhalten der Kundschaft</a:t>
            </a:r>
          </a:p>
          <a:p>
            <a:pPr lvl="1"/>
            <a:r>
              <a:rPr lang="de-DE" sz="2200" b="0" i="0" strike="noStrike" cap="none" baseline="0">
                <a:solidFill>
                  <a:srgbClr val="404040"/>
                </a:solidFill>
                <a:effectLst/>
                <a:latin typeface="Franklin Gothic Book"/>
                <a:ea typeface="Franklin Gothic Book"/>
                <a:cs typeface="Franklin Gothic Book"/>
              </a:rPr>
              <a:t>Unterstützung bei Werbung und Merchandising</a:t>
            </a:r>
          </a:p>
          <a:p>
            <a:pPr lvl="1"/>
            <a:r>
              <a:rPr lang="de-DE" sz="2200" b="0" i="0" strike="noStrike" cap="none" baseline="0">
                <a:solidFill>
                  <a:srgbClr val="404040"/>
                </a:solidFill>
                <a:effectLst/>
                <a:latin typeface="Franklin Gothic Book"/>
                <a:ea typeface="Franklin Gothic Book"/>
                <a:cs typeface="Franklin Gothic Book"/>
              </a:rPr>
              <a:t>Die wichtigsten Akteure im Großhandel</a:t>
            </a:r>
          </a:p>
          <a:p>
            <a:r>
              <a:rPr lang="de-DE" sz="2200" b="0" i="0" strike="noStrike" cap="none" baseline="0">
                <a:solidFill>
                  <a:srgbClr val="404040"/>
                </a:solidFill>
                <a:effectLst/>
                <a:latin typeface="Franklin Gothic Book"/>
                <a:ea typeface="Franklin Gothic Book"/>
                <a:cs typeface="Franklin Gothic Book"/>
              </a:rPr>
              <a:t>Großhändler: Verkauf von Chai-Teeprodukten in Massen an Einzelhändler</a:t>
            </a:r>
          </a:p>
          <a:p>
            <a:r>
              <a:rPr lang="de-DE" sz="2200" b="0" i="0" strike="noStrike" cap="none" baseline="0">
                <a:solidFill>
                  <a:srgbClr val="404040"/>
                </a:solidFill>
                <a:effectLst/>
                <a:latin typeface="Franklin Gothic Book"/>
                <a:ea typeface="Franklin Gothic Book"/>
                <a:cs typeface="Franklin Gothic Book"/>
              </a:rPr>
              <a:t>Distributoren: Lieferung der Chai-Tee-Produkte von Herstellern zu Einzelhändlern</a:t>
            </a:r>
          </a:p>
        </p:txBody>
      </p:sp>
    </p:spTree>
    <p:extLst>
      <p:ext uri="{BB962C8B-B14F-4D97-AF65-F5344CB8AC3E}">
        <p14:creationId xmlns:p14="http://schemas.microsoft.com/office/powerpoint/2010/main" val="2735777179"/>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de-DE" sz="4400" b="0" i="0" strike="noStrike" cap="none" baseline="0">
                <a:solidFill>
                  <a:srgbClr val="FFFFFF"/>
                </a:solidFill>
                <a:effectLst/>
                <a:latin typeface="Bookman Old Style"/>
                <a:ea typeface="Bookman Old Style"/>
                <a:cs typeface="Bookman Old Style"/>
              </a:rPr>
              <a:t>Vertriebskanäle: Großhandelsunternehmen</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lnSpcReduction="20000"/>
          </a:bodyPr>
          <a:lstStyle/>
          <a:p>
            <a:r>
              <a:rPr lang="de-DE" sz="2400" b="0" i="0" strike="noStrike" cap="none" baseline="0">
                <a:solidFill>
                  <a:srgbClr val="404040"/>
                </a:solidFill>
                <a:effectLst/>
                <a:latin typeface="Franklin Gothic Book"/>
                <a:ea typeface="Franklin Gothic Book"/>
                <a:cs typeface="Franklin Gothic Book"/>
              </a:rPr>
              <a:t>Großhandelsunternehmen kaufen Chai-Tee-Produkte in großen Mengen von Herstellerfirmen oder Vertriebspartnern</a:t>
            </a:r>
          </a:p>
          <a:p>
            <a:pPr lvl="1"/>
            <a:r>
              <a:rPr lang="de-DE" sz="2400" b="0" i="0" strike="noStrike" cap="none" baseline="0">
                <a:solidFill>
                  <a:srgbClr val="404040"/>
                </a:solidFill>
                <a:effectLst/>
                <a:latin typeface="Franklin Gothic Book"/>
                <a:ea typeface="Franklin Gothic Book"/>
                <a:cs typeface="Franklin Gothic Book"/>
              </a:rPr>
              <a:t>Sie verkaufen an den Einzelhandel oder andere Zwischenunternehmen</a:t>
            </a:r>
          </a:p>
          <a:p>
            <a:r>
              <a:rPr lang="de-DE" sz="2400" b="0" i="0" strike="noStrike" cap="none" baseline="0">
                <a:solidFill>
                  <a:srgbClr val="404040"/>
                </a:solidFill>
                <a:effectLst/>
                <a:latin typeface="Franklin Gothic Book"/>
                <a:ea typeface="Franklin Gothic Book"/>
                <a:cs typeface="Franklin Gothic Book"/>
              </a:rPr>
              <a:t>Die Großhandelsunternehmen bringen Angebot und Nachfrage von Chai-Tee-Produkten zusammen</a:t>
            </a:r>
          </a:p>
          <a:p>
            <a:pPr lvl="1"/>
            <a:r>
              <a:rPr lang="de-DE" sz="2400" b="0" i="0" strike="noStrike" cap="none" baseline="0">
                <a:solidFill>
                  <a:srgbClr val="404040"/>
                </a:solidFill>
                <a:effectLst/>
                <a:latin typeface="Franklin Gothic Book"/>
                <a:ea typeface="Franklin Gothic Book"/>
                <a:cs typeface="Franklin Gothic Book"/>
              </a:rPr>
              <a:t>Sie bieten Größenvorteile, Lager- und Transportdienste</a:t>
            </a:r>
          </a:p>
          <a:p>
            <a:r>
              <a:rPr lang="de-DE" sz="2400" b="0" i="0" strike="noStrike" cap="none" baseline="0">
                <a:solidFill>
                  <a:srgbClr val="404040"/>
                </a:solidFill>
                <a:effectLst/>
                <a:latin typeface="Franklin Gothic Book"/>
                <a:ea typeface="Franklin Gothic Book"/>
                <a:cs typeface="Franklin Gothic Book"/>
              </a:rPr>
              <a:t>Großhandelsunternehmen stellen Marktinformationen, Feedback und Kreditmöglichkeiten bereit</a:t>
            </a:r>
          </a:p>
        </p:txBody>
      </p:sp>
    </p:spTree>
    <p:extLst>
      <p:ext uri="{BB962C8B-B14F-4D97-AF65-F5344CB8AC3E}">
        <p14:creationId xmlns:p14="http://schemas.microsoft.com/office/powerpoint/2010/main" val="3827958716"/>
      </p:ext>
    </p:extLst>
  </p:cSld>
  <p:clrMapOvr>
    <a:masterClrMapping/>
  </p:clrMapOvr>
  <p:transition/>
  <p:timing/>
</p:sld>
</file>

<file path=ppt/tags/tag1.xml><?xml version="1.0" encoding="utf-8"?>
<p:tagLst xmlns:p="http://schemas.openxmlformats.org/presentationml/2006/main">
  <p:tag name="AS_OS" val="Unix 3.10.0.1160"/>
  <p:tag name="AS_RELEASE_DATE" val="2023.06.30"/>
  <p:tag name="AS_TITLE" val="Aspose.Slides for Java"/>
  <p:tag name="AS_VERSION" val="23.6.1"/>
</p:tagLst>
</file>

<file path=ppt/theme/theme1.xml><?xml version="1.0" encoding="utf-8"?>
<a:theme xmlns:r="http://schemas.openxmlformats.org/officeDocument/2006/relationships"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Bookman Old Style"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Franklin Gothic Book"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Aptos Display" panose="0211000402020202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Aptos" panose="0211000402020202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vt="http://schemas.openxmlformats.org/officeDocument/2006/docPropsVTypes" xmlns="http://schemas.openxmlformats.org/officeDocument/2006/extended-properties">
  <Company/>
  <PresentationFormat>Widescreen</PresentationFormat>
  <Paragraphs>97</Paragraphs>
  <Slides>14</Slides>
  <Notes>14</Notes>
  <TotalTime>0</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14</vt:i4>
      </vt:variant>
    </vt:vector>
  </HeadingPairs>
  <TitlesOfParts>
    <vt:vector baseType="lpstr" size="21">
      <vt:lpstr>Arial</vt:lpstr>
      <vt:lpstr>Bookman Old Style</vt:lpstr>
      <vt:lpstr>Franklin Gothic Book</vt:lpstr>
      <vt:lpstr>Calibri</vt:lpstr>
      <vt:lpstr>Aptos Display</vt:lpstr>
      <vt:lpstr>Aptos</vt:lpstr>
      <vt:lpstr>RetrospectVTI</vt:lpstr>
      <vt:lpstr>Marktanalysebericht für Mystic Spice Premium Chai Tea</vt:lpstr>
      <vt:lpstr>Tagesordnung</vt:lpstr>
      <vt:lpstr>Einführung</vt:lpstr>
      <vt:lpstr>Produktbeschreibung:</vt:lpstr>
      <vt:lpstr>Produktbeschreibung (1/2)</vt:lpstr>
      <vt:lpstr>Produktbeschreibung (2/2)</vt:lpstr>
      <vt:lpstr>Markttrend und Nachfrage</vt:lpstr>
      <vt:lpstr>Vertriebskanäle: Einzelhändler</vt:lpstr>
      <vt:lpstr>Vertriebskanäle: Großhandelsunternehmen</vt:lpstr>
      <vt:lpstr>Vertriebskanäle: Vertriebspartner</vt:lpstr>
      <vt:lpstr>Werbeplan und -strategie</vt:lpstr>
      <vt:lpstr>Erwartete Ergebnisse und Herausforderungen: Erwartete Ergebnisse</vt:lpstr>
      <vt:lpstr>Erwartete Ergebnisse und Herausforderungen: Potenzielle Herausforderungen</vt:lpstr>
      <vt:lpstr>Empfehlungen und Schlussfolgerungen</vt:lpstr>
    </vt:vector>
  </TitlesOfParts>
  <LinksUpToDate>0</LinksUpToDate>
  <SharedDoc>0</SharedDoc>
  <HyperlinksChanged>0</HyperlinksChanged>
  <Application>Aspose.Slides for Java</Application>
  <AppVersion>23.0601</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dcterms:created xsi:type="dcterms:W3CDTF">2024-02-09T21:35:56Z</dcterms:created>
  <dcterms:modified xsi:type="dcterms:W3CDTF">2025-02-06T14:54:35Z</dcterms:modified>
</cp:coreProperties>
</file>