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microsoft.com/office/2020/02/relationships/classificationlabels" Target="docMetadata/LabelInfo.xml"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package/2006/relationships/metadata/thumbnail" Target="docProps/thumbnail.jpeg" /></Relationships>
</file>

<file path=ppt/presentation.xml><?xml version="1.0" encoding="utf-8"?>
<!--Generated by Aspose.Slides for Java 23.6.1-->
<p:presentation xmlns:r="http://schemas.openxmlformats.org/officeDocument/2006/relationships" xmlns:a="http://schemas.openxmlformats.org/drawingml/2006/main" xmlns:p="http://schemas.openxmlformats.org/presentationml/2006/main" removePersonalInfoOnSave="1" saveSubsetFonts="1">
  <p:sldMasterIdLst>
    <p:sldMasterId id="2147483660" r:id="rId1"/>
  </p:sldMasterIdLst>
  <p:notesMasterIdLst>
    <p:notesMasterId r:id="rId2"/>
  </p:notesMasterIdLst>
  <p:sldIdLst>
    <p:sldId id="256" r:id="rId3"/>
    <p:sldId id="257" r:id="rId4"/>
    <p:sldId id="258" r:id="rId5"/>
    <p:sldId id="259" r:id="rId6"/>
    <p:sldId id="260" r:id="rId7"/>
    <p:sldId id="261" r:id="rId8"/>
    <p:sldId id="262" r:id="rId9"/>
    <p:sldId id="268" r:id="rId10"/>
    <p:sldId id="269" r:id="rId11"/>
    <p:sldId id="270" r:id="rId12"/>
    <p:sldId id="271" r:id="rId13"/>
    <p:sldId id="272" r:id="rId14"/>
    <p:sldId id="273" r:id="rId15"/>
    <p:sldId id="274" r:id="rId16"/>
  </p:sldIdLst>
  <p:sldSz cx="12192000" cy="6858000"/>
  <p:notesSz cx="6858000" cy="9144000"/>
  <p:custDataLst>
    <p:tags r:id="rId1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r="http://schemas.openxmlformats.org/officeDocument/2006/relationships" xmlns:a="http://schemas.openxmlformats.org/drawingml/2006/main" xmlns:p="http://schemas.openxmlformats.org/presentationml/2006/main">
  <p:showPr showNarration="1">
    <p:presen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lastCol>
    <a:firstCol>
      <a:tcTxStyle b="on"/>
    </a:firstCol>
    <a:lastRow>
      <a:tcTxStyle b="on"/>
      <a:tcStyle>
        <a:tcBdr>
          <a:top>
            <a:ln w="50800" cmpd="dbl">
              <a:solidFill>
                <a:schemeClr val="accent1"/>
              </a:solidFill>
            </a:ln>
          </a:top>
        </a:tcBdr>
      </a:tcStyle>
    </a:lastRow>
    <a:firstRow>
      <a:tcTxStyle b="on">
        <a:fontRef idx="minor">
          <a:scrgbClr r="0" g="0" b="0"/>
        </a:fontRef>
        <a:schemeClr val="bg1"/>
      </a:tcTxStyle>
      <a:tcStyle>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fill>
          <a:solidFill>
            <a:schemeClr val="accent1">
              <a:tint val="40000"/>
            </a:schemeClr>
          </a:solidFill>
        </a:fill>
      </a:tcStyle>
    </a:band1H>
    <a:band1V>
      <a:tcStyle>
        <a:fill>
          <a:solidFill>
            <a:schemeClr val="accent1">
              <a:tint val="40000"/>
            </a:schemeClr>
          </a:solidFill>
        </a:fill>
      </a:tcStyle>
    </a:band1V>
    <a:lastCol>
      <a:tcTxStyle b="on">
        <a:fontRef idx="minor">
          <a:prstClr val="black"/>
        </a:fontRef>
        <a:schemeClr val="lt1"/>
      </a:tcTxStyle>
      <a:tcStyle>
        <a:fill>
          <a:solidFill>
            <a:schemeClr val="accent1"/>
          </a:solidFill>
        </a:fill>
      </a:tcStyle>
    </a:lastCol>
    <a:firstCol>
      <a:tcTxStyle b="on">
        <a:fontRef idx="minor">
          <a:prstClr val="black"/>
        </a:fontRef>
        <a:schemeClr val="lt1"/>
      </a:tcTxStyle>
      <a:tcStyle>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153" d="100"/>
          <a:sy n="153" d="100"/>
        </p:scale>
        <p:origin x="168" y="210"/>
      </p:cViewPr>
      <p:guideLst/>
    </p:cSldViewPr>
  </p:slideViewPr>
  <p:notesTextViewPr>
    <p:cViewPr>
      <p:scale>
        <a:sx n="1" d="1"/>
        <a:sy n="1" d="1"/>
      </p:scale>
      <p:origin x="0" y="0"/>
    </p:cViewPr>
  </p:notesTextViewPr>
  <p:notesViewPr>
    <p:cSldViewPr>
      <p:cViewPr>
        <p:scale>
          <a:sx n="1" d="100"/>
          <a:sy n="1" d="100"/>
        </p:scale>
        <p:origin x="0" y="0"/>
      </p:cViewPr>
    </p:cSldViewPr>
  </p:notesViewPr>
  <p:gridSpacing cx="76200" cy="76200"/>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slide" Target="slides/slide14.xml" /><Relationship Id="rId17" Type="http://schemas.openxmlformats.org/officeDocument/2006/relationships/tags" Target="tags/tag1.xml" /><Relationship Id="rId18" Type="http://schemas.openxmlformats.org/officeDocument/2006/relationships/presProps" Target="presProps.xml" /><Relationship Id="rId19" Type="http://schemas.openxmlformats.org/officeDocument/2006/relationships/viewProps" Target="viewProps.xml" /><Relationship Id="rId2" Type="http://schemas.openxmlformats.org/officeDocument/2006/relationships/notesMaster" Target="notesMasters/notesMaster1.xml" /><Relationship Id="rId20" Type="http://schemas.openxmlformats.org/officeDocument/2006/relationships/theme" Target="theme/theme1.xml" /><Relationship Id="rId21" Type="http://schemas.openxmlformats.org/officeDocument/2006/relationships/tableStyles" Target="tableStyles.xml" /><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bg>
      <p:bgRef idx="1001">
        <a:schemeClr val="bg1"/>
      </p:bgRef>
    </p:bg>
    <p:spTree>
      <p:nvGrpSpPr>
        <p:cNvPr id="1" name=""/>
        <p:cNvGrpSpPr/>
        <p:nvPr/>
      </p:nvGrpSpPr>
      <p:grpSpPr>
        <a:xfrm>
          <a:off x="0" y="0"/>
          <a: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B79337C-AD0D-499E-B6BA-802817985C42}" type="datetimeFigureOut">
              <a:rPr lang="en-US" smtClean="0"/>
              <a:t>6/26/2024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C2D512-EDAA-4B05-BF71-92E4081BB548}" type="slidenum">
              <a:rPr lang="en-US" smtClean="0"/>
              <a:t>‹#›</a:t>
            </a:fld>
            <a:endParaRPr lang="en-US"/>
          </a:p>
        </p:txBody>
      </p:sp>
    </p:spTree>
    <p:extLst>
      <p:ext uri="{BB962C8B-B14F-4D97-AF65-F5344CB8AC3E}">
        <p14:creationId xmlns:p14="http://schemas.microsoft.com/office/powerpoint/2010/main" val="1503789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slide" Target="../slides/slide1.xml" /><Relationship Id="rId2" Type="http://schemas.openxmlformats.org/officeDocument/2006/relationships/notesMaster" Target="../notesMasters/notesMaster1.xml" /></Relationships>
</file>

<file path=ppt/notesSlides/_rels/notesSlide10.xml.rels>&#65279;<?xml version="1.0" encoding="utf-8" standalone="yes"?><Relationships xmlns="http://schemas.openxmlformats.org/package/2006/relationships"><Relationship Id="rId1" Type="http://schemas.openxmlformats.org/officeDocument/2006/relationships/slide" Target="../slides/slide10.xml" /><Relationship Id="rId2" Type="http://schemas.openxmlformats.org/officeDocument/2006/relationships/notesMaster" Target="../notesMasters/notesMaster1.xml" /></Relationships>
</file>

<file path=ppt/notesSlides/_rels/notesSlide11.xml.rels>&#65279;<?xml version="1.0" encoding="utf-8" standalone="yes"?><Relationships xmlns="http://schemas.openxmlformats.org/package/2006/relationships"><Relationship Id="rId1" Type="http://schemas.openxmlformats.org/officeDocument/2006/relationships/slide" Target="../slides/slide11.xml" /><Relationship Id="rId2" Type="http://schemas.openxmlformats.org/officeDocument/2006/relationships/notesMaster" Target="../notesMasters/notesMaster1.xml" /></Relationships>
</file>

<file path=ppt/notesSlides/_rels/notesSlide12.xml.rels>&#65279;<?xml version="1.0" encoding="utf-8" standalone="yes"?><Relationships xmlns="http://schemas.openxmlformats.org/package/2006/relationships"><Relationship Id="rId1" Type="http://schemas.openxmlformats.org/officeDocument/2006/relationships/slide" Target="../slides/slide12.xml" /><Relationship Id="rId2" Type="http://schemas.openxmlformats.org/officeDocument/2006/relationships/notesMaster" Target="../notesMasters/notesMaster1.xml" /></Relationships>
</file>

<file path=ppt/notesSlides/_rels/notesSlide13.xml.rels>&#65279;<?xml version="1.0" encoding="utf-8" standalone="yes"?><Relationships xmlns="http://schemas.openxmlformats.org/package/2006/relationships"><Relationship Id="rId1" Type="http://schemas.openxmlformats.org/officeDocument/2006/relationships/slide" Target="../slides/slide13.xml" /><Relationship Id="rId2" Type="http://schemas.openxmlformats.org/officeDocument/2006/relationships/notesMaster" Target="../notesMasters/notesMaster1.xml" /></Relationships>
</file>

<file path=ppt/notesSlides/_rels/notesSlide14.xml.rels>&#65279;<?xml version="1.0" encoding="utf-8" standalone="yes"?><Relationships xmlns="http://schemas.openxmlformats.org/package/2006/relationships"><Relationship Id="rId1" Type="http://schemas.openxmlformats.org/officeDocument/2006/relationships/slide" Target="../slides/slide14.xml" /><Relationship Id="rId2"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slide" Target="../slides/slide2.xml" /><Relationship Id="rId2" Type="http://schemas.openxmlformats.org/officeDocument/2006/relationships/notesMaster" Target="../notesMasters/notesMaster1.xml" /></Relationships>
</file>

<file path=ppt/notesSlides/_rels/notesSlide3.xml.rels>&#65279;<?xml version="1.0" encoding="utf-8" standalone="yes"?><Relationships xmlns="http://schemas.openxmlformats.org/package/2006/relationships"><Relationship Id="rId1" Type="http://schemas.openxmlformats.org/officeDocument/2006/relationships/slide" Target="../slides/slide3.xml" /><Relationship Id="rId2" Type="http://schemas.openxmlformats.org/officeDocument/2006/relationships/notesMaster" Target="../notesMasters/notesMaster1.xml" /></Relationships>
</file>

<file path=ppt/notesSlides/_rels/notesSlide4.xml.rels>&#65279;<?xml version="1.0" encoding="utf-8" standalone="yes"?><Relationships xmlns="http://schemas.openxmlformats.org/package/2006/relationships"><Relationship Id="rId1" Type="http://schemas.openxmlformats.org/officeDocument/2006/relationships/slide" Target="../slides/slide4.xml" /><Relationship Id="rId2" Type="http://schemas.openxmlformats.org/officeDocument/2006/relationships/notesMaster" Target="../notesMasters/notesMaster1.xml" /></Relationships>
</file>

<file path=ppt/notesSlides/_rels/notesSlide5.xml.rels>&#65279;<?xml version="1.0" encoding="utf-8" standalone="yes"?><Relationships xmlns="http://schemas.openxmlformats.org/package/2006/relationships"><Relationship Id="rId1" Type="http://schemas.openxmlformats.org/officeDocument/2006/relationships/slide" Target="../slides/slide5.xml" /><Relationship Id="rId2" Type="http://schemas.openxmlformats.org/officeDocument/2006/relationships/notesMaster" Target="../notesMasters/notesMaster1.xml" /></Relationships>
</file>

<file path=ppt/notesSlides/_rels/notesSlide6.xml.rels>&#65279;<?xml version="1.0" encoding="utf-8" standalone="yes"?><Relationships xmlns="http://schemas.openxmlformats.org/package/2006/relationships"><Relationship Id="rId1" Type="http://schemas.openxmlformats.org/officeDocument/2006/relationships/slide" Target="../slides/slide6.xml" /><Relationship Id="rId2" Type="http://schemas.openxmlformats.org/officeDocument/2006/relationships/notesMaster" Target="../notesMasters/notesMaster1.xml" /></Relationships>
</file>

<file path=ppt/notesSlides/_rels/notesSlide7.xml.rels>&#65279;<?xml version="1.0" encoding="utf-8" standalone="yes"?><Relationships xmlns="http://schemas.openxmlformats.org/package/2006/relationships"><Relationship Id="rId1" Type="http://schemas.openxmlformats.org/officeDocument/2006/relationships/slide" Target="../slides/slide7.xml" /><Relationship Id="rId2" Type="http://schemas.openxmlformats.org/officeDocument/2006/relationships/notesMaster" Target="../notesMasters/notesMaster1.xml" /></Relationships>
</file>

<file path=ppt/notesSlides/_rels/notesSlide8.xml.rels>&#65279;<?xml version="1.0" encoding="utf-8" standalone="yes"?><Relationships xmlns="http://schemas.openxmlformats.org/package/2006/relationships"><Relationship Id="rId1" Type="http://schemas.openxmlformats.org/officeDocument/2006/relationships/slide" Target="../slides/slide8.xml" /><Relationship Id="rId2" Type="http://schemas.openxmlformats.org/officeDocument/2006/relationships/notesMaster" Target="../notesMasters/notesMaster1.xml" /></Relationships>
</file>

<file path=ppt/notesSlides/_rels/notesSlide9.xml.rels>&#65279;<?xml version="1.0" encoding="utf-8" standalone="yes"?><Relationships xmlns="http://schemas.openxmlformats.org/package/2006/relationships"><Relationship Id="rId1" Type="http://schemas.openxmlformats.org/officeDocument/2006/relationships/slide" Target="../slides/slide9.xml" /><Relationship Id="rId2"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PowerPoint Copilot generó automáticamente esta presentación en función del contenido que se encuentra en este documento:</a:t>
            </a:r>
            <a:r>
              <a:rPr sz="1200"/>
              <a:t>
</a:t>
            </a:r>
            <a:r>
              <a:rPr lang="es-ES" sz="1200" b="0" i="0" strike="noStrike" cap="none" baseline="0">
                <a:solidFill>
                  <a:srgbClr val="000000"/>
                </a:solidFill>
                <a:effectLst/>
                <a:latin typeface="Aptos"/>
                <a:ea typeface="Aptos"/>
                <a:cs typeface="Aptos"/>
              </a:rPr>
              <a:t>https://microsoft-my.sharepoint.com/personal/dahans_microsoft_com/Documents/MS-4005/Market%20Analysis%20Report%20for%20Mystic%20Spice%20Premium%20Chai%20Tea.docx</a:t>
            </a:r>
            <a:r>
              <a:rPr sz="1200"/>
              <a:t>
</a:t>
            </a:r>
            <a:r>
              <a:rPr sz="1200"/>
              <a:t>
</a:t>
            </a:r>
            <a:r>
              <a:rPr sz="1200"/>
              <a:t>
</a:t>
            </a:r>
            <a:r>
              <a:rPr lang="es-ES" sz="1200" b="0" i="0" strike="noStrike" cap="none" baseline="0">
                <a:solidFill>
                  <a:srgbClr val="000000"/>
                </a:solidFill>
                <a:effectLst/>
                <a:latin typeface="Aptos"/>
                <a:ea typeface="Aptos"/>
                <a:cs typeface="Aptos"/>
              </a:rPr>
              <a:t>contenido generado por ia puede ser incorrecto.</a:t>
            </a:r>
          </a:p>
        </p:txBody>
      </p:sp>
      <p:sp>
        <p:nvSpPr>
          <p:cNvPr id="4" name="Slide Number Placeholder 3"/>
          <p:cNvSpPr>
            <a:spLocks noGrp="1"/>
          </p:cNvSpPr>
          <p:nvPr>
            <p:ph type="sldNum" sz="quarter" idx="5"/>
          </p:nvPr>
        </p:nvSpPr>
        <p:spPr/>
        <p:txBody>
          <a:bodyPr/>
          <a:lstStyle/>
          <a:p>
            <a:fld id="{A90F2FBF-8C74-410C-A02E-82EED468CA5D}" type="slidenum">
              <a:rPr lang="en-US" smtClean="0"/>
              <a:t>1</a:t>
            </a:fld>
            <a:endParaRPr lang="en-US"/>
          </a:p>
        </p:txBody>
      </p:sp>
    </p:spTree>
    <p:extLst>
      <p:ext uri="{BB962C8B-B14F-4D97-AF65-F5344CB8AC3E}">
        <p14:creationId xmlns:p14="http://schemas.microsoft.com/office/powerpoint/2010/main" val="2858880181"/>
      </p:ext>
    </p:extLst>
  </p:cSld>
  <p:clrMapOvr>
    <a:masterClrMapping/>
  </p:clrMapOvr>
</p:notes>
</file>

<file path=ppt/notesSlides/notesSlide10.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流通業者は、チャイ ティー製品を代理して流通し、その移動と販売を促進し、マーケティング、販売、アフター サービスを提供します。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彼らは小売業者や消費者との関係を確立および維持し、技術的および物流的なサポートを提供します。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Entre los principales distribuidores de América Latina seincluyenna, Nestle, Coca-Cola y SodaCo.</a:t>
            </a:r>
            <a:r>
              <a:rPr sz="1200"/>
              <a:t>
</a:t>
            </a:r>
            <a:r>
              <a:rPr sz="1200"/>
              <a:t>
</a:t>
            </a:r>
            <a:r>
              <a:rPr sz="1200"/>
              <a:t>
</a:t>
            </a:r>
            <a:r>
              <a:rPr lang="es-ES" sz="1200" b="0" i="0" strike="noStrike" cap="none" baseline="0">
                <a:solidFill>
                  <a:srgbClr val="000000"/>
                </a:solidFill>
                <a:effectLst/>
                <a:latin typeface="Aptos"/>
                <a:ea typeface="Aptos"/>
                <a:cs typeface="Aptos"/>
              </a:rPr>
              <a:t>Original Content:</a:t>
            </a:r>
            <a:r>
              <a:rPr sz="1200"/>
              <a:t>
</a:t>
            </a:r>
            <a:r>
              <a:rPr lang="es-ES" sz="1200" b="0" i="0" strike="noStrike" cap="none" baseline="0">
                <a:solidFill>
                  <a:srgbClr val="000000"/>
                </a:solidFill>
                <a:effectLst/>
                <a:latin typeface="Aptos"/>
                <a:ea typeface="Aptos"/>
                <a:cs typeface="Aptos"/>
              </a:rPr>
              <a:t>Distribuidores son las empresas que representan y distribuyen productos de té Chai en nombre de los fabricantes o mayoristas.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流通業者は、さまざまな市場や地域でチャイ ティー製品の移動と販売を促進する代理店であり、チャイ ティー製品のマーケティング、販売、アフター サービスを提供できます。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流通業者は、小売業者や消費者との関係を確立および維持し、チャイ ティー製品の技術的および物流的なサポートを提供することもできます。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ラテン アメリカにおけるチャイ ティー製品の主要な流通業者には、Unilever、Nestle、Coca-Cola、PepsiCo などがあります。</a:t>
            </a:r>
          </a:p>
        </p:txBody>
      </p:sp>
      <p:sp>
        <p:nvSpPr>
          <p:cNvPr id="4" name="Slide Number Placeholder 3"/>
          <p:cNvSpPr>
            <a:spLocks noGrp="1"/>
          </p:cNvSpPr>
          <p:nvPr>
            <p:ph type="sldNum" sz="quarter" idx="5"/>
          </p:nvPr>
        </p:nvSpPr>
        <p:spPr/>
        <p:txBody>
          <a:bodyPr/>
          <a:lstStyle/>
          <a:p>
            <a:fld id="{A90F2FBF-8C74-410C-A02E-82EED468CA5D}" type="slidenum">
              <a:rPr lang="en-US" smtClean="0"/>
              <a:t>10</a:t>
            </a:fld>
            <a:endParaRPr lang="en-US"/>
          </a:p>
        </p:txBody>
      </p:sp>
    </p:spTree>
    <p:extLst>
      <p:ext uri="{BB962C8B-B14F-4D97-AF65-F5344CB8AC3E}">
        <p14:creationId xmlns:p14="http://schemas.microsoft.com/office/powerpoint/2010/main" val="3610476849"/>
      </p:ext>
    </p:extLst>
  </p:cSld>
  <p:clrMapOvr>
    <a:masterClrMapping/>
  </p:clrMapOvr>
</p:notes>
</file>

<file path=ppt/notesSlides/notesSlide11.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ラテン アメリカにおけるチャイのプロモーション計画と戦略は、チャイ ティーの認知度を高め、プレミアム製品として位置付け、試用と購入を奨励し、ロイヤルティを確立することを目的としています。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戦術には、ブランド名とロゴの作成、Web サイトとソーシャル メディアでの存在感の確立、デジタル マーケティング キャンペーンの開始、無料サンプルの配布、イベントの開催、地元企業との提携などが含まれます。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El plan se implementará durante 12 meses con un presupuesto de 100 000 USD y se evaluará mediante indicadores clave de rendimiento.</a:t>
            </a:r>
            <a:r>
              <a:rPr sz="1200"/>
              <a:t>
</a:t>
            </a:r>
            <a:r>
              <a:rPr sz="1200"/>
              <a:t>
</a:t>
            </a:r>
            <a:r>
              <a:rPr sz="1200"/>
              <a:t>
</a:t>
            </a:r>
            <a:r>
              <a:rPr lang="es-ES" sz="1200" b="0" i="0" strike="noStrike" cap="none" baseline="0">
                <a:solidFill>
                  <a:srgbClr val="000000"/>
                </a:solidFill>
                <a:effectLst/>
                <a:latin typeface="Aptos"/>
                <a:ea typeface="Aptos"/>
                <a:cs typeface="Aptos"/>
              </a:rPr>
              <a:t>Original Content:</a:t>
            </a:r>
            <a:r>
              <a:rPr sz="1200"/>
              <a:t>
</a:t>
            </a:r>
            <a:r>
              <a:rPr lang="es-ES" sz="1200" b="0" i="0" strike="noStrike" cap="none" baseline="0">
                <a:solidFill>
                  <a:srgbClr val="000000"/>
                </a:solidFill>
                <a:effectLst/>
                <a:latin typeface="Aptos"/>
                <a:ea typeface="Aptos"/>
                <a:cs typeface="Aptos"/>
              </a:rPr>
              <a:t>Promotion Plan and Strategy</a:t>
            </a:r>
            <a:r>
              <a:rPr sz="1200"/>
              <a:t>
</a:t>
            </a:r>
            <a:r>
              <a:rPr lang="es-ES" sz="1200" b="0" i="0" strike="noStrike" cap="none" baseline="0">
                <a:solidFill>
                  <a:srgbClr val="000000"/>
                </a:solidFill>
                <a:effectLst/>
                <a:latin typeface="Aptos"/>
                <a:ea typeface="Aptos"/>
                <a:cs typeface="Aptos"/>
              </a:rPr>
              <a:t>El plan de promoción y estrategia para el té Chai en América Latina tiene como objetivo lograr los siguientes objetivos:</a:t>
            </a:r>
            <a:r>
              <a:rPr sz="1200"/>
              <a:t>
</a:t>
            </a:r>
            <a:r>
              <a:rPr lang="es-ES" sz="1200" b="0" i="0" strike="noStrike" cap="none" baseline="0">
                <a:solidFill>
                  <a:srgbClr val="000000"/>
                </a:solidFill>
                <a:effectLst/>
                <a:latin typeface="Aptos"/>
                <a:ea typeface="Aptos"/>
                <a:cs typeface="Aptos"/>
              </a:rPr>
              <a:t>·         Aumentar la conciencia y el interés en el té Chai entre el público</a:t>
            </a:r>
            <a:r>
              <a:rPr sz="1200"/>
              <a:t>
</a:t>
            </a:r>
            <a:r>
              <a:rPr lang="es-ES" sz="1200" b="0" i="0" strike="noStrike" cap="none" baseline="0">
                <a:solidFill>
                  <a:srgbClr val="000000"/>
                </a:solidFill>
                <a:effectLst/>
                <a:latin typeface="Aptos"/>
                <a:ea typeface="Aptos"/>
                <a:cs typeface="Aptos"/>
              </a:rPr>
              <a:t> objetivo·         Posición del té Chai como un producto premium, natural y saludable que ofrece una experiencia</a:t>
            </a:r>
            <a:r>
              <a:rPr sz="1200"/>
              <a:t>
</a:t>
            </a:r>
            <a:r>
              <a:rPr lang="es-ES" sz="1200" b="0" i="0" strike="noStrike" cap="none" baseline="0">
                <a:solidFill>
                  <a:srgbClr val="000000"/>
                </a:solidFill>
                <a:effectLst/>
                <a:latin typeface="Aptos"/>
                <a:ea typeface="Aptos"/>
                <a:cs typeface="Aptos"/>
              </a:rPr>
              <a:t> única y satisfactoria·         Fomentar el ensayo y la compra de té Chai a través de varios canales e incentivos</a:t>
            </a:r>
            <a:r>
              <a:rPr sz="1200"/>
              <a:t>
</a:t>
            </a:r>
            <a:r>
              <a:rPr lang="es-ES" sz="1200" b="0" i="0" strike="noStrike" cap="none" baseline="0">
                <a:solidFill>
                  <a:srgbClr val="000000"/>
                </a:solidFill>
                <a:effectLst/>
                <a:latin typeface="Aptos"/>
                <a:ea typeface="Aptos"/>
                <a:cs typeface="Aptos"/>
              </a:rPr>
              <a:t>·         Construir lealtad y retención entre los consumidores de té de Chai a través de la participación y los comentarios</a:t>
            </a:r>
            <a:r>
              <a:rPr sz="1200"/>
              <a:t>
</a:t>
            </a:r>
            <a:r>
              <a:rPr lang="es-ES" sz="1200" b="0" i="0" strike="noStrike" cap="none" baseline="0">
                <a:solidFill>
                  <a:srgbClr val="000000"/>
                </a:solidFill>
                <a:effectLst/>
                <a:latin typeface="Aptos"/>
                <a:ea typeface="Aptos"/>
                <a:cs typeface="Aptos"/>
              </a:rPr>
              <a:t>El plan de promoción y la estrategia para el té Chai en América Latina usará una combinación de tácticas, como:</a:t>
            </a:r>
            <a:r>
              <a:rPr sz="1200"/>
              <a:t>
</a:t>
            </a:r>
            <a:r>
              <a:rPr lang="es-ES" sz="1200" b="0" i="0" strike="noStrike" cap="none" baseline="0">
                <a:solidFill>
                  <a:srgbClr val="000000"/>
                </a:solidFill>
                <a:effectLst/>
                <a:latin typeface="Aptos"/>
                <a:ea typeface="Aptos"/>
                <a:cs typeface="Aptos"/>
              </a:rPr>
              <a:t>·         Creación de un nombre de marca y un logotipo fáciles de recordar para el té</a:t>
            </a:r>
            <a:r>
              <a:rPr sz="1200"/>
              <a:t>
</a:t>
            </a:r>
            <a:r>
              <a:rPr lang="es-ES" sz="1200" b="0" i="0" strike="noStrike" cap="none" baseline="0">
                <a:solidFill>
                  <a:srgbClr val="000000"/>
                </a:solidFill>
                <a:effectLst/>
                <a:latin typeface="Aptos"/>
                <a:ea typeface="Aptos"/>
                <a:cs typeface="Aptos"/>
              </a:rPr>
              <a:t> Chai·         Desarrollar un sitio web y presencia en redes sociales para el té Chai que muestra sus beneficios, características e historias</a:t>
            </a:r>
            <a:r>
              <a:rPr sz="1200"/>
              <a:t>
</a:t>
            </a:r>
            <a:r>
              <a:rPr lang="es-ES" sz="1200" b="0" i="0" strike="noStrike" cap="none" baseline="0">
                <a:solidFill>
                  <a:srgbClr val="000000"/>
                </a:solidFill>
                <a:effectLst/>
                <a:latin typeface="Aptos"/>
                <a:ea typeface="Aptos"/>
                <a:cs typeface="Aptos"/>
              </a:rPr>
              <a:t>·         Lanzar una campaña de marketing digital que usa SEO, SEM, marketing por correo electrónico y marketing de influencia para alcanzar y atraer clientes potenciales</a:t>
            </a:r>
            <a:r>
              <a:rPr sz="1200"/>
              <a:t>
</a:t>
            </a:r>
            <a:r>
              <a:rPr lang="es-ES" sz="1200" b="0" i="0" strike="noStrike" cap="none" baseline="0">
                <a:solidFill>
                  <a:srgbClr val="000000"/>
                </a:solidFill>
                <a:effectLst/>
                <a:latin typeface="Aptos"/>
                <a:ea typeface="Aptos"/>
                <a:cs typeface="Aptos"/>
              </a:rPr>
              <a:t>·         Distribuir muestras gratuitas y cupones de té Chai en ubicaciones estratégicas, como supermercados, cafeterías y tiendas</a:t>
            </a:r>
            <a:r>
              <a:rPr sz="1200"/>
              <a:t>
</a:t>
            </a:r>
            <a:r>
              <a:rPr lang="es-ES" sz="1200" b="0" i="0" strike="noStrike" cap="none" baseline="0">
                <a:solidFill>
                  <a:srgbClr val="000000"/>
                </a:solidFill>
                <a:effectLst/>
                <a:latin typeface="Aptos"/>
                <a:ea typeface="Aptos"/>
                <a:cs typeface="Aptos"/>
              </a:rPr>
              <a:t> de salud·         Organizar eventos y concursos que invitan a la gente a probar y compartir el té Chai con sus amigos y familiares</a:t>
            </a:r>
            <a:r>
              <a:rPr sz="1200"/>
              <a:t>
</a:t>
            </a:r>
            <a:r>
              <a:rPr lang="es-ES" sz="1200" b="0" i="0" strike="noStrike" cap="none" baseline="0">
                <a:solidFill>
                  <a:srgbClr val="000000"/>
                </a:solidFill>
                <a:effectLst/>
                <a:latin typeface="Aptos"/>
                <a:ea typeface="Aptos"/>
                <a:cs typeface="Aptos"/>
              </a:rPr>
              <a:t>·         Asociarse con empresas y organizaciones locales que comparten los mismos valores y visión que el té</a:t>
            </a:r>
            <a:r>
              <a:rPr sz="1200"/>
              <a:t>
</a:t>
            </a:r>
            <a:r>
              <a:rPr lang="es-ES" sz="1200" b="0" i="0" strike="noStrike" cap="none" baseline="0">
                <a:solidFill>
                  <a:srgbClr val="000000"/>
                </a:solidFill>
                <a:effectLst/>
                <a:latin typeface="Aptos"/>
                <a:ea typeface="Aptos"/>
                <a:cs typeface="Aptos"/>
              </a:rPr>
              <a:t>Chai El plan de promoción y la estrategia para el té Chai en América Latina se implementarán durante un período de 12 meses, con un presupuesto de $100.000.</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この計画は、Web サイトのトラフィック、ソーシャル メディアのエンゲージメント、電子メール開封率、コンバージョン率、販売量、顧客満足度、維持率などの主要業績評価指標を使用して監視および評価されます。</a:t>
            </a:r>
          </a:p>
        </p:txBody>
      </p:sp>
      <p:sp>
        <p:nvSpPr>
          <p:cNvPr id="4" name="Slide Number Placeholder 3"/>
          <p:cNvSpPr>
            <a:spLocks noGrp="1"/>
          </p:cNvSpPr>
          <p:nvPr>
            <p:ph type="sldNum" sz="quarter" idx="5"/>
          </p:nvPr>
        </p:nvSpPr>
        <p:spPr/>
        <p:txBody>
          <a:bodyPr/>
          <a:lstStyle/>
          <a:p>
            <a:fld id="{A90F2FBF-8C74-410C-A02E-82EED468CA5D}" type="slidenum">
              <a:rPr lang="en-US" smtClean="0"/>
              <a:t>11</a:t>
            </a:fld>
            <a:endParaRPr lang="en-US"/>
          </a:p>
        </p:txBody>
      </p:sp>
    </p:spTree>
    <p:extLst>
      <p:ext uri="{BB962C8B-B14F-4D97-AF65-F5344CB8AC3E}">
        <p14:creationId xmlns:p14="http://schemas.microsoft.com/office/powerpoint/2010/main" val="3285554386"/>
      </p:ext>
    </p:extLst>
  </p:cSld>
  <p:clrMapOvr>
    <a:masterClrMapping/>
  </p:clrMapOvr>
</p:notes>
</file>

<file path=ppt/notesSlides/notesSlide1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Se espera que el plan de promoción y la estrategia para el té Chai en América Latina produzcan un aumento del 20 % en el conocimiento e interés, un aumento del 10 % en la cuota de mercado, un aumento del 15 % en el volumen de ventas y los ingresos, y un aumento del 25 % en las tasas de satisfacción y retención del cliente.</a:t>
            </a:r>
            <a:r>
              <a:rPr sz="1200"/>
              <a:t>
</a:t>
            </a:r>
            <a:r>
              <a:rPr sz="1200"/>
              <a:t>
</a:t>
            </a:r>
            <a:r>
              <a:rPr sz="1200"/>
              <a:t>
</a:t>
            </a:r>
            <a:r>
              <a:rPr lang="es-ES" sz="1200" b="0" i="0" strike="noStrike" cap="none" baseline="0">
                <a:solidFill>
                  <a:srgbClr val="000000"/>
                </a:solidFill>
                <a:effectLst/>
                <a:latin typeface="Aptos"/>
                <a:ea typeface="Aptos"/>
                <a:cs typeface="Aptos"/>
              </a:rPr>
              <a:t>Contenido original:</a:t>
            </a:r>
            <a:r>
              <a:rPr sz="1200"/>
              <a:t>
</a:t>
            </a:r>
            <a:r>
              <a:rPr lang="es-ES" sz="1200" b="0" i="0" strike="noStrike" cap="none" baseline="0">
                <a:solidFill>
                  <a:srgbClr val="000000"/>
                </a:solidFill>
                <a:effectLst/>
                <a:latin typeface="Aptos"/>
                <a:ea typeface="Aptos"/>
                <a:cs typeface="Aptos"/>
              </a:rPr>
              <a:t> Resultados esperados y desafíos</a:t>
            </a:r>
            <a:r>
              <a:rPr sz="1200"/>
              <a:t>
</a:t>
            </a:r>
            <a:r>
              <a:rPr lang="es-ES" sz="1200" b="0" i="0" strike="noStrike" cap="none" baseline="0">
                <a:solidFill>
                  <a:srgbClr val="000000"/>
                </a:solidFill>
                <a:effectLst/>
                <a:latin typeface="Aptos"/>
                <a:ea typeface="Aptos"/>
                <a:cs typeface="Aptos"/>
              </a:rPr>
              <a:t>Los resultados esperados del plan de promoción y la estrategia para el té Chai en América Latina son:</a:t>
            </a:r>
            <a:r>
              <a:rPr sz="1200"/>
              <a:t>
</a:t>
            </a:r>
            <a:r>
              <a:rPr lang="es-ES" sz="1200" b="0" i="0" strike="noStrike" cap="none" baseline="0">
                <a:solidFill>
                  <a:srgbClr val="000000"/>
                </a:solidFill>
                <a:effectLst/>
                <a:latin typeface="Aptos"/>
                <a:ea typeface="Aptos"/>
                <a:cs typeface="Aptos"/>
              </a:rPr>
              <a:t> ·         Un aumento del 20% en la concienciación e interés en el té Chai entre el público</a:t>
            </a:r>
            <a:r>
              <a:rPr sz="1200"/>
              <a:t>
</a:t>
            </a:r>
            <a:r>
              <a:rPr lang="es-ES" sz="1200" b="0" i="0" strike="noStrike" cap="none" baseline="0">
                <a:solidFill>
                  <a:srgbClr val="000000"/>
                </a:solidFill>
                <a:effectLst/>
                <a:latin typeface="Aptos"/>
                <a:ea typeface="Aptos"/>
                <a:cs typeface="Aptos"/>
              </a:rPr>
              <a:t> objetivo·         Un aumento del 10% en la cuota de mercado del té Chai en la región</a:t>
            </a:r>
            <a:r>
              <a:rPr sz="1200"/>
              <a:t>
</a:t>
            </a:r>
            <a:r>
              <a:rPr lang="es-ES" sz="1200" b="0" i="0" strike="noStrike" cap="none" baseline="0">
                <a:solidFill>
                  <a:srgbClr val="000000"/>
                </a:solidFill>
                <a:effectLst/>
                <a:latin typeface="Aptos"/>
                <a:ea typeface="Aptos"/>
                <a:cs typeface="Aptos"/>
              </a:rPr>
              <a:t>·         Un aumento del 15% en el volumen de ventas y los ingresos del té Chai en la región</a:t>
            </a:r>
            <a:r>
              <a:rPr sz="1200"/>
              <a:t>
</a:t>
            </a:r>
            <a:r>
              <a:rPr lang="es-ES" sz="1200" b="0" i="0" strike="noStrike" cap="none" baseline="0">
                <a:solidFill>
                  <a:srgbClr val="000000"/>
                </a:solidFill>
                <a:effectLst/>
                <a:latin typeface="Aptos"/>
                <a:ea typeface="Aptos"/>
                <a:cs typeface="Aptos"/>
              </a:rPr>
              <a:t>·         Un aumento del 25 % en las tasas de satisfacción y retención del cliente del té Chai en la región</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12</a:t>
            </a:fld>
            <a:endParaRPr lang="en-US"/>
          </a:p>
        </p:txBody>
      </p:sp>
    </p:spTree>
    <p:extLst>
      <p:ext uri="{BB962C8B-B14F-4D97-AF65-F5344CB8AC3E}">
        <p14:creationId xmlns:p14="http://schemas.microsoft.com/office/powerpoint/2010/main" val="1446624661"/>
      </p:ext>
    </p:extLst>
  </p:cSld>
  <p:clrMapOvr>
    <a:masterClrMapping/>
  </p:clrMapOvr>
</p:notes>
</file>

<file path=ppt/notesSlides/notesSlide1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El plan de promoción y la estrategia para el té Chai en América Latina se enfrenta a varios desafíos, incluyendo un alto precio, falta de conocimiento, competencia de otros productos de té, barreras normativas y culturales, y cuestiones ambientales y sociales que pueden afectar el suministro y la calidad de los ingredientes del té Chai.</a:t>
            </a:r>
            <a:r>
              <a:rPr sz="1200"/>
              <a:t>
</a:t>
            </a:r>
            <a:r>
              <a:rPr sz="1200"/>
              <a:t>
</a:t>
            </a:r>
            <a:r>
              <a:rPr sz="1200"/>
              <a:t>
</a:t>
            </a:r>
            <a:r>
              <a:rPr lang="es-ES" sz="1200" b="0" i="0" strike="noStrike" cap="none" baseline="0">
                <a:solidFill>
                  <a:srgbClr val="000000"/>
                </a:solidFill>
                <a:effectLst/>
                <a:latin typeface="Aptos"/>
                <a:ea typeface="Aptos"/>
                <a:cs typeface="Aptos"/>
              </a:rPr>
              <a:t>Contenido original:</a:t>
            </a:r>
            <a:r>
              <a:rPr sz="1200"/>
              <a:t>
</a:t>
            </a:r>
            <a:r>
              <a:rPr lang="es-ES" sz="1200" b="0" i="0" strike="noStrike" cap="none" baseline="0">
                <a:solidFill>
                  <a:srgbClr val="000000"/>
                </a:solidFill>
                <a:effectLst/>
                <a:latin typeface="Aptos"/>
                <a:ea typeface="Aptos"/>
                <a:cs typeface="Aptos"/>
              </a:rPr>
              <a:t> Los posibles desafíos del plan de promoción y la estrategia para el té Chai en América Latina son:</a:t>
            </a:r>
            <a:r>
              <a:rPr sz="1200"/>
              <a:t>
</a:t>
            </a:r>
            <a:r>
              <a:rPr lang="es-ES" sz="1200" b="0" i="0" strike="noStrike" cap="none" baseline="0">
                <a:solidFill>
                  <a:srgbClr val="000000"/>
                </a:solidFill>
                <a:effectLst/>
                <a:latin typeface="Aptos"/>
                <a:ea typeface="Aptos"/>
                <a:cs typeface="Aptos"/>
              </a:rPr>
              <a:t>·         El alto precio y baja asequibilidad de productos de té Chai en comparación con otras bebidas</a:t>
            </a:r>
            <a:r>
              <a:rPr sz="1200"/>
              <a:t>
</a:t>
            </a:r>
            <a:r>
              <a:rPr lang="es-ES" sz="1200" b="0" i="0" strike="noStrike" cap="none" baseline="0">
                <a:solidFill>
                  <a:srgbClr val="000000"/>
                </a:solidFill>
                <a:effectLst/>
                <a:latin typeface="Aptos"/>
                <a:ea typeface="Aptos"/>
                <a:cs typeface="Aptos"/>
              </a:rPr>
              <a:t>·         La falta de conciencia y familiaridad con el té Chai entre algunos segmentos de la población</a:t>
            </a:r>
            <a:r>
              <a:rPr sz="1200"/>
              <a:t>
</a:t>
            </a:r>
            <a:r>
              <a:rPr lang="es-ES" sz="1200" b="0" i="0" strike="noStrike" cap="none" baseline="0">
                <a:solidFill>
                  <a:srgbClr val="000000"/>
                </a:solidFill>
                <a:effectLst/>
                <a:latin typeface="Aptos"/>
                <a:ea typeface="Aptos"/>
                <a:cs typeface="Aptos"/>
              </a:rPr>
              <a:t>·         La competencia de otros productos de té, como hierbas, verdes y tés negros</a:t>
            </a:r>
            <a:r>
              <a:rPr sz="1200"/>
              <a:t>
</a:t>
            </a:r>
            <a:r>
              <a:rPr lang="es-ES" sz="1200" b="0" i="0" strike="noStrike" cap="none" baseline="0">
                <a:solidFill>
                  <a:srgbClr val="000000"/>
                </a:solidFill>
                <a:effectLst/>
                <a:latin typeface="Aptos"/>
                <a:ea typeface="Aptos"/>
                <a:cs typeface="Aptos"/>
              </a:rPr>
              <a:t>·         Las barreras normativas y culturales que pueden limitar la entrada y expansión de productos de té Chai en algunos países</a:t>
            </a:r>
            <a:r>
              <a:rPr sz="1200"/>
              <a:t>
</a:t>
            </a:r>
            <a:r>
              <a:rPr lang="es-ES" sz="1200" b="0" i="0" strike="noStrike" cap="none" baseline="0">
                <a:solidFill>
                  <a:srgbClr val="000000"/>
                </a:solidFill>
                <a:effectLst/>
                <a:latin typeface="Aptos"/>
                <a:ea typeface="Aptos"/>
                <a:cs typeface="Aptos"/>
              </a:rPr>
              <a:t>·         Los problemas ambientales y sociales que pueden afectar el suministro y la calidad de los ingredientes del té Chai</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13</a:t>
            </a:fld>
            <a:endParaRPr lang="en-US"/>
          </a:p>
        </p:txBody>
      </p:sp>
    </p:spTree>
    <p:extLst>
      <p:ext uri="{BB962C8B-B14F-4D97-AF65-F5344CB8AC3E}">
        <p14:creationId xmlns:p14="http://schemas.microsoft.com/office/powerpoint/2010/main" val="760907424"/>
      </p:ext>
    </p:extLst>
  </p:cSld>
  <p:clrMapOvr>
    <a:masterClrMapping/>
  </p:clrMapOvr>
</p:notes>
</file>

<file path=ppt/notesSlides/notesSlide1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チャイ ティーはラテン アメリカ市場で有望な製品であり、健康的でエキゾチックな代替品を提供します。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独自の機能と利点を活用して、プレミアムで多用途の製品として位置付ける必要があります。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Se debe usar una combinación de tácticas en línea y sin conexión para llegar al público objetivo y superar los desafíos.</a:t>
            </a:r>
            <a:r>
              <a:rPr sz="1200"/>
              <a:t>
</a:t>
            </a:r>
            <a:r>
              <a:rPr sz="1200"/>
              <a:t>
</a:t>
            </a:r>
            <a:r>
              <a:rPr sz="1200"/>
              <a:t>
</a:t>
            </a:r>
            <a:r>
              <a:rPr lang="es-ES" sz="1200" b="0" i="0" strike="noStrike" cap="none" baseline="0">
                <a:solidFill>
                  <a:srgbClr val="000000"/>
                </a:solidFill>
                <a:effectLst/>
                <a:latin typeface="Aptos"/>
                <a:ea typeface="Aptos"/>
                <a:cs typeface="Aptos"/>
              </a:rPr>
              <a:t>Contenido original:</a:t>
            </a:r>
            <a:r>
              <a:rPr sz="1200"/>
              <a:t>
</a:t>
            </a:r>
            <a:r>
              <a:rPr lang="es-ES" sz="1200" b="0" i="0" strike="noStrike" cap="none" baseline="0">
                <a:solidFill>
                  <a:srgbClr val="000000"/>
                </a:solidFill>
                <a:effectLst/>
                <a:latin typeface="Aptos"/>
                <a:ea typeface="Aptos"/>
                <a:cs typeface="Aptos"/>
              </a:rPr>
              <a:t> Recomendaciones y conclusiones</a:t>
            </a:r>
            <a:r>
              <a:rPr sz="1200"/>
              <a:t>
</a:t>
            </a:r>
            <a:r>
              <a:rPr lang="es-ES" sz="1200" b="0" i="0" strike="noStrike" cap="none" baseline="0">
                <a:solidFill>
                  <a:srgbClr val="000000"/>
                </a:solidFill>
                <a:effectLst/>
                <a:latin typeface="Aptos"/>
                <a:ea typeface="Aptos"/>
                <a:cs typeface="Aptos"/>
              </a:rPr>
              <a:t>basadas en el análisis de mercado, el análisis competitivo, los canales de distribución y el plan y la estrategia de promoción, se pueden extraer las siguientes recomendaciones y conclusiones para el futuro del té Chai en América Latina:</a:t>
            </a:r>
            <a:r>
              <a:rPr sz="1200"/>
              <a:t>
</a:t>
            </a:r>
            <a:r>
              <a:rPr lang="es-ES" sz="1200" b="0" i="0" strike="noStrike" cap="none" baseline="0">
                <a:solidFill>
                  <a:srgbClr val="000000"/>
                </a:solidFill>
                <a:effectLst/>
                <a:latin typeface="Aptos"/>
                <a:ea typeface="Aptos"/>
                <a:cs typeface="Aptos"/>
              </a:rPr>
              <a:t>·         El té Chai es un producto prometedor que tiene un potencial para crecer y tener éxito en el mercado latinoamericano, ya que ofrece una alternativa saludable, natural y exótica a otras bebidas</a:t>
            </a:r>
            <a:r>
              <a:rPr sz="1200"/>
              <a:t>
</a:t>
            </a:r>
            <a:r>
              <a:rPr lang="es-ES" sz="1200" b="0" i="0" strike="noStrike" cap="none" baseline="0">
                <a:solidFill>
                  <a:srgbClr val="000000"/>
                </a:solidFill>
                <a:effectLst/>
                <a:latin typeface="Aptos"/>
                <a:ea typeface="Aptos"/>
                <a:cs typeface="Aptos"/>
              </a:rPr>
              <a:t>·         El té Chai debe ser colocado y comercializado como un producto premium, auténtico y versátil que puede atraer a diferentes segmentos</a:t>
            </a:r>
            <a:r>
              <a:rPr sz="1200"/>
              <a:t>
</a:t>
            </a:r>
            <a:r>
              <a:rPr lang="es-ES" sz="1200" b="0" i="0" strike="noStrike" cap="none" baseline="0">
                <a:solidFill>
                  <a:srgbClr val="000000"/>
                </a:solidFill>
                <a:effectLst/>
                <a:latin typeface="Aptos"/>
                <a:ea typeface="Aptos"/>
                <a:cs typeface="Aptos"/>
              </a:rPr>
              <a:t> y ocasiones·         El té Chai necesita aprovechar sus características y beneficios únicos, como su rico aroma, sabor y beneficios de salud, para diferenciarse de otros productos de</a:t>
            </a:r>
            <a:r>
              <a:rPr sz="1200"/>
              <a:t>
</a:t>
            </a:r>
            <a:r>
              <a:rPr lang="es-ES" sz="1200" b="0" i="0" strike="noStrike" cap="none" baseline="0">
                <a:solidFill>
                  <a:srgbClr val="000000"/>
                </a:solidFill>
                <a:effectLst/>
                <a:latin typeface="Aptos"/>
                <a:ea typeface="Aptos"/>
                <a:cs typeface="Aptos"/>
              </a:rPr>
              <a:t> té·         El té Chai necesita usar una mezcla de tácticas en línea y sin conexión para alcanzar y interactuar con el público objetivo, y para crear una base</a:t>
            </a:r>
            <a:r>
              <a:rPr sz="1200"/>
              <a:t>
</a:t>
            </a:r>
            <a:r>
              <a:rPr lang="es-ES" sz="1200" b="0" i="0" strike="noStrike" cap="none" baseline="0">
                <a:solidFill>
                  <a:srgbClr val="000000"/>
                </a:solidFill>
                <a:effectLst/>
                <a:latin typeface="Aptos"/>
                <a:ea typeface="Aptos"/>
                <a:cs typeface="Aptos"/>
              </a:rPr>
              <a:t> de clientes leal y satisfecho·         El té Chai necesita superar los desafíos y amenazas que pueden dificultar su crecimiento y expansión en la región, como el precio, la concienciación, la competencia, la regulación y la sostenibilidad</a:t>
            </a:r>
            <a:r>
              <a:rPr sz="1200"/>
              <a:t>
</a:t>
            </a:r>
            <a:r>
              <a:rPr lang="es-ES" sz="1200" b="0" i="0" strike="noStrike" cap="none" baseline="0">
                <a:solidFill>
                  <a:srgbClr val="000000"/>
                </a:solidFill>
                <a:effectLst/>
                <a:latin typeface="Aptos"/>
                <a:ea typeface="Aptos"/>
                <a:cs typeface="Aptos"/>
              </a:rPr>
              <a:t>En conclusión, el té Chai es un producto que tiene una gran cantidad de posibilidades y oportunidades en el mercado latinoamericano, pero también enfrenta algunos desafíos y riesgos.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このレポートで概説されたプロモーション計画と戦略は、これらの問題に対処し、望ましい結果を達成することを目的としています。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ただし、プロモーション計画と戦略は、市場の状況の変化や顧客からのフィードバックに応じて常に監視、評価、調整する必要があります。</a:t>
            </a:r>
          </a:p>
        </p:txBody>
      </p:sp>
      <p:sp>
        <p:nvSpPr>
          <p:cNvPr id="4" name="Slide Number Placeholder 3"/>
          <p:cNvSpPr>
            <a:spLocks noGrp="1"/>
          </p:cNvSpPr>
          <p:nvPr>
            <p:ph type="sldNum" sz="quarter" idx="5"/>
          </p:nvPr>
        </p:nvSpPr>
        <p:spPr/>
        <p:txBody>
          <a:bodyPr/>
          <a:lstStyle/>
          <a:p>
            <a:fld id="{A90F2FBF-8C74-410C-A02E-82EED468CA5D}" type="slidenum">
              <a:rPr lang="en-US" smtClean="0"/>
              <a:t>14</a:t>
            </a:fld>
            <a:endParaRPr lang="en-US"/>
          </a:p>
        </p:txBody>
      </p:sp>
    </p:spTree>
    <p:extLst>
      <p:ext uri="{BB962C8B-B14F-4D97-AF65-F5344CB8AC3E}">
        <p14:creationId xmlns:p14="http://schemas.microsoft.com/office/powerpoint/2010/main" val="88096219"/>
      </p:ext>
    </p:extLst>
  </p:cSld>
  <p:clrMapOvr>
    <a:masterClrMapping/>
  </p:clrMapOvr>
</p:notes>
</file>

<file path=ppt/notesSlides/notesSlide2.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Agenda</a:t>
            </a:r>
            <a:r>
              <a:rPr sz="1200"/>
              <a:t>
</a:t>
            </a:r>
            <a:r>
              <a:rPr sz="1200"/>
              <a:t>
</a:t>
            </a:r>
            <a:r>
              <a:rPr lang="es-ES" sz="1200" b="0" i="0" strike="noStrike" cap="none" baseline="0">
                <a:solidFill>
                  <a:srgbClr val="000000"/>
                </a:solidFill>
                <a:effectLst/>
                <a:latin typeface="Aptos"/>
                <a:ea typeface="Aptos"/>
                <a:cs typeface="Aptos"/>
              </a:rPr>
              <a:t>* Introduction</a:t>
            </a:r>
            <a:r>
              <a:rPr sz="1200"/>
              <a:t>
</a:t>
            </a:r>
            <a:r>
              <a:rPr lang="es-ES" sz="1200" b="0" i="0" strike="noStrike" cap="none" baseline="0">
                <a:solidFill>
                  <a:srgbClr val="000000"/>
                </a:solidFill>
                <a:effectLst/>
                <a:latin typeface="Aptos"/>
                <a:ea typeface="Aptos"/>
                <a:cs typeface="Aptos"/>
              </a:rPr>
              <a:t>* Product Description* Product Description</a:t>
            </a:r>
            <a:r>
              <a:rPr sz="1200"/>
              <a:t>
</a:t>
            </a:r>
            <a:r>
              <a:rPr lang="es-ES" sz="1200" b="0" i="0" strike="noStrike" cap="none" baseline="0">
                <a:solidFill>
                  <a:srgbClr val="000000"/>
                </a:solidFill>
                <a:effectLst/>
                <a:latin typeface="Aptos"/>
                <a:ea typeface="Aptos"/>
                <a:cs typeface="Aptos"/>
              </a:rPr>
              <a:t>* Product Description (1/2)</a:t>
            </a:r>
            <a:r>
              <a:rPr sz="1200"/>
              <a:t>
</a:t>
            </a:r>
            <a:r>
              <a:rPr lang="es-ES" sz="1200" b="0" i="0" strike="noStrike" cap="none" baseline="0">
                <a:solidFill>
                  <a:srgbClr val="000000"/>
                </a:solidFill>
                <a:effectLst/>
                <a:latin typeface="Aptos"/>
                <a:ea typeface="Aptos"/>
                <a:cs typeface="Aptos"/>
              </a:rPr>
              <a:t>* Product Description (2/2)</a:t>
            </a:r>
            <a:r>
              <a:rPr sz="1200"/>
              <a:t>
</a:t>
            </a:r>
            <a:r>
              <a:rPr lang="es-ES" sz="1200" b="0" i="0" strike="noStrike" cap="none" baseline="0">
                <a:solidFill>
                  <a:srgbClr val="000000"/>
                </a:solidFill>
                <a:effectLst/>
                <a:latin typeface="Aptos"/>
                <a:ea typeface="Aptos"/>
                <a:cs typeface="Aptos"/>
              </a:rPr>
              <a:t>* Market Trend and Demand</a:t>
            </a:r>
            <a:r>
              <a:rPr sz="1200"/>
              <a:t>
</a:t>
            </a:r>
            <a:r>
              <a:rPr lang="es-ES" sz="1200" b="0" i="0" strike="noStrike" cap="none" baseline="0">
                <a:solidFill>
                  <a:srgbClr val="000000"/>
                </a:solidFill>
                <a:effectLst/>
                <a:latin typeface="Aptos"/>
                <a:ea typeface="Aptos"/>
                <a:cs typeface="Aptos"/>
              </a:rPr>
              <a:t>* Competitive Analysis</a:t>
            </a:r>
            <a:r>
              <a:rPr sz="1200"/>
              <a:t>
</a:t>
            </a:r>
            <a:r>
              <a:rPr lang="es-ES" sz="1200" b="0" i="0" strike="noStrike" cap="none" baseline="0">
                <a:solidFill>
                  <a:srgbClr val="000000"/>
                </a:solidFill>
                <a:effectLst/>
                <a:latin typeface="Aptos"/>
                <a:ea typeface="Aptos"/>
                <a:cs typeface="Aptos"/>
              </a:rPr>
              <a:t> * Tetley</a:t>
            </a:r>
            <a:r>
              <a:rPr sz="1200"/>
              <a:t>
</a:t>
            </a:r>
            <a:r>
              <a:rPr lang="es-ES" sz="1200" b="0" i="0" strike="noStrike" cap="none" baseline="0">
                <a:solidFill>
                  <a:srgbClr val="000000"/>
                </a:solidFill>
                <a:effectLst/>
                <a:latin typeface="Aptos"/>
                <a:ea typeface="Aptos"/>
                <a:cs typeface="Aptos"/>
              </a:rPr>
              <a:t> * Teavana * Teavana</a:t>
            </a:r>
            <a:r>
              <a:rPr sz="1200"/>
              <a:t>
</a:t>
            </a:r>
            <a:r>
              <a:rPr lang="es-ES" sz="1200" b="0" i="0" strike="noStrike" cap="none" baseline="0">
                <a:solidFill>
                  <a:srgbClr val="000000"/>
                </a:solidFill>
                <a:effectLst/>
                <a:latin typeface="Aptos"/>
                <a:ea typeface="Aptos"/>
                <a:cs typeface="Aptos"/>
              </a:rPr>
              <a:t> *</a:t>
            </a:r>
            <a:r>
              <a:rPr sz="1200"/>
              <a:t>
</a:t>
            </a:r>
            <a:r>
              <a:rPr lang="es-ES" sz="1200" b="0" i="0" strike="noStrike" cap="none" baseline="0">
                <a:solidFill>
                  <a:srgbClr val="000000"/>
                </a:solidFill>
                <a:effectLst/>
                <a:latin typeface="Aptos"/>
                <a:ea typeface="Aptos"/>
                <a:cs typeface="Aptos"/>
              </a:rPr>
              <a:t> Local Brands</a:t>
            </a:r>
            <a:r>
              <a:rPr sz="1200"/>
              <a:t>
</a:t>
            </a:r>
            <a:r>
              <a:rPr lang="es-ES" sz="1200" b="0" i="0" strike="noStrike" cap="none" baseline="0">
                <a:solidFill>
                  <a:srgbClr val="000000"/>
                </a:solidFill>
                <a:effectLst/>
                <a:latin typeface="Aptos"/>
                <a:ea typeface="Aptos"/>
                <a:cs typeface="Aptos"/>
              </a:rPr>
              <a:t>* Market Share of Chai Tea in Latin America</a:t>
            </a:r>
            <a:r>
              <a:rPr sz="1200"/>
              <a:t>
</a:t>
            </a:r>
            <a:r>
              <a:rPr lang="es-ES" sz="1200" b="0" i="0" strike="noStrike" cap="none" baseline="0">
                <a:solidFill>
                  <a:srgbClr val="000000"/>
                </a:solidFill>
                <a:effectLst/>
                <a:latin typeface="Aptos"/>
                <a:ea typeface="Aptos"/>
                <a:cs typeface="Aptos"/>
              </a:rPr>
              <a:t>* Distribution Channels</a:t>
            </a:r>
            <a:r>
              <a:rPr sz="1200"/>
              <a:t>
</a:t>
            </a:r>
            <a:r>
              <a:rPr lang="es-ES" sz="1200" b="0" i="0" strike="noStrike" cap="none" baseline="0">
                <a:solidFill>
                  <a:srgbClr val="000000"/>
                </a:solidFill>
                <a:effectLst/>
                <a:latin typeface="Aptos"/>
                <a:ea typeface="Aptos"/>
                <a:cs typeface="Aptos"/>
              </a:rPr>
              <a:t> * Retails * Retails</a:t>
            </a:r>
            <a:r>
              <a:rPr sz="1200"/>
              <a:t>
</a:t>
            </a:r>
            <a:r>
              <a:rPr lang="es-ES" sz="1200" b="0" i="0" strike="noStrike" cap="none" baseline="0">
                <a:solidFill>
                  <a:srgbClr val="000000"/>
                </a:solidFill>
                <a:effectLst/>
                <a:latin typeface="Aptos"/>
                <a:ea typeface="Aptos"/>
                <a:cs typeface="Aptos"/>
              </a:rPr>
              <a:t> * Wholesalers</a:t>
            </a:r>
            <a:r>
              <a:rPr sz="1200"/>
              <a:t>
</a:t>
            </a:r>
            <a:r>
              <a:rPr lang="es-ES" sz="1200" b="0" i="0" strike="noStrike" cap="none" baseline="0">
                <a:solidFill>
                  <a:srgbClr val="000000"/>
                </a:solidFill>
                <a:effectLst/>
                <a:latin typeface="Aptos"/>
                <a:ea typeface="Aptos"/>
                <a:cs typeface="Aptos"/>
              </a:rPr>
              <a:t> * Distribuidores</a:t>
            </a:r>
            <a:r>
              <a:rPr sz="1200"/>
              <a:t>
</a:t>
            </a:r>
            <a:r>
              <a:rPr lang="es-ES" sz="1200" b="0" i="0" strike="noStrike" cap="none" baseline="0">
                <a:solidFill>
                  <a:srgbClr val="000000"/>
                </a:solidFill>
                <a:effectLst/>
                <a:latin typeface="Aptos"/>
                <a:ea typeface="Aptos"/>
                <a:cs typeface="Aptos"/>
              </a:rPr>
              <a:t>* Plan de promoción y estrategia</a:t>
            </a:r>
            <a:r>
              <a:rPr sz="1200"/>
              <a:t>
</a:t>
            </a:r>
            <a:r>
              <a:rPr lang="es-ES" sz="1200" b="0" i="0" strike="noStrike" cap="none" baseline="0">
                <a:solidFill>
                  <a:srgbClr val="000000"/>
                </a:solidFill>
                <a:effectLst/>
                <a:latin typeface="Aptos"/>
                <a:ea typeface="Aptos"/>
                <a:cs typeface="Aptos"/>
              </a:rPr>
              <a:t>* Resultados esperados</a:t>
            </a:r>
            <a:r>
              <a:rPr sz="1200"/>
              <a:t>
</a:t>
            </a:r>
            <a:r>
              <a:rPr lang="es-ES" sz="1200" b="0" i="0" strike="noStrike" cap="none" baseline="0">
                <a:solidFill>
                  <a:srgbClr val="000000"/>
                </a:solidFill>
                <a:effectLst/>
                <a:latin typeface="Aptos"/>
                <a:ea typeface="Aptos"/>
                <a:cs typeface="Aptos"/>
              </a:rPr>
              <a:t> * Resultados esperados</a:t>
            </a:r>
            <a:r>
              <a:rPr sz="1200"/>
              <a:t>
</a:t>
            </a:r>
            <a:r>
              <a:rPr lang="es-ES" sz="1200" b="0" i="0" strike="noStrike" cap="none" baseline="0">
                <a:solidFill>
                  <a:srgbClr val="000000"/>
                </a:solidFill>
                <a:effectLst/>
                <a:latin typeface="Aptos"/>
                <a:ea typeface="Aptos"/>
                <a:cs typeface="Aptos"/>
              </a:rPr>
              <a:t> * Desafíos</a:t>
            </a:r>
            <a:r>
              <a:rPr sz="1200"/>
              <a:t>
</a:t>
            </a:r>
            <a:r>
              <a:rPr lang="es-ES" sz="1200" b="0" i="0" strike="noStrike" cap="none" baseline="0">
                <a:solidFill>
                  <a:srgbClr val="000000"/>
                </a:solidFill>
                <a:effectLst/>
                <a:latin typeface="Aptos"/>
                <a:ea typeface="Aptos"/>
                <a:cs typeface="Aptos"/>
              </a:rPr>
              <a:t> potenciales* Recomendaciones y conclusiones</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2</a:t>
            </a:fld>
            <a:endParaRPr lang="en-US"/>
          </a:p>
        </p:txBody>
      </p:sp>
    </p:spTree>
    <p:extLst>
      <p:ext uri="{BB962C8B-B14F-4D97-AF65-F5344CB8AC3E}">
        <p14:creationId xmlns:p14="http://schemas.microsoft.com/office/powerpoint/2010/main" val="14284850"/>
      </p:ext>
    </p:extLst>
  </p:cSld>
  <p:clrMapOvr>
    <a:masterClrMapping/>
  </p:clrMapOvr>
</p:notes>
</file>

<file path=ppt/notesSlides/notesSlide3.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このレポートは、ラテン アメリカ地域における Mystic Spice Premium Chai Tea の市場分析を提供します。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Abarca la descripción del producto, la tendencia del mercado, el análisis competitivo, los canales de distribución, el plan de promoción, los resultados esperados y las recomendaciones para el futuro.</a:t>
            </a:r>
            <a:r>
              <a:rPr sz="1200"/>
              <a:t>
</a:t>
            </a:r>
            <a:r>
              <a:rPr sz="1200"/>
              <a:t>
</a:t>
            </a:r>
            <a:r>
              <a:rPr sz="1200"/>
              <a:t>
</a:t>
            </a:r>
            <a:r>
              <a:rPr lang="es-ES" sz="1200" b="0" i="0" strike="noStrike" cap="none" baseline="0">
                <a:solidFill>
                  <a:srgbClr val="000000"/>
                </a:solidFill>
                <a:effectLst/>
                <a:latin typeface="Aptos"/>
                <a:ea typeface="Aptos"/>
                <a:cs typeface="Aptos"/>
              </a:rPr>
              <a:t>Original Content:</a:t>
            </a:r>
            <a:r>
              <a:rPr sz="1200"/>
              <a:t>
</a:t>
            </a:r>
            <a:r>
              <a:rPr lang="es-ES" sz="1200" b="0" i="0" strike="noStrike" cap="none" baseline="0">
                <a:solidFill>
                  <a:srgbClr val="000000"/>
                </a:solidFill>
                <a:effectLst/>
                <a:latin typeface="Aptos"/>
                <a:ea typeface="Aptos"/>
                <a:cs typeface="Aptos"/>
              </a:rPr>
              <a:t>Introductions</a:t>
            </a:r>
            <a:r>
              <a:rPr sz="1200"/>
              <a:t>
</a:t>
            </a:r>
            <a:r>
              <a:rPr lang="es-ES" sz="1200" b="0" i="0" strike="noStrike" cap="none" baseline="0">
                <a:solidFill>
                  <a:srgbClr val="000000"/>
                </a:solidFill>
                <a:effectLst/>
                <a:latin typeface="Aptos"/>
                <a:ea typeface="Aptos"/>
                <a:cs typeface="Aptos"/>
              </a:rPr>
              <a:t>Mystic Spice Premium Chai Tea es un nuevo producto lanzado por Contoso Beverage, una empresa especializada en producir y distribuir bebidas de alta calidad en todo el mundo.</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Mystic Spice Premium Chai Tea は、インド発祥で世界中で人気のスパイス入りティー ドリンクです。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温かくても冷たくても、ミルクの有無にかかわらず、さまざまなスパイスや甘味料と一緒に楽しめる多用途の飲み物です。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チャイ ティーには、免疫力の向上、炎症の軽減、消化の改善など、多くの健康上の利点があります。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また、もてなし、友情、リラクゼーションと関連付けられることが多いため、文化的、歴史的にも豊かな重要性があります。</a:t>
            </a:r>
            <a:r>
              <a:rPr lang="es-ES" sz="1200" b="0" i="0" strike="noStrike" cap="none" baseline="0">
                <a:solidFill>
                  <a:srgbClr val="000000"/>
                </a:solidFill>
                <a:effectLst/>
                <a:latin typeface="Aptos"/>
                <a:ea typeface="Aptos"/>
                <a:cs typeface="Aptos"/>
              </a:rPr>
              <a:t>このレポートの目的は、ラテン アメリカ地域に焦点を当てた、Mystic Spice Premium Chai Tea の市場分析を提供することです。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El informe abarcará los siguientes aspectos:</a:t>
            </a:r>
            <a:r>
              <a:rPr sz="1200"/>
              <a:t>
</a:t>
            </a:r>
            <a:r>
              <a:rPr lang="es-ES" sz="1200" b="0" i="0" strike="noStrike" cap="none" baseline="0">
                <a:solidFill>
                  <a:srgbClr val="000000"/>
                </a:solidFill>
                <a:effectLst/>
                <a:latin typeface="Aptos"/>
                <a:ea typeface="Aptos"/>
                <a:cs typeface="Aptos"/>
              </a:rPr>
              <a:t>·         Descripción del producto, características y beneficios de Mystic Spice Premium Chai Tea</a:t>
            </a:r>
            <a:r>
              <a:rPr sz="1200"/>
              <a:t>
</a:t>
            </a:r>
            <a:r>
              <a:rPr lang="es-ES" sz="1200" b="0" i="0" strike="noStrike" cap="none" baseline="0">
                <a:solidFill>
                  <a:srgbClr val="000000"/>
                </a:solidFill>
                <a:effectLst/>
                <a:latin typeface="Aptos"/>
                <a:ea typeface="Aptos"/>
                <a:cs typeface="Aptos"/>
              </a:rPr>
              <a:t>·         La tendencia del mercado y la demanda de té Chai en América</a:t>
            </a:r>
            <a:r>
              <a:rPr sz="1200"/>
              <a:t>
</a:t>
            </a:r>
            <a:r>
              <a:rPr lang="es-ES" sz="1200" b="0" i="0" strike="noStrike" cap="none" baseline="0">
                <a:solidFill>
                  <a:srgbClr val="000000"/>
                </a:solidFill>
                <a:effectLst/>
                <a:latin typeface="Aptos"/>
                <a:ea typeface="Aptos"/>
                <a:cs typeface="Aptos"/>
              </a:rPr>
              <a:t> Latina·         El análisis competitivo del té Chai en América</a:t>
            </a:r>
            <a:r>
              <a:rPr sz="1200"/>
              <a:t>
</a:t>
            </a:r>
            <a:r>
              <a:rPr lang="es-ES" sz="1200" b="0" i="0" strike="noStrike" cap="none" baseline="0">
                <a:solidFill>
                  <a:srgbClr val="000000"/>
                </a:solidFill>
                <a:effectLst/>
                <a:latin typeface="Aptos"/>
                <a:ea typeface="Aptos"/>
                <a:cs typeface="Aptos"/>
              </a:rPr>
              <a:t> Latina·         Los canales de distribución para el té Chai en América</a:t>
            </a:r>
            <a:r>
              <a:rPr sz="1200"/>
              <a:t>
</a:t>
            </a:r>
            <a:r>
              <a:rPr lang="es-ES" sz="1200" b="0" i="0" strike="noStrike" cap="none" baseline="0">
                <a:solidFill>
                  <a:srgbClr val="000000"/>
                </a:solidFill>
                <a:effectLst/>
                <a:latin typeface="Aptos"/>
                <a:ea typeface="Aptos"/>
                <a:cs typeface="Aptos"/>
              </a:rPr>
              <a:t> Latina·         El plan de promoción y la estrategia para el té Chai en América</a:t>
            </a:r>
            <a:r>
              <a:rPr sz="1200"/>
              <a:t>
</a:t>
            </a:r>
            <a:r>
              <a:rPr lang="es-ES" sz="1200" b="0" i="0" strike="noStrike" cap="none" baseline="0">
                <a:solidFill>
                  <a:srgbClr val="000000"/>
                </a:solidFill>
                <a:effectLst/>
                <a:latin typeface="Aptos"/>
                <a:ea typeface="Aptos"/>
                <a:cs typeface="Aptos"/>
              </a:rPr>
              <a:t> Latina·         Los resultados esperados y los desafíos del plan</a:t>
            </a:r>
            <a:r>
              <a:rPr sz="1200"/>
              <a:t>
</a:t>
            </a:r>
            <a:r>
              <a:rPr lang="es-ES" sz="1200" b="0" i="0" strike="noStrike" cap="none" baseline="0">
                <a:solidFill>
                  <a:srgbClr val="000000"/>
                </a:solidFill>
                <a:effectLst/>
                <a:latin typeface="Aptos"/>
                <a:ea typeface="Aptos"/>
                <a:cs typeface="Aptos"/>
              </a:rPr>
              <a:t> de promoción·         Recomendaciones y conclusiones para el futuro del té Chai en América Latina</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3</a:t>
            </a:fld>
            <a:endParaRPr lang="en-US"/>
          </a:p>
        </p:txBody>
      </p:sp>
    </p:spTree>
    <p:extLst>
      <p:ext uri="{BB962C8B-B14F-4D97-AF65-F5344CB8AC3E}">
        <p14:creationId xmlns:p14="http://schemas.microsoft.com/office/powerpoint/2010/main" val="2926773411"/>
      </p:ext>
    </p:extLst>
  </p:cSld>
  <p:clrMapOvr>
    <a:masterClrMapping/>
  </p:clrMapOvr>
</p:notes>
</file>

<file path=ppt/notesSlides/notesSlide4.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Mystic Spice Premium Chai Tea は、インドのチャイの伝統を尊重して丁寧に作られたブレンドです。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Cada copa te lleva a un viaje a través de los paisajes vibrantes de la India, llevando una auténtica experiencia de chai a tu hogar.</a:t>
            </a:r>
            <a:r>
              <a:rPr sz="1200"/>
              <a:t>
</a:t>
            </a:r>
            <a:r>
              <a:rPr sz="1200"/>
              <a:t>
</a:t>
            </a:r>
            <a:r>
              <a:rPr sz="1200"/>
              <a:t>
</a:t>
            </a:r>
            <a:r>
              <a:rPr lang="es-ES" sz="1200" b="0" i="0" strike="noStrike" cap="none" baseline="0">
                <a:solidFill>
                  <a:srgbClr val="000000"/>
                </a:solidFill>
                <a:effectLst/>
                <a:latin typeface="Aptos"/>
                <a:ea typeface="Aptos"/>
                <a:cs typeface="Aptos"/>
              </a:rPr>
              <a:t>Original Content:</a:t>
            </a:r>
            <a:r>
              <a:rPr sz="1200"/>
              <a:t>
</a:t>
            </a:r>
            <a:r>
              <a:rPr lang="es-ES" sz="1200" b="0" i="0" strike="noStrike" cap="none" baseline="0">
                <a:solidFill>
                  <a:srgbClr val="000000"/>
                </a:solidFill>
                <a:effectLst/>
                <a:latin typeface="Aptos"/>
                <a:ea typeface="Aptos"/>
                <a:cs typeface="Aptos"/>
              </a:rPr>
              <a:t>Product Description</a:t>
            </a:r>
            <a:r>
              <a:rPr sz="1200"/>
              <a:t>
</a:t>
            </a:r>
            <a:r>
              <a:rPr lang="es-ES" sz="1200" b="0" i="0" strike="noStrike" cap="none" baseline="0">
                <a:solidFill>
                  <a:srgbClr val="000000"/>
                </a:solidFill>
                <a:effectLst/>
                <a:latin typeface="Aptos"/>
                <a:ea typeface="Aptos"/>
                <a:cs typeface="Aptos"/>
              </a:rPr>
              <a:t>Mystic Spice Premium Chai Tea es una mezcla cuidadosamente elaborada que rinde homenaje a las tradiciones atemporales de la chai india.</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各カップはインドの活気に満ちた風景を巡る魅惑的な旅を提供し、自宅で本格的なチャイ体験をお届けします。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Mystic Spice Premium Chai Tea の製品説明、特徴、利点を以下の表にまとめます。</a:t>
            </a:r>
          </a:p>
        </p:txBody>
      </p:sp>
      <p:sp>
        <p:nvSpPr>
          <p:cNvPr id="4" name="Slide Number Placeholder 3"/>
          <p:cNvSpPr>
            <a:spLocks noGrp="1"/>
          </p:cNvSpPr>
          <p:nvPr>
            <p:ph type="sldNum" sz="quarter" idx="5"/>
          </p:nvPr>
        </p:nvSpPr>
        <p:spPr/>
        <p:txBody>
          <a:bodyPr/>
          <a:lstStyle/>
          <a:p>
            <a:fld id="{A90F2FBF-8C74-410C-A02E-82EED468CA5D}" type="slidenum">
              <a:rPr lang="en-US" smtClean="0"/>
              <a:t>4</a:t>
            </a:fld>
            <a:endParaRPr lang="en-US"/>
          </a:p>
        </p:txBody>
      </p:sp>
    </p:spTree>
    <p:extLst>
      <p:ext uri="{BB962C8B-B14F-4D97-AF65-F5344CB8AC3E}">
        <p14:creationId xmlns:p14="http://schemas.microsoft.com/office/powerpoint/2010/main" val="227543240"/>
      </p:ext>
    </p:extLst>
  </p:cSld>
  <p:clrMapOvr>
    <a:masterClrMapping/>
  </p:clrMapOvr>
</p:notes>
</file>

<file path=ppt/notesSlides/notesSlide5.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no definido</a:t>
            </a:r>
          </a:p>
        </p:txBody>
      </p:sp>
      <p:sp>
        <p:nvSpPr>
          <p:cNvPr id="4" name="Slide Number Placeholder 3"/>
          <p:cNvSpPr>
            <a:spLocks noGrp="1"/>
          </p:cNvSpPr>
          <p:nvPr>
            <p:ph type="sldNum" sz="quarter" idx="5"/>
          </p:nvPr>
        </p:nvSpPr>
        <p:spPr/>
        <p:txBody>
          <a:bodyPr/>
          <a:lstStyle/>
          <a:p>
            <a:fld id="{A90F2FBF-8C74-410C-A02E-82EED468CA5D}" type="slidenum">
              <a:rPr lang="en-US" smtClean="0"/>
              <a:t>5</a:t>
            </a:fld>
            <a:endParaRPr lang="en-US"/>
          </a:p>
        </p:txBody>
      </p:sp>
    </p:spTree>
    <p:extLst>
      <p:ext uri="{BB962C8B-B14F-4D97-AF65-F5344CB8AC3E}">
        <p14:creationId xmlns:p14="http://schemas.microsoft.com/office/powerpoint/2010/main" val="815601035"/>
      </p:ext>
    </p:extLst>
  </p:cSld>
  <p:clrMapOvr>
    <a:masterClrMapping/>
  </p:clrMapOvr>
</p:notes>
</file>

<file path=ppt/notesSlides/notesSlide6.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no definido</a:t>
            </a:r>
          </a:p>
        </p:txBody>
      </p:sp>
      <p:sp>
        <p:nvSpPr>
          <p:cNvPr id="4" name="Slide Number Placeholder 3"/>
          <p:cNvSpPr>
            <a:spLocks noGrp="1"/>
          </p:cNvSpPr>
          <p:nvPr>
            <p:ph type="sldNum" sz="quarter" idx="5"/>
          </p:nvPr>
        </p:nvSpPr>
        <p:spPr/>
        <p:txBody>
          <a:bodyPr/>
          <a:lstStyle/>
          <a:p>
            <a:fld id="{A90F2FBF-8C74-410C-A02E-82EED468CA5D}" type="slidenum">
              <a:rPr lang="en-US" smtClean="0"/>
              <a:t>6</a:t>
            </a:fld>
            <a:endParaRPr lang="en-US"/>
          </a:p>
        </p:txBody>
      </p:sp>
    </p:spTree>
    <p:extLst>
      <p:ext uri="{BB962C8B-B14F-4D97-AF65-F5344CB8AC3E}">
        <p14:creationId xmlns:p14="http://schemas.microsoft.com/office/powerpoint/2010/main" val="62582353"/>
      </p:ext>
    </p:extLst>
  </p:cSld>
  <p:clrMapOvr>
    <a:masterClrMapping/>
  </p:clrMapOvr>
</p:notes>
</file>

<file path=ppt/notesSlides/notesSlide7.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ラテン アメリカ市場は、健康的、自然的、そしてエキゾチックな製品に対する需要が高まっており、チャイ ティーにとって大きなチャンスをもたらしています。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世界のチャイ ティー市場規模は 2019 年に 19 億米ドルと評価され、2020 年から 2027 年にかけて 5.5% の CAGR で成長すると予想されており、ラテン アメリカは最も急速に成長している地域の 1 つです。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Entre los principales impulsores del crecimiento se incluyen el aumento de la concienciación, el aumento de los ingresos descartables y la expansión de la distribución.</a:t>
            </a:r>
            <a:r>
              <a:rPr sz="1200"/>
              <a:t>
</a:t>
            </a:r>
            <a:r>
              <a:rPr sz="1200"/>
              <a:t>
</a:t>
            </a:r>
            <a:r>
              <a:rPr sz="1200"/>
              <a:t>
</a:t>
            </a:r>
            <a:r>
              <a:rPr lang="es-ES" sz="1200" b="0" i="0" strike="noStrike" cap="none" baseline="0">
                <a:solidFill>
                  <a:srgbClr val="000000"/>
                </a:solidFill>
                <a:effectLst/>
                <a:latin typeface="Aptos"/>
                <a:ea typeface="Aptos"/>
                <a:cs typeface="Aptos"/>
              </a:rPr>
              <a:t>Original Content:</a:t>
            </a:r>
            <a:r>
              <a:rPr sz="1200"/>
              <a:t>
</a:t>
            </a:r>
            <a:r>
              <a:rPr lang="es-ES" sz="1200" b="0" i="0" strike="noStrike" cap="none" baseline="0">
                <a:solidFill>
                  <a:srgbClr val="000000"/>
                </a:solidFill>
                <a:effectLst/>
                <a:latin typeface="Aptos"/>
                <a:ea typeface="Aptos"/>
                <a:cs typeface="Aptos"/>
              </a:rPr>
              <a:t>Market Trend and Demand</a:t>
            </a:r>
            <a:r>
              <a:rPr sz="1200"/>
              <a:t>
</a:t>
            </a:r>
            <a:r>
              <a:rPr lang="es-ES" sz="1200" b="0" i="0" strike="noStrike" cap="none" baseline="0">
                <a:solidFill>
                  <a:srgbClr val="000000"/>
                </a:solidFill>
                <a:effectLst/>
                <a:latin typeface="Aptos"/>
                <a:ea typeface="Aptos"/>
                <a:cs typeface="Aptos"/>
              </a:rPr>
              <a:t>The Latin American market ofrece una gran oportunidad para el té Chai, ya que la región tiene una creciente demanda de productos saludables, naturales y exóticos.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この地域には紅茶文化も根付いており、特にアルゼンチン、チリ、ウルグアイなどの国ではマテ茶が人気の飲み物です。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チャイ ティーは、カフェインが増加し、複雑な風味プロファイルを提供するため、紅茶愛好家とコーヒー愛好家の両方にアピールできます。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チャイ ティーは、社交、分かち合い、甘いお菓子を満喫することを楽しむラテン アメリカの消費者のライフスタイルや好みにもフィットします。</a:t>
            </a:r>
            <a:r>
              <a:rPr lang="es-ES" sz="1200" b="0" i="0" strike="noStrike" cap="none" baseline="0">
                <a:solidFill>
                  <a:srgbClr val="000000"/>
                </a:solidFill>
                <a:effectLst/>
                <a:latin typeface="Aptos"/>
                <a:ea typeface="Aptos"/>
                <a:cs typeface="Aptos"/>
              </a:rPr>
              <a:t>Grand View Research のレポートによると、世界のチャイ ティー市場規模は 2019 年に 19 億米ドルと評価され、2020 年から 2027 年まで年間平均成長率 (CAGR) 5.5% で成長すると予想されています。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また、このレポートでは、ラテン アメリカはチャイ ティーの最も急成長している地域の一つであり、2020 年から 2027 年までの CAGR は 6.2% であると述べています。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Los principales impulsores del crecimiento del té Chai en América Latina son:</a:t>
            </a:r>
            <a:r>
              <a:rPr sz="1200"/>
              <a:t>
</a:t>
            </a:r>
            <a:r>
              <a:rPr lang="es-ES" sz="1200" b="0" i="0" strike="noStrike" cap="none" baseline="0">
                <a:solidFill>
                  <a:srgbClr val="000000"/>
                </a:solidFill>
                <a:effectLst/>
                <a:latin typeface="Aptos"/>
                <a:ea typeface="Aptos"/>
                <a:cs typeface="Aptos"/>
              </a:rPr>
              <a:t>·         El aumento de la concienciación y el interés en los beneficios de salud y aspectos culturales del té</a:t>
            </a:r>
            <a:r>
              <a:rPr sz="1200"/>
              <a:t>
</a:t>
            </a:r>
            <a:r>
              <a:rPr lang="es-ES" sz="1200" b="0" i="0" strike="noStrike" cap="none" baseline="0">
                <a:solidFill>
                  <a:srgbClr val="000000"/>
                </a:solidFill>
                <a:effectLst/>
                <a:latin typeface="Aptos"/>
                <a:ea typeface="Aptos"/>
                <a:cs typeface="Aptos"/>
              </a:rPr>
              <a:t> Chai·         El aumento de los ingresos descartables y el poder de gasto de los consumidores</a:t>
            </a:r>
            <a:r>
              <a:rPr sz="1200"/>
              <a:t>
</a:t>
            </a:r>
            <a:r>
              <a:rPr lang="es-ES" sz="1200" b="0" i="0" strike="noStrike" cap="none" baseline="0">
                <a:solidFill>
                  <a:srgbClr val="000000"/>
                </a:solidFill>
                <a:effectLst/>
                <a:latin typeface="Aptos"/>
                <a:ea typeface="Aptos"/>
                <a:cs typeface="Aptos"/>
              </a:rPr>
              <a:t> de clase media·         La creciente popularidad de las especialidades y tés premium entre los segmentos más jóvenes y urbanos</a:t>
            </a:r>
            <a:r>
              <a:rPr sz="1200"/>
              <a:t>
</a:t>
            </a:r>
            <a:r>
              <a:rPr lang="es-ES" sz="1200" b="0" i="0" strike="noStrike" cap="none" baseline="0">
                <a:solidFill>
                  <a:srgbClr val="000000"/>
                </a:solidFill>
                <a:effectLst/>
                <a:latin typeface="Aptos"/>
                <a:ea typeface="Aptos"/>
                <a:cs typeface="Aptos"/>
              </a:rPr>
              <a:t>·         La expansión de la distribución y disponibilidad de productos de té Chai en varios canales, como supermercados, cafeterías y plataformas</a:t>
            </a:r>
            <a:r>
              <a:rPr sz="1200"/>
              <a:t>
</a:t>
            </a:r>
            <a:r>
              <a:rPr lang="es-ES" sz="1200" b="0" i="0" strike="noStrike" cap="none" baseline="0">
                <a:solidFill>
                  <a:srgbClr val="000000"/>
                </a:solidFill>
                <a:effectLst/>
                <a:latin typeface="Aptos"/>
                <a:ea typeface="Aptos"/>
                <a:cs typeface="Aptos"/>
              </a:rPr>
              <a:t> en línea·         La aparición de nuevos e innovadores sabores y formatos de té Chai, como variedades listas para beber, instantáneas y orgánicas</a:t>
            </a:r>
            <a:r>
              <a:rPr sz="1200"/>
              <a:t>
</a:t>
            </a:r>
          </a:p>
        </p:txBody>
      </p:sp>
      <p:sp>
        <p:nvSpPr>
          <p:cNvPr id="4" name="Slide Number Placeholder 3"/>
          <p:cNvSpPr>
            <a:spLocks noGrp="1"/>
          </p:cNvSpPr>
          <p:nvPr>
            <p:ph type="sldNum" sz="quarter" idx="5"/>
          </p:nvPr>
        </p:nvSpPr>
        <p:spPr/>
        <p:txBody>
          <a:bodyPr/>
          <a:lstStyle/>
          <a:p>
            <a:fld id="{A90F2FBF-8C74-410C-A02E-82EED468CA5D}" type="slidenum">
              <a:rPr lang="en-US" smtClean="0"/>
              <a:t>7</a:t>
            </a:fld>
            <a:endParaRPr lang="en-US"/>
          </a:p>
        </p:txBody>
      </p:sp>
    </p:spTree>
    <p:extLst>
      <p:ext uri="{BB962C8B-B14F-4D97-AF65-F5344CB8AC3E}">
        <p14:creationId xmlns:p14="http://schemas.microsoft.com/office/powerpoint/2010/main" val="1658561834"/>
      </p:ext>
    </p:extLst>
  </p:cSld>
  <p:clrMapOvr>
    <a:masterClrMapping/>
  </p:clrMapOvr>
</p:notes>
</file>

<file path=ppt/notesSlides/notesSlide8.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ラテン アメリカのチャイ ティーは、小売業者、卸売業者、流通業者を通じて流通しています。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スーパーマーケットやカフェなどの小売業者は消費者に直接販売しており、消費者の認識や購入に影響を与えることができます。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大手小売業者には Walmart や Starbucks などがあります。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Los mayoristas venden de forma masiva a minoristas, mientras que los distribuidores transporta productos de fabricantes a minoristas.</a:t>
            </a:r>
            <a:r>
              <a:rPr sz="1200"/>
              <a:t>
</a:t>
            </a:r>
            <a:r>
              <a:rPr sz="1200"/>
              <a:t>
</a:t>
            </a:r>
            <a:r>
              <a:rPr sz="1200"/>
              <a:t>
</a:t>
            </a:r>
            <a:r>
              <a:rPr lang="es-ES" sz="1200" b="0" i="0" strike="noStrike" cap="none" baseline="0">
                <a:solidFill>
                  <a:srgbClr val="000000"/>
                </a:solidFill>
                <a:effectLst/>
                <a:latin typeface="Aptos"/>
                <a:ea typeface="Aptos"/>
                <a:cs typeface="Aptos"/>
              </a:rPr>
              <a:t>Contenido original:</a:t>
            </a:r>
            <a:r>
              <a:rPr sz="1200"/>
              <a:t>
</a:t>
            </a:r>
            <a:r>
              <a:rPr lang="es-ES" sz="1200" b="0" i="0" strike="noStrike" cap="none" baseline="0">
                <a:solidFill>
                  <a:srgbClr val="000000"/>
                </a:solidFill>
                <a:effectLst/>
                <a:latin typeface="Aptos"/>
                <a:ea typeface="Aptos"/>
                <a:cs typeface="Aptos"/>
              </a:rPr>
              <a:t> Los canales de distribución para el té Chai en América Latina son las formas y medios por los que los productos de té Chai se entregan y venden a los consumidores finales.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ラテン アメリカにおけるチャイ ティーの流通チャネルは、小売業者、卸売業者、流通業者の 3 つに分類できます。</a:t>
            </a:r>
            <a:r>
              <a:rPr lang="es-ES" sz="1200" b="0" i="0" strike="noStrike" cap="none" baseline="0">
                <a:solidFill>
                  <a:srgbClr val="000000"/>
                </a:solidFill>
                <a:effectLst/>
                <a:latin typeface="Aptos"/>
                <a:ea typeface="Aptos"/>
                <a:cs typeface="Aptos"/>
              </a:rPr>
              <a:t>小売業者とは、スーパーマーケット、コンビニエンス ストア、専門店、カフェ、オンライン プラットフォームなど、チャイ ティー製品を消費者に直接販売する企業です。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小売業者はチャイ ティー製品の最も目に付きやすくアクセスしやすいチャネルであり、消費者のチャイ ティー製品に対する認識、好み、購入に影響を与える可能性があります。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小売業者は、ディスプレイ、看板、棚スペースなど、チャイ ティー製品のプロモーションや商品化をサポートすることもできます。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ラテン アメリカにおけるチャイ ティー製品の主な小売業者には、Walmart、Carrefour、Oxxo、Starbucks、Amazon などがあります。</a:t>
            </a:r>
          </a:p>
        </p:txBody>
      </p:sp>
      <p:sp>
        <p:nvSpPr>
          <p:cNvPr id="4" name="Slide Number Placeholder 3"/>
          <p:cNvSpPr>
            <a:spLocks noGrp="1"/>
          </p:cNvSpPr>
          <p:nvPr>
            <p:ph type="sldNum" sz="quarter" idx="5"/>
          </p:nvPr>
        </p:nvSpPr>
        <p:spPr/>
        <p:txBody>
          <a:bodyPr/>
          <a:lstStyle/>
          <a:p>
            <a:fld id="{A90F2FBF-8C74-410C-A02E-82EED468CA5D}" type="slidenum">
              <a:rPr lang="en-US" smtClean="0"/>
              <a:t>8</a:t>
            </a:fld>
            <a:endParaRPr lang="en-US"/>
          </a:p>
        </p:txBody>
      </p:sp>
    </p:spTree>
    <p:extLst>
      <p:ext uri="{BB962C8B-B14F-4D97-AF65-F5344CB8AC3E}">
        <p14:creationId xmlns:p14="http://schemas.microsoft.com/office/powerpoint/2010/main" val="76681187"/>
      </p:ext>
    </p:extLst>
  </p:cSld>
  <p:clrMapOvr>
    <a:masterClrMapping/>
  </p:clrMapOvr>
</p:notes>
</file>

<file path=ppt/notesSlides/notesSlide9.xml><?xml version="1.0" encoding="utf-8"?>
<p:notes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http://schemas.openxmlformats.org/presentationml/2006/main">
  <p:cSld name="">
    <p:spTree>
      <p:nvGrpSpPr>
        <p:cNvPr id="1" name=""/>
        <p:cNvGrpSpPr/>
        <p:nvPr/>
      </p:nvGrpSpPr>
      <p:grpSpPr>
        <a:xfrm>
          <a:off x="0" y="0"/>
          <a: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ES" sz="1200" b="0" i="0" strike="noStrike" cap="none" baseline="0">
                <a:solidFill>
                  <a:srgbClr val="000000"/>
                </a:solidFill>
                <a:effectLst/>
                <a:latin typeface="Aptos"/>
                <a:ea typeface="Aptos"/>
                <a:cs typeface="Aptos"/>
              </a:rPr>
              <a:t>卸売業者はチャイ ティー製品を大量に購入し、小売業者やその他の仲介業者に販売します。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チャイ ティー製品の需要と供給を結び、さまざまなサービスを提供しています。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Entre los principales mayoristas de América Latina se incluyen Cencosud, Grupo Pao de Acucar, La Anonima y Makro.</a:t>
            </a:r>
            <a:r>
              <a:rPr sz="1200"/>
              <a:t>
</a:t>
            </a:r>
            <a:r>
              <a:rPr sz="1200"/>
              <a:t>
</a:t>
            </a:r>
            <a:r>
              <a:rPr sz="1200"/>
              <a:t>
</a:t>
            </a:r>
            <a:r>
              <a:rPr lang="es-ES" sz="1200" b="0" i="0" strike="noStrike" cap="none" baseline="0">
                <a:solidFill>
                  <a:srgbClr val="000000"/>
                </a:solidFill>
                <a:effectLst/>
                <a:latin typeface="Aptos"/>
                <a:ea typeface="Aptos"/>
                <a:cs typeface="Aptos"/>
              </a:rPr>
              <a:t>Original Content:</a:t>
            </a:r>
            <a:r>
              <a:rPr sz="1200"/>
              <a:t>
</a:t>
            </a:r>
            <a:r>
              <a:rPr lang="es-ES" sz="1200" b="0" i="0" strike="noStrike" cap="none" baseline="0">
                <a:solidFill>
                  <a:srgbClr val="000000"/>
                </a:solidFill>
                <a:effectLst/>
                <a:latin typeface="Aptos"/>
                <a:ea typeface="Aptos"/>
                <a:cs typeface="Aptos"/>
              </a:rPr>
              <a:t>Wholesalers son las empresas que compran productos de té Chai en masa de los fabricantes o distribuidores y los venden a los minoristas u otros intermediarios.</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卸売業者は、チャイ ティー製品の需要と供給をつなぐ役割を担っており、チャイ ティー製品の規模の経済、保管、輸送サービスを提供できます。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卸売業者は、チャイ ティー製品の市場情報、フィードバック、信用制度を提供することもできます。</a:t>
            </a:r>
            <a:r>
              <a:rPr lang="es-ES" sz="1200" b="0" i="0" strike="noStrike" cap="none" baseline="0">
                <a:solidFill>
                  <a:srgbClr val="000000"/>
                </a:solidFill>
                <a:effectLst/>
                <a:latin typeface="Aptos"/>
                <a:ea typeface="Aptos"/>
                <a:cs typeface="Aptos"/>
              </a:rPr>
              <a:t> </a:t>
            </a:r>
            <a:r>
              <a:rPr lang="es-ES" sz="1200" b="0" i="0" strike="noStrike" cap="none" baseline="0">
                <a:solidFill>
                  <a:srgbClr val="000000"/>
                </a:solidFill>
                <a:effectLst/>
                <a:latin typeface="Aptos"/>
                <a:ea typeface="Aptos"/>
                <a:cs typeface="Aptos"/>
              </a:rPr>
              <a:t>ラテン アメリカにおけるチャイ ティー製品の主要な卸売業者には、Cencosud、Grupo Pao de Acucar、La Anonima、Makro などがあります。</a:t>
            </a:r>
          </a:p>
        </p:txBody>
      </p:sp>
      <p:sp>
        <p:nvSpPr>
          <p:cNvPr id="4" name="Slide Number Placeholder 3"/>
          <p:cNvSpPr>
            <a:spLocks noGrp="1"/>
          </p:cNvSpPr>
          <p:nvPr>
            <p:ph type="sldNum" sz="quarter" idx="5"/>
          </p:nvPr>
        </p:nvSpPr>
        <p:spPr/>
        <p:txBody>
          <a:bodyPr/>
          <a:lstStyle/>
          <a:p>
            <a:fld id="{A90F2FBF-8C74-410C-A02E-82EED468CA5D}" type="slidenum">
              <a:rPr lang="en-US" smtClean="0"/>
              <a:t>9</a:t>
            </a:fld>
            <a:endParaRPr lang="en-US"/>
          </a:p>
        </p:txBody>
      </p:sp>
    </p:spTree>
    <p:extLst>
      <p:ext uri="{BB962C8B-B14F-4D97-AF65-F5344CB8AC3E}">
        <p14:creationId xmlns:p14="http://schemas.microsoft.com/office/powerpoint/2010/main" val="3415824829"/>
      </p:ext>
    </p:extLst>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title" preserve="1">
  <p:cSld name="Title Slide">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a:p>
        </p:txBody>
      </p:sp>
      <p:cxnSp>
        <p:nvCxnSpPr>
          <p:cNvPr id="9" name="Straight Connector 8">
            <a:extLst>
              <a:ext uri="{FF2B5EF4-FFF2-40B4-BE49-F238E27FC236}">
                <a16:creationId xmlns:a16="http://schemas.microsoft.com/office/drawing/2014/main" id="{1F5DC8C3-BA5F-4EED-BB9A-A14272BD82A1}"/>
              </a:ext>
            </a:extLst>
          </p:cNvPr>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a:extLst>
              <a:ext uri="{FF2B5EF4-FFF2-40B4-BE49-F238E27FC236}">
                <a16:creationId xmlns:a16="http://schemas.microsoft.com/office/drawing/2014/main" id="{9925CCF1-92C0-4AF3-BFAF-4921631915AB}"/>
              </a:ext>
            </a:extLst>
          </p:cNvPr>
          <p:cNvSpPr>
            <a:spLocks noGrp="1"/>
          </p:cNvSpPr>
          <p:nvPr>
            <p:ph type="dt" sz="half" idx="10"/>
          </p:nvPr>
        </p:nvSpPr>
        <p:spPr/>
        <p:txBody>
          <a:bodyPr/>
          <a:lstStyle/>
          <a:p>
            <a:fld id="{9184DA70-C731-4C70-880D-CCD4705E623C}" type="datetime1">
              <a:rPr lang="en-US" smtClean="0"/>
              <a:t>6/26/2024</a:t>
            </a:fld>
            <a:endParaRPr lang="en-US"/>
          </a:p>
        </p:txBody>
      </p:sp>
      <p:sp>
        <p:nvSpPr>
          <p:cNvPr id="5" name="Footer Placeholder 4">
            <a:extLst>
              <a:ext uri="{FF2B5EF4-FFF2-40B4-BE49-F238E27FC236}">
                <a16:creationId xmlns:a16="http://schemas.microsoft.com/office/drawing/2014/main" id="{051A78A9-3DFF-4937-A9F2-5D8CF495F36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AEB271-5CC0-4759-BC6E-8BE53AB227C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963554201"/>
      </p:ext>
    </p:extLst>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7D5506EE-1026-4F35-9ACC-BD05BE0F9B36}"/>
              </a:ext>
            </a:extLst>
          </p:cNvPr>
          <p:cNvSpPr>
            <a:spLocks noGrp="1"/>
          </p:cNvSpPr>
          <p:nvPr>
            <p:ph type="dt" sz="half" idx="10"/>
          </p:nvPr>
        </p:nvSpPr>
        <p:spPr/>
        <p:txBody>
          <a:bodyPr/>
          <a:lstStyle/>
          <a:p>
            <a:fld id="{B612A279-0833-481D-8C56-F67FD0AC6C50}" type="datetime1">
              <a:rPr lang="en-US" smtClean="0"/>
              <a:t>6/26/2024</a:t>
            </a:fld>
            <a:endParaRPr lang="en-US"/>
          </a:p>
        </p:txBody>
      </p:sp>
      <p:sp>
        <p:nvSpPr>
          <p:cNvPr id="8" name="Footer Placeholder 7">
            <a:extLst>
              <a:ext uri="{FF2B5EF4-FFF2-40B4-BE49-F238E27FC236}">
                <a16:creationId xmlns:a16="http://schemas.microsoft.com/office/drawing/2014/main" id="{B7696E5F-8D95-4450-AE52-5438E6EDE2B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99B2253-74CC-409E-BEB0-F8EFCFCB562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64644047"/>
      </p:ext>
    </p:extLst>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vertTitleAndTx" preserve="1">
  <p:cSld name="Vertical Title and Text">
    <p:spTree>
      <p:nvGrpSpPr>
        <p:cNvPr id="1" name=""/>
        <p:cNvGrpSpPr/>
        <p:nvPr/>
      </p:nvGrpSpPr>
      <p:grpSpPr>
        <a:xfrm>
          <a:off x="0" y="0"/>
          <a:ext cx="0" cy="0"/>
        </a:xfrm>
      </p:grpSpPr>
      <p:sp>
        <p:nvSpPr>
          <p:cNvPr id="9" name="Rectangle 8">
            <a:extLst>
              <a:ext uri="{FF2B5EF4-FFF2-40B4-BE49-F238E27FC236}">
                <a16:creationId xmlns:a16="http://schemas.microsoft.com/office/drawing/2014/main" id="{E1B68A5B-D9FA-424B-A4EB-30E7223836B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AF33D6B0-F070-45C4-A472-19F432BE3932}"/>
              </a:ext>
            </a:extLst>
          </p:cNvPr>
          <p:cNvSpPr>
            <a:spLocks noGrp="1"/>
          </p:cNvSpPr>
          <p:nvPr>
            <p:ph type="dt" sz="half" idx="10"/>
          </p:nvPr>
        </p:nvSpPr>
        <p:spPr/>
        <p:txBody>
          <a:bodyPr/>
          <a:lstStyle/>
          <a:p>
            <a:fld id="{6587DA83-5663-4C9C-B9AA-0B40A3DAFF81}" type="datetime1">
              <a:rPr lang="en-US" smtClean="0"/>
              <a:t>6/26/2024</a:t>
            </a:fld>
            <a:endParaRPr lang="en-US"/>
          </a:p>
        </p:txBody>
      </p:sp>
      <p:sp>
        <p:nvSpPr>
          <p:cNvPr id="8" name="Footer Placeholder 7">
            <a:extLst>
              <a:ext uri="{FF2B5EF4-FFF2-40B4-BE49-F238E27FC236}">
                <a16:creationId xmlns:a16="http://schemas.microsoft.com/office/drawing/2014/main" id="{9975399F-DAB2-410D-967F-ED17E6F796E7}"/>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F762A46F-6BE5-4D12-9412-5CA7672EA8EC}"/>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26960731"/>
      </p:ext>
    </p:extLst>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7" name="Date Placeholder 6">
            <a:extLst>
              <a:ext uri="{FF2B5EF4-FFF2-40B4-BE49-F238E27FC236}">
                <a16:creationId xmlns:a16="http://schemas.microsoft.com/office/drawing/2014/main" id="{354D8B55-9EA8-4B81-8E84-9B93B0A27559}"/>
              </a:ext>
            </a:extLst>
          </p:cNvPr>
          <p:cNvSpPr>
            <a:spLocks noGrp="1"/>
          </p:cNvSpPr>
          <p:nvPr>
            <p:ph type="dt" sz="half" idx="10"/>
          </p:nvPr>
        </p:nvSpPr>
        <p:spPr/>
        <p:txBody>
          <a:bodyPr/>
          <a:lstStyle/>
          <a:p>
            <a:fld id="{4BE1D723-8F53-4F53-90B0-1982A396982E}" type="datetime1">
              <a:rPr lang="en-US" smtClean="0"/>
              <a:t>6/26/2024</a:t>
            </a:fld>
            <a:endParaRPr lang="en-US"/>
          </a:p>
        </p:txBody>
      </p:sp>
      <p:sp>
        <p:nvSpPr>
          <p:cNvPr id="8" name="Footer Placeholder 7">
            <a:extLst>
              <a:ext uri="{FF2B5EF4-FFF2-40B4-BE49-F238E27FC236}">
                <a16:creationId xmlns:a16="http://schemas.microsoft.com/office/drawing/2014/main" id="{062CA021-2578-47CB-822C-BDDFF7223B2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AAB51D-4141-4682-9375-DAFD5FB9DD1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481996987"/>
      </p:ext>
    </p:extLst>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A585C21A-8B93-4657-B5DF-7EAEAD3BE127}"/>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cxnSp>
        <p:nvCxnSpPr>
          <p:cNvPr id="9" name="Straight Connector 8">
            <a:extLst>
              <a:ext uri="{FF2B5EF4-FFF2-40B4-BE49-F238E27FC236}">
                <a16:creationId xmlns:a16="http://schemas.microsoft.com/office/drawing/2014/main" id="{459DE2C1-4C52-40A3-8959-27B2C1BEBFF6}"/>
              </a:ext>
            </a:extLst>
          </p:cNvPr>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a:extLst>
              <a:ext uri="{FF2B5EF4-FFF2-40B4-BE49-F238E27FC236}">
                <a16:creationId xmlns:a16="http://schemas.microsoft.com/office/drawing/2014/main" id="{AAF2E137-EC28-48F8-9198-1F02539029B6}"/>
              </a:ext>
            </a:extLst>
          </p:cNvPr>
          <p:cNvSpPr>
            <a:spLocks noGrp="1"/>
          </p:cNvSpPr>
          <p:nvPr>
            <p:ph type="dt" sz="half" idx="10"/>
          </p:nvPr>
        </p:nvSpPr>
        <p:spPr/>
        <p:txBody>
          <a:bodyPr/>
          <a:lstStyle/>
          <a:p>
            <a:fld id="{97669AF7-7BEB-44E4-9852-375E34362B5B}" type="datetime1">
              <a:rPr lang="en-US" smtClean="0"/>
              <a:t>6/26/2024</a:t>
            </a:fld>
            <a:endParaRPr lang="en-US"/>
          </a:p>
        </p:txBody>
      </p:sp>
      <p:sp>
        <p:nvSpPr>
          <p:cNvPr id="8" name="Footer Placeholder 7">
            <a:extLst>
              <a:ext uri="{FF2B5EF4-FFF2-40B4-BE49-F238E27FC236}">
                <a16:creationId xmlns:a16="http://schemas.microsoft.com/office/drawing/2014/main" id="{189422CD-6F62-4DD6-89EF-07A60B42D219}"/>
              </a:ext>
            </a:extLst>
          </p:cNvPr>
          <p:cNvSpPr>
            <a:spLocks noGrp="1"/>
          </p:cNvSpPr>
          <p:nvPr>
            <p:ph type="ftr" sz="quarter" idx="11"/>
          </p:nvPr>
        </p:nvSpPr>
        <p:spPr/>
        <p:txBody>
          <a:bodyPr/>
          <a:lstStyle/>
          <a:p>
            <a:endParaRPr lang="en-US"/>
          </a:p>
        </p:txBody>
      </p:sp>
      <p:sp>
        <p:nvSpPr>
          <p:cNvPr id="11" name="Slide Number Placeholder 10">
            <a:extLst>
              <a:ext uri="{FF2B5EF4-FFF2-40B4-BE49-F238E27FC236}">
                <a16:creationId xmlns:a16="http://schemas.microsoft.com/office/drawing/2014/main" id="{69C6AFF8-42B4-4D05-969B-9F5FB335555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265489466"/>
      </p:ext>
    </p:extLst>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p:cNvGrpSpPr/>
        <p:nvPr/>
      </p:nvGrpSpPr>
      <p:grpSpPr>
        <a:xfrm>
          <a:off x="0" y="0"/>
          <a: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5782D47D-B0DC-4C40-BCC6-BBBA32584A38}"/>
              </a:ext>
            </a:extLst>
          </p:cNvPr>
          <p:cNvSpPr>
            <a:spLocks noGrp="1"/>
          </p:cNvSpPr>
          <p:nvPr>
            <p:ph type="dt" sz="half" idx="10"/>
          </p:nvPr>
        </p:nvSpPr>
        <p:spPr/>
        <p:txBody>
          <a:bodyPr/>
          <a:lstStyle/>
          <a:p>
            <a:fld id="{BAAAC38D-0552-4C82-B593-E6124DFADBE2}" type="datetime1">
              <a:rPr lang="en-US" smtClean="0"/>
              <a:t>6/26/2024</a:t>
            </a:fld>
            <a:endParaRPr lang="en-US"/>
          </a:p>
        </p:txBody>
      </p:sp>
      <p:sp>
        <p:nvSpPr>
          <p:cNvPr id="9" name="Footer Placeholder 8">
            <a:extLst>
              <a:ext uri="{FF2B5EF4-FFF2-40B4-BE49-F238E27FC236}">
                <a16:creationId xmlns:a16="http://schemas.microsoft.com/office/drawing/2014/main" id="{4690D34E-7EBD-44B2-83CA-4C126A18D7EF}"/>
              </a:ext>
            </a:extLst>
          </p:cNvPr>
          <p:cNvSpPr>
            <a:spLocks noGrp="1"/>
          </p:cNvSpPr>
          <p:nvPr>
            <p:ph type="ftr" sz="quarter" idx="11"/>
          </p:nvPr>
        </p:nvSpPr>
        <p:spPr/>
        <p:txBody>
          <a:bodyPr/>
          <a:lstStyle/>
          <a:p>
            <a:endParaRPr lang="en-US"/>
          </a:p>
        </p:txBody>
      </p:sp>
      <p:sp>
        <p:nvSpPr>
          <p:cNvPr id="10" name="Slide Number Placeholder 9">
            <a:extLst>
              <a:ext uri="{FF2B5EF4-FFF2-40B4-BE49-F238E27FC236}">
                <a16:creationId xmlns:a16="http://schemas.microsoft.com/office/drawing/2014/main" id="{2AC511A1-9BBD-42DE-92FB-2AF44F8E97A9}"/>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705735041"/>
      </p:ext>
    </p:extLst>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p:cNvGrpSpPr/>
        <p:nvPr/>
      </p:nvGrpSpPr>
      <p:grpSpPr>
        <a:xfrm>
          <a:off x="0" y="0"/>
          <a: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2" name="Date Placeholder 1">
            <a:extLst>
              <a:ext uri="{FF2B5EF4-FFF2-40B4-BE49-F238E27FC236}">
                <a16:creationId xmlns:a16="http://schemas.microsoft.com/office/drawing/2014/main" id="{8AF8A515-AA94-45D1-9223-5C2272618D85}"/>
              </a:ext>
            </a:extLst>
          </p:cNvPr>
          <p:cNvSpPr>
            <a:spLocks noGrp="1"/>
          </p:cNvSpPr>
          <p:nvPr>
            <p:ph type="dt" sz="half" idx="10"/>
          </p:nvPr>
        </p:nvSpPr>
        <p:spPr/>
        <p:txBody>
          <a:bodyPr/>
          <a:lstStyle/>
          <a:p>
            <a:fld id="{D9DF0F1C-5577-4ACB-BB62-DF8F3C494C7E}" type="datetime1">
              <a:rPr lang="en-US" smtClean="0"/>
              <a:t>6/26/2024</a:t>
            </a:fld>
            <a:endParaRPr lang="en-US"/>
          </a:p>
        </p:txBody>
      </p:sp>
      <p:sp>
        <p:nvSpPr>
          <p:cNvPr id="11" name="Footer Placeholder 10">
            <a:extLst>
              <a:ext uri="{FF2B5EF4-FFF2-40B4-BE49-F238E27FC236}">
                <a16:creationId xmlns:a16="http://schemas.microsoft.com/office/drawing/2014/main" id="{D052F5BC-98E0-4D60-AD67-9547738B7DD4}"/>
              </a:ext>
            </a:extLst>
          </p:cNvPr>
          <p:cNvSpPr>
            <a:spLocks noGrp="1"/>
          </p:cNvSpPr>
          <p:nvPr>
            <p:ph type="ftr" sz="quarter" idx="11"/>
          </p:nvPr>
        </p:nvSpPr>
        <p:spPr/>
        <p:txBody>
          <a:bodyPr/>
          <a:lstStyle/>
          <a:p>
            <a:endParaRPr lang="en-US"/>
          </a:p>
        </p:txBody>
      </p:sp>
      <p:sp>
        <p:nvSpPr>
          <p:cNvPr id="12" name="Slide Number Placeholder 11">
            <a:extLst>
              <a:ext uri="{FF2B5EF4-FFF2-40B4-BE49-F238E27FC236}">
                <a16:creationId xmlns:a16="http://schemas.microsoft.com/office/drawing/2014/main" id="{A38552DC-952E-41EA-AAAF-C2187523C0B0}"/>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583737302"/>
      </p:ext>
    </p:extLst>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p:cNvGrpSpPr/>
        <p:nvPr/>
      </p:nvGrpSpPr>
      <p:grpSpPr>
        <a:xfrm>
          <a:off x="0" y="0"/>
          <a:ext cx="0" cy="0"/>
        </a:xfrm>
      </p:grpSpPr>
      <p:sp>
        <p:nvSpPr>
          <p:cNvPr id="2" name="Title 1"/>
          <p:cNvSpPr>
            <a:spLocks noGrp="1"/>
          </p:cNvSpPr>
          <p:nvPr>
            <p:ph type="title"/>
          </p:nvPr>
        </p:nvSpPr>
        <p:spPr/>
        <p:txBody>
          <a:bodyPr/>
          <a:lstStyle/>
          <a:p>
            <a:r>
              <a:rPr lang="en-US"/>
              <a:t>Click to edit Master title style</a:t>
            </a:r>
            <a:endParaRPr lang="en-US"/>
          </a:p>
        </p:txBody>
      </p:sp>
      <p:sp>
        <p:nvSpPr>
          <p:cNvPr id="6" name="Date Placeholder 5">
            <a:extLst>
              <a:ext uri="{FF2B5EF4-FFF2-40B4-BE49-F238E27FC236}">
                <a16:creationId xmlns:a16="http://schemas.microsoft.com/office/drawing/2014/main" id="{7392073F-158F-44A3-8913-917AFFC1BC20}"/>
              </a:ext>
            </a:extLst>
          </p:cNvPr>
          <p:cNvSpPr>
            <a:spLocks noGrp="1"/>
          </p:cNvSpPr>
          <p:nvPr>
            <p:ph type="dt" sz="half" idx="10"/>
          </p:nvPr>
        </p:nvSpPr>
        <p:spPr/>
        <p:txBody>
          <a:bodyPr/>
          <a:lstStyle/>
          <a:p>
            <a:fld id="{1775B394-D9F9-4F0C-B15D-605F45CB9E9F}" type="datetime1">
              <a:rPr lang="en-US" smtClean="0"/>
              <a:t>6/26/2024</a:t>
            </a:fld>
            <a:endParaRPr lang="en-US"/>
          </a:p>
        </p:txBody>
      </p:sp>
      <p:sp>
        <p:nvSpPr>
          <p:cNvPr id="7" name="Footer Placeholder 6">
            <a:extLst>
              <a:ext uri="{FF2B5EF4-FFF2-40B4-BE49-F238E27FC236}">
                <a16:creationId xmlns:a16="http://schemas.microsoft.com/office/drawing/2014/main" id="{EED72207-24CA-42B7-A975-2F8E41CBA904}"/>
              </a:ext>
            </a:extLst>
          </p:cNvPr>
          <p:cNvSpPr>
            <a:spLocks noGrp="1"/>
          </p:cNvSpPr>
          <p:nvPr>
            <p:ph type="ftr" sz="quarter" idx="11"/>
          </p:nvPr>
        </p:nvSpPr>
        <p:spPr/>
        <p:txBody>
          <a:bodyPr/>
          <a:lstStyle/>
          <a:p>
            <a:endParaRPr lang="en-US"/>
          </a:p>
        </p:txBody>
      </p:sp>
      <p:sp>
        <p:nvSpPr>
          <p:cNvPr id="8" name="Slide Number Placeholder 7">
            <a:extLst>
              <a:ext uri="{FF2B5EF4-FFF2-40B4-BE49-F238E27FC236}">
                <a16:creationId xmlns:a16="http://schemas.microsoft.com/office/drawing/2014/main" id="{D01080F2-251A-4B88-9A62-16F46D724F83}"/>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118916262"/>
      </p:ext>
    </p:extLst>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blank" preserve="1">
  <p:cSld name="Blank">
    <p:spTree>
      <p:nvGrpSpPr>
        <p:cNvPr id="1" name=""/>
        <p:cNvGrpSpPr/>
        <p:nvPr/>
      </p:nvGrpSpPr>
      <p:grpSpPr>
        <a:xfrm>
          <a:off x="0" y="0"/>
          <a:ext cx="0" cy="0"/>
        </a:xfrm>
      </p:grpSpPr>
      <p:sp>
        <p:nvSpPr>
          <p:cNvPr id="10" name="Rectangle 9">
            <a:extLst>
              <a:ext uri="{FF2B5EF4-FFF2-40B4-BE49-F238E27FC236}">
                <a16:creationId xmlns:a16="http://schemas.microsoft.com/office/drawing/2014/main" id="{A8E9C91B-7EAD-4562-AB0E-DFB9663AECE3}"/>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Date Placeholder 1">
            <a:extLst>
              <a:ext uri="{FF2B5EF4-FFF2-40B4-BE49-F238E27FC236}">
                <a16:creationId xmlns:a16="http://schemas.microsoft.com/office/drawing/2014/main" id="{94E9223F-721F-47BF-9FD5-0F8D12FF0DE1}"/>
              </a:ext>
            </a:extLst>
          </p:cNvPr>
          <p:cNvSpPr>
            <a:spLocks noGrp="1"/>
          </p:cNvSpPr>
          <p:nvPr>
            <p:ph type="dt" sz="half" idx="10"/>
          </p:nvPr>
        </p:nvSpPr>
        <p:spPr/>
        <p:txBody>
          <a:bodyPr/>
          <a:lstStyle/>
          <a:p>
            <a:fld id="{39667345-2558-425A-8533-9BFDBCE15005}" type="datetime1">
              <a:rPr lang="en-US" smtClean="0"/>
              <a:t>6/26/2024</a:t>
            </a:fld>
            <a:endParaRPr lang="en-US"/>
          </a:p>
        </p:txBody>
      </p:sp>
      <p:sp>
        <p:nvSpPr>
          <p:cNvPr id="3" name="Footer Placeholder 2">
            <a:extLst>
              <a:ext uri="{FF2B5EF4-FFF2-40B4-BE49-F238E27FC236}">
                <a16:creationId xmlns:a16="http://schemas.microsoft.com/office/drawing/2014/main" id="{05915714-6BBA-4593-8591-4E26F7D58D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E06F857-D2E1-44DD-ABDD-EBB739645B67}"/>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32227465"/>
      </p:ext>
    </p:extLst>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objTx" preserve="1">
  <p:cSld name="Content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16D90D66-BCB9-4229-A829-628874352AC0}"/>
              </a:ext>
            </a:extLst>
          </p:cNvPr>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t>6/26/2024</a:t>
            </a:fld>
            <a:endParaRPr lang="en-US"/>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t>‹#›</a:t>
            </a:fld>
            <a:endParaRPr lang="en-US"/>
          </a:p>
        </p:txBody>
      </p:sp>
    </p:spTree>
    <p:extLst>
      <p:ext uri="{BB962C8B-B14F-4D97-AF65-F5344CB8AC3E}">
        <p14:creationId xmlns:p14="http://schemas.microsoft.com/office/powerpoint/2010/main" val="351372969"/>
      </p:ext>
    </p:extLst>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showMasterSp="0" type="picTx" preserve="1">
  <p:cSld name="Picture with Caption">
    <p:spTree>
      <p:nvGrpSpPr>
        <p:cNvPr id="1" name=""/>
        <p:cNvGrpSpPr/>
        <p:nvPr/>
      </p:nvGrpSpPr>
      <p:grpSpPr>
        <a:xfrm>
          <a:off x="0" y="0"/>
          <a:ext cx="0" cy="0"/>
        </a:xfrm>
      </p:grpSpPr>
      <p:sp>
        <p:nvSpPr>
          <p:cNvPr id="8" name="Rectangle 7">
            <a:extLst>
              <a:ext uri="{FF2B5EF4-FFF2-40B4-BE49-F238E27FC236}">
                <a16:creationId xmlns:a16="http://schemas.microsoft.com/office/drawing/2014/main" id="{DA134939-39C0-4522-A125-A13DFDA66490}"/>
              </a:ext>
            </a:extLst>
          </p:cNvPr>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ct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t>6/26/2024</a:t>
            </a:fld>
            <a:endParaRPr lang="en-US"/>
          </a:p>
        </p:txBody>
      </p:sp>
      <p:sp>
        <p:nvSpPr>
          <p:cNvPr id="6" name="Footer Placeholder 5"/>
          <p:cNvSpPr>
            <a:spLocks noGrp="1"/>
          </p:cNvSpPr>
          <p:nvPr>
            <p:ph type="ftr" sz="quarter" idx="11"/>
          </p:nvPr>
        </p:nvSpPr>
        <p:spPr>
          <a:xfrm>
            <a:off x="1097279" y="6446838"/>
            <a:ext cx="6818262" cy="365125"/>
          </a:xfr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16273536"/>
      </p:ext>
    </p:extLst>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p:cNvGrpSpPr/>
        <p:nvPr/>
      </p:nvGrpSpPr>
      <p:grpSpPr>
        <a:xfrm>
          <a:off x="0" y="0"/>
          <a:ext cx="0" cy="0"/>
        </a:xfrm>
      </p:grpSpPr>
      <p:sp>
        <p:nvSpPr>
          <p:cNvPr id="7" name="Rectangle 6">
            <a:extLst>
              <a:ext uri="{FF2B5EF4-FFF2-40B4-BE49-F238E27FC236}">
                <a16:creationId xmlns:a16="http://schemas.microsoft.com/office/drawing/2014/main" id="{416A0E3C-60E6-4F39-BC55-5F7C224E1F7C}"/>
              </a:ext>
            </a:extLst>
          </p:cNvPr>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p:txBody>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defRPr>
            </a:lvl1pPr>
          </a:lstStyle>
          <a:p>
            <a:fld id="{62D6E202-B606-4609-B914-27C9371A1F6D}" type="datetime1">
              <a:rPr lang="en-US" smtClean="0"/>
              <a:t>6/26/2024</a:t>
            </a:fld>
            <a:endParaRPr lang="en-US"/>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defRPr>
            </a:lvl1pPr>
          </a:lstStyle>
          <a:p>
            <a:fld id="{3A98EE3D-8CD1-4C3F-BD1C-C98C9596463C}" type="slidenum">
              <a:rPr lang="en-US" smtClean="0"/>
              <a:t>‹#›</a:t>
            </a:fld>
            <a:endParaRPr lang="en-US"/>
          </a:p>
        </p:txBody>
      </p:sp>
      <p:cxnSp>
        <p:nvCxnSpPr>
          <p:cNvPr id="10" name="Straight Connector 9">
            <a:extLst>
              <a:ext uri="{FF2B5EF4-FFF2-40B4-BE49-F238E27FC236}">
                <a16:creationId xmlns:a16="http://schemas.microsoft.com/office/drawing/2014/main" id="{C5025DAC-8B93-4160-B017-3A274A5828C0}"/>
              </a:ext>
            </a:extLst>
          </p:cNvPr>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3780245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timing/>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Tx/>
        <a:buFont typeface="Calibri" panose="020f0502020204030204" pitchFamily="34" charset="0"/>
        <a:buChar char=" "/>
        <a:defRPr sz="19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 Id="rId2" Type="http://schemas.openxmlformats.org/officeDocument/2006/relationships/notesSlide" Target="../notesSlides/notesSlide1.xml" /><Relationship Id="rId3" Type="http://schemas.openxmlformats.org/officeDocument/2006/relationships/image" Target="../media/image1.jpeg"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0.xml" /><Relationship Id="rId3" Type="http://schemas.openxmlformats.org/officeDocument/2006/relationships/image" Target="../media/image3.jpeg"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12.xml" /><Relationship Id="rId3" Type="http://schemas.openxmlformats.org/officeDocument/2006/relationships/image" Target="../media/image4.jpeg"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3.xml" /><Relationship Id="rId3" Type="http://schemas.openxmlformats.org/officeDocument/2006/relationships/image" Target="../media/image2.jpeg"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4.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notesSlide" Target="../notesSlides/notesSlide7.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7" name="Rectangle 16">
            <a:extLst>
              <a:ext uri="{FF2B5EF4-FFF2-40B4-BE49-F238E27FC236}">
                <a16:creationId xmlns:a16="http://schemas.microsoft.com/office/drawing/2014/main" id="{A9286AD2-18A9-4868-A4E3-7A2097A208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3518572-344E-D9BE-AB61-D8C997953D93}"/>
              </a:ext>
            </a:extLst>
          </p:cNvPr>
          <p:cNvSpPr>
            <a:spLocks noGrp="1"/>
          </p:cNvSpPr>
          <p:nvPr>
            <p:ph type="ctrTitle"/>
          </p:nvPr>
        </p:nvSpPr>
        <p:spPr>
          <a:xfrm>
            <a:off x="648929" y="639097"/>
            <a:ext cx="6253317" cy="3686015"/>
          </a:xfrm>
        </p:spPr>
        <p:txBody>
          <a:bodyPr>
            <a:normAutofit/>
          </a:bodyPr>
          <a:lstStyle/>
          <a:p>
            <a:r>
              <a:rPr lang="es-ES" sz="5600" b="0" i="0" strike="noStrike" cap="none" baseline="0">
                <a:solidFill>
                  <a:srgbClr val="262626"/>
                </a:solidFill>
                <a:effectLst/>
                <a:latin typeface="Bookman Old Style"/>
                <a:ea typeface="Bookman Old Style"/>
                <a:cs typeface="Bookman Old Style"/>
              </a:rPr>
              <a:t>Mystic Spice Premium Chai Tea 市場分析レポート</a:t>
            </a:r>
          </a:p>
        </p:txBody>
      </p:sp>
      <p:cxnSp>
        <p:nvCxnSpPr>
          <p:cNvPr id="19" name="Straight Connector 18">
            <a:extLst>
              <a:ext uri="{FF2B5EF4-FFF2-40B4-BE49-F238E27FC236}">
                <a16:creationId xmlns:a16="http://schemas.microsoft.com/office/drawing/2014/main" id="{E7A7CD63-7EC3-44F3-95D0-595C4019FF2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44179"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pic>
        <p:nvPicPr>
          <p:cNvPr id="13" name="Picture 12" descr="Tea and dessert">
            <a:extLst>
              <a:ext uri="{FF2B5EF4-FFF2-40B4-BE49-F238E27FC236}">
                <a16:creationId xmlns:a16="http://schemas.microsoft.com/office/drawing/2014/main" id="{F0E27F3C-2BEE-7255-556D-FFC137811956}"/>
              </a:ext>
            </a:extLst>
          </p:cNvPr>
          <p:cNvPicPr>
            <a:picLocks noChangeAspect="1"/>
          </p:cNvPicPr>
          <p:nvPr/>
        </p:nvPicPr>
        <p:blipFill>
          <a:blip r:embed="rId3"/>
          <a:srcRect l="13082" r="18651" b="-1"/>
          <a:stretch>
            <a:fillRect/>
          </a:stretch>
        </p:blipFill>
        <p:spPr>
          <a:xfrm>
            <a:off x="7556686" y="1"/>
            <a:ext cx="4635315" cy="6857999"/>
          </a:xfrm>
          <a:prstGeom prst="rect">
            <a:avLst/>
          </a:prstGeom>
        </p:spPr>
      </p:pic>
    </p:spTree>
    <p:extLst>
      <p:ext uri="{BB962C8B-B14F-4D97-AF65-F5344CB8AC3E}">
        <p14:creationId xmlns:p14="http://schemas.microsoft.com/office/powerpoint/2010/main" val="376226883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8B60E48-40DB-32C9-AFAC-7960E87EBED0}"/>
              </a:ext>
            </a:extLst>
          </p:cNvPr>
          <p:cNvSpPr>
            <a:spLocks noGrp="1"/>
          </p:cNvSpPr>
          <p:nvPr>
            <p:ph type="title"/>
          </p:nvPr>
        </p:nvSpPr>
        <p:spPr>
          <a:xfrm>
            <a:off x="1097280" y="516835"/>
            <a:ext cx="5977937" cy="1666501"/>
          </a:xfrm>
        </p:spPr>
        <p:txBody>
          <a:bodyPr vert="horz" lIns="91440" tIns="45720" rIns="91440" bIns="45720" rtlCol="0" anchor="b">
            <a:normAutofit fontScale="90000"/>
          </a:bodyPr>
          <a:lstStyle/>
          <a:p>
            <a:r>
              <a:rPr lang="es-ES" sz="4000" b="0" i="0" strike="noStrike" cap="none" baseline="0">
                <a:solidFill>
                  <a:srgbClr val="FFFFFF"/>
                </a:solidFill>
                <a:effectLst/>
                <a:latin typeface="Bookman Old Style"/>
                <a:ea typeface="Bookman Old Style"/>
                <a:cs typeface="Bookman Old Style"/>
              </a:rPr>
              <a:t>Canales de distribución: Distribuidores</a:t>
            </a:r>
          </a:p>
        </p:txBody>
      </p:sp>
      <p:cxnSp>
        <p:nvCxnSpPr>
          <p:cNvPr id="16" name="Straight Connector 15">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5896" y="2353592"/>
            <a:ext cx="530352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57B0C9E1-E2D0-0AA6-38DB-4B698D294502}"/>
              </a:ext>
            </a:extLst>
          </p:cNvPr>
          <p:cNvSpPr>
            <a:spLocks noGrp="1"/>
          </p:cNvSpPr>
          <p:nvPr>
            <p:ph sz="half" idx="2"/>
          </p:nvPr>
        </p:nvSpPr>
        <p:spPr>
          <a:xfrm>
            <a:off x="1097279" y="2546224"/>
            <a:ext cx="5977938" cy="3342747"/>
          </a:xfrm>
        </p:spPr>
        <p:txBody>
          <a:bodyPr vert="horz" lIns="0" tIns="45720" rIns="0" bIns="45720" rtlCol="0">
            <a:normAutofit/>
          </a:bodyPr>
          <a:lstStyle/>
          <a:p>
            <a:pPr>
              <a:lnSpc>
                <a:spcPct val="90000"/>
              </a:lnSpc>
            </a:pPr>
            <a:r>
              <a:rPr lang="es-ES" sz="1300" b="0" i="0" strike="noStrike" cap="none" baseline="0">
                <a:solidFill>
                  <a:srgbClr val="FFFFFF"/>
                </a:solidFill>
                <a:effectLst/>
                <a:latin typeface="Franklin Gothic Book"/>
                <a:ea typeface="Franklin Gothic Book"/>
                <a:cs typeface="Franklin Gothic Book"/>
              </a:rPr>
              <a:t>流通業者の役割</a:t>
            </a:r>
          </a:p>
          <a:p>
            <a:pPr lvl="1">
              <a:lnSpc>
                <a:spcPct val="90000"/>
              </a:lnSpc>
            </a:pPr>
            <a:r>
              <a:rPr lang="es-ES" sz="1300" b="0" i="0" strike="noStrike" cap="none" baseline="0">
                <a:solidFill>
                  <a:srgbClr val="FFFFFF"/>
                </a:solidFill>
                <a:effectLst/>
                <a:latin typeface="Franklin Gothic Book"/>
                <a:ea typeface="Franklin Gothic Book"/>
                <a:cs typeface="Franklin Gothic Book"/>
              </a:rPr>
              <a:t>チャイティー製品の代理および流通</a:t>
            </a:r>
          </a:p>
          <a:p>
            <a:pPr lvl="1">
              <a:lnSpc>
                <a:spcPct val="90000"/>
              </a:lnSpc>
            </a:pPr>
            <a:r>
              <a:rPr lang="es-ES" sz="1300" b="0" i="0" strike="noStrike" cap="none" baseline="0">
                <a:solidFill>
                  <a:srgbClr val="FFFFFF"/>
                </a:solidFill>
                <a:effectLst/>
                <a:latin typeface="Franklin Gothic Book"/>
                <a:ea typeface="Franklin Gothic Book"/>
                <a:cs typeface="Franklin Gothic Book"/>
              </a:rPr>
              <a:t>さまざまな市場での移動と販売を促進する</a:t>
            </a:r>
          </a:p>
          <a:p>
            <a:pPr lvl="1">
              <a:lnSpc>
                <a:spcPct val="90000"/>
              </a:lnSpc>
            </a:pPr>
            <a:r>
              <a:rPr lang="es-ES" sz="1300" b="0" i="0" strike="noStrike" cap="none" baseline="0">
                <a:solidFill>
                  <a:srgbClr val="FFFFFF"/>
                </a:solidFill>
                <a:effectLst/>
                <a:latin typeface="Franklin Gothic Book"/>
                <a:ea typeface="Franklin Gothic Book"/>
                <a:cs typeface="Franklin Gothic Book"/>
              </a:rPr>
              <a:t>マーケティング、販売、アフター サービスの提供</a:t>
            </a:r>
          </a:p>
          <a:p>
            <a:pPr>
              <a:lnSpc>
                <a:spcPct val="90000"/>
              </a:lnSpc>
            </a:pPr>
            <a:r>
              <a:rPr lang="es-ES" sz="1300" b="0" i="0" strike="noStrike" cap="none" baseline="0">
                <a:solidFill>
                  <a:srgbClr val="FFFFFF"/>
                </a:solidFill>
                <a:effectLst/>
                <a:latin typeface="Franklin Gothic Book"/>
                <a:ea typeface="Franklin Gothic Book"/>
                <a:cs typeface="Franklin Gothic Book"/>
              </a:rPr>
              <a:t>Relaciones</a:t>
            </a:r>
          </a:p>
          <a:p>
            <a:pPr lvl="1">
              <a:lnSpc>
                <a:spcPct val="90000"/>
              </a:lnSpc>
            </a:pPr>
            <a:r>
              <a:rPr lang="es-ES" sz="1300" b="0" i="0" strike="noStrike" cap="none" baseline="0">
                <a:solidFill>
                  <a:srgbClr val="FFFFFF"/>
                </a:solidFill>
                <a:effectLst/>
                <a:latin typeface="Franklin Gothic Book"/>
                <a:ea typeface="Franklin Gothic Book"/>
                <a:cs typeface="Franklin Gothic Book"/>
              </a:rPr>
              <a:t>小売業者および消費者との関係を確立および維持する</a:t>
            </a:r>
          </a:p>
          <a:p>
            <a:pPr lvl="1">
              <a:lnSpc>
                <a:spcPct val="90000"/>
              </a:lnSpc>
            </a:pPr>
            <a:r>
              <a:rPr lang="es-ES" sz="1300" b="0" i="0" strike="noStrike" cap="none" baseline="0">
                <a:solidFill>
                  <a:srgbClr val="FFFFFF"/>
                </a:solidFill>
                <a:effectLst/>
                <a:latin typeface="Franklin Gothic Book"/>
                <a:ea typeface="Franklin Gothic Book"/>
                <a:cs typeface="Franklin Gothic Book"/>
              </a:rPr>
              <a:t>技術的および物流的なサポートを提供する</a:t>
            </a:r>
          </a:p>
          <a:p>
            <a:pPr>
              <a:lnSpc>
                <a:spcPct val="90000"/>
              </a:lnSpc>
            </a:pPr>
            <a:r>
              <a:rPr lang="es-ES" sz="1300" b="0" i="0" strike="noStrike" cap="none" baseline="0">
                <a:solidFill>
                  <a:srgbClr val="FFFFFF"/>
                </a:solidFill>
                <a:effectLst/>
                <a:latin typeface="Franklin Gothic Book"/>
                <a:ea typeface="Franklin Gothic Book"/>
                <a:cs typeface="Franklin Gothic Book"/>
              </a:rPr>
              <a:t>ラテン アメリカの主要流通業者</a:t>
            </a:r>
          </a:p>
          <a:p>
            <a:pPr lvl="1">
              <a:lnSpc>
                <a:spcPct val="90000"/>
              </a:lnSpc>
            </a:pPr>
            <a:r>
              <a:rPr lang="es-ES" sz="1300" b="0" i="0" strike="noStrike" cap="none" baseline="0">
                <a:solidFill>
                  <a:srgbClr val="FFFFFF"/>
                </a:solidFill>
                <a:effectLst/>
                <a:latin typeface="Franklin Gothic Book"/>
                <a:ea typeface="Franklin Gothic Book"/>
                <a:cs typeface="Franklin Gothic Book"/>
              </a:rPr>
              <a:t>Tailwind Traders</a:t>
            </a:r>
          </a:p>
          <a:p>
            <a:pPr lvl="1">
              <a:lnSpc>
                <a:spcPct val="90000"/>
              </a:lnSpc>
            </a:pPr>
            <a:r>
              <a:rPr lang="es-ES" sz="1300" b="0" i="0" strike="noStrike" cap="none" baseline="0">
                <a:solidFill>
                  <a:srgbClr val="FFFFFF"/>
                </a:solidFill>
                <a:effectLst/>
                <a:latin typeface="Franklin Gothic Book"/>
                <a:ea typeface="Franklin Gothic Book"/>
                <a:cs typeface="Franklin Gothic Book"/>
              </a:rPr>
              <a:t>WoodGrove Groceries</a:t>
            </a:r>
          </a:p>
        </p:txBody>
      </p:sp>
      <p:pic>
        <p:nvPicPr>
          <p:cNvPr id="5" name="Content Placeholder 4" descr="Medicine bottles on shelf">
            <a:extLst>
              <a:ext uri="{FF2B5EF4-FFF2-40B4-BE49-F238E27FC236}">
                <a16:creationId xmlns:a16="http://schemas.microsoft.com/office/drawing/2014/main" id="{17A78705-6D93-4728-8C80-3B6DDBB09F32}"/>
              </a:ext>
            </a:extLst>
          </p:cNvPr>
          <p:cNvPicPr>
            <a:picLocks noGrp="1" noChangeAspect="1"/>
          </p:cNvPicPr>
          <p:nvPr>
            <p:ph sz="half" idx="1"/>
          </p:nvPr>
        </p:nvPicPr>
        <p:blipFill>
          <a:blip r:embed="rId3"/>
          <a:srcRect l="29134" r="26287" b="-1"/>
          <a:stretch>
            <a:fillRect/>
          </a:stretch>
        </p:blipFill>
        <p:spPr>
          <a:xfrm>
            <a:off x="7611902" y="10"/>
            <a:ext cx="4580097" cy="6857990"/>
          </a:xfrm>
          <a:prstGeom prst="rect">
            <a:avLst/>
          </a:prstGeom>
        </p:spPr>
      </p:pic>
    </p:spTree>
    <p:extLst>
      <p:ext uri="{BB962C8B-B14F-4D97-AF65-F5344CB8AC3E}">
        <p14:creationId xmlns:p14="http://schemas.microsoft.com/office/powerpoint/2010/main" val="1740014144"/>
      </p:ext>
    </p:extLst>
  </p:cSld>
  <p:clrMapOvr>
    <a:overrideClrMapping bg1="dk1" tx1="lt1" bg2="dk2" tx2="lt2" accent1="accent1" accent2="accent2" accent3="accent3" accent4="accent4" accent5="accent5" accent6="accent6" hlink="hlink" folHlink="folHlink"/>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D1245F14-392E-CD33-0867-633651550A0A}"/>
              </a:ext>
            </a:extLst>
          </p:cNvPr>
          <p:cNvSpPr>
            <a:spLocks noGrp="1"/>
          </p:cNvSpPr>
          <p:nvPr>
            <p:ph type="title"/>
          </p:nvPr>
        </p:nvSpPr>
        <p:spPr>
          <a:xfrm>
            <a:off x="492369" y="605896"/>
            <a:ext cx="3642309" cy="5646208"/>
          </a:xfrm>
        </p:spPr>
        <p:txBody>
          <a:bodyPr anchor="ctr">
            <a:normAutofit/>
          </a:bodyPr>
          <a:lstStyle/>
          <a:p>
            <a:r>
              <a:rPr lang="es-ES" sz="4400" b="0" i="0" strike="noStrike" cap="none" baseline="0">
                <a:solidFill>
                  <a:srgbClr val="FFFFFF"/>
                </a:solidFill>
                <a:effectLst/>
                <a:latin typeface="Bookman Old Style"/>
                <a:ea typeface="Bookman Old Style"/>
                <a:cs typeface="Bookman Old Style"/>
              </a:rPr>
              <a:t>プロモーション計画と戦略</a:t>
            </a:r>
          </a:p>
        </p:txBody>
      </p:sp>
      <p:sp>
        <p:nvSpPr>
          <p:cNvPr id="3" name="Content Placeholder 2">
            <a:extLst>
              <a:ext uri="{FF2B5EF4-FFF2-40B4-BE49-F238E27FC236}">
                <a16:creationId xmlns:a16="http://schemas.microsoft.com/office/drawing/2014/main" id="{07AF0561-A22D-71E8-8376-6BAFB76D632F}"/>
              </a:ext>
            </a:extLst>
          </p:cNvPr>
          <p:cNvSpPr>
            <a:spLocks noGrp="1"/>
          </p:cNvSpPr>
          <p:nvPr>
            <p:ph idx="1"/>
          </p:nvPr>
        </p:nvSpPr>
        <p:spPr>
          <a:xfrm>
            <a:off x="5231958" y="605896"/>
            <a:ext cx="5923721" cy="5646208"/>
          </a:xfrm>
        </p:spPr>
        <p:txBody>
          <a:bodyPr anchor="ctr">
            <a:normAutofit/>
          </a:bodyPr>
          <a:lstStyle/>
          <a:p>
            <a:pPr>
              <a:lnSpc>
                <a:spcPct val="100000"/>
              </a:lnSpc>
            </a:pPr>
            <a:r>
              <a:rPr lang="es-ES" sz="1700" b="0" i="0" strike="noStrike" cap="none" baseline="0">
                <a:solidFill>
                  <a:srgbClr val="404040"/>
                </a:solidFill>
                <a:effectLst/>
                <a:latin typeface="Franklin Gothic Book"/>
                <a:ea typeface="Franklin Gothic Book"/>
                <a:cs typeface="Franklin Gothic Book"/>
              </a:rPr>
              <a:t>プロモーション計画と戦略の目的</a:t>
            </a:r>
          </a:p>
          <a:p>
            <a:pPr lvl="1">
              <a:lnSpc>
                <a:spcPct val="100000"/>
              </a:lnSpc>
            </a:pPr>
            <a:r>
              <a:rPr lang="es-ES" sz="1700" b="0" i="0" strike="noStrike" cap="none" baseline="0">
                <a:solidFill>
                  <a:srgbClr val="404040"/>
                </a:solidFill>
                <a:effectLst/>
                <a:latin typeface="Franklin Gothic Book"/>
                <a:ea typeface="Franklin Gothic Book"/>
                <a:cs typeface="Franklin Gothic Book"/>
              </a:rPr>
              <a:t>ターゲット層のチャイ ティーへの認識度と関心を高める</a:t>
            </a:r>
          </a:p>
          <a:p>
            <a:pPr lvl="1">
              <a:lnSpc>
                <a:spcPct val="100000"/>
              </a:lnSpc>
            </a:pPr>
            <a:r>
              <a:rPr lang="es-ES" sz="1700" b="0" i="0" strike="noStrike" cap="none" baseline="0">
                <a:solidFill>
                  <a:srgbClr val="404040"/>
                </a:solidFill>
                <a:effectLst/>
                <a:latin typeface="Franklin Gothic Book"/>
                <a:ea typeface="Franklin Gothic Book"/>
                <a:cs typeface="Franklin Gothic Book"/>
              </a:rPr>
              <a:t>チャイ ティーをプレミアム、自然、そして健康的な製品として位置づける</a:t>
            </a:r>
          </a:p>
          <a:p>
            <a:pPr lvl="1">
              <a:lnSpc>
                <a:spcPct val="100000"/>
              </a:lnSpc>
            </a:pPr>
            <a:r>
              <a:rPr lang="es-ES" sz="1700" b="0" i="0" strike="noStrike" cap="none" baseline="0">
                <a:solidFill>
                  <a:srgbClr val="404040"/>
                </a:solidFill>
                <a:effectLst/>
                <a:latin typeface="Franklin Gothic Book"/>
                <a:ea typeface="Franklin Gothic Book"/>
                <a:cs typeface="Franklin Gothic Book"/>
              </a:rPr>
              <a:t>さまざまなチャネルやインセンティブを通じてチャイ ティーの試用と購入を奨励する</a:t>
            </a:r>
          </a:p>
          <a:p>
            <a:pPr lvl="1">
              <a:lnSpc>
                <a:spcPct val="100000"/>
              </a:lnSpc>
            </a:pPr>
            <a:r>
              <a:rPr lang="es-ES" sz="1700" b="0" i="0" strike="noStrike" cap="none" baseline="0">
                <a:solidFill>
                  <a:srgbClr val="404040"/>
                </a:solidFill>
                <a:effectLst/>
                <a:latin typeface="Franklin Gothic Book"/>
                <a:ea typeface="Franklin Gothic Book"/>
                <a:cs typeface="Franklin Gothic Book"/>
              </a:rPr>
              <a:t>チャイ ティー消費者のロイヤルティを確立して維持する</a:t>
            </a:r>
          </a:p>
          <a:p>
            <a:pPr>
              <a:lnSpc>
                <a:spcPct val="100000"/>
              </a:lnSpc>
            </a:pPr>
            <a:r>
              <a:rPr lang="es-ES" sz="1700" b="0" i="0" strike="noStrike" cap="none" baseline="0">
                <a:solidFill>
                  <a:srgbClr val="404040"/>
                </a:solidFill>
                <a:effectLst/>
                <a:latin typeface="Franklin Gothic Book"/>
                <a:ea typeface="Franklin Gothic Book"/>
                <a:cs typeface="Franklin Gothic Book"/>
              </a:rPr>
              <a:t>プロモーション計画と戦略で使用される戦術</a:t>
            </a:r>
          </a:p>
          <a:p>
            <a:pPr lvl="1">
              <a:lnSpc>
                <a:spcPct val="100000"/>
              </a:lnSpc>
            </a:pPr>
            <a:r>
              <a:rPr lang="es-ES" sz="1700" b="0" i="0" strike="noStrike" cap="none" baseline="0">
                <a:solidFill>
                  <a:srgbClr val="404040"/>
                </a:solidFill>
                <a:effectLst/>
                <a:latin typeface="Franklin Gothic Book"/>
                <a:ea typeface="Franklin Gothic Book"/>
                <a:cs typeface="Franklin Gothic Book"/>
              </a:rPr>
              <a:t>キャッチーで記憶に残るチャイ ティーのブランド名とロゴを作成する</a:t>
            </a:r>
          </a:p>
          <a:p>
            <a:pPr lvl="1">
              <a:lnSpc>
                <a:spcPct val="100000"/>
              </a:lnSpc>
            </a:pPr>
            <a:r>
              <a:rPr lang="es-ES" sz="1700" b="0" i="0" strike="noStrike" cap="none" baseline="0">
                <a:solidFill>
                  <a:srgbClr val="404040"/>
                </a:solidFill>
                <a:effectLst/>
                <a:latin typeface="Franklin Gothic Book"/>
                <a:ea typeface="Franklin Gothic Book"/>
                <a:cs typeface="Franklin Gothic Book"/>
              </a:rPr>
              <a:t>Web サイトとソーシャル メディアでのチャイ ティーの存在感を確立する</a:t>
            </a:r>
          </a:p>
          <a:p>
            <a:pPr lvl="1">
              <a:lnSpc>
                <a:spcPct val="100000"/>
              </a:lnSpc>
            </a:pPr>
            <a:r>
              <a:rPr lang="es-ES" sz="1700" b="0" i="0" strike="noStrike" cap="none" baseline="0">
                <a:solidFill>
                  <a:srgbClr val="404040"/>
                </a:solidFill>
                <a:effectLst/>
                <a:latin typeface="Franklin Gothic Book"/>
                <a:ea typeface="Franklin Gothic Book"/>
                <a:cs typeface="Franklin Gothic Book"/>
              </a:rPr>
              <a:t>デジタル マーケティング キャンペーンを開始する</a:t>
            </a:r>
          </a:p>
          <a:p>
            <a:pPr lvl="1">
              <a:lnSpc>
                <a:spcPct val="100000"/>
              </a:lnSpc>
            </a:pPr>
            <a:r>
              <a:rPr lang="es-ES" sz="1700" b="0" i="0" strike="noStrike" cap="none" baseline="0">
                <a:solidFill>
                  <a:srgbClr val="404040"/>
                </a:solidFill>
                <a:effectLst/>
                <a:latin typeface="Franklin Gothic Book"/>
                <a:ea typeface="Franklin Gothic Book"/>
                <a:cs typeface="Franklin Gothic Book"/>
              </a:rPr>
              <a:t>チャイ ティーの無料サンプルとクーポンを配布する</a:t>
            </a:r>
          </a:p>
          <a:p>
            <a:pPr lvl="1">
              <a:lnSpc>
                <a:spcPct val="100000"/>
              </a:lnSpc>
            </a:pPr>
            <a:r>
              <a:rPr lang="es-ES" sz="1700" b="0" i="0" strike="noStrike" cap="none" baseline="0">
                <a:solidFill>
                  <a:srgbClr val="404040"/>
                </a:solidFill>
                <a:effectLst/>
                <a:latin typeface="Franklin Gothic Book"/>
                <a:ea typeface="Franklin Gothic Book"/>
                <a:cs typeface="Franklin Gothic Book"/>
              </a:rPr>
              <a:t>イベントやコンテストを企画する</a:t>
            </a:r>
          </a:p>
          <a:p>
            <a:pPr>
              <a:lnSpc>
                <a:spcPct val="100000"/>
              </a:lnSpc>
            </a:pPr>
            <a:r>
              <a:rPr lang="es-ES" sz="1700" b="0" i="0" strike="noStrike" cap="none" baseline="0">
                <a:solidFill>
                  <a:srgbClr val="404040"/>
                </a:solidFill>
                <a:effectLst/>
                <a:latin typeface="Franklin Gothic Book"/>
                <a:ea typeface="Franklin Gothic Book"/>
                <a:cs typeface="Franklin Gothic Book"/>
              </a:rPr>
              <a:t>プロモーション計画と戦略の実施と評価</a:t>
            </a:r>
          </a:p>
        </p:txBody>
      </p:sp>
    </p:spTree>
    <p:extLst>
      <p:ext uri="{BB962C8B-B14F-4D97-AF65-F5344CB8AC3E}">
        <p14:creationId xmlns:p14="http://schemas.microsoft.com/office/powerpoint/2010/main" val="2279399431"/>
      </p:ext>
    </p:extLst>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67B74F2B-9534-4540-96B0-5C8E958B9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12A4EB4-408D-C81C-834D-A6256DEC8169}"/>
              </a:ext>
            </a:extLst>
          </p:cNvPr>
          <p:cNvSpPr>
            <a:spLocks noGrp="1"/>
          </p:cNvSpPr>
          <p:nvPr>
            <p:ph type="title"/>
          </p:nvPr>
        </p:nvSpPr>
        <p:spPr>
          <a:xfrm>
            <a:off x="5172074" y="286603"/>
            <a:ext cx="5983605" cy="1450757"/>
          </a:xfrm>
        </p:spPr>
        <p:txBody>
          <a:bodyPr vert="horz" lIns="91440" tIns="45720" rIns="91440" bIns="45720" rtlCol="0" anchor="b">
            <a:normAutofit/>
          </a:bodyPr>
          <a:lstStyle/>
          <a:p>
            <a:r>
              <a:rPr lang="es-ES" sz="3100" b="0" i="0" strike="noStrike" cap="none" baseline="0">
                <a:solidFill>
                  <a:srgbClr val="404040"/>
                </a:solidFill>
                <a:effectLst/>
                <a:latin typeface="Bookman Old Style"/>
                <a:ea typeface="Bookman Old Style"/>
                <a:cs typeface="Bookman Old Style"/>
              </a:rPr>
              <a:t>Resultados esperados y desafíos: resultados esperados</a:t>
            </a:r>
          </a:p>
        </p:txBody>
      </p:sp>
      <p:pic>
        <p:nvPicPr>
          <p:cNvPr id="5" name="Content Placeholder 4" descr="Tea being poured into a mug with a ceramic pot - black background">
            <a:extLst>
              <a:ext uri="{FF2B5EF4-FFF2-40B4-BE49-F238E27FC236}">
                <a16:creationId xmlns:a16="http://schemas.microsoft.com/office/drawing/2014/main" id="{FD4F758D-569A-4658-9C5B-1CC2B977D553}"/>
              </a:ext>
            </a:extLst>
          </p:cNvPr>
          <p:cNvPicPr>
            <a:picLocks noGrp="1" noChangeAspect="1"/>
          </p:cNvPicPr>
          <p:nvPr>
            <p:ph sz="half" idx="1"/>
          </p:nvPr>
        </p:nvPicPr>
        <p:blipFill>
          <a:blip r:embed="rId3"/>
          <a:srcRect l="20033" r="11470"/>
          <a:stretch>
            <a:fillRect/>
          </a:stretch>
        </p:blipFill>
        <p:spPr>
          <a:xfrm>
            <a:off x="20" y="10"/>
            <a:ext cx="4580077" cy="6857990"/>
          </a:xfrm>
          <a:prstGeom prst="rect">
            <a:avLst/>
          </a:prstGeom>
        </p:spPr>
      </p:pic>
      <p:cxnSp>
        <p:nvCxnSpPr>
          <p:cNvPr id="16" name="Straight Connector 15">
            <a:extLst>
              <a:ext uri="{FF2B5EF4-FFF2-40B4-BE49-F238E27FC236}">
                <a16:creationId xmlns:a16="http://schemas.microsoft.com/office/drawing/2014/main" id="{33BECB2B-2CFA-412C-880F-C4B60974936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242903" y="1917852"/>
            <a:ext cx="59436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7796EB5D-026C-631E-9EC6-70B8B9D10E25}"/>
              </a:ext>
            </a:extLst>
          </p:cNvPr>
          <p:cNvSpPr>
            <a:spLocks noGrp="1"/>
          </p:cNvSpPr>
          <p:nvPr>
            <p:ph sz="half" idx="2"/>
          </p:nvPr>
        </p:nvSpPr>
        <p:spPr>
          <a:xfrm>
            <a:off x="5172074" y="2108201"/>
            <a:ext cx="5983606" cy="3760891"/>
          </a:xfrm>
        </p:spPr>
        <p:txBody>
          <a:bodyPr vert="horz" lIns="0" tIns="45720" rIns="0" bIns="45720" rtlCol="0">
            <a:normAutofit/>
          </a:bodyPr>
          <a:lstStyle/>
          <a:p>
            <a:r>
              <a:rPr lang="es-ES" sz="1900" b="0" i="0" strike="noStrike" cap="none" baseline="0">
                <a:solidFill>
                  <a:srgbClr val="404040"/>
                </a:solidFill>
                <a:effectLst/>
                <a:latin typeface="Franklin Gothic Book"/>
                <a:ea typeface="Franklin Gothic Book"/>
                <a:cs typeface="Franklin Gothic Book"/>
              </a:rPr>
              <a:t>ターゲット層のチャイ ティーに対する認知度および関心が 20% 増加</a:t>
            </a:r>
          </a:p>
          <a:p>
            <a:r>
              <a:rPr lang="es-ES" sz="1900" b="0" i="0" strike="noStrike" cap="none" baseline="0">
                <a:solidFill>
                  <a:srgbClr val="404040"/>
                </a:solidFill>
                <a:effectLst/>
                <a:latin typeface="Franklin Gothic Book"/>
                <a:ea typeface="Franklin Gothic Book"/>
                <a:cs typeface="Franklin Gothic Book"/>
              </a:rPr>
              <a:t>この地域におけるチャイ ティーの市場シェアが 10% 増加</a:t>
            </a:r>
          </a:p>
          <a:p>
            <a:r>
              <a:rPr lang="es-ES" sz="1900" b="0" i="0" strike="noStrike" cap="none" baseline="0">
                <a:solidFill>
                  <a:srgbClr val="404040"/>
                </a:solidFill>
                <a:effectLst/>
                <a:latin typeface="Franklin Gothic Book"/>
                <a:ea typeface="Franklin Gothic Book"/>
                <a:cs typeface="Franklin Gothic Book"/>
              </a:rPr>
              <a:t>この地域におけるチャイ ティーの販売量と収益が 15% 増加</a:t>
            </a:r>
          </a:p>
          <a:p>
            <a:r>
              <a:rPr lang="es-ES" sz="1900" b="0" i="0" strike="noStrike" cap="none" baseline="0">
                <a:solidFill>
                  <a:srgbClr val="404040"/>
                </a:solidFill>
                <a:effectLst/>
                <a:latin typeface="Franklin Gothic Book"/>
                <a:ea typeface="Franklin Gothic Book"/>
                <a:cs typeface="Franklin Gothic Book"/>
              </a:rPr>
              <a:t>この地域におけるチャイ ティーの顧客満足度と維持率が 25% 向上</a:t>
            </a:r>
          </a:p>
        </p:txBody>
      </p:sp>
    </p:spTree>
    <p:extLst>
      <p:ext uri="{BB962C8B-B14F-4D97-AF65-F5344CB8AC3E}">
        <p14:creationId xmlns:p14="http://schemas.microsoft.com/office/powerpoint/2010/main" val="2435481313"/>
      </p:ext>
    </p:extLst>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B36740AF-0EFE-B2A7-E48B-E7CDBC70BE72}"/>
              </a:ext>
            </a:extLst>
          </p:cNvPr>
          <p:cNvSpPr>
            <a:spLocks noGrp="1"/>
          </p:cNvSpPr>
          <p:nvPr>
            <p:ph type="title"/>
          </p:nvPr>
        </p:nvSpPr>
        <p:spPr>
          <a:xfrm>
            <a:off x="492369" y="605896"/>
            <a:ext cx="3642309" cy="5646208"/>
          </a:xfrm>
        </p:spPr>
        <p:txBody>
          <a:bodyPr anchor="ctr">
            <a:normAutofit/>
          </a:bodyPr>
          <a:lstStyle/>
          <a:p>
            <a:r>
              <a:rPr lang="es-ES" sz="4400" b="0" i="0" strike="noStrike" cap="none" baseline="0">
                <a:solidFill>
                  <a:srgbClr val="FFFFFF"/>
                </a:solidFill>
                <a:effectLst/>
                <a:latin typeface="Bookman Old Style"/>
                <a:ea typeface="Bookman Old Style"/>
                <a:cs typeface="Bookman Old Style"/>
              </a:rPr>
              <a:t>Resultados esperados y desafíos: posibles desafíos</a:t>
            </a:r>
          </a:p>
        </p:txBody>
      </p:sp>
      <p:sp>
        <p:nvSpPr>
          <p:cNvPr id="3" name="Content Placeholder 2">
            <a:extLst>
              <a:ext uri="{FF2B5EF4-FFF2-40B4-BE49-F238E27FC236}">
                <a16:creationId xmlns:a16="http://schemas.microsoft.com/office/drawing/2014/main" id="{E00E46F5-CD63-3163-14F7-A053EF62A204}"/>
              </a:ext>
            </a:extLst>
          </p:cNvPr>
          <p:cNvSpPr>
            <a:spLocks noGrp="1"/>
          </p:cNvSpPr>
          <p:nvPr>
            <p:ph idx="1"/>
          </p:nvPr>
        </p:nvSpPr>
        <p:spPr>
          <a:xfrm>
            <a:off x="5231958" y="605896"/>
            <a:ext cx="5923721" cy="5646208"/>
          </a:xfrm>
        </p:spPr>
        <p:txBody>
          <a:bodyPr anchor="ctr">
            <a:normAutofit/>
          </a:bodyPr>
          <a:lstStyle/>
          <a:p>
            <a:r>
              <a:rPr lang="es-ES" sz="2400" b="0" i="0" strike="noStrike" cap="none" baseline="0">
                <a:solidFill>
                  <a:srgbClr val="404040"/>
                </a:solidFill>
                <a:effectLst/>
                <a:latin typeface="Franklin Gothic Book"/>
                <a:ea typeface="Franklin Gothic Book"/>
                <a:cs typeface="Franklin Gothic Book"/>
              </a:rPr>
              <a:t>チャイ ティー製品は他の飲料に比べて価格が高く、手頃な価格ではない</a:t>
            </a:r>
          </a:p>
          <a:p>
            <a:r>
              <a:rPr lang="es-ES" sz="2400" b="0" i="0" strike="noStrike" cap="none" baseline="0">
                <a:solidFill>
                  <a:srgbClr val="404040"/>
                </a:solidFill>
                <a:effectLst/>
                <a:latin typeface="Franklin Gothic Book"/>
                <a:ea typeface="Franklin Gothic Book"/>
                <a:cs typeface="Franklin Gothic Book"/>
              </a:rPr>
              <a:t>人口の一部の層ではチャイ ティーに対する認知度と馴染みが不足している</a:t>
            </a:r>
          </a:p>
          <a:p>
            <a:r>
              <a:rPr lang="es-ES" sz="2400" b="0" i="0" strike="noStrike" cap="none" baseline="0">
                <a:solidFill>
                  <a:srgbClr val="404040"/>
                </a:solidFill>
                <a:effectLst/>
                <a:latin typeface="Franklin Gothic Book"/>
                <a:ea typeface="Franklin Gothic Book"/>
                <a:cs typeface="Franklin Gothic Book"/>
              </a:rPr>
              <a:t>ハーブ ティー、緑茶、紅茶などの他のお茶製品との競合</a:t>
            </a:r>
          </a:p>
          <a:p>
            <a:r>
              <a:rPr lang="es-ES" sz="2400" b="0" i="0" strike="noStrike" cap="none" baseline="0">
                <a:solidFill>
                  <a:srgbClr val="404040"/>
                </a:solidFill>
                <a:effectLst/>
                <a:latin typeface="Franklin Gothic Book"/>
                <a:ea typeface="Franklin Gothic Book"/>
                <a:cs typeface="Franklin Gothic Book"/>
              </a:rPr>
              <a:t>一部の国におけるチャイ ティー製品の参入と拡大を制限する可能性がある規制および文化的障壁</a:t>
            </a:r>
          </a:p>
          <a:p>
            <a:r>
              <a:rPr lang="es-ES" sz="2400" b="0" i="0" strike="noStrike" cap="none" baseline="0">
                <a:solidFill>
                  <a:srgbClr val="404040"/>
                </a:solidFill>
                <a:effectLst/>
                <a:latin typeface="Franklin Gothic Book"/>
                <a:ea typeface="Franklin Gothic Book"/>
                <a:cs typeface="Franklin Gothic Book"/>
              </a:rPr>
              <a:t>チャイ ティー原料の供給と品質に影響を与える可能性がある環境問題と社会問題</a:t>
            </a:r>
          </a:p>
        </p:txBody>
      </p:sp>
    </p:spTree>
    <p:extLst>
      <p:ext uri="{BB962C8B-B14F-4D97-AF65-F5344CB8AC3E}">
        <p14:creationId xmlns:p14="http://schemas.microsoft.com/office/powerpoint/2010/main" val="3436084147"/>
      </p:ext>
    </p:extLst>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BC6B9AE-17CD-B572-3126-CE8C98ACDD19}"/>
              </a:ext>
            </a:extLst>
          </p:cNvPr>
          <p:cNvSpPr>
            <a:spLocks noGrp="1"/>
          </p:cNvSpPr>
          <p:nvPr>
            <p:ph type="title"/>
          </p:nvPr>
        </p:nvSpPr>
        <p:spPr>
          <a:xfrm>
            <a:off x="492369" y="605896"/>
            <a:ext cx="3642309" cy="5646208"/>
          </a:xfrm>
        </p:spPr>
        <p:txBody>
          <a:bodyPr anchor="ctr">
            <a:normAutofit/>
          </a:bodyPr>
          <a:lstStyle/>
          <a:p>
            <a:r>
              <a:rPr lang="es-ES" sz="3700" b="0" i="0" strike="noStrike" cap="none" baseline="0">
                <a:solidFill>
                  <a:srgbClr val="FFFFFF"/>
                </a:solidFill>
                <a:effectLst/>
                <a:latin typeface="Bookman Old Style"/>
                <a:ea typeface="Bookman Old Style"/>
                <a:cs typeface="Bookman Old Style"/>
              </a:rPr>
              <a:t>推奨事項と結論</a:t>
            </a:r>
          </a:p>
        </p:txBody>
      </p:sp>
      <p:sp>
        <p:nvSpPr>
          <p:cNvPr id="3" name="Content Placeholder 2">
            <a:extLst>
              <a:ext uri="{FF2B5EF4-FFF2-40B4-BE49-F238E27FC236}">
                <a16:creationId xmlns:a16="http://schemas.microsoft.com/office/drawing/2014/main" id="{8C502C42-5F80-D143-0FD9-6874928FB36B}"/>
              </a:ext>
            </a:extLst>
          </p:cNvPr>
          <p:cNvSpPr>
            <a:spLocks noGrp="1"/>
          </p:cNvSpPr>
          <p:nvPr>
            <p:ph idx="1"/>
          </p:nvPr>
        </p:nvSpPr>
        <p:spPr>
          <a:xfrm>
            <a:off x="5231958" y="605896"/>
            <a:ext cx="5923721" cy="5646208"/>
          </a:xfrm>
        </p:spPr>
        <p:txBody>
          <a:bodyPr anchor="ctr">
            <a:normAutofit/>
          </a:bodyPr>
          <a:lstStyle/>
          <a:p>
            <a:pPr>
              <a:lnSpc>
                <a:spcPct val="90000"/>
              </a:lnSpc>
            </a:pPr>
            <a:r>
              <a:rPr lang="es-ES" sz="1900" b="0" i="0" strike="noStrike" cap="none" baseline="0">
                <a:solidFill>
                  <a:srgbClr val="404040"/>
                </a:solidFill>
                <a:effectLst/>
                <a:latin typeface="Franklin Gothic Book"/>
                <a:ea typeface="Franklin Gothic Book"/>
                <a:cs typeface="Franklin Gothic Book"/>
              </a:rPr>
              <a:t>チャイ ティーはラテン アメリカ市場で成長の可能性を秘めた有望な製品である</a:t>
            </a:r>
          </a:p>
          <a:p>
            <a:pPr lvl="1">
              <a:lnSpc>
                <a:spcPct val="90000"/>
              </a:lnSpc>
            </a:pPr>
            <a:r>
              <a:rPr lang="es-ES" sz="1900" b="0" i="0" strike="noStrike" cap="none" baseline="0">
                <a:solidFill>
                  <a:srgbClr val="404040"/>
                </a:solidFill>
                <a:effectLst/>
                <a:latin typeface="Franklin Gothic Book"/>
                <a:ea typeface="Franklin Gothic Book"/>
                <a:cs typeface="Franklin Gothic Book"/>
              </a:rPr>
              <a:t>他の飲み物に代わる、健康的で自然でエキゾチックな飲み物を提供する</a:t>
            </a:r>
          </a:p>
          <a:p>
            <a:pPr>
              <a:lnSpc>
                <a:spcPct val="90000"/>
              </a:lnSpc>
            </a:pPr>
            <a:r>
              <a:rPr lang="es-ES" sz="1900" b="0" i="0" strike="noStrike" cap="none" baseline="0">
                <a:solidFill>
                  <a:srgbClr val="404040"/>
                </a:solidFill>
                <a:effectLst/>
                <a:latin typeface="Franklin Gothic Book"/>
                <a:ea typeface="Franklin Gothic Book"/>
                <a:cs typeface="Franklin Gothic Book"/>
              </a:rPr>
              <a:t>チャイ ティーをプレミアムで本格的かつ多用途な製品として位置づけ、販売する</a:t>
            </a:r>
          </a:p>
          <a:p>
            <a:pPr lvl="1">
              <a:lnSpc>
                <a:spcPct val="90000"/>
              </a:lnSpc>
            </a:pPr>
            <a:r>
              <a:rPr lang="es-ES" sz="1900" b="0" i="0" strike="noStrike" cap="none" baseline="0">
                <a:solidFill>
                  <a:srgbClr val="404040"/>
                </a:solidFill>
                <a:effectLst/>
                <a:latin typeface="Franklin Gothic Book"/>
                <a:ea typeface="Franklin Gothic Book"/>
                <a:cs typeface="Franklin Gothic Book"/>
              </a:rPr>
              <a:t>さまざまなセグメントや機会にアピール</a:t>
            </a:r>
          </a:p>
          <a:p>
            <a:pPr>
              <a:lnSpc>
                <a:spcPct val="90000"/>
              </a:lnSpc>
            </a:pPr>
            <a:r>
              <a:rPr lang="es-ES" sz="1900" b="0" i="0" strike="noStrike" cap="none" baseline="0">
                <a:solidFill>
                  <a:srgbClr val="404040"/>
                </a:solidFill>
                <a:effectLst/>
                <a:latin typeface="Franklin Gothic Book"/>
                <a:ea typeface="Franklin Gothic Book"/>
                <a:cs typeface="Franklin Gothic Book"/>
              </a:rPr>
              <a:t>豊かな香り、風味、健康上の利点などの独自の機能と利点を活用する</a:t>
            </a:r>
          </a:p>
          <a:p>
            <a:pPr lvl="1">
              <a:lnSpc>
                <a:spcPct val="90000"/>
              </a:lnSpc>
            </a:pPr>
            <a:r>
              <a:rPr lang="es-ES" sz="1900" b="0" i="0" strike="noStrike" cap="none" baseline="0">
                <a:solidFill>
                  <a:srgbClr val="404040"/>
                </a:solidFill>
                <a:effectLst/>
                <a:latin typeface="Franklin Gothic Book"/>
                <a:ea typeface="Franklin Gothic Book"/>
                <a:cs typeface="Franklin Gothic Book"/>
              </a:rPr>
              <a:t>他のお茶製品との差別化</a:t>
            </a:r>
          </a:p>
          <a:p>
            <a:pPr>
              <a:lnSpc>
                <a:spcPct val="90000"/>
              </a:lnSpc>
            </a:pPr>
            <a:r>
              <a:rPr lang="es-ES" sz="1900" b="0" i="0" strike="noStrike" cap="none" baseline="0">
                <a:solidFill>
                  <a:srgbClr val="404040"/>
                </a:solidFill>
                <a:effectLst/>
                <a:latin typeface="Franklin Gothic Book"/>
                <a:ea typeface="Franklin Gothic Book"/>
                <a:cs typeface="Franklin Gothic Book"/>
              </a:rPr>
              <a:t>オンラインとオフラインの戦略を組み合わせてターゲット ユーザーにリーチし、エンゲージメントを図る</a:t>
            </a:r>
          </a:p>
          <a:p>
            <a:pPr lvl="1">
              <a:lnSpc>
                <a:spcPct val="90000"/>
              </a:lnSpc>
            </a:pPr>
            <a:r>
              <a:rPr lang="es-ES" sz="1900" b="0" i="0" strike="noStrike" cap="none" baseline="0">
                <a:solidFill>
                  <a:srgbClr val="404040"/>
                </a:solidFill>
                <a:effectLst/>
                <a:latin typeface="Franklin Gothic Book"/>
                <a:ea typeface="Franklin Gothic Book"/>
                <a:cs typeface="Franklin Gothic Book"/>
              </a:rPr>
              <a:t>忠実で満足度の高い顧客ベースを構築する</a:t>
            </a:r>
          </a:p>
          <a:p>
            <a:pPr>
              <a:lnSpc>
                <a:spcPct val="90000"/>
              </a:lnSpc>
            </a:pPr>
            <a:r>
              <a:rPr lang="es-ES" sz="1900" b="0" i="0" strike="noStrike" cap="none" baseline="0">
                <a:solidFill>
                  <a:srgbClr val="404040"/>
                </a:solidFill>
                <a:effectLst/>
                <a:latin typeface="Franklin Gothic Book"/>
                <a:ea typeface="Franklin Gothic Book"/>
                <a:cs typeface="Franklin Gothic Book"/>
              </a:rPr>
              <a:t>価格、認知度、競争、規制、持続可能性などの課題と脅威を克服する</a:t>
            </a:r>
          </a:p>
          <a:p>
            <a:pPr lvl="1">
              <a:lnSpc>
                <a:spcPct val="90000"/>
              </a:lnSpc>
            </a:pPr>
            <a:r>
              <a:rPr lang="es-ES" sz="1900" b="0" i="0" strike="noStrike" cap="none" baseline="0">
                <a:solidFill>
                  <a:srgbClr val="404040"/>
                </a:solidFill>
                <a:effectLst/>
                <a:latin typeface="Franklin Gothic Book"/>
                <a:ea typeface="Franklin Gothic Book"/>
                <a:cs typeface="Franklin Gothic Book"/>
              </a:rPr>
              <a:t>プロモーション計画と戦略を常に監視、評価、調整する</a:t>
            </a:r>
          </a:p>
        </p:txBody>
      </p:sp>
    </p:spTree>
    <p:extLst>
      <p:ext uri="{BB962C8B-B14F-4D97-AF65-F5344CB8AC3E}">
        <p14:creationId xmlns:p14="http://schemas.microsoft.com/office/powerpoint/2010/main" val="2296988585"/>
      </p:ext>
    </p:extLst>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2">
            <a:tint val="90000"/>
            <a:shade val="97000"/>
            <a:satMod val="130000"/>
          </a:schemeClr>
        </a:solidFill>
        <a:effectLst/>
      </p:bgPr>
    </p:bg>
    <p:spTree>
      <p:nvGrpSpPr>
        <p:cNvPr id="1" name=""/>
        <p:cNvGrpSpPr/>
        <p:nvPr/>
      </p:nvGrpSpPr>
      <p:grpSpPr>
        <a:xfrm>
          <a:off x="0" y="0"/>
          <a:ext cx="0" cy="0"/>
        </a:xfrm>
      </p:grpSpPr>
      <p:sp>
        <p:nvSpPr>
          <p:cNvPr id="15" name="Rectangle 14">
            <a:extLst>
              <a:ext uri="{FF2B5EF4-FFF2-40B4-BE49-F238E27FC236}">
                <a16:creationId xmlns:a16="http://schemas.microsoft.com/office/drawing/2014/main" id="{F5FE1B2C-7BC1-4AE2-9A50-2A4A70A9D6A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97E8244A-2C81-4C0E-A929-3EC8EFF355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458724" y="457200"/>
            <a:ext cx="11274552" cy="5943600"/>
          </a:xfrm>
          <a:prstGeom prst="rect">
            <a:avLst/>
          </a:prstGeom>
          <a:ln w="127000" cap="sq" cmpd="thinThick">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B452959-0800-DDAF-BBEA-FDA91B9FA864}"/>
              </a:ext>
            </a:extLst>
          </p:cNvPr>
          <p:cNvSpPr>
            <a:spLocks noGrp="1"/>
          </p:cNvSpPr>
          <p:nvPr>
            <p:ph type="title"/>
          </p:nvPr>
        </p:nvSpPr>
        <p:spPr>
          <a:xfrm>
            <a:off x="858749" y="963997"/>
            <a:ext cx="3787457" cy="4938361"/>
          </a:xfrm>
        </p:spPr>
        <p:txBody>
          <a:bodyPr anchor="ctr">
            <a:normAutofit/>
          </a:bodyPr>
          <a:lstStyle/>
          <a:p>
            <a:pPr algn="r"/>
            <a:r>
              <a:rPr lang="es-ES" sz="4700" b="0" i="0" strike="noStrike" cap="none" baseline="0">
                <a:solidFill>
                  <a:srgbClr val="404040"/>
                </a:solidFill>
                <a:effectLst/>
                <a:latin typeface="Bookman Old Style"/>
                <a:ea typeface="Bookman Old Style"/>
                <a:cs typeface="Bookman Old Style"/>
              </a:rPr>
              <a:t>Programa</a:t>
            </a:r>
          </a:p>
        </p:txBody>
      </p:sp>
      <p:cxnSp>
        <p:nvCxnSpPr>
          <p:cNvPr id="19" name="Straight Connector 18">
            <a:extLst>
              <a:ext uri="{FF2B5EF4-FFF2-40B4-BE49-F238E27FC236}">
                <a16:creationId xmlns:a16="http://schemas.microsoft.com/office/drawing/2014/main" id="{02CC3441-26B3-4381-B3DF-8AE3C288BC0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4971974" y="2057399"/>
            <a:ext cx="0" cy="2743200"/>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167ECB0-510E-D567-9E9F-38EB55F19154}"/>
              </a:ext>
            </a:extLst>
          </p:cNvPr>
          <p:cNvSpPr>
            <a:spLocks noGrp="1"/>
          </p:cNvSpPr>
          <p:nvPr>
            <p:ph idx="1"/>
          </p:nvPr>
        </p:nvSpPr>
        <p:spPr>
          <a:xfrm>
            <a:off x="5301798" y="963507"/>
            <a:ext cx="5968181" cy="4938851"/>
          </a:xfrm>
        </p:spPr>
        <p:txBody>
          <a:bodyPr anchor="ctr">
            <a:normAutofit/>
          </a:bodyPr>
          <a:lstStyle/>
          <a:p>
            <a:pPr>
              <a:lnSpc>
                <a:spcPct val="100000"/>
              </a:lnSpc>
            </a:pPr>
            <a:r>
              <a:rPr lang="es-ES" sz="1800" b="0" i="0" strike="noStrike" cap="none" baseline="0">
                <a:solidFill>
                  <a:srgbClr val="404040"/>
                </a:solidFill>
                <a:effectLst/>
                <a:latin typeface="Franklin Gothic Book"/>
                <a:ea typeface="Franklin Gothic Book"/>
                <a:cs typeface="Franklin Gothic Book"/>
              </a:rPr>
              <a:t>Introducción</a:t>
            </a:r>
          </a:p>
          <a:p>
            <a:pPr>
              <a:lnSpc>
                <a:spcPct val="100000"/>
              </a:lnSpc>
            </a:pPr>
            <a:r>
              <a:rPr lang="es-ES" sz="1800" b="0" i="0" strike="noStrike" cap="none" baseline="0">
                <a:solidFill>
                  <a:srgbClr val="404040"/>
                </a:solidFill>
                <a:effectLst/>
                <a:latin typeface="Franklin Gothic Book"/>
                <a:ea typeface="Franklin Gothic Book"/>
                <a:cs typeface="Franklin Gothic Book"/>
              </a:rPr>
              <a:t>Descripción del producto</a:t>
            </a:r>
          </a:p>
          <a:p>
            <a:pPr>
              <a:lnSpc>
                <a:spcPct val="100000"/>
              </a:lnSpc>
            </a:pPr>
            <a:r>
              <a:rPr lang="es-ES" sz="1800" b="0" i="0" strike="noStrike" cap="none" baseline="0">
                <a:solidFill>
                  <a:srgbClr val="404040"/>
                </a:solidFill>
                <a:effectLst/>
                <a:latin typeface="Franklin Gothic Book"/>
                <a:ea typeface="Franklin Gothic Book"/>
                <a:cs typeface="Franklin Gothic Book"/>
              </a:rPr>
              <a:t>製品説明 (1/2)</a:t>
            </a:r>
          </a:p>
          <a:p>
            <a:pPr>
              <a:lnSpc>
                <a:spcPct val="100000"/>
              </a:lnSpc>
            </a:pPr>
            <a:r>
              <a:rPr lang="es-ES" sz="1800" b="0" i="0" strike="noStrike" cap="none" baseline="0">
                <a:solidFill>
                  <a:srgbClr val="404040"/>
                </a:solidFill>
                <a:effectLst/>
                <a:latin typeface="Franklin Gothic Book"/>
                <a:ea typeface="Franklin Gothic Book"/>
                <a:cs typeface="Franklin Gothic Book"/>
              </a:rPr>
              <a:t>製品説明 (2/2)</a:t>
            </a:r>
          </a:p>
          <a:p>
            <a:pPr>
              <a:lnSpc>
                <a:spcPct val="100000"/>
              </a:lnSpc>
            </a:pPr>
            <a:r>
              <a:rPr lang="es-ES" sz="1800" b="0" i="0" strike="noStrike" cap="none" baseline="0">
                <a:solidFill>
                  <a:srgbClr val="404040"/>
                </a:solidFill>
                <a:effectLst/>
                <a:latin typeface="Franklin Gothic Book"/>
                <a:ea typeface="Franklin Gothic Book"/>
                <a:cs typeface="Franklin Gothic Book"/>
              </a:rPr>
              <a:t>市場の動向と需要</a:t>
            </a:r>
          </a:p>
          <a:p>
            <a:pPr>
              <a:lnSpc>
                <a:spcPct val="100000"/>
              </a:lnSpc>
            </a:pPr>
            <a:r>
              <a:rPr lang="es-ES" sz="1800" b="0" i="0" strike="noStrike" cap="none" baseline="0">
                <a:solidFill>
                  <a:srgbClr val="404040"/>
                </a:solidFill>
                <a:effectLst/>
                <a:latin typeface="Franklin Gothic Book"/>
                <a:ea typeface="Franklin Gothic Book"/>
                <a:cs typeface="Franklin Gothic Book"/>
              </a:rPr>
              <a:t>ラテン アメリカにおけるチャイ ティーの市場シェア</a:t>
            </a:r>
          </a:p>
          <a:p>
            <a:pPr>
              <a:lnSpc>
                <a:spcPct val="100000"/>
              </a:lnSpc>
            </a:pPr>
            <a:r>
              <a:rPr lang="es-ES" sz="1800" b="0" i="0" strike="noStrike" cap="none" baseline="0">
                <a:solidFill>
                  <a:srgbClr val="404040"/>
                </a:solidFill>
                <a:effectLst/>
                <a:latin typeface="Franklin Gothic Book"/>
                <a:ea typeface="Franklin Gothic Book"/>
                <a:cs typeface="Franklin Gothic Book"/>
              </a:rPr>
              <a:t>流通チャネル</a:t>
            </a:r>
          </a:p>
          <a:p>
            <a:pPr>
              <a:lnSpc>
                <a:spcPct val="100000"/>
              </a:lnSpc>
            </a:pPr>
            <a:r>
              <a:rPr lang="es-ES" sz="1800" b="0" i="0" strike="noStrike" cap="none" baseline="0">
                <a:solidFill>
                  <a:srgbClr val="404040"/>
                </a:solidFill>
                <a:effectLst/>
                <a:latin typeface="Franklin Gothic Book"/>
                <a:ea typeface="Franklin Gothic Book"/>
                <a:cs typeface="Franklin Gothic Book"/>
              </a:rPr>
              <a:t>プロモーション計画と戦略</a:t>
            </a:r>
          </a:p>
          <a:p>
            <a:pPr>
              <a:lnSpc>
                <a:spcPct val="100000"/>
              </a:lnSpc>
            </a:pPr>
            <a:r>
              <a:rPr lang="es-ES" sz="1800" b="0" i="0" strike="noStrike" cap="none" baseline="0">
                <a:solidFill>
                  <a:srgbClr val="404040"/>
                </a:solidFill>
                <a:effectLst/>
                <a:latin typeface="Franklin Gothic Book"/>
                <a:ea typeface="Franklin Gothic Book"/>
                <a:cs typeface="Franklin Gothic Book"/>
              </a:rPr>
              <a:t>期待される成果と課題</a:t>
            </a:r>
          </a:p>
          <a:p>
            <a:pPr>
              <a:lnSpc>
                <a:spcPct val="100000"/>
              </a:lnSpc>
            </a:pPr>
            <a:r>
              <a:rPr lang="es-ES" sz="1800" b="0" i="0" strike="noStrike" cap="none" baseline="0">
                <a:solidFill>
                  <a:srgbClr val="404040"/>
                </a:solidFill>
                <a:effectLst/>
                <a:latin typeface="Franklin Gothic Book"/>
                <a:ea typeface="Franklin Gothic Book"/>
                <a:cs typeface="Franklin Gothic Book"/>
              </a:rPr>
              <a:t>推奨事項と結論</a:t>
            </a:r>
          </a:p>
        </p:txBody>
      </p:sp>
    </p:spTree>
    <p:extLst>
      <p:ext uri="{BB962C8B-B14F-4D97-AF65-F5344CB8AC3E}">
        <p14:creationId xmlns:p14="http://schemas.microsoft.com/office/powerpoint/2010/main" val="1173435060"/>
      </p:ext>
    </p:extLst>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23" name="Rectangle 22">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25" name="Straight Connector 24">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E844E128-FF69-4E9F-8327-6B504B3C5A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 y="0"/>
            <a:ext cx="12191985"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A6BFA77-394F-A689-3324-CFC0387B1986}"/>
              </a:ext>
            </a:extLst>
          </p:cNvPr>
          <p:cNvSpPr>
            <a:spLocks noGrp="1"/>
          </p:cNvSpPr>
          <p:nvPr>
            <p:ph type="title"/>
          </p:nvPr>
        </p:nvSpPr>
        <p:spPr>
          <a:xfrm>
            <a:off x="643467" y="516835"/>
            <a:ext cx="3448259" cy="1666501"/>
          </a:xfrm>
        </p:spPr>
        <p:txBody>
          <a:bodyPr vert="horz" lIns="91440" tIns="45720" rIns="91440" bIns="45720" rtlCol="0" anchor="b">
            <a:normAutofit/>
          </a:bodyPr>
          <a:lstStyle/>
          <a:p>
            <a:r>
              <a:rPr lang="es-ES" sz="4000" b="0" i="0" strike="noStrike" cap="none" baseline="0">
                <a:solidFill>
                  <a:srgbClr val="FFFFFF"/>
                </a:solidFill>
                <a:effectLst/>
                <a:latin typeface="Bookman Old Style"/>
                <a:ea typeface="Bookman Old Style"/>
                <a:cs typeface="Bookman Old Style"/>
              </a:rPr>
              <a:t>Introducción</a:t>
            </a:r>
          </a:p>
        </p:txBody>
      </p:sp>
      <p:cxnSp>
        <p:nvCxnSpPr>
          <p:cNvPr id="29" name="Straight Connector 28">
            <a:extLst>
              <a:ext uri="{FF2B5EF4-FFF2-40B4-BE49-F238E27FC236}">
                <a16:creationId xmlns:a16="http://schemas.microsoft.com/office/drawing/2014/main" id="{055CEADF-09EA-423C-8C45-F94AF44D5AF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23686" y="2353592"/>
            <a:ext cx="329184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2D71011D-BBB3-A2B4-F8B7-F40A8C4716DD}"/>
              </a:ext>
            </a:extLst>
          </p:cNvPr>
          <p:cNvSpPr>
            <a:spLocks noGrp="1"/>
          </p:cNvSpPr>
          <p:nvPr>
            <p:ph sz="half" idx="2"/>
          </p:nvPr>
        </p:nvSpPr>
        <p:spPr>
          <a:xfrm>
            <a:off x="643467" y="2546224"/>
            <a:ext cx="3448259" cy="3342747"/>
          </a:xfrm>
        </p:spPr>
        <p:txBody>
          <a:bodyPr vert="horz" lIns="0" tIns="45720" rIns="0" bIns="45720" rtlCol="0">
            <a:normAutofit/>
          </a:bodyPr>
          <a:lstStyle/>
          <a:p>
            <a:pPr>
              <a:lnSpc>
                <a:spcPct val="90000"/>
              </a:lnSpc>
            </a:pPr>
            <a:r>
              <a:rPr lang="es-ES" sz="1500" b="0" i="0" strike="noStrike" cap="none" baseline="0">
                <a:solidFill>
                  <a:srgbClr val="FFFFFF"/>
                </a:solidFill>
                <a:effectLst/>
                <a:latin typeface="Franklin Gothic Book"/>
                <a:ea typeface="Franklin Gothic Book"/>
                <a:cs typeface="Franklin Gothic Book"/>
              </a:rPr>
              <a:t>製品の説明、特徴、利点</a:t>
            </a:r>
          </a:p>
          <a:p>
            <a:pPr>
              <a:lnSpc>
                <a:spcPct val="90000"/>
              </a:lnSpc>
            </a:pPr>
            <a:r>
              <a:rPr lang="es-ES" sz="1500" b="0" i="0" strike="noStrike" cap="none" baseline="0">
                <a:solidFill>
                  <a:srgbClr val="FFFFFF"/>
                </a:solidFill>
                <a:effectLst/>
                <a:latin typeface="Franklin Gothic Book"/>
                <a:ea typeface="Franklin Gothic Book"/>
                <a:cs typeface="Franklin Gothic Book"/>
              </a:rPr>
              <a:t>ラテン アメリカの市場の動向と需要</a:t>
            </a:r>
          </a:p>
          <a:p>
            <a:pPr>
              <a:lnSpc>
                <a:spcPct val="90000"/>
              </a:lnSpc>
            </a:pPr>
            <a:r>
              <a:rPr lang="es-ES" sz="1500" b="0" i="0" strike="noStrike" cap="none" baseline="0">
                <a:solidFill>
                  <a:srgbClr val="FFFFFF"/>
                </a:solidFill>
                <a:effectLst/>
                <a:latin typeface="Franklin Gothic Book"/>
                <a:ea typeface="Franklin Gothic Book"/>
                <a:cs typeface="Franklin Gothic Book"/>
              </a:rPr>
              <a:t>ラテン アメリカにおける競合分析</a:t>
            </a:r>
          </a:p>
          <a:p>
            <a:pPr>
              <a:lnSpc>
                <a:spcPct val="90000"/>
              </a:lnSpc>
            </a:pPr>
            <a:r>
              <a:rPr lang="es-ES" sz="1500" b="0" i="0" strike="noStrike" cap="none" baseline="0">
                <a:solidFill>
                  <a:srgbClr val="FFFFFF"/>
                </a:solidFill>
                <a:effectLst/>
                <a:latin typeface="Franklin Gothic Book"/>
                <a:ea typeface="Franklin Gothic Book"/>
                <a:cs typeface="Franklin Gothic Book"/>
              </a:rPr>
              <a:t>ラテン アメリカにおける流通チャネル</a:t>
            </a:r>
          </a:p>
          <a:p>
            <a:pPr>
              <a:lnSpc>
                <a:spcPct val="90000"/>
              </a:lnSpc>
            </a:pPr>
            <a:r>
              <a:rPr lang="es-ES" sz="1500" b="0" i="0" strike="noStrike" cap="none" baseline="0">
                <a:solidFill>
                  <a:srgbClr val="FFFFFF"/>
                </a:solidFill>
                <a:effectLst/>
                <a:latin typeface="Franklin Gothic Book"/>
                <a:ea typeface="Franklin Gothic Book"/>
                <a:cs typeface="Franklin Gothic Book"/>
              </a:rPr>
              <a:t>ラテン アメリカにおけるプロモーション計画と戦略</a:t>
            </a:r>
          </a:p>
          <a:p>
            <a:pPr>
              <a:lnSpc>
                <a:spcPct val="90000"/>
              </a:lnSpc>
            </a:pPr>
            <a:r>
              <a:rPr lang="es-ES" sz="1500" b="0" i="0" strike="noStrike" cap="none" baseline="0">
                <a:solidFill>
                  <a:srgbClr val="FFFFFF"/>
                </a:solidFill>
                <a:effectLst/>
                <a:latin typeface="Franklin Gothic Book"/>
                <a:ea typeface="Franklin Gothic Book"/>
                <a:cs typeface="Franklin Gothic Book"/>
              </a:rPr>
              <a:t>期待される成果と課題</a:t>
            </a:r>
          </a:p>
          <a:p>
            <a:pPr>
              <a:lnSpc>
                <a:spcPct val="90000"/>
              </a:lnSpc>
            </a:pPr>
            <a:r>
              <a:rPr lang="es-ES" sz="1500" b="0" i="0" strike="noStrike" cap="none" baseline="0">
                <a:solidFill>
                  <a:srgbClr val="FFFFFF"/>
                </a:solidFill>
                <a:effectLst/>
                <a:latin typeface="Franklin Gothic Book"/>
                <a:ea typeface="Franklin Gothic Book"/>
                <a:cs typeface="Franklin Gothic Book"/>
              </a:rPr>
              <a:t>推奨事項と結論</a:t>
            </a:r>
          </a:p>
        </p:txBody>
      </p:sp>
      <p:pic>
        <p:nvPicPr>
          <p:cNvPr id="5" name="Content Placeholder 4" descr="Indian masala chai tea. Spiced tea with milk on the rustic wooden table.">
            <a:extLst>
              <a:ext uri="{FF2B5EF4-FFF2-40B4-BE49-F238E27FC236}">
                <a16:creationId xmlns:a16="http://schemas.microsoft.com/office/drawing/2014/main" id="{9A3808EA-8867-40A0-A0EF-17D43ED8A5E3}"/>
              </a:ext>
            </a:extLst>
          </p:cNvPr>
          <p:cNvPicPr>
            <a:picLocks noGrp="1" noChangeAspect="1"/>
          </p:cNvPicPr>
          <p:nvPr>
            <p:ph sz="half" idx="1"/>
          </p:nvPr>
        </p:nvPicPr>
        <p:blipFill>
          <a:blip r:embed="rId3"/>
          <a:srcRect l="18097" r="8537" b="-1"/>
          <a:stretch>
            <a:fillRect/>
          </a:stretch>
        </p:blipFill>
        <p:spPr>
          <a:xfrm>
            <a:off x="4654296" y="10"/>
            <a:ext cx="7537703" cy="6857990"/>
          </a:xfrm>
          <a:prstGeom prst="rect">
            <a:avLst/>
          </a:prstGeom>
        </p:spPr>
      </p:pic>
    </p:spTree>
    <p:extLst>
      <p:ext uri="{BB962C8B-B14F-4D97-AF65-F5344CB8AC3E}">
        <p14:creationId xmlns:p14="http://schemas.microsoft.com/office/powerpoint/2010/main" val="1308830167"/>
      </p:ext>
    </p:extLst>
  </p:cSld>
  <p:clrMapOvr>
    <a:overrideClrMapping bg1="dk1" tx1="lt1" bg2="dk2" tx2="lt2" accent1="accent1" accent2="accent2" accent3="accent3" accent4="accent4" accent5="accent5" accent6="accent6" hlink="hlink" folHlink="folHlink"/>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39B4056F-1959-4627-A683-77F6C0603FC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D8D7349B-C9FA-4FCE-A1FF-948F460A3A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07" y="4554906"/>
            <a:ext cx="12188952" cy="2303094"/>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E6863AE-2DE4-0D8E-F068-2D4BB057BBBB}"/>
              </a:ext>
            </a:extLst>
          </p:cNvPr>
          <p:cNvSpPr>
            <a:spLocks noGrp="1"/>
          </p:cNvSpPr>
          <p:nvPr>
            <p:ph type="title"/>
          </p:nvPr>
        </p:nvSpPr>
        <p:spPr>
          <a:xfrm>
            <a:off x="633998" y="4905301"/>
            <a:ext cx="4988879" cy="1554485"/>
          </a:xfrm>
        </p:spPr>
        <p:txBody>
          <a:bodyPr vert="horz" lIns="91440" tIns="45720" rIns="91440" bIns="45720" rtlCol="0" anchor="ctr">
            <a:normAutofit/>
          </a:bodyPr>
          <a:lstStyle/>
          <a:p>
            <a:pPr algn="r"/>
            <a:r>
              <a:rPr lang="es-ES" sz="4000" b="0" i="0" strike="noStrike" cap="none" baseline="0">
                <a:solidFill>
                  <a:srgbClr val="FFFFFF"/>
                </a:solidFill>
                <a:effectLst/>
                <a:latin typeface="Bookman Old Style"/>
                <a:ea typeface="Bookman Old Style"/>
                <a:cs typeface="Bookman Old Style"/>
              </a:rPr>
              <a:t>Descripción del producto</a:t>
            </a:r>
          </a:p>
        </p:txBody>
      </p:sp>
      <p:cxnSp>
        <p:nvCxnSpPr>
          <p:cNvPr id="19" name="Straight Connector 18">
            <a:extLst>
              <a:ext uri="{FF2B5EF4-FFF2-40B4-BE49-F238E27FC236}">
                <a16:creationId xmlns:a16="http://schemas.microsoft.com/office/drawing/2014/main" id="{55646586-8E5D-4A2B-BDA9-01CE28AC89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820770" y="5247564"/>
            <a:ext cx="0" cy="87345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336E2507-A329-0927-AAE3-9B079B3EC56A}"/>
              </a:ext>
            </a:extLst>
          </p:cNvPr>
          <p:cNvSpPr>
            <a:spLocks noGrp="1"/>
          </p:cNvSpPr>
          <p:nvPr>
            <p:ph sz="half" idx="2"/>
          </p:nvPr>
        </p:nvSpPr>
        <p:spPr>
          <a:xfrm>
            <a:off x="6064301" y="4905300"/>
            <a:ext cx="5493699" cy="1554485"/>
          </a:xfrm>
        </p:spPr>
        <p:txBody>
          <a:bodyPr vert="horz" lIns="0" tIns="45720" rIns="0" bIns="45720" rtlCol="0" anchor="ctr">
            <a:normAutofit/>
          </a:bodyPr>
          <a:lstStyle/>
          <a:p>
            <a:pPr>
              <a:lnSpc>
                <a:spcPct val="90000"/>
              </a:lnSpc>
            </a:pPr>
            <a:r>
              <a:rPr lang="es-ES" sz="1500" b="0" i="0" strike="noStrike" cap="none" baseline="0">
                <a:solidFill>
                  <a:srgbClr val="FFFFFF"/>
                </a:solidFill>
                <a:effectLst/>
                <a:latin typeface="Franklin Gothic Book"/>
                <a:ea typeface="Franklin Gothic Book"/>
                <a:cs typeface="Franklin Gothic Book"/>
              </a:rPr>
              <a:t>丁寧に作られたブレンド</a:t>
            </a:r>
          </a:p>
          <a:p>
            <a:pPr lvl="1">
              <a:lnSpc>
                <a:spcPct val="90000"/>
              </a:lnSpc>
            </a:pPr>
            <a:r>
              <a:rPr lang="es-ES" sz="1500" b="0" i="0" strike="noStrike" cap="none" baseline="0">
                <a:solidFill>
                  <a:srgbClr val="FFFFFF"/>
                </a:solidFill>
                <a:effectLst/>
                <a:latin typeface="Franklin Gothic Book"/>
                <a:ea typeface="Franklin Gothic Book"/>
                <a:cs typeface="Franklin Gothic Book"/>
              </a:rPr>
              <a:t>インドのチャイの時代を超えた伝統に敬意を表す</a:t>
            </a:r>
          </a:p>
          <a:p>
            <a:pPr>
              <a:lnSpc>
                <a:spcPct val="90000"/>
              </a:lnSpc>
            </a:pPr>
            <a:r>
              <a:rPr lang="es-ES" sz="1500" b="0" i="0" strike="noStrike" cap="none" baseline="0">
                <a:solidFill>
                  <a:srgbClr val="FFFFFF"/>
                </a:solidFill>
                <a:effectLst/>
                <a:latin typeface="Franklin Gothic Book"/>
                <a:ea typeface="Franklin Gothic Book"/>
                <a:cs typeface="Franklin Gothic Book"/>
              </a:rPr>
              <a:t>インドの活気に満ちた風景を巡る魅惑的な旅</a:t>
            </a:r>
          </a:p>
          <a:p>
            <a:pPr lvl="1">
              <a:lnSpc>
                <a:spcPct val="90000"/>
              </a:lnSpc>
            </a:pPr>
            <a:r>
              <a:rPr lang="es-ES" sz="1500" b="0" i="0" strike="noStrike" cap="none" baseline="0">
                <a:solidFill>
                  <a:srgbClr val="FFFFFF"/>
                </a:solidFill>
                <a:effectLst/>
                <a:latin typeface="Franklin Gothic Book"/>
                <a:ea typeface="Franklin Gothic Book"/>
                <a:cs typeface="Franklin Gothic Book"/>
              </a:rPr>
              <a:t>本格的なチャイ体験をご自宅で</a:t>
            </a:r>
          </a:p>
        </p:txBody>
      </p:sp>
      <p:graphicFrame>
        <p:nvGraphicFramePr>
          <p:cNvPr id="6" name="Content Placeholder 5">
            <a:extLst>
              <a:ext uri="{FF2B5EF4-FFF2-40B4-BE49-F238E27FC236}">
                <a16:creationId xmlns:a16="http://schemas.microsoft.com/office/drawing/2014/main" id="{7E0111FA-92E1-454E-A460-913369B74771}"/>
              </a:ext>
            </a:extLst>
          </p:cNvPr>
          <p:cNvGraphicFramePr>
            <a:graphicFrameLocks noGrp="1"/>
          </p:cNvGraphicFramePr>
          <p:nvPr>
            <p:ph sz="half" idx="1"/>
            <p:extLst>
              <p:ext uri="{D42A27DB-BD31-4B8C-83A1-F6EECF244321}">
                <p14:modId xmlns:p14="http://schemas.microsoft.com/office/powerpoint/2010/main" val="3445590745"/>
              </p:ext>
            </p:extLst>
          </p:nvPr>
        </p:nvGraphicFramePr>
        <p:xfrm>
          <a:off x="1346750" y="930063"/>
          <a:ext cx="9499602" cy="2983992"/>
        </p:xfrm>
        <a:graphic>
          <a:graphicData uri="http://schemas.openxmlformats.org/drawingml/2006/table">
            <a:tbl>
              <a:tblPr firstRow="1" bandRow="1">
                <a:tableStyleId>{5C22544A-7EE6-4342-B048-85BDC9FD1C3A}</a:tableStyleId>
              </a:tblPr>
              <a:tblGrid>
                <a:gridCol w="3166534">
                  <a:extLst>
                    <a:ext uri="{9D8B030D-6E8A-4147-A177-3AD203B41FA5}">
                      <a16:colId xmlns:a16="http://schemas.microsoft.com/office/drawing/2014/main" val="653077491"/>
                    </a:ext>
                  </a:extLst>
                </a:gridCol>
                <a:gridCol w="3166534">
                  <a:extLst>
                    <a:ext uri="{9D8B030D-6E8A-4147-A177-3AD203B41FA5}">
                      <a16:colId xmlns:a16="http://schemas.microsoft.com/office/drawing/2014/main" val="2878306612"/>
                    </a:ext>
                  </a:extLst>
                </a:gridCol>
                <a:gridCol w="3166534">
                  <a:extLst>
                    <a:ext uri="{9D8B030D-6E8A-4147-A177-3AD203B41FA5}">
                      <a16:colId xmlns:a16="http://schemas.microsoft.com/office/drawing/2014/main" val="2272217347"/>
                    </a:ext>
                  </a:extLst>
                </a:gridCol>
              </a:tblGrid>
              <a:tr h="1240536">
                <a:tc>
                  <a:txBody>
                    <a:bodyPr vert="horz" wrap="square"/>
                    <a:lstStyle/>
                    <a:p>
                      <a:r>
                        <a:rPr lang="es-ES" sz="3300" b="0" i="0" strike="noStrike" cap="none" baseline="0">
                          <a:solidFill>
                            <a:srgbClr val="FFFFFF"/>
                          </a:solidFill>
                          <a:effectLst/>
                          <a:latin typeface="Franklin Gothic Book"/>
                          <a:ea typeface="Franklin Gothic Book"/>
                          <a:cs typeface="Franklin Gothic Book"/>
                        </a:rPr>
                        <a:t>製品説明</a:t>
                      </a:r>
                    </a:p>
                  </a:txBody>
                  <a:tcPr marL="167640" marR="167640" marT="83820" marB="83820" anchor="ctr"/>
                </a:tc>
                <a:tc>
                  <a:txBody>
                    <a:bodyPr vert="horz" wrap="square"/>
                    <a:lstStyle/>
                    <a:p>
                      <a:r>
                        <a:rPr lang="es-ES" sz="3300" b="1" i="0" strike="noStrike" cap="none" baseline="0">
                          <a:solidFill>
                            <a:srgbClr val="FFFFFF"/>
                          </a:solidFill>
                          <a:effectLst/>
                          <a:latin typeface="Franklin Gothic Book"/>
                          <a:ea typeface="Franklin Gothic Book"/>
                          <a:cs typeface="Franklin Gothic Book"/>
                        </a:rPr>
                        <a:t>Características</a:t>
                      </a:r>
                    </a:p>
                  </a:txBody>
                  <a:tcPr marL="167640" marR="167640" marT="83820" marB="83820" anchor="ctr"/>
                </a:tc>
                <a:tc>
                  <a:txBody>
                    <a:bodyPr vert="horz" wrap="square"/>
                    <a:lstStyle/>
                    <a:p>
                      <a:r>
                        <a:rPr lang="es-ES" sz="3300" b="1" i="0" strike="noStrike" cap="none" baseline="0">
                          <a:solidFill>
                            <a:srgbClr val="FFFFFF"/>
                          </a:solidFill>
                          <a:effectLst/>
                          <a:latin typeface="Franklin Gothic Book"/>
                          <a:ea typeface="Franklin Gothic Book"/>
                          <a:cs typeface="Franklin Gothic Book"/>
                        </a:rPr>
                        <a:t>Ventajas</a:t>
                      </a:r>
                    </a:p>
                  </a:txBody>
                  <a:tcPr marL="167640" marR="167640" marT="83820" marB="83820" anchor="ctr"/>
                </a:tc>
                <a:extLst>
                  <a:ext uri="{0D108BD9-81ED-4DB2-BD59-A6C34878D82A}">
                    <a16:rowId xmlns:a16="http://schemas.microsoft.com/office/drawing/2014/main" val="1770408993"/>
                  </a:ext>
                </a:extLst>
              </a:tr>
              <a:tr h="1743456">
                <a:tc>
                  <a:txBody>
                    <a:bodyPr vert="horz" wrap="square"/>
                    <a:lstStyle/>
                    <a:p>
                      <a:r>
                        <a:rPr lang="es-ES" sz="3300" b="0" i="0" strike="noStrike" cap="none" baseline="0">
                          <a:solidFill>
                            <a:srgbClr val="000000"/>
                          </a:solidFill>
                          <a:effectLst/>
                          <a:latin typeface="Franklin Gothic Book"/>
                          <a:ea typeface="Franklin Gothic Book"/>
                          <a:cs typeface="Franklin Gothic Book"/>
                        </a:rPr>
                        <a:t>Mystic Spice Premium Chai Tea</a:t>
                      </a:r>
                    </a:p>
                  </a:txBody>
                  <a:tcPr marL="167640" marR="167640" marT="83820" marB="83820" anchor="ctr"/>
                </a:tc>
                <a:tc>
                  <a:txBody>
                    <a:bodyPr vert="horz" wrap="square"/>
                    <a:lstStyle/>
                    <a:p>
                      <a:r>
                        <a:rPr lang="es-ES" sz="3300" b="0" i="0" strike="noStrike" cap="none" baseline="0">
                          <a:solidFill>
                            <a:srgbClr val="000000"/>
                          </a:solidFill>
                          <a:effectLst/>
                          <a:latin typeface="Franklin Gothic Book"/>
                          <a:ea typeface="Franklin Gothic Book"/>
                          <a:cs typeface="Franklin Gothic Book"/>
                        </a:rPr>
                        <a:t>丁寧に作られたブレンド</a:t>
                      </a:r>
                    </a:p>
                  </a:txBody>
                  <a:tcPr marL="167640" marR="167640" marT="83820" marB="83820" anchor="ctr"/>
                </a:tc>
                <a:tc>
                  <a:txBody>
                    <a:bodyPr vert="horz" wrap="square"/>
                    <a:lstStyle/>
                    <a:p>
                      <a:r>
                        <a:rPr lang="es-ES" sz="3300" b="0" i="0" strike="noStrike" cap="none" baseline="0">
                          <a:solidFill>
                            <a:srgbClr val="000000"/>
                          </a:solidFill>
                          <a:effectLst/>
                          <a:latin typeface="Franklin Gothic Book"/>
                          <a:ea typeface="Franklin Gothic Book"/>
                          <a:cs typeface="Franklin Gothic Book"/>
                        </a:rPr>
                        <a:t>本格的なチャイ体験</a:t>
                      </a:r>
                    </a:p>
                  </a:txBody>
                  <a:tcPr marL="167640" marR="167640" marT="83820" marB="83820" anchor="ctr"/>
                </a:tc>
                <a:extLst>
                  <a:ext uri="{0D108BD9-81ED-4DB2-BD59-A6C34878D82A}">
                    <a16:rowId xmlns:a16="http://schemas.microsoft.com/office/drawing/2014/main" val="3029069579"/>
                  </a:ext>
                </a:extLst>
              </a:tr>
            </a:tbl>
          </a:graphicData>
        </a:graphic>
      </p:graphicFrame>
    </p:spTree>
    <p:extLst>
      <p:ext uri="{BB962C8B-B14F-4D97-AF65-F5344CB8AC3E}">
        <p14:creationId xmlns:p14="http://schemas.microsoft.com/office/powerpoint/2010/main" val="4063945202"/>
      </p:ext>
    </p:extLst>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10" name="Rectangle 9">
            <a:extLst>
              <a:ext uri="{FF2B5EF4-FFF2-40B4-BE49-F238E27FC236}">
                <a16:creationId xmlns:a16="http://schemas.microsoft.com/office/drawing/2014/main" id="{88F0A37D-2337-4AAF-98B0-7E4E9B9871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BB49428-18FA-81F9-1A84-D66AB829FB54}"/>
              </a:ext>
            </a:extLst>
          </p:cNvPr>
          <p:cNvSpPr>
            <a:spLocks noGrp="1"/>
          </p:cNvSpPr>
          <p:nvPr>
            <p:ph type="title"/>
          </p:nvPr>
        </p:nvSpPr>
        <p:spPr>
          <a:xfrm>
            <a:off x="1097280" y="286603"/>
            <a:ext cx="10058400" cy="1450757"/>
          </a:xfrm>
        </p:spPr>
        <p:txBody>
          <a:bodyPr>
            <a:normAutofit/>
          </a:bodyPr>
          <a:lstStyle/>
          <a:p>
            <a:r>
              <a:rPr lang="es-ES" sz="4700" b="0" i="0" strike="noStrike" cap="none" baseline="0">
                <a:solidFill>
                  <a:srgbClr val="404040"/>
                </a:solidFill>
                <a:effectLst/>
                <a:latin typeface="Bookman Old Style"/>
                <a:ea typeface="Bookman Old Style"/>
                <a:cs typeface="Bookman Old Style"/>
              </a:rPr>
              <a:t>製品説明 (1/2)</a:t>
            </a:r>
          </a:p>
        </p:txBody>
      </p:sp>
      <p:cxnSp>
        <p:nvCxnSpPr>
          <p:cNvPr id="12" name="Straight Connector 11">
            <a:extLst>
              <a:ext uri="{FF2B5EF4-FFF2-40B4-BE49-F238E27FC236}">
                <a16:creationId xmlns:a16="http://schemas.microsoft.com/office/drawing/2014/main" id="{F15CCCF0-E573-463A-9760-1FDC0B2CFBD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F7234D70-FB65-4E99-985E-64D219674D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5" name="Content Placeholder 4">
            <a:extLst>
              <a:ext uri="{FF2B5EF4-FFF2-40B4-BE49-F238E27FC236}">
                <a16:creationId xmlns:a16="http://schemas.microsoft.com/office/drawing/2014/main" id="{A3F305CA-639A-49BF-A4E0-B29BC8E80D0D}"/>
              </a:ext>
            </a:extLst>
          </p:cNvPr>
          <p:cNvGraphicFramePr>
            <a:graphicFrameLocks noGrp="1"/>
          </p:cNvGraphicFramePr>
          <p:nvPr>
            <p:ph idx="1"/>
            <p:extLst>
              <p:ext uri="{D42A27DB-BD31-4B8C-83A1-F6EECF244321}">
                <p14:modId xmlns:p14="http://schemas.microsoft.com/office/powerpoint/2010/main" val="2541948706"/>
              </p:ext>
            </p:extLst>
          </p:nvPr>
        </p:nvGraphicFramePr>
        <p:xfrm>
          <a:off x="1096963" y="2287915"/>
          <a:ext cx="10058401" cy="3407281"/>
        </p:xfrm>
        <a:graphic>
          <a:graphicData uri="http://schemas.openxmlformats.org/drawingml/2006/table">
            <a:tbl>
              <a:tblPr firstRow="1" bandRow="1">
                <a:tableStyleId>{5C22544A-7EE6-4342-B048-85BDC9FD1C3A}</a:tableStyleId>
              </a:tblPr>
              <a:tblGrid>
                <a:gridCol w="5019947">
                  <a:extLst>
                    <a:ext uri="{9D8B030D-6E8A-4147-A177-3AD203B41FA5}">
                      <a16:colId xmlns:a16="http://schemas.microsoft.com/office/drawing/2014/main" val="496415718"/>
                    </a:ext>
                  </a:extLst>
                </a:gridCol>
                <a:gridCol w="5038454">
                  <a:extLst>
                    <a:ext uri="{9D8B030D-6E8A-4147-A177-3AD203B41FA5}">
                      <a16:colId xmlns:a16="http://schemas.microsoft.com/office/drawing/2014/main" val="159665682"/>
                    </a:ext>
                  </a:extLst>
                </a:gridCol>
              </a:tblGrid>
              <a:tr h="363233">
                <a:tc>
                  <a:txBody>
                    <a:bodyPr vert="horz" wrap="square"/>
                    <a:lstStyle/>
                    <a:p>
                      <a:pPr>
                        <a:spcAft>
                          <a:spcPct val="0"/>
                        </a:spcAft>
                      </a:pPr>
                      <a:r>
                        <a:rPr lang="es-ES" sz="1400" b="1" i="0" strike="noStrike" cap="none" baseline="0">
                          <a:solidFill>
                            <a:srgbClr val="FFFFFF"/>
                          </a:solidFill>
                          <a:effectLst/>
                          <a:latin typeface="Franklin Gothic Book"/>
                          <a:ea typeface="Franklin Gothic Book"/>
                          <a:cs typeface="Franklin Gothic Book"/>
                        </a:rPr>
                        <a:t>Nombre del producto</a:t>
                      </a:r>
                      <a:endParaRPr lang="en-US" sz="2300">
                        <a:effectLst/>
                      </a:endParaRPr>
                    </a:p>
                  </a:txBody>
                  <a:tcPr marL="49352" marR="49352" marT="49352" marB="49352"/>
                </a:tc>
                <a:tc>
                  <a:txBody>
                    <a:bodyPr vert="horz" wrap="square"/>
                    <a:lstStyle/>
                    <a:p>
                      <a:pPr>
                        <a:spcAft>
                          <a:spcPct val="0"/>
                        </a:spcAft>
                      </a:pPr>
                      <a:r>
                        <a:rPr lang="es-ES" sz="1400" b="0" i="0" strike="noStrike" cap="none" baseline="0">
                          <a:solidFill>
                            <a:srgbClr val="FFFFFF"/>
                          </a:solidFill>
                          <a:effectLst/>
                          <a:latin typeface="Franklin Gothic Book"/>
                          <a:ea typeface="Franklin Gothic Book"/>
                          <a:cs typeface="Franklin Gothic Book"/>
                        </a:rPr>
                        <a:t>製品説明</a:t>
                      </a:r>
                      <a:endParaRPr lang="en-US" sz="2300">
                        <a:effectLst/>
                      </a:endParaRPr>
                    </a:p>
                  </a:txBody>
                  <a:tcPr marL="49352" marR="49352" marT="49352" marB="49352"/>
                </a:tc>
                <a:extLst>
                  <a:ext uri="{0D108BD9-81ED-4DB2-BD59-A6C34878D82A}">
                    <a16:rowId xmlns:a16="http://schemas.microsoft.com/office/drawing/2014/main" val="1533271253"/>
                  </a:ext>
                </a:extLst>
              </a:tr>
              <a:tr h="1448982">
                <a:tc>
                  <a:txBody>
                    <a:bodyPr vert="horz" wrap="square"/>
                    <a:lstStyle/>
                    <a:p>
                      <a:pPr>
                        <a:spcAft>
                          <a:spcPct val="0"/>
                        </a:spcAft>
                      </a:pPr>
                      <a:r>
                        <a:rPr lang="es-ES" sz="1400" b="0" i="0" strike="noStrike" cap="none" baseline="0">
                          <a:solidFill>
                            <a:srgbClr val="000000"/>
                          </a:solidFill>
                          <a:effectLst/>
                          <a:latin typeface="Franklin Gothic Book"/>
                          <a:ea typeface="Franklin Gothic Book"/>
                          <a:cs typeface="Franklin Gothic Book"/>
                        </a:rPr>
                        <a:t>Mystic Spice Premium Chai Tea</a:t>
                      </a:r>
                      <a:endParaRPr lang="en-US" sz="2300">
                        <a:effectLst/>
                      </a:endParaRPr>
                    </a:p>
                  </a:txBody>
                  <a:tcPr marL="49352" marR="49352" marT="49352" marB="49352"/>
                </a:tc>
                <a:tc>
                  <a:txBody>
                    <a:bodyPr vert="horz" wrap="square"/>
                    <a:lstStyle/>
                    <a:p>
                      <a:pPr>
                        <a:spcAft>
                          <a:spcPct val="0"/>
                        </a:spcAft>
                      </a:pPr>
                      <a:r>
                        <a:rPr lang="es-ES" sz="1400" b="0" i="0" strike="noStrike" cap="none" baseline="0">
                          <a:solidFill>
                            <a:srgbClr val="000000"/>
                          </a:solidFill>
                          <a:effectLst/>
                          <a:latin typeface="Franklin Gothic Book"/>
                          <a:ea typeface="Franklin Gothic Book"/>
                          <a:cs typeface="Franklin Gothic Book"/>
                        </a:rPr>
                        <a:t>インドのチャイの時代を超越した伝統に敬意を表し、細心の注意を払って作られたブレンドである Mystic Spice Premium Chai Tea の豊かで香り高い抱擁をお楽しみください。</a:t>
                      </a:r>
                      <a:r>
                        <a:rPr lang="es-ES" sz="1400" b="0" i="0" strike="noStrike" cap="none" baseline="0">
                          <a:solidFill>
                            <a:srgbClr val="000000"/>
                          </a:solidFill>
                          <a:effectLst/>
                          <a:latin typeface="Franklin Gothic Book"/>
                          <a:ea typeface="Franklin Gothic Book"/>
                          <a:cs typeface="Franklin Gothic Book"/>
                        </a:rPr>
                        <a:t> </a:t>
                      </a:r>
                      <a:r>
                        <a:rPr lang="es-ES" sz="1400" b="0" i="0" strike="noStrike" cap="none" baseline="0">
                          <a:solidFill>
                            <a:srgbClr val="000000"/>
                          </a:solidFill>
                          <a:effectLst/>
                          <a:latin typeface="Franklin Gothic Book"/>
                          <a:ea typeface="Franklin Gothic Book"/>
                          <a:cs typeface="Franklin Gothic Book"/>
                        </a:rPr>
                        <a:t>各カップはインドの活気に満ちた風景を巡る魅惑的な旅を提供し、自宅で本格的なチャイ体験をお届けします。</a:t>
                      </a:r>
                      <a:endParaRPr lang="en-US" sz="2300">
                        <a:effectLst/>
                      </a:endParaRPr>
                    </a:p>
                  </a:txBody>
                  <a:tcPr marL="49352" marR="49352" marT="49352" marB="49352"/>
                </a:tc>
                <a:extLst>
                  <a:ext uri="{0D108BD9-81ED-4DB2-BD59-A6C34878D82A}">
                    <a16:rowId xmlns:a16="http://schemas.microsoft.com/office/drawing/2014/main" val="1588266549"/>
                  </a:ext>
                </a:extLst>
              </a:tr>
              <a:tr h="363233">
                <a:tc>
                  <a:txBody>
                    <a:bodyPr vert="horz" wrap="square"/>
                    <a:lstStyle/>
                    <a:p>
                      <a:pPr>
                        <a:spcAft>
                          <a:spcPct val="0"/>
                        </a:spcAft>
                      </a:pPr>
                      <a:r>
                        <a:rPr lang="es-ES" sz="1400" b="0" i="0" strike="noStrike" cap="none" baseline="0">
                          <a:solidFill>
                            <a:srgbClr val="000000"/>
                          </a:solidFill>
                          <a:effectLst/>
                          <a:latin typeface="Franklin Gothic Book"/>
                          <a:ea typeface="Franklin Gothic Book"/>
                          <a:cs typeface="Franklin Gothic Book"/>
                        </a:rPr>
                        <a:t>Principales características</a:t>
                      </a:r>
                      <a:endParaRPr lang="en-US" sz="2300">
                        <a:effectLst/>
                      </a:endParaRPr>
                    </a:p>
                  </a:txBody>
                  <a:tcPr marL="49352" marR="49352" marT="49352" marB="49352"/>
                </a:tc>
                <a:tc>
                  <a:txBody>
                    <a:bodyPr vert="horz" wrap="square"/>
                    <a:lstStyle/>
                    <a:p>
                      <a:pPr>
                        <a:spcAft>
                          <a:spcPct val="0"/>
                        </a:spcAft>
                      </a:pPr>
                      <a:r>
                        <a:rPr lang="es-ES" sz="1400" b="0" i="0" strike="noStrike" cap="none" baseline="0">
                          <a:solidFill>
                            <a:srgbClr val="000000"/>
                          </a:solidFill>
                          <a:effectLst/>
                          <a:latin typeface="Franklin Gothic Book"/>
                          <a:ea typeface="Franklin Gothic Book"/>
                          <a:cs typeface="Franklin Gothic Book"/>
                        </a:rPr>
                        <a:t>Ventajas principales</a:t>
                      </a:r>
                      <a:endParaRPr lang="en-US" sz="2300">
                        <a:effectLst/>
                      </a:endParaRPr>
                    </a:p>
                  </a:txBody>
                  <a:tcPr marL="49352" marR="49352" marT="49352" marB="49352"/>
                </a:tc>
                <a:extLst>
                  <a:ext uri="{0D108BD9-81ED-4DB2-BD59-A6C34878D82A}">
                    <a16:rowId xmlns:a16="http://schemas.microsoft.com/office/drawing/2014/main" val="438868957"/>
                  </a:ext>
                </a:extLst>
              </a:tr>
              <a:tr h="1231833">
                <a:tc>
                  <a:txBody>
                    <a:bodyPr vert="horz" wrap="square"/>
                    <a:lstStyle/>
                    <a:p>
                      <a:pPr>
                        <a:spcAft>
                          <a:spcPct val="0"/>
                        </a:spcAft>
                      </a:pPr>
                      <a:r>
                        <a:rPr lang="es-ES" sz="1400" b="0" i="0" strike="noStrike" cap="none" baseline="0">
                          <a:solidFill>
                            <a:srgbClr val="000000"/>
                          </a:solidFill>
                          <a:effectLst/>
                          <a:latin typeface="Franklin Gothic Book"/>
                          <a:ea typeface="Franklin Gothic Book"/>
                          <a:cs typeface="Franklin Gothic Book"/>
                        </a:rPr>
                        <a:t>Mezcla auténtica: Nuestra chai es una mezcla armónica de hojas de té negro premium y una selección de especias molidas, incluyendo canela, cardamomo, cloves, jengibre y pimienta negra.</a:t>
                      </a:r>
                      <a:r>
                        <a:rPr lang="es-ES" sz="1400" b="0" i="0" strike="noStrike" cap="none" baseline="0">
                          <a:solidFill>
                            <a:srgbClr val="000000"/>
                          </a:solidFill>
                          <a:effectLst/>
                          <a:latin typeface="Franklin Gothic Book"/>
                          <a:ea typeface="Franklin Gothic Book"/>
                          <a:cs typeface="Franklin Gothic Book"/>
                        </a:rPr>
                        <a:t> </a:t>
                      </a:r>
                      <a:r>
                        <a:rPr lang="es-ES" sz="1400" b="0" i="0" strike="noStrike" cap="none" baseline="0">
                          <a:solidFill>
                            <a:srgbClr val="000000"/>
                          </a:solidFill>
                          <a:effectLst/>
                          <a:latin typeface="Franklin Gothic Book"/>
                          <a:ea typeface="Franklin Gothic Book"/>
                          <a:cs typeface="Franklin Gothic Book"/>
                        </a:rPr>
                        <a:t>この古くから伝わるレシピは、一口飲むごとに本格的でしっかりとした味わいを約束します。</a:t>
                      </a:r>
                      <a:endParaRPr lang="en-US" sz="2300">
                        <a:effectLst/>
                      </a:endParaRPr>
                    </a:p>
                  </a:txBody>
                  <a:tcPr marL="49352" marR="49352" marT="49352" marB="49352"/>
                </a:tc>
                <a:tc>
                  <a:txBody>
                    <a:bodyPr vert="horz" wrap="square"/>
                    <a:lstStyle/>
                    <a:p>
                      <a:pPr>
                        <a:spcAft>
                          <a:spcPct val="0"/>
                        </a:spcAft>
                      </a:pPr>
                      <a:r>
                        <a:rPr lang="es-ES" sz="1400" b="0" i="0" strike="noStrike" cap="none" baseline="0">
                          <a:solidFill>
                            <a:srgbClr val="000000"/>
                          </a:solidFill>
                          <a:effectLst/>
                          <a:latin typeface="Franklin Gothic Book"/>
                          <a:ea typeface="Franklin Gothic Book"/>
                          <a:cs typeface="Franklin Gothic Book"/>
                        </a:rPr>
                        <a:t>Ingredientes de mejora de la salud: Cada ingrediente del Místico Spice Chai Tea se elige para sus beneficios naturales para la salud.</a:t>
                      </a:r>
                      <a:r>
                        <a:rPr lang="es-ES" sz="1400" b="0" i="0" strike="noStrike" cap="none" baseline="0">
                          <a:solidFill>
                            <a:srgbClr val="000000"/>
                          </a:solidFill>
                          <a:effectLst/>
                          <a:latin typeface="Franklin Gothic Book"/>
                          <a:ea typeface="Franklin Gothic Book"/>
                          <a:cs typeface="Franklin Gothic Book"/>
                        </a:rPr>
                        <a:t> </a:t>
                      </a:r>
                      <a:r>
                        <a:rPr lang="es-ES" sz="1400" b="0" i="0" strike="noStrike" cap="none" baseline="0">
                          <a:solidFill>
                            <a:srgbClr val="000000"/>
                          </a:solidFill>
                          <a:effectLst/>
                          <a:latin typeface="Franklin Gothic Book"/>
                          <a:ea typeface="Franklin Gothic Book"/>
                          <a:cs typeface="Franklin Gothic Book"/>
                        </a:rPr>
                        <a:t>ジンジャーとカルダモンは消化を助け、シナモンは血糖値の調節を助け、クローブは抗酸化物質を高めます。</a:t>
                      </a:r>
                      <a:endParaRPr lang="en-US" sz="2300">
                        <a:effectLst/>
                      </a:endParaRPr>
                    </a:p>
                  </a:txBody>
                  <a:tcPr marL="49352" marR="49352" marT="49352" marB="49352"/>
                </a:tc>
                <a:extLst>
                  <a:ext uri="{0D108BD9-81ED-4DB2-BD59-A6C34878D82A}">
                    <a16:rowId xmlns:a16="http://schemas.microsoft.com/office/drawing/2014/main" val="2048665164"/>
                  </a:ext>
                </a:extLst>
              </a:tr>
            </a:tbl>
          </a:graphicData>
        </a:graphic>
      </p:graphicFrame>
    </p:spTree>
    <p:extLst>
      <p:ext uri="{BB962C8B-B14F-4D97-AF65-F5344CB8AC3E}">
        <p14:creationId xmlns:p14="http://schemas.microsoft.com/office/powerpoint/2010/main" val="215668577"/>
      </p:ext>
    </p:extLst>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0" name="Rectangle 9">
            <a:extLst>
              <a:ext uri="{FF2B5EF4-FFF2-40B4-BE49-F238E27FC236}">
                <a16:creationId xmlns:a16="http://schemas.microsoft.com/office/drawing/2014/main" id="{39E3965E-AC41-4711-9D10-E25ABB132D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2" name="Straight Connector 11">
            <a:extLst>
              <a:ext uri="{FF2B5EF4-FFF2-40B4-BE49-F238E27FC236}">
                <a16:creationId xmlns:a16="http://schemas.microsoft.com/office/drawing/2014/main" id="{1F5DC8C3-BA5F-4EED-BB9A-A14272BD82A1}"/>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B4D0E555-16F6-44D0-BF56-AF5FF5BDE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4294967295">
            <a:schemeClr val="l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8117041D-1A7B-4ECA-AB68-3CFDB6726B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6220" y="0"/>
            <a:ext cx="4641314"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8848D795-7EFB-BCD6-2F49-B1B51AC63AC2}"/>
              </a:ext>
            </a:extLst>
          </p:cNvPr>
          <p:cNvSpPr>
            <a:spLocks noGrp="1"/>
          </p:cNvSpPr>
          <p:nvPr>
            <p:ph type="title"/>
          </p:nvPr>
        </p:nvSpPr>
        <p:spPr>
          <a:xfrm>
            <a:off x="435869" y="640080"/>
            <a:ext cx="3659246" cy="2862699"/>
          </a:xfrm>
        </p:spPr>
        <p:txBody>
          <a:bodyPr vert="horz" lIns="91440" tIns="45720" rIns="91440" bIns="45720" rtlCol="0" anchor="b">
            <a:normAutofit/>
          </a:bodyPr>
          <a:lstStyle/>
          <a:p>
            <a:r>
              <a:rPr lang="es-ES" sz="4400" b="0" i="0" strike="noStrike" cap="none" baseline="0">
                <a:solidFill>
                  <a:srgbClr val="FFFFFF"/>
                </a:solidFill>
                <a:effectLst/>
                <a:latin typeface="Bookman Old Style"/>
                <a:ea typeface="Bookman Old Style"/>
                <a:cs typeface="Bookman Old Style"/>
              </a:rPr>
              <a:t>製品説明 (2/2)</a:t>
            </a:r>
          </a:p>
        </p:txBody>
      </p:sp>
      <p:cxnSp>
        <p:nvCxnSpPr>
          <p:cNvPr id="18" name="Straight Connector 17">
            <a:extLst>
              <a:ext uri="{FF2B5EF4-FFF2-40B4-BE49-F238E27FC236}">
                <a16:creationId xmlns:a16="http://schemas.microsoft.com/office/drawing/2014/main" id="{ABCD2462-4C1E-401A-AC2D-F799A138B24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3852" y="3663649"/>
            <a:ext cx="3383280" cy="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graphicFrame>
        <p:nvGraphicFramePr>
          <p:cNvPr id="5" name="Content Placeholder 4">
            <a:extLst>
              <a:ext uri="{FF2B5EF4-FFF2-40B4-BE49-F238E27FC236}">
                <a16:creationId xmlns:a16="http://schemas.microsoft.com/office/drawing/2014/main" id="{3E9078D8-848F-4F6A-9803-BCA5FB2E5D99}"/>
              </a:ext>
            </a:extLst>
          </p:cNvPr>
          <p:cNvGraphicFramePr>
            <a:graphicFrameLocks noGrp="1"/>
          </p:cNvGraphicFramePr>
          <p:nvPr>
            <p:ph idx="1"/>
            <p:extLst>
              <p:ext uri="{D42A27DB-BD31-4B8C-83A1-F6EECF244321}">
                <p14:modId xmlns:p14="http://schemas.microsoft.com/office/powerpoint/2010/main" val="681746486"/>
              </p:ext>
            </p:extLst>
          </p:nvPr>
        </p:nvGraphicFramePr>
        <p:xfrm>
          <a:off x="5282335" y="1994843"/>
          <a:ext cx="6275668" cy="3677462"/>
        </p:xfrm>
        <a:graphic>
          <a:graphicData uri="http://schemas.openxmlformats.org/drawingml/2006/table">
            <a:tbl>
              <a:tblPr firstRow="1" bandRow="1">
                <a:tableStyleId>{69012ECD-51FC-41F1-AA8D-1B2483CD663E}</a:tableStyleId>
              </a:tblPr>
              <a:tblGrid>
                <a:gridCol w="3382725">
                  <a:extLst>
                    <a:ext uri="{9D8B030D-6E8A-4147-A177-3AD203B41FA5}">
                      <a16:colId xmlns:a16="http://schemas.microsoft.com/office/drawing/2014/main" val="1517701022"/>
                    </a:ext>
                  </a:extLst>
                </a:gridCol>
                <a:gridCol w="2892943">
                  <a:extLst>
                    <a:ext uri="{9D8B030D-6E8A-4147-A177-3AD203B41FA5}">
                      <a16:colId xmlns:a16="http://schemas.microsoft.com/office/drawing/2014/main" val="4005345143"/>
                    </a:ext>
                  </a:extLst>
                </a:gridCol>
              </a:tblGrid>
              <a:tr h="271208">
                <a:tc>
                  <a:txBody>
                    <a:bodyPr vert="horz" wrap="square"/>
                    <a:lstStyle/>
                    <a:p>
                      <a:pPr>
                        <a:spcAft>
                          <a:spcPct val="0"/>
                        </a:spcAft>
                      </a:pPr>
                      <a:r>
                        <a:rPr lang="es-ES" sz="1100" b="1" i="0" strike="noStrike" cap="none" baseline="0">
                          <a:solidFill>
                            <a:srgbClr val="FFFFFF"/>
                          </a:solidFill>
                          <a:effectLst/>
                          <a:latin typeface="Franklin Gothic Book"/>
                          <a:ea typeface="Franklin Gothic Book"/>
                          <a:cs typeface="Franklin Gothic Book"/>
                        </a:rPr>
                        <a:t>Nombre del producto</a:t>
                      </a:r>
                      <a:endParaRPr lang="en-US" sz="1700">
                        <a:effectLst/>
                      </a:endParaRPr>
                    </a:p>
                  </a:txBody>
                  <a:tcPr marL="36849" marR="36849" marT="36849" marB="36849"/>
                </a:tc>
                <a:tc>
                  <a:txBody>
                    <a:bodyPr vert="horz" wrap="square"/>
                    <a:lstStyle/>
                    <a:p>
                      <a:pPr>
                        <a:spcAft>
                          <a:spcPct val="0"/>
                        </a:spcAft>
                      </a:pPr>
                      <a:r>
                        <a:rPr lang="es-ES" sz="1100" b="0" i="0" strike="noStrike" cap="none" baseline="0">
                          <a:solidFill>
                            <a:srgbClr val="FFFFFF"/>
                          </a:solidFill>
                          <a:effectLst/>
                          <a:latin typeface="Franklin Gothic Book"/>
                          <a:ea typeface="Franklin Gothic Book"/>
                          <a:cs typeface="Franklin Gothic Book"/>
                        </a:rPr>
                        <a:t>製品説明</a:t>
                      </a:r>
                      <a:endParaRPr lang="en-US" sz="1700">
                        <a:effectLst/>
                      </a:endParaRPr>
                    </a:p>
                  </a:txBody>
                  <a:tcPr marL="36849" marR="36849" marT="36849" marB="36849"/>
                </a:tc>
                <a:extLst>
                  <a:ext uri="{0D108BD9-81ED-4DB2-BD59-A6C34878D82A}">
                    <a16:rowId xmlns:a16="http://schemas.microsoft.com/office/drawing/2014/main" val="2008546130"/>
                  </a:ext>
                </a:extLst>
              </a:tr>
              <a:tr h="1081883">
                <a:tc>
                  <a:txBody>
                    <a:bodyPr vert="horz" wrap="square"/>
                    <a:lstStyle/>
                    <a:p>
                      <a:pPr>
                        <a:spcAft>
                          <a:spcPct val="0"/>
                        </a:spcAft>
                      </a:pPr>
                      <a:r>
                        <a:rPr lang="es-ES" sz="1100" b="0" i="0" strike="noStrike" cap="none" baseline="0">
                          <a:solidFill>
                            <a:srgbClr val="000000"/>
                          </a:solidFill>
                          <a:effectLst/>
                          <a:latin typeface="Franklin Gothic Book"/>
                          <a:ea typeface="Franklin Gothic Book"/>
                          <a:cs typeface="Franklin Gothic Book"/>
                        </a:rPr>
                        <a:t>Rico Aroma y Sabor: El aroma cálido, picante y profundo, vigorizante sabor de nuestra chai hacen que sea la bebida perfecta para comenzar su día o relajarse por la noche.</a:t>
                      </a:r>
                      <a:r>
                        <a:rPr lang="es-ES" sz="1100" b="0" i="0" strike="noStrike" cap="none" baseline="0">
                          <a:solidFill>
                            <a:srgbClr val="000000"/>
                          </a:solidFill>
                          <a:effectLst/>
                          <a:latin typeface="Franklin Gothic Book"/>
                          <a:ea typeface="Franklin Gothic Book"/>
                          <a:cs typeface="Franklin Gothic Book"/>
                        </a:rPr>
                        <a:t> </a:t>
                      </a:r>
                      <a:r>
                        <a:rPr lang="es-ES" sz="1100" b="0" i="0" strike="noStrike" cap="none" baseline="0">
                          <a:solidFill>
                            <a:srgbClr val="000000"/>
                          </a:solidFill>
                          <a:effectLst/>
                          <a:latin typeface="Franklin Gothic Book"/>
                          <a:ea typeface="Franklin Gothic Book"/>
                          <a:cs typeface="Franklin Gothic Book"/>
                        </a:rPr>
                        <a:t>風味は強烈でありながらバランスが取れており、快適で心地よい体験を生み出します。</a:t>
                      </a:r>
                      <a:endParaRPr lang="en-US" sz="1700">
                        <a:effectLst/>
                      </a:endParaRPr>
                    </a:p>
                  </a:txBody>
                  <a:tcPr marL="36849" marR="36849" marT="36849" marB="36849"/>
                </a:tc>
                <a:tc>
                  <a:txBody>
                    <a:bodyPr vert="horz" wrap="square"/>
                    <a:lstStyle/>
                    <a:p>
                      <a:pPr>
                        <a:spcAft>
                          <a:spcPct val="0"/>
                        </a:spcAft>
                      </a:pPr>
                      <a:r>
                        <a:rPr lang="es-ES" sz="1100" b="0" i="0" strike="noStrike" cap="none" baseline="0">
                          <a:solidFill>
                            <a:srgbClr val="000000"/>
                          </a:solidFill>
                          <a:effectLst/>
                          <a:latin typeface="Franklin Gothic Book"/>
                          <a:ea typeface="Franklin Gothic Book"/>
                          <a:cs typeface="Franklin Gothic Book"/>
                        </a:rPr>
                        <a:t>Opciones versátiles de preparación: Ya sea que amas tu chai vaporing caliente, como un refrescante té helado, o como una latte cremosa, nuestra mezcla es lo suficientemente versátil como para adaptarte a cualquier preferencia.</a:t>
                      </a:r>
                      <a:r>
                        <a:rPr lang="es-ES" sz="1100" b="0" i="0" strike="noStrike" cap="none" baseline="0">
                          <a:solidFill>
                            <a:srgbClr val="000000"/>
                          </a:solidFill>
                          <a:effectLst/>
                          <a:latin typeface="Franklin Gothic Book"/>
                          <a:ea typeface="Franklin Gothic Book"/>
                          <a:cs typeface="Franklin Gothic Book"/>
                        </a:rPr>
                        <a:t> </a:t>
                      </a:r>
                      <a:r>
                        <a:rPr lang="es-ES" sz="1100" b="0" i="0" strike="noStrike" cap="none" baseline="0">
                          <a:solidFill>
                            <a:srgbClr val="000000"/>
                          </a:solidFill>
                          <a:effectLst/>
                          <a:latin typeface="Franklin Gothic Book"/>
                          <a:ea typeface="Franklin Gothic Book"/>
                          <a:cs typeface="Franklin Gothic Book"/>
                        </a:rPr>
                        <a:t>お好みの方法でチャイをお楽しみいただけるよう、簡単な淹れ方の説明書が付属しています。</a:t>
                      </a:r>
                      <a:endParaRPr lang="en-US" sz="1700">
                        <a:effectLst/>
                      </a:endParaRPr>
                    </a:p>
                  </a:txBody>
                  <a:tcPr marL="36849" marR="36849" marT="36849" marB="36849"/>
                </a:tc>
                <a:extLst>
                  <a:ext uri="{0D108BD9-81ED-4DB2-BD59-A6C34878D82A}">
                    <a16:rowId xmlns:a16="http://schemas.microsoft.com/office/drawing/2014/main" val="3258742656"/>
                  </a:ext>
                </a:extLst>
              </a:tr>
              <a:tr h="757613">
                <a:tc>
                  <a:txBody>
                    <a:bodyPr vert="horz" wrap="square"/>
                    <a:lstStyle/>
                    <a:p>
                      <a:pPr>
                        <a:spcAft>
                          <a:spcPct val="0"/>
                        </a:spcAft>
                      </a:pPr>
                      <a:r>
                        <a:rPr lang="es-ES" sz="1100" b="0" i="0" strike="noStrike" cap="none" baseline="0">
                          <a:solidFill>
                            <a:srgbClr val="000000"/>
                          </a:solidFill>
                          <a:effectLst/>
                          <a:latin typeface="Franklin Gothic Book"/>
                          <a:ea typeface="Franklin Gothic Book"/>
                          <a:cs typeface="Franklin Gothic Book"/>
                        </a:rPr>
                        <a:t>Origen sostenible: Comprometidos con la sostenibilidad, originamos nuestros ingredientes de granjas a pequeña escala que practican la agricultura ecológica, garantizando no sólo la mejor calidad, sino también el bienestar de nuestro planeta.</a:t>
                      </a:r>
                      <a:endParaRPr lang="en-US" sz="1700">
                        <a:effectLst/>
                      </a:endParaRPr>
                    </a:p>
                  </a:txBody>
                  <a:tcPr marL="36849" marR="36849" marT="36849" marB="36849"/>
                </a:tc>
                <a:tc>
                  <a:txBody>
                    <a:bodyPr vert="horz" wrap="square"/>
                    <a:lstStyle/>
                    <a:p>
                      <a:pPr>
                        <a:spcAft>
                          <a:spcPct val="0"/>
                        </a:spcAft>
                      </a:pPr>
                      <a:r>
                        <a:rPr lang="es-ES" sz="1100" b="0" i="0" strike="noStrike" cap="none" baseline="0">
                          <a:solidFill>
                            <a:srgbClr val="000000"/>
                          </a:solidFill>
                          <a:effectLst/>
                          <a:latin typeface="Franklin Gothic Book"/>
                          <a:ea typeface="Franklin Gothic Book"/>
                          <a:cs typeface="Franklin Gothic Book"/>
                        </a:rPr>
                        <a:t>Empaquetado elegante: El té de Spice Chai místico viene en un empaquetado elegante, ecológico, lo que lo convierte en un regalo ideal para los amantes del té o un lujoso trato para usted mismo.</a:t>
                      </a:r>
                      <a:endParaRPr lang="en-US" sz="1700">
                        <a:effectLst/>
                      </a:endParaRPr>
                    </a:p>
                  </a:txBody>
                  <a:tcPr marL="36849" marR="36849" marT="36849" marB="36849"/>
                </a:tc>
                <a:extLst>
                  <a:ext uri="{0D108BD9-81ED-4DB2-BD59-A6C34878D82A}">
                    <a16:rowId xmlns:a16="http://schemas.microsoft.com/office/drawing/2014/main" val="752704069"/>
                  </a:ext>
                </a:extLst>
              </a:tr>
              <a:tr h="757613">
                <a:tc>
                  <a:txBody>
                    <a:bodyPr vert="horz" wrap="square"/>
                    <a:lstStyle/>
                    <a:p>
                      <a:pPr>
                        <a:spcAft>
                          <a:spcPct val="0"/>
                        </a:spcAft>
                      </a:pPr>
                      <a:r>
                        <a:rPr lang="es-ES" sz="1100" b="0" i="0" strike="noStrike" cap="none" baseline="0">
                          <a:solidFill>
                            <a:srgbClr val="000000"/>
                          </a:solidFill>
                          <a:effectLst/>
                          <a:latin typeface="Franklin Gothic Book"/>
                          <a:ea typeface="Franklin Gothic Book"/>
                          <a:cs typeface="Franklin Gothic Book"/>
                        </a:rPr>
                        <a:t>Garantía de satisfacción del cliente: Estamos detrás de nuestro producto y ofrecemos una garantía de satisfacción.</a:t>
                      </a:r>
                      <a:r>
                        <a:rPr lang="es-ES" sz="1100" b="0" i="0" strike="noStrike" cap="none" baseline="0">
                          <a:solidFill>
                            <a:srgbClr val="000000"/>
                          </a:solidFill>
                          <a:effectLst/>
                          <a:latin typeface="Franklin Gothic Book"/>
                          <a:ea typeface="Franklin Gothic Book"/>
                          <a:cs typeface="Franklin Gothic Book"/>
                        </a:rPr>
                        <a:t> </a:t>
                      </a:r>
                      <a:r>
                        <a:rPr lang="es-ES" sz="1100" b="0" i="0" strike="noStrike" cap="none" baseline="0">
                          <a:solidFill>
                            <a:srgbClr val="000000"/>
                          </a:solidFill>
                          <a:effectLst/>
                          <a:latin typeface="Franklin Gothic Book"/>
                          <a:ea typeface="Franklin Gothic Book"/>
                          <a:cs typeface="Franklin Gothic Book"/>
                        </a:rPr>
                        <a:t>Mystic Spice Chai Tea がお客様のご期待に添えない場合は、当社が改善するよう努めます。</a:t>
                      </a:r>
                      <a:endParaRPr lang="en-US" sz="1700">
                        <a:effectLst/>
                      </a:endParaRPr>
                    </a:p>
                  </a:txBody>
                  <a:tcPr marL="36849" marR="36849" marT="36849" marB="36849"/>
                </a:tc>
                <a:tc>
                  <a:txBody>
                    <a:bodyPr vert="horz" wrap="square"/>
                    <a:lstStyle/>
                    <a:p>
                      <a:pPr>
                        <a:spcAft>
                          <a:spcPct val="0"/>
                        </a:spcAft>
                      </a:pPr>
                      <a:r>
                        <a:rPr lang="es-ES" sz="1100" b="0" i="0" strike="noStrike" cap="none" baseline="0">
                          <a:solidFill>
                            <a:srgbClr val="000000"/>
                          </a:solidFill>
                          <a:effectLst/>
                          <a:latin typeface="Franklin Gothic Book"/>
                          <a:ea typeface="Franklin Gothic Book"/>
                          <a:cs typeface="Franklin Gothic Book"/>
                        </a:rPr>
                        <a:t>Ideal para: entusiastas del té, individuos conscientes de la salud, amantes de bebidas calientes, especiadas, y cualquier persona que busca explorar los ricos sabores de la chai india tradicional.</a:t>
                      </a:r>
                      <a:endParaRPr lang="en-US" sz="1700">
                        <a:effectLst/>
                      </a:endParaRPr>
                    </a:p>
                  </a:txBody>
                  <a:tcPr marL="36849" marR="36849" marT="36849" marB="36849"/>
                </a:tc>
                <a:extLst>
                  <a:ext uri="{0D108BD9-81ED-4DB2-BD59-A6C34878D82A}">
                    <a16:rowId xmlns:a16="http://schemas.microsoft.com/office/drawing/2014/main" val="101886891"/>
                  </a:ext>
                </a:extLst>
              </a:tr>
            </a:tbl>
          </a:graphicData>
        </a:graphic>
      </p:graphicFrame>
    </p:spTree>
    <p:extLst>
      <p:ext uri="{BB962C8B-B14F-4D97-AF65-F5344CB8AC3E}">
        <p14:creationId xmlns:p14="http://schemas.microsoft.com/office/powerpoint/2010/main" val="1598543170"/>
      </p:ext>
    </p:extLst>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p:nvSpPr>
          <p:cNvPr id="11" name="Rectangle 10">
            <a:extLst>
              <a:ext uri="{FF2B5EF4-FFF2-40B4-BE49-F238E27FC236}">
                <a16:creationId xmlns:a16="http://schemas.microsoft.com/office/drawing/2014/main" id="{416A0E3C-60E6-4F39-BC55-5F7C224E1F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3" name="Straight Connector 12">
            <a:extLst>
              <a:ext uri="{FF2B5EF4-FFF2-40B4-BE49-F238E27FC236}">
                <a16:creationId xmlns:a16="http://schemas.microsoft.com/office/drawing/2014/main" id="{C5025DAC-8B93-4160-B017-3A274A5828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08CB54FC-0B2A-4107-9A70-958B90B765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9A4663-E710-DA41-752E-E008F431BEAD}"/>
              </a:ext>
            </a:extLst>
          </p:cNvPr>
          <p:cNvSpPr>
            <a:spLocks noGrp="1"/>
          </p:cNvSpPr>
          <p:nvPr>
            <p:ph type="title"/>
          </p:nvPr>
        </p:nvSpPr>
        <p:spPr>
          <a:xfrm>
            <a:off x="6411685" y="634946"/>
            <a:ext cx="5127171" cy="1450757"/>
          </a:xfrm>
        </p:spPr>
        <p:txBody>
          <a:bodyPr vert="horz" lIns="91440" tIns="45720" rIns="91440" bIns="45720" rtlCol="0" anchor="b">
            <a:normAutofit/>
          </a:bodyPr>
          <a:lstStyle/>
          <a:p>
            <a:r>
              <a:rPr lang="es-ES" sz="4700" b="0" i="0" strike="noStrike" cap="none" baseline="0">
                <a:solidFill>
                  <a:srgbClr val="404040"/>
                </a:solidFill>
                <a:effectLst/>
                <a:latin typeface="Bookman Old Style"/>
                <a:ea typeface="Bookman Old Style"/>
                <a:cs typeface="Bookman Old Style"/>
              </a:rPr>
              <a:t>市場の動向と需要</a:t>
            </a:r>
          </a:p>
        </p:txBody>
      </p:sp>
      <p:cxnSp>
        <p:nvCxnSpPr>
          <p:cNvPr id="17" name="Straight Connector 16">
            <a:extLst>
              <a:ext uri="{FF2B5EF4-FFF2-40B4-BE49-F238E27FC236}">
                <a16:creationId xmlns:a16="http://schemas.microsoft.com/office/drawing/2014/main" id="{7855A9B5-1710-4B19-B0F1-CDFDD4ED5B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514044" y="2246569"/>
            <a:ext cx="457200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Content Placeholder 3">
            <a:extLst>
              <a:ext uri="{FF2B5EF4-FFF2-40B4-BE49-F238E27FC236}">
                <a16:creationId xmlns:a16="http://schemas.microsoft.com/office/drawing/2014/main" id="{F1184433-533C-D88F-4BFC-A8D528B4C956}"/>
              </a:ext>
            </a:extLst>
          </p:cNvPr>
          <p:cNvSpPr>
            <a:spLocks noGrp="1"/>
          </p:cNvSpPr>
          <p:nvPr>
            <p:ph sz="half" idx="2"/>
          </p:nvPr>
        </p:nvSpPr>
        <p:spPr>
          <a:xfrm>
            <a:off x="6411684" y="2407436"/>
            <a:ext cx="5127172" cy="3461658"/>
          </a:xfrm>
        </p:spPr>
        <p:txBody>
          <a:bodyPr vert="horz" lIns="0" tIns="45720" rIns="0" bIns="45720" rtlCol="0">
            <a:normAutofit/>
          </a:bodyPr>
          <a:lstStyle/>
          <a:p>
            <a:pPr>
              <a:lnSpc>
                <a:spcPct val="90000"/>
              </a:lnSpc>
            </a:pPr>
            <a:r>
              <a:rPr lang="es-ES" sz="1400" b="0" i="0" strike="noStrike" cap="none" baseline="0">
                <a:solidFill>
                  <a:srgbClr val="404040"/>
                </a:solidFill>
                <a:effectLst/>
                <a:latin typeface="Franklin Gothic Book"/>
                <a:ea typeface="Franklin Gothic Book"/>
                <a:cs typeface="Franklin Gothic Book"/>
              </a:rPr>
              <a:t>ラテン アメリカはチャイ ティーの素晴らしい機会を提供</a:t>
            </a:r>
          </a:p>
          <a:p>
            <a:pPr lvl="1">
              <a:lnSpc>
                <a:spcPct val="90000"/>
              </a:lnSpc>
            </a:pPr>
            <a:r>
              <a:rPr lang="es-ES" sz="1400" b="0" i="0" strike="noStrike" cap="none" baseline="0">
                <a:solidFill>
                  <a:srgbClr val="404040"/>
                </a:solidFill>
                <a:effectLst/>
                <a:latin typeface="Franklin Gothic Book"/>
                <a:ea typeface="Franklin Gothic Book"/>
                <a:cs typeface="Franklin Gothic Book"/>
              </a:rPr>
              <a:t>健康的、自然的、そしてエキゾチックな製品に対する需要の高まり</a:t>
            </a:r>
          </a:p>
          <a:p>
            <a:pPr lvl="1">
              <a:lnSpc>
                <a:spcPct val="90000"/>
              </a:lnSpc>
            </a:pPr>
            <a:r>
              <a:rPr lang="es-ES" sz="1400" b="0" i="0" strike="noStrike" cap="none" baseline="0">
                <a:solidFill>
                  <a:srgbClr val="404040"/>
                </a:solidFill>
                <a:effectLst/>
                <a:latin typeface="Franklin Gothic Book"/>
                <a:ea typeface="Franklin Gothic Book"/>
                <a:cs typeface="Franklin Gothic Book"/>
              </a:rPr>
              <a:t>アルゼンチン、チリ、ウルグアイなどの国々で根強いお茶文化</a:t>
            </a:r>
          </a:p>
          <a:p>
            <a:pPr lvl="1">
              <a:lnSpc>
                <a:spcPct val="90000"/>
              </a:lnSpc>
            </a:pPr>
            <a:r>
              <a:rPr lang="es-ES" sz="1400" b="0" i="0" strike="noStrike" cap="none" baseline="0">
                <a:solidFill>
                  <a:srgbClr val="404040"/>
                </a:solidFill>
                <a:effectLst/>
                <a:latin typeface="Franklin Gothic Book"/>
                <a:ea typeface="Franklin Gothic Book"/>
                <a:cs typeface="Franklin Gothic Book"/>
              </a:rPr>
              <a:t>チャイ ティーは紅茶とコーヒーの両方の愛好家を魅了</a:t>
            </a:r>
          </a:p>
          <a:p>
            <a:pPr lvl="1">
              <a:lnSpc>
                <a:spcPct val="90000"/>
              </a:lnSpc>
            </a:pPr>
            <a:r>
              <a:rPr lang="es-ES" sz="1400" b="0" i="0" strike="noStrike" cap="none" baseline="0">
                <a:solidFill>
                  <a:srgbClr val="404040"/>
                </a:solidFill>
                <a:effectLst/>
                <a:latin typeface="Franklin Gothic Book"/>
                <a:ea typeface="Franklin Gothic Book"/>
                <a:cs typeface="Franklin Gothic Book"/>
              </a:rPr>
              <a:t>チャイ ティーはラテン アメリカの消費者のライフスタイルと好みにフィット</a:t>
            </a:r>
          </a:p>
          <a:p>
            <a:pPr>
              <a:lnSpc>
                <a:spcPct val="90000"/>
              </a:lnSpc>
            </a:pPr>
            <a:r>
              <a:rPr lang="es-ES" sz="1400" b="0" i="0" strike="noStrike" cap="none" baseline="0">
                <a:solidFill>
                  <a:srgbClr val="404040"/>
                </a:solidFill>
                <a:effectLst/>
                <a:latin typeface="Franklin Gothic Book"/>
                <a:ea typeface="Franklin Gothic Book"/>
                <a:cs typeface="Franklin Gothic Book"/>
              </a:rPr>
              <a:t>世界のチャイ ティー市場規模は 2019 年に 19 億米ドルと評価された</a:t>
            </a:r>
          </a:p>
          <a:p>
            <a:pPr lvl="1">
              <a:lnSpc>
                <a:spcPct val="90000"/>
              </a:lnSpc>
            </a:pPr>
            <a:r>
              <a:rPr lang="es-ES" sz="1400" b="0" i="0" strike="noStrike" cap="none" baseline="0">
                <a:solidFill>
                  <a:srgbClr val="404040"/>
                </a:solidFill>
                <a:effectLst/>
                <a:latin typeface="Franklin Gothic Book"/>
                <a:ea typeface="Franklin Gothic Book"/>
                <a:cs typeface="Franklin Gothic Book"/>
              </a:rPr>
              <a:t>2020 年から 2027 年にかけて 5.5% の CAGR で成長すると予想</a:t>
            </a:r>
          </a:p>
          <a:p>
            <a:pPr lvl="1">
              <a:lnSpc>
                <a:spcPct val="90000"/>
              </a:lnSpc>
            </a:pPr>
            <a:r>
              <a:rPr lang="es-ES" sz="1400" b="0" i="0" strike="noStrike" cap="none" baseline="0">
                <a:solidFill>
                  <a:srgbClr val="404040"/>
                </a:solidFill>
                <a:effectLst/>
                <a:latin typeface="Franklin Gothic Book"/>
                <a:ea typeface="Franklin Gothic Book"/>
                <a:cs typeface="Franklin Gothic Book"/>
              </a:rPr>
              <a:t>ラテン アメリカはチャイ ティーの最も急成長している地域の一つ</a:t>
            </a:r>
          </a:p>
          <a:p>
            <a:pPr lvl="1">
              <a:lnSpc>
                <a:spcPct val="90000"/>
              </a:lnSpc>
            </a:pPr>
            <a:r>
              <a:rPr lang="es-ES" sz="1400" b="0" i="0" strike="noStrike" cap="none" baseline="0">
                <a:solidFill>
                  <a:srgbClr val="404040"/>
                </a:solidFill>
                <a:effectLst/>
                <a:latin typeface="Franklin Gothic Book"/>
                <a:ea typeface="Franklin Gothic Book"/>
                <a:cs typeface="Franklin Gothic Book"/>
              </a:rPr>
              <a:t>成長の主な原動力には、認知度の向上、可処分所得の増加、流通の拡大が含まれる</a:t>
            </a:r>
          </a:p>
        </p:txBody>
      </p:sp>
      <p:sp>
        <p:nvSpPr>
          <p:cNvPr id="19" name="Rectangle 18">
            <a:extLst>
              <a:ext uri="{FF2B5EF4-FFF2-40B4-BE49-F238E27FC236}">
                <a16:creationId xmlns:a16="http://schemas.microsoft.com/office/drawing/2014/main" id="{9AA76026-5689-4584-8D93-D71D739E61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400800"/>
            <a:ext cx="12192000"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graphicFrame>
        <p:nvGraphicFramePr>
          <p:cNvPr id="6" name="Content Placeholder 5">
            <a:extLst>
              <a:ext uri="{FF2B5EF4-FFF2-40B4-BE49-F238E27FC236}">
                <a16:creationId xmlns:a16="http://schemas.microsoft.com/office/drawing/2014/main" id="{9FE5A569-CDEF-4A09-A3F6-8978B0FBDD4B}"/>
              </a:ext>
            </a:extLst>
          </p:cNvPr>
          <p:cNvGraphicFramePr>
            <a:graphicFrameLocks noGrp="1"/>
          </p:cNvGraphicFramePr>
          <p:nvPr>
            <p:ph sz="half" idx="1"/>
            <p:extLst>
              <p:ext uri="{D42A27DB-BD31-4B8C-83A1-F6EECF244321}">
                <p14:modId xmlns:p14="http://schemas.microsoft.com/office/powerpoint/2010/main" val="3887441503"/>
              </p:ext>
            </p:extLst>
          </p:nvPr>
        </p:nvGraphicFramePr>
        <p:xfrm>
          <a:off x="643192" y="1541387"/>
          <a:ext cx="5115348" cy="3455187"/>
        </p:xfrm>
        <a:graphic>
          <a:graphicData uri="http://schemas.openxmlformats.org/drawingml/2006/table">
            <a:tbl>
              <a:tblPr firstRow="1" bandRow="1">
                <a:solidFill>
                  <a:srgbClr val="F7F7F7"/>
                </a:solidFill>
                <a:tableStyleId>{5C22544A-7EE6-4342-B048-85BDC9FD1C3A}</a:tableStyleId>
              </a:tblPr>
              <a:tblGrid>
                <a:gridCol w="1715286">
                  <a:extLst>
                    <a:ext uri="{9D8B030D-6E8A-4147-A177-3AD203B41FA5}">
                      <a16:colId xmlns:a16="http://schemas.microsoft.com/office/drawing/2014/main" val="1841529175"/>
                    </a:ext>
                  </a:extLst>
                </a:gridCol>
                <a:gridCol w="1980568">
                  <a:extLst>
                    <a:ext uri="{9D8B030D-6E8A-4147-A177-3AD203B41FA5}">
                      <a16:colId xmlns:a16="http://schemas.microsoft.com/office/drawing/2014/main" val="4064316244"/>
                    </a:ext>
                  </a:extLst>
                </a:gridCol>
                <a:gridCol w="1419494">
                  <a:extLst>
                    <a:ext uri="{9D8B030D-6E8A-4147-A177-3AD203B41FA5}">
                      <a16:colId xmlns:a16="http://schemas.microsoft.com/office/drawing/2014/main" val="3250877377"/>
                    </a:ext>
                  </a:extLst>
                </a:gridCol>
              </a:tblGrid>
              <a:tr h="1697807">
                <a:tc>
                  <a:txBody>
                    <a:bodyPr vert="horz" wrap="square"/>
                    <a:lstStyle/>
                    <a:p>
                      <a:r>
                        <a:rPr lang="es-ES" sz="2000" b="1" i="0" strike="noStrike" cap="all" baseline="0">
                          <a:solidFill>
                            <a:srgbClr val="000000"/>
                          </a:solidFill>
                          <a:effectLst/>
                          <a:latin typeface="Franklin Gothic Book"/>
                          <a:ea typeface="Franklin Gothic Book"/>
                          <a:cs typeface="Franklin Gothic Book"/>
                        </a:rPr>
                        <a:t>Región</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es-ES" sz="2000" b="0" i="0" strike="noStrike" cap="all" baseline="0">
                          <a:solidFill>
                            <a:srgbClr val="000000"/>
                          </a:solidFill>
                          <a:effectLst/>
                          <a:latin typeface="Franklin Gothic Book"/>
                          <a:ea typeface="Franklin Gothic Book"/>
                          <a:cs typeface="Franklin Gothic Book"/>
                        </a:rPr>
                        <a:t>チャイ ティー市場規模 (10 億米ドル)</a:t>
                      </a:r>
                    </a:p>
                  </a:txBody>
                  <a:tcPr marL="223396" marR="223396" marT="223396" marB="223396" anchor="ctr">
                    <a:lnL w="12700" cmpd="sng">
                      <a:noFill/>
                    </a:lnL>
                    <a:lnR w="12700" cmpd="sng">
                      <a:noFill/>
                    </a:lnR>
                    <a:lnT w="12700" cmpd="sng">
                      <a:noFill/>
                    </a:lnT>
                    <a:lnB w="38100" cmpd="sng">
                      <a:noFill/>
                    </a:lnB>
                    <a:noFill/>
                  </a:tcPr>
                </a:tc>
                <a:tc>
                  <a:txBody>
                    <a:bodyPr vert="horz" wrap="square"/>
                    <a:lstStyle/>
                    <a:p>
                      <a:r>
                        <a:rPr lang="es-ES" sz="2000" b="0" i="0" strike="noStrike" cap="all" baseline="0">
                          <a:solidFill>
                            <a:srgbClr val="000000"/>
                          </a:solidFill>
                          <a:effectLst/>
                          <a:latin typeface="Franklin Gothic Book"/>
                          <a:ea typeface="Franklin Gothic Book"/>
                          <a:cs typeface="Franklin Gothic Book"/>
                        </a:rPr>
                        <a:t>CAGR (2020 から 2027 年)</a:t>
                      </a:r>
                    </a:p>
                  </a:txBody>
                  <a:tcPr marL="223396" marR="223396" marT="223396" marB="223396" anchor="ctr">
                    <a:lnL w="12700" cmpd="sng">
                      <a:noFill/>
                    </a:lnL>
                    <a:lnR w="12700" cmpd="sng">
                      <a:noFill/>
                    </a:lnR>
                    <a:lnT w="12700" cmpd="sng">
                      <a:noFill/>
                    </a:lnT>
                    <a:lnB w="38100" cmpd="sng">
                      <a:noFill/>
                    </a:lnB>
                    <a:noFill/>
                  </a:tcPr>
                </a:tc>
                <a:extLst>
                  <a:ext uri="{0D108BD9-81ED-4DB2-BD59-A6C34878D82A}">
                    <a16:rowId xmlns:a16="http://schemas.microsoft.com/office/drawing/2014/main" val="930729310"/>
                  </a:ext>
                </a:extLst>
              </a:tr>
              <a:tr h="680116">
                <a:tc>
                  <a:txBody>
                    <a:bodyPr vert="horz" wrap="square"/>
                    <a:lstStyle/>
                    <a:p>
                      <a:r>
                        <a:rPr lang="es-ES" sz="2600" b="0" i="0" strike="noStrike" cap="none" baseline="0">
                          <a:solidFill>
                            <a:srgbClr val="000000"/>
                          </a:solidFill>
                          <a:effectLst/>
                          <a:latin typeface="Franklin Gothic Book"/>
                          <a:ea typeface="Franklin Gothic Book"/>
                          <a:cs typeface="Franklin Gothic Book"/>
                        </a:rPr>
                        <a:t>Global</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es-ES" sz="2600" b="0" i="0" strike="noStrike" cap="none" baseline="0">
                          <a:solidFill>
                            <a:srgbClr val="000000"/>
                          </a:solidFill>
                          <a:effectLst/>
                          <a:latin typeface="Franklin Gothic Book"/>
                          <a:ea typeface="Franklin Gothic Book"/>
                          <a:cs typeface="Franklin Gothic Book"/>
                        </a:rPr>
                        <a:t>1.9</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tc>
                  <a:txBody>
                    <a:bodyPr vert="horz" wrap="square"/>
                    <a:lstStyle/>
                    <a:p>
                      <a:r>
                        <a:rPr lang="es-ES" sz="2600" b="0" i="0" strike="noStrike" cap="none" baseline="0">
                          <a:solidFill>
                            <a:srgbClr val="000000"/>
                          </a:solidFill>
                          <a:effectLst/>
                          <a:latin typeface="Franklin Gothic Book"/>
                          <a:ea typeface="Franklin Gothic Book"/>
                          <a:cs typeface="Franklin Gothic Book"/>
                        </a:rPr>
                        <a:t>5.5%</a:t>
                      </a:r>
                    </a:p>
                  </a:txBody>
                  <a:tcPr marL="148930" marR="148930" marT="74465" marB="148930" anchor="ctr">
                    <a:lnL w="12700" cmpd="sng">
                      <a:noFill/>
                      <a:prstDash val="solid"/>
                    </a:lnL>
                    <a:lnR w="12700" cmpd="sng">
                      <a:noFill/>
                      <a:prstDash val="solid"/>
                    </a:lnR>
                    <a:lnT w="38100" cmpd="sng">
                      <a:noFill/>
                    </a:lnT>
                    <a:lnB w="12700" cmpd="sng">
                      <a:noFill/>
                      <a:prstDash val="solid"/>
                    </a:lnB>
                    <a:solidFill>
                      <a:srgbClr val="F7F7F7"/>
                    </a:solidFill>
                  </a:tcPr>
                </a:tc>
                <a:extLst>
                  <a:ext uri="{0D108BD9-81ED-4DB2-BD59-A6C34878D82A}">
                    <a16:rowId xmlns:a16="http://schemas.microsoft.com/office/drawing/2014/main" val="2344035515"/>
                  </a:ext>
                </a:extLst>
              </a:tr>
              <a:tr h="1077264">
                <a:tc>
                  <a:txBody>
                    <a:bodyPr vert="horz" wrap="square"/>
                    <a:lstStyle/>
                    <a:p>
                      <a:r>
                        <a:rPr lang="es-ES" sz="2600" b="0" i="0" strike="noStrike" cap="none" baseline="0">
                          <a:solidFill>
                            <a:srgbClr val="000000"/>
                          </a:solidFill>
                          <a:effectLst/>
                          <a:latin typeface="Franklin Gothic Book"/>
                          <a:ea typeface="Franklin Gothic Book"/>
                          <a:cs typeface="Franklin Gothic Book"/>
                        </a:rPr>
                        <a:t>América Latina</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es-ES" sz="2600" b="0" i="0" strike="noStrike" cap="none" baseline="0">
                          <a:solidFill>
                            <a:srgbClr val="000000"/>
                          </a:solidFill>
                          <a:effectLst/>
                          <a:latin typeface="Franklin Gothic Book"/>
                          <a:ea typeface="Franklin Gothic Book"/>
                          <a:cs typeface="Franklin Gothic Book"/>
                        </a:rPr>
                        <a:t>N/D</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tc>
                  <a:txBody>
                    <a:bodyPr vert="horz" wrap="square"/>
                    <a:lstStyle/>
                    <a:p>
                      <a:r>
                        <a:rPr lang="es-ES" sz="2600" b="0" i="0" strike="noStrike" cap="none" baseline="0">
                          <a:solidFill>
                            <a:srgbClr val="000000"/>
                          </a:solidFill>
                          <a:effectLst/>
                          <a:latin typeface="Franklin Gothic Book"/>
                          <a:ea typeface="Franklin Gothic Book"/>
                          <a:cs typeface="Franklin Gothic Book"/>
                        </a:rPr>
                        <a:t>6.2%</a:t>
                      </a:r>
                    </a:p>
                  </a:txBody>
                  <a:tcPr marL="148930" marR="148930" marT="74465" marB="148930" anchor="ctr">
                    <a:lnL w="12700" cmpd="sng">
                      <a:noFill/>
                      <a:prstDash val="solid"/>
                    </a:lnL>
                    <a:lnR w="12700" cmpd="sng">
                      <a:noFill/>
                      <a:prstDash val="solid"/>
                    </a:lnR>
                    <a:lnT w="12700" cmpd="sng">
                      <a:noFill/>
                      <a:prstDash val="solid"/>
                    </a:lnT>
                    <a:lnB w="12700" cmpd="sng">
                      <a:noFill/>
                      <a:prstDash val="solid"/>
                    </a:lnB>
                    <a:solidFill>
                      <a:schemeClr val="bg1">
                        <a:lumMod val="85000"/>
                      </a:schemeClr>
                    </a:solidFill>
                  </a:tcPr>
                </a:tc>
                <a:extLst>
                  <a:ext uri="{0D108BD9-81ED-4DB2-BD59-A6C34878D82A}">
                    <a16:rowId xmlns:a16="http://schemas.microsoft.com/office/drawing/2014/main" val="3509299260"/>
                  </a:ext>
                </a:extLst>
              </a:tr>
            </a:tbl>
          </a:graphicData>
        </a:graphic>
      </p:graphicFrame>
    </p:spTree>
    <p:extLst>
      <p:ext uri="{BB962C8B-B14F-4D97-AF65-F5344CB8AC3E}">
        <p14:creationId xmlns:p14="http://schemas.microsoft.com/office/powerpoint/2010/main" val="1614344806"/>
      </p:ext>
    </p:extLst>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9DCB4AB8-98D7-992E-B8BA-AC48FEE8EFB3}"/>
              </a:ext>
            </a:extLst>
          </p:cNvPr>
          <p:cNvSpPr>
            <a:spLocks noGrp="1"/>
          </p:cNvSpPr>
          <p:nvPr>
            <p:ph type="title"/>
          </p:nvPr>
        </p:nvSpPr>
        <p:spPr>
          <a:xfrm>
            <a:off x="492369" y="605896"/>
            <a:ext cx="3642309" cy="5646208"/>
          </a:xfrm>
        </p:spPr>
        <p:txBody>
          <a:bodyPr anchor="ctr">
            <a:normAutofit/>
          </a:bodyPr>
          <a:lstStyle/>
          <a:p>
            <a:r>
              <a:rPr lang="es-ES" sz="4400" b="0" i="0" strike="noStrike" cap="none" baseline="0">
                <a:solidFill>
                  <a:srgbClr val="FFFFFF"/>
                </a:solidFill>
                <a:effectLst/>
                <a:latin typeface="Bookman Old Style"/>
                <a:ea typeface="Bookman Old Style"/>
                <a:cs typeface="Bookman Old Style"/>
              </a:rPr>
              <a:t>Canales de distribución: minoristas</a:t>
            </a:r>
          </a:p>
        </p:txBody>
      </p:sp>
      <p:sp>
        <p:nvSpPr>
          <p:cNvPr id="3" name="Content Placeholder 2">
            <a:extLst>
              <a:ext uri="{FF2B5EF4-FFF2-40B4-BE49-F238E27FC236}">
                <a16:creationId xmlns:a16="http://schemas.microsoft.com/office/drawing/2014/main" id="{7EE65DE9-315D-7F82-E4B7-4E5B2F2F86B6}"/>
              </a:ext>
            </a:extLst>
          </p:cNvPr>
          <p:cNvSpPr>
            <a:spLocks noGrp="1"/>
          </p:cNvSpPr>
          <p:nvPr>
            <p:ph idx="1"/>
          </p:nvPr>
        </p:nvSpPr>
        <p:spPr>
          <a:xfrm>
            <a:off x="5231958" y="605896"/>
            <a:ext cx="5923721" cy="5646208"/>
          </a:xfrm>
        </p:spPr>
        <p:txBody>
          <a:bodyPr anchor="ctr">
            <a:normAutofit/>
          </a:bodyPr>
          <a:lstStyle/>
          <a:p>
            <a:r>
              <a:rPr lang="es-ES" sz="2200" b="0" i="0" strike="noStrike" cap="none" baseline="0">
                <a:solidFill>
                  <a:srgbClr val="404040"/>
                </a:solidFill>
                <a:effectLst/>
                <a:latin typeface="Franklin Gothic Book"/>
                <a:ea typeface="Franklin Gothic Book"/>
                <a:cs typeface="Franklin Gothic Book"/>
              </a:rPr>
              <a:t>Minoristas: Vender productos de té Chai directamente a los consumidores</a:t>
            </a:r>
          </a:p>
          <a:p>
            <a:pPr lvl="1"/>
            <a:r>
              <a:rPr lang="es-ES" sz="2200" b="0" i="0" strike="noStrike" cap="none" baseline="0">
                <a:solidFill>
                  <a:srgbClr val="404040"/>
                </a:solidFill>
                <a:effectLst/>
                <a:latin typeface="Franklin Gothic Book"/>
                <a:ea typeface="Franklin Gothic Book"/>
                <a:cs typeface="Franklin Gothic Book"/>
              </a:rPr>
              <a:t>スーパーマーケット、コンビニエンス ストア、専門店、カフェ、オンライン プラットフォーム</a:t>
            </a:r>
          </a:p>
          <a:p>
            <a:pPr lvl="1"/>
            <a:r>
              <a:rPr lang="es-ES" sz="2200" b="0" i="0" strike="noStrike" cap="none" baseline="0">
                <a:solidFill>
                  <a:srgbClr val="404040"/>
                </a:solidFill>
                <a:effectLst/>
                <a:latin typeface="Franklin Gothic Book"/>
                <a:ea typeface="Franklin Gothic Book"/>
                <a:cs typeface="Franklin Gothic Book"/>
              </a:rPr>
              <a:t>消費者の認識、好み、購入に影響を与える</a:t>
            </a:r>
          </a:p>
          <a:p>
            <a:pPr lvl="1"/>
            <a:r>
              <a:rPr lang="es-ES" sz="2200" b="0" i="0" strike="noStrike" cap="none" baseline="0">
                <a:solidFill>
                  <a:srgbClr val="404040"/>
                </a:solidFill>
                <a:effectLst/>
                <a:latin typeface="Franklin Gothic Book"/>
                <a:ea typeface="Franklin Gothic Book"/>
                <a:cs typeface="Franklin Gothic Book"/>
              </a:rPr>
              <a:t>プロモーションや商品化のサポートを提供する</a:t>
            </a:r>
          </a:p>
          <a:p>
            <a:pPr lvl="1"/>
            <a:r>
              <a:rPr lang="es-ES" sz="2200" b="0" i="0" strike="noStrike" cap="none" baseline="0">
                <a:solidFill>
                  <a:srgbClr val="404040"/>
                </a:solidFill>
                <a:effectLst/>
                <a:latin typeface="Franklin Gothic Book"/>
                <a:ea typeface="Franklin Gothic Book"/>
                <a:cs typeface="Franklin Gothic Book"/>
              </a:rPr>
              <a:t>大手小売業者</a:t>
            </a:r>
          </a:p>
          <a:p>
            <a:r>
              <a:rPr lang="es-ES" sz="2200" b="0" i="0" strike="noStrike" cap="none" baseline="0">
                <a:solidFill>
                  <a:srgbClr val="404040"/>
                </a:solidFill>
                <a:effectLst/>
                <a:latin typeface="Franklin Gothic Book"/>
                <a:ea typeface="Franklin Gothic Book"/>
                <a:cs typeface="Franklin Gothic Book"/>
              </a:rPr>
              <a:t>Mayoristas: Venta de productos de té Chai en masa a minoristas</a:t>
            </a:r>
          </a:p>
          <a:p>
            <a:r>
              <a:rPr lang="es-ES" sz="2200" b="0" i="0" strike="noStrike" cap="none" baseline="0">
                <a:solidFill>
                  <a:srgbClr val="404040"/>
                </a:solidFill>
                <a:effectLst/>
                <a:latin typeface="Franklin Gothic Book"/>
                <a:ea typeface="Franklin Gothic Book"/>
                <a:cs typeface="Franklin Gothic Book"/>
              </a:rPr>
              <a:t>Distribuidores: Transporte de productos de té Chai de fabricantes a minoristas</a:t>
            </a:r>
          </a:p>
        </p:txBody>
      </p:sp>
    </p:spTree>
    <p:extLst>
      <p:ext uri="{BB962C8B-B14F-4D97-AF65-F5344CB8AC3E}">
        <p14:creationId xmlns:p14="http://schemas.microsoft.com/office/powerpoint/2010/main" val="2735777179"/>
      </p:ext>
    </p:extLst>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bg>
      <p:bgPr>
        <a:solidFill>
          <a:schemeClr val="bg1"/>
        </a:solidFill>
        <a:effectLst/>
      </p:bgPr>
    </p:bg>
    <p:spTree>
      <p:nvGrpSpPr>
        <p:cNvPr id="1" name=""/>
        <p:cNvGrpSpPr/>
        <p:nvPr/>
      </p:nvGrpSpPr>
      <p:grpSpPr>
        <a:xfrm>
          <a:off x="0" y="0"/>
          <a:ext cx="0" cy="0"/>
        </a:xfrm>
      </p:grpSpPr>
      <p:sp useBgFill="1">
        <p:nvSpPr>
          <p:cNvPr id="8" name="Rectangle 7">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4294967295">
            <a:schemeClr val="lt1"/>
          </a:fillRef>
          <a:effectRef idx="0">
            <a:schemeClr val="accent6"/>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6" y="0"/>
            <a:ext cx="4648593"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11B83136-10B1-C8CC-3DC5-777F3F098FA1}"/>
              </a:ext>
            </a:extLst>
          </p:cNvPr>
          <p:cNvSpPr>
            <a:spLocks noGrp="1"/>
          </p:cNvSpPr>
          <p:nvPr>
            <p:ph type="title"/>
          </p:nvPr>
        </p:nvSpPr>
        <p:spPr>
          <a:xfrm>
            <a:off x="492369" y="605896"/>
            <a:ext cx="3642309" cy="5646208"/>
          </a:xfrm>
        </p:spPr>
        <p:txBody>
          <a:bodyPr anchor="ctr">
            <a:normAutofit/>
          </a:bodyPr>
          <a:lstStyle/>
          <a:p>
            <a:r>
              <a:rPr lang="es-ES" sz="4400" b="0" i="0" strike="noStrike" cap="none" baseline="0">
                <a:solidFill>
                  <a:srgbClr val="FFFFFF"/>
                </a:solidFill>
                <a:effectLst/>
                <a:latin typeface="Bookman Old Style"/>
                <a:ea typeface="Bookman Old Style"/>
                <a:cs typeface="Bookman Old Style"/>
              </a:rPr>
              <a:t>Canales de distribución: mayoristas</a:t>
            </a:r>
          </a:p>
        </p:txBody>
      </p:sp>
      <p:sp>
        <p:nvSpPr>
          <p:cNvPr id="3" name="Content Placeholder 2">
            <a:extLst>
              <a:ext uri="{FF2B5EF4-FFF2-40B4-BE49-F238E27FC236}">
                <a16:creationId xmlns:a16="http://schemas.microsoft.com/office/drawing/2014/main" id="{0C0ABEE8-8250-9834-6A4C-9655B23F019A}"/>
              </a:ext>
            </a:extLst>
          </p:cNvPr>
          <p:cNvSpPr>
            <a:spLocks noGrp="1"/>
          </p:cNvSpPr>
          <p:nvPr>
            <p:ph idx="1"/>
          </p:nvPr>
        </p:nvSpPr>
        <p:spPr>
          <a:xfrm>
            <a:off x="5231958" y="605896"/>
            <a:ext cx="5923721" cy="5646208"/>
          </a:xfrm>
        </p:spPr>
        <p:txBody>
          <a:bodyPr anchor="ctr">
            <a:normAutofit/>
          </a:bodyPr>
          <a:lstStyle/>
          <a:p>
            <a:r>
              <a:rPr lang="es-ES" sz="2400" b="0" i="0" strike="noStrike" cap="none" baseline="0">
                <a:solidFill>
                  <a:srgbClr val="404040"/>
                </a:solidFill>
                <a:effectLst/>
                <a:latin typeface="Franklin Gothic Book"/>
                <a:ea typeface="Franklin Gothic Book"/>
                <a:cs typeface="Franklin Gothic Book"/>
              </a:rPr>
              <a:t>卸売業者は製造元や流通業者からチャイ ティー製品を大量に購入します</a:t>
            </a:r>
          </a:p>
          <a:p>
            <a:pPr lvl="1"/>
            <a:r>
              <a:rPr lang="es-ES" sz="2400" b="0" i="0" strike="noStrike" cap="none" baseline="0">
                <a:solidFill>
                  <a:srgbClr val="404040"/>
                </a:solidFill>
                <a:effectLst/>
                <a:latin typeface="Franklin Gothic Book"/>
                <a:ea typeface="Franklin Gothic Book"/>
                <a:cs typeface="Franklin Gothic Book"/>
              </a:rPr>
              <a:t>小売業者や他の仲介業者に販売します</a:t>
            </a:r>
          </a:p>
          <a:p>
            <a:r>
              <a:rPr lang="es-ES" sz="2400" b="0" i="0" strike="noStrike" cap="none" baseline="0">
                <a:solidFill>
                  <a:srgbClr val="404040"/>
                </a:solidFill>
                <a:effectLst/>
                <a:latin typeface="Franklin Gothic Book"/>
                <a:ea typeface="Franklin Gothic Book"/>
                <a:cs typeface="Franklin Gothic Book"/>
              </a:rPr>
              <a:t>卸売業者はチャイ ティー製品の需要と供給を結びつけます</a:t>
            </a:r>
          </a:p>
          <a:p>
            <a:pPr lvl="1"/>
            <a:r>
              <a:rPr lang="es-ES" sz="2400" b="0" i="0" strike="noStrike" cap="none" baseline="0">
                <a:solidFill>
                  <a:srgbClr val="404040"/>
                </a:solidFill>
                <a:effectLst/>
                <a:latin typeface="Franklin Gothic Book"/>
                <a:ea typeface="Franklin Gothic Book"/>
                <a:cs typeface="Franklin Gothic Book"/>
              </a:rPr>
              <a:t>規模の経済、保管、輸送サービスを提供します</a:t>
            </a:r>
          </a:p>
          <a:p>
            <a:r>
              <a:rPr lang="es-ES" sz="2400" b="0" i="0" strike="noStrike" cap="none" baseline="0">
                <a:solidFill>
                  <a:srgbClr val="404040"/>
                </a:solidFill>
                <a:effectLst/>
                <a:latin typeface="Franklin Gothic Book"/>
                <a:ea typeface="Franklin Gothic Book"/>
                <a:cs typeface="Franklin Gothic Book"/>
              </a:rPr>
              <a:t>卸売業者は市場情報、フィードバック、信用制度を提供します</a:t>
            </a:r>
          </a:p>
        </p:txBody>
      </p:sp>
    </p:spTree>
    <p:extLst>
      <p:ext uri="{BB962C8B-B14F-4D97-AF65-F5344CB8AC3E}">
        <p14:creationId xmlns:p14="http://schemas.microsoft.com/office/powerpoint/2010/main" val="3827958716"/>
      </p:ext>
    </p:extLst>
  </p:cSld>
  <p:clrMapOvr>
    <a:masterClrMapping/>
  </p:clrMapOvr>
  <p:transition/>
  <p:timing/>
</p:sld>
</file>

<file path=ppt/tags/tag1.xml><?xml version="1.0" encoding="utf-8"?>
<p:tagLst xmlns:p="http://schemas.openxmlformats.org/presentationml/2006/main">
  <p:tag name="AS_OS" val="Unix 3.10.0.1160"/>
  <p:tag name="AS_RELEASE_DATE" val="2023.06.30"/>
  <p:tag name="AS_TITLE" val="Aspose.Slides for Java"/>
  <p:tag name="AS_VERSION" val="23.6.1"/>
</p:tagLst>
</file>

<file path=ppt/theme/theme1.xml><?xml version="1.0" encoding="utf-8"?>
<a:theme xmlns:r="http://schemas.openxmlformats.org/officeDocument/2006/relationships" xmlns:a="http://schemas.openxmlformats.org/drawingml/2006/main" name="RetrospectVTI">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Retrospect">
      <a:majorFont>
        <a:latin typeface="Bookman Old Style" panose="020f0302020204030204"/>
        <a:ea typeface="Bookman Old Style" panose="020f0302020204030204"/>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panose="020f0502020204030204"/>
        <a:ea typeface="Franklin Gothic Book" panose="020f0502020204030204"/>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Lst>
    <a:ext uri="{05A4C25C-085E-4340-85A3-A5531E510DB2}">
      <thm15:themeFamily xmlns:thm15="http://schemas.microsoft.com/office/thememl/2012/main" name="RetrospectVTI" id="{ABE3C30C-0FC0-4450-828E-52DE70F1BCCB}" vid="{A6E2497D-935A-4CFD-B9FD-6DCB15FA68BF}"/>
    </a:ext>
  </a:extLst>
</a:theme>
</file>

<file path=ppt/theme/theme2.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Aptos Display" panose="02110004020202020204"/>
        <a:cs typeface="Arial"/>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Aptos" panose="02110004020202020204"/>
        <a:cs typeface="Arial"/>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87ba5c36-b7cf-4793-bbc2-bd5b3a9f95ca}" enabled="1" method="Privileged" siteId="{72f988bf-86f1-41af-91ab-2d7cd011db47}" removed="0"/>
</clbl:labelList>
</file>

<file path=docProps/app.xml><?xml version="1.0" encoding="utf-8"?>
<Properties xmlns:vt="http://schemas.openxmlformats.org/officeDocument/2006/docPropsVTypes" xmlns="http://schemas.openxmlformats.org/officeDocument/2006/extended-properties">
  <Company/>
  <PresentationFormat>Widescreen</PresentationFormat>
  <Paragraphs>97</Paragraphs>
  <Slides>14</Slides>
  <Notes>14</Notes>
  <TotalTime>0</TotalTime>
  <HiddenSlides>0</HiddenSlides>
  <MMClips>0</MMClips>
  <ScaleCrop>0</ScaleCrop>
  <HeadingPairs>
    <vt:vector baseType="variant" size="6">
      <vt:variant>
        <vt:lpstr>Fonts used</vt:lpstr>
      </vt:variant>
      <vt:variant>
        <vt:i4>6</vt:i4>
      </vt:variant>
      <vt:variant>
        <vt:lpstr>Theme</vt:lpstr>
      </vt:variant>
      <vt:variant>
        <vt:i4>1</vt:i4>
      </vt:variant>
      <vt:variant>
        <vt:lpstr>Slide Titles</vt:lpstr>
      </vt:variant>
      <vt:variant>
        <vt:i4>14</vt:i4>
      </vt:variant>
    </vt:vector>
  </HeadingPairs>
  <TitlesOfParts>
    <vt:vector baseType="lpstr" size="21">
      <vt:lpstr>Arial</vt:lpstr>
      <vt:lpstr>Bookman Old Style</vt:lpstr>
      <vt:lpstr>Franklin Gothic Book</vt:lpstr>
      <vt:lpstr>Calibri</vt:lpstr>
      <vt:lpstr>Aptos Display</vt:lpstr>
      <vt:lpstr>Aptos</vt:lpstr>
      <vt:lpstr>RetrospectVTI</vt:lpstr>
      <vt:lpstr>Mystic Spice Premium Chai Tea 市場分析レポート</vt:lpstr>
      <vt:lpstr>Programa</vt:lpstr>
      <vt:lpstr>Introducción</vt:lpstr>
      <vt:lpstr>Descripción del producto</vt:lpstr>
      <vt:lpstr>製品説明 (1/2)</vt:lpstr>
      <vt:lpstr>製品説明 (2/2)</vt:lpstr>
      <vt:lpstr>市場の動向と需要</vt:lpstr>
      <vt:lpstr>Canales de distribución: minoristas</vt:lpstr>
      <vt:lpstr>Canales de distribución: mayoristas</vt:lpstr>
      <vt:lpstr>Canales de distribución: Distribuidores</vt:lpstr>
      <vt:lpstr>プロモーション計画と戦略</vt:lpstr>
      <vt:lpstr>Resultados esperados y desafíos: resultados esperados</vt:lpstr>
      <vt:lpstr>Resultados esperados y desafíos: posibles desafíos</vt:lpstr>
      <vt:lpstr>推奨事項と結論</vt:lpstr>
    </vt:vector>
  </TitlesOfParts>
  <LinksUpToDate>0</LinksUpToDate>
  <SharedDoc>0</SharedDoc>
  <HyperlinksChanged>0</HyperlinksChanged>
  <Application>Aspose.Slides for Java</Application>
  <AppVersion>23.0601</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dcterms:created xsi:type="dcterms:W3CDTF">2024-02-09T21:35:56Z</dcterms:created>
  <dcterms:modified xsi:type="dcterms:W3CDTF">2024-07-03T09:58:49Z</dcterms:modified>
</cp:coreProperties>
</file>