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PowerPoint Copilot generó automáticamente esta presentación en función del contenido que se encuentra en este documento:</a:t>
            </a:r>
            <a:r>
              <a:rPr sz="1200"/>
              <a:t>
</a:t>
            </a:r>
            <a:r>
              <a:rPr lang="es-ES"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es-ES" sz="1200" b="0" i="0" strike="noStrike" cap="none" baseline="0">
                <a:solidFill>
                  <a:srgbClr val="000000"/>
                </a:solidFill>
                <a:effectLst/>
                <a:latin typeface="Aptos"/>
                <a:ea typeface="Aptos"/>
                <a:cs typeface="Aptos"/>
              </a:rPr>
              <a:t>El contenido generado por la IA puede ser incorrecto.</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Los distribuidores representan y distribuyen productos de té chai, facilitan su movimiento y venta y ofrecen servicios de marketing, ventas y posventa.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Establecen y mantienen relaciones con los minoristas y consumidores, y ofrecen asistencia técnica y logística.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Entre los principales distribuidores en América Latina se incluyen Unilever, Nestlé, Coca-Cola y PepsiCo.</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Los distribuidores son negocios que representan y distribuyen productos de té chai en nombre de los fabricantes o mayoristas.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Son los agentes que facilitan el movimiento y la venta de productos de té chai en distintos mercados y regiones. Además, pueden ofrecer servicios de marketing, ventas y posventa para los productos de té chai.</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distribuidores también pueden establecer y mantener relaciones con los minoristas y consumidores, y ofrecer asistencia técnica y logística para los productos de té chai.</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Algunos de los principales distribuidores de productos de té chai en América Latina son Unilever, Nestlé, Coca-Cola y PepsiCo.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plan y la estrategia de promoción para el té chai en América Latina busca incrementar el conocimiento, colocarlo como un producto premium, fomentar la prueba y compra y desarrollar la fidelidad.</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Entre las tácticas se incluye crear un nombre de marca y logotipo, desarrollar un sitio web y presencia en redes sociales, iniciar una campaña de marketing digital, distribuir muestras gratis, organizar eventos y asociarse con negocios locales.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plan se implementará durante 12 meses con un presupuesto de 100 000 dólares estadounidenses y se evaluará mediante indicadores clave de rendimiento.</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Plan y estrategia de promoción</a:t>
            </a:r>
            <a:r>
              <a:rPr sz="1200"/>
              <a:t>
</a:t>
            </a:r>
            <a:r>
              <a:rPr lang="es-ES" sz="1200" b="0" i="0" strike="noStrike" cap="none" baseline="0">
                <a:solidFill>
                  <a:srgbClr val="000000"/>
                </a:solidFill>
                <a:effectLst/>
                <a:latin typeface="Aptos"/>
                <a:ea typeface="Aptos"/>
                <a:cs typeface="Aptos"/>
              </a:rPr>
              <a:t>El plan y estrategia de promoción para el té chai en América Latina busca lograr los siguientes objetivos:</a:t>
            </a:r>
            <a:r>
              <a:rPr sz="1200"/>
              <a:t>
</a:t>
            </a:r>
            <a:r>
              <a:rPr lang="es-ES" sz="1200" b="0" i="0" strike="noStrike" cap="none" baseline="0">
                <a:solidFill>
                  <a:srgbClr val="000000"/>
                </a:solidFill>
                <a:effectLst/>
                <a:latin typeface="Aptos"/>
                <a:ea typeface="Aptos"/>
                <a:cs typeface="Aptos"/>
              </a:rPr>
              <a:t>·         Incrementar el conocimiento y el interés por el té chai en el público objetivo</a:t>
            </a:r>
            <a:r>
              <a:rPr sz="1200"/>
              <a:t>
</a:t>
            </a:r>
            <a:r>
              <a:rPr lang="es-ES" sz="1200" b="0" i="0" strike="noStrike" cap="none" baseline="0">
                <a:solidFill>
                  <a:srgbClr val="000000"/>
                </a:solidFill>
                <a:effectLst/>
                <a:latin typeface="Aptos"/>
                <a:ea typeface="Aptos"/>
                <a:cs typeface="Aptos"/>
              </a:rPr>
              <a:t>          Posicionar al té chai como un producto premium, natural y saludable que ofrece una experiencia única y satisfactoria</a:t>
            </a:r>
            <a:r>
              <a:rPr sz="1200"/>
              <a:t>
</a:t>
            </a:r>
            <a:r>
              <a:rPr lang="es-ES" sz="1200" b="0" i="0" strike="noStrike" cap="none" baseline="0">
                <a:solidFill>
                  <a:srgbClr val="000000"/>
                </a:solidFill>
                <a:effectLst/>
                <a:latin typeface="Aptos"/>
                <a:ea typeface="Aptos"/>
                <a:cs typeface="Aptos"/>
              </a:rPr>
              <a:t>·         Fomentar la prueba y compra de té chai mediante diversos canales e incentivos</a:t>
            </a:r>
            <a:r>
              <a:rPr sz="1200"/>
              <a:t>
</a:t>
            </a:r>
            <a:r>
              <a:rPr lang="es-ES" sz="1200" b="0" i="0" strike="noStrike" cap="none" baseline="0">
                <a:solidFill>
                  <a:srgbClr val="000000"/>
                </a:solidFill>
                <a:effectLst/>
                <a:latin typeface="Aptos"/>
                <a:ea typeface="Aptos"/>
                <a:cs typeface="Aptos"/>
              </a:rPr>
              <a:t>·         Desarrollar la fidelidad y la retención entre los consumidores de té chai a través de la involucración y los comentarios</a:t>
            </a:r>
            <a:r>
              <a:rPr sz="1200"/>
              <a:t>
</a:t>
            </a:r>
            <a:r>
              <a:rPr lang="es-ES" sz="1200" b="0" i="0" strike="noStrike" cap="none" baseline="0">
                <a:solidFill>
                  <a:srgbClr val="000000"/>
                </a:solidFill>
                <a:effectLst/>
                <a:latin typeface="Aptos"/>
                <a:ea typeface="Aptos"/>
                <a:cs typeface="Aptos"/>
              </a:rPr>
              <a:t>El plan y estrategia de promoción para el té chai en América Latina usará una combinación de tácticas, como:</a:t>
            </a:r>
            <a:r>
              <a:rPr sz="1200"/>
              <a:t>
</a:t>
            </a:r>
            <a:r>
              <a:rPr lang="es-ES" sz="1200" b="0" i="0" strike="noStrike" cap="none" baseline="0">
                <a:solidFill>
                  <a:srgbClr val="000000"/>
                </a:solidFill>
                <a:effectLst/>
                <a:latin typeface="Aptos"/>
                <a:ea typeface="Aptos"/>
                <a:cs typeface="Aptos"/>
              </a:rPr>
              <a:t>·         Crear un nombre de marca y un logotipo fáciles de recordar para el té chai</a:t>
            </a:r>
            <a:r>
              <a:rPr sz="1200"/>
              <a:t>
</a:t>
            </a:r>
            <a:r>
              <a:rPr lang="es-ES" sz="1200" b="0" i="0" strike="noStrike" cap="none" baseline="0">
                <a:solidFill>
                  <a:srgbClr val="000000"/>
                </a:solidFill>
                <a:effectLst/>
                <a:latin typeface="Aptos"/>
                <a:ea typeface="Aptos"/>
                <a:cs typeface="Aptos"/>
              </a:rPr>
              <a:t>          Desarrollar un sitio web y presencia en redes sociales para el té chai que muestre sus beneficios, características e historias</a:t>
            </a:r>
            <a:r>
              <a:rPr sz="1200"/>
              <a:t>
</a:t>
            </a:r>
            <a:r>
              <a:rPr lang="es-ES" sz="1200" b="0" i="0" strike="noStrike" cap="none" baseline="0">
                <a:solidFill>
                  <a:srgbClr val="000000"/>
                </a:solidFill>
                <a:effectLst/>
                <a:latin typeface="Aptos"/>
                <a:ea typeface="Aptos"/>
                <a:cs typeface="Aptos"/>
              </a:rPr>
              <a:t>·         Iniciar una campaña de marketing digital que use SEO, SEM, marketing por correo electrónico y marketing de "influencers" para alcanzar y atraer clientes potenciales</a:t>
            </a:r>
            <a:r>
              <a:rPr sz="1200"/>
              <a:t>
</a:t>
            </a:r>
            <a:r>
              <a:rPr lang="es-ES" sz="1200" b="0" i="0" strike="noStrike" cap="none" baseline="0">
                <a:solidFill>
                  <a:srgbClr val="000000"/>
                </a:solidFill>
                <a:effectLst/>
                <a:latin typeface="Aptos"/>
                <a:ea typeface="Aptos"/>
                <a:cs typeface="Aptos"/>
              </a:rPr>
              <a:t>·         Distribuir muestras gratis y cupones de té chai en ubicaciones estratégicas, como supermercados, cafeterías y herbolarios</a:t>
            </a:r>
            <a:r>
              <a:rPr sz="1200"/>
              <a:t>
</a:t>
            </a:r>
            <a:r>
              <a:rPr lang="es-ES" sz="1200" b="0" i="0" strike="noStrike" cap="none" baseline="0">
                <a:solidFill>
                  <a:srgbClr val="000000"/>
                </a:solidFill>
                <a:effectLst/>
                <a:latin typeface="Aptos"/>
                <a:ea typeface="Aptos"/>
                <a:cs typeface="Aptos"/>
              </a:rPr>
              <a:t>          Organizar eventos y concursos que inviten a la gente a probar y compartir el té chai con amigos y familiares</a:t>
            </a:r>
            <a:r>
              <a:rPr sz="1200"/>
              <a:t>
</a:t>
            </a:r>
            <a:r>
              <a:rPr lang="es-ES" sz="1200" b="0" i="0" strike="noStrike" cap="none" baseline="0">
                <a:solidFill>
                  <a:srgbClr val="000000"/>
                </a:solidFill>
                <a:effectLst/>
                <a:latin typeface="Aptos"/>
                <a:ea typeface="Aptos"/>
                <a:cs typeface="Aptos"/>
              </a:rPr>
              <a:t>·         Asociarse con negocios y organizaciones locales que compartan los mismos valores y visiones que el té chai</a:t>
            </a:r>
            <a:r>
              <a:rPr sz="1200"/>
              <a:t>
</a:t>
            </a:r>
            <a:r>
              <a:rPr lang="es-ES" sz="1200" b="0" i="0" strike="noStrike" cap="none" baseline="0">
                <a:solidFill>
                  <a:srgbClr val="000000"/>
                </a:solidFill>
                <a:effectLst/>
                <a:latin typeface="Aptos"/>
                <a:ea typeface="Aptos"/>
                <a:cs typeface="Aptos"/>
              </a:rPr>
              <a:t>El plan y estrategia de promoción para el té chai en América Latina se implementarán durante un período de 12 meses, con un presupuesto de 100 000 dólares estadounidenses.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plan se supervisará y evaluará con indicadores clave de rendimiento, como el tráfico del sitio web, la involucración en redes sociales, tasas de apertura de correos electrónicos, tasas de conversión, volumen de ventas, satisfacción del cliente y tasas de retención.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Se espera que el plan y estrategia de promoción del té chai en América Latina produzcan un aumento del 20 % en el conocimiento e interés, un aumento del 10 % en la cuota de mercado, un aumento del 15 % en el volumen de ventas y los ingresos, y un aumento del 25 % en la satisfacción del cliente y las tasas de retención.</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Resultados y desafíos que se esperan</a:t>
            </a:r>
            <a:r>
              <a:rPr sz="1200"/>
              <a:t>
</a:t>
            </a:r>
            <a:r>
              <a:rPr lang="es-ES" sz="1200" b="0" i="0" strike="noStrike" cap="none" baseline="0">
                <a:solidFill>
                  <a:srgbClr val="000000"/>
                </a:solidFill>
                <a:effectLst/>
                <a:latin typeface="Aptos"/>
                <a:ea typeface="Aptos"/>
                <a:cs typeface="Aptos"/>
              </a:rPr>
              <a:t>Los resultados del plan y estrategia de promoción para el té chai en América Latina son:</a:t>
            </a:r>
            <a:r>
              <a:rPr sz="1200"/>
              <a:t>
</a:t>
            </a:r>
            <a:r>
              <a:rPr lang="es-ES" sz="1200" b="0" i="0" strike="noStrike" cap="none" baseline="0">
                <a:solidFill>
                  <a:srgbClr val="000000"/>
                </a:solidFill>
                <a:effectLst/>
                <a:latin typeface="Aptos"/>
                <a:ea typeface="Aptos"/>
                <a:cs typeface="Aptos"/>
              </a:rPr>
              <a:t>·         Un aumento del 20 % en el conocimiento y el interés por el té chai en el público objetivo</a:t>
            </a:r>
            <a:r>
              <a:rPr sz="1200"/>
              <a:t>
</a:t>
            </a:r>
            <a:r>
              <a:rPr lang="es-ES" sz="1200" b="0" i="0" strike="noStrike" cap="none" baseline="0">
                <a:solidFill>
                  <a:srgbClr val="000000"/>
                </a:solidFill>
                <a:effectLst/>
                <a:latin typeface="Aptos"/>
                <a:ea typeface="Aptos"/>
                <a:cs typeface="Aptos"/>
              </a:rPr>
              <a:t>          Un aumento del 10 % en la cuota de mercado del té chai en la región</a:t>
            </a:r>
            <a:r>
              <a:rPr sz="1200"/>
              <a:t>
</a:t>
            </a:r>
            <a:r>
              <a:rPr lang="es-ES" sz="1200" b="0" i="0" strike="noStrike" cap="none" baseline="0">
                <a:solidFill>
                  <a:srgbClr val="000000"/>
                </a:solidFill>
                <a:effectLst/>
                <a:latin typeface="Aptos"/>
                <a:ea typeface="Aptos"/>
                <a:cs typeface="Aptos"/>
              </a:rPr>
              <a:t>·         Un aumento del 15 % en el volumen de ventas y los ingresos del té chai en la región</a:t>
            </a:r>
            <a:r>
              <a:rPr sz="1200"/>
              <a:t>
</a:t>
            </a:r>
            <a:r>
              <a:rPr lang="es-ES" sz="1200" b="0" i="0" strike="noStrike" cap="none" baseline="0">
                <a:solidFill>
                  <a:srgbClr val="000000"/>
                </a:solidFill>
                <a:effectLst/>
                <a:latin typeface="Aptos"/>
                <a:ea typeface="Aptos"/>
                <a:cs typeface="Aptos"/>
              </a:rPr>
              <a:t>·         Un aumento del 25 % en la satisfacción del cliente y las tasas de retención del té chai en la región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plan y estrategia de promoción para el té chai en América Latina se enfrentan a varios desafíos, como el alto precio, la falta de conocimiento, la competencia de otros productos de té, las barreras normativas y culturales, y los problemas medioambientales y sociales que pueden afectar al suministro y a la calidad de los ingredientes del té chai.</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Los posibles desafíos del plan y estrategia de promoción para el té chai en América Latina son:</a:t>
            </a:r>
            <a:r>
              <a:rPr sz="1200"/>
              <a:t>
</a:t>
            </a:r>
            <a:r>
              <a:rPr lang="es-ES" sz="1200" b="0" i="0" strike="noStrike" cap="none" baseline="0">
                <a:solidFill>
                  <a:srgbClr val="000000"/>
                </a:solidFill>
                <a:effectLst/>
                <a:latin typeface="Aptos"/>
                <a:ea typeface="Aptos"/>
                <a:cs typeface="Aptos"/>
              </a:rPr>
              <a:t>·         El elevado precio y la baja asequibilidad de productos de té chai en comparación con otras bebidas</a:t>
            </a:r>
            <a:r>
              <a:rPr sz="1200"/>
              <a:t>
</a:t>
            </a:r>
            <a:r>
              <a:rPr lang="es-ES" sz="1200" b="0" i="0" strike="noStrike" cap="none" baseline="0">
                <a:solidFill>
                  <a:srgbClr val="000000"/>
                </a:solidFill>
                <a:effectLst/>
                <a:latin typeface="Aptos"/>
                <a:ea typeface="Aptos"/>
                <a:cs typeface="Aptos"/>
              </a:rPr>
              <a:t>·        La falta de conocimiento y familiaridad con el té chai en algunos segmentos de la población</a:t>
            </a:r>
            <a:r>
              <a:rPr sz="1200"/>
              <a:t>
</a:t>
            </a:r>
            <a:r>
              <a:rPr lang="es-ES" sz="1200" b="0" i="0" strike="noStrike" cap="none" baseline="0">
                <a:solidFill>
                  <a:srgbClr val="000000"/>
                </a:solidFill>
                <a:effectLst/>
                <a:latin typeface="Aptos"/>
                <a:ea typeface="Aptos"/>
                <a:cs typeface="Aptos"/>
              </a:rPr>
              <a:t>·         La competencia de otros productos de té, como tés de hierbas, verdes y negros</a:t>
            </a:r>
            <a:r>
              <a:rPr sz="1200"/>
              <a:t>
</a:t>
            </a:r>
            <a:r>
              <a:rPr lang="es-ES" sz="1200" b="0" i="0" strike="noStrike" cap="none" baseline="0">
                <a:solidFill>
                  <a:srgbClr val="000000"/>
                </a:solidFill>
                <a:effectLst/>
                <a:latin typeface="Aptos"/>
                <a:ea typeface="Aptos"/>
                <a:cs typeface="Aptos"/>
              </a:rPr>
              <a:t>·         Las barreras normativas y culturales que pueden limitar la entrada y expansión de los productos de té chai en algunos países</a:t>
            </a:r>
            <a:r>
              <a:rPr sz="1200"/>
              <a:t>
</a:t>
            </a:r>
            <a:r>
              <a:rPr lang="es-ES" sz="1200" b="0" i="0" strike="noStrike" cap="none" baseline="0">
                <a:solidFill>
                  <a:srgbClr val="000000"/>
                </a:solidFill>
                <a:effectLst/>
                <a:latin typeface="Aptos"/>
                <a:ea typeface="Aptos"/>
                <a:cs typeface="Aptos"/>
              </a:rPr>
              <a:t>·         Los problemas medioambientales y sociales que pueden afectar al suministro y a la calidad de los ingredientes del té chai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té chai es un producto prometedor en el mercado de América Latina que ofrece una alternativa saludable y exótica.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Debe posicionarse como un producto premium y versátil, que saca provecho de sus características y ventajas únicas.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Se debe utilizar una mezcla de tácticas en línea y sin conexión para alcanzar e interactuar con el público objetivo y superar los desafíos.</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Recomendaciones y conclusiones</a:t>
            </a:r>
            <a:r>
              <a:rPr sz="1200"/>
              <a:t>
</a:t>
            </a:r>
            <a:r>
              <a:rPr lang="es-ES" sz="1200" b="0" i="0" strike="noStrike" cap="none" baseline="0">
                <a:solidFill>
                  <a:srgbClr val="000000"/>
                </a:solidFill>
                <a:effectLst/>
                <a:latin typeface="Aptos"/>
                <a:ea typeface="Aptos"/>
                <a:cs typeface="Aptos"/>
              </a:rPr>
              <a:t>Con base en el análisis de mercado, el análisis competitivo, los canales de distribución, y el plan y estrategia de promoción, se pueden extraer las siguientes recomendaciones y conclusiones para el futuro del té chai en América Latina:</a:t>
            </a:r>
            <a:r>
              <a:rPr sz="1200"/>
              <a:t>
</a:t>
            </a:r>
            <a:r>
              <a:rPr lang="es-ES" sz="1200" b="0" i="0" strike="noStrike" cap="none" baseline="0">
                <a:solidFill>
                  <a:srgbClr val="000000"/>
                </a:solidFill>
                <a:effectLst/>
                <a:latin typeface="Aptos"/>
                <a:ea typeface="Aptos"/>
                <a:cs typeface="Aptos"/>
              </a:rPr>
              <a:t>·         El té chai es un producto prometedor que tiene potencial para crecer y tener éxito en el mercado latinoamericano, ya que ofrece una alternativa saludable, natural y exótica a otras bebidas</a:t>
            </a:r>
            <a:r>
              <a:rPr sz="1200"/>
              <a:t>
</a:t>
            </a:r>
            <a:r>
              <a:rPr lang="es-ES" sz="1200" b="0" i="0" strike="noStrike" cap="none" baseline="0">
                <a:solidFill>
                  <a:srgbClr val="000000"/>
                </a:solidFill>
                <a:effectLst/>
                <a:latin typeface="Aptos"/>
                <a:ea typeface="Aptos"/>
                <a:cs typeface="Aptos"/>
              </a:rPr>
              <a:t>·         El té chai debe posicionarse y comercializarse como un producto premium, auténtico y versátil que puede dirigirse a distintos segmentos y ocasiones</a:t>
            </a:r>
            <a:r>
              <a:rPr sz="1200"/>
              <a:t>
</a:t>
            </a:r>
            <a:r>
              <a:rPr lang="es-ES" sz="1200" b="0" i="0" strike="noStrike" cap="none" baseline="0">
                <a:solidFill>
                  <a:srgbClr val="000000"/>
                </a:solidFill>
                <a:effectLst/>
                <a:latin typeface="Aptos"/>
                <a:ea typeface="Aptos"/>
                <a:cs typeface="Aptos"/>
              </a:rPr>
              <a:t>·         El té chai necesita sacar provecho de sus características y ventajas únicas, como su aroma intenso, su sabor y sus beneficios para la salud, para diferenciarse de otros productos de té</a:t>
            </a:r>
            <a:r>
              <a:rPr sz="1200"/>
              <a:t>
</a:t>
            </a:r>
            <a:r>
              <a:rPr lang="es-ES" sz="1200" b="0" i="0" strike="noStrike" cap="none" baseline="0">
                <a:solidFill>
                  <a:srgbClr val="000000"/>
                </a:solidFill>
                <a:effectLst/>
                <a:latin typeface="Aptos"/>
                <a:ea typeface="Aptos"/>
                <a:cs typeface="Aptos"/>
              </a:rPr>
              <a:t>·   El té chai tiene que utilizar una mezcla de tácticas en línea y sin conexión para alcanzar y interactuar con el público objetivo, y crear una base de clientes leales y satisfechos</a:t>
            </a:r>
            <a:r>
              <a:rPr sz="1200"/>
              <a:t>
</a:t>
            </a:r>
            <a:r>
              <a:rPr lang="es-ES" sz="1200" b="0" i="0" strike="noStrike" cap="none" baseline="0">
                <a:solidFill>
                  <a:srgbClr val="000000"/>
                </a:solidFill>
                <a:effectLst/>
                <a:latin typeface="Aptos"/>
                <a:ea typeface="Aptos"/>
                <a:cs typeface="Aptos"/>
              </a:rPr>
              <a:t>·         El té chai tiene que superar los desafíos y amenazas que pueden dificultar su crecimiento y expansión en la región, como el precio, el conocimiento, la competencia, la normativa y la sostenibilidad</a:t>
            </a:r>
            <a:r>
              <a:rPr sz="1200"/>
              <a:t>
</a:t>
            </a:r>
            <a:r>
              <a:rPr lang="es-ES" sz="1200" b="0" i="0" strike="noStrike" cap="none" baseline="0">
                <a:solidFill>
                  <a:srgbClr val="000000"/>
                </a:solidFill>
                <a:effectLst/>
                <a:latin typeface="Aptos"/>
                <a:ea typeface="Aptos"/>
                <a:cs typeface="Aptos"/>
              </a:rPr>
              <a:t>En conclusión, el té chai es un producto que tiene una gran cantidad de posibilidades y oportunidades en el mercado latinoamericano, pero también enfrenta algunos desafíos y riesgos.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plan y la estrategia de promoción que se han resumido en este informe buscan abordar estos problemas y lograr los resultados deseados.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Con todo, el plan y la estrategia de promoción deben supervisarse, evaluarse y ajustarse de forma constante en función de las condiciones cambiantes del mercado y los comentarios de los clientes.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Programa</a:t>
            </a:r>
            <a:r>
              <a:rPr sz="1200"/>
              <a:t>
</a:t>
            </a:r>
            <a:r>
              <a:rPr sz="1200"/>
              <a:t>
</a:t>
            </a:r>
            <a:r>
              <a:rPr lang="es-ES" sz="1200" b="0" i="0" strike="noStrike" cap="none" baseline="0">
                <a:solidFill>
                  <a:srgbClr val="000000"/>
                </a:solidFill>
                <a:effectLst/>
                <a:latin typeface="Aptos"/>
                <a:ea typeface="Aptos"/>
                <a:cs typeface="Aptos"/>
              </a:rPr>
              <a:t>* Introducción</a:t>
            </a:r>
            <a:r>
              <a:rPr sz="1200"/>
              <a:t>
</a:t>
            </a:r>
            <a:r>
              <a:rPr lang="es-ES" sz="1200" b="0" i="0" strike="noStrike" cap="none" baseline="0">
                <a:solidFill>
                  <a:srgbClr val="000000"/>
                </a:solidFill>
                <a:effectLst/>
                <a:latin typeface="Aptos"/>
                <a:ea typeface="Aptos"/>
                <a:cs typeface="Aptos"/>
              </a:rPr>
              <a:t>* Descripción del producto</a:t>
            </a:r>
            <a:r>
              <a:rPr sz="1200"/>
              <a:t>
</a:t>
            </a:r>
            <a:r>
              <a:rPr lang="es-ES" sz="1200" b="0" i="0" strike="noStrike" cap="none" baseline="0">
                <a:solidFill>
                  <a:srgbClr val="000000"/>
                </a:solidFill>
                <a:effectLst/>
                <a:latin typeface="Aptos"/>
                <a:ea typeface="Aptos"/>
                <a:cs typeface="Aptos"/>
              </a:rPr>
              <a:t>* Descripción del producto (1/2)</a:t>
            </a:r>
            <a:r>
              <a:rPr sz="1200"/>
              <a:t>
</a:t>
            </a:r>
            <a:r>
              <a:rPr lang="es-ES" sz="1200" b="0" i="0" strike="noStrike" cap="none" baseline="0">
                <a:solidFill>
                  <a:srgbClr val="000000"/>
                </a:solidFill>
                <a:effectLst/>
                <a:latin typeface="Aptos"/>
                <a:ea typeface="Aptos"/>
                <a:cs typeface="Aptos"/>
              </a:rPr>
              <a:t>* Descripción del producto (2/2)</a:t>
            </a:r>
            <a:r>
              <a:rPr sz="1200"/>
              <a:t>
</a:t>
            </a:r>
            <a:r>
              <a:rPr lang="es-ES" sz="1200" b="0" i="0" strike="noStrike" cap="none" baseline="0">
                <a:solidFill>
                  <a:srgbClr val="000000"/>
                </a:solidFill>
                <a:effectLst/>
                <a:latin typeface="Aptos"/>
                <a:ea typeface="Aptos"/>
                <a:cs typeface="Aptos"/>
              </a:rPr>
              <a:t>* Tendencias y demanda del mercado</a:t>
            </a:r>
            <a:r>
              <a:rPr sz="1200"/>
              <a:t>
</a:t>
            </a:r>
            <a:r>
              <a:rPr lang="es-ES" sz="1200" b="0" i="0" strike="noStrike" cap="none" baseline="0">
                <a:solidFill>
                  <a:srgbClr val="000000"/>
                </a:solidFill>
                <a:effectLst/>
                <a:latin typeface="Aptos"/>
                <a:ea typeface="Aptos"/>
                <a:cs typeface="Aptos"/>
              </a:rPr>
              <a:t>* Análisis competitivo</a:t>
            </a:r>
            <a:r>
              <a:rPr sz="1200"/>
              <a:t>
</a:t>
            </a:r>
            <a:r>
              <a:rPr lang="es-ES" sz="1200" b="0" i="0" strike="noStrike" cap="none" baseline="0">
                <a:solidFill>
                  <a:srgbClr val="000000"/>
                </a:solidFill>
                <a:effectLst/>
                <a:latin typeface="Aptos"/>
                <a:ea typeface="Aptos"/>
                <a:cs typeface="Aptos"/>
              </a:rPr>
              <a:t> * Tetley</a:t>
            </a:r>
            <a:r>
              <a:rPr sz="1200"/>
              <a:t>
</a:t>
            </a:r>
            <a:r>
              <a:rPr lang="es-ES" sz="1200" b="0" i="0" strike="noStrike" cap="none" baseline="0">
                <a:solidFill>
                  <a:srgbClr val="000000"/>
                </a:solidFill>
                <a:effectLst/>
                <a:latin typeface="Aptos"/>
                <a:ea typeface="Aptos"/>
                <a:cs typeface="Aptos"/>
              </a:rPr>
              <a:t> * Teavana</a:t>
            </a:r>
            <a:r>
              <a:rPr sz="1200"/>
              <a:t>
</a:t>
            </a:r>
            <a:r>
              <a:rPr lang="es-ES" sz="1200" b="0" i="0" strike="noStrike" cap="none" baseline="0">
                <a:solidFill>
                  <a:srgbClr val="000000"/>
                </a:solidFill>
                <a:effectLst/>
                <a:latin typeface="Aptos"/>
                <a:ea typeface="Aptos"/>
                <a:cs typeface="Aptos"/>
              </a:rPr>
              <a:t> * David's Tea</a:t>
            </a:r>
            <a:r>
              <a:rPr sz="1200"/>
              <a:t>
</a:t>
            </a:r>
            <a:r>
              <a:rPr lang="es-ES" sz="1200" b="0" i="0" strike="noStrike" cap="none" baseline="0">
                <a:solidFill>
                  <a:srgbClr val="000000"/>
                </a:solidFill>
                <a:effectLst/>
                <a:latin typeface="Aptos"/>
                <a:ea typeface="Aptos"/>
                <a:cs typeface="Aptos"/>
              </a:rPr>
              <a:t> * Marcas locales</a:t>
            </a:r>
            <a:r>
              <a:rPr sz="1200"/>
              <a:t>
</a:t>
            </a:r>
            <a:r>
              <a:rPr lang="es-ES" sz="1200" b="0" i="0" strike="noStrike" cap="none" baseline="0">
                <a:solidFill>
                  <a:srgbClr val="000000"/>
                </a:solidFill>
                <a:effectLst/>
                <a:latin typeface="Aptos"/>
                <a:ea typeface="Aptos"/>
                <a:cs typeface="Aptos"/>
              </a:rPr>
              <a:t>* Cuota de mercado del té chai en América Latina</a:t>
            </a:r>
            <a:r>
              <a:rPr sz="1200"/>
              <a:t>
</a:t>
            </a:r>
            <a:r>
              <a:rPr lang="es-ES" sz="1200" b="0" i="0" strike="noStrike" cap="none" baseline="0">
                <a:solidFill>
                  <a:srgbClr val="000000"/>
                </a:solidFill>
                <a:effectLst/>
                <a:latin typeface="Aptos"/>
                <a:ea typeface="Aptos"/>
                <a:cs typeface="Aptos"/>
              </a:rPr>
              <a:t>* Canales de distribución</a:t>
            </a:r>
            <a:r>
              <a:rPr sz="1200"/>
              <a:t>
</a:t>
            </a:r>
            <a:r>
              <a:rPr lang="es-ES" sz="1200" b="0" i="0" strike="noStrike" cap="none" baseline="0">
                <a:solidFill>
                  <a:srgbClr val="000000"/>
                </a:solidFill>
                <a:effectLst/>
                <a:latin typeface="Aptos"/>
                <a:ea typeface="Aptos"/>
                <a:cs typeface="Aptos"/>
              </a:rPr>
              <a:t> * Minoristas</a:t>
            </a:r>
            <a:r>
              <a:rPr sz="1200"/>
              <a:t>
</a:t>
            </a:r>
            <a:r>
              <a:rPr lang="es-ES" sz="1200" b="0" i="0" strike="noStrike" cap="none" baseline="0">
                <a:solidFill>
                  <a:srgbClr val="000000"/>
                </a:solidFill>
                <a:effectLst/>
                <a:latin typeface="Aptos"/>
                <a:ea typeface="Aptos"/>
                <a:cs typeface="Aptos"/>
              </a:rPr>
              <a:t> * Mayoristas</a:t>
            </a:r>
            <a:r>
              <a:rPr sz="1200"/>
              <a:t>
</a:t>
            </a:r>
            <a:r>
              <a:rPr lang="es-ES" sz="1200" b="0" i="0" strike="noStrike" cap="none" baseline="0">
                <a:solidFill>
                  <a:srgbClr val="000000"/>
                </a:solidFill>
                <a:effectLst/>
                <a:latin typeface="Aptos"/>
                <a:ea typeface="Aptos"/>
                <a:cs typeface="Aptos"/>
              </a:rPr>
              <a:t> * Distribuidores</a:t>
            </a:r>
            <a:r>
              <a:rPr sz="1200"/>
              <a:t>
</a:t>
            </a:r>
            <a:r>
              <a:rPr lang="es-ES" sz="1200" b="0" i="0" strike="noStrike" cap="none" baseline="0">
                <a:solidFill>
                  <a:srgbClr val="000000"/>
                </a:solidFill>
                <a:effectLst/>
                <a:latin typeface="Aptos"/>
                <a:ea typeface="Aptos"/>
                <a:cs typeface="Aptos"/>
              </a:rPr>
              <a:t>* Plan y estrategia de promoción</a:t>
            </a:r>
            <a:r>
              <a:rPr sz="1200"/>
              <a:t>
</a:t>
            </a:r>
            <a:r>
              <a:rPr lang="es-ES" sz="1200" b="0" i="0" strike="noStrike" cap="none" baseline="0">
                <a:solidFill>
                  <a:srgbClr val="000000"/>
                </a:solidFill>
                <a:effectLst/>
                <a:latin typeface="Aptos"/>
                <a:ea typeface="Aptos"/>
                <a:cs typeface="Aptos"/>
              </a:rPr>
              <a:t>* Resultados esperados y desafíos</a:t>
            </a:r>
            <a:r>
              <a:rPr sz="1200"/>
              <a:t>
</a:t>
            </a:r>
            <a:r>
              <a:rPr lang="es-ES" sz="1200" b="0" i="0" strike="noStrike" cap="none" baseline="0">
                <a:solidFill>
                  <a:srgbClr val="000000"/>
                </a:solidFill>
                <a:effectLst/>
                <a:latin typeface="Aptos"/>
                <a:ea typeface="Aptos"/>
                <a:cs typeface="Aptos"/>
              </a:rPr>
              <a:t> * Resultados esperados</a:t>
            </a:r>
            <a:r>
              <a:rPr sz="1200"/>
              <a:t>
</a:t>
            </a:r>
            <a:r>
              <a:rPr lang="es-ES" sz="1200" b="0" i="0" strike="noStrike" cap="none" baseline="0">
                <a:solidFill>
                  <a:srgbClr val="000000"/>
                </a:solidFill>
                <a:effectLst/>
                <a:latin typeface="Aptos"/>
                <a:ea typeface="Aptos"/>
                <a:cs typeface="Aptos"/>
              </a:rPr>
              <a:t> * Posibles desafíos</a:t>
            </a:r>
            <a:r>
              <a:rPr sz="1200"/>
              <a:t>
</a:t>
            </a:r>
            <a:r>
              <a:rPr lang="es-ES" sz="1200" b="0" i="0" strike="noStrike" cap="none" baseline="0">
                <a:solidFill>
                  <a:srgbClr val="000000"/>
                </a:solidFill>
                <a:effectLst/>
                <a:latin typeface="Aptos"/>
                <a:ea typeface="Aptos"/>
                <a:cs typeface="Aptos"/>
              </a:rPr>
              <a:t>* Recomendaciones y conclusiones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Este informe ofrece un análisis del mercado del té chai premium Mystic Spice en la región de América Latina.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Abarca la descripción del producto, la tendencia del mercado, el análisis competitivo, los canales de distribución, el plan de promoción, los resultados que se esperan y las recomendaciones para el futuro.</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Introducción</a:t>
            </a:r>
            <a:r>
              <a:rPr sz="1200"/>
              <a:t>
</a:t>
            </a:r>
            <a:r>
              <a:rPr lang="es-ES" sz="1200" b="0" i="0" strike="noStrike" cap="none" baseline="0">
                <a:solidFill>
                  <a:srgbClr val="000000"/>
                </a:solidFill>
                <a:effectLst/>
                <a:latin typeface="Aptos"/>
                <a:ea typeface="Aptos"/>
                <a:cs typeface="Aptos"/>
              </a:rPr>
              <a:t>El té chai premium Mystic Spice es un nuevo producto que ha lanzado Contoso Beverage, una empresa que se especializa en la producción y distribución de bebidas de alta calidad por todo el mundo.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té chai premium Mystic Spice es un té especiado originario de la India y que se ha hecho popular en todo el mundo.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Se trata de una bebida versátil que se puede degustar fría o caliente, con o sin leche y con distintas especias y edulcorantes.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té chai posee numerosos beneficios para la salud, como incrementar la inmunidad, reducir la inflamación y mejorar la digestión.</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También posee un rico significado cultural e histórico, ya que se suele asociar con la hospitalidad, la amistad y la relajación.</a:t>
            </a:r>
            <a:r>
              <a:rPr sz="1200"/>
              <a:t>
</a:t>
            </a:r>
            <a:r>
              <a:rPr lang="es-ES" sz="1200" b="0" i="0" strike="noStrike" cap="none" baseline="0">
                <a:solidFill>
                  <a:srgbClr val="000000"/>
                </a:solidFill>
                <a:effectLst/>
                <a:latin typeface="Aptos"/>
                <a:ea typeface="Aptos"/>
                <a:cs typeface="Aptos"/>
              </a:rPr>
              <a:t>La finalidad de este informe es ofrecer un análisis del mercado del té chai premium Mystic Spice, con un enfoque en la región de América Latina.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informe abarcará los siguientes aspectos:</a:t>
            </a:r>
            <a:r>
              <a:rPr sz="1200"/>
              <a:t>
</a:t>
            </a:r>
            <a:r>
              <a:rPr lang="es-ES" sz="1200" b="0" i="0" strike="noStrike" cap="none" baseline="0">
                <a:solidFill>
                  <a:srgbClr val="000000"/>
                </a:solidFill>
                <a:effectLst/>
                <a:latin typeface="Aptos"/>
                <a:ea typeface="Aptos"/>
                <a:cs typeface="Aptos"/>
              </a:rPr>
              <a:t>·         La descripción del producto, las características y las ventajas del té chai premium Mystic Spice</a:t>
            </a:r>
            <a:r>
              <a:rPr sz="1200"/>
              <a:t>
</a:t>
            </a:r>
            <a:r>
              <a:rPr lang="es-ES" sz="1200" b="0" i="0" strike="noStrike" cap="none" baseline="0">
                <a:solidFill>
                  <a:srgbClr val="000000"/>
                </a:solidFill>
                <a:effectLst/>
                <a:latin typeface="Aptos"/>
                <a:ea typeface="Aptos"/>
                <a:cs typeface="Aptos"/>
              </a:rPr>
              <a:t>·         La tendencia y demanda de té chai en América Latina</a:t>
            </a:r>
            <a:r>
              <a:rPr sz="1200"/>
              <a:t>
</a:t>
            </a:r>
            <a:r>
              <a:rPr lang="es-ES" sz="1200" b="0" i="0" strike="noStrike" cap="none" baseline="0">
                <a:solidFill>
                  <a:srgbClr val="000000"/>
                </a:solidFill>
                <a:effectLst/>
                <a:latin typeface="Aptos"/>
                <a:ea typeface="Aptos"/>
                <a:cs typeface="Aptos"/>
              </a:rPr>
              <a:t>         El análisis competitivo del té chai en América Latina</a:t>
            </a:r>
            <a:r>
              <a:rPr sz="1200"/>
              <a:t>
</a:t>
            </a:r>
            <a:r>
              <a:rPr lang="es-ES" sz="1200" b="0" i="0" strike="noStrike" cap="none" baseline="0">
                <a:solidFill>
                  <a:srgbClr val="000000"/>
                </a:solidFill>
                <a:effectLst/>
                <a:latin typeface="Aptos"/>
                <a:ea typeface="Aptos"/>
                <a:cs typeface="Aptos"/>
              </a:rPr>
              <a:t>         Los canales de distribución del té chai en América Latina</a:t>
            </a:r>
            <a:r>
              <a:rPr sz="1200"/>
              <a:t>
</a:t>
            </a:r>
            <a:r>
              <a:rPr lang="es-ES" sz="1200" b="0" i="0" strike="noStrike" cap="none" baseline="0">
                <a:solidFill>
                  <a:srgbClr val="000000"/>
                </a:solidFill>
                <a:effectLst/>
                <a:latin typeface="Aptos"/>
                <a:ea typeface="Aptos"/>
                <a:cs typeface="Aptos"/>
              </a:rPr>
              <a:t>         El plan y la estrategia de promoción para el té chai en América Latina</a:t>
            </a:r>
            <a:r>
              <a:rPr sz="1200"/>
              <a:t>
</a:t>
            </a:r>
            <a:r>
              <a:rPr lang="es-ES" sz="1200" b="0" i="0" strike="noStrike" cap="none" baseline="0">
                <a:solidFill>
                  <a:srgbClr val="000000"/>
                </a:solidFill>
                <a:effectLst/>
                <a:latin typeface="Aptos"/>
                <a:ea typeface="Aptos"/>
                <a:cs typeface="Aptos"/>
              </a:rPr>
              <a:t>         Los resultados y los desafíos que se esperan del plan de promoción</a:t>
            </a:r>
            <a:r>
              <a:rPr sz="1200"/>
              <a:t>
</a:t>
            </a:r>
            <a:r>
              <a:rPr lang="es-ES" sz="1200" b="0" i="0" strike="noStrike" cap="none" baseline="0">
                <a:solidFill>
                  <a:srgbClr val="000000"/>
                </a:solidFill>
                <a:effectLst/>
                <a:latin typeface="Aptos"/>
                <a:ea typeface="Aptos"/>
                <a:cs typeface="Aptos"/>
              </a:rPr>
              <a:t>         Las recomendaciones y conclusiones para el futuro del té chai en América Latina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té chai premium Mystic Spice es una combinación creada cuidadosamente que rinde homenaje a las tradiciones del chai indio.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Cada taza ofrece un recorrido fascinante por los encantadores paisajes de la India, que le permite vivir una verdadera experiencia chai desde su hogar.</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Descripción del producto</a:t>
            </a:r>
            <a:r>
              <a:rPr sz="1200"/>
              <a:t>
</a:t>
            </a:r>
            <a:r>
              <a:rPr lang="es-ES" sz="1200" b="0" i="0" strike="noStrike" cap="none" baseline="0">
                <a:solidFill>
                  <a:srgbClr val="000000"/>
                </a:solidFill>
                <a:effectLst/>
                <a:latin typeface="Aptos"/>
                <a:ea typeface="Aptos"/>
                <a:cs typeface="Aptos"/>
              </a:rPr>
              <a:t>El té chai premium Mystic Spice es una combinación creada meticulosamente que rinde homenaje a las tradiciones atemporales del chai indio.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Cada taza ofrece un recorrido fascinante por los encantadores paisajes de la India, que le permite vivir una verdadera experiencia chai desde su hogar.</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La descripción del producto, las características y las ventajas del té chai premium Mystic Spice se resumen en la siguiente tabla: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no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no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mercado de América Latina ofrece una excelente oportunidad para el té chai, con una creciente demanda por productos saludables, naturales y exóticos.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tamaño del mercado mundial del té chai se valoró en 1,9 mil millones de dólares en 2019 y se espera que crezca a una CAGR del 5,5 % desde 2020 hasta 2027, con América Latina como una de las regiones con el crecimiento más rápido.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principales impulsores del crecimiento son el aumento de la concienciación, el incremento de la renta disponible y la ampliación de la distribución.</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Tendencia y demanda del mercado</a:t>
            </a:r>
            <a:r>
              <a:rPr sz="1200"/>
              <a:t>
</a:t>
            </a:r>
            <a:r>
              <a:rPr lang="es-ES" sz="1200" b="0" i="0" strike="noStrike" cap="none" baseline="0">
                <a:solidFill>
                  <a:srgbClr val="000000"/>
                </a:solidFill>
                <a:effectLst/>
                <a:latin typeface="Aptos"/>
                <a:ea typeface="Aptos"/>
                <a:cs typeface="Aptos"/>
              </a:rPr>
              <a:t>El mercado de América Latina ofrece una excelente oportunidad para el té chai, ya que la región muestra una creciente demanda de productos saludables, naturales y exóticos.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La región también posee una sólida cultura del té, sobre todo en países como Argentina, Chile y Uruguay, donde el mate es una bebida popular.</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té chai puede gustarles tanto a los amantes del té como a los del café, ya que ofrece un impulso de cafeína similar y un perfil de sabor más complejo.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té chai también puede adaptarse al estilo de vida y a las preferencias de los consumidores de América Latina, quienes disfrutan al socializar, compartir y saborear delicias dulces.</a:t>
            </a:r>
            <a:r>
              <a:rPr sz="1200"/>
              <a:t>
</a:t>
            </a:r>
            <a:r>
              <a:rPr lang="es-ES" sz="1200" b="0" i="0" strike="noStrike" cap="none" baseline="0">
                <a:solidFill>
                  <a:srgbClr val="000000"/>
                </a:solidFill>
                <a:effectLst/>
                <a:latin typeface="Aptos"/>
                <a:ea typeface="Aptos"/>
                <a:cs typeface="Aptos"/>
              </a:rPr>
              <a:t>Según un informe de Grand View Research, el tamaño del mercado mundial del té chai se valoró en 1,9 mil millones de dólares en 2019 y se espera que crezca a una tasa de crecimiento compuesto anual (CAGR) del 5,5 % desde 2020 hasta 2027.</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informe también indica que América Latina es una de las regiones con el crecimiento más rápido para el té chai, con una CAGR del 6,2 % desde 2020 hasta 2027.</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principales impulsores del crecimiento del té chai en América Latina son:</a:t>
            </a:r>
            <a:r>
              <a:rPr sz="1200"/>
              <a:t>
</a:t>
            </a:r>
            <a:r>
              <a:rPr lang="es-ES" sz="1200" b="0" i="0" strike="noStrike" cap="none" baseline="0">
                <a:solidFill>
                  <a:srgbClr val="000000"/>
                </a:solidFill>
                <a:effectLst/>
                <a:latin typeface="Aptos"/>
                <a:ea typeface="Aptos"/>
                <a:cs typeface="Aptos"/>
              </a:rPr>
              <a:t>·         El aumento de la concienciación y el interés por los beneficios de sobre la salud y los aspectos culturales del té chai</a:t>
            </a:r>
            <a:r>
              <a:rPr sz="1200"/>
              <a:t>
</a:t>
            </a:r>
            <a:r>
              <a:rPr lang="es-ES" sz="1200" b="0" i="0" strike="noStrike" cap="none" baseline="0">
                <a:solidFill>
                  <a:srgbClr val="000000"/>
                </a:solidFill>
                <a:effectLst/>
                <a:latin typeface="Aptos"/>
                <a:ea typeface="Aptos"/>
                <a:cs typeface="Aptos"/>
              </a:rPr>
              <a:t>·         El aumento de los ingresos disponibles y el poder adquisitivo de los consumidores de clase media</a:t>
            </a:r>
            <a:r>
              <a:rPr sz="1200"/>
              <a:t>
</a:t>
            </a:r>
            <a:r>
              <a:rPr lang="es-ES" sz="1200" b="0" i="0" strike="noStrike" cap="none" baseline="0">
                <a:solidFill>
                  <a:srgbClr val="000000"/>
                </a:solidFill>
                <a:effectLst/>
                <a:latin typeface="Aptos"/>
                <a:ea typeface="Aptos"/>
                <a:cs typeface="Aptos"/>
              </a:rPr>
              <a:t>·         La creciente popularidad de las especialidades y tés premium entre los segmentos más jóvenes y urbanos</a:t>
            </a:r>
            <a:r>
              <a:rPr sz="1200"/>
              <a:t>
</a:t>
            </a:r>
            <a:r>
              <a:rPr lang="es-ES" sz="1200" b="0" i="0" strike="noStrike" cap="none" baseline="0">
                <a:solidFill>
                  <a:srgbClr val="000000"/>
                </a:solidFill>
                <a:effectLst/>
                <a:latin typeface="Aptos"/>
                <a:ea typeface="Aptos"/>
                <a:cs typeface="Aptos"/>
              </a:rPr>
              <a:t>·         La expansión de la distribución y disponibilidad de productos de té chai en varios canales, como supermercados, cafeterías y plataformas en línea</a:t>
            </a:r>
            <a:r>
              <a:rPr sz="1200"/>
              <a:t>
</a:t>
            </a:r>
            <a:r>
              <a:rPr lang="es-ES" sz="1200" b="0" i="0" strike="noStrike" cap="none" baseline="0">
                <a:solidFill>
                  <a:srgbClr val="000000"/>
                </a:solidFill>
                <a:effectLst/>
                <a:latin typeface="Aptos"/>
                <a:ea typeface="Aptos"/>
                <a:cs typeface="Aptos"/>
              </a:rPr>
              <a:t>·         La aparición de nuevos e innovadores sabores y formatos de té chai, como variedades listas para beber, instantáneas y orgánicas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té chai en América Latina se distribuye mediante minoristas, mayoristas y distribuidores.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minoristas, como los supermercados y cafeterías, venden directamente a los consumidores y pueden influir en su percepción y compra.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Entre los principales minoristas se incluyen Walmart y Starbucks.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mayoristas venden de forma masiva a los minoristas, mientras que los distribuidores transportan los productos desde los fabricantes hasta los minoristas.</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Los canales de distribución del té chai en América Latina son las formas y medios por los que se entregan y venden los productos de té chai a los consumidores finales.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canales de distribución del té chai en América Latina se pueden clasificar en tres tipos: minoristas, mayoristas y distribuidores.</a:t>
            </a:r>
            <a:r>
              <a:rPr sz="1200"/>
              <a:t>
</a:t>
            </a:r>
            <a:r>
              <a:rPr lang="es-ES" sz="1200" b="0" i="0" strike="noStrike" cap="none" baseline="0">
                <a:solidFill>
                  <a:srgbClr val="000000"/>
                </a:solidFill>
                <a:effectLst/>
                <a:latin typeface="Aptos"/>
                <a:ea typeface="Aptos"/>
                <a:cs typeface="Aptos"/>
              </a:rPr>
              <a:t>Los minoristas son los negocios que venden productos de té chai directamente a los consumidores, como supermercados, tiendas abiertas las 24 horas, tiendas especializadas, cafeterías y plataformas en línea.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Son el canal más visible y accesible para los productos de té chai y pueden influir en la percepción, preferencias y compra de productos de té chai por parte del consumidor.</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minoristas también pueden ofrecer asistencia promocional y de comercialización para los productos de té chai, como expositores, letreros y espacio en los estantes.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Algunos de los principales minoristas de productos de té chai de América Latina son Walmart, Carrefour, Oxxo, Starbucks y Amazon.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Los mayoristas compran productos de té chai en masa y los venden a los minoristas u otros intermediarios.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Vinculan la oferta y la demanda de productos de té chai y ofrecen diversos servicios.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Algunos de los principales mayoristas de productos de té chai en América Latina son Cencosud, Grupo Pão de Açúcar, La Anónima y Makro.</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Los mayoristas son los negocios que compran productos de té chai en masa a los fabricantes o distribuidores y los venden a los minoristas u otros intermediarios.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Son el vínculo entre la oferta y la demanda de productos de té chai y pueden ofrecer economías de escala, almacenamiento y servicios de transporte para los productos de té chai.</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mayoristas también pueden ofrecer información del mercado, comentarios y mecanismos de crédito para los productos de té chai.</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Algunos de los principales mayoristas de productos de té chai en América Latina son Cencosud, Grupo Pão de Açúcar, La Anónima y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es-ES" sz="5600" b="0" i="0" strike="noStrike" cap="none" baseline="0">
                <a:solidFill>
                  <a:srgbClr val="262626"/>
                </a:solidFill>
                <a:effectLst/>
                <a:latin typeface="Bookman Old Style"/>
                <a:ea typeface="Bookman Old Style"/>
                <a:cs typeface="Bookman Old Style"/>
              </a:rPr>
              <a:t>Informe de análisis del mercado para el té chai premium Mystic Spice</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fontScale="90000"/>
          </a:bodyPr>
          <a:lstStyle/>
          <a:p>
            <a:r>
              <a:rPr lang="es-ES" sz="4000" b="0" i="0" strike="noStrike" cap="none" baseline="0">
                <a:solidFill>
                  <a:srgbClr val="FFFFFF"/>
                </a:solidFill>
                <a:effectLst/>
                <a:latin typeface="Bookman Old Style"/>
                <a:ea typeface="Bookman Old Style"/>
                <a:cs typeface="Bookman Old Style"/>
              </a:rPr>
              <a:t>Canales de distribución: distribuidores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s-ES" sz="1300" b="0" i="0" strike="noStrike" cap="none" baseline="0">
                <a:solidFill>
                  <a:srgbClr val="FFFFFF"/>
                </a:solidFill>
                <a:effectLst/>
                <a:latin typeface="Franklin Gothic Book"/>
                <a:ea typeface="Franklin Gothic Book"/>
                <a:cs typeface="Franklin Gothic Book"/>
              </a:rPr>
              <a:t>Rol de los distribuidores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Representar y distribuir productos de té chai</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Facilitar el movimiento y la venta en distintos mercados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Ofrecer servicios de marketing, ventas y posventa</a:t>
            </a:r>
          </a:p>
          <a:p>
            <a:pPr>
              <a:lnSpc>
                <a:spcPct val="90000"/>
              </a:lnSpc>
            </a:pPr>
            <a:r>
              <a:rPr lang="es-ES" sz="1300" b="0" i="0" strike="noStrike" cap="none" baseline="0">
                <a:solidFill>
                  <a:srgbClr val="FFFFFF"/>
                </a:solidFill>
                <a:effectLst/>
                <a:latin typeface="Franklin Gothic Book"/>
                <a:ea typeface="Franklin Gothic Book"/>
                <a:cs typeface="Franklin Gothic Book"/>
              </a:rPr>
              <a:t>Relaciones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Establecer y mantener relaciones con los minoristas y consumidores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Ofrecer asistencia técnica y logística</a:t>
            </a:r>
          </a:p>
          <a:p>
            <a:pPr>
              <a:lnSpc>
                <a:spcPct val="90000"/>
              </a:lnSpc>
            </a:pPr>
            <a:r>
              <a:rPr lang="es-ES" sz="1300" b="0" i="0" strike="noStrike" cap="none" baseline="0">
                <a:solidFill>
                  <a:srgbClr val="FFFFFF"/>
                </a:solidFill>
                <a:effectLst/>
                <a:latin typeface="Franklin Gothic Book"/>
                <a:ea typeface="Franklin Gothic Book"/>
                <a:cs typeface="Franklin Gothic Book"/>
              </a:rPr>
              <a:t>Principales distribuidores de América Latina</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
        <p:nvSpPr>
          <p:cNvPr id="17"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Plan y estrategia de promoción</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lnSpcReduction="20000"/>
          </a:bodyPr>
          <a:lstStyle/>
          <a:p>
            <a:pPr>
              <a:lnSpc>
                <a:spcPct val="100000"/>
              </a:lnSpc>
            </a:pPr>
            <a:r>
              <a:rPr lang="es-ES" sz="1700" b="0" i="0" strike="noStrike" cap="none" baseline="0">
                <a:solidFill>
                  <a:srgbClr val="404040"/>
                </a:solidFill>
                <a:effectLst/>
                <a:latin typeface="Franklin Gothic Book"/>
                <a:ea typeface="Franklin Gothic Book"/>
                <a:cs typeface="Franklin Gothic Book"/>
              </a:rPr>
              <a:t>Objetivos del plan y estrategia de promoción</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Incrementar el conocimiento y el interés por el té chai en el público objetivo</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Posicionar al té chai como un producto premium, natural y saludable</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Fomentar la prueba y compra de té chai mediante diversos canales e incentivos</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Desarrollar la fidelidad y la retención entre los consumidores de té chai</a:t>
            </a:r>
          </a:p>
          <a:p>
            <a:pPr>
              <a:lnSpc>
                <a:spcPct val="100000"/>
              </a:lnSpc>
            </a:pPr>
            <a:r>
              <a:rPr lang="es-ES" sz="1700" b="0" i="0" strike="noStrike" cap="none" baseline="0">
                <a:solidFill>
                  <a:srgbClr val="404040"/>
                </a:solidFill>
                <a:effectLst/>
                <a:latin typeface="Franklin Gothic Book"/>
                <a:ea typeface="Franklin Gothic Book"/>
                <a:cs typeface="Franklin Gothic Book"/>
              </a:rPr>
              <a:t>Tácticas que se han utilizado en el plan y estrategia de promoción</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Crear un nombre de marca y logotipo pegadizos y fáciles de recordar para el té chai</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Desarrollar un sitio web y presencia en redes sociales para el té chai</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Iniciar una campaña de marketing digital</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Distribuir muestras gratis y cupones de té chai</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Organizar eventos y concursos</a:t>
            </a:r>
          </a:p>
          <a:p>
            <a:pPr>
              <a:lnSpc>
                <a:spcPct val="100000"/>
              </a:lnSpc>
            </a:pPr>
            <a:r>
              <a:rPr lang="es-ES" sz="1700" b="0" i="0" strike="noStrike" cap="none" baseline="0">
                <a:solidFill>
                  <a:srgbClr val="404040"/>
                </a:solidFill>
                <a:effectLst/>
                <a:latin typeface="Franklin Gothic Book"/>
                <a:ea typeface="Franklin Gothic Book"/>
                <a:cs typeface="Franklin Gothic Book"/>
              </a:rPr>
              <a:t>Implementación y evaluación del plan y la estrategia de promoción</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s-ES" sz="3100" b="0" i="0" strike="noStrike" cap="none" baseline="0">
                <a:solidFill>
                  <a:srgbClr val="404040"/>
                </a:solidFill>
                <a:effectLst/>
                <a:latin typeface="Bookman Old Style"/>
                <a:ea typeface="Bookman Old Style"/>
                <a:cs typeface="Bookman Old Style"/>
              </a:rPr>
              <a:t>Resultados esperados y desafíos: resultados esperados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es-ES" sz="1900" b="0" i="0" strike="noStrike" cap="none" baseline="0">
                <a:solidFill>
                  <a:srgbClr val="404040"/>
                </a:solidFill>
                <a:effectLst/>
                <a:latin typeface="Franklin Gothic Book"/>
                <a:ea typeface="Franklin Gothic Book"/>
                <a:cs typeface="Franklin Gothic Book"/>
              </a:rPr>
              <a:t>Un aumento del 20 % en el conocimiento y el interés por el té chai en el público objetivo</a:t>
            </a:r>
          </a:p>
          <a:p>
            <a:r>
              <a:rPr lang="es-ES" sz="1900" b="0" i="0" strike="noStrike" cap="none" baseline="0">
                <a:solidFill>
                  <a:srgbClr val="404040"/>
                </a:solidFill>
                <a:effectLst/>
                <a:latin typeface="Franklin Gothic Book"/>
                <a:ea typeface="Franklin Gothic Book"/>
                <a:cs typeface="Franklin Gothic Book"/>
              </a:rPr>
              <a:t>Un aumento del 10 % en la cuota de mercado del té chai en la región</a:t>
            </a:r>
          </a:p>
          <a:p>
            <a:r>
              <a:rPr lang="es-ES" sz="1900" b="0" i="0" strike="noStrike" cap="none" baseline="0">
                <a:solidFill>
                  <a:srgbClr val="404040"/>
                </a:solidFill>
                <a:effectLst/>
                <a:latin typeface="Franklin Gothic Book"/>
                <a:ea typeface="Franklin Gothic Book"/>
                <a:cs typeface="Franklin Gothic Book"/>
              </a:rPr>
              <a:t>Un aumento del 15 % en el volumen de ventas y los ingresos del té chai en la región</a:t>
            </a:r>
          </a:p>
          <a:p>
            <a:r>
              <a:rPr lang="es-ES" sz="1900" b="0" i="0" strike="noStrike" cap="none" baseline="0">
                <a:solidFill>
                  <a:srgbClr val="404040"/>
                </a:solidFill>
                <a:effectLst/>
                <a:latin typeface="Franklin Gothic Book"/>
                <a:ea typeface="Franklin Gothic Book"/>
                <a:cs typeface="Franklin Gothic Book"/>
              </a:rPr>
              <a:t>Un aumento del 25 % en la satisfacción del cliente y las tasas de retención del té chai en la región</a:t>
            </a:r>
          </a:p>
        </p:txBody>
      </p:sp>
      <p:sp>
        <p:nvSpPr>
          <p:cNvPr id="17"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Resultados esperados y desafíos: posibles desafíos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97500" lnSpcReduction="10000"/>
          </a:bodyPr>
          <a:lstStyle/>
          <a:p>
            <a:r>
              <a:rPr lang="es-ES" sz="2400" b="0" i="0" strike="noStrike" cap="none" baseline="0">
                <a:solidFill>
                  <a:srgbClr val="404040"/>
                </a:solidFill>
                <a:effectLst/>
                <a:latin typeface="Franklin Gothic Book"/>
                <a:ea typeface="Franklin Gothic Book"/>
                <a:cs typeface="Franklin Gothic Book"/>
              </a:rPr>
              <a:t>Elevado precio y baja asequibilidad de los productos de té chai en comparación con otras bebidas</a:t>
            </a:r>
          </a:p>
          <a:p>
            <a:r>
              <a:rPr lang="es-ES" sz="2400" b="0" i="0" strike="noStrike" cap="none" baseline="0">
                <a:solidFill>
                  <a:srgbClr val="404040"/>
                </a:solidFill>
                <a:effectLst/>
                <a:latin typeface="Franklin Gothic Book"/>
                <a:ea typeface="Franklin Gothic Book"/>
                <a:cs typeface="Franklin Gothic Book"/>
              </a:rPr>
              <a:t>Falta de conocimiento y familiaridad con el té chai en algunos segmentos de la población</a:t>
            </a:r>
          </a:p>
          <a:p>
            <a:r>
              <a:rPr lang="es-ES" sz="2400" b="0" i="0" strike="noStrike" cap="none" baseline="0">
                <a:solidFill>
                  <a:srgbClr val="404040"/>
                </a:solidFill>
                <a:effectLst/>
                <a:latin typeface="Franklin Gothic Book"/>
                <a:ea typeface="Franklin Gothic Book"/>
                <a:cs typeface="Franklin Gothic Book"/>
              </a:rPr>
              <a:t>Competencia de otros productos de té, como tés de hierbas, verdes y negros</a:t>
            </a:r>
          </a:p>
          <a:p>
            <a:r>
              <a:rPr lang="es-ES" sz="2400" b="0" i="0" strike="noStrike" cap="none" baseline="0">
                <a:solidFill>
                  <a:srgbClr val="404040"/>
                </a:solidFill>
                <a:effectLst/>
                <a:latin typeface="Franklin Gothic Book"/>
                <a:ea typeface="Franklin Gothic Book"/>
                <a:cs typeface="Franklin Gothic Book"/>
              </a:rPr>
              <a:t>Barreras normativas y culturales que pueden limitar la entrada y expansión de los productos de té chai en algunos países</a:t>
            </a:r>
          </a:p>
          <a:p>
            <a:r>
              <a:rPr lang="es-ES" sz="2400" b="0" i="0" strike="noStrike" cap="none" baseline="0">
                <a:solidFill>
                  <a:srgbClr val="404040"/>
                </a:solidFill>
                <a:effectLst/>
                <a:latin typeface="Franklin Gothic Book"/>
                <a:ea typeface="Franklin Gothic Book"/>
                <a:cs typeface="Franklin Gothic Book"/>
              </a:rPr>
              <a:t>Problemas medioambientales y sociales que pueden afectar al suministro y a la calidad de los ingredientes del té chai</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es-ES" sz="3700" b="0" i="0" strike="noStrike" cap="none" baseline="0">
                <a:solidFill>
                  <a:srgbClr val="FFFFFF"/>
                </a:solidFill>
                <a:effectLst/>
                <a:latin typeface="Bookman Old Style"/>
                <a:ea typeface="Bookman Old Style"/>
                <a:cs typeface="Bookman Old Style"/>
              </a:rPr>
              <a:t>Recomendaciones y conclusiones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lnSpcReduction="10000"/>
          </a:bodyPr>
          <a:lstStyle/>
          <a:p>
            <a:pPr>
              <a:lnSpc>
                <a:spcPct val="90000"/>
              </a:lnSpc>
            </a:pPr>
            <a:r>
              <a:rPr lang="es-ES" sz="1900" b="0" i="0" strike="noStrike" cap="none" baseline="0">
                <a:solidFill>
                  <a:srgbClr val="404040"/>
                </a:solidFill>
                <a:effectLst/>
                <a:latin typeface="Franklin Gothic Book"/>
                <a:ea typeface="Franklin Gothic Book"/>
                <a:cs typeface="Franklin Gothic Book"/>
              </a:rPr>
              <a:t>El té chai es un producto prometedor con potencial para crecer en el mercado de América Latina</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Ofrece una alternativa saludable, natural y exótica a otras bebidas</a:t>
            </a:r>
          </a:p>
          <a:p>
            <a:pPr>
              <a:lnSpc>
                <a:spcPct val="90000"/>
              </a:lnSpc>
            </a:pPr>
            <a:r>
              <a:rPr lang="es-ES" sz="1900" b="0" i="0" strike="noStrike" cap="none" baseline="0">
                <a:solidFill>
                  <a:srgbClr val="404040"/>
                </a:solidFill>
                <a:effectLst/>
                <a:latin typeface="Franklin Gothic Book"/>
                <a:ea typeface="Franklin Gothic Book"/>
                <a:cs typeface="Franklin Gothic Book"/>
              </a:rPr>
              <a:t>Posicionar y comercializar el té chai como un producto premium, auténtico y versátil</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Se dirige a distintos segmentos y ocasiones</a:t>
            </a:r>
          </a:p>
          <a:p>
            <a:pPr>
              <a:lnSpc>
                <a:spcPct val="90000"/>
              </a:lnSpc>
            </a:pPr>
            <a:r>
              <a:rPr lang="es-ES" sz="1900" b="0" i="0" strike="noStrike" cap="none" baseline="0">
                <a:solidFill>
                  <a:srgbClr val="404040"/>
                </a:solidFill>
                <a:effectLst/>
                <a:latin typeface="Franklin Gothic Book"/>
                <a:ea typeface="Franklin Gothic Book"/>
                <a:cs typeface="Franklin Gothic Book"/>
              </a:rPr>
              <a:t>Sacar provecho de sus características y ventajas únicas, como su aroma intenso, su sabor y sus beneficios para la salud</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Se diferencia de los demás productos de té</a:t>
            </a:r>
          </a:p>
          <a:p>
            <a:pPr>
              <a:lnSpc>
                <a:spcPct val="90000"/>
              </a:lnSpc>
            </a:pPr>
            <a:r>
              <a:rPr lang="es-ES" sz="1900" b="0" i="0" strike="noStrike" cap="none" baseline="0">
                <a:solidFill>
                  <a:srgbClr val="404040"/>
                </a:solidFill>
                <a:effectLst/>
                <a:latin typeface="Franklin Gothic Book"/>
                <a:ea typeface="Franklin Gothic Book"/>
                <a:cs typeface="Franklin Gothic Book"/>
              </a:rPr>
              <a:t>Utilizar una mezcla de tácticas en línea y sin conexión para alcanzar e interactuar con el público objetivo</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Crear una base de clientes leales y satisfechos</a:t>
            </a:r>
          </a:p>
          <a:p>
            <a:pPr>
              <a:lnSpc>
                <a:spcPct val="90000"/>
              </a:lnSpc>
            </a:pPr>
            <a:r>
              <a:rPr lang="es-ES" sz="1900" b="0" i="0" strike="noStrike" cap="none" baseline="0">
                <a:solidFill>
                  <a:srgbClr val="404040"/>
                </a:solidFill>
                <a:effectLst/>
                <a:latin typeface="Franklin Gothic Book"/>
                <a:ea typeface="Franklin Gothic Book"/>
                <a:cs typeface="Franklin Gothic Book"/>
              </a:rPr>
              <a:t>Superar los desafíos y amenazas, como el precio, conocimiento, competencia, normativa y sostenibilidad</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Supervisar, evaluar y ajustar el plan y la estrategia de promoción de forma constante</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es-ES" sz="4700" b="0" i="0" strike="noStrike" cap="none" baseline="0">
                <a:solidFill>
                  <a:srgbClr val="404040"/>
                </a:solidFill>
                <a:effectLst/>
                <a:latin typeface="Bookman Old Style"/>
                <a:ea typeface="Bookman Old Style"/>
                <a:cs typeface="Bookman Old Style"/>
              </a:rPr>
              <a:t>Programa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es-ES" sz="1800" b="0" i="0" strike="noStrike" cap="none" baseline="0">
                <a:solidFill>
                  <a:srgbClr val="404040"/>
                </a:solidFill>
                <a:effectLst/>
                <a:latin typeface="Franklin Gothic Book"/>
                <a:ea typeface="Franklin Gothic Book"/>
                <a:cs typeface="Franklin Gothic Book"/>
              </a:rPr>
              <a:t>Introducción</a:t>
            </a:r>
          </a:p>
          <a:p>
            <a:pPr>
              <a:lnSpc>
                <a:spcPct val="100000"/>
              </a:lnSpc>
            </a:pPr>
            <a:r>
              <a:rPr lang="es-ES" sz="1800" b="0" i="0" strike="noStrike" cap="none" baseline="0">
                <a:solidFill>
                  <a:srgbClr val="404040"/>
                </a:solidFill>
                <a:effectLst/>
                <a:latin typeface="Franklin Gothic Book"/>
                <a:ea typeface="Franklin Gothic Book"/>
                <a:cs typeface="Franklin Gothic Book"/>
              </a:rPr>
              <a:t>Descripción del producto</a:t>
            </a:r>
          </a:p>
          <a:p>
            <a:pPr>
              <a:lnSpc>
                <a:spcPct val="100000"/>
              </a:lnSpc>
            </a:pPr>
            <a:r>
              <a:rPr lang="es-ES" sz="1800" b="0" i="0" strike="noStrike" cap="none" baseline="0">
                <a:solidFill>
                  <a:srgbClr val="404040"/>
                </a:solidFill>
                <a:effectLst/>
                <a:latin typeface="Franklin Gothic Book"/>
                <a:ea typeface="Franklin Gothic Book"/>
                <a:cs typeface="Franklin Gothic Book"/>
              </a:rPr>
              <a:t>Descripción del producto (1/2)</a:t>
            </a:r>
          </a:p>
          <a:p>
            <a:pPr>
              <a:lnSpc>
                <a:spcPct val="100000"/>
              </a:lnSpc>
            </a:pPr>
            <a:r>
              <a:rPr lang="es-ES" sz="1800" b="0" i="0" strike="noStrike" cap="none" baseline="0">
                <a:solidFill>
                  <a:srgbClr val="404040"/>
                </a:solidFill>
                <a:effectLst/>
                <a:latin typeface="Franklin Gothic Book"/>
                <a:ea typeface="Franklin Gothic Book"/>
                <a:cs typeface="Franklin Gothic Book"/>
              </a:rPr>
              <a:t>Descripción del producto (2/2)</a:t>
            </a:r>
          </a:p>
          <a:p>
            <a:pPr>
              <a:lnSpc>
                <a:spcPct val="100000"/>
              </a:lnSpc>
            </a:pPr>
            <a:r>
              <a:rPr lang="es-ES" sz="1800" b="0" i="0" strike="noStrike" cap="none" baseline="0">
                <a:solidFill>
                  <a:srgbClr val="404040"/>
                </a:solidFill>
                <a:effectLst/>
                <a:latin typeface="Franklin Gothic Book"/>
                <a:ea typeface="Franklin Gothic Book"/>
                <a:cs typeface="Franklin Gothic Book"/>
              </a:rPr>
              <a:t>Tendencia y demanda del mercado</a:t>
            </a:r>
          </a:p>
          <a:p>
            <a:pPr>
              <a:lnSpc>
                <a:spcPct val="100000"/>
              </a:lnSpc>
            </a:pPr>
            <a:r>
              <a:rPr lang="es-ES" sz="1800" b="0" i="0" strike="noStrike" cap="none" baseline="0">
                <a:solidFill>
                  <a:srgbClr val="404040"/>
                </a:solidFill>
                <a:effectLst/>
                <a:latin typeface="Franklin Gothic Book"/>
                <a:ea typeface="Franklin Gothic Book"/>
                <a:cs typeface="Franklin Gothic Book"/>
              </a:rPr>
              <a:t>Cuota de mercado del té chai en América Latina</a:t>
            </a:r>
          </a:p>
          <a:p>
            <a:pPr>
              <a:lnSpc>
                <a:spcPct val="100000"/>
              </a:lnSpc>
            </a:pPr>
            <a:r>
              <a:rPr lang="es-ES" sz="1800" b="0" i="0" strike="noStrike" cap="none" baseline="0">
                <a:solidFill>
                  <a:srgbClr val="404040"/>
                </a:solidFill>
                <a:effectLst/>
                <a:latin typeface="Franklin Gothic Book"/>
                <a:ea typeface="Franklin Gothic Book"/>
                <a:cs typeface="Franklin Gothic Book"/>
              </a:rPr>
              <a:t>Canales de distribución</a:t>
            </a:r>
          </a:p>
          <a:p>
            <a:pPr>
              <a:lnSpc>
                <a:spcPct val="100000"/>
              </a:lnSpc>
            </a:pPr>
            <a:r>
              <a:rPr lang="es-ES" sz="1800" b="0" i="0" strike="noStrike" cap="none" baseline="0">
                <a:solidFill>
                  <a:srgbClr val="404040"/>
                </a:solidFill>
                <a:effectLst/>
                <a:latin typeface="Franklin Gothic Book"/>
                <a:ea typeface="Franklin Gothic Book"/>
                <a:cs typeface="Franklin Gothic Book"/>
              </a:rPr>
              <a:t>Plan y estrategia de promoción</a:t>
            </a:r>
          </a:p>
          <a:p>
            <a:pPr>
              <a:lnSpc>
                <a:spcPct val="100000"/>
              </a:lnSpc>
            </a:pPr>
            <a:r>
              <a:rPr lang="es-ES" sz="1800" b="0" i="0" strike="noStrike" cap="none" baseline="0">
                <a:solidFill>
                  <a:srgbClr val="404040"/>
                </a:solidFill>
                <a:effectLst/>
                <a:latin typeface="Franklin Gothic Book"/>
                <a:ea typeface="Franklin Gothic Book"/>
                <a:cs typeface="Franklin Gothic Book"/>
              </a:rPr>
              <a:t>Resultados y desafíos que se esperan</a:t>
            </a:r>
          </a:p>
          <a:p>
            <a:pPr>
              <a:lnSpc>
                <a:spcPct val="100000"/>
              </a:lnSpc>
            </a:pPr>
            <a:r>
              <a:rPr lang="es-ES" sz="1800" b="0" i="0" strike="noStrike" cap="none" baseline="0">
                <a:solidFill>
                  <a:srgbClr val="404040"/>
                </a:solidFill>
                <a:effectLst/>
                <a:latin typeface="Franklin Gothic Book"/>
                <a:ea typeface="Franklin Gothic Book"/>
                <a:cs typeface="Franklin Gothic Book"/>
              </a:rPr>
              <a:t>Recomendaciones y conclusiones</a:t>
            </a:r>
          </a:p>
        </p:txBody>
      </p:sp>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s-ES" sz="4000" b="0" i="0" strike="noStrike" cap="none" baseline="0">
                <a:solidFill>
                  <a:srgbClr val="FFFFFF"/>
                </a:solidFill>
                <a:effectLst/>
                <a:latin typeface="Bookman Old Style"/>
                <a:ea typeface="Bookman Old Style"/>
                <a:cs typeface="Bookman Old Style"/>
              </a:rPr>
              <a:t>Introducción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lnSpcReduction="10000"/>
          </a:bodyPr>
          <a:lstStyle/>
          <a:p>
            <a:pPr>
              <a:lnSpc>
                <a:spcPct val="90000"/>
              </a:lnSpc>
            </a:pPr>
            <a:r>
              <a:rPr lang="es-ES" sz="1500" b="0" i="0" strike="noStrike" cap="none" baseline="0">
                <a:solidFill>
                  <a:srgbClr val="FFFFFF"/>
                </a:solidFill>
                <a:effectLst/>
                <a:latin typeface="Franklin Gothic Book"/>
                <a:ea typeface="Franklin Gothic Book"/>
                <a:cs typeface="Franklin Gothic Book"/>
              </a:rPr>
              <a:t>Descripción del producto, características y ventajas</a:t>
            </a:r>
          </a:p>
          <a:p>
            <a:pPr>
              <a:lnSpc>
                <a:spcPct val="90000"/>
              </a:lnSpc>
            </a:pPr>
            <a:r>
              <a:rPr lang="es-ES" sz="1500" b="0" i="0" strike="noStrike" cap="none" baseline="0">
                <a:solidFill>
                  <a:srgbClr val="FFFFFF"/>
                </a:solidFill>
                <a:effectLst/>
                <a:latin typeface="Franklin Gothic Book"/>
                <a:ea typeface="Franklin Gothic Book"/>
                <a:cs typeface="Franklin Gothic Book"/>
              </a:rPr>
              <a:t>Tendencia y demanda del mercado en América Latina</a:t>
            </a:r>
          </a:p>
          <a:p>
            <a:pPr>
              <a:lnSpc>
                <a:spcPct val="90000"/>
              </a:lnSpc>
            </a:pPr>
            <a:r>
              <a:rPr lang="es-ES" sz="1500" b="0" i="0" strike="noStrike" cap="none" baseline="0">
                <a:solidFill>
                  <a:srgbClr val="FFFFFF"/>
                </a:solidFill>
                <a:effectLst/>
                <a:latin typeface="Franklin Gothic Book"/>
                <a:ea typeface="Franklin Gothic Book"/>
                <a:cs typeface="Franklin Gothic Book"/>
              </a:rPr>
              <a:t>Análisis competitivo en América Latina</a:t>
            </a:r>
          </a:p>
          <a:p>
            <a:pPr>
              <a:lnSpc>
                <a:spcPct val="90000"/>
              </a:lnSpc>
            </a:pPr>
            <a:r>
              <a:rPr lang="es-ES" sz="1500" b="0" i="0" strike="noStrike" cap="none" baseline="0">
                <a:solidFill>
                  <a:srgbClr val="FFFFFF"/>
                </a:solidFill>
                <a:effectLst/>
                <a:latin typeface="Franklin Gothic Book"/>
                <a:ea typeface="Franklin Gothic Book"/>
                <a:cs typeface="Franklin Gothic Book"/>
              </a:rPr>
              <a:t>Canales de distribución en América Latina</a:t>
            </a:r>
          </a:p>
          <a:p>
            <a:pPr>
              <a:lnSpc>
                <a:spcPct val="90000"/>
              </a:lnSpc>
            </a:pPr>
            <a:r>
              <a:rPr lang="es-ES" sz="1500" b="0" i="0" strike="noStrike" cap="none" baseline="0">
                <a:solidFill>
                  <a:srgbClr val="FFFFFF"/>
                </a:solidFill>
                <a:effectLst/>
                <a:latin typeface="Franklin Gothic Book"/>
                <a:ea typeface="Franklin Gothic Book"/>
                <a:cs typeface="Franklin Gothic Book"/>
              </a:rPr>
              <a:t>Plan y estrategia de promoción en América Latina</a:t>
            </a:r>
          </a:p>
          <a:p>
            <a:pPr>
              <a:lnSpc>
                <a:spcPct val="90000"/>
              </a:lnSpc>
            </a:pPr>
            <a:r>
              <a:rPr lang="es-ES" sz="1500" b="0" i="0" strike="noStrike" cap="none" baseline="0">
                <a:solidFill>
                  <a:srgbClr val="FFFFFF"/>
                </a:solidFill>
                <a:effectLst/>
                <a:latin typeface="Franklin Gothic Book"/>
                <a:ea typeface="Franklin Gothic Book"/>
                <a:cs typeface="Franklin Gothic Book"/>
              </a:rPr>
              <a:t>Resultados y desafíos que se esperan</a:t>
            </a:r>
          </a:p>
          <a:p>
            <a:pPr>
              <a:lnSpc>
                <a:spcPct val="90000"/>
              </a:lnSpc>
            </a:pPr>
            <a:r>
              <a:rPr lang="es-ES" sz="1500" b="0" i="0" strike="noStrike" cap="none" baseline="0">
                <a:solidFill>
                  <a:srgbClr val="FFFFFF"/>
                </a:solidFill>
                <a:effectLst/>
                <a:latin typeface="Franklin Gothic Book"/>
                <a:ea typeface="Franklin Gothic Book"/>
                <a:cs typeface="Franklin Gothic Book"/>
              </a:rPr>
              <a:t>Recomendaciones y conclusiones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
        <p:nvSpPr>
          <p:cNvPr id="3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s-ES" sz="4000" b="0" i="0" strike="noStrike" cap="none" baseline="0">
                <a:solidFill>
                  <a:srgbClr val="FFFFFF"/>
                </a:solidFill>
                <a:effectLst/>
                <a:latin typeface="Bookman Old Style"/>
                <a:ea typeface="Bookman Old Style"/>
                <a:cs typeface="Bookman Old Style"/>
              </a:rPr>
              <a:t>Descripción del producto</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es-ES" sz="1500" b="0" i="0" strike="noStrike" cap="none" baseline="0">
                <a:solidFill>
                  <a:srgbClr val="FFFFFF"/>
                </a:solidFill>
                <a:effectLst/>
                <a:latin typeface="Franklin Gothic Book"/>
                <a:ea typeface="Franklin Gothic Book"/>
                <a:cs typeface="Franklin Gothic Book"/>
              </a:rPr>
              <a:t>Combinación creada meticulosamente</a:t>
            </a:r>
          </a:p>
          <a:p>
            <a:pPr lvl="1">
              <a:lnSpc>
                <a:spcPct val="90000"/>
              </a:lnSpc>
            </a:pPr>
            <a:r>
              <a:rPr lang="es-ES" sz="1500" b="0" i="0" strike="noStrike" cap="none" baseline="0">
                <a:solidFill>
                  <a:srgbClr val="FFFFFF"/>
                </a:solidFill>
                <a:effectLst/>
                <a:latin typeface="Franklin Gothic Book"/>
                <a:ea typeface="Franklin Gothic Book"/>
                <a:cs typeface="Franklin Gothic Book"/>
              </a:rPr>
              <a:t>Rinde homenaje a las tradiciones atemporales del chai indio</a:t>
            </a:r>
          </a:p>
          <a:p>
            <a:pPr>
              <a:lnSpc>
                <a:spcPct val="90000"/>
              </a:lnSpc>
            </a:pPr>
            <a:r>
              <a:rPr lang="es-ES" sz="1500" b="0" i="0" strike="noStrike" cap="none" baseline="0">
                <a:solidFill>
                  <a:srgbClr val="FFFFFF"/>
                </a:solidFill>
                <a:effectLst/>
                <a:latin typeface="Franklin Gothic Book"/>
                <a:ea typeface="Franklin Gothic Book"/>
                <a:cs typeface="Franklin Gothic Book"/>
              </a:rPr>
              <a:t>Un recorrido fascinante por los encantadores paisajes de la India</a:t>
            </a:r>
          </a:p>
          <a:p>
            <a:pPr lvl="1">
              <a:lnSpc>
                <a:spcPct val="90000"/>
              </a:lnSpc>
            </a:pPr>
            <a:r>
              <a:rPr lang="es-ES" sz="1500" b="0" i="0" strike="noStrike" cap="none" baseline="0">
                <a:solidFill>
                  <a:srgbClr val="FFFFFF"/>
                </a:solidFill>
                <a:effectLst/>
                <a:latin typeface="Franklin Gothic Book"/>
                <a:ea typeface="Franklin Gothic Book"/>
                <a:cs typeface="Franklin Gothic Book"/>
              </a:rPr>
              <a:t>Permite vivir una verdadera experiencia chai desde su hogar</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3419856"/>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es-ES" sz="3300" b="1" i="0" strike="noStrike" cap="none" baseline="0">
                          <a:solidFill>
                            <a:srgbClr val="FFFFFF"/>
                          </a:solidFill>
                          <a:effectLst/>
                          <a:latin typeface="Franklin Gothic Book"/>
                          <a:ea typeface="Franklin Gothic Book"/>
                          <a:cs typeface="Franklin Gothic Book"/>
                        </a:rPr>
                        <a:t>Descripción del producto</a:t>
                      </a:r>
                    </a:p>
                  </a:txBody>
                  <a:tcPr marL="167640" marR="167640" marT="83820" marB="83820" anchor="ctr"/>
                </a:tc>
                <a:tc>
                  <a:txBody>
                    <a:bodyPr vert="horz" wrap="square"/>
                    <a:lstStyle/>
                    <a:p>
                      <a:r>
                        <a:rPr lang="es-ES" sz="3300" b="1" i="0" strike="noStrike" cap="none" baseline="0">
                          <a:solidFill>
                            <a:srgbClr val="FFFFFF"/>
                          </a:solidFill>
                          <a:effectLst/>
                          <a:latin typeface="Franklin Gothic Book"/>
                          <a:ea typeface="Franklin Gothic Book"/>
                          <a:cs typeface="Franklin Gothic Book"/>
                        </a:rPr>
                        <a:t>Características</a:t>
                      </a:r>
                    </a:p>
                  </a:txBody>
                  <a:tcPr marL="167640" marR="167640" marT="83820" marB="83820" anchor="ctr"/>
                </a:tc>
                <a:tc>
                  <a:txBody>
                    <a:bodyPr vert="horz" wrap="square"/>
                    <a:lstStyle/>
                    <a:p>
                      <a:r>
                        <a:rPr lang="es-ES" sz="3300" b="1" i="0" strike="noStrike" cap="none" baseline="0">
                          <a:solidFill>
                            <a:srgbClr val="FFFFFF"/>
                          </a:solidFill>
                          <a:effectLst/>
                          <a:latin typeface="Franklin Gothic Book"/>
                          <a:ea typeface="Franklin Gothic Book"/>
                          <a:cs typeface="Franklin Gothic Book"/>
                        </a:rPr>
                        <a:t>Ventajas</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es-ES" sz="3300" b="0" i="0" strike="noStrike" cap="none" baseline="0">
                          <a:solidFill>
                            <a:srgbClr val="000000"/>
                          </a:solidFill>
                          <a:effectLst/>
                          <a:latin typeface="Franklin Gothic Book"/>
                          <a:ea typeface="Franklin Gothic Book"/>
                          <a:cs typeface="Franklin Gothic Book"/>
                        </a:rPr>
                        <a:t>té chai premium Mystic Spice</a:t>
                      </a:r>
                    </a:p>
                  </a:txBody>
                  <a:tcPr marL="167640" marR="167640" marT="83820" marB="83820" anchor="ctr"/>
                </a:tc>
                <a:tc>
                  <a:txBody>
                    <a:bodyPr vert="horz" wrap="square"/>
                    <a:lstStyle/>
                    <a:p>
                      <a:r>
                        <a:rPr lang="es-ES" sz="3300" b="0" i="0" strike="noStrike" cap="none" baseline="0">
                          <a:solidFill>
                            <a:srgbClr val="000000"/>
                          </a:solidFill>
                          <a:effectLst/>
                          <a:latin typeface="Franklin Gothic Book"/>
                          <a:ea typeface="Franklin Gothic Book"/>
                          <a:cs typeface="Franklin Gothic Book"/>
                        </a:rPr>
                        <a:t>Combinación creada meticulosamente</a:t>
                      </a:r>
                    </a:p>
                  </a:txBody>
                  <a:tcPr marL="167640" marR="167640" marT="83820" marB="83820" anchor="ctr"/>
                </a:tc>
                <a:tc>
                  <a:txBody>
                    <a:bodyPr vert="horz" wrap="square"/>
                    <a:lstStyle/>
                    <a:p>
                      <a:r>
                        <a:rPr lang="es-ES" sz="3300" b="0" i="0" strike="noStrike" cap="none" baseline="0">
                          <a:solidFill>
                            <a:srgbClr val="000000"/>
                          </a:solidFill>
                          <a:effectLst/>
                          <a:latin typeface="Franklin Gothic Book"/>
                          <a:ea typeface="Franklin Gothic Book"/>
                          <a:cs typeface="Franklin Gothic Book"/>
                        </a:rPr>
                        <a:t>Verdadera experiencia chai</a:t>
                      </a:r>
                    </a:p>
                  </a:txBody>
                  <a:tcPr marL="167640" marR="167640" marT="83820" marB="83820" anchor="ctr"/>
                </a:tc>
                <a:extLst>
                  <a:ext uri="{0D108BD9-81ED-4DB2-BD59-A6C34878D82A}">
                    <a16:rowId xmlns:a16="http://schemas.microsoft.com/office/drawing/2014/main" val="3029069579"/>
                  </a:ext>
                </a:extLst>
              </a:tr>
            </a:tbl>
          </a:graphicData>
        </a:graphic>
      </p:graphicFrame>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es-ES" sz="4700" b="0" i="0" strike="noStrike" cap="none" baseline="0">
                <a:solidFill>
                  <a:srgbClr val="404040"/>
                </a:solidFill>
                <a:effectLst/>
                <a:latin typeface="Bookman Old Style"/>
                <a:ea typeface="Bookman Old Style"/>
                <a:cs typeface="Bookman Old Style"/>
              </a:rPr>
              <a:t>Descripción del producto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es-ES" sz="1400" b="1" i="0" strike="noStrike" cap="none" baseline="0">
                          <a:solidFill>
                            <a:srgbClr val="FFFFFF"/>
                          </a:solidFill>
                          <a:effectLst/>
                          <a:latin typeface="Franklin Gothic Book"/>
                          <a:ea typeface="Franklin Gothic Book"/>
                          <a:cs typeface="Franklin Gothic Book"/>
                        </a:rPr>
                        <a:t>Nombre del producto</a:t>
                      </a:r>
                      <a:endParaRPr lang="en-US" sz="2300">
                        <a:effectLst/>
                      </a:endParaRPr>
                    </a:p>
                  </a:txBody>
                  <a:tcPr marL="49352" marR="49352" marT="49352" marB="49352"/>
                </a:tc>
                <a:tc>
                  <a:txBody>
                    <a:bodyPr vert="horz" wrap="square"/>
                    <a:lstStyle/>
                    <a:p>
                      <a:pPr>
                        <a:spcAft>
                          <a:spcPct val="0"/>
                        </a:spcAft>
                      </a:pPr>
                      <a:r>
                        <a:rPr lang="es-ES" sz="1400" b="1" i="0" strike="noStrike" cap="none" baseline="0">
                          <a:solidFill>
                            <a:srgbClr val="FFFFFF"/>
                          </a:solidFill>
                          <a:effectLst/>
                          <a:latin typeface="Franklin Gothic Book"/>
                          <a:ea typeface="Franklin Gothic Book"/>
                          <a:cs typeface="Franklin Gothic Book"/>
                        </a:rPr>
                        <a:t>Descripción del producto</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Té chai premium Mystic Spice</a:t>
                      </a:r>
                      <a:endParaRPr lang="en-US" sz="2300">
                        <a:effectLst/>
                      </a:endParaRPr>
                    </a:p>
                  </a:txBody>
                  <a:tcPr marL="49352" marR="49352" marT="49352" marB="49352"/>
                </a:tc>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Entréguese al rico y aromático abrazo del té chai premium Mystic Spice, una combinación creada meticulosamente que rinde homenaje a las tradiciones atemporales del chai indio.</a:t>
                      </a:r>
                      <a:r>
                        <a:rPr lang="es-ES" sz="1400" b="0" i="0" strike="noStrike" cap="none" baseline="0">
                          <a:solidFill>
                            <a:srgbClr val="000000"/>
                          </a:solidFill>
                          <a:effectLst/>
                          <a:latin typeface="Franklin Gothic Book"/>
                          <a:ea typeface="Franklin Gothic Book"/>
                          <a:cs typeface="Franklin Gothic Book"/>
                        </a:rPr>
                        <a:t> </a:t>
                      </a:r>
                      <a:r>
                        <a:rPr lang="es-ES" sz="1400" b="0" i="0" strike="noStrike" cap="none" baseline="0">
                          <a:solidFill>
                            <a:srgbClr val="000000"/>
                          </a:solidFill>
                          <a:effectLst/>
                          <a:latin typeface="Franklin Gothic Book"/>
                          <a:ea typeface="Franklin Gothic Book"/>
                          <a:cs typeface="Franklin Gothic Book"/>
                        </a:rPr>
                        <a:t>Cada taza ofrece un recorrido fascinante por los encantadores paisajes de la India, que le permite vivir una verdadera experiencia chai desde su hogar.</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Características principales</a:t>
                      </a:r>
                      <a:endParaRPr lang="en-US" sz="2300">
                        <a:effectLst/>
                      </a:endParaRPr>
                    </a:p>
                  </a:txBody>
                  <a:tcPr marL="49352" marR="49352" marT="49352" marB="49352"/>
                </a:tc>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Ventajas principales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Mezcla auténtica: nuestro chai es una mezcla armoniosa de hojas de té negro premium y una selección de especias molidas, incluyendo canela, cardamomo, clavo, jengibre y pimienta negra.</a:t>
                      </a:r>
                      <a:r>
                        <a:rPr lang="es-ES" sz="1400" b="0" i="0" strike="noStrike" cap="none" baseline="0">
                          <a:solidFill>
                            <a:srgbClr val="000000"/>
                          </a:solidFill>
                          <a:effectLst/>
                          <a:latin typeface="Franklin Gothic Book"/>
                          <a:ea typeface="Franklin Gothic Book"/>
                          <a:cs typeface="Franklin Gothic Book"/>
                        </a:rPr>
                        <a:t> </a:t>
                      </a:r>
                      <a:r>
                        <a:rPr lang="es-ES" sz="1400" b="0" i="0" strike="noStrike" cap="none" baseline="0">
                          <a:solidFill>
                            <a:srgbClr val="000000"/>
                          </a:solidFill>
                          <a:effectLst/>
                          <a:latin typeface="Franklin Gothic Book"/>
                          <a:ea typeface="Franklin Gothic Book"/>
                          <a:cs typeface="Franklin Gothic Book"/>
                        </a:rPr>
                        <a:t>Esta receta inmemorial promete un sabor auténtico y sólido en cada sorbo.</a:t>
                      </a:r>
                      <a:endParaRPr lang="en-US" sz="2300">
                        <a:effectLst/>
                      </a:endParaRPr>
                    </a:p>
                  </a:txBody>
                  <a:tcPr marL="49352" marR="49352" marT="49352" marB="49352"/>
                </a:tc>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Ingredientes beneficiosos para la salud: cada ingrediente del té chai Mystic Spice se elige para sus beneficios naturales para la salud.</a:t>
                      </a:r>
                      <a:r>
                        <a:rPr lang="es-ES" sz="1400" b="0" i="0" strike="noStrike" cap="none" baseline="0">
                          <a:solidFill>
                            <a:srgbClr val="000000"/>
                          </a:solidFill>
                          <a:effectLst/>
                          <a:latin typeface="Franklin Gothic Book"/>
                          <a:ea typeface="Franklin Gothic Book"/>
                          <a:cs typeface="Franklin Gothic Book"/>
                        </a:rPr>
                        <a:t> </a:t>
                      </a:r>
                      <a:r>
                        <a:rPr lang="es-ES" sz="1400" b="0" i="0" strike="noStrike" cap="none" baseline="0">
                          <a:solidFill>
                            <a:srgbClr val="000000"/>
                          </a:solidFill>
                          <a:effectLst/>
                          <a:latin typeface="Franklin Gothic Book"/>
                          <a:ea typeface="Franklin Gothic Book"/>
                          <a:cs typeface="Franklin Gothic Book"/>
                        </a:rPr>
                        <a:t>El jengibre y el cardamomo ayudan a la digestión, la canela ayuda a regular el azúcar en sangre y los clavos agregan un impulso de antioxidantes.</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
        <p:nvSpPr>
          <p:cNvPr id="1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s-ES" sz="4400" b="0" i="0" strike="noStrike" cap="none" baseline="0">
                <a:solidFill>
                  <a:srgbClr val="FFFFFF"/>
                </a:solidFill>
                <a:effectLst/>
                <a:latin typeface="Bookman Old Style"/>
                <a:ea typeface="Bookman Old Style"/>
                <a:cs typeface="Bookman Old Style"/>
              </a:rPr>
              <a:t>Descripción del producto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50982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es-ES" sz="1100" b="1" i="0" strike="noStrike" cap="none" baseline="0">
                          <a:solidFill>
                            <a:srgbClr val="FFFFFF"/>
                          </a:solidFill>
                          <a:effectLst/>
                          <a:latin typeface="Franklin Gothic Book"/>
                          <a:ea typeface="Franklin Gothic Book"/>
                          <a:cs typeface="Franklin Gothic Book"/>
                        </a:rPr>
                        <a:t>Nombre del producto</a:t>
                      </a:r>
                      <a:endParaRPr lang="en-US" sz="1700">
                        <a:effectLst/>
                      </a:endParaRPr>
                    </a:p>
                  </a:txBody>
                  <a:tcPr marL="36849" marR="36849" marT="36849" marB="36849"/>
                </a:tc>
                <a:tc>
                  <a:txBody>
                    <a:bodyPr vert="horz" wrap="square"/>
                    <a:lstStyle/>
                    <a:p>
                      <a:pPr>
                        <a:spcAft>
                          <a:spcPct val="0"/>
                        </a:spcAft>
                      </a:pPr>
                      <a:r>
                        <a:rPr lang="es-ES" sz="1100" b="1" i="0" strike="noStrike" cap="none" baseline="0">
                          <a:solidFill>
                            <a:srgbClr val="FFFFFF"/>
                          </a:solidFill>
                          <a:effectLst/>
                          <a:latin typeface="Franklin Gothic Book"/>
                          <a:ea typeface="Franklin Gothic Book"/>
                          <a:cs typeface="Franklin Gothic Book"/>
                        </a:rPr>
                        <a:t>Descripción del producto</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Aroma y sabor intensos: el aroma cálido y especiado, y el sabor profundo y vigorizante de nuestro chai hacen que sea la bebida perfecta para comenzar el día o relajarse por la noche.</a:t>
                      </a:r>
                      <a:r>
                        <a:rPr lang="es-ES" sz="1100" b="0" i="0" strike="noStrike" cap="none" baseline="0">
                          <a:solidFill>
                            <a:srgbClr val="000000"/>
                          </a:solidFill>
                          <a:effectLst/>
                          <a:latin typeface="Franklin Gothic Book"/>
                          <a:ea typeface="Franklin Gothic Book"/>
                          <a:cs typeface="Franklin Gothic Book"/>
                        </a:rPr>
                        <a:t> </a:t>
                      </a:r>
                      <a:r>
                        <a:rPr lang="es-ES" sz="1100" b="0" i="0" strike="noStrike" cap="none" baseline="0">
                          <a:solidFill>
                            <a:srgbClr val="000000"/>
                          </a:solidFill>
                          <a:effectLst/>
                          <a:latin typeface="Franklin Gothic Book"/>
                          <a:ea typeface="Franklin Gothic Book"/>
                          <a:cs typeface="Franklin Gothic Book"/>
                        </a:rPr>
                        <a:t>Los sabores son intensos pero equilibrados, de forma que se genera una experiencia reconfortante y relajante.</a:t>
                      </a:r>
                      <a:endParaRPr lang="en-US" sz="1700">
                        <a:effectLst/>
                      </a:endParaRPr>
                    </a:p>
                  </a:txBody>
                  <a:tcPr marL="36849" marR="36849" marT="36849" marB="36849"/>
                </a:tc>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Opciones versátiles de preparación: ya sea que te guste tu chai bien caliente, o prefieras un refrescante té helado, o un latte cremoso, nuestra mezcla es lo suficientemente versátil como para adaptarse a cualquier preferencia.</a:t>
                      </a:r>
                      <a:r>
                        <a:rPr lang="es-ES" sz="1100" b="0" i="0" strike="noStrike" cap="none" baseline="0">
                          <a:solidFill>
                            <a:srgbClr val="000000"/>
                          </a:solidFill>
                          <a:effectLst/>
                          <a:latin typeface="Franklin Gothic Book"/>
                          <a:ea typeface="Franklin Gothic Book"/>
                          <a:cs typeface="Franklin Gothic Book"/>
                        </a:rPr>
                        <a:t> </a:t>
                      </a:r>
                      <a:r>
                        <a:rPr lang="es-ES" sz="1100" b="0" i="0" strike="noStrike" cap="none" baseline="0">
                          <a:solidFill>
                            <a:srgbClr val="000000"/>
                          </a:solidFill>
                          <a:effectLst/>
                          <a:latin typeface="Franklin Gothic Book"/>
                          <a:ea typeface="Franklin Gothic Book"/>
                          <a:cs typeface="Franklin Gothic Book"/>
                        </a:rPr>
                        <a:t>Se incluyen instrucciones de elaboración sencillas para ayudarle a disfrutar de su chai de la forma en la que lo desee.</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Origen sostenible: al estar comprometidos con la sostenibilidad, obtenemos nuestros ingredientes de pequeñas explotaciones que practican la agricultura ecológica, garantizando no solo la mejor calidad, sino también el bienestar de nuestro planeta.</a:t>
                      </a:r>
                      <a:endParaRPr lang="en-US" sz="1700">
                        <a:effectLst/>
                      </a:endParaRPr>
                    </a:p>
                  </a:txBody>
                  <a:tcPr marL="36849" marR="36849" marT="36849" marB="36849"/>
                </a:tc>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Envase elegante: el té chai Mystic Spice viene en un envase elegante, ecológico, lo que lo convierte en el regalo ideal para los amantes del té o un capricho lujoso para ti mismo.</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Garantía de satisfacción del cliente: Respaldamos nuestro producto y ofrecemos una garantía de satisfacción.</a:t>
                      </a:r>
                      <a:r>
                        <a:rPr lang="es-ES" sz="1100" b="0" i="0" strike="noStrike" cap="none" baseline="0">
                          <a:solidFill>
                            <a:srgbClr val="000000"/>
                          </a:solidFill>
                          <a:effectLst/>
                          <a:latin typeface="Franklin Gothic Book"/>
                          <a:ea typeface="Franklin Gothic Book"/>
                          <a:cs typeface="Franklin Gothic Book"/>
                        </a:rPr>
                        <a:t> </a:t>
                      </a:r>
                      <a:r>
                        <a:rPr lang="es-ES" sz="1100" b="0" i="0" strike="noStrike" cap="none" baseline="0">
                          <a:solidFill>
                            <a:srgbClr val="000000"/>
                          </a:solidFill>
                          <a:effectLst/>
                          <a:latin typeface="Franklin Gothic Book"/>
                          <a:ea typeface="Franklin Gothic Book"/>
                          <a:cs typeface="Franklin Gothic Book"/>
                        </a:rPr>
                        <a:t>Si el té chai Mystic Spice no satisface sus expectativas, nos comprometemos a resolverlo.</a:t>
                      </a:r>
                      <a:endParaRPr lang="en-US" sz="1700">
                        <a:effectLst/>
                      </a:endParaRPr>
                    </a:p>
                  </a:txBody>
                  <a:tcPr marL="36849" marR="36849" marT="36849" marB="36849"/>
                </a:tc>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Ideal para: los apasionados del té, las personas conscientes de la salud, los amantes de las bebidas calientes especiadas, y cualquier persona que desea explorar los sabores intensos del chai indio tradicional.</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
        <p:nvSpPr>
          <p:cNvPr id="19"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fontScale="90000"/>
          </a:bodyPr>
          <a:lstStyle/>
          <a:p>
            <a:r>
              <a:rPr lang="es-ES" sz="4700" b="0" i="0" strike="noStrike" cap="none" baseline="0">
                <a:solidFill>
                  <a:srgbClr val="404040"/>
                </a:solidFill>
                <a:effectLst/>
                <a:latin typeface="Bookman Old Style"/>
                <a:ea typeface="Bookman Old Style"/>
                <a:cs typeface="Bookman Old Style"/>
              </a:rPr>
              <a:t>Tendencias y demanda del mercado</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5000" lnSpcReduction="20000"/>
          </a:bodyPr>
          <a:lstStyle/>
          <a:p>
            <a:pPr>
              <a:lnSpc>
                <a:spcPct val="90000"/>
              </a:lnSpc>
            </a:pPr>
            <a:r>
              <a:rPr lang="es-ES" sz="1400" b="0" i="0" strike="noStrike" cap="none" baseline="0">
                <a:solidFill>
                  <a:srgbClr val="404040"/>
                </a:solidFill>
                <a:effectLst/>
                <a:latin typeface="Franklin Gothic Book"/>
                <a:ea typeface="Franklin Gothic Book"/>
                <a:cs typeface="Franklin Gothic Book"/>
              </a:rPr>
              <a:t>América Latina ofrece una excelente oportunidad para el té chai</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Creciente demanda por productos saludables, naturales y exóticos</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Sólida cultura del té en países como Argentina, Chile y Uruguay</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El té chai puede gustarles tanto a los amantes del té como a los del café</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El té chai se adapta al estilo de vida y las preferencias de los consumidores de América Latina</a:t>
            </a:r>
          </a:p>
          <a:p>
            <a:pPr>
              <a:lnSpc>
                <a:spcPct val="90000"/>
              </a:lnSpc>
            </a:pPr>
            <a:r>
              <a:rPr lang="es-ES" sz="1400" b="0" i="0" strike="noStrike" cap="none" baseline="0">
                <a:solidFill>
                  <a:srgbClr val="404040"/>
                </a:solidFill>
                <a:effectLst/>
                <a:latin typeface="Franklin Gothic Book"/>
                <a:ea typeface="Franklin Gothic Book"/>
                <a:cs typeface="Franklin Gothic Book"/>
              </a:rPr>
              <a:t>El tamaño del mercado mundial del té chai se valoró en 1,9 mil millones de dólares en 2019</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Se espera que crezca a una CAGR del 5,5 % desde 2020 hasta 2027</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América Latina es una de las regiones con el crecimiento más rápido para el té chai</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Entre los principales impulsores del crecimiento se incluye el creciente conocimiento, el aumento de los ingresos disponibles y la distribución en aumento</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46425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es-ES" sz="2000" b="1" i="0" strike="noStrike" cap="all" baseline="0">
                          <a:solidFill>
                            <a:srgbClr val="000000"/>
                          </a:solidFill>
                          <a:effectLst/>
                          <a:latin typeface="Franklin Gothic Book"/>
                          <a:ea typeface="Franklin Gothic Book"/>
                          <a:cs typeface="Franklin Gothic Book"/>
                        </a:rPr>
                        <a:t>Región</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es-ES" sz="2000" b="1" i="0" strike="noStrike" cap="all" baseline="0">
                          <a:solidFill>
                            <a:srgbClr val="000000"/>
                          </a:solidFill>
                          <a:effectLst/>
                          <a:latin typeface="Franklin Gothic Book"/>
                          <a:ea typeface="Franklin Gothic Book"/>
                          <a:cs typeface="Franklin Gothic Book"/>
                        </a:rPr>
                        <a:t>Tamaño del mercado del té chai (miles de millones de dólares estadounidenses)</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es-ES" sz="2000" b="1"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es-ES"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es-ES" sz="2600" b="0" i="0" strike="noStrike" cap="none" baseline="0">
                          <a:solidFill>
                            <a:srgbClr val="000000"/>
                          </a:solidFill>
                          <a:effectLst/>
                          <a:latin typeface="Franklin Gothic Book"/>
                          <a:ea typeface="Franklin Gothic Book"/>
                          <a:cs typeface="Franklin Gothic Book"/>
                        </a:rPr>
                        <a:t>América Latina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N/D</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Canales de distribución: minoristas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fontScale="97500" lnSpcReduction="10000"/>
          </a:bodyPr>
          <a:lstStyle/>
          <a:p>
            <a:r>
              <a:rPr lang="es-ES" sz="2200" b="0" i="0" strike="noStrike" cap="none" baseline="0">
                <a:solidFill>
                  <a:srgbClr val="404040"/>
                </a:solidFill>
                <a:effectLst/>
                <a:latin typeface="Franklin Gothic Book"/>
                <a:ea typeface="Franklin Gothic Book"/>
                <a:cs typeface="Franklin Gothic Book"/>
              </a:rPr>
              <a:t>Minoristas: venden los productos de té chai directamente a los consumidores</a:t>
            </a:r>
          </a:p>
          <a:p>
            <a:pPr lvl="1"/>
            <a:r>
              <a:rPr lang="es-ES" sz="2200" b="0" i="0" strike="noStrike" cap="none" baseline="0">
                <a:solidFill>
                  <a:srgbClr val="404040"/>
                </a:solidFill>
                <a:effectLst/>
                <a:latin typeface="Franklin Gothic Book"/>
                <a:ea typeface="Franklin Gothic Book"/>
                <a:cs typeface="Franklin Gothic Book"/>
              </a:rPr>
              <a:t>Supermercados, tiendas abiertas las 24 horas, tiendas especializadas, cafeterías y plataformas en línea</a:t>
            </a:r>
          </a:p>
          <a:p>
            <a:pPr lvl="1"/>
            <a:r>
              <a:rPr lang="es-ES" sz="2200" b="0" i="0" strike="noStrike" cap="none" baseline="0">
                <a:solidFill>
                  <a:srgbClr val="404040"/>
                </a:solidFill>
                <a:effectLst/>
                <a:latin typeface="Franklin Gothic Book"/>
                <a:ea typeface="Franklin Gothic Book"/>
                <a:cs typeface="Franklin Gothic Book"/>
              </a:rPr>
              <a:t>Influyen en la percepción, preferencias y compra por parte del consumidor</a:t>
            </a:r>
          </a:p>
          <a:p>
            <a:pPr lvl="1"/>
            <a:r>
              <a:rPr lang="es-ES" sz="2200" b="0" i="0" strike="noStrike" cap="none" baseline="0">
                <a:solidFill>
                  <a:srgbClr val="404040"/>
                </a:solidFill>
                <a:effectLst/>
                <a:latin typeface="Franklin Gothic Book"/>
                <a:ea typeface="Franklin Gothic Book"/>
                <a:cs typeface="Franklin Gothic Book"/>
              </a:rPr>
              <a:t>Ofrecen asistencia promocional y de comercialización</a:t>
            </a:r>
          </a:p>
          <a:p>
            <a:pPr lvl="1"/>
            <a:r>
              <a:rPr lang="es-ES" sz="2200" b="0" i="0" strike="noStrike" cap="none" baseline="0">
                <a:solidFill>
                  <a:srgbClr val="404040"/>
                </a:solidFill>
                <a:effectLst/>
                <a:latin typeface="Franklin Gothic Book"/>
                <a:ea typeface="Franklin Gothic Book"/>
                <a:cs typeface="Franklin Gothic Book"/>
              </a:rPr>
              <a:t>Principales minoristas</a:t>
            </a:r>
          </a:p>
          <a:p>
            <a:r>
              <a:rPr lang="es-ES" sz="2200" b="0" i="0" strike="noStrike" cap="none" baseline="0">
                <a:solidFill>
                  <a:srgbClr val="404040"/>
                </a:solidFill>
                <a:effectLst/>
                <a:latin typeface="Franklin Gothic Book"/>
                <a:ea typeface="Franklin Gothic Book"/>
                <a:cs typeface="Franklin Gothic Book"/>
              </a:rPr>
              <a:t>Mayoristas: venden productos de té chai al por mayor a minoristas</a:t>
            </a:r>
          </a:p>
          <a:p>
            <a:r>
              <a:rPr lang="es-ES" sz="2200" b="0" i="0" strike="noStrike" cap="none" baseline="0">
                <a:solidFill>
                  <a:srgbClr val="404040"/>
                </a:solidFill>
                <a:effectLst/>
                <a:latin typeface="Franklin Gothic Book"/>
                <a:ea typeface="Franklin Gothic Book"/>
                <a:cs typeface="Franklin Gothic Book"/>
              </a:rPr>
              <a:t>Distribuidores: transportan los productos de té chai desde los fabricantes hasta los minoristas</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Canales de distribución: mayoristas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es-ES" sz="2400" b="0" i="0" strike="noStrike" cap="none" baseline="0">
                <a:solidFill>
                  <a:srgbClr val="404040"/>
                </a:solidFill>
                <a:effectLst/>
                <a:latin typeface="Franklin Gothic Book"/>
                <a:ea typeface="Franklin Gothic Book"/>
                <a:cs typeface="Franklin Gothic Book"/>
              </a:rPr>
              <a:t>Los mayoristas compran productos de té chai en masa a los fabricantes o distribuidores</a:t>
            </a:r>
          </a:p>
          <a:p>
            <a:pPr lvl="1"/>
            <a:r>
              <a:rPr lang="es-ES" sz="2400" b="0" i="0" strike="noStrike" cap="none" baseline="0">
                <a:solidFill>
                  <a:srgbClr val="404040"/>
                </a:solidFill>
                <a:effectLst/>
                <a:latin typeface="Franklin Gothic Book"/>
                <a:ea typeface="Franklin Gothic Book"/>
                <a:cs typeface="Franklin Gothic Book"/>
              </a:rPr>
              <a:t>Venden a los minoristas u otros intermediarios</a:t>
            </a:r>
          </a:p>
          <a:p>
            <a:r>
              <a:rPr lang="es-ES" sz="2400" b="0" i="0" strike="noStrike" cap="none" baseline="0">
                <a:solidFill>
                  <a:srgbClr val="404040"/>
                </a:solidFill>
                <a:effectLst/>
                <a:latin typeface="Franklin Gothic Book"/>
                <a:ea typeface="Franklin Gothic Book"/>
                <a:cs typeface="Franklin Gothic Book"/>
              </a:rPr>
              <a:t>Los mayoristas vinculan la oferta y la demanda de productos de té chai</a:t>
            </a:r>
          </a:p>
          <a:p>
            <a:pPr lvl="1"/>
            <a:r>
              <a:rPr lang="es-ES" sz="2400" b="0" i="0" strike="noStrike" cap="none" baseline="0">
                <a:solidFill>
                  <a:srgbClr val="404040"/>
                </a:solidFill>
                <a:effectLst/>
                <a:latin typeface="Franklin Gothic Book"/>
                <a:ea typeface="Franklin Gothic Book"/>
                <a:cs typeface="Franklin Gothic Book"/>
              </a:rPr>
              <a:t>Ofrecen economías de escala, almacenamiento y servicios de transporte</a:t>
            </a:r>
          </a:p>
          <a:p>
            <a:r>
              <a:rPr lang="es-ES" sz="2400" b="0" i="0" strike="noStrike" cap="none" baseline="0">
                <a:solidFill>
                  <a:srgbClr val="404040"/>
                </a:solidFill>
                <a:effectLst/>
                <a:latin typeface="Franklin Gothic Book"/>
                <a:ea typeface="Franklin Gothic Book"/>
                <a:cs typeface="Franklin Gothic Book"/>
              </a:rPr>
              <a:t>Los mayoristas ofrecen información del mercado, comentarios y mecanismos de crédito</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Microsoft Windows NT 10.0"/>
  <p:tag name="AS_RELEASE_DATE" val="2023.06.30"/>
  <p:tag name="AS_TITLE" val="Aspose.Slides for Java"/>
  <p:tag name="AS_VERSION" val="23.6"/>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Informe de análisis del mercado para el té chai premium Mystic Spice</vt:lpstr>
      <vt:lpstr>Programa</vt:lpstr>
      <vt:lpstr>Introducción</vt:lpstr>
      <vt:lpstr>Descripción del producto</vt:lpstr>
      <vt:lpstr>Descripción del producto (1/2)</vt:lpstr>
      <vt:lpstr>Descripción del producto (2/2)</vt:lpstr>
      <vt:lpstr>Tendencias y demanda del mercado</vt:lpstr>
      <vt:lpstr>Canales de distribución: minoristas</vt:lpstr>
      <vt:lpstr>Canales de distribución: mayoristas</vt:lpstr>
      <vt:lpstr>Canales de distribución: distribuidores</vt:lpstr>
      <vt:lpstr>Plan y estrategia de promoción</vt:lpstr>
      <vt:lpstr>Resultados esperados y desafíos: resultados esperados</vt:lpstr>
      <vt:lpstr>Resultados esperados y desafíos: posibles desafíos</vt:lpstr>
      <vt:lpstr>Recomendaciones y conclusiones</vt:lpstr>
    </vt:vector>
  </TitlesOfParts>
  <LinksUpToDate>0</LinksUpToDate>
  <SharedDoc>0</SharedDoc>
  <HyperlinksChanged>0</HyperlinksChanged>
  <Application>Aspose.Slides for Java</Application>
  <AppVersion>23.0600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2025-02-10T11:13:08Z</dcterms:modified>
</cp:coreProperties>
</file>