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74313-4941-475C-85B3-389B763392F1}" v="1" dt="2024-03-29T19:43:49.409"/>
  </p1510:revLst>
</p1510:revInfo>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napVertSplitter="1" vertBarState="minimized" horzBarState="maximized">
    <p:restoredLeft sz="5795" autoAdjust="0"/>
    <p:restoredTop sz="94660"/>
  </p:normalViewPr>
  <p:slideViewPr>
    <p:cSldViewPr snapToGrid="0">
      <p:cViewPr varScale="1">
        <p:scale>
          <a:sx n="118" d="100"/>
          <a:sy n="118" d="100"/>
        </p:scale>
        <p:origin x="1382"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Esta presentación se ha generado de forma automática con PowerPoint Copilot en base al contenido de este documento:</a:t>
            </a:r>
            <a:br>
              <a:rPr lang="es-ES"/>
            </a:br>
            <a:r>
              <a:rPr lang="es-ES"/>
              <a:t>https://microsoft-my.sharepoint.com/personal/dahans_microsoft_com/Documents/MS-4005/Market%20Analysis%20Report%20for%20Mystic%20Spice%20Premium%20Chai%20Tea.docx</a:t>
            </a:r>
            <a:br>
              <a:rPr lang="es-ES"/>
            </a:br>
            <a:br>
              <a:rPr lang="es-ES"/>
            </a:br>
            <a:br>
              <a:rPr lang="es-ES"/>
            </a:br>
            <a:r>
              <a:rPr lang="es-ES"/>
              <a:t>El contenido generado por IA puede ser incorrecto.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Los distribuidores representan y distribuyen productos de té chai, facilitan su movimiento y venta y ofrecen servicios de marketing, ventas y posventa. Establecen y mantienen relaciones con los minoristas y consumidores, y ofrecen asistencia técnica y logística. Entre los principales distribuidores de América Latina se incluyen Unilever, Nestlé, Coca-Cola y PepsiCo.</a:t>
            </a:r>
            <a:br>
              <a:rPr lang="es-ES"/>
            </a:br>
            <a:br>
              <a:rPr lang="es-ES"/>
            </a:br>
            <a:br>
              <a:rPr lang="es-ES"/>
            </a:br>
            <a:r>
              <a:rPr lang="es-ES"/>
              <a:t>Contenido original:</a:t>
            </a:r>
            <a:br>
              <a:rPr lang="es-ES"/>
            </a:br>
            <a:r>
              <a:rPr lang="es-ES"/>
              <a:t>Los distribuidores son negocios que representan y distribuyen productos de té chai en nombre de los fabricantes o mayoristas. Son los agentes que facilitan el movimiento y la venta de productos de té chai en distintos mercados y regiones. Además, pueden ofrecer servicios de marketing, ventas y posventa para los productos de té chai. Los distribuidores también pueden establecer y mantener relaciones con los minoristas y consumidores, y ofrecer asistencia técnica y logística para los productos de té chai. Algunos de los principales distribuidores de productos de té chai de América Latina son Unilever, Nestlé, Coca-Cola y PepsiCo.</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plan y la estrategia de promoción para el té chai en América Latina busca incrementar el conocimiento, colocarlo como un producto premium, fomentar la prueba y compra y desarrollar la fidelidad. Entre las tácticas se incluye crear un nombre de marca y logotipo, desarrollar un sitio web y presencia en redes sociales, iniciar una campaña de marketing digital, distribuir muestras gratis, organizar eventos y asociarse con negocios locales. El plan se implementará durante 12 meses, con un presupuesto de 100 000 $ y se evaluará con indicadores clave de rendimiento.</a:t>
            </a:r>
            <a:br>
              <a:rPr lang="es-ES"/>
            </a:br>
            <a:br>
              <a:rPr lang="es-ES"/>
            </a:br>
            <a:br>
              <a:rPr lang="es-ES"/>
            </a:br>
            <a:r>
              <a:rPr lang="es-ES"/>
              <a:t>Contenido original:</a:t>
            </a:r>
            <a:br>
              <a:rPr lang="es-ES"/>
            </a:br>
            <a:r>
              <a:rPr lang="es-ES"/>
              <a:t>Plan y estrategia de promoción</a:t>
            </a:r>
            <a:br>
              <a:rPr lang="es-ES"/>
            </a:br>
            <a:r>
              <a:rPr lang="es-ES"/>
              <a:t>El plan y la estrategia de promoción para el té chai en América Latina busca lograr los siguientes objetivos:</a:t>
            </a:r>
            <a:br>
              <a:rPr lang="es-ES"/>
            </a:br>
            <a:r>
              <a:rPr lang="es-ES"/>
              <a:t>·         Incrementar el conocimiento y el interés por el té chai en el público objetivo</a:t>
            </a:r>
            <a:br>
              <a:rPr lang="es-ES"/>
            </a:br>
            <a:r>
              <a:rPr lang="es-ES"/>
              <a:t>·         Colocar al té chai como un producto premium, natural y saludable que ofrece una experiencia única y satisfactoria</a:t>
            </a:r>
            <a:br>
              <a:rPr lang="es-ES"/>
            </a:br>
            <a:r>
              <a:rPr lang="es-ES"/>
              <a:t>·         Fomentar la prueba y compra de té chai mediante diversos canales e incentivos</a:t>
            </a:r>
            <a:br>
              <a:rPr lang="es-ES"/>
            </a:br>
            <a:r>
              <a:rPr lang="es-ES"/>
              <a:t>·         Desarrollar la fidelidad y la retención entre los consumidores de té chai mediante la involucración y los comentarios</a:t>
            </a:r>
            <a:br>
              <a:rPr lang="es-ES"/>
            </a:br>
            <a:r>
              <a:rPr lang="es-ES"/>
              <a:t>El plan y la estrategia de promoción para el té chai en América Latina utilizará una combinación de tácticas, como las siguientes:</a:t>
            </a:r>
            <a:br>
              <a:rPr lang="es-ES"/>
            </a:br>
            <a:r>
              <a:rPr lang="es-ES"/>
              <a:t>·         Crear un nombre de marca y logotipo pegadizos y fáciles de recordar para el té chai</a:t>
            </a:r>
            <a:br>
              <a:rPr lang="es-ES"/>
            </a:br>
            <a:r>
              <a:rPr lang="es-ES"/>
              <a:t>·         Desarrollar un sitio web y presencia en redes sociales para el té chai que exhiba sus ventajas, características e historias</a:t>
            </a:r>
            <a:br>
              <a:rPr lang="es-ES"/>
            </a:br>
            <a:r>
              <a:rPr lang="es-ES"/>
              <a:t>·         Iniciar una campaña de marketing digital que utilice SEO, SEM, marketing por correo electrónico y marketing de "influencers" para llegar y atraer a clientes potenciales</a:t>
            </a:r>
            <a:br>
              <a:rPr lang="es-ES"/>
            </a:br>
            <a:r>
              <a:rPr lang="es-ES"/>
              <a:t>·         Distribuir muestras gratis y cupones de té chai en ubicaciones estratégicas, como supermercados, cafeterías y herbolarios</a:t>
            </a:r>
            <a:br>
              <a:rPr lang="es-ES"/>
            </a:br>
            <a:r>
              <a:rPr lang="es-ES"/>
              <a:t>·         Organizar eventos y concursos que inviten a la gente a probar y compartir el té chai con sus amigos y familiares</a:t>
            </a:r>
            <a:br>
              <a:rPr lang="es-ES"/>
            </a:br>
            <a:r>
              <a:rPr lang="es-ES"/>
              <a:t>·         Asociarse con negocios y organizaciones locales que compartan los mismos valores y visión que el té chai</a:t>
            </a:r>
            <a:br>
              <a:rPr lang="es-ES"/>
            </a:br>
            <a:r>
              <a:rPr lang="es-ES"/>
              <a:t>El plan y la estrategia de promoción para el té chai en América Latina se implementará durante un período de 12 meses, con un presupuesto de 100 000 $. El plan se supervisará y evaluará con indicadores clave de rendimiento, como el tráfico del sitio web, la involucración en redes sociales, tasas de apertura de correos electrónicos, tasas de conversión, volumen de ventas, satisfacción del cliente y tasas de retención.</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plan y la estrategia de promoción para el té chai en América Latina se espera que generen un aumento del 20 % en el conocimiento y el interés, un aumento del 10 % en la cuota de mercado, un aumento del 15 % en el volumen de ventas y los ingresos, y un aumento del 25 % en la satisfacción del cliente y las tasas de retención.</a:t>
            </a:r>
            <a:br>
              <a:rPr lang="es-ES"/>
            </a:br>
            <a:br>
              <a:rPr lang="es-ES"/>
            </a:br>
            <a:br>
              <a:rPr lang="es-ES"/>
            </a:br>
            <a:r>
              <a:rPr lang="es-ES"/>
              <a:t>Contenido original:</a:t>
            </a:r>
            <a:br>
              <a:rPr lang="es-ES"/>
            </a:br>
            <a:r>
              <a:rPr lang="es-ES"/>
              <a:t>Resultados y desafíos que se esperan</a:t>
            </a:r>
            <a:br>
              <a:rPr lang="es-ES"/>
            </a:br>
            <a:r>
              <a:rPr lang="es-ES"/>
              <a:t>Los resultados que se esperan del plan y la estrategia de promoción para el té chai en América Latina son los siguientes:</a:t>
            </a:r>
            <a:br>
              <a:rPr lang="es-ES"/>
            </a:br>
            <a:r>
              <a:rPr lang="es-ES"/>
              <a:t>·         Un aumento del 20 % en el conocimiento y el interés por el té chai en el público objetivo</a:t>
            </a:r>
            <a:br>
              <a:rPr lang="es-ES"/>
            </a:br>
            <a:r>
              <a:rPr lang="es-ES"/>
              <a:t>·         Un aumento del 10 % en la cuota de mercado del té chai en la región</a:t>
            </a:r>
            <a:br>
              <a:rPr lang="es-ES"/>
            </a:br>
            <a:r>
              <a:rPr lang="es-ES"/>
              <a:t>·         Un aumento del 15 % en el volumen de ventas y los ingresos del té chai en la región</a:t>
            </a:r>
            <a:br>
              <a:rPr lang="es-ES"/>
            </a:br>
            <a:r>
              <a:rPr lang="es-ES"/>
              <a:t>·         Un aumento del 25 % en la satisfacción del cliente y las tasas de retención del té chai en la región</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plan y la estrategia de promoción para el té chai en América Latina se enfrenta a diversos desafíos, como precios elevados, falta de conocimiento, competencia de otros productos de té, barreras normativas y culturales, y problemas medioambientales y sociales que pueden afectar al suministro y a la calidad de los ingredientes del té chai.</a:t>
            </a:r>
            <a:br>
              <a:rPr lang="es-ES"/>
            </a:br>
            <a:br>
              <a:rPr lang="es-ES"/>
            </a:br>
            <a:br>
              <a:rPr lang="es-ES"/>
            </a:br>
            <a:r>
              <a:rPr lang="es-ES"/>
              <a:t>Contenido original:</a:t>
            </a:r>
            <a:br>
              <a:rPr lang="es-ES"/>
            </a:br>
            <a:r>
              <a:rPr lang="es-ES"/>
              <a:t>Los desafíos potenciales del plan y la estrategia de promoción para el té chai en América Latina son los siguientes:</a:t>
            </a:r>
            <a:br>
              <a:rPr lang="es-ES"/>
            </a:br>
            <a:r>
              <a:rPr lang="es-ES"/>
              <a:t>·         El elevado precio y la baja asequibilidad de los productos de té chai en comparación con otras bebidas</a:t>
            </a:r>
            <a:br>
              <a:rPr lang="es-ES"/>
            </a:br>
            <a:r>
              <a:rPr lang="es-ES"/>
              <a:t>·         La falta de conocimiento y familiaridad con el té chai en algunos segmentos de la población</a:t>
            </a:r>
            <a:br>
              <a:rPr lang="es-ES"/>
            </a:br>
            <a:r>
              <a:rPr lang="es-ES"/>
              <a:t>·         La competencia de otros productos de té, como tés de hierbas, verdes y negros</a:t>
            </a:r>
            <a:br>
              <a:rPr lang="es-ES"/>
            </a:br>
            <a:r>
              <a:rPr lang="es-ES"/>
              <a:t>·         Las barreras normativas y culturales que pueden limitar la entrada y expansión de los productos de té chai en algunos países</a:t>
            </a:r>
            <a:br>
              <a:rPr lang="es-ES"/>
            </a:br>
            <a:r>
              <a:rPr lang="es-ES"/>
              <a:t>·         Los problemas medioambientales y sociales que pueden afectar al suministro y a la calidad de los ingredientes del té chai</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té chai es un producto prometedor en el mercado de América Latina que ofrece una alternativa saludable y exótica. Debe posicionarse como un producto premium y versátil, que saca provecho de sus características y ventajas únicas. Deben utilizarse una mezcla de tácticas en línea y sin conexión para alcanzar e interactuar con el público objetivo y superar los desafíos.</a:t>
            </a:r>
            <a:br>
              <a:rPr lang="es-ES"/>
            </a:br>
            <a:br>
              <a:rPr lang="es-ES"/>
            </a:br>
            <a:br>
              <a:rPr lang="es-ES"/>
            </a:br>
            <a:r>
              <a:rPr lang="es-ES"/>
              <a:t>Contenido original:</a:t>
            </a:r>
            <a:br>
              <a:rPr lang="es-ES"/>
            </a:br>
            <a:r>
              <a:rPr lang="es-ES"/>
              <a:t>Recomendaciones y conclusiones</a:t>
            </a:r>
            <a:br>
              <a:rPr lang="es-ES"/>
            </a:br>
            <a:r>
              <a:rPr lang="es-ES"/>
              <a:t>En base al análisis del mercado, al análisis competitivo, los canales de distribución y el plan y la estrategia de promoción, se pueden extraer las siguientes recomendaciones y conclusiones para el futuro del té chai en América Latina:</a:t>
            </a:r>
            <a:br>
              <a:rPr lang="es-ES"/>
            </a:br>
            <a:r>
              <a:rPr lang="es-ES"/>
              <a:t>·         El té chai es un producto prometedor con potencial para crecer y tener éxito en el mercado de América Latina, ya que ofrece una alternativa saludable, natural y exótica a otras bebidas</a:t>
            </a:r>
            <a:br>
              <a:rPr lang="es-ES"/>
            </a:br>
            <a:r>
              <a:rPr lang="es-ES"/>
              <a:t>·         El té chai debe posicionarse y comercializarse como un producto premium, auténtico y versátil que puede dirigirse a distintos segmentos y ocasiones</a:t>
            </a:r>
            <a:br>
              <a:rPr lang="es-ES"/>
            </a:br>
            <a:r>
              <a:rPr lang="es-ES"/>
              <a:t>·         El té chai tiene que sacar provecho de sus características y ventajas únicas, como su aroma intenso, su sabor y sus beneficios para la salud, para diferenciarse de los demás productos de té</a:t>
            </a:r>
            <a:br>
              <a:rPr lang="es-ES"/>
            </a:br>
            <a:r>
              <a:rPr lang="es-ES"/>
              <a:t>·         El té chai debe utilizar una mezcla de tácticas en línea y sin conexión para alcanzar e interactuar con el público objetivo y crear una base de clientes leales y satisfechos</a:t>
            </a:r>
            <a:br>
              <a:rPr lang="es-ES"/>
            </a:br>
            <a:r>
              <a:rPr lang="es-ES"/>
              <a:t>·         El té chai tiene que superar los desafíos y amenazas que pueden entorpecer su crecimiento y expansión en la región, como el precio, conocimiento, competencia, normativa y sostenibilidad</a:t>
            </a:r>
            <a:br>
              <a:rPr lang="es-ES"/>
            </a:br>
            <a:r>
              <a:rPr lang="es-ES"/>
              <a:t>En conclusión, el té chai es un producto con mucho potencial y oportunidades en el mercado de América Latina, pero también se enfrenta a algunos desafíos y riesgos. El plan y la estrategia de promoción que se han resumido en este informe buscan abordar estos problemas y lograr los resultados deseados. Con todo, el plan y la estrategia de promoción deben supervisarse, evaluarse y ajustarse de forma constante en función de las condiciones cambiantes del mercado y los comentarios de los clientes.</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Programa</a:t>
            </a:r>
            <a:br>
              <a:rPr lang="es-ES"/>
            </a:br>
            <a:br>
              <a:rPr lang="es-ES"/>
            </a:br>
            <a:r>
              <a:rPr lang="es-ES"/>
              <a:t>* Introducción</a:t>
            </a:r>
            <a:br>
              <a:rPr lang="es-ES"/>
            </a:br>
            <a:r>
              <a:rPr lang="es-ES"/>
              <a:t>* Descripción del producto</a:t>
            </a:r>
            <a:br>
              <a:rPr lang="es-ES"/>
            </a:br>
            <a:r>
              <a:rPr lang="es-ES"/>
              <a:t>* Descripción del producto (1/2)</a:t>
            </a:r>
            <a:br>
              <a:rPr lang="es-ES"/>
            </a:br>
            <a:r>
              <a:rPr lang="es-ES"/>
              <a:t>* Descripción del producto (2/2)</a:t>
            </a:r>
            <a:br>
              <a:rPr lang="es-ES"/>
            </a:br>
            <a:r>
              <a:rPr lang="es-ES"/>
              <a:t>* Tendencia y demanda del mercado</a:t>
            </a:r>
            <a:br>
              <a:rPr lang="es-ES"/>
            </a:br>
            <a:r>
              <a:rPr lang="es-ES"/>
              <a:t>* Análisis competitivo</a:t>
            </a:r>
            <a:br>
              <a:rPr lang="es-ES"/>
            </a:br>
            <a:r>
              <a:rPr lang="es-ES"/>
              <a:t>    * Tetley</a:t>
            </a:r>
            <a:br>
              <a:rPr lang="es-ES"/>
            </a:br>
            <a:r>
              <a:rPr lang="es-ES"/>
              <a:t>    * Teavana</a:t>
            </a:r>
            <a:br>
              <a:rPr lang="es-ES"/>
            </a:br>
            <a:r>
              <a:rPr lang="es-ES"/>
              <a:t>    * David's Tea</a:t>
            </a:r>
            <a:br>
              <a:rPr lang="es-ES"/>
            </a:br>
            <a:r>
              <a:rPr lang="es-ES"/>
              <a:t>    * Marcas locales</a:t>
            </a:r>
            <a:br>
              <a:rPr lang="es-ES"/>
            </a:br>
            <a:r>
              <a:rPr lang="es-ES"/>
              <a:t>* Cuota de mercado del té chai en América Latina</a:t>
            </a:r>
            <a:br>
              <a:rPr lang="es-ES"/>
            </a:br>
            <a:r>
              <a:rPr lang="es-ES"/>
              <a:t>* Canales de distribución</a:t>
            </a:r>
            <a:br>
              <a:rPr lang="es-ES"/>
            </a:br>
            <a:r>
              <a:rPr lang="es-ES"/>
              <a:t>    * Minoristas</a:t>
            </a:r>
            <a:br>
              <a:rPr lang="es-ES"/>
            </a:br>
            <a:r>
              <a:rPr lang="es-ES"/>
              <a:t>    * Mayoristas</a:t>
            </a:r>
            <a:br>
              <a:rPr lang="es-ES"/>
            </a:br>
            <a:r>
              <a:rPr lang="es-ES"/>
              <a:t>    * Distribuidores</a:t>
            </a:r>
            <a:br>
              <a:rPr lang="es-ES"/>
            </a:br>
            <a:r>
              <a:rPr lang="es-ES"/>
              <a:t>* Plan y estrategia de promoción</a:t>
            </a:r>
            <a:br>
              <a:rPr lang="es-ES"/>
            </a:br>
            <a:r>
              <a:rPr lang="es-ES"/>
              <a:t>* Resultados y desafíos que se esperan</a:t>
            </a:r>
            <a:br>
              <a:rPr lang="es-ES"/>
            </a:br>
            <a:r>
              <a:rPr lang="es-ES"/>
              <a:t>    * Resultados que se esperan</a:t>
            </a:r>
            <a:br>
              <a:rPr lang="es-ES"/>
            </a:br>
            <a:r>
              <a:rPr lang="es-ES"/>
              <a:t>    * Desafíos potenciales</a:t>
            </a:r>
            <a:br>
              <a:rPr lang="es-ES"/>
            </a:br>
            <a:r>
              <a:rPr lang="es-ES"/>
              <a:t>* Recomendaciones y conclusiones</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Este informe ofrece un análisis del mercado del té chai premium Mystic Spice en la región de América Latina. Trata la descripción del producto, la tendencia del mercado, el análisis competitivo, los canales de distribución, el plan de promoción, los resultados que se esperan y las recomendaciones para el futuro.</a:t>
            </a:r>
            <a:br>
              <a:rPr lang="es-ES"/>
            </a:br>
            <a:br>
              <a:rPr lang="es-ES"/>
            </a:br>
            <a:br>
              <a:rPr lang="es-ES"/>
            </a:br>
            <a:r>
              <a:rPr lang="es-ES"/>
              <a:t>Contenido original:</a:t>
            </a:r>
            <a:br>
              <a:rPr lang="es-ES"/>
            </a:br>
            <a:r>
              <a:rPr lang="es-ES"/>
              <a:t>Introducciones</a:t>
            </a:r>
            <a:br>
              <a:rPr lang="es-ES"/>
            </a:br>
            <a:r>
              <a:rPr lang="es-ES"/>
              <a:t>El té chai premium Mystic Spice es un nuevo producto que ha lanzado Contoso Beverage, una empresa que se especializa en la producción y distribución de bebidas de alta calidad por todo el mundo. El té chai premium Mystic Spice es un té especiado originario de la India y que se ha hecho popular en todo el mundo. Se trata de una bebida versátil que se puede degustar fría o caliente, con o sin leche y con distintas especias y edulcorantes. El té chai posee numerosos beneficios para la salud, como incrementar la inmunidad, reducir la inflamación y mejorar la digestión. También posee un rico significado cultural e histórico, ya que se suele asociar con la hospitalidad, la amistad y la relajación.</a:t>
            </a:r>
            <a:br>
              <a:rPr lang="es-ES"/>
            </a:br>
            <a:r>
              <a:rPr lang="es-ES"/>
              <a:t>La finalidad de este informe es ofrecer un análisis del mercado del té chai premium Mystic Spice, con un enfoque en la región de América Latina. El informe tratará los siguientes aspectos:</a:t>
            </a:r>
            <a:br>
              <a:rPr lang="es-ES"/>
            </a:br>
            <a:r>
              <a:rPr lang="es-ES"/>
              <a:t>·         La descripción del producto, características y ventajas del té chai premium Mystic Spice</a:t>
            </a:r>
            <a:br>
              <a:rPr lang="es-ES"/>
            </a:br>
            <a:r>
              <a:rPr lang="es-ES"/>
              <a:t>·         La tendencia y la demanda del mercado del té chai en América Latina</a:t>
            </a:r>
            <a:br>
              <a:rPr lang="es-ES"/>
            </a:br>
            <a:r>
              <a:rPr lang="es-ES"/>
              <a:t>·         El análisis competitivo del té chai en América Latina</a:t>
            </a:r>
            <a:br>
              <a:rPr lang="es-ES"/>
            </a:br>
            <a:r>
              <a:rPr lang="es-ES"/>
              <a:t>·         Los canales de distribución del té chai en América Latina</a:t>
            </a:r>
            <a:br>
              <a:rPr lang="es-ES"/>
            </a:br>
            <a:r>
              <a:rPr lang="es-ES"/>
              <a:t>·         El plan y la estrategia de promoción para el té chai en América Latina</a:t>
            </a:r>
            <a:br>
              <a:rPr lang="es-ES"/>
            </a:br>
            <a:r>
              <a:rPr lang="es-ES"/>
              <a:t>·         Los resultados y desafíos que se esperan del plan de promoción</a:t>
            </a:r>
            <a:br>
              <a:rPr lang="es-ES"/>
            </a:br>
            <a:r>
              <a:rPr lang="es-ES"/>
              <a:t>·         Las recomendaciones y conclusiones para el futuro del té chai en América Latina</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té chai premium Mystic Spice es una combinación creada cuidadosamente que rinde homenaje a las tradiciones del chai indio. Cada taza le lleva a un recorrido por los encantadores paisajes de la India, por lo que le permite vivir una verdadera experiencia chai desde su hogar.</a:t>
            </a:r>
            <a:br>
              <a:rPr lang="es-ES"/>
            </a:br>
            <a:br>
              <a:rPr lang="es-ES"/>
            </a:br>
            <a:br>
              <a:rPr lang="es-ES"/>
            </a:br>
            <a:r>
              <a:rPr lang="es-ES"/>
              <a:t>Contenido original:</a:t>
            </a:r>
            <a:br>
              <a:rPr lang="es-ES"/>
            </a:br>
            <a:r>
              <a:rPr lang="es-ES"/>
              <a:t>Descripción del producto</a:t>
            </a:r>
            <a:br>
              <a:rPr lang="es-ES"/>
            </a:br>
            <a:r>
              <a:rPr lang="es-ES"/>
              <a:t>El té chai premium Mystic Spice es una combinación creada meticulosamente que rinde homenaje a las tradiciones atemporales del chai indio. Cada taza ofrece un recorrido fascinante por los encantadores paisajes de la India, que le permite vivir una verdadera experiencia chai desde su hogar. La descripción del producto, características y ventajas del té chai premium Mystic Spice se resumen en la siguiente tabla:</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mercado de América Latina ofrece una excelente oportunidad para el té chai, con una creciente demanda por productos saludables, naturales y exóticos. El tamaño del mercado mundial del té chai se valoró en 1,9 mil millones de dólares en 2019 y se espera que crezca a una CAGR del 5,5 % desde 2020 hasta 2027, con América Latina como una de las regiones con el crecimiento más rápido. Los principales impulsores del crecimiento son el creciente conocimiento, el aumento de los ingresos disponibles y la distribución en aumento.</a:t>
            </a:r>
            <a:br>
              <a:rPr lang="es-ES"/>
            </a:br>
            <a:br>
              <a:rPr lang="es-ES"/>
            </a:br>
            <a:br>
              <a:rPr lang="es-ES"/>
            </a:br>
            <a:r>
              <a:rPr lang="es-ES"/>
              <a:t>Contenido original:</a:t>
            </a:r>
            <a:br>
              <a:rPr lang="es-ES"/>
            </a:br>
            <a:r>
              <a:rPr lang="es-ES"/>
              <a:t>Tendencia y demanda del mercado</a:t>
            </a:r>
            <a:br>
              <a:rPr lang="es-ES"/>
            </a:br>
            <a:r>
              <a:rPr lang="es-ES"/>
              <a:t>El mercado de América Latina ofrece una excelente oportunidad para el té chai, ya que la región cuenta con una creciente demanda por productos saludables, naturales y exóticos. La región también posee una sólida cultura del té, sobre todo en países como Argentina, Chile y Uruguay, donde el mate es una bebida popular. El té chai puede gustarles tanto a los amantes del té como a los del café, ya que ofrece un impulso de cafeína similar y un perfil de sabor más complejo. El té chai también puede adaptarse al estilo de vida y a las preferencias de los consumidores de América Latina, quienes disfrutan al socializar, compartir y saborear delicias dulces.</a:t>
            </a:r>
            <a:br>
              <a:rPr lang="es-ES"/>
            </a:br>
            <a:r>
              <a:rPr lang="es-ES"/>
              <a:t>Según un informe de Grand View Research, el tamaño del mercado mundial del té chai se valoró en 1,9 mil millones de dólares en 2019 y se espera que crezca a una tasa de crecimiento compuesto anual (CAGR) del 5,5 % desde 2020 hasta 2027. El informe también indica que América Latina es una de las regiones con el crecimiento más rápido para el té chai, con una CAGR del 6,2 % desde 2020 hasta 2027. Los principales impulsores del crecimiento del té chai en América Latina son los siguientes:</a:t>
            </a:r>
            <a:br>
              <a:rPr lang="es-ES"/>
            </a:br>
            <a:r>
              <a:rPr lang="es-ES"/>
              <a:t>·         El creciente conocimiento e interés en los beneficios para la salud y los aspectos culturales del té chai</a:t>
            </a:r>
            <a:br>
              <a:rPr lang="es-ES"/>
            </a:br>
            <a:r>
              <a:rPr lang="es-ES"/>
              <a:t>·         El aumento de los ingresos disponibles y el poder adquisitivo de los consumidores de clase media</a:t>
            </a:r>
            <a:br>
              <a:rPr lang="es-ES"/>
            </a:br>
            <a:r>
              <a:rPr lang="es-ES"/>
              <a:t>·         La creciente popularidad de los tés especializados y premium entre los segmentos más jóvenes y urbanos</a:t>
            </a:r>
            <a:br>
              <a:rPr lang="es-ES"/>
            </a:br>
            <a:r>
              <a:rPr lang="es-ES"/>
              <a:t>·         La distribución y disponibilidad en aumento de los productos de té chai en diversos canales, como supermercados, cafeterías y plataformas en línea</a:t>
            </a:r>
            <a:br>
              <a:rPr lang="es-ES"/>
            </a:br>
            <a:r>
              <a:rPr lang="es-ES"/>
              <a:t>·         La aparición de nuevos e innovadores sabores y formatos de té chai, como las variedades listas para beber, instantáneas y ecológicas</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El té chai en América Latina se distribuye mediante minoristas, mayoristas y distribuidores. Los minoristas, como los supermercados y cafeterías, venden directamente a los consumidores y pueden influir en su percepción y compra. Entre los principales minoristas se incluyen Walmart y Starbucks. Los mayoristas venden en masa a los minoristas, mientras que los distribuidores transportan productos de los fabricantes a los minoristas.</a:t>
            </a:r>
            <a:br>
              <a:rPr lang="es-ES"/>
            </a:br>
            <a:br>
              <a:rPr lang="es-ES"/>
            </a:br>
            <a:br>
              <a:rPr lang="es-ES"/>
            </a:br>
            <a:r>
              <a:rPr lang="es-ES"/>
              <a:t>Contenido original:</a:t>
            </a:r>
            <a:br>
              <a:rPr lang="es-ES"/>
            </a:br>
            <a:r>
              <a:rPr lang="es-ES"/>
              <a:t>Los canales de distribución del té chai en América Latina son las formas y medios por los que se entregan y venden los productos de té chai a los consumidores finales. Los canales de distribución del té chai en América Latina se pueden clasificar en tres tipos: minoristas, mayoristas y distribuidores.</a:t>
            </a:r>
            <a:br>
              <a:rPr lang="es-ES"/>
            </a:br>
            <a:r>
              <a:rPr lang="es-ES"/>
              <a:t>Los minoristas son los negocios que venden productos de té chai directamente a los consumidores, como supermercados, tiendas abiertas las 24 horas, tiendas especializadas, cafeterías y plataformas en línea. Son el canal más visible y accesible para los productos de té chai y pueden influir en la percepción, preferencias y compra de productos de té chai por parte del consumidor. Los minoristas también pueden ofrecer asistencia promocional y de comercialización a los productos de té chai, como expositores, letreros y espacio en los estantes. Algunos de los principales minoristas de productos de té chai de América Latina son Walmart, Carrefour, Oxxo, Starbucks y Amazon.</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a:t>Los mayoristas compran productos de té chai en masa y los venden a los minoristas u otros intermediarios. Vinculan la oferta y la demanda de productos de té chai y ofrecen diversos servicios. Los principales mayoristas en América Latina son Cencosud, Grupo Pão de Açúcar, La Anónima y Makro.</a:t>
            </a:r>
            <a:br>
              <a:rPr lang="es-ES"/>
            </a:br>
            <a:br>
              <a:rPr lang="es-ES"/>
            </a:br>
            <a:br>
              <a:rPr lang="es-ES"/>
            </a:br>
            <a:r>
              <a:rPr lang="es-ES"/>
              <a:t>Contenido original:</a:t>
            </a:r>
            <a:br>
              <a:rPr lang="es-ES"/>
            </a:br>
            <a:r>
              <a:rPr lang="es-ES"/>
              <a:t>Los mayoristas son los negocios que compran productos de té chai en masa a los fabricantes o distribuidores y los venden a los minoristas u otros intermediarios. Son el vínculo entre la oferta y la demanda de productos de té chai y pueden ofrecer economías de escala, almacenamiento y servicios de transporte para los productos de té chai. Los mayoristas también pueden ofrecer información del mercado, comentarios y mecanismos de crédito para los productos de té chai. Algunos de los principales mayoristas de productos de té chai en América Latina son Cencosud, Grupo Pão de Açúcar, La Anónima y Makro.</a:t>
            </a:r>
            <a:br>
              <a:rPr lang="es-ES"/>
            </a:br>
            <a:endParaRPr lang="es-ES"/>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63554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5/14/2024</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46440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5/14/2024</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69607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1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65489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05735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83737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1891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274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13729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273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30" y="639097"/>
            <a:ext cx="6095630" cy="3686015"/>
          </a:xfrm>
        </p:spPr>
        <p:txBody>
          <a:bodyPr>
            <a:normAutofit/>
          </a:bodyPr>
          <a:lstStyle/>
          <a:p>
            <a:r>
              <a:rPr lang="es-ES" sz="5000" dirty="0"/>
              <a:t>Informe de análisis del mercado para el té chai premium </a:t>
            </a:r>
            <a:r>
              <a:rPr lang="es-ES" sz="5000" dirty="0" err="1"/>
              <a:t>Mystic</a:t>
            </a:r>
            <a:r>
              <a:rPr lang="es-ES" sz="5000" dirty="0"/>
              <a:t> </a:t>
            </a:r>
            <a:r>
              <a:rPr lang="es-ES" sz="5000" dirty="0" err="1"/>
              <a:t>Spice</a:t>
            </a:r>
            <a:endParaRPr lang="es-ES" sz="5000" dirty="0"/>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rotWithShape="1">
          <a:blip r:embed="rId3"/>
          <a:srcRect l="13082" r="18651" b="-1"/>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fontScale="90000"/>
          </a:bodyPr>
          <a:lstStyle/>
          <a:p>
            <a:r>
              <a:rPr lang="es-ES" sz="4000">
                <a:solidFill>
                  <a:srgbClr val="FFFFFF"/>
                </a:solidFill>
              </a:rPr>
              <a:t>Canales de distribución: Distribuidores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s-ES" sz="1300">
                <a:solidFill>
                  <a:srgbClr val="FFFFFF"/>
                </a:solidFill>
              </a:rPr>
              <a:t>Rol de los distribuidores</a:t>
            </a:r>
          </a:p>
          <a:p>
            <a:pPr lvl="1">
              <a:lnSpc>
                <a:spcPct val="90000"/>
              </a:lnSpc>
            </a:pPr>
            <a:r>
              <a:rPr lang="es-ES" sz="1300">
                <a:solidFill>
                  <a:srgbClr val="FFFFFF"/>
                </a:solidFill>
              </a:rPr>
              <a:t>Representar y distribuir productos de té chai</a:t>
            </a:r>
          </a:p>
          <a:p>
            <a:pPr lvl="1">
              <a:lnSpc>
                <a:spcPct val="90000"/>
              </a:lnSpc>
            </a:pPr>
            <a:r>
              <a:rPr lang="es-ES" sz="1300">
                <a:solidFill>
                  <a:srgbClr val="FFFFFF"/>
                </a:solidFill>
              </a:rPr>
              <a:t>Facilitar el movimiento y la venta en distintos mercados</a:t>
            </a:r>
          </a:p>
          <a:p>
            <a:pPr lvl="1">
              <a:lnSpc>
                <a:spcPct val="90000"/>
              </a:lnSpc>
            </a:pPr>
            <a:r>
              <a:rPr lang="es-ES" sz="1300">
                <a:solidFill>
                  <a:srgbClr val="FFFFFF"/>
                </a:solidFill>
              </a:rPr>
              <a:t>Ofrecer servicios de marketing, ventas y posventa</a:t>
            </a:r>
          </a:p>
          <a:p>
            <a:pPr>
              <a:lnSpc>
                <a:spcPct val="90000"/>
              </a:lnSpc>
            </a:pPr>
            <a:r>
              <a:rPr lang="es-ES" sz="1300">
                <a:solidFill>
                  <a:srgbClr val="FFFFFF"/>
                </a:solidFill>
              </a:rPr>
              <a:t>Relaciones</a:t>
            </a:r>
          </a:p>
          <a:p>
            <a:pPr lvl="1">
              <a:lnSpc>
                <a:spcPct val="90000"/>
              </a:lnSpc>
            </a:pPr>
            <a:r>
              <a:rPr lang="es-ES" sz="1300">
                <a:solidFill>
                  <a:srgbClr val="FFFFFF"/>
                </a:solidFill>
              </a:rPr>
              <a:t>Establecer y mantener relaciones con los minoristas y consumidores</a:t>
            </a:r>
          </a:p>
          <a:p>
            <a:pPr lvl="1">
              <a:lnSpc>
                <a:spcPct val="90000"/>
              </a:lnSpc>
            </a:pPr>
            <a:r>
              <a:rPr lang="es-ES" sz="1300">
                <a:solidFill>
                  <a:srgbClr val="FFFFFF"/>
                </a:solidFill>
              </a:rPr>
              <a:t>Ofrecer asistencia técnica y logística</a:t>
            </a:r>
          </a:p>
          <a:p>
            <a:pPr>
              <a:lnSpc>
                <a:spcPct val="90000"/>
              </a:lnSpc>
            </a:pPr>
            <a:r>
              <a:rPr lang="es-ES" sz="1300">
                <a:solidFill>
                  <a:srgbClr val="FFFFFF"/>
                </a:solidFill>
              </a:rPr>
              <a:t>Principales distribuidores de América Latina</a:t>
            </a:r>
          </a:p>
          <a:p>
            <a:pPr lvl="1">
              <a:lnSpc>
                <a:spcPct val="90000"/>
              </a:lnSpc>
            </a:pPr>
            <a:r>
              <a:rPr lang="es-ES" sz="1300">
                <a:solidFill>
                  <a:srgbClr val="FFFFFF"/>
                </a:solidFill>
              </a:rPr>
              <a:t>Tailwind Traders</a:t>
            </a:r>
          </a:p>
          <a:p>
            <a:pPr lvl="1">
              <a:lnSpc>
                <a:spcPct val="90000"/>
              </a:lnSpc>
            </a:pPr>
            <a:r>
              <a:rPr lang="es-ES" sz="1300">
                <a:solidFill>
                  <a:srgbClr val="FFFFFF"/>
                </a:solidFill>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rotWithShape="1">
          <a:blip r:embed="rId3"/>
          <a:srcRect l="29134" r="26287" b="-1"/>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s-ES" sz="4400">
                <a:solidFill>
                  <a:srgbClr val="FFFFFF"/>
                </a:solidFill>
              </a:rPr>
              <a:t>Plan y estrategia de promoción</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6298561" cy="5646208"/>
          </a:xfrm>
        </p:spPr>
        <p:txBody>
          <a:bodyPr anchor="ctr">
            <a:normAutofit lnSpcReduction="10000"/>
          </a:bodyPr>
          <a:lstStyle/>
          <a:p>
            <a:pPr>
              <a:lnSpc>
                <a:spcPct val="100000"/>
              </a:lnSpc>
            </a:pPr>
            <a:r>
              <a:rPr lang="es-ES" sz="1700" dirty="0"/>
              <a:t>Objetivos del plan y estrategia de promoción</a:t>
            </a:r>
          </a:p>
          <a:p>
            <a:pPr lvl="1">
              <a:lnSpc>
                <a:spcPct val="100000"/>
              </a:lnSpc>
            </a:pPr>
            <a:r>
              <a:rPr lang="es-ES" sz="1700" dirty="0"/>
              <a:t>Incrementar el conocimiento y el interés por el té chai en el público objetivo</a:t>
            </a:r>
          </a:p>
          <a:p>
            <a:pPr lvl="1">
              <a:lnSpc>
                <a:spcPct val="100000"/>
              </a:lnSpc>
            </a:pPr>
            <a:r>
              <a:rPr lang="es-ES" sz="1700" dirty="0"/>
              <a:t>Posicionar al té chai como un producto premium, natural y saludable</a:t>
            </a:r>
          </a:p>
          <a:p>
            <a:pPr lvl="1">
              <a:lnSpc>
                <a:spcPct val="100000"/>
              </a:lnSpc>
            </a:pPr>
            <a:r>
              <a:rPr lang="es-ES" sz="1700" dirty="0"/>
              <a:t>Fomentar la prueba y compra de té chai mediante diversos canales e incentivos</a:t>
            </a:r>
          </a:p>
          <a:p>
            <a:pPr lvl="1">
              <a:lnSpc>
                <a:spcPct val="100000"/>
              </a:lnSpc>
            </a:pPr>
            <a:r>
              <a:rPr lang="es-ES" sz="1700" dirty="0"/>
              <a:t>Desarrollar la fidelidad y la retención entre los consumidores de té chai</a:t>
            </a:r>
          </a:p>
          <a:p>
            <a:pPr>
              <a:lnSpc>
                <a:spcPct val="100000"/>
              </a:lnSpc>
            </a:pPr>
            <a:r>
              <a:rPr lang="es-ES" sz="1700" dirty="0"/>
              <a:t>Tácticas que se han utilizado en el plan y estrategia de promoción</a:t>
            </a:r>
          </a:p>
          <a:p>
            <a:pPr lvl="1">
              <a:lnSpc>
                <a:spcPct val="100000"/>
              </a:lnSpc>
            </a:pPr>
            <a:r>
              <a:rPr lang="es-ES" sz="1700" dirty="0"/>
              <a:t>Crear un nombre de marca y logotipo pegadizos y fáciles de recordar para el té chai</a:t>
            </a:r>
          </a:p>
          <a:p>
            <a:pPr lvl="1">
              <a:lnSpc>
                <a:spcPct val="100000"/>
              </a:lnSpc>
            </a:pPr>
            <a:r>
              <a:rPr lang="es-ES" sz="1700" dirty="0"/>
              <a:t>Desarrollar un sitio web y presencia en redes sociales para el té chai</a:t>
            </a:r>
          </a:p>
          <a:p>
            <a:pPr lvl="1">
              <a:lnSpc>
                <a:spcPct val="100000"/>
              </a:lnSpc>
            </a:pPr>
            <a:r>
              <a:rPr lang="es-ES" sz="1700" dirty="0"/>
              <a:t>Iniciar una campaña de marketing digital</a:t>
            </a:r>
          </a:p>
          <a:p>
            <a:pPr lvl="1">
              <a:lnSpc>
                <a:spcPct val="100000"/>
              </a:lnSpc>
            </a:pPr>
            <a:r>
              <a:rPr lang="es-ES" sz="1700" dirty="0"/>
              <a:t>Distribuir muestras gratis y cupones de té chai</a:t>
            </a:r>
          </a:p>
          <a:p>
            <a:pPr lvl="1">
              <a:lnSpc>
                <a:spcPct val="100000"/>
              </a:lnSpc>
            </a:pPr>
            <a:r>
              <a:rPr lang="es-ES" sz="1700" dirty="0"/>
              <a:t>Organizar eventos y concursos</a:t>
            </a:r>
          </a:p>
          <a:p>
            <a:pPr>
              <a:lnSpc>
                <a:spcPct val="100000"/>
              </a:lnSpc>
            </a:pPr>
            <a:r>
              <a:rPr lang="es-ES" sz="1700" dirty="0"/>
              <a:t>Implementación y evaluación del plan y la estrategia de promoción</a:t>
            </a:r>
          </a:p>
        </p:txBody>
      </p:sp>
    </p:spTree>
    <p:extLst>
      <p:ext uri="{BB962C8B-B14F-4D97-AF65-F5344CB8AC3E}">
        <p14:creationId xmlns:p14="http://schemas.microsoft.com/office/powerpoint/2010/main" val="2279399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327313" cy="1450757"/>
          </a:xfrm>
        </p:spPr>
        <p:txBody>
          <a:bodyPr vert="horz" lIns="91440" tIns="45720" rIns="91440" bIns="45720" rtlCol="0" anchor="b">
            <a:normAutofit fontScale="90000"/>
          </a:bodyPr>
          <a:lstStyle/>
          <a:p>
            <a:r>
              <a:rPr lang="es-ES" sz="3400" dirty="0"/>
              <a:t>Resultados y desafíos que se esperan: Resultados que se esperan</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rotWithShape="1">
          <a:blip r:embed="rId3"/>
          <a:srcRect l="20033" r="11470"/>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s-ES" dirty="0"/>
              <a:t>Un aumento del 20 % en el conocimiento y el interés por el té chai en el público objetivo</a:t>
            </a:r>
          </a:p>
          <a:p>
            <a:r>
              <a:rPr lang="es-ES" dirty="0"/>
              <a:t>Un aumento del 10 % en la cuota de mercado del té chai en la región</a:t>
            </a:r>
          </a:p>
          <a:p>
            <a:r>
              <a:rPr lang="es-ES" dirty="0"/>
              <a:t>Un aumento del 15 % en el volumen de ventas y los ingresos del té chai en la región</a:t>
            </a:r>
          </a:p>
          <a:p>
            <a:r>
              <a:rPr lang="es-ES" dirty="0"/>
              <a:t>Un aumento del 25 % en la satisfacción del cliente y las tasas de retención del té chai en la región</a:t>
            </a:r>
          </a:p>
        </p:txBody>
      </p:sp>
    </p:spTree>
    <p:extLst>
      <p:ext uri="{BB962C8B-B14F-4D97-AF65-F5344CB8AC3E}">
        <p14:creationId xmlns:p14="http://schemas.microsoft.com/office/powerpoint/2010/main" val="2435481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s-ES" sz="4400">
                <a:solidFill>
                  <a:srgbClr val="FFFFFF"/>
                </a:solidFill>
              </a:rPr>
              <a:t>Resultados y desafíos que se esperan: Desafíos potenciales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lnSpcReduction="10000"/>
          </a:bodyPr>
          <a:lstStyle/>
          <a:p>
            <a:r>
              <a:rPr lang="es-ES" sz="2400" dirty="0"/>
              <a:t>Elevado precio y baja asequibilidad de los productos de té chai en comparación con otras bebidas</a:t>
            </a:r>
          </a:p>
          <a:p>
            <a:r>
              <a:rPr lang="es-ES" sz="2400" dirty="0"/>
              <a:t>Falta de conocimiento y familiaridad con el té chai en algunos segmentos de la población</a:t>
            </a:r>
          </a:p>
          <a:p>
            <a:r>
              <a:rPr lang="es-ES" sz="2400" dirty="0"/>
              <a:t>Competencia de otros productos de té, como tés de hierbas, verdes y negros</a:t>
            </a:r>
          </a:p>
          <a:p>
            <a:r>
              <a:rPr lang="es-ES" sz="2400" dirty="0"/>
              <a:t>Barreras normativas y culturales que pueden limitar la entrada y expansión de los productos de té chai en algunos países</a:t>
            </a:r>
          </a:p>
          <a:p>
            <a:r>
              <a:rPr lang="es-ES" sz="2400" dirty="0"/>
              <a:t>Problemas medioambientales y sociales que pueden afectar al suministro y a la calidad de los ingredientes del té chai</a:t>
            </a:r>
          </a:p>
        </p:txBody>
      </p:sp>
    </p:spTree>
    <p:extLst>
      <p:ext uri="{BB962C8B-B14F-4D97-AF65-F5344CB8AC3E}">
        <p14:creationId xmlns:p14="http://schemas.microsoft.com/office/powerpoint/2010/main" val="3436084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852652" cy="5646208"/>
          </a:xfrm>
        </p:spPr>
        <p:txBody>
          <a:bodyPr anchor="ctr">
            <a:normAutofit/>
          </a:bodyPr>
          <a:lstStyle/>
          <a:p>
            <a:r>
              <a:rPr lang="es-ES" sz="3300" dirty="0">
                <a:solidFill>
                  <a:srgbClr val="FFFFFF"/>
                </a:solidFill>
              </a:rPr>
              <a:t>Recomendaciones y conclusiones</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lnSpcReduction="10000"/>
          </a:bodyPr>
          <a:lstStyle/>
          <a:p>
            <a:pPr>
              <a:lnSpc>
                <a:spcPct val="90000"/>
              </a:lnSpc>
            </a:pPr>
            <a:r>
              <a:rPr lang="es-ES" sz="1900" dirty="0"/>
              <a:t>El té chai es un producto prometedor con potencial para crecer en el mercado de América Latina</a:t>
            </a:r>
          </a:p>
          <a:p>
            <a:pPr lvl="1">
              <a:lnSpc>
                <a:spcPct val="90000"/>
              </a:lnSpc>
            </a:pPr>
            <a:r>
              <a:rPr lang="es-ES" sz="1900" dirty="0"/>
              <a:t>Ofrece una alternativa saludable, natural y exótica a otras bebidas</a:t>
            </a:r>
          </a:p>
          <a:p>
            <a:pPr>
              <a:lnSpc>
                <a:spcPct val="90000"/>
              </a:lnSpc>
            </a:pPr>
            <a:r>
              <a:rPr lang="es-ES" sz="1900" dirty="0"/>
              <a:t>Posicionar y comercializar el té chai como un producto premium, auténtico y versátil</a:t>
            </a:r>
          </a:p>
          <a:p>
            <a:pPr lvl="1">
              <a:lnSpc>
                <a:spcPct val="90000"/>
              </a:lnSpc>
            </a:pPr>
            <a:r>
              <a:rPr lang="es-ES" sz="1900" dirty="0"/>
              <a:t>Se dirige a distintos segmentos y ocasiones</a:t>
            </a:r>
          </a:p>
          <a:p>
            <a:pPr>
              <a:lnSpc>
                <a:spcPct val="90000"/>
              </a:lnSpc>
            </a:pPr>
            <a:r>
              <a:rPr lang="es-ES" sz="1900" dirty="0"/>
              <a:t>Sacar provecho de sus características y ventajas únicas, como su aroma intenso, su sabor y sus beneficios para la salud</a:t>
            </a:r>
          </a:p>
          <a:p>
            <a:pPr lvl="1">
              <a:lnSpc>
                <a:spcPct val="90000"/>
              </a:lnSpc>
            </a:pPr>
            <a:r>
              <a:rPr lang="es-ES" sz="1900" dirty="0"/>
              <a:t>Se diferencia de los demás productos de té</a:t>
            </a:r>
          </a:p>
          <a:p>
            <a:pPr>
              <a:lnSpc>
                <a:spcPct val="90000"/>
              </a:lnSpc>
            </a:pPr>
            <a:r>
              <a:rPr lang="es-ES" sz="1900" dirty="0"/>
              <a:t>Utilizar una mezcla de tácticas en línea y sin conexión para alcanzar e interactuar con el público objetivo</a:t>
            </a:r>
          </a:p>
          <a:p>
            <a:pPr lvl="1">
              <a:lnSpc>
                <a:spcPct val="90000"/>
              </a:lnSpc>
            </a:pPr>
            <a:r>
              <a:rPr lang="es-ES" sz="1900" dirty="0"/>
              <a:t>Crear una base de clientes leales y satisfechos</a:t>
            </a:r>
          </a:p>
          <a:p>
            <a:pPr>
              <a:lnSpc>
                <a:spcPct val="90000"/>
              </a:lnSpc>
            </a:pPr>
            <a:r>
              <a:rPr lang="es-ES" sz="1900" dirty="0"/>
              <a:t>Superar los desafíos y amenazas, como el precio, conocimiento, competencia, normativa y sostenibilidad</a:t>
            </a:r>
          </a:p>
          <a:p>
            <a:pPr lvl="1">
              <a:lnSpc>
                <a:spcPct val="90000"/>
              </a:lnSpc>
            </a:pPr>
            <a:r>
              <a:rPr lang="es-ES" sz="1900" dirty="0"/>
              <a:t>Supervisar, evaluar y ajustar el plan y la estrategia de promoción de forma constante</a:t>
            </a:r>
          </a:p>
        </p:txBody>
      </p:sp>
    </p:spTree>
    <p:extLst>
      <p:ext uri="{BB962C8B-B14F-4D97-AF65-F5344CB8AC3E}">
        <p14:creationId xmlns:p14="http://schemas.microsoft.com/office/powerpoint/2010/main" val="2296988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s-ES"/>
              <a:t>Programa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s-ES" sz="1800"/>
              <a:t>Introducción</a:t>
            </a:r>
          </a:p>
          <a:p>
            <a:pPr>
              <a:lnSpc>
                <a:spcPct val="100000"/>
              </a:lnSpc>
            </a:pPr>
            <a:r>
              <a:rPr lang="es-ES" sz="1800"/>
              <a:t>Descripción del producto</a:t>
            </a:r>
          </a:p>
          <a:p>
            <a:pPr>
              <a:lnSpc>
                <a:spcPct val="100000"/>
              </a:lnSpc>
            </a:pPr>
            <a:r>
              <a:rPr lang="es-ES" sz="1800"/>
              <a:t>Descripción del producto (1/2)</a:t>
            </a:r>
          </a:p>
          <a:p>
            <a:pPr>
              <a:lnSpc>
                <a:spcPct val="100000"/>
              </a:lnSpc>
            </a:pPr>
            <a:r>
              <a:rPr lang="es-ES" sz="1800"/>
              <a:t>Descripción del producto (2/2)</a:t>
            </a:r>
          </a:p>
          <a:p>
            <a:pPr>
              <a:lnSpc>
                <a:spcPct val="100000"/>
              </a:lnSpc>
            </a:pPr>
            <a:r>
              <a:rPr lang="es-ES" sz="1800"/>
              <a:t>Tendencia y demanda del mercado</a:t>
            </a:r>
          </a:p>
          <a:p>
            <a:pPr>
              <a:lnSpc>
                <a:spcPct val="100000"/>
              </a:lnSpc>
            </a:pPr>
            <a:r>
              <a:rPr lang="es-ES" sz="1800"/>
              <a:t>Cuota de mercado del té chai en América Latina</a:t>
            </a:r>
          </a:p>
          <a:p>
            <a:pPr>
              <a:lnSpc>
                <a:spcPct val="100000"/>
              </a:lnSpc>
            </a:pPr>
            <a:r>
              <a:rPr lang="es-ES" sz="1800"/>
              <a:t>Canales de distribución</a:t>
            </a:r>
          </a:p>
          <a:p>
            <a:pPr>
              <a:lnSpc>
                <a:spcPct val="100000"/>
              </a:lnSpc>
            </a:pPr>
            <a:r>
              <a:rPr lang="es-ES" sz="1800"/>
              <a:t>Plan y estrategia de promoción</a:t>
            </a:r>
          </a:p>
          <a:p>
            <a:pPr>
              <a:lnSpc>
                <a:spcPct val="100000"/>
              </a:lnSpc>
            </a:pPr>
            <a:r>
              <a:rPr lang="es-ES" sz="1800"/>
              <a:t>Resultados y desafíos que se esperan</a:t>
            </a:r>
          </a:p>
          <a:p>
            <a:pPr>
              <a:lnSpc>
                <a:spcPct val="100000"/>
              </a:lnSpc>
            </a:pPr>
            <a:r>
              <a:rPr lang="es-ES" sz="1800"/>
              <a:t>Recomendaciones y conclusiones</a:t>
            </a:r>
          </a:p>
        </p:txBody>
      </p:sp>
    </p:spTree>
    <p:extLst>
      <p:ext uri="{BB962C8B-B14F-4D97-AF65-F5344CB8AC3E}">
        <p14:creationId xmlns:p14="http://schemas.microsoft.com/office/powerpoint/2010/main" val="1173435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s-ES" sz="4000">
                <a:solidFill>
                  <a:srgbClr val="FFFFFF"/>
                </a:solidFill>
              </a:rPr>
              <a:t>Introducción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lnSpcReduction="10000"/>
          </a:bodyPr>
          <a:lstStyle/>
          <a:p>
            <a:pPr>
              <a:lnSpc>
                <a:spcPct val="90000"/>
              </a:lnSpc>
            </a:pPr>
            <a:r>
              <a:rPr lang="es-ES" sz="1500" dirty="0">
                <a:solidFill>
                  <a:srgbClr val="FFFFFF"/>
                </a:solidFill>
              </a:rPr>
              <a:t>Descripción del producto, características y ventajas</a:t>
            </a:r>
          </a:p>
          <a:p>
            <a:pPr>
              <a:lnSpc>
                <a:spcPct val="90000"/>
              </a:lnSpc>
            </a:pPr>
            <a:r>
              <a:rPr lang="es-ES" sz="1500" dirty="0">
                <a:solidFill>
                  <a:srgbClr val="FFFFFF"/>
                </a:solidFill>
              </a:rPr>
              <a:t>Tendencia y demanda del mercado en América Latina</a:t>
            </a:r>
          </a:p>
          <a:p>
            <a:pPr>
              <a:lnSpc>
                <a:spcPct val="90000"/>
              </a:lnSpc>
            </a:pPr>
            <a:r>
              <a:rPr lang="es-ES" sz="1500" dirty="0">
                <a:solidFill>
                  <a:srgbClr val="FFFFFF"/>
                </a:solidFill>
              </a:rPr>
              <a:t>Análisis competitivo en América Latina</a:t>
            </a:r>
          </a:p>
          <a:p>
            <a:pPr>
              <a:lnSpc>
                <a:spcPct val="90000"/>
              </a:lnSpc>
            </a:pPr>
            <a:r>
              <a:rPr lang="es-ES" sz="1500" dirty="0">
                <a:solidFill>
                  <a:srgbClr val="FFFFFF"/>
                </a:solidFill>
              </a:rPr>
              <a:t>Canales de distribución en América Latina</a:t>
            </a:r>
          </a:p>
          <a:p>
            <a:pPr>
              <a:lnSpc>
                <a:spcPct val="90000"/>
              </a:lnSpc>
            </a:pPr>
            <a:r>
              <a:rPr lang="es-ES" sz="1500" dirty="0">
                <a:solidFill>
                  <a:srgbClr val="FFFFFF"/>
                </a:solidFill>
              </a:rPr>
              <a:t>Plan y estrategia de promoción en América Latina</a:t>
            </a:r>
          </a:p>
          <a:p>
            <a:pPr>
              <a:lnSpc>
                <a:spcPct val="90000"/>
              </a:lnSpc>
            </a:pPr>
            <a:r>
              <a:rPr lang="es-ES" sz="1500" dirty="0">
                <a:solidFill>
                  <a:srgbClr val="FFFFFF"/>
                </a:solidFill>
              </a:rPr>
              <a:t>Resultados y desafíos que se esperan</a:t>
            </a:r>
          </a:p>
          <a:p>
            <a:pPr>
              <a:lnSpc>
                <a:spcPct val="90000"/>
              </a:lnSpc>
            </a:pPr>
            <a:r>
              <a:rPr lang="es-ES" sz="1500" dirty="0">
                <a:solidFill>
                  <a:srgbClr val="FFFFFF"/>
                </a:solidFill>
              </a:rPr>
              <a:t>Recomendaciones y conclusiones</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rotWithShape="1">
          <a:blip r:embed="rId3"/>
          <a:srcRect l="18097" r="8537" b="-1"/>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s-ES" sz="4000" dirty="0">
                <a:solidFill>
                  <a:srgbClr val="FFFFFF"/>
                </a:solidFill>
              </a:rPr>
              <a:t>Descripción </a:t>
            </a:r>
            <a:br>
              <a:rPr lang="es-ES" sz="4000" dirty="0">
                <a:solidFill>
                  <a:srgbClr val="FFFFFF"/>
                </a:solidFill>
              </a:rPr>
            </a:br>
            <a:r>
              <a:rPr lang="es-ES" sz="4000" dirty="0">
                <a:solidFill>
                  <a:srgbClr val="FFFFFF"/>
                </a:solidFill>
              </a:rPr>
              <a:t>del producto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es-ES" sz="1500">
                <a:solidFill>
                  <a:srgbClr val="FFFFFF"/>
                </a:solidFill>
              </a:rPr>
              <a:t>Combinación creada meticulosamente</a:t>
            </a:r>
          </a:p>
          <a:p>
            <a:pPr lvl="1">
              <a:lnSpc>
                <a:spcPct val="90000"/>
              </a:lnSpc>
            </a:pPr>
            <a:r>
              <a:rPr lang="es-ES" sz="1500">
                <a:solidFill>
                  <a:srgbClr val="FFFFFF"/>
                </a:solidFill>
              </a:rPr>
              <a:t>Rinde homenaje a las tradiciones atemporales del chai indio</a:t>
            </a:r>
          </a:p>
          <a:p>
            <a:pPr>
              <a:lnSpc>
                <a:spcPct val="90000"/>
              </a:lnSpc>
            </a:pPr>
            <a:r>
              <a:rPr lang="es-ES" sz="1500">
                <a:solidFill>
                  <a:srgbClr val="FFFFFF"/>
                </a:solidFill>
              </a:rPr>
              <a:t>Un recorrido fascinante por los encantadores paisajes de la India</a:t>
            </a:r>
          </a:p>
          <a:p>
            <a:pPr lvl="1">
              <a:lnSpc>
                <a:spcPct val="90000"/>
              </a:lnSpc>
            </a:pPr>
            <a:r>
              <a:rPr lang="es-ES" sz="1500">
                <a:solidFill>
                  <a:srgbClr val="FFFFFF"/>
                </a:solidFill>
              </a:rPr>
              <a:t>Permite vivir una verdadera experiencia chai desde su hogar</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82012732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es-ES" sz="3000" dirty="0"/>
                        <a:t>Descripción del producto</a:t>
                      </a:r>
                    </a:p>
                  </a:txBody>
                  <a:tcPr marL="167640" marR="167640" marT="83820" marB="83820" anchor="ctr"/>
                </a:tc>
                <a:tc>
                  <a:txBody>
                    <a:bodyPr/>
                    <a:lstStyle/>
                    <a:p>
                      <a:r>
                        <a:rPr lang="es-ES" sz="3000"/>
                        <a:t>Características</a:t>
                      </a:r>
                    </a:p>
                  </a:txBody>
                  <a:tcPr marL="167640" marR="167640" marT="83820" marB="83820" anchor="ctr"/>
                </a:tc>
                <a:tc>
                  <a:txBody>
                    <a:bodyPr/>
                    <a:lstStyle/>
                    <a:p>
                      <a:r>
                        <a:rPr lang="es-ES" sz="3000"/>
                        <a:t>Ventajas</a:t>
                      </a:r>
                    </a:p>
                  </a:txBody>
                  <a:tcPr marL="167640" marR="167640" marT="83820" marB="83820" anchor="ctr"/>
                </a:tc>
                <a:extLst>
                  <a:ext uri="{0D108BD9-81ED-4DB2-BD59-A6C34878D82A}">
                    <a16:rowId xmlns:a16="http://schemas.microsoft.com/office/drawing/2014/main" val="1770408993"/>
                  </a:ext>
                </a:extLst>
              </a:tr>
              <a:tr h="1743456">
                <a:tc>
                  <a:txBody>
                    <a:bodyPr/>
                    <a:lstStyle/>
                    <a:p>
                      <a:r>
                        <a:rPr lang="es-ES" sz="3000"/>
                        <a:t>Té chai premium Mystic Spice</a:t>
                      </a:r>
                    </a:p>
                  </a:txBody>
                  <a:tcPr marL="167640" marR="167640" marT="83820" marB="83820" anchor="ctr"/>
                </a:tc>
                <a:tc>
                  <a:txBody>
                    <a:bodyPr/>
                    <a:lstStyle/>
                    <a:p>
                      <a:r>
                        <a:rPr lang="es-ES" sz="3000" dirty="0"/>
                        <a:t>Combinación creada meticulosamente</a:t>
                      </a:r>
                    </a:p>
                  </a:txBody>
                  <a:tcPr marL="167640" marR="167640" marT="83820" marB="83820" anchor="ctr"/>
                </a:tc>
                <a:tc>
                  <a:txBody>
                    <a:bodyPr/>
                    <a:lstStyle/>
                    <a:p>
                      <a:r>
                        <a:rPr lang="es-ES" sz="3000" dirty="0"/>
                        <a:t>Verdadera experiencia chai</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s-ES"/>
              <a:t>Descripción del producto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a:lstStyle/>
                    <a:p>
                      <a:pPr>
                        <a:spcAft>
                          <a:spcPts val="0"/>
                        </a:spcAft>
                      </a:pPr>
                      <a:r>
                        <a:rPr lang="es-ES" sz="1400">
                          <a:effectLst/>
                        </a:rPr>
                        <a:t>Nombre del producto</a:t>
                      </a:r>
                    </a:p>
                  </a:txBody>
                  <a:tcPr marL="49352" marR="49352" marT="49352" marB="49352"/>
                </a:tc>
                <a:tc>
                  <a:txBody>
                    <a:bodyPr/>
                    <a:lstStyle/>
                    <a:p>
                      <a:pPr>
                        <a:spcAft>
                          <a:spcPts val="0"/>
                        </a:spcAft>
                      </a:pPr>
                      <a:r>
                        <a:rPr lang="es-ES" sz="1400">
                          <a:effectLst/>
                        </a:rPr>
                        <a:t>Descripción del producto</a:t>
                      </a:r>
                    </a:p>
                  </a:txBody>
                  <a:tcPr marL="49352" marR="49352" marT="49352" marB="49352"/>
                </a:tc>
                <a:extLst>
                  <a:ext uri="{0D108BD9-81ED-4DB2-BD59-A6C34878D82A}">
                    <a16:rowId xmlns:a16="http://schemas.microsoft.com/office/drawing/2014/main" val="1533271253"/>
                  </a:ext>
                </a:extLst>
              </a:tr>
              <a:tr h="1448982">
                <a:tc>
                  <a:txBody>
                    <a:bodyPr/>
                    <a:lstStyle/>
                    <a:p>
                      <a:pPr>
                        <a:spcAft>
                          <a:spcPts val="0"/>
                        </a:spcAft>
                      </a:pPr>
                      <a:r>
                        <a:rPr lang="es-ES" sz="1400">
                          <a:effectLst/>
                        </a:rPr>
                        <a:t>Té chai premium Mystic Spice</a:t>
                      </a:r>
                    </a:p>
                  </a:txBody>
                  <a:tcPr marL="49352" marR="49352" marT="49352" marB="49352"/>
                </a:tc>
                <a:tc>
                  <a:txBody>
                    <a:bodyPr/>
                    <a:lstStyle/>
                    <a:p>
                      <a:pPr>
                        <a:spcAft>
                          <a:spcPts val="0"/>
                        </a:spcAft>
                      </a:pPr>
                      <a:r>
                        <a:rPr lang="es-ES" sz="1400">
                          <a:effectLst/>
                        </a:rPr>
                        <a:t>Entréguese al rico y aromático abrazo del té chai premium Mystic Spice, una combinación creada meticulosamente que rinde homenaje a las tradiciones atemporales del chai indio. Cada taza ofrece un recorrido fascinante por los encantadores paisajes de la India, que le permite vivir una verdadera experiencia chai desde su hogar.</a:t>
                      </a:r>
                    </a:p>
                  </a:txBody>
                  <a:tcPr marL="49352" marR="49352" marT="49352" marB="49352"/>
                </a:tc>
                <a:extLst>
                  <a:ext uri="{0D108BD9-81ED-4DB2-BD59-A6C34878D82A}">
                    <a16:rowId xmlns:a16="http://schemas.microsoft.com/office/drawing/2014/main" val="1588266549"/>
                  </a:ext>
                </a:extLst>
              </a:tr>
              <a:tr h="363233">
                <a:tc>
                  <a:txBody>
                    <a:bodyPr/>
                    <a:lstStyle/>
                    <a:p>
                      <a:pPr>
                        <a:spcAft>
                          <a:spcPts val="0"/>
                        </a:spcAft>
                      </a:pPr>
                      <a:r>
                        <a:rPr lang="es-ES" sz="1400">
                          <a:effectLst/>
                        </a:rPr>
                        <a:t>Características principales</a:t>
                      </a:r>
                    </a:p>
                  </a:txBody>
                  <a:tcPr marL="49352" marR="49352" marT="49352" marB="49352"/>
                </a:tc>
                <a:tc>
                  <a:txBody>
                    <a:bodyPr/>
                    <a:lstStyle/>
                    <a:p>
                      <a:pPr>
                        <a:spcAft>
                          <a:spcPts val="0"/>
                        </a:spcAft>
                      </a:pPr>
                      <a:r>
                        <a:rPr lang="es-ES" sz="1400">
                          <a:effectLst/>
                        </a:rPr>
                        <a:t>Ventajas principales</a:t>
                      </a:r>
                    </a:p>
                  </a:txBody>
                  <a:tcPr marL="49352" marR="49352" marT="49352" marB="49352"/>
                </a:tc>
                <a:extLst>
                  <a:ext uri="{0D108BD9-81ED-4DB2-BD59-A6C34878D82A}">
                    <a16:rowId xmlns:a16="http://schemas.microsoft.com/office/drawing/2014/main" val="438868957"/>
                  </a:ext>
                </a:extLst>
              </a:tr>
              <a:tr h="1231833">
                <a:tc>
                  <a:txBody>
                    <a:bodyPr/>
                    <a:lstStyle/>
                    <a:p>
                      <a:pPr>
                        <a:spcAft>
                          <a:spcPts val="0"/>
                        </a:spcAft>
                      </a:pPr>
                      <a:r>
                        <a:rPr lang="es-ES" sz="1400">
                          <a:effectLst/>
                        </a:rPr>
                        <a:t>Combinación auténtica: nuestro chai es una mezcla armoniosa de hojas de té negro premium y una selección distintiva de especias molidas, que incluyen canela, cardamomo, clavos, jengibre y pimienta negra. Esta receta inmemorial promete un sabor auténtico y sólido en cada sorbo.</a:t>
                      </a:r>
                    </a:p>
                  </a:txBody>
                  <a:tcPr marL="49352" marR="49352" marT="49352" marB="49352"/>
                </a:tc>
                <a:tc>
                  <a:txBody>
                    <a:bodyPr/>
                    <a:lstStyle/>
                    <a:p>
                      <a:pPr>
                        <a:spcAft>
                          <a:spcPts val="0"/>
                        </a:spcAft>
                      </a:pPr>
                      <a:r>
                        <a:rPr lang="es-ES" sz="1400">
                          <a:effectLst/>
                        </a:rPr>
                        <a:t>Ingredientes que mejoran la salud: todos los ingredientes del té chai Mystic Spice se eligen por sus beneficios naturales para la salud. El jengibre y el cardamomo ayudan a la digestión, la canela ayuda a regular el azúcar en sangre y los clavos agregan un impulso de antioxidantes.</a:t>
                      </a: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s-ES" sz="4400">
                <a:solidFill>
                  <a:srgbClr val="FFFFFF"/>
                </a:solidFill>
              </a:rPr>
              <a:t>Descripción del producto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84510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ts val="0"/>
                        </a:spcAft>
                      </a:pPr>
                      <a:r>
                        <a:rPr lang="es-ES" sz="1100">
                          <a:effectLst/>
                        </a:rPr>
                        <a:t>Nombre del producto</a:t>
                      </a:r>
                    </a:p>
                  </a:txBody>
                  <a:tcPr marL="36849" marR="36849" marT="36849" marB="36849"/>
                </a:tc>
                <a:tc>
                  <a:txBody>
                    <a:bodyPr/>
                    <a:lstStyle/>
                    <a:p>
                      <a:pPr>
                        <a:spcAft>
                          <a:spcPts val="0"/>
                        </a:spcAft>
                      </a:pPr>
                      <a:r>
                        <a:rPr lang="es-ES" sz="1100">
                          <a:effectLst/>
                        </a:rPr>
                        <a:t>Descripción del producto</a:t>
                      </a:r>
                    </a:p>
                  </a:txBody>
                  <a:tcPr marL="36849" marR="36849" marT="36849" marB="36849"/>
                </a:tc>
                <a:extLst>
                  <a:ext uri="{0D108BD9-81ED-4DB2-BD59-A6C34878D82A}">
                    <a16:rowId xmlns:a16="http://schemas.microsoft.com/office/drawing/2014/main" val="2008546130"/>
                  </a:ext>
                </a:extLst>
              </a:tr>
              <a:tr h="1081883">
                <a:tc>
                  <a:txBody>
                    <a:bodyPr/>
                    <a:lstStyle/>
                    <a:p>
                      <a:pPr>
                        <a:spcAft>
                          <a:spcPts val="0"/>
                        </a:spcAft>
                      </a:pPr>
                      <a:r>
                        <a:rPr lang="es-ES" sz="1100">
                          <a:effectLst/>
                        </a:rPr>
                        <a:t>Aroma y sabor intenso: el aroma cálido y especiado, y el sabor profundo y estimulante de nuestro chai hacen que sea la bebida perfecta para comenzar su día o relajarse por la noche. Los sabores son intensos pero equilibrados, de forma que se genera una experiencia reconfortante y relajante.</a:t>
                      </a:r>
                    </a:p>
                  </a:txBody>
                  <a:tcPr marL="36849" marR="36849" marT="36849" marB="36849"/>
                </a:tc>
                <a:tc>
                  <a:txBody>
                    <a:bodyPr/>
                    <a:lstStyle/>
                    <a:p>
                      <a:pPr>
                        <a:spcAft>
                          <a:spcPts val="0"/>
                        </a:spcAft>
                      </a:pPr>
                      <a:r>
                        <a:rPr lang="es-ES" sz="1100">
                          <a:effectLst/>
                        </a:rPr>
                        <a:t>Opciones de elaboración versátiles: tanto si le encanta el chai muy caliente como un té helado refrescante o un latte cremoso, nuestra combinación es lo suficientemente versátil como para adaptarse a cualquier preferencia. Se incluyen instrucciones de elaboración sencillas para ayudarle a disfrutar de su chai de la forma en la que lo desee.</a:t>
                      </a:r>
                    </a:p>
                  </a:txBody>
                  <a:tcPr marL="36849" marR="36849" marT="36849" marB="36849"/>
                </a:tc>
                <a:extLst>
                  <a:ext uri="{0D108BD9-81ED-4DB2-BD59-A6C34878D82A}">
                    <a16:rowId xmlns:a16="http://schemas.microsoft.com/office/drawing/2014/main" val="3258742656"/>
                  </a:ext>
                </a:extLst>
              </a:tr>
              <a:tr h="757613">
                <a:tc>
                  <a:txBody>
                    <a:bodyPr/>
                    <a:lstStyle/>
                    <a:p>
                      <a:pPr>
                        <a:spcAft>
                          <a:spcPts val="0"/>
                        </a:spcAft>
                      </a:pPr>
                      <a:r>
                        <a:rPr lang="es-ES" sz="1100">
                          <a:effectLst/>
                        </a:rPr>
                        <a:t>De origen sostenible: nos comprometemos con la sostenibilidad, por ello nos abastecemos de ingredientes procedentes de granjas a pequeña escala que practican la agricultura ecológica, así no solo garantizamos la mejor calidad, sino también el bienestar de nuestro planeta.</a:t>
                      </a:r>
                    </a:p>
                  </a:txBody>
                  <a:tcPr marL="36849" marR="36849" marT="36849" marB="36849"/>
                </a:tc>
                <a:tc>
                  <a:txBody>
                    <a:bodyPr/>
                    <a:lstStyle/>
                    <a:p>
                      <a:pPr>
                        <a:spcAft>
                          <a:spcPts val="0"/>
                        </a:spcAft>
                      </a:pPr>
                      <a:r>
                        <a:rPr lang="es-ES" sz="1100">
                          <a:effectLst/>
                        </a:rPr>
                        <a:t>Envase elegante: el té chai Mystic Spice viene en un envase con un precioso diseño y respetuoso con el medio ambiente, por lo que es un estupendo regalo para los amantes del té o para usted mismo.</a:t>
                      </a:r>
                    </a:p>
                  </a:txBody>
                  <a:tcPr marL="36849" marR="36849" marT="36849" marB="36849"/>
                </a:tc>
                <a:extLst>
                  <a:ext uri="{0D108BD9-81ED-4DB2-BD59-A6C34878D82A}">
                    <a16:rowId xmlns:a16="http://schemas.microsoft.com/office/drawing/2014/main" val="752704069"/>
                  </a:ext>
                </a:extLst>
              </a:tr>
              <a:tr h="757613">
                <a:tc>
                  <a:txBody>
                    <a:bodyPr/>
                    <a:lstStyle/>
                    <a:p>
                      <a:pPr>
                        <a:spcAft>
                          <a:spcPts val="0"/>
                        </a:spcAft>
                      </a:pPr>
                      <a:r>
                        <a:rPr lang="es-ES" sz="1100">
                          <a:effectLst/>
                        </a:rPr>
                        <a:t>Garantía de satisfacción del cliente: respaldamos nuestro producto y ofrecemos una garantía de satisfacción. Si el té chai Mystic Spice no satisface sus expectativas, nos comprometemos a resolverlo.</a:t>
                      </a:r>
                    </a:p>
                  </a:txBody>
                  <a:tcPr marL="36849" marR="36849" marT="36849" marB="36849"/>
                </a:tc>
                <a:tc>
                  <a:txBody>
                    <a:bodyPr/>
                    <a:lstStyle/>
                    <a:p>
                      <a:pPr>
                        <a:spcAft>
                          <a:spcPts val="0"/>
                        </a:spcAft>
                      </a:pPr>
                      <a:r>
                        <a:rPr lang="es-ES" sz="1100">
                          <a:effectLst/>
                        </a:rPr>
                        <a:t>Ideal para los siguientes consumidores: entusiastas del té, personas concienciadas con su salud, amantes de las bebidas calientes y especiadas, y cualquier persona que quiera explorar los intensos sabores del chai indio tradicional.</a:t>
                      </a: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4839975" cy="1450757"/>
          </a:xfrm>
        </p:spPr>
        <p:txBody>
          <a:bodyPr vert="horz" lIns="91440" tIns="45720" rIns="91440" bIns="45720" rtlCol="0" anchor="b">
            <a:normAutofit fontScale="90000"/>
          </a:bodyPr>
          <a:lstStyle/>
          <a:p>
            <a:r>
              <a:rPr lang="es-ES" dirty="0"/>
              <a:t>Tendencia y demanda del mercado</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fontScale="85000" lnSpcReduction="10000"/>
          </a:bodyPr>
          <a:lstStyle/>
          <a:p>
            <a:r>
              <a:rPr lang="es-ES" sz="1400" dirty="0"/>
              <a:t>América Latina ofrece una excelente oportunidad para el té chai</a:t>
            </a:r>
          </a:p>
          <a:p>
            <a:pPr lvl="1"/>
            <a:r>
              <a:rPr lang="es-ES" sz="1400" dirty="0"/>
              <a:t>Creciente demanda por productos saludables, naturales y exóticos</a:t>
            </a:r>
          </a:p>
          <a:p>
            <a:pPr lvl="1"/>
            <a:r>
              <a:rPr lang="es-ES" sz="1400" dirty="0"/>
              <a:t>Sólida cultura del té en países como Argentina, Chile y Uruguay</a:t>
            </a:r>
          </a:p>
          <a:p>
            <a:pPr lvl="1"/>
            <a:r>
              <a:rPr lang="es-ES" sz="1400" dirty="0"/>
              <a:t>El té chai puede gustarles tanto a los amantes del té como a los del café</a:t>
            </a:r>
          </a:p>
          <a:p>
            <a:pPr lvl="1"/>
            <a:r>
              <a:rPr lang="es-ES" sz="1400" dirty="0"/>
              <a:t>El té chai se adapta al estilo de vida y a las preferencias de los consumidores de América Latina</a:t>
            </a:r>
          </a:p>
          <a:p>
            <a:r>
              <a:rPr lang="es-ES" sz="1400" dirty="0"/>
              <a:t>El tamaño del mercado mundial del té chai se valoró en 1,9 mil millones de dólares en 2019</a:t>
            </a:r>
          </a:p>
          <a:p>
            <a:pPr lvl="1"/>
            <a:r>
              <a:rPr lang="es-ES" sz="1400" dirty="0"/>
              <a:t>Se espera que crezca a una CAGR del 5,5 % desde 2020 hasta 2027</a:t>
            </a:r>
          </a:p>
          <a:p>
            <a:pPr lvl="1"/>
            <a:r>
              <a:rPr lang="es-ES" sz="1400" dirty="0"/>
              <a:t>América Latina es una de las regiones con el crecimiento más rápido para el té chai</a:t>
            </a:r>
          </a:p>
          <a:p>
            <a:pPr lvl="1"/>
            <a:r>
              <a:rPr lang="es-ES" sz="1400" dirty="0"/>
              <a:t>Entre los principales impulsores del crecimiento se incluye el creciente conocimiento, el aumento de los ingresos disponibles y la distribución en aumento</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313640336"/>
              </p:ext>
            </p:extLst>
          </p:nvPr>
        </p:nvGraphicFramePr>
        <p:xfrm>
          <a:off x="643192" y="1541387"/>
          <a:ext cx="5115348" cy="3575772"/>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es-ES" sz="1800" b="1" cap="all" dirty="0">
                          <a:solidFill>
                            <a:schemeClr val="tx1"/>
                          </a:solidFill>
                        </a:rPr>
                        <a:t>Región</a:t>
                      </a:r>
                    </a:p>
                  </a:txBody>
                  <a:tcPr marL="223396" marR="223396" marT="223396" marB="223396" anchor="ctr">
                    <a:lnL w="12700" cmpd="sng">
                      <a:noFill/>
                    </a:lnL>
                    <a:lnR w="12700" cmpd="sng">
                      <a:noFill/>
                    </a:lnR>
                    <a:lnT w="12700" cmpd="sng">
                      <a:noFill/>
                    </a:lnT>
                    <a:lnB w="38100" cmpd="sng">
                      <a:noFill/>
                    </a:lnB>
                    <a:noFill/>
                  </a:tcPr>
                </a:tc>
                <a:tc>
                  <a:txBody>
                    <a:bodyPr/>
                    <a:lstStyle/>
                    <a:p>
                      <a:r>
                        <a:rPr lang="es-ES" sz="1800" b="1" cap="all" dirty="0">
                          <a:solidFill>
                            <a:schemeClr val="tx1"/>
                          </a:solidFill>
                        </a:rPr>
                        <a:t>Tamaño del mercado del té chai (miles de millones de dólares)</a:t>
                      </a:r>
                    </a:p>
                  </a:txBody>
                  <a:tcPr marL="223396" marR="223396" marT="223396" marB="223396" anchor="ctr">
                    <a:lnL w="12700" cmpd="sng">
                      <a:noFill/>
                    </a:lnL>
                    <a:lnR w="12700" cmpd="sng">
                      <a:noFill/>
                    </a:lnR>
                    <a:lnT w="12700" cmpd="sng">
                      <a:noFill/>
                    </a:lnT>
                    <a:lnB w="38100" cmpd="sng">
                      <a:noFill/>
                    </a:lnB>
                    <a:noFill/>
                  </a:tcPr>
                </a:tc>
                <a:tc>
                  <a:txBody>
                    <a:bodyPr/>
                    <a:lstStyle/>
                    <a:p>
                      <a:r>
                        <a:rPr lang="es-ES" sz="1800" b="1" cap="all">
                          <a:solidFill>
                            <a:schemeClr val="tx1"/>
                          </a:solidFill>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es-ES" sz="2400" cap="none">
                          <a:solidFill>
                            <a:schemeClr val="tx1"/>
                          </a:solidFill>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s-ES" sz="2400" cap="none" dirty="0">
                          <a:solidFill>
                            <a:schemeClr val="tx1"/>
                          </a:solidFill>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es-ES" sz="2400" cap="none">
                          <a:solidFill>
                            <a:schemeClr val="tx1"/>
                          </a:solidFill>
                        </a:rPr>
                        <a:t>5,5 %</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es-ES" sz="2400" cap="none">
                          <a:solidFill>
                            <a:schemeClr val="tx1"/>
                          </a:solidFill>
                        </a:rPr>
                        <a:t>América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s-ES" sz="2400" cap="none">
                          <a:solidFill>
                            <a:schemeClr val="tx1"/>
                          </a:solidFill>
                        </a:rPr>
                        <a:t>No disponible</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es-ES" sz="2400" cap="none" dirty="0">
                          <a:solidFill>
                            <a:schemeClr val="tx1"/>
                          </a:solidFill>
                        </a:rPr>
                        <a:t>6,2 %</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s-ES" sz="4400">
                <a:solidFill>
                  <a:srgbClr val="FFFFFF"/>
                </a:solidFill>
              </a:rPr>
              <a:t>Canales de distribución: Minoristas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lnSpcReduction="10000"/>
          </a:bodyPr>
          <a:lstStyle/>
          <a:p>
            <a:r>
              <a:rPr lang="es-ES" sz="2200" dirty="0"/>
              <a:t>Minoristas: Venden productos de té chai directamente a los consumidores</a:t>
            </a:r>
          </a:p>
          <a:p>
            <a:pPr lvl="1"/>
            <a:r>
              <a:rPr lang="es-ES" sz="2200" dirty="0"/>
              <a:t>Supermercados, tiendas abiertas las 24 horas, tiendas especializadas, cafeterías y plataformas en línea</a:t>
            </a:r>
          </a:p>
          <a:p>
            <a:pPr lvl="1"/>
            <a:r>
              <a:rPr lang="es-ES" sz="2200" dirty="0"/>
              <a:t>Influyen en la percepción, preferencias y compra por parte del consumidor</a:t>
            </a:r>
          </a:p>
          <a:p>
            <a:pPr lvl="1"/>
            <a:r>
              <a:rPr lang="es-ES" sz="2200" dirty="0"/>
              <a:t>Ofrecen asistencia promocional y de comercialización</a:t>
            </a:r>
          </a:p>
          <a:p>
            <a:pPr lvl="1"/>
            <a:r>
              <a:rPr lang="es-ES" sz="2200" dirty="0"/>
              <a:t>Principales minoristas</a:t>
            </a:r>
          </a:p>
          <a:p>
            <a:r>
              <a:rPr lang="es-ES" sz="2200" dirty="0"/>
              <a:t>Mayoristas: Venden productos de té chai en masa a los minoristas</a:t>
            </a:r>
          </a:p>
          <a:p>
            <a:r>
              <a:rPr lang="es-ES" sz="2200" dirty="0"/>
              <a:t>Distribuidores: Transportan productos de té chai de los fabricantes a los minoristas</a:t>
            </a:r>
          </a:p>
        </p:txBody>
      </p:sp>
    </p:spTree>
    <p:extLst>
      <p:ext uri="{BB962C8B-B14F-4D97-AF65-F5344CB8AC3E}">
        <p14:creationId xmlns:p14="http://schemas.microsoft.com/office/powerpoint/2010/main" val="273577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s-ES" sz="4400">
                <a:solidFill>
                  <a:srgbClr val="FFFFFF"/>
                </a:solidFill>
              </a:rPr>
              <a:t>Canales de distribución: Mayoristas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6298561" cy="5646208"/>
          </a:xfrm>
        </p:spPr>
        <p:txBody>
          <a:bodyPr anchor="ctr">
            <a:normAutofit/>
          </a:bodyPr>
          <a:lstStyle/>
          <a:p>
            <a:r>
              <a:rPr lang="es-ES" sz="2400" dirty="0"/>
              <a:t>Los mayoristas compran productos de té chai en masa a los fabricantes o distribuidores</a:t>
            </a:r>
          </a:p>
          <a:p>
            <a:pPr lvl="1"/>
            <a:r>
              <a:rPr lang="es-ES" sz="2400" dirty="0"/>
              <a:t>Venden a los minoristas u otros intermediarios</a:t>
            </a:r>
          </a:p>
          <a:p>
            <a:r>
              <a:rPr lang="es-ES" sz="2400" dirty="0"/>
              <a:t>Los mayoristas vinculan la oferta y la demanda de productos de té chai</a:t>
            </a:r>
          </a:p>
          <a:p>
            <a:pPr lvl="1"/>
            <a:r>
              <a:rPr lang="es-ES" sz="2400" dirty="0"/>
              <a:t>Ofrecen economías de escala, almacenamiento y servicios de transporte</a:t>
            </a:r>
          </a:p>
          <a:p>
            <a:r>
              <a:rPr lang="es-ES" sz="2400" dirty="0"/>
              <a:t>Los mayoristas ofrecen información del mercado, comentarios y mecanismos de crédito</a:t>
            </a:r>
          </a:p>
        </p:txBody>
      </p:sp>
    </p:spTree>
    <p:extLst>
      <p:ext uri="{BB962C8B-B14F-4D97-AF65-F5344CB8AC3E}">
        <p14:creationId xmlns:p14="http://schemas.microsoft.com/office/powerpoint/2010/main" val="3827958716"/>
      </p:ext>
    </p:extLst>
  </p:cSld>
  <p:clrMapOvr>
    <a:masterClrMapping/>
  </p:clrMapOvr>
</p:sld>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4336</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Informe de análisis del mercado para el té chai premium Mystic Spice</vt:lpstr>
      <vt:lpstr>Programa</vt:lpstr>
      <vt:lpstr>Introducción</vt:lpstr>
      <vt:lpstr>Descripción  del producto</vt:lpstr>
      <vt:lpstr>Descripción del producto (1/2)</vt:lpstr>
      <vt:lpstr>Descripción del producto (2/2)</vt:lpstr>
      <vt:lpstr>Tendencia y demanda del mercado</vt:lpstr>
      <vt:lpstr>Canales de distribución: Minoristas</vt:lpstr>
      <vt:lpstr>Canales de distribución: Mayoristas</vt:lpstr>
      <vt:lpstr>Canales de distribución: Distribuidores</vt:lpstr>
      <vt:lpstr>Plan y estrategia de promoción</vt:lpstr>
      <vt:lpstr>Resultados y desafíos que se esperan: Resultados que se esperan</vt:lpstr>
      <vt:lpstr>Resultados y desafíos que se esperan: Desafíos potenciales</vt:lpstr>
      <vt:lpstr>Recomendaciones y conclusiones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2024-02-09T21:35:56Z</dcterms:created>
  <dcterms:modified xsi:type="dcterms:W3CDTF">2024-05-14T04:31:57Z</dcterms:modified>
  <cp:contentStatus/>
</cp:coreProperties>
</file>